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0" r:id="rId1"/>
  </p:sldMasterIdLst>
  <p:notesMasterIdLst>
    <p:notesMasterId r:id="rId121"/>
  </p:notesMasterIdLst>
  <p:sldIdLst>
    <p:sldId id="256" r:id="rId2"/>
    <p:sldId id="434" r:id="rId3"/>
    <p:sldId id="433" r:id="rId4"/>
    <p:sldId id="438" r:id="rId5"/>
    <p:sldId id="439" r:id="rId6"/>
    <p:sldId id="257" r:id="rId7"/>
    <p:sldId id="382" r:id="rId8"/>
    <p:sldId id="418" r:id="rId9"/>
    <p:sldId id="419" r:id="rId10"/>
    <p:sldId id="358" r:id="rId11"/>
    <p:sldId id="258" r:id="rId12"/>
    <p:sldId id="259" r:id="rId13"/>
    <p:sldId id="417" r:id="rId14"/>
    <p:sldId id="384" r:id="rId15"/>
    <p:sldId id="435" r:id="rId16"/>
    <p:sldId id="261" r:id="rId17"/>
    <p:sldId id="262" r:id="rId18"/>
    <p:sldId id="263" r:id="rId19"/>
    <p:sldId id="385" r:id="rId20"/>
    <p:sldId id="369" r:id="rId21"/>
    <p:sldId id="368" r:id="rId22"/>
    <p:sldId id="372" r:id="rId23"/>
    <p:sldId id="387" r:id="rId24"/>
    <p:sldId id="373" r:id="rId25"/>
    <p:sldId id="374" r:id="rId26"/>
    <p:sldId id="375" r:id="rId27"/>
    <p:sldId id="376" r:id="rId28"/>
    <p:sldId id="377" r:id="rId29"/>
    <p:sldId id="420" r:id="rId30"/>
    <p:sldId id="309" r:id="rId31"/>
    <p:sldId id="310" r:id="rId32"/>
    <p:sldId id="388" r:id="rId33"/>
    <p:sldId id="311" r:id="rId34"/>
    <p:sldId id="389" r:id="rId35"/>
    <p:sldId id="316" r:id="rId36"/>
    <p:sldId id="317" r:id="rId37"/>
    <p:sldId id="390" r:id="rId38"/>
    <p:sldId id="319" r:id="rId39"/>
    <p:sldId id="318" r:id="rId40"/>
    <p:sldId id="322" r:id="rId41"/>
    <p:sldId id="393" r:id="rId42"/>
    <p:sldId id="323" r:id="rId43"/>
    <p:sldId id="394" r:id="rId44"/>
    <p:sldId id="324" r:id="rId45"/>
    <p:sldId id="396" r:id="rId46"/>
    <p:sldId id="325" r:id="rId47"/>
    <p:sldId id="397" r:id="rId48"/>
    <p:sldId id="277" r:id="rId49"/>
    <p:sldId id="278" r:id="rId50"/>
    <p:sldId id="399" r:id="rId51"/>
    <p:sldId id="398" r:id="rId52"/>
    <p:sldId id="279" r:id="rId53"/>
    <p:sldId id="280" r:id="rId54"/>
    <p:sldId id="281" r:id="rId55"/>
    <p:sldId id="282" r:id="rId56"/>
    <p:sldId id="283" r:id="rId57"/>
    <p:sldId id="285" r:id="rId58"/>
    <p:sldId id="400" r:id="rId59"/>
    <p:sldId id="328" r:id="rId60"/>
    <p:sldId id="330" r:id="rId61"/>
    <p:sldId id="331" r:id="rId62"/>
    <p:sldId id="333" r:id="rId63"/>
    <p:sldId id="335" r:id="rId64"/>
    <p:sldId id="336" r:id="rId65"/>
    <p:sldId id="337" r:id="rId66"/>
    <p:sldId id="338" r:id="rId67"/>
    <p:sldId id="339" r:id="rId68"/>
    <p:sldId id="402" r:id="rId69"/>
    <p:sldId id="403" r:id="rId70"/>
    <p:sldId id="340" r:id="rId71"/>
    <p:sldId id="404" r:id="rId72"/>
    <p:sldId id="341" r:id="rId73"/>
    <p:sldId id="342" r:id="rId74"/>
    <p:sldId id="405" r:id="rId75"/>
    <p:sldId id="343" r:id="rId76"/>
    <p:sldId id="406" r:id="rId77"/>
    <p:sldId id="344" r:id="rId78"/>
    <p:sldId id="407" r:id="rId79"/>
    <p:sldId id="345" r:id="rId80"/>
    <p:sldId id="346" r:id="rId81"/>
    <p:sldId id="408" r:id="rId82"/>
    <p:sldId id="347" r:id="rId83"/>
    <p:sldId id="422" r:id="rId84"/>
    <p:sldId id="348" r:id="rId85"/>
    <p:sldId id="349" r:id="rId86"/>
    <p:sldId id="423" r:id="rId87"/>
    <p:sldId id="350" r:id="rId88"/>
    <p:sldId id="352" r:id="rId89"/>
    <p:sldId id="426" r:id="rId90"/>
    <p:sldId id="427" r:id="rId91"/>
    <p:sldId id="353" r:id="rId92"/>
    <p:sldId id="409" r:id="rId93"/>
    <p:sldId id="355" r:id="rId94"/>
    <p:sldId id="410" r:id="rId95"/>
    <p:sldId id="290" r:id="rId96"/>
    <p:sldId id="424" r:id="rId97"/>
    <p:sldId id="425" r:id="rId98"/>
    <p:sldId id="291" r:id="rId99"/>
    <p:sldId id="412" r:id="rId100"/>
    <p:sldId id="414" r:id="rId101"/>
    <p:sldId id="415" r:id="rId102"/>
    <p:sldId id="416" r:id="rId103"/>
    <p:sldId id="297" r:id="rId104"/>
    <p:sldId id="298" r:id="rId105"/>
    <p:sldId id="299" r:id="rId106"/>
    <p:sldId id="300" r:id="rId107"/>
    <p:sldId id="301" r:id="rId108"/>
    <p:sldId id="302" r:id="rId109"/>
    <p:sldId id="429" r:id="rId110"/>
    <p:sldId id="303" r:id="rId111"/>
    <p:sldId id="304" r:id="rId112"/>
    <p:sldId id="305" r:id="rId113"/>
    <p:sldId id="430" r:id="rId114"/>
    <p:sldId id="306" r:id="rId115"/>
    <p:sldId id="432" r:id="rId116"/>
    <p:sldId id="436" r:id="rId117"/>
    <p:sldId id="437" r:id="rId118"/>
    <p:sldId id="440" r:id="rId119"/>
    <p:sldId id="431" r:id="rId1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озділ за промовчанням" id="{2876B9FF-8A53-4AED-A9E0-E47E3FD53CD9}">
          <p14:sldIdLst>
            <p14:sldId id="256"/>
            <p14:sldId id="434"/>
            <p14:sldId id="433"/>
            <p14:sldId id="438"/>
            <p14:sldId id="439"/>
            <p14:sldId id="257"/>
            <p14:sldId id="382"/>
            <p14:sldId id="418"/>
            <p14:sldId id="419"/>
            <p14:sldId id="358"/>
            <p14:sldId id="258"/>
            <p14:sldId id="259"/>
            <p14:sldId id="417"/>
            <p14:sldId id="384"/>
            <p14:sldId id="435"/>
            <p14:sldId id="261"/>
            <p14:sldId id="262"/>
            <p14:sldId id="263"/>
            <p14:sldId id="385"/>
            <p14:sldId id="369"/>
            <p14:sldId id="368"/>
            <p14:sldId id="372"/>
            <p14:sldId id="387"/>
            <p14:sldId id="373"/>
            <p14:sldId id="374"/>
            <p14:sldId id="375"/>
            <p14:sldId id="376"/>
            <p14:sldId id="377"/>
            <p14:sldId id="420"/>
            <p14:sldId id="309"/>
            <p14:sldId id="310"/>
            <p14:sldId id="388"/>
            <p14:sldId id="311"/>
            <p14:sldId id="389"/>
            <p14:sldId id="316"/>
            <p14:sldId id="317"/>
            <p14:sldId id="390"/>
            <p14:sldId id="319"/>
            <p14:sldId id="318"/>
            <p14:sldId id="322"/>
            <p14:sldId id="393"/>
            <p14:sldId id="323"/>
            <p14:sldId id="394"/>
            <p14:sldId id="324"/>
            <p14:sldId id="396"/>
            <p14:sldId id="325"/>
            <p14:sldId id="397"/>
            <p14:sldId id="277"/>
            <p14:sldId id="278"/>
            <p14:sldId id="399"/>
            <p14:sldId id="398"/>
            <p14:sldId id="279"/>
            <p14:sldId id="280"/>
            <p14:sldId id="281"/>
            <p14:sldId id="282"/>
            <p14:sldId id="283"/>
            <p14:sldId id="285"/>
            <p14:sldId id="400"/>
            <p14:sldId id="328"/>
            <p14:sldId id="330"/>
            <p14:sldId id="331"/>
            <p14:sldId id="333"/>
            <p14:sldId id="335"/>
            <p14:sldId id="336"/>
            <p14:sldId id="337"/>
            <p14:sldId id="338"/>
            <p14:sldId id="339"/>
            <p14:sldId id="402"/>
            <p14:sldId id="403"/>
            <p14:sldId id="340"/>
            <p14:sldId id="404"/>
            <p14:sldId id="341"/>
            <p14:sldId id="342"/>
            <p14:sldId id="405"/>
            <p14:sldId id="343"/>
            <p14:sldId id="406"/>
            <p14:sldId id="344"/>
            <p14:sldId id="407"/>
            <p14:sldId id="345"/>
            <p14:sldId id="346"/>
            <p14:sldId id="408"/>
            <p14:sldId id="347"/>
            <p14:sldId id="422"/>
            <p14:sldId id="348"/>
            <p14:sldId id="349"/>
            <p14:sldId id="423"/>
            <p14:sldId id="350"/>
            <p14:sldId id="352"/>
            <p14:sldId id="426"/>
            <p14:sldId id="427"/>
            <p14:sldId id="353"/>
            <p14:sldId id="409"/>
            <p14:sldId id="355"/>
            <p14:sldId id="410"/>
            <p14:sldId id="290"/>
            <p14:sldId id="424"/>
            <p14:sldId id="425"/>
            <p14:sldId id="291"/>
            <p14:sldId id="412"/>
            <p14:sldId id="414"/>
            <p14:sldId id="415"/>
            <p14:sldId id="416"/>
            <p14:sldId id="297"/>
            <p14:sldId id="298"/>
            <p14:sldId id="299"/>
            <p14:sldId id="300"/>
            <p14:sldId id="301"/>
            <p14:sldId id="302"/>
            <p14:sldId id="429"/>
            <p14:sldId id="303"/>
            <p14:sldId id="304"/>
            <p14:sldId id="305"/>
            <p14:sldId id="430"/>
            <p14:sldId id="306"/>
            <p14:sldId id="432"/>
            <p14:sldId id="436"/>
            <p14:sldId id="437"/>
            <p14:sldId id="440"/>
            <p14:sldId id="43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Острий" initials="Ю.А." lastIdx="2" clrIdx="0">
    <p:extLst>
      <p:ext uri="{19B8F6BF-5375-455C-9EA6-DF929625EA0E}">
        <p15:presenceInfo xmlns:p15="http://schemas.microsoft.com/office/powerpoint/2012/main" userId="Острий"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1A1A4D"/>
    <a:srgbClr val="014D8C"/>
    <a:srgbClr val="95A72B"/>
    <a:srgbClr val="80720E"/>
    <a:srgbClr val="AE2B09"/>
    <a:srgbClr val="006600"/>
    <a:srgbClr val="798185"/>
    <a:srgbClr val="808080"/>
    <a:srgbClr val="5E70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A22522-B2FB-41DD-8A13-EBAA76CC0EB5}" type="datetimeFigureOut">
              <a:rPr lang="uk-UA" smtClean="0"/>
              <a:t>22.04.2025</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593935-29CA-4F80-89C4-52BF1CFF5689}" type="slidenum">
              <a:rPr lang="uk-UA" smtClean="0"/>
              <a:t>‹#›</a:t>
            </a:fld>
            <a:endParaRPr lang="uk-UA"/>
          </a:p>
        </p:txBody>
      </p:sp>
    </p:spTree>
    <p:extLst>
      <p:ext uri="{BB962C8B-B14F-4D97-AF65-F5344CB8AC3E}">
        <p14:creationId xmlns:p14="http://schemas.microsoft.com/office/powerpoint/2010/main" val="2720418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fld id="{3B593935-29CA-4F80-89C4-52BF1CFF5689}" type="slidenum">
              <a:rPr lang="uk-UA" smtClean="0"/>
              <a:t>1</a:t>
            </a:fld>
            <a:endParaRPr lang="uk-UA" dirty="0"/>
          </a:p>
        </p:txBody>
      </p:sp>
    </p:spTree>
    <p:extLst>
      <p:ext uri="{BB962C8B-B14F-4D97-AF65-F5344CB8AC3E}">
        <p14:creationId xmlns:p14="http://schemas.microsoft.com/office/powerpoint/2010/main" val="384230764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uk-UA"/>
              <a:t>Зразок заголовка</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uk-UA"/>
              <a:t>Зразок підзаголовка</a:t>
            </a:r>
            <a:endParaRPr lang="en-US" dirty="0"/>
          </a:p>
        </p:txBody>
      </p:sp>
      <p:sp>
        <p:nvSpPr>
          <p:cNvPr id="4" name="Date Placeholder 3"/>
          <p:cNvSpPr>
            <a:spLocks noGrp="1"/>
          </p:cNvSpPr>
          <p:nvPr>
            <p:ph type="dt" sz="half" idx="10"/>
          </p:nvPr>
        </p:nvSpPr>
        <p:spPr/>
        <p:txBody>
          <a:bodyPr/>
          <a:lstStyle/>
          <a:p>
            <a:fld id="{B3CDC648-4E77-4681-8FA2-0E1969DDA84D}" type="datetime1">
              <a:rPr lang="en-US" smtClean="0"/>
              <a:t>4/22/2025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Vertical Text Placeholder 2"/>
          <p:cNvSpPr>
            <a:spLocks noGrp="1"/>
          </p:cNvSpPr>
          <p:nvPr>
            <p:ph type="body" orient="vert" idx="1"/>
          </p:nvPr>
        </p:nvSpPr>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3FE14646-CB0B-48CC-A5DD-D241A1D81217}" type="datetime1">
              <a:rPr lang="en-US" smtClean="0"/>
              <a:t>4/22/2025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uk-UA"/>
              <a:t>Зразок заголовка</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01B88BF8-5E7D-4E4D-BEBF-DC722F7FDBD6}" type="datetime1">
              <a:rPr lang="en-US" smtClean="0"/>
              <a:t>4/22/2025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Content Placeholder 2"/>
          <p:cNvSpPr>
            <a:spLocks noGrp="1"/>
          </p:cNvSpPr>
          <p:nvPr>
            <p:ph idx="1"/>
          </p:nvPr>
        </p:nvSpPr>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E0B4209B-6A55-47F3-B68C-C1C51980FD1E}" type="datetime1">
              <a:rPr lang="en-US" smtClean="0"/>
              <a:t>4/22/2025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uk-UA"/>
              <a:t>Зразок заголовка</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Зразок тексту</a:t>
            </a:r>
          </a:p>
        </p:txBody>
      </p:sp>
      <p:sp>
        <p:nvSpPr>
          <p:cNvPr id="4" name="Date Placeholder 3"/>
          <p:cNvSpPr>
            <a:spLocks noGrp="1"/>
          </p:cNvSpPr>
          <p:nvPr>
            <p:ph type="dt" sz="half" idx="10"/>
          </p:nvPr>
        </p:nvSpPr>
        <p:spPr>
          <a:xfrm>
            <a:off x="8593667" y="6272784"/>
            <a:ext cx="2644309" cy="365125"/>
          </a:xfrm>
        </p:spPr>
        <p:txBody>
          <a:bodyPr/>
          <a:lstStyle/>
          <a:p>
            <a:fld id="{9282103E-1EAF-40D8-A790-F5C2D3533655}" type="datetime1">
              <a:rPr lang="en-US" smtClean="0"/>
              <a:t>4/22/2025</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FF37738F-FC47-40F9-A178-5B4A34481A17}" type="datetime1">
              <a:rPr lang="en-US" smtClean="0"/>
              <a:t>4/22/2025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uk-UA"/>
              <a:t>Зразок заголовка</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3178DFAA-899E-418B-AC27-DD19F9331EF5}" type="datetime1">
              <a:rPr lang="en-US" smtClean="0"/>
              <a:t>4/22/2025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uk-UA"/>
              <a:t>Зразок заголовка</a:t>
            </a:r>
            <a:endParaRPr lang="en-US" dirty="0"/>
          </a:p>
        </p:txBody>
      </p:sp>
      <p:sp>
        <p:nvSpPr>
          <p:cNvPr id="3" name="Date Placeholder 2"/>
          <p:cNvSpPr>
            <a:spLocks noGrp="1"/>
          </p:cNvSpPr>
          <p:nvPr>
            <p:ph type="dt" sz="half" idx="10"/>
          </p:nvPr>
        </p:nvSpPr>
        <p:spPr/>
        <p:txBody>
          <a:bodyPr/>
          <a:lstStyle/>
          <a:p>
            <a:fld id="{61C49DCF-8014-4613-BA63-7E66D4DD38D1}" type="datetime1">
              <a:rPr lang="en-US" smtClean="0"/>
              <a:t>4/22/2025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5A5F3F-4675-41D4-BE9A-DF265C0B88FF}" type="datetime1">
              <a:rPr lang="en-US" smtClean="0"/>
              <a:t>4/22/2025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uk-UA"/>
              <a:t>Зразок заголовка</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Зразок тексту</a:t>
            </a:r>
          </a:p>
        </p:txBody>
      </p:sp>
      <p:sp>
        <p:nvSpPr>
          <p:cNvPr id="5" name="Date Placeholder 4"/>
          <p:cNvSpPr>
            <a:spLocks noGrp="1"/>
          </p:cNvSpPr>
          <p:nvPr>
            <p:ph type="dt" sz="half" idx="10"/>
          </p:nvPr>
        </p:nvSpPr>
        <p:spPr/>
        <p:txBody>
          <a:bodyPr/>
          <a:lstStyle/>
          <a:p>
            <a:fld id="{A2204447-8A4A-41D7-9EF6-727341EA1D19}" type="datetime1">
              <a:rPr lang="en-US" smtClean="0"/>
              <a:t>4/22/2025</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uk-UA"/>
              <a:t>Зразок заголовка</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Зразок тексту</a:t>
            </a:r>
          </a:p>
        </p:txBody>
      </p:sp>
      <p:sp>
        <p:nvSpPr>
          <p:cNvPr id="5" name="Date Placeholder 4"/>
          <p:cNvSpPr>
            <a:spLocks noGrp="1"/>
          </p:cNvSpPr>
          <p:nvPr>
            <p:ph type="dt" sz="half" idx="10"/>
          </p:nvPr>
        </p:nvSpPr>
        <p:spPr/>
        <p:txBody>
          <a:bodyPr/>
          <a:lstStyle/>
          <a:p>
            <a:fld id="{239FB2C6-87EC-4F26-AF25-73280A9995A4}" type="datetime1">
              <a:rPr lang="en-US" smtClean="0"/>
              <a:t>4/22/2025</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uk-UA"/>
              <a:t>Зразок заголовка</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EAAE07A7-F9B7-43F8-BC63-3044D3471585}" type="datetime1">
              <a:rPr lang="en-US" smtClean="0"/>
              <a:t>4/22/2025</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ДБН В.1.1-46:2017 Інженерний захист територій, будівель і споруд від зсувів  та обвалів"/>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205607" cy="7015163"/>
          </a:xfrm>
          <a:prstGeom prst="rect">
            <a:avLst/>
          </a:prstGeom>
          <a:solidFill>
            <a:schemeClr val="bg1">
              <a:alpha val="76000"/>
            </a:schemeClr>
          </a:solidFill>
        </p:spPr>
      </p:pic>
      <p:sp>
        <p:nvSpPr>
          <p:cNvPr id="2" name="Заголовок 1"/>
          <p:cNvSpPr>
            <a:spLocks noGrp="1"/>
          </p:cNvSpPr>
          <p:nvPr>
            <p:ph type="ctrTitle" idx="4294967295"/>
          </p:nvPr>
        </p:nvSpPr>
        <p:spPr>
          <a:xfrm>
            <a:off x="2730629" y="3237484"/>
            <a:ext cx="9220579" cy="3035300"/>
          </a:xfrm>
          <a:solidFill>
            <a:schemeClr val="bg1">
              <a:alpha val="63000"/>
            </a:schemeClr>
          </a:solidFill>
        </p:spPr>
        <p:txBody>
          <a:bodyPr>
            <a:normAutofit fontScale="90000"/>
          </a:bodyPr>
          <a:lstStyle/>
          <a:p>
            <a:pPr algn="ctr"/>
            <a:r>
              <a:rPr lang="uk-UA" sz="6000" b="1" dirty="0">
                <a:solidFill>
                  <a:srgbClr val="800000"/>
                </a:solidFill>
              </a:rPr>
              <a:t>ІНЖЕНЕРНИЙ   ЗАХИСТ НАСЕЛЕННЯ   І   ТЕРИТОРІЙ ПРИ   НАДЗВИЧАЙНИХ СИТУАЦІЯХ</a:t>
            </a:r>
          </a:p>
        </p:txBody>
      </p:sp>
      <p:sp>
        <p:nvSpPr>
          <p:cNvPr id="3" name="Місце для номера слайда 2"/>
          <p:cNvSpPr>
            <a:spLocks noGrp="1"/>
          </p:cNvSpPr>
          <p:nvPr>
            <p:ph type="sldNum" sz="quarter" idx="12"/>
          </p:nvPr>
        </p:nvSpPr>
        <p:spPr/>
        <p:txBody>
          <a:bodyPr/>
          <a:lstStyle/>
          <a:p>
            <a:fld id="{4FAB73BC-B049-4115-A692-8D63A059BFB8}" type="slidenum">
              <a:rPr lang="en-US" smtClean="0"/>
              <a:t>1</a:t>
            </a:fld>
            <a:endParaRPr lang="en-US" dirty="0"/>
          </a:p>
        </p:txBody>
      </p:sp>
    </p:spTree>
    <p:extLst>
      <p:ext uri="{BB962C8B-B14F-4D97-AF65-F5344CB8AC3E}">
        <p14:creationId xmlns:p14="http://schemas.microsoft.com/office/powerpoint/2010/main" val="2903236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2357438" y="2393897"/>
            <a:ext cx="9671588" cy="2308324"/>
          </a:xfrm>
          <a:custGeom>
            <a:avLst/>
            <a:gdLst>
              <a:gd name="connsiteX0" fmla="*/ 0 w 9087174"/>
              <a:gd name="connsiteY0" fmla="*/ 0 h 2308324"/>
              <a:gd name="connsiteX1" fmla="*/ 9087174 w 9087174"/>
              <a:gd name="connsiteY1" fmla="*/ 0 h 2308324"/>
              <a:gd name="connsiteX2" fmla="*/ 9087174 w 9087174"/>
              <a:gd name="connsiteY2" fmla="*/ 2308324 h 2308324"/>
              <a:gd name="connsiteX3" fmla="*/ 0 w 9087174"/>
              <a:gd name="connsiteY3" fmla="*/ 2308324 h 2308324"/>
              <a:gd name="connsiteX4" fmla="*/ 0 w 9087174"/>
              <a:gd name="connsiteY4" fmla="*/ 0 h 2308324"/>
              <a:gd name="connsiteX0" fmla="*/ 1301858 w 10389032"/>
              <a:gd name="connsiteY0" fmla="*/ 0 h 2308324"/>
              <a:gd name="connsiteX1" fmla="*/ 10389032 w 10389032"/>
              <a:gd name="connsiteY1" fmla="*/ 0 h 2308324"/>
              <a:gd name="connsiteX2" fmla="*/ 10389032 w 10389032"/>
              <a:gd name="connsiteY2" fmla="*/ 2308324 h 2308324"/>
              <a:gd name="connsiteX3" fmla="*/ 0 w 10389032"/>
              <a:gd name="connsiteY3" fmla="*/ 1812378 h 2308324"/>
              <a:gd name="connsiteX4" fmla="*/ 1301858 w 10389032"/>
              <a:gd name="connsiteY4" fmla="*/ 0 h 2308324"/>
              <a:gd name="connsiteX0" fmla="*/ 1301858 w 11458415"/>
              <a:gd name="connsiteY0" fmla="*/ 449451 h 2757775"/>
              <a:gd name="connsiteX1" fmla="*/ 11458415 w 11458415"/>
              <a:gd name="connsiteY1" fmla="*/ 0 h 2757775"/>
              <a:gd name="connsiteX2" fmla="*/ 10389032 w 11458415"/>
              <a:gd name="connsiteY2" fmla="*/ 2757775 h 2757775"/>
              <a:gd name="connsiteX3" fmla="*/ 0 w 11458415"/>
              <a:gd name="connsiteY3" fmla="*/ 2261829 h 2757775"/>
              <a:gd name="connsiteX4" fmla="*/ 1301858 w 11458415"/>
              <a:gd name="connsiteY4" fmla="*/ 449451 h 2757775"/>
              <a:gd name="connsiteX0" fmla="*/ 1301858 w 11458415"/>
              <a:gd name="connsiteY0" fmla="*/ 449451 h 3029460"/>
              <a:gd name="connsiteX1" fmla="*/ 11458415 w 11458415"/>
              <a:gd name="connsiteY1" fmla="*/ 0 h 3029460"/>
              <a:gd name="connsiteX2" fmla="*/ 10389032 w 11458415"/>
              <a:gd name="connsiteY2" fmla="*/ 2757775 h 3029460"/>
              <a:gd name="connsiteX3" fmla="*/ 4794145 w 11458415"/>
              <a:gd name="connsiteY3" fmla="*/ 3015013 h 3029460"/>
              <a:gd name="connsiteX4" fmla="*/ 0 w 11458415"/>
              <a:gd name="connsiteY4" fmla="*/ 2261829 h 3029460"/>
              <a:gd name="connsiteX5" fmla="*/ 1301858 w 11458415"/>
              <a:gd name="connsiteY5" fmla="*/ 449451 h 302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8415" h="3029460">
                <a:moveTo>
                  <a:pt x="1301858" y="449451"/>
                </a:moveTo>
                <a:lnTo>
                  <a:pt x="11458415" y="0"/>
                </a:lnTo>
                <a:lnTo>
                  <a:pt x="10389032" y="2757775"/>
                </a:lnTo>
                <a:cubicBezTo>
                  <a:pt x="8472409" y="2657541"/>
                  <a:pt x="6710768" y="3115247"/>
                  <a:pt x="4794145" y="3015013"/>
                </a:cubicBezTo>
                <a:lnTo>
                  <a:pt x="0" y="2261829"/>
                </a:lnTo>
                <a:lnTo>
                  <a:pt x="1301858" y="449451"/>
                </a:lnTo>
                <a:close/>
              </a:path>
            </a:pathLst>
          </a:custGeom>
          <a:ln>
            <a:noFill/>
          </a:ln>
        </p:spPr>
        <p:txBody>
          <a:bodyPr wrap="square">
            <a:spAutoFit/>
          </a:bodyPr>
          <a:lstStyle/>
          <a:p>
            <a:pPr algn="ctr"/>
            <a:r>
              <a:rPr lang="uk-UA" sz="3600" b="1" dirty="0"/>
              <a:t>Заходи з підготовки до захисту населення </a:t>
            </a:r>
            <a:r>
              <a:rPr lang="uk-UA" sz="3600" b="1" dirty="0">
                <a:solidFill>
                  <a:srgbClr val="800000"/>
                </a:solidFill>
              </a:rPr>
              <a:t>проводяться завчасно </a:t>
            </a:r>
          </a:p>
          <a:p>
            <a:pPr algn="ctr"/>
            <a:r>
              <a:rPr lang="uk-UA" sz="3600" b="1" dirty="0">
                <a:solidFill>
                  <a:srgbClr val="800000"/>
                </a:solidFill>
              </a:rPr>
              <a:t>по територіально виробничому принципу </a:t>
            </a:r>
            <a:r>
              <a:rPr lang="uk-UA" sz="3600" b="1" dirty="0"/>
              <a:t>створення системи цивільного захисту</a:t>
            </a:r>
          </a:p>
        </p:txBody>
      </p:sp>
      <p:sp>
        <p:nvSpPr>
          <p:cNvPr id="3" name="Місце для номера слайда 2"/>
          <p:cNvSpPr>
            <a:spLocks noGrp="1"/>
          </p:cNvSpPr>
          <p:nvPr>
            <p:ph type="sldNum" sz="quarter" idx="12"/>
          </p:nvPr>
        </p:nvSpPr>
        <p:spPr/>
        <p:txBody>
          <a:bodyPr/>
          <a:lstStyle/>
          <a:p>
            <a:fld id="{4FAB73BC-B049-4115-A692-8D63A059BFB8}" type="slidenum">
              <a:rPr lang="en-US" smtClean="0"/>
              <a:t>10</a:t>
            </a:fld>
            <a:endParaRPr lang="en-US" dirty="0"/>
          </a:p>
        </p:txBody>
      </p:sp>
    </p:spTree>
    <p:extLst>
      <p:ext uri="{BB962C8B-B14F-4D97-AF65-F5344CB8AC3E}">
        <p14:creationId xmlns:p14="http://schemas.microsoft.com/office/powerpoint/2010/main" val="5606506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кутник 8"/>
          <p:cNvSpPr/>
          <p:nvPr/>
        </p:nvSpPr>
        <p:spPr>
          <a:xfrm>
            <a:off x="0" y="1531599"/>
            <a:ext cx="12044363" cy="4893647"/>
          </a:xfrm>
          <a:prstGeom prst="rect">
            <a:avLst/>
          </a:prstGeom>
        </p:spPr>
        <p:txBody>
          <a:bodyPr wrap="square">
            <a:spAutoFit/>
          </a:bodyPr>
          <a:lstStyle/>
          <a:p>
            <a:pPr marL="271463" indent="442913" defTabSz="185738">
              <a:buClr>
                <a:srgbClr val="AE2B09"/>
              </a:buClr>
              <a:buFont typeface="Wingdings" panose="05000000000000000000" pitchFamily="2" charset="2"/>
              <a:buChar char="§"/>
            </a:pPr>
            <a:r>
              <a:rPr lang="uk-UA" sz="2400" dirty="0" err="1">
                <a:latin typeface="Times New Roman" panose="02020603050405020304" pitchFamily="18" charset="0"/>
                <a:ea typeface="Times New Roman" panose="02020603050405020304" pitchFamily="18" charset="0"/>
              </a:rPr>
              <a:t>БНіП</a:t>
            </a:r>
            <a:r>
              <a:rPr lang="uk-UA" sz="2400" spc="55"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3.07.01-1985</a:t>
            </a:r>
            <a:r>
              <a:rPr lang="uk-UA" sz="2400" spc="60" dirty="0">
                <a:latin typeface="Times New Roman" panose="02020603050405020304" pitchFamily="18" charset="0"/>
                <a:ea typeface="Times New Roman" panose="02020603050405020304" pitchFamily="18" charset="0"/>
              </a:rPr>
              <a:t> </a:t>
            </a:r>
            <a:r>
              <a:rPr lang="uk-UA" sz="2400" spc="-10" dirty="0">
                <a:latin typeface="Times New Roman" panose="02020603050405020304" pitchFamily="18" charset="0"/>
                <a:ea typeface="Times New Roman" panose="02020603050405020304" pitchFamily="18" charset="0"/>
              </a:rPr>
              <a:t>Гідротехнічні </a:t>
            </a:r>
            <a:r>
              <a:rPr lang="uk-UA" sz="2400" dirty="0">
                <a:latin typeface="Times New Roman" panose="02020603050405020304" pitchFamily="18" charset="0"/>
                <a:ea typeface="Times New Roman" panose="02020603050405020304" pitchFamily="18" charset="0"/>
              </a:rPr>
              <a:t>споруди</a:t>
            </a:r>
            <a:r>
              <a:rPr lang="uk-UA" sz="2400" spc="-55" dirty="0">
                <a:latin typeface="Times New Roman" panose="02020603050405020304" pitchFamily="18" charset="0"/>
                <a:ea typeface="Times New Roman" panose="02020603050405020304" pitchFamily="18" charset="0"/>
              </a:rPr>
              <a:t> </a:t>
            </a:r>
            <a:r>
              <a:rPr lang="uk-UA" sz="2400" spc="-10" dirty="0">
                <a:latin typeface="Times New Roman" panose="02020603050405020304" pitchFamily="18" charset="0"/>
                <a:ea typeface="Times New Roman" panose="02020603050405020304" pitchFamily="18" charset="0"/>
              </a:rPr>
              <a:t>річкові</a:t>
            </a:r>
            <a:endParaRPr lang="uk-UA" sz="2400" dirty="0">
              <a:latin typeface="Times New Roman" panose="02020603050405020304" pitchFamily="18" charset="0"/>
              <a:ea typeface="Times New Roman" panose="02020603050405020304" pitchFamily="18" charset="0"/>
            </a:endParaRPr>
          </a:p>
          <a:p>
            <a:pPr marL="271463" marR="185420" indent="442913" algn="just" defTabSz="185738">
              <a:spcAft>
                <a:spcPts val="0"/>
              </a:spcAft>
              <a:buClr>
                <a:srgbClr val="AE2B09"/>
              </a:buClr>
              <a:buFont typeface="Wingdings" panose="05000000000000000000" pitchFamily="2" charset="2"/>
              <a:buChar char="§"/>
            </a:pPr>
            <a:r>
              <a:rPr lang="uk-UA" sz="2400" dirty="0" err="1">
                <a:latin typeface="Times New Roman" panose="02020603050405020304" pitchFamily="18" charset="0"/>
                <a:ea typeface="Times New Roman" panose="02020603050405020304" pitchFamily="18" charset="0"/>
              </a:rPr>
              <a:t>БНіП</a:t>
            </a:r>
            <a:r>
              <a:rPr lang="uk-UA" sz="2400" dirty="0">
                <a:latin typeface="Times New Roman" panose="02020603050405020304" pitchFamily="18" charset="0"/>
                <a:ea typeface="Times New Roman" panose="02020603050405020304" pitchFamily="18" charset="0"/>
              </a:rPr>
              <a:t> 2.06.01-1986 Гідротехнічні споруди. Основні положення проектування</a:t>
            </a:r>
          </a:p>
          <a:p>
            <a:pPr marL="271463" marR="182880" indent="442913" algn="just" defTabSz="185738">
              <a:spcAft>
                <a:spcPts val="0"/>
              </a:spcAft>
              <a:buClr>
                <a:srgbClr val="AE2B09"/>
              </a:buClr>
              <a:buFont typeface="Wingdings" panose="05000000000000000000" pitchFamily="2" charset="2"/>
              <a:buChar char="§"/>
            </a:pPr>
            <a:r>
              <a:rPr lang="uk-UA" sz="2400" dirty="0" err="1">
                <a:latin typeface="Times New Roman" panose="02020603050405020304" pitchFamily="18" charset="0"/>
                <a:ea typeface="Times New Roman" panose="02020603050405020304" pitchFamily="18" charset="0"/>
              </a:rPr>
              <a:t>БНіП</a:t>
            </a:r>
            <a:r>
              <a:rPr lang="uk-UA" sz="2400" dirty="0">
                <a:latin typeface="Times New Roman" panose="02020603050405020304" pitchFamily="18" charset="0"/>
                <a:ea typeface="Times New Roman" panose="02020603050405020304" pitchFamily="18" charset="0"/>
              </a:rPr>
              <a:t> 2.11.04-1985 Підземні сховища нафти, нафтопродуктів і зріджених газів</a:t>
            </a:r>
          </a:p>
          <a:p>
            <a:pPr marL="271463" marR="179705" indent="442913" algn="just" defTabSz="185738">
              <a:spcAft>
                <a:spcPts val="0"/>
              </a:spcAft>
              <a:buClr>
                <a:srgbClr val="AE2B09"/>
              </a:buClr>
              <a:buFont typeface="Wingdings" panose="05000000000000000000" pitchFamily="2" charset="2"/>
              <a:buChar char="§"/>
            </a:pPr>
            <a:r>
              <a:rPr lang="uk-UA" sz="2400" dirty="0" err="1">
                <a:latin typeface="Times New Roman" panose="02020603050405020304" pitchFamily="18" charset="0"/>
                <a:ea typeface="Times New Roman" panose="02020603050405020304" pitchFamily="18" charset="0"/>
              </a:rPr>
              <a:t>БНіП</a:t>
            </a:r>
            <a:r>
              <a:rPr lang="uk-UA" sz="2400" dirty="0">
                <a:latin typeface="Times New Roman" panose="02020603050405020304" pitchFamily="18" charset="0"/>
                <a:ea typeface="Times New Roman" panose="02020603050405020304" pitchFamily="18" charset="0"/>
              </a:rPr>
              <a:t> 2.05.06-1985 Магістральні </a:t>
            </a:r>
            <a:r>
              <a:rPr lang="uk-UA" sz="2400" spc="-10" dirty="0">
                <a:latin typeface="Times New Roman" panose="02020603050405020304" pitchFamily="18" charset="0"/>
                <a:ea typeface="Times New Roman" panose="02020603050405020304" pitchFamily="18" charset="0"/>
              </a:rPr>
              <a:t>трубопроводи</a:t>
            </a:r>
            <a:endParaRPr lang="uk-UA" sz="2400" dirty="0">
              <a:latin typeface="Times New Roman" panose="02020603050405020304" pitchFamily="18" charset="0"/>
              <a:ea typeface="Times New Roman" panose="02020603050405020304" pitchFamily="18" charset="0"/>
            </a:endParaRPr>
          </a:p>
          <a:p>
            <a:pPr marL="271463" marR="182245" indent="442913" algn="just" defTabSz="185738">
              <a:spcAft>
                <a:spcPts val="0"/>
              </a:spcAft>
              <a:buClr>
                <a:srgbClr val="AE2B09"/>
              </a:buClr>
              <a:buFont typeface="Wingdings" panose="05000000000000000000" pitchFamily="2" charset="2"/>
              <a:buChar char="§"/>
            </a:pPr>
            <a:r>
              <a:rPr lang="uk-UA" sz="2400" dirty="0" err="1">
                <a:latin typeface="Times New Roman" panose="02020603050405020304" pitchFamily="18" charset="0"/>
                <a:ea typeface="Times New Roman" panose="02020603050405020304" pitchFamily="18" charset="0"/>
              </a:rPr>
              <a:t>БНіП</a:t>
            </a:r>
            <a:r>
              <a:rPr lang="uk-UA" sz="2400" dirty="0">
                <a:latin typeface="Times New Roman" panose="02020603050405020304" pitchFamily="18" charset="0"/>
                <a:ea typeface="Times New Roman" panose="02020603050405020304" pitchFamily="18" charset="0"/>
              </a:rPr>
              <a:t> 2.05.13-1990 Нафтопродуктопроводи, які прокладаються на території міст та інших населених пунктів</a:t>
            </a:r>
          </a:p>
          <a:p>
            <a:pPr marL="271463" marR="184150" indent="442913" algn="just" defTabSz="185738">
              <a:spcAft>
                <a:spcPts val="0"/>
              </a:spcAft>
              <a:buClr>
                <a:srgbClr val="AE2B09"/>
              </a:buClr>
              <a:buFont typeface="Wingdings" panose="05000000000000000000" pitchFamily="2" charset="2"/>
              <a:buChar char="§"/>
            </a:pPr>
            <a:r>
              <a:rPr lang="uk-UA" sz="2400" dirty="0" err="1">
                <a:latin typeface="Times New Roman" panose="02020603050405020304" pitchFamily="18" charset="0"/>
                <a:ea typeface="Times New Roman" panose="02020603050405020304" pitchFamily="18" charset="0"/>
              </a:rPr>
              <a:t>БН</a:t>
            </a:r>
            <a:r>
              <a:rPr lang="uk-UA" sz="2400" dirty="0">
                <a:latin typeface="Times New Roman" panose="02020603050405020304" pitchFamily="18" charset="0"/>
                <a:ea typeface="Times New Roman" panose="02020603050405020304" pitchFamily="18" charset="0"/>
              </a:rPr>
              <a:t> 148-1976 Інструкція з проектування пристосування та використання метрополітенів для захисту і перевезення населення у воєнний час</a:t>
            </a:r>
          </a:p>
          <a:p>
            <a:pPr marL="271463" marR="179705" indent="442913" algn="just" defTabSz="185738">
              <a:buClr>
                <a:srgbClr val="AE2B09"/>
              </a:buClr>
              <a:buFont typeface="Wingdings" panose="05000000000000000000" pitchFamily="2" charset="2"/>
              <a:buChar char="§"/>
            </a:pPr>
            <a:r>
              <a:rPr lang="uk-UA" sz="2400" dirty="0" err="1"/>
              <a:t>НПАОП</a:t>
            </a:r>
            <a:r>
              <a:rPr lang="uk-UA" sz="2400" dirty="0"/>
              <a:t>    40.1-1.32-01    Правила    будови    електроустановок. Електрообладнання спеціальних установок</a:t>
            </a:r>
          </a:p>
          <a:p>
            <a:pPr marL="271463" marR="179705" indent="442913" algn="just" defTabSz="185738">
              <a:lnSpc>
                <a:spcPct val="100000"/>
              </a:lnSpc>
              <a:spcAft>
                <a:spcPts val="0"/>
              </a:spcAft>
              <a:buClr>
                <a:srgbClr val="AE2B09"/>
              </a:buClr>
              <a:buFont typeface="Wingdings" panose="05000000000000000000" pitchFamily="2" charset="2"/>
              <a:buChar char="§"/>
            </a:pPr>
            <a:r>
              <a:rPr lang="uk-UA" sz="2400" dirty="0">
                <a:latin typeface="Times New Roman" panose="02020603050405020304" pitchFamily="18" charset="0"/>
                <a:ea typeface="Times New Roman" panose="02020603050405020304" pitchFamily="18" charset="0"/>
              </a:rPr>
              <a:t>ВБН</a:t>
            </a:r>
            <a:r>
              <a:rPr lang="uk-UA" sz="2400" spc="20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ВК4-90</a:t>
            </a:r>
            <a:r>
              <a:rPr lang="uk-UA" sz="2400" spc="20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Інструкція з підготовки і роботі</a:t>
            </a:r>
            <a:r>
              <a:rPr lang="uk-UA" sz="2400" spc="-5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систем</a:t>
            </a:r>
            <a:r>
              <a:rPr lang="uk-UA" sz="2400" spc="-5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господарсько-питного</a:t>
            </a:r>
            <a:r>
              <a:rPr lang="uk-UA" sz="2400" spc="-5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водопостачання</a:t>
            </a:r>
            <a:r>
              <a:rPr lang="uk-UA" sz="2400" spc="-3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у</a:t>
            </a:r>
            <a:r>
              <a:rPr lang="uk-UA" sz="2400" spc="-7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надзвичайних</a:t>
            </a:r>
            <a:r>
              <a:rPr lang="uk-UA" sz="2400" spc="-70" dirty="0">
                <a:latin typeface="Times New Roman" panose="02020603050405020304" pitchFamily="18" charset="0"/>
                <a:ea typeface="Times New Roman" panose="02020603050405020304" pitchFamily="18" charset="0"/>
              </a:rPr>
              <a:t> </a:t>
            </a:r>
            <a:r>
              <a:rPr lang="uk-UA" sz="2400" spc="-10" dirty="0">
                <a:latin typeface="Times New Roman" panose="02020603050405020304" pitchFamily="18" charset="0"/>
                <a:ea typeface="Times New Roman" panose="02020603050405020304" pitchFamily="18" charset="0"/>
              </a:rPr>
              <a:t>ситуаціях</a:t>
            </a:r>
            <a:endParaRPr lang="uk-UA" sz="2400" dirty="0">
              <a:latin typeface="Times New Roman" panose="02020603050405020304" pitchFamily="18" charset="0"/>
              <a:ea typeface="Times New Roman" panose="02020603050405020304" pitchFamily="18" charset="0"/>
            </a:endParaRPr>
          </a:p>
          <a:p>
            <a:pPr marL="88265" marR="184150" indent="432435" algn="just">
              <a:spcAft>
                <a:spcPts val="0"/>
              </a:spcAft>
            </a:pPr>
            <a:endParaRPr lang="uk-UA" sz="2400" dirty="0">
              <a:effectLst/>
              <a:latin typeface="Times New Roman" panose="02020603050405020304" pitchFamily="18" charset="0"/>
              <a:ea typeface="Times New Roman" panose="02020603050405020304" pitchFamily="18" charset="0"/>
            </a:endParaRP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100</a:t>
            </a:fld>
            <a:endParaRPr lang="en-US" dirty="0"/>
          </a:p>
        </p:txBody>
      </p:sp>
    </p:spTree>
    <p:extLst>
      <p:ext uri="{BB962C8B-B14F-4D97-AF65-F5344CB8AC3E}">
        <p14:creationId xmlns:p14="http://schemas.microsoft.com/office/powerpoint/2010/main" val="6384054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номера слайда 2"/>
          <p:cNvSpPr>
            <a:spLocks noGrp="1"/>
          </p:cNvSpPr>
          <p:nvPr>
            <p:ph type="sldNum" sz="quarter" idx="12"/>
          </p:nvPr>
        </p:nvSpPr>
        <p:spPr/>
        <p:txBody>
          <a:bodyPr/>
          <a:lstStyle/>
          <a:p>
            <a:fld id="{4FAB73BC-B049-4115-A692-8D63A059BFB8}" type="slidenum">
              <a:rPr lang="en-US" smtClean="0"/>
              <a:t>101</a:t>
            </a:fld>
            <a:endParaRPr lang="en-US" dirty="0"/>
          </a:p>
        </p:txBody>
      </p:sp>
      <p:sp>
        <p:nvSpPr>
          <p:cNvPr id="4" name="Прямокутник 1"/>
          <p:cNvSpPr/>
          <p:nvPr/>
        </p:nvSpPr>
        <p:spPr>
          <a:xfrm>
            <a:off x="233008" y="2028829"/>
            <a:ext cx="11513485" cy="3416320"/>
          </a:xfrm>
          <a:prstGeom prst="rect">
            <a:avLst/>
          </a:prstGeom>
        </p:spPr>
        <p:txBody>
          <a:bodyPr wrap="square">
            <a:spAutoFit/>
          </a:bodyPr>
          <a:lstStyle/>
          <a:p>
            <a:pPr indent="639763" algn="just">
              <a:spcAft>
                <a:spcPts val="0"/>
              </a:spcAft>
              <a:buClr>
                <a:srgbClr val="C00000"/>
              </a:buClr>
              <a:buFont typeface="Wingdings" panose="05000000000000000000" pitchFamily="2" charset="2"/>
              <a:buChar char="q"/>
            </a:pPr>
            <a:r>
              <a:rPr lang="uk-UA" sz="2400" dirty="0">
                <a:effectLst/>
                <a:ea typeface="Calibri" panose="020F0502020204030204" pitchFamily="34" charset="0"/>
                <a:cs typeface="Times New Roman" panose="02020603050405020304" pitchFamily="18" charset="0"/>
              </a:rPr>
              <a:t>СП АС-88 Санітарні правила проектування та експлуатації атомних станцій</a:t>
            </a:r>
            <a:endParaRPr lang="ru-RU" sz="2400" dirty="0">
              <a:effectLst/>
              <a:ea typeface="Calibri" panose="020F0502020204030204" pitchFamily="34" charset="0"/>
              <a:cs typeface="Times New Roman" panose="02020603050405020304" pitchFamily="18" charset="0"/>
            </a:endParaRPr>
          </a:p>
          <a:p>
            <a:pPr indent="639763" algn="just">
              <a:spcAft>
                <a:spcPts val="0"/>
              </a:spcAft>
              <a:buClr>
                <a:srgbClr val="C00000"/>
              </a:buClr>
              <a:buFont typeface="Wingdings" panose="05000000000000000000" pitchFamily="2" charset="2"/>
              <a:buChar char="q"/>
            </a:pPr>
            <a:r>
              <a:rPr lang="uk-UA" sz="2400" dirty="0">
                <a:effectLst/>
                <a:ea typeface="Calibri" panose="020F0502020204030204" pitchFamily="34" charset="0"/>
                <a:cs typeface="Times New Roman" panose="02020603050405020304" pitchFamily="18" charset="0"/>
              </a:rPr>
              <a:t>БППНАЕ-87 Керівництво з вибору</a:t>
            </a:r>
            <a:r>
              <a:rPr lang="uk-UA" sz="2400" spc="-5" dirty="0">
                <a:effectLst/>
                <a:ea typeface="Calibri" panose="020F0502020204030204" pitchFamily="34" charset="0"/>
                <a:cs typeface="Times New Roman" panose="02020603050405020304" pitchFamily="18" charset="0"/>
              </a:rPr>
              <a:t> </a:t>
            </a:r>
            <a:r>
              <a:rPr lang="uk-UA" sz="2400" dirty="0">
                <a:effectLst/>
                <a:ea typeface="Calibri" panose="020F0502020204030204" pitchFamily="34" charset="0"/>
                <a:cs typeface="Times New Roman" panose="02020603050405020304" pitchFamily="18" charset="0"/>
              </a:rPr>
              <a:t>пункту</a:t>
            </a:r>
            <a:r>
              <a:rPr lang="uk-UA" sz="2400" spc="-20" dirty="0">
                <a:effectLst/>
                <a:ea typeface="Calibri" panose="020F0502020204030204" pitchFamily="34" charset="0"/>
                <a:cs typeface="Times New Roman" panose="02020603050405020304" pitchFamily="18" charset="0"/>
              </a:rPr>
              <a:t> </a:t>
            </a:r>
            <a:r>
              <a:rPr lang="uk-UA" sz="2400" dirty="0">
                <a:effectLst/>
                <a:ea typeface="Calibri" panose="020F0502020204030204" pitchFamily="34" charset="0"/>
                <a:cs typeface="Times New Roman" panose="02020603050405020304" pitchFamily="18" charset="0"/>
              </a:rPr>
              <a:t>і</a:t>
            </a:r>
            <a:r>
              <a:rPr lang="uk-UA" sz="2400" spc="-20" dirty="0">
                <a:effectLst/>
                <a:ea typeface="Calibri" panose="020F0502020204030204" pitchFamily="34" charset="0"/>
                <a:cs typeface="Times New Roman" panose="02020603050405020304" pitchFamily="18" charset="0"/>
              </a:rPr>
              <a:t> </a:t>
            </a:r>
            <a:r>
              <a:rPr lang="uk-UA" sz="2400" dirty="0">
                <a:effectLst/>
                <a:ea typeface="Calibri" panose="020F0502020204030204" pitchFamily="34" charset="0"/>
                <a:cs typeface="Times New Roman" panose="02020603050405020304" pitchFamily="18" charset="0"/>
              </a:rPr>
              <a:t>майданчика для будівництва атомної станції</a:t>
            </a:r>
            <a:endParaRPr lang="ru-RU" sz="2400" dirty="0">
              <a:effectLst/>
              <a:ea typeface="Calibri" panose="020F0502020204030204" pitchFamily="34" charset="0"/>
              <a:cs typeface="Times New Roman" panose="02020603050405020304" pitchFamily="18" charset="0"/>
            </a:endParaRPr>
          </a:p>
          <a:p>
            <a:pPr indent="639763" algn="just">
              <a:spcAft>
                <a:spcPts val="0"/>
              </a:spcAft>
              <a:buClr>
                <a:srgbClr val="C00000"/>
              </a:buClr>
              <a:buFont typeface="Wingdings" panose="05000000000000000000" pitchFamily="2" charset="2"/>
              <a:buChar char="q"/>
            </a:pPr>
            <a:r>
              <a:rPr lang="uk-UA" sz="2400" dirty="0">
                <a:effectLst/>
                <a:ea typeface="Calibri" panose="020F0502020204030204" pitchFamily="34" charset="0"/>
                <a:cs typeface="Times New Roman" panose="02020603050405020304" pitchFamily="18" charset="0"/>
              </a:rPr>
              <a:t>ДСП 173-96 Державні санітарні</a:t>
            </a:r>
            <a:r>
              <a:rPr lang="uk-UA" sz="2400" spc="-10" dirty="0">
                <a:effectLst/>
                <a:ea typeface="Calibri" panose="020F0502020204030204" pitchFamily="34" charset="0"/>
                <a:cs typeface="Times New Roman" panose="02020603050405020304" pitchFamily="18" charset="0"/>
              </a:rPr>
              <a:t> </a:t>
            </a:r>
            <a:r>
              <a:rPr lang="uk-UA" sz="2400" dirty="0">
                <a:effectLst/>
                <a:ea typeface="Calibri" panose="020F0502020204030204" pitchFamily="34" charset="0"/>
                <a:cs typeface="Times New Roman" panose="02020603050405020304" pitchFamily="18" charset="0"/>
              </a:rPr>
              <a:t>правила планування і</a:t>
            </a:r>
            <a:r>
              <a:rPr lang="uk-UA" sz="2400" spc="-10" dirty="0">
                <a:effectLst/>
                <a:ea typeface="Calibri" panose="020F0502020204030204" pitchFamily="34" charset="0"/>
                <a:cs typeface="Times New Roman" panose="02020603050405020304" pitchFamily="18" charset="0"/>
              </a:rPr>
              <a:t> </a:t>
            </a:r>
            <a:r>
              <a:rPr lang="uk-UA" sz="2400" dirty="0">
                <a:effectLst/>
                <a:ea typeface="Calibri" panose="020F0502020204030204" pitchFamily="34" charset="0"/>
                <a:cs typeface="Times New Roman" panose="02020603050405020304" pitchFamily="18" charset="0"/>
              </a:rPr>
              <a:t>забудови населених </a:t>
            </a:r>
            <a:r>
              <a:rPr lang="uk-UA" sz="2400" spc="-10" dirty="0">
                <a:effectLst/>
                <a:ea typeface="Calibri" panose="020F0502020204030204" pitchFamily="34" charset="0"/>
                <a:cs typeface="Times New Roman" panose="02020603050405020304" pitchFamily="18" charset="0"/>
              </a:rPr>
              <a:t>пунктів. </a:t>
            </a:r>
            <a:r>
              <a:rPr lang="uk-UA" sz="2400" dirty="0">
                <a:effectLst/>
                <a:ea typeface="Calibri" panose="020F0502020204030204" pitchFamily="34" charset="0"/>
                <a:cs typeface="Times New Roman" panose="02020603050405020304" pitchFamily="18" charset="0"/>
              </a:rPr>
              <a:t>Типові вимоги по проектуванню та обладнанню запасних пунктів </a:t>
            </a:r>
            <a:r>
              <a:rPr lang="uk-UA" sz="2400" spc="-10" dirty="0">
                <a:effectLst/>
                <a:ea typeface="Calibri" panose="020F0502020204030204" pitchFamily="34" charset="0"/>
                <a:cs typeface="Times New Roman" panose="02020603050405020304" pitchFamily="18" charset="0"/>
              </a:rPr>
              <a:t>управління</a:t>
            </a:r>
            <a:endParaRPr lang="ru-RU" sz="2400" dirty="0">
              <a:effectLst/>
              <a:ea typeface="Calibri" panose="020F0502020204030204" pitchFamily="34" charset="0"/>
              <a:cs typeface="Times New Roman" panose="02020603050405020304" pitchFamily="18" charset="0"/>
            </a:endParaRPr>
          </a:p>
          <a:p>
            <a:pPr indent="639763" algn="just">
              <a:spcAft>
                <a:spcPts val="0"/>
              </a:spcAft>
              <a:buClr>
                <a:srgbClr val="C00000"/>
              </a:buClr>
              <a:buFont typeface="Wingdings" panose="05000000000000000000" pitchFamily="2" charset="2"/>
              <a:buChar char="q"/>
            </a:pPr>
            <a:r>
              <a:rPr lang="uk-UA" sz="2400" dirty="0">
                <a:effectLst/>
                <a:ea typeface="Calibri" panose="020F0502020204030204" pitchFamily="34" charset="0"/>
                <a:cs typeface="Times New Roman" panose="02020603050405020304" pitchFamily="18" charset="0"/>
              </a:rPr>
              <a:t>ПУЕ</a:t>
            </a:r>
            <a:r>
              <a:rPr lang="uk-UA" sz="2400" spc="-35" dirty="0">
                <a:effectLst/>
                <a:ea typeface="Calibri" panose="020F0502020204030204" pitchFamily="34" charset="0"/>
                <a:cs typeface="Times New Roman" panose="02020603050405020304" pitchFamily="18" charset="0"/>
              </a:rPr>
              <a:t> </a:t>
            </a:r>
            <a:r>
              <a:rPr lang="uk-UA" sz="2400" dirty="0">
                <a:effectLst/>
                <a:ea typeface="Calibri" panose="020F0502020204030204" pitchFamily="34" charset="0"/>
                <a:cs typeface="Times New Roman" panose="02020603050405020304" pitchFamily="18" charset="0"/>
              </a:rPr>
              <a:t>Правила</a:t>
            </a:r>
            <a:r>
              <a:rPr lang="uk-UA" sz="2400" spc="-50" dirty="0">
                <a:effectLst/>
                <a:ea typeface="Calibri" panose="020F0502020204030204" pitchFamily="34" charset="0"/>
                <a:cs typeface="Times New Roman" panose="02020603050405020304" pitchFamily="18" charset="0"/>
              </a:rPr>
              <a:t> </a:t>
            </a:r>
            <a:r>
              <a:rPr lang="uk-UA" sz="2400" dirty="0">
                <a:effectLst/>
                <a:ea typeface="Calibri" panose="020F0502020204030204" pitchFamily="34" charset="0"/>
                <a:cs typeface="Times New Roman" panose="02020603050405020304" pitchFamily="18" charset="0"/>
              </a:rPr>
              <a:t>улаштування</a:t>
            </a:r>
            <a:r>
              <a:rPr lang="uk-UA" sz="2400" spc="-65" dirty="0">
                <a:effectLst/>
                <a:ea typeface="Calibri" panose="020F0502020204030204" pitchFamily="34" charset="0"/>
                <a:cs typeface="Times New Roman" panose="02020603050405020304" pitchFamily="18" charset="0"/>
              </a:rPr>
              <a:t> </a:t>
            </a:r>
            <a:r>
              <a:rPr lang="uk-UA" sz="2400" spc="-10" dirty="0">
                <a:effectLst/>
                <a:ea typeface="Calibri" panose="020F0502020204030204" pitchFamily="34" charset="0"/>
                <a:cs typeface="Times New Roman" panose="02020603050405020304" pitchFamily="18" charset="0"/>
              </a:rPr>
              <a:t>електроустановок</a:t>
            </a:r>
            <a:endParaRPr lang="ru-RU" sz="2400" dirty="0">
              <a:effectLst/>
              <a:ea typeface="Calibri" panose="020F0502020204030204" pitchFamily="34" charset="0"/>
              <a:cs typeface="Times New Roman" panose="02020603050405020304" pitchFamily="18" charset="0"/>
            </a:endParaRPr>
          </a:p>
          <a:p>
            <a:pPr indent="639763" algn="just">
              <a:spcAft>
                <a:spcPts val="0"/>
              </a:spcAft>
              <a:buClr>
                <a:srgbClr val="C00000"/>
              </a:buClr>
              <a:buFont typeface="Wingdings" panose="05000000000000000000" pitchFamily="2" charset="2"/>
              <a:buChar char="q"/>
            </a:pPr>
            <a:r>
              <a:rPr lang="uk-UA" sz="2400" dirty="0">
                <a:effectLst/>
                <a:ea typeface="Calibri" panose="020F0502020204030204" pitchFamily="34" charset="0"/>
                <a:cs typeface="Times New Roman" panose="02020603050405020304" pitchFamily="18" charset="0"/>
              </a:rPr>
              <a:t>ПБВ-93 Правила</a:t>
            </a:r>
            <a:r>
              <a:rPr lang="uk-UA" sz="2400" spc="-10" dirty="0">
                <a:effectLst/>
                <a:ea typeface="Calibri" panose="020F0502020204030204" pitchFamily="34" charset="0"/>
                <a:cs typeface="Times New Roman" panose="02020603050405020304" pitchFamily="18" charset="0"/>
              </a:rPr>
              <a:t> </a:t>
            </a:r>
            <a:r>
              <a:rPr lang="uk-UA" sz="2400" dirty="0">
                <a:effectLst/>
                <a:ea typeface="Calibri" panose="020F0502020204030204" pitchFamily="34" charset="0"/>
                <a:cs typeface="Times New Roman" panose="02020603050405020304" pitchFamily="18" charset="0"/>
              </a:rPr>
              <a:t>безпеки</a:t>
            </a:r>
            <a:r>
              <a:rPr lang="uk-UA" sz="2400" spc="-5" dirty="0">
                <a:effectLst/>
                <a:ea typeface="Calibri" panose="020F0502020204030204" pitchFamily="34" charset="0"/>
                <a:cs typeface="Times New Roman" panose="02020603050405020304" pitchFamily="18" charset="0"/>
              </a:rPr>
              <a:t> </a:t>
            </a:r>
            <a:r>
              <a:rPr lang="uk-UA" sz="2400" dirty="0">
                <a:effectLst/>
                <a:ea typeface="Calibri" panose="020F0502020204030204" pitchFamily="34" charset="0"/>
                <a:cs typeface="Times New Roman" panose="02020603050405020304" pitchFamily="18" charset="0"/>
              </a:rPr>
              <a:t>при виробництві, зберіганні, транспортуванні та застосуванні хлору</a:t>
            </a:r>
            <a:endParaRPr lang="ru-RU"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15807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813604" y="1732234"/>
            <a:ext cx="9137604" cy="4050792"/>
          </a:xfrm>
        </p:spPr>
        <p:txBody>
          <a:bodyPr>
            <a:noAutofit/>
          </a:bodyPr>
          <a:lstStyle/>
          <a:p>
            <a:pPr marL="0" indent="0" algn="ctr">
              <a:buNone/>
            </a:pPr>
            <a:r>
              <a:rPr lang="uk-UA" sz="3200" b="1" dirty="0">
                <a:solidFill>
                  <a:srgbClr val="800000"/>
                </a:solidFill>
              </a:rPr>
              <a:t>Алгоритм розробки містобудівної документації ІТЗ ЦЗ</a:t>
            </a:r>
          </a:p>
          <a:p>
            <a:pPr algn="just"/>
            <a:r>
              <a:rPr lang="uk-UA" sz="3200" b="1" dirty="0"/>
              <a:t>Замовник МБД здійснює збір вихідних даних і вимог для розробки розділу ІТЗ ЦЗ.</a:t>
            </a:r>
          </a:p>
          <a:p>
            <a:pPr algn="just"/>
            <a:r>
              <a:rPr lang="uk-UA" sz="3200" b="1" dirty="0"/>
              <a:t>По запиту Замовника органи управління у справах ЦЗ видають вихідні дані про стан потенційної небезпеки об'єкта економіки, а також вимоги для розробки розділу </a:t>
            </a:r>
            <a:r>
              <a:rPr lang="uk-UA" sz="3200" b="1" dirty="0" err="1"/>
              <a:t>ІТЗ</a:t>
            </a:r>
            <a:r>
              <a:rPr lang="uk-UA" sz="3200" b="1" dirty="0"/>
              <a:t> ЦЗ. </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102</a:t>
            </a:fld>
            <a:endParaRPr lang="en-US" dirty="0"/>
          </a:p>
        </p:txBody>
      </p:sp>
      <p:pic>
        <p:nvPicPr>
          <p:cNvPr id="5" name="Рисунок 4"/>
          <p:cNvPicPr>
            <a:picLocks noChangeAspect="1"/>
          </p:cNvPicPr>
          <p:nvPr/>
        </p:nvPicPr>
        <p:blipFill rotWithShape="1">
          <a:blip r:embed="rId2"/>
          <a:srcRect l="30759" t="12312" r="27391" b="31813"/>
          <a:stretch/>
        </p:blipFill>
        <p:spPr>
          <a:xfrm>
            <a:off x="95533" y="1732234"/>
            <a:ext cx="2718071" cy="4050792"/>
          </a:xfrm>
          <a:prstGeom prst="rect">
            <a:avLst/>
          </a:prstGeom>
        </p:spPr>
      </p:pic>
    </p:spTree>
    <p:extLst>
      <p:ext uri="{BB962C8B-B14F-4D97-AF65-F5344CB8AC3E}">
        <p14:creationId xmlns:p14="http://schemas.microsoft.com/office/powerpoint/2010/main" val="11645501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05180" y="1764221"/>
            <a:ext cx="11646028" cy="4050792"/>
          </a:xfrm>
        </p:spPr>
        <p:txBody>
          <a:bodyPr>
            <a:noAutofit/>
          </a:bodyPr>
          <a:lstStyle/>
          <a:p>
            <a:pPr marL="0" indent="714375" algn="just">
              <a:buNone/>
            </a:pPr>
            <a:r>
              <a:rPr lang="uk-UA" sz="2600" b="1" dirty="0">
                <a:solidFill>
                  <a:srgbClr val="800000"/>
                </a:solidFill>
              </a:rPr>
              <a:t>Вимоги для розробки розділу включаються до складу завдання </a:t>
            </a:r>
            <a:r>
              <a:rPr lang="uk-UA" sz="2600" b="1" dirty="0"/>
              <a:t>містобудівної документації, що підлягає узгодженню. </a:t>
            </a:r>
          </a:p>
          <a:p>
            <a:pPr marL="0" indent="714375" algn="just">
              <a:buNone/>
            </a:pPr>
            <a:r>
              <a:rPr lang="uk-UA" sz="2600" b="1" dirty="0">
                <a:solidFill>
                  <a:srgbClr val="800000"/>
                </a:solidFill>
              </a:rPr>
              <a:t>Юридичні відносини між замовником та підрядником </a:t>
            </a:r>
            <a:r>
              <a:rPr lang="uk-UA" sz="2600" b="1" dirty="0"/>
              <a:t>регулюються загальним договором на розроблення містобудівної документації: схеми планування території або генерального плану та окремим завданням на обов'язкове розроблення розділу </a:t>
            </a:r>
            <a:r>
              <a:rPr lang="uk-UA" sz="2600" b="1" dirty="0" err="1"/>
              <a:t>ІТЗ</a:t>
            </a:r>
            <a:r>
              <a:rPr lang="uk-UA" sz="2600" b="1" dirty="0"/>
              <a:t> ЦЗ у складі схеми планування території або генерального плану </a:t>
            </a:r>
            <a:r>
              <a:rPr lang="uk-UA" sz="2600" b="1" dirty="0" err="1"/>
              <a:t>ДСТУ</a:t>
            </a:r>
            <a:endParaRPr lang="uk-UA" sz="2600" b="1" dirty="0"/>
          </a:p>
          <a:p>
            <a:pPr marL="0" indent="714375" algn="just">
              <a:buNone/>
            </a:pPr>
            <a:r>
              <a:rPr lang="uk-UA" sz="2600" b="1" dirty="0">
                <a:solidFill>
                  <a:srgbClr val="800000"/>
                </a:solidFill>
              </a:rPr>
              <a:t>Текстові і графічні матеріали цієї документації згідно з переліком</a:t>
            </a:r>
            <a:r>
              <a:rPr lang="uk-UA" sz="2600" b="1" dirty="0"/>
              <a:t>, наведеним у завданні на проектування у кількості трьох примірників, передаються замовнику</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103</a:t>
            </a:fld>
            <a:endParaRPr lang="en-US" dirty="0"/>
          </a:p>
        </p:txBody>
      </p:sp>
    </p:spTree>
    <p:extLst>
      <p:ext uri="{BB962C8B-B14F-4D97-AF65-F5344CB8AC3E}">
        <p14:creationId xmlns:p14="http://schemas.microsoft.com/office/powerpoint/2010/main" val="18851683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661313" y="1554173"/>
            <a:ext cx="9398829" cy="4050792"/>
          </a:xfrm>
        </p:spPr>
        <p:txBody>
          <a:bodyPr>
            <a:noAutofit/>
          </a:bodyPr>
          <a:lstStyle/>
          <a:p>
            <a:pPr marL="0" indent="714375" algn="just">
              <a:buNone/>
            </a:pPr>
            <a:r>
              <a:rPr lang="uk-UA" sz="3200" b="1" dirty="0">
                <a:solidFill>
                  <a:srgbClr val="800000"/>
                </a:solidFill>
              </a:rPr>
              <a:t>Розділи ІТЗ ЦЗ схем планування території </a:t>
            </a:r>
            <a:r>
              <a:rPr lang="uk-UA" sz="3200" b="1" dirty="0"/>
              <a:t>областей, кількох районів та </a:t>
            </a:r>
            <a:r>
              <a:rPr lang="uk-UA" sz="3200" b="1" dirty="0">
                <a:solidFill>
                  <a:srgbClr val="800000"/>
                </a:solidFill>
              </a:rPr>
              <a:t>генеральних планів </a:t>
            </a:r>
            <a:r>
              <a:rPr lang="uk-UA" sz="3200" b="1" dirty="0"/>
              <a:t>м. Києва, обласних центрів, генеральних планів інших міст, селищ міського типу та сільських населених пунктів, які розміщені у зоні впливу міст і пов'язані із розміщенням евакуйованого населення </a:t>
            </a:r>
            <a:r>
              <a:rPr lang="uk-UA" sz="3200" b="1" dirty="0">
                <a:solidFill>
                  <a:srgbClr val="800000"/>
                </a:solidFill>
              </a:rPr>
              <a:t>повинні бути погоджені із територіальними органами управління ДСНС та зі структурними підрозділами з питань ЦЗ </a:t>
            </a:r>
            <a:r>
              <a:rPr lang="uk-UA" sz="3200" b="1" dirty="0" err="1">
                <a:solidFill>
                  <a:srgbClr val="800000"/>
                </a:solidFill>
              </a:rPr>
              <a:t>МОВВ</a:t>
            </a:r>
            <a:r>
              <a:rPr lang="uk-UA" sz="3200" b="1" dirty="0">
                <a:solidFill>
                  <a:srgbClr val="800000"/>
                </a:solidFill>
              </a:rPr>
              <a:t>. </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104</a:t>
            </a:fld>
            <a:endParaRPr lang="en-US" dirty="0"/>
          </a:p>
        </p:txBody>
      </p:sp>
      <p:pic>
        <p:nvPicPr>
          <p:cNvPr id="2050" name="Picture 2" descr="Процедури візування (погодження) документів та їх різновиди | Новини  ІнстаДок"/>
          <p:cNvPicPr>
            <a:picLocks noChangeAspect="1" noChangeArrowheads="1"/>
          </p:cNvPicPr>
          <p:nvPr/>
        </p:nvPicPr>
        <p:blipFill rotWithShape="1">
          <a:blip r:embed="rId2">
            <a:extLst>
              <a:ext uri="{28A0092B-C50C-407E-A947-70E740481C1C}">
                <a14:useLocalDpi xmlns:a14="http://schemas.microsoft.com/office/drawing/2010/main" val="0"/>
              </a:ext>
            </a:extLst>
          </a:blip>
          <a:srcRect t="21851"/>
          <a:stretch/>
        </p:blipFill>
        <p:spPr bwMode="auto">
          <a:xfrm>
            <a:off x="155575" y="1719619"/>
            <a:ext cx="2273726" cy="4148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130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45434" y="1598528"/>
            <a:ext cx="11601449" cy="4050792"/>
          </a:xfrm>
        </p:spPr>
        <p:txBody>
          <a:bodyPr>
            <a:noAutofit/>
          </a:bodyPr>
          <a:lstStyle/>
          <a:p>
            <a:pPr marL="0" indent="714375" algn="just">
              <a:buNone/>
            </a:pPr>
            <a:r>
              <a:rPr lang="uk-UA" sz="3200" b="1" dirty="0">
                <a:solidFill>
                  <a:srgbClr val="800000"/>
                </a:solidFill>
              </a:rPr>
              <a:t>Розділи </a:t>
            </a:r>
            <a:r>
              <a:rPr lang="uk-UA" sz="3200" b="1" dirty="0" err="1">
                <a:solidFill>
                  <a:srgbClr val="800000"/>
                </a:solidFill>
              </a:rPr>
              <a:t>ІТЗ</a:t>
            </a:r>
            <a:r>
              <a:rPr lang="uk-UA" sz="3200" b="1" dirty="0">
                <a:solidFill>
                  <a:srgbClr val="800000"/>
                </a:solidFill>
              </a:rPr>
              <a:t> ЦЗ є складовою частиною зазначених видів проектних робіт і підлягають затвердженню в установленому порядку у складі містобудівного комплексу </a:t>
            </a:r>
          </a:p>
          <a:p>
            <a:pPr marL="0" indent="714375" algn="just">
              <a:buNone/>
            </a:pPr>
            <a:r>
              <a:rPr lang="uk-UA" sz="3200" b="1" dirty="0">
                <a:solidFill>
                  <a:srgbClr val="002060"/>
                </a:solidFill>
              </a:rPr>
              <a:t>Головним завданням </a:t>
            </a:r>
            <a:r>
              <a:rPr lang="uk-UA" sz="3200" b="1" dirty="0"/>
              <a:t>розділу ІТЗ ЦЗ при плануванні території є </a:t>
            </a:r>
            <a:r>
              <a:rPr lang="uk-UA" sz="3200" b="1" dirty="0">
                <a:solidFill>
                  <a:srgbClr val="002060"/>
                </a:solidFill>
              </a:rPr>
              <a:t>створення містобудівних умов для забезпечення захисту населення і територій від НС </a:t>
            </a:r>
            <a:r>
              <a:rPr lang="uk-UA" sz="3200" b="1" dirty="0"/>
              <a:t>та їх наслідків з урахуванням особливостей соціально-економічного розвитку та природно-кліматичних умов.</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105</a:t>
            </a:fld>
            <a:endParaRPr lang="en-US" dirty="0"/>
          </a:p>
        </p:txBody>
      </p:sp>
    </p:spTree>
    <p:extLst>
      <p:ext uri="{BB962C8B-B14F-4D97-AF65-F5344CB8AC3E}">
        <p14:creationId xmlns:p14="http://schemas.microsoft.com/office/powerpoint/2010/main" val="25957099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26886" y="1733726"/>
            <a:ext cx="11724322" cy="4050792"/>
          </a:xfrm>
        </p:spPr>
        <p:txBody>
          <a:bodyPr>
            <a:noAutofit/>
          </a:bodyPr>
          <a:lstStyle/>
          <a:p>
            <a:pPr marL="0" indent="542925" algn="just">
              <a:buNone/>
            </a:pPr>
            <a:r>
              <a:rPr lang="uk-UA" sz="2800" b="1" dirty="0"/>
              <a:t>У розділі </a:t>
            </a:r>
            <a:r>
              <a:rPr lang="uk-UA" sz="2800" b="1" dirty="0" err="1"/>
              <a:t>ІТЗ</a:t>
            </a:r>
            <a:r>
              <a:rPr lang="uk-UA" sz="2800" b="1" dirty="0"/>
              <a:t> ЦЗ схеми планування територій </a:t>
            </a:r>
            <a:r>
              <a:rPr lang="uk-UA" sz="2800" b="1" dirty="0">
                <a:solidFill>
                  <a:srgbClr val="800000"/>
                </a:solidFill>
              </a:rPr>
              <a:t>обґрунтовуються рішення щодо створення містобудівних умов </a:t>
            </a:r>
            <a:r>
              <a:rPr lang="uk-UA" sz="2800" b="1" dirty="0"/>
              <a:t>для забезпечення захисту населення і територій від НС техногенного та природного характеру.</a:t>
            </a:r>
          </a:p>
          <a:p>
            <a:pPr marL="0" indent="542925" algn="just">
              <a:buNone/>
            </a:pPr>
            <a:r>
              <a:rPr lang="uk-UA" sz="2800" b="1" dirty="0"/>
              <a:t>ІТЗ ЦЗ у схемі планування території кількох районів або району базується на рішеннях, що закладені у розділі ІТЗ ЦЗ у схемі планування території областей, і, у свою чергу, </a:t>
            </a:r>
            <a:r>
              <a:rPr lang="uk-UA" sz="2800" b="1" dirty="0">
                <a:solidFill>
                  <a:srgbClr val="800000"/>
                </a:solidFill>
              </a:rPr>
              <a:t>містять конкретні рішення на відповідному адміністративно-територіальному рівні </a:t>
            </a:r>
            <a:r>
              <a:rPr lang="uk-UA" sz="2800" b="1" dirty="0"/>
              <a:t>щодо захисту та життєдіяльності населення на період дії НС.</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106</a:t>
            </a:fld>
            <a:endParaRPr lang="en-US" dirty="0"/>
          </a:p>
        </p:txBody>
      </p:sp>
    </p:spTree>
    <p:extLst>
      <p:ext uri="{BB962C8B-B14F-4D97-AF65-F5344CB8AC3E}">
        <p14:creationId xmlns:p14="http://schemas.microsoft.com/office/powerpoint/2010/main" val="16059873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4057650" y="1735645"/>
            <a:ext cx="7893558" cy="4050792"/>
          </a:xfrm>
        </p:spPr>
        <p:txBody>
          <a:bodyPr>
            <a:normAutofit/>
          </a:bodyPr>
          <a:lstStyle/>
          <a:p>
            <a:pPr marL="0" indent="714375" algn="just">
              <a:buNone/>
            </a:pPr>
            <a:r>
              <a:rPr lang="uk-UA" sz="3200" b="1" dirty="0"/>
              <a:t>Органи виконавчої влади та місцевого самоврядування у межах своїх повноважень </a:t>
            </a:r>
            <a:r>
              <a:rPr lang="uk-UA" sz="3200" b="1" dirty="0">
                <a:solidFill>
                  <a:srgbClr val="800000"/>
                </a:solidFill>
              </a:rPr>
              <a:t>керуються рішенням розділу </a:t>
            </a:r>
            <a:r>
              <a:rPr lang="uk-UA" sz="3200" b="1" dirty="0" err="1">
                <a:solidFill>
                  <a:srgbClr val="800000"/>
                </a:solidFill>
              </a:rPr>
              <a:t>ІТЗ</a:t>
            </a:r>
            <a:r>
              <a:rPr lang="uk-UA" sz="3200" b="1" dirty="0">
                <a:solidFill>
                  <a:srgbClr val="800000"/>
                </a:solidFill>
              </a:rPr>
              <a:t> ЦЗ </a:t>
            </a:r>
            <a:r>
              <a:rPr lang="uk-UA" sz="3200" b="1" dirty="0"/>
              <a:t>у складі схеми планування територій областей, кількох адміністративних районів та району з метою ефективного захисту населення і територій під час виникнення та ліквідації НС.</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107</a:t>
            </a:fld>
            <a:endParaRPr lang="en-US" dirty="0"/>
          </a:p>
        </p:txBody>
      </p:sp>
      <p:pic>
        <p:nvPicPr>
          <p:cNvPr id="4098" name="Picture 2" descr="Інженерно-технічні заходи цивільного захисту – ПРОЕКТГЕНПЛ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35645"/>
            <a:ext cx="3957851" cy="4050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4571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4672013" y="1678496"/>
            <a:ext cx="7279195" cy="4050792"/>
          </a:xfrm>
        </p:spPr>
        <p:txBody>
          <a:bodyPr>
            <a:noAutofit/>
          </a:bodyPr>
          <a:lstStyle/>
          <a:p>
            <a:pPr marL="0" indent="0" algn="just">
              <a:buNone/>
            </a:pPr>
            <a:r>
              <a:rPr lang="uk-UA" sz="3200" b="1" dirty="0">
                <a:solidFill>
                  <a:srgbClr val="800000"/>
                </a:solidFill>
              </a:rPr>
              <a:t>Головне завдання </a:t>
            </a:r>
            <a:r>
              <a:rPr lang="uk-UA" sz="3200" b="1" dirty="0"/>
              <a:t>розділу ІТЗ ЦЗ при розробленні генерального плану населеного пункту полягає </a:t>
            </a:r>
            <a:r>
              <a:rPr lang="uk-UA" sz="3200" b="1" dirty="0">
                <a:solidFill>
                  <a:srgbClr val="800000"/>
                </a:solidFill>
              </a:rPr>
              <a:t>у раціональному використанні планувальної та просторової організації</a:t>
            </a:r>
            <a:r>
              <a:rPr lang="uk-UA" sz="3200" b="1" dirty="0"/>
              <a:t> міста або іншого населеного пункту щодо реалізації захисту його населення від НС у сформованих місцях захисту.</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108</a:t>
            </a:fld>
            <a:endParaRPr lang="en-US" dirty="0"/>
          </a:p>
        </p:txBody>
      </p:sp>
      <p:pic>
        <p:nvPicPr>
          <p:cNvPr id="5" name="Рисунок 4"/>
          <p:cNvPicPr>
            <a:picLocks noChangeAspect="1"/>
          </p:cNvPicPr>
          <p:nvPr/>
        </p:nvPicPr>
        <p:blipFill>
          <a:blip r:embed="rId2"/>
          <a:stretch>
            <a:fillRect/>
          </a:stretch>
        </p:blipFill>
        <p:spPr>
          <a:xfrm>
            <a:off x="192063" y="1678496"/>
            <a:ext cx="4479949" cy="4162746"/>
          </a:xfrm>
          <a:prstGeom prst="rect">
            <a:avLst/>
          </a:prstGeom>
        </p:spPr>
      </p:pic>
    </p:spTree>
    <p:extLst>
      <p:ext uri="{BB962C8B-B14F-4D97-AF65-F5344CB8AC3E}">
        <p14:creationId xmlns:p14="http://schemas.microsoft.com/office/powerpoint/2010/main" val="18213812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386138" y="1535618"/>
            <a:ext cx="8565070" cy="4050792"/>
          </a:xfrm>
        </p:spPr>
        <p:txBody>
          <a:bodyPr>
            <a:noAutofit/>
          </a:bodyPr>
          <a:lstStyle/>
          <a:p>
            <a:pPr marL="0" indent="0" algn="just">
              <a:buNone/>
            </a:pPr>
            <a:r>
              <a:rPr lang="uk-UA" sz="3200" b="1" dirty="0"/>
              <a:t>У розділі </a:t>
            </a:r>
            <a:r>
              <a:rPr lang="uk-UA" sz="3200" b="1" dirty="0" err="1"/>
              <a:t>ІТЗ</a:t>
            </a:r>
            <a:r>
              <a:rPr lang="uk-UA" sz="3200" b="1" dirty="0"/>
              <a:t> ЦЗ генерального плану </a:t>
            </a:r>
            <a:r>
              <a:rPr lang="uk-UA" sz="3200" b="1" dirty="0">
                <a:solidFill>
                  <a:srgbClr val="800000"/>
                </a:solidFill>
              </a:rPr>
              <a:t>обґрунтовуються рішення по зонуванню території </a:t>
            </a:r>
            <a:r>
              <a:rPr lang="uk-UA" sz="3200" b="1" dirty="0"/>
              <a:t>залежно від виду можливої небезпеки, розміщенню основних елементів планувальної структури, транспортному і інженерному облаштуванню території з погляду підвищення стійкості функціонування населення, захисту та життєзабезпечення у НС.</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109</a:t>
            </a:fld>
            <a:endParaRPr lang="en-US" dirty="0"/>
          </a:p>
        </p:txBody>
      </p:sp>
      <p:pic>
        <p:nvPicPr>
          <p:cNvPr id="2050" name="Picture 2" descr="Курс: Обгрунтування господарських рішень і оцінювання ризиків (4ЕП, 4ЕПП,  5ЕПз, 5ЕПП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62206"/>
            <a:ext cx="3261815" cy="4151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0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4286250" y="1847341"/>
            <a:ext cx="7905750" cy="4050792"/>
          </a:xfrm>
        </p:spPr>
        <p:txBody>
          <a:bodyPr>
            <a:noAutofit/>
          </a:bodyPr>
          <a:lstStyle/>
          <a:p>
            <a:pPr marL="182563" indent="0" algn="ctr">
              <a:buNone/>
            </a:pPr>
            <a:r>
              <a:rPr lang="uk-UA" sz="3600" b="1" dirty="0"/>
              <a:t>У комплекс завчасних </a:t>
            </a:r>
          </a:p>
          <a:p>
            <a:pPr marL="182563" indent="0" algn="ctr">
              <a:buNone/>
            </a:pPr>
            <a:r>
              <a:rPr lang="uk-UA" sz="3600" b="1" dirty="0"/>
              <a:t>та оперативних заходів</a:t>
            </a:r>
          </a:p>
          <a:p>
            <a:pPr marL="182563" indent="0" algn="ctr">
              <a:buNone/>
            </a:pPr>
            <a:r>
              <a:rPr lang="uk-UA" sz="3600" dirty="0"/>
              <a:t>щодо захисту населення в НС </a:t>
            </a:r>
          </a:p>
          <a:p>
            <a:pPr marL="182563" indent="0" algn="ctr">
              <a:buNone/>
            </a:pPr>
            <a:r>
              <a:rPr lang="uk-UA" sz="3600" dirty="0"/>
              <a:t>в якості важливої складової</a:t>
            </a:r>
          </a:p>
          <a:p>
            <a:pPr marL="182563" indent="0" algn="ctr">
              <a:buNone/>
            </a:pPr>
            <a:r>
              <a:rPr lang="uk-UA" sz="3600" b="1" dirty="0">
                <a:solidFill>
                  <a:srgbClr val="800000"/>
                </a:solidFill>
              </a:rPr>
              <a:t>входять заходи інженерного захисту</a:t>
            </a:r>
            <a:r>
              <a:rPr lang="uk-UA" sz="3600" dirty="0"/>
              <a:t>. </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11</a:t>
            </a:fld>
            <a:endParaRPr lang="en-US" dirty="0"/>
          </a:p>
        </p:txBody>
      </p:sp>
    </p:spTree>
    <p:extLst>
      <p:ext uri="{BB962C8B-B14F-4D97-AF65-F5344CB8AC3E}">
        <p14:creationId xmlns:p14="http://schemas.microsoft.com/office/powerpoint/2010/main" val="28865231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4640241" y="2707197"/>
            <a:ext cx="7310967" cy="4050792"/>
          </a:xfrm>
        </p:spPr>
        <p:txBody>
          <a:bodyPr>
            <a:noAutofit/>
          </a:bodyPr>
          <a:lstStyle/>
          <a:p>
            <a:pPr marL="0" indent="714375" algn="just">
              <a:buNone/>
            </a:pPr>
            <a:r>
              <a:rPr lang="uk-UA" sz="3200" b="1" dirty="0"/>
              <a:t>Графічні матеріали розділу ІТЗ ЦЗ схеми планування територій</a:t>
            </a:r>
            <a:r>
              <a:rPr lang="uk-UA" sz="3200" b="1" dirty="0">
                <a:solidFill>
                  <a:srgbClr val="002060"/>
                </a:solidFill>
              </a:rPr>
              <a:t> </a:t>
            </a:r>
            <a:r>
              <a:rPr lang="uk-UA" sz="3200" b="1" dirty="0"/>
              <a:t>представляються кресленням «інженерно-технічні заходи цивільного захисту» у масштабі проектного плану схеми планування території.</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110</a:t>
            </a:fld>
            <a:endParaRPr lang="en-US" dirty="0"/>
          </a:p>
        </p:txBody>
      </p:sp>
      <p:pic>
        <p:nvPicPr>
          <p:cNvPr id="5" name="Рисунок 4"/>
          <p:cNvPicPr>
            <a:picLocks noChangeAspect="1"/>
          </p:cNvPicPr>
          <p:nvPr/>
        </p:nvPicPr>
        <p:blipFill rotWithShape="1">
          <a:blip r:embed="rId2"/>
          <a:srcRect l="18767" t="16191" r="3929" b="8889"/>
          <a:stretch/>
        </p:blipFill>
        <p:spPr>
          <a:xfrm>
            <a:off x="232014" y="3209571"/>
            <a:ext cx="4271749" cy="2579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Прямоугольник 5"/>
          <p:cNvSpPr/>
          <p:nvPr/>
        </p:nvSpPr>
        <p:spPr>
          <a:xfrm>
            <a:off x="191072" y="1544376"/>
            <a:ext cx="11814730" cy="1569660"/>
          </a:xfrm>
          <a:prstGeom prst="rect">
            <a:avLst/>
          </a:prstGeom>
        </p:spPr>
        <p:txBody>
          <a:bodyPr wrap="square">
            <a:spAutoFit/>
          </a:bodyPr>
          <a:lstStyle/>
          <a:p>
            <a:pPr indent="355600" algn="just"/>
            <a:r>
              <a:rPr lang="uk-UA" sz="3200" b="1" dirty="0">
                <a:solidFill>
                  <a:srgbClr val="800000"/>
                </a:solidFill>
              </a:rPr>
              <a:t>Склад і зміст графічних матеріалів розділу ІТЗ ЦЗ залежить від рівня адміністративно-територіальної одиниці. </a:t>
            </a:r>
          </a:p>
        </p:txBody>
      </p:sp>
    </p:spTree>
    <p:extLst>
      <p:ext uri="{BB962C8B-B14F-4D97-AF65-F5344CB8AC3E}">
        <p14:creationId xmlns:p14="http://schemas.microsoft.com/office/powerpoint/2010/main" val="41274427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61465" y="1620066"/>
            <a:ext cx="6425938" cy="4050792"/>
          </a:xfrm>
        </p:spPr>
        <p:txBody>
          <a:bodyPr>
            <a:normAutofit/>
          </a:bodyPr>
          <a:lstStyle/>
          <a:p>
            <a:pPr marL="0" indent="0" algn="just">
              <a:buNone/>
            </a:pPr>
            <a:r>
              <a:rPr lang="uk-UA" sz="3200" b="1" dirty="0"/>
              <a:t>До кожного розділу </a:t>
            </a:r>
            <a:r>
              <a:rPr lang="uk-UA" sz="3200" b="1" dirty="0" err="1"/>
              <a:t>ІТЗ</a:t>
            </a:r>
            <a:r>
              <a:rPr lang="uk-UA" sz="3200" b="1" dirty="0"/>
              <a:t> ЦЗ у схемах планування території </a:t>
            </a:r>
            <a:r>
              <a:rPr lang="uk-UA" sz="3200" dirty="0"/>
              <a:t>відповідних адміністративно-територіальних одиниць, генеральних планах населених пунктів </a:t>
            </a:r>
            <a:r>
              <a:rPr lang="uk-UA" sz="3200" b="1" dirty="0">
                <a:solidFill>
                  <a:srgbClr val="800000"/>
                </a:solidFill>
              </a:rPr>
              <a:t>розробляється пояснювальна записка </a:t>
            </a:r>
            <a:r>
              <a:rPr lang="uk-UA" sz="3200" dirty="0"/>
              <a:t>у якій містяться необхідні обґрунтування пропозицій.</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111</a:t>
            </a:fld>
            <a:endParaRPr lang="en-US" dirty="0"/>
          </a:p>
        </p:txBody>
      </p:sp>
      <p:grpSp>
        <p:nvGrpSpPr>
          <p:cNvPr id="4" name="Группа 3"/>
          <p:cNvGrpSpPr/>
          <p:nvPr/>
        </p:nvGrpSpPr>
        <p:grpSpPr>
          <a:xfrm>
            <a:off x="7053180" y="1530895"/>
            <a:ext cx="5138820" cy="4229134"/>
            <a:chOff x="0" y="1637730"/>
            <a:chExt cx="5138820" cy="4229134"/>
          </a:xfrm>
        </p:grpSpPr>
        <p:pic>
          <p:nvPicPr>
            <p:cNvPr id="5" name="Рисунок 4"/>
            <p:cNvPicPr>
              <a:picLocks noChangeAspect="1"/>
            </p:cNvPicPr>
            <p:nvPr/>
          </p:nvPicPr>
          <p:blipFill rotWithShape="1">
            <a:blip r:embed="rId2"/>
            <a:srcRect l="27404" t="31348" r="22068" b="45005"/>
            <a:stretch/>
          </p:blipFill>
          <p:spPr>
            <a:xfrm>
              <a:off x="0" y="1637730"/>
              <a:ext cx="5138820" cy="1569493"/>
            </a:xfrm>
            <a:prstGeom prst="rect">
              <a:avLst/>
            </a:prstGeom>
          </p:spPr>
        </p:pic>
        <p:pic>
          <p:nvPicPr>
            <p:cNvPr id="6" name="Рисунок 5"/>
            <p:cNvPicPr>
              <a:picLocks noChangeAspect="1"/>
            </p:cNvPicPr>
            <p:nvPr/>
          </p:nvPicPr>
          <p:blipFill>
            <a:blip r:embed="rId3"/>
            <a:stretch>
              <a:fillRect/>
            </a:stretch>
          </p:blipFill>
          <p:spPr>
            <a:xfrm>
              <a:off x="0" y="2422476"/>
              <a:ext cx="2800741" cy="16099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Рисунок 6"/>
            <p:cNvPicPr>
              <a:picLocks noChangeAspect="1"/>
            </p:cNvPicPr>
            <p:nvPr/>
          </p:nvPicPr>
          <p:blipFill>
            <a:blip r:embed="rId4"/>
            <a:stretch>
              <a:fillRect/>
            </a:stretch>
          </p:blipFill>
          <p:spPr>
            <a:xfrm>
              <a:off x="1117036" y="3025215"/>
              <a:ext cx="2904747" cy="157184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Рисунок 7"/>
            <p:cNvPicPr>
              <a:picLocks noChangeAspect="1"/>
            </p:cNvPicPr>
            <p:nvPr/>
          </p:nvPicPr>
          <p:blipFill>
            <a:blip r:embed="rId5"/>
            <a:stretch>
              <a:fillRect/>
            </a:stretch>
          </p:blipFill>
          <p:spPr>
            <a:xfrm>
              <a:off x="2374099" y="3548994"/>
              <a:ext cx="2646198" cy="88594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Рисунок 8"/>
            <p:cNvPicPr>
              <a:picLocks noChangeAspect="1"/>
            </p:cNvPicPr>
            <p:nvPr/>
          </p:nvPicPr>
          <p:blipFill>
            <a:blip r:embed="rId6"/>
            <a:stretch>
              <a:fillRect/>
            </a:stretch>
          </p:blipFill>
          <p:spPr>
            <a:xfrm>
              <a:off x="187806" y="4247388"/>
              <a:ext cx="4372585" cy="161947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spTree>
    <p:extLst>
      <p:ext uri="{BB962C8B-B14F-4D97-AF65-F5344CB8AC3E}">
        <p14:creationId xmlns:p14="http://schemas.microsoft.com/office/powerpoint/2010/main" val="31368546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5278846" y="1966572"/>
            <a:ext cx="6669524" cy="4050792"/>
          </a:xfrm>
        </p:spPr>
        <p:txBody>
          <a:bodyPr>
            <a:noAutofit/>
          </a:bodyPr>
          <a:lstStyle/>
          <a:p>
            <a:pPr marL="0" indent="542925" algn="just">
              <a:buNone/>
            </a:pPr>
            <a:r>
              <a:rPr lang="uk-UA" sz="3200" b="1" dirty="0"/>
              <a:t>До розділу </a:t>
            </a:r>
            <a:r>
              <a:rPr lang="uk-UA" sz="3200" b="1" dirty="0" err="1"/>
              <a:t>ІТЗ</a:t>
            </a:r>
            <a:r>
              <a:rPr lang="uk-UA" sz="3200" b="1" dirty="0"/>
              <a:t> ЦЗ генерального плану міста, селища міського типу та сільського населеного пункту розробляється </a:t>
            </a:r>
            <a:r>
              <a:rPr lang="uk-UA" sz="3200" b="1" dirty="0">
                <a:solidFill>
                  <a:srgbClr val="800000"/>
                </a:solidFill>
              </a:rPr>
              <a:t>пояснювальна записка у якій повинні міститися обґрунтування проектних пропозицій.</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112</a:t>
            </a:fld>
            <a:endParaRPr lang="en-US" dirty="0"/>
          </a:p>
        </p:txBody>
      </p:sp>
      <p:grpSp>
        <p:nvGrpSpPr>
          <p:cNvPr id="9" name="Группа 8"/>
          <p:cNvGrpSpPr/>
          <p:nvPr/>
        </p:nvGrpSpPr>
        <p:grpSpPr>
          <a:xfrm>
            <a:off x="0" y="1637730"/>
            <a:ext cx="5138820" cy="4229134"/>
            <a:chOff x="0" y="1637730"/>
            <a:chExt cx="5138820" cy="4229134"/>
          </a:xfrm>
        </p:grpSpPr>
        <p:pic>
          <p:nvPicPr>
            <p:cNvPr id="4" name="Рисунок 3"/>
            <p:cNvPicPr>
              <a:picLocks noChangeAspect="1"/>
            </p:cNvPicPr>
            <p:nvPr/>
          </p:nvPicPr>
          <p:blipFill rotWithShape="1">
            <a:blip r:embed="rId2"/>
            <a:srcRect l="27404" t="31348" r="22068" b="45005"/>
            <a:stretch/>
          </p:blipFill>
          <p:spPr>
            <a:xfrm>
              <a:off x="0" y="1637730"/>
              <a:ext cx="5138820" cy="1569493"/>
            </a:xfrm>
            <a:prstGeom prst="rect">
              <a:avLst/>
            </a:prstGeom>
          </p:spPr>
        </p:pic>
        <p:pic>
          <p:nvPicPr>
            <p:cNvPr id="5" name="Рисунок 4"/>
            <p:cNvPicPr>
              <a:picLocks noChangeAspect="1"/>
            </p:cNvPicPr>
            <p:nvPr/>
          </p:nvPicPr>
          <p:blipFill>
            <a:blip r:embed="rId3"/>
            <a:stretch>
              <a:fillRect/>
            </a:stretch>
          </p:blipFill>
          <p:spPr>
            <a:xfrm>
              <a:off x="0" y="2422476"/>
              <a:ext cx="2800741" cy="16099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Рисунок 5"/>
            <p:cNvPicPr>
              <a:picLocks noChangeAspect="1"/>
            </p:cNvPicPr>
            <p:nvPr/>
          </p:nvPicPr>
          <p:blipFill>
            <a:blip r:embed="rId4"/>
            <a:stretch>
              <a:fillRect/>
            </a:stretch>
          </p:blipFill>
          <p:spPr>
            <a:xfrm>
              <a:off x="1117036" y="3025215"/>
              <a:ext cx="2904747" cy="157184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Рисунок 6"/>
            <p:cNvPicPr>
              <a:picLocks noChangeAspect="1"/>
            </p:cNvPicPr>
            <p:nvPr/>
          </p:nvPicPr>
          <p:blipFill>
            <a:blip r:embed="rId5"/>
            <a:stretch>
              <a:fillRect/>
            </a:stretch>
          </p:blipFill>
          <p:spPr>
            <a:xfrm>
              <a:off x="2374099" y="3548994"/>
              <a:ext cx="2646198" cy="88594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Рисунок 7"/>
            <p:cNvPicPr>
              <a:picLocks noChangeAspect="1"/>
            </p:cNvPicPr>
            <p:nvPr/>
          </p:nvPicPr>
          <p:blipFill>
            <a:blip r:embed="rId6"/>
            <a:stretch>
              <a:fillRect/>
            </a:stretch>
          </p:blipFill>
          <p:spPr>
            <a:xfrm>
              <a:off x="187806" y="4247388"/>
              <a:ext cx="4372585" cy="161947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spTree>
    <p:extLst>
      <p:ext uri="{BB962C8B-B14F-4D97-AF65-F5344CB8AC3E}">
        <p14:creationId xmlns:p14="http://schemas.microsoft.com/office/powerpoint/2010/main" val="31099481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номера слайда 3"/>
          <p:cNvSpPr>
            <a:spLocks noGrp="1"/>
          </p:cNvSpPr>
          <p:nvPr>
            <p:ph type="sldNum" sz="quarter" idx="12"/>
          </p:nvPr>
        </p:nvSpPr>
        <p:spPr/>
        <p:txBody>
          <a:bodyPr/>
          <a:lstStyle/>
          <a:p>
            <a:fld id="{4FAB73BC-B049-4115-A692-8D63A059BFB8}" type="slidenum">
              <a:rPr lang="en-US" smtClean="0"/>
              <a:t>113</a:t>
            </a:fld>
            <a:endParaRPr lang="en-US" dirty="0"/>
          </a:p>
        </p:txBody>
      </p:sp>
      <p:sp>
        <p:nvSpPr>
          <p:cNvPr id="5" name="CustomShape 7"/>
          <p:cNvSpPr/>
          <p:nvPr/>
        </p:nvSpPr>
        <p:spPr>
          <a:xfrm>
            <a:off x="358312" y="1824795"/>
            <a:ext cx="11471738" cy="353797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uk-UA" sz="3200" b="1" strike="noStrike" spc="-1" dirty="0">
                <a:ea typeface="DejaVu Sans"/>
              </a:rPr>
              <a:t>Підпунктом 6 пункту 44 “Завершальний етап” </a:t>
            </a:r>
            <a:r>
              <a:rPr lang="uk-UA" sz="3200" b="1" strike="noStrike" spc="-1" dirty="0" err="1">
                <a:ea typeface="DejaVu Sans"/>
              </a:rPr>
              <a:t>ПКМУ</a:t>
            </a:r>
            <a:r>
              <a:rPr lang="uk-UA" sz="3200" b="1" strike="noStrike" spc="-1" dirty="0">
                <a:ea typeface="DejaVu Sans"/>
              </a:rPr>
              <a:t> від 01.09.21 №926 про затвердження “</a:t>
            </a:r>
            <a:r>
              <a:rPr lang="uk-UA" sz="3200" i="1" strike="noStrike" spc="-1" dirty="0">
                <a:ea typeface="DejaVu Sans"/>
              </a:rPr>
              <a:t>Порядку розроблення, оновлення, внесення змін та затвердження містобудівної документації</a:t>
            </a:r>
            <a:r>
              <a:rPr lang="uk-UA" sz="3200" b="1" strike="noStrike" spc="-1" dirty="0">
                <a:ea typeface="DejaVu Sans"/>
              </a:rPr>
              <a:t>“ визначено, що </a:t>
            </a:r>
            <a:r>
              <a:rPr lang="uk-UA" sz="3200" b="1" strike="noStrike" spc="-1" dirty="0">
                <a:solidFill>
                  <a:srgbClr val="800000"/>
                </a:solidFill>
                <a:ea typeface="DejaVu Sans"/>
              </a:rPr>
              <a:t>виконавчий орган сільської, селищної, міської ради забезпечує доступ до матеріалів містобудівної документації на місцевому рівні шляхом, у тому числі, надання їх за запитом на інформацію</a:t>
            </a:r>
            <a:r>
              <a:rPr lang="uk-UA" sz="3200" b="1" strike="noStrike" spc="-1" dirty="0">
                <a:ea typeface="DejaVu Sans"/>
              </a:rPr>
              <a:t>.</a:t>
            </a:r>
            <a:endParaRPr lang="uk-UA" sz="3200" b="1" strike="noStrike" spc="-1" dirty="0"/>
          </a:p>
        </p:txBody>
      </p:sp>
    </p:spTree>
    <p:extLst>
      <p:ext uri="{BB962C8B-B14F-4D97-AF65-F5344CB8AC3E}">
        <p14:creationId xmlns:p14="http://schemas.microsoft.com/office/powerpoint/2010/main" val="8112502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794078" y="1730672"/>
            <a:ext cx="8157130" cy="4050792"/>
          </a:xfrm>
        </p:spPr>
        <p:txBody>
          <a:bodyPr>
            <a:normAutofit lnSpcReduction="10000"/>
          </a:bodyPr>
          <a:lstStyle/>
          <a:p>
            <a:pPr marL="0" indent="714375" algn="just">
              <a:buNone/>
            </a:pPr>
            <a:r>
              <a:rPr lang="uk-UA" sz="3200" dirty="0">
                <a:latin typeface="Times New Roman" panose="02020603050405020304" pitchFamily="18" charset="0"/>
                <a:cs typeface="Times New Roman" panose="02020603050405020304" pitchFamily="18" charset="0"/>
              </a:rPr>
              <a:t>Періодично, </a:t>
            </a:r>
            <a:r>
              <a:rPr lang="uk-UA" sz="3200" b="1" dirty="0">
                <a:solidFill>
                  <a:srgbClr val="800000"/>
                </a:solidFill>
                <a:latin typeface="Times New Roman" panose="02020603050405020304" pitchFamily="18" charset="0"/>
                <a:cs typeface="Times New Roman" panose="02020603050405020304" pitchFamily="18" charset="0"/>
              </a:rPr>
              <a:t>раз на три роки</a:t>
            </a:r>
            <a:r>
              <a:rPr lang="uk-UA" sz="3200" dirty="0">
                <a:latin typeface="Times New Roman" panose="02020603050405020304" pitchFamily="18" charset="0"/>
                <a:cs typeface="Times New Roman" panose="02020603050405020304" pitchFamily="18" charset="0"/>
              </a:rPr>
              <a:t>, </a:t>
            </a:r>
            <a:r>
              <a:rPr lang="uk-UA" sz="3200" b="1" dirty="0">
                <a:latin typeface="Times New Roman" panose="02020603050405020304" pitchFamily="18" charset="0"/>
                <a:cs typeface="Times New Roman" panose="02020603050405020304" pitchFamily="18" charset="0"/>
              </a:rPr>
              <a:t>здійснюється аналіз сучасного стану реалізації </a:t>
            </a:r>
            <a:r>
              <a:rPr lang="uk-UA" sz="3200" b="1" dirty="0" err="1">
                <a:latin typeface="Times New Roman" panose="02020603050405020304" pitchFamily="18" charset="0"/>
                <a:cs typeface="Times New Roman" panose="02020603050405020304" pitchFamily="18" charset="0"/>
              </a:rPr>
              <a:t>ІТЗ</a:t>
            </a:r>
            <a:r>
              <a:rPr lang="uk-UA" sz="3200" b="1" dirty="0">
                <a:latin typeface="Times New Roman" panose="02020603050405020304" pitchFamily="18" charset="0"/>
                <a:cs typeface="Times New Roman" panose="02020603050405020304" pitchFamily="18" charset="0"/>
              </a:rPr>
              <a:t> ЦЗ у схемах планування території відповідних адміністративно-територіальних одиниць, генеральних планах населених пунктів, вияснення проблем та пропозицій щодо розробки інженерно-технічних заходів, які відповідають сучасним вимогам безпеки населення і територій.</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114</a:t>
            </a:fld>
            <a:endParaRPr lang="en-US" dirty="0"/>
          </a:p>
        </p:txBody>
      </p:sp>
      <p:pic>
        <p:nvPicPr>
          <p:cNvPr id="5" name="Рисунок 4"/>
          <p:cNvPicPr>
            <a:picLocks noChangeAspect="1"/>
          </p:cNvPicPr>
          <p:nvPr/>
        </p:nvPicPr>
        <p:blipFill>
          <a:blip r:embed="rId2"/>
          <a:stretch>
            <a:fillRect/>
          </a:stretch>
        </p:blipFill>
        <p:spPr>
          <a:xfrm>
            <a:off x="178415" y="1730672"/>
            <a:ext cx="3438241" cy="4050792"/>
          </a:xfrm>
          <a:prstGeom prst="rect">
            <a:avLst/>
          </a:prstGeom>
        </p:spPr>
      </p:pic>
    </p:spTree>
    <p:extLst>
      <p:ext uri="{BB962C8B-B14F-4D97-AF65-F5344CB8AC3E}">
        <p14:creationId xmlns:p14="http://schemas.microsoft.com/office/powerpoint/2010/main" val="15229613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4FAB73BC-B049-4115-A692-8D63A059BFB8}" type="slidenum">
              <a:rPr lang="en-US" smtClean="0"/>
              <a:t>115</a:t>
            </a:fld>
            <a:endParaRPr lang="en-US" dirty="0"/>
          </a:p>
        </p:txBody>
      </p:sp>
      <p:sp>
        <p:nvSpPr>
          <p:cNvPr id="5" name="Прямоугольник 4"/>
          <p:cNvSpPr/>
          <p:nvPr/>
        </p:nvSpPr>
        <p:spPr>
          <a:xfrm>
            <a:off x="341193" y="1526739"/>
            <a:ext cx="11709779" cy="4585871"/>
          </a:xfrm>
          <a:prstGeom prst="rect">
            <a:avLst/>
          </a:prstGeom>
        </p:spPr>
        <p:txBody>
          <a:bodyPr wrap="square">
            <a:spAutoFit/>
          </a:bodyPr>
          <a:lstStyle/>
          <a:p>
            <a:pPr>
              <a:spcAft>
                <a:spcPts val="0"/>
              </a:spcAft>
            </a:pPr>
            <a:r>
              <a:rPr lang="uk-UA" sz="2000" b="1" dirty="0">
                <a:latin typeface="Times New Roman" panose="02020603050405020304" pitchFamily="18" charset="0"/>
                <a:ea typeface="Calibri" panose="020F0502020204030204" pitchFamily="34" charset="0"/>
                <a:cs typeface="Times New Roman" panose="02020603050405020304" pitchFamily="18" charset="0"/>
              </a:rPr>
              <a:t>Важливість дотримання існуючих вимог щодо дотримання норм та правил забезпечення інженерно-технічного захисту передбачають: </a:t>
            </a:r>
            <a:endParaRPr lang="ru-RU" sz="2000" b="1" dirty="0">
              <a:latin typeface="Times New Roman" panose="02020603050405020304" pitchFamily="18" charset="0"/>
              <a:ea typeface="Calibri" panose="020F0502020204030204" pitchFamily="34" charset="0"/>
              <a:cs typeface="Times New Roman" panose="02020603050405020304" pitchFamily="18" charset="0"/>
            </a:endParaRPr>
          </a:p>
          <a:p>
            <a:pPr indent="355600" algn="just">
              <a:spcAft>
                <a:spcPts val="0"/>
              </a:spcAft>
              <a:buClr>
                <a:srgbClr val="800000"/>
              </a:buClr>
              <a:buFont typeface="Wingdings" panose="05000000000000000000" pitchFamily="2" charset="2"/>
              <a:buChar char="q"/>
            </a:pPr>
            <a:r>
              <a:rPr lang="uk-UA" dirty="0">
                <a:latin typeface="Times New Roman" panose="02020603050405020304" pitchFamily="18" charset="0"/>
                <a:ea typeface="Calibri" panose="020F0502020204030204" pitchFamily="34" charset="0"/>
                <a:cs typeface="Times New Roman" panose="02020603050405020304" pitchFamily="18" charset="0"/>
              </a:rPr>
              <a:t>ознайомлення з загальними термінами та визначення інженерного захисту населення і територій; </a:t>
            </a: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indent="355600" algn="just">
              <a:spcAft>
                <a:spcPts val="0"/>
              </a:spcAft>
              <a:buClr>
                <a:srgbClr val="800000"/>
              </a:buClr>
              <a:buFont typeface="Wingdings" panose="05000000000000000000" pitchFamily="2" charset="2"/>
              <a:buChar char="q"/>
            </a:pPr>
            <a:r>
              <a:rPr lang="uk-UA" dirty="0">
                <a:latin typeface="Times New Roman" panose="02020603050405020304" pitchFamily="18" charset="0"/>
                <a:ea typeface="Calibri" panose="020F0502020204030204" pitchFamily="34" charset="0"/>
                <a:cs typeface="Times New Roman" panose="02020603050405020304" pitchFamily="18" charset="0"/>
              </a:rPr>
              <a:t>визначення ролі і місця посадових осіб органів управління та сил ЦЗ у забезпеченні безпеки населення та територій під час виникнення НС техногенного та природного характеру; </a:t>
            </a: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indent="355600" algn="just">
              <a:spcAft>
                <a:spcPts val="0"/>
              </a:spcAft>
              <a:buClr>
                <a:srgbClr val="800000"/>
              </a:buClr>
              <a:buFont typeface="Wingdings" panose="05000000000000000000" pitchFamily="2" charset="2"/>
              <a:buChar char="q"/>
            </a:pPr>
            <a:r>
              <a:rPr lang="uk-UA" dirty="0">
                <a:latin typeface="Times New Roman" panose="02020603050405020304" pitchFamily="18" charset="0"/>
                <a:ea typeface="Calibri" panose="020F0502020204030204" pitchFamily="34" charset="0"/>
                <a:cs typeface="Times New Roman" panose="02020603050405020304" pitchFamily="18" charset="0"/>
              </a:rPr>
              <a:t>вивчення нормативних документів з питань проектування, будівництва та експлуатації захисних інженерних споруд, а також цивільних споруд з урахування їх поведінки в умовах НС; </a:t>
            </a: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indent="355600" algn="just">
              <a:spcAft>
                <a:spcPts val="0"/>
              </a:spcAft>
              <a:buClr>
                <a:srgbClr val="800000"/>
              </a:buClr>
              <a:buFont typeface="Wingdings" panose="05000000000000000000" pitchFamily="2" charset="2"/>
              <a:buChar char="q"/>
            </a:pPr>
            <a:r>
              <a:rPr lang="uk-UA" dirty="0">
                <a:latin typeface="Times New Roman" panose="02020603050405020304" pitchFamily="18" charset="0"/>
                <a:ea typeface="Calibri" panose="020F0502020204030204" pitchFamily="34" charset="0"/>
                <a:cs typeface="Times New Roman" panose="02020603050405020304" pitchFamily="18" charset="0"/>
              </a:rPr>
              <a:t>вивчення методики перевірки відповідності інженерно-технічних рішень в будівлях та спорудах до нормативних вимог. </a:t>
            </a: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indent="355600" algn="just">
              <a:spcAft>
                <a:spcPts val="0"/>
              </a:spcAft>
              <a:buClr>
                <a:srgbClr val="800000"/>
              </a:buClr>
              <a:buFont typeface="Wingdings" panose="05000000000000000000" pitchFamily="2" charset="2"/>
              <a:buChar char="q"/>
            </a:pPr>
            <a:r>
              <a:rPr lang="uk-UA" dirty="0">
                <a:latin typeface="Times New Roman" panose="02020603050405020304" pitchFamily="18" charset="0"/>
                <a:ea typeface="Calibri" panose="020F0502020204030204" pitchFamily="34" charset="0"/>
                <a:cs typeface="Times New Roman" panose="02020603050405020304" pitchFamily="18" charset="0"/>
              </a:rPr>
              <a:t>дотримання вимог законодавства, державних та міжнародних стандартів в професійній діяльності. </a:t>
            </a: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indent="355600" algn="just">
              <a:spcAft>
                <a:spcPts val="0"/>
              </a:spcAft>
              <a:buClr>
                <a:srgbClr val="800000"/>
              </a:buClr>
              <a:buFont typeface="Wingdings" panose="05000000000000000000" pitchFamily="2" charset="2"/>
              <a:buChar char="q"/>
            </a:pPr>
            <a:r>
              <a:rPr lang="uk-UA" dirty="0">
                <a:latin typeface="Times New Roman" panose="02020603050405020304" pitchFamily="18" charset="0"/>
                <a:ea typeface="Calibri" panose="020F0502020204030204" pitchFamily="34" charset="0"/>
                <a:cs typeface="Times New Roman" panose="02020603050405020304" pitchFamily="18" charset="0"/>
              </a:rPr>
              <a:t>здійснення пошуку, самостійного відбору інформації з різних джерел у сфері пожежної безпеки та ЦЗ населення і територій. </a:t>
            </a: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indent="355600" algn="just">
              <a:spcAft>
                <a:spcPts val="0"/>
              </a:spcAft>
              <a:buClr>
                <a:srgbClr val="800000"/>
              </a:buClr>
              <a:buFont typeface="Wingdings" panose="05000000000000000000" pitchFamily="2" charset="2"/>
              <a:buChar char="q"/>
            </a:pPr>
            <a:r>
              <a:rPr lang="uk-UA" dirty="0">
                <a:latin typeface="Times New Roman" panose="02020603050405020304" pitchFamily="18" charset="0"/>
                <a:ea typeface="Calibri" panose="020F0502020204030204" pitchFamily="34" charset="0"/>
                <a:cs typeface="Times New Roman" panose="02020603050405020304" pitchFamily="18" charset="0"/>
              </a:rPr>
              <a:t>застосування запобіжних адміністративних та інші заходів з метою забезпечення дотримання протипожежного режиму на об’єктах. </a:t>
            </a: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indent="355600" algn="just">
              <a:spcAft>
                <a:spcPts val="0"/>
              </a:spcAft>
              <a:buClr>
                <a:srgbClr val="800000"/>
              </a:buClr>
              <a:buFont typeface="Wingdings" panose="05000000000000000000" pitchFamily="2" charset="2"/>
              <a:buChar char="q"/>
            </a:pPr>
            <a:r>
              <a:rPr lang="uk-UA" dirty="0">
                <a:latin typeface="Times New Roman" panose="02020603050405020304" pitchFamily="18" charset="0"/>
                <a:ea typeface="Calibri" panose="020F0502020204030204" pitchFamily="34" charset="0"/>
                <a:cs typeface="Times New Roman" panose="02020603050405020304" pitchFamily="18" charset="0"/>
              </a:rPr>
              <a:t>виконання перевірки протипожежного стану об’єктів та контролю за усуненням порушень правил пожежної безпеки. </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55597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61815" y="1621490"/>
            <a:ext cx="8689393" cy="4050792"/>
          </a:xfrm>
        </p:spPr>
        <p:txBody>
          <a:bodyPr>
            <a:noAutofit/>
          </a:bodyPr>
          <a:lstStyle/>
          <a:p>
            <a:pPr marL="0" indent="0" algn="just">
              <a:buNone/>
            </a:pPr>
            <a:r>
              <a:rPr lang="uk-UA" sz="3200" b="1" dirty="0">
                <a:solidFill>
                  <a:srgbClr val="800000"/>
                </a:solidFill>
              </a:rPr>
              <a:t>ІТЗ – ключовим елементом безпеки населення та територій в сучасних умовах, який потребує:</a:t>
            </a:r>
          </a:p>
          <a:p>
            <a:pPr marL="0" indent="622300" algn="just">
              <a:buFont typeface="Wingdings" panose="05000000000000000000" pitchFamily="2" charset="2"/>
              <a:buChar char="q"/>
            </a:pPr>
            <a:r>
              <a:rPr lang="uk-UA" sz="3200" b="1" dirty="0"/>
              <a:t>Системної підтримки </a:t>
            </a:r>
            <a:r>
              <a:rPr lang="uk-UA" sz="3200" dirty="0"/>
              <a:t>з боку усіх гілок влади та органів управління в сфері ЦЗ щодо належного фінансування та підтримання інфраструктури.</a:t>
            </a:r>
          </a:p>
          <a:p>
            <a:pPr marL="0" indent="622300" algn="just">
              <a:buFont typeface="Wingdings" panose="05000000000000000000" pitchFamily="2" charset="2"/>
              <a:buChar char="q"/>
            </a:pPr>
            <a:r>
              <a:rPr lang="uk-UA" sz="3200" b="1" dirty="0"/>
              <a:t>Розвитку співпраці взаємодіючих органів </a:t>
            </a:r>
            <a:r>
              <a:rPr lang="uk-UA" sz="3200" dirty="0"/>
              <a:t>усіх рівнів.</a:t>
            </a:r>
          </a:p>
        </p:txBody>
      </p:sp>
      <p:sp>
        <p:nvSpPr>
          <p:cNvPr id="4" name="Номер слайда 3"/>
          <p:cNvSpPr>
            <a:spLocks noGrp="1"/>
          </p:cNvSpPr>
          <p:nvPr>
            <p:ph type="sldNum" sz="quarter" idx="12"/>
          </p:nvPr>
        </p:nvSpPr>
        <p:spPr/>
        <p:txBody>
          <a:bodyPr/>
          <a:lstStyle/>
          <a:p>
            <a:fld id="{4FAB73BC-B049-4115-A692-8D63A059BFB8}" type="slidenum">
              <a:rPr lang="en-US" smtClean="0"/>
              <a:t>116</a:t>
            </a:fld>
            <a:endParaRPr lang="en-US" dirty="0"/>
          </a:p>
        </p:txBody>
      </p:sp>
      <p:pic>
        <p:nvPicPr>
          <p:cNvPr id="5" name="Рисунок 4"/>
          <p:cNvPicPr>
            <a:picLocks noChangeAspect="1"/>
          </p:cNvPicPr>
          <p:nvPr/>
        </p:nvPicPr>
        <p:blipFill>
          <a:blip r:embed="rId2"/>
          <a:stretch>
            <a:fillRect/>
          </a:stretch>
        </p:blipFill>
        <p:spPr>
          <a:xfrm>
            <a:off x="215947" y="1694261"/>
            <a:ext cx="2923037" cy="4228867"/>
          </a:xfrm>
          <a:prstGeom prst="rect">
            <a:avLst/>
          </a:prstGeom>
        </p:spPr>
      </p:pic>
    </p:spTree>
    <p:extLst>
      <p:ext uri="{BB962C8B-B14F-4D97-AF65-F5344CB8AC3E}">
        <p14:creationId xmlns:p14="http://schemas.microsoft.com/office/powerpoint/2010/main" val="21538930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13899" y="1616435"/>
            <a:ext cx="11637309" cy="4050792"/>
          </a:xfrm>
        </p:spPr>
        <p:txBody>
          <a:bodyPr>
            <a:noAutofit/>
          </a:bodyPr>
          <a:lstStyle/>
          <a:p>
            <a:pPr algn="just"/>
            <a:r>
              <a:rPr lang="uk-UA" sz="2800" b="1" dirty="0"/>
              <a:t>Впровадження GIS-систем </a:t>
            </a:r>
            <a:r>
              <a:rPr lang="uk-UA" sz="2800" dirty="0"/>
              <a:t>(</a:t>
            </a:r>
            <a:r>
              <a:rPr lang="uk-UA" sz="2800" i="1" dirty="0" err="1"/>
              <a:t>геоінформаційна</a:t>
            </a:r>
            <a:r>
              <a:rPr lang="uk-UA" sz="2800" i="1" dirty="0"/>
              <a:t> система інженерних мереж - веб-продукт, призначений для збереження та відображення інформації про міську інженерну інфраструктуру)</a:t>
            </a:r>
            <a:r>
              <a:rPr lang="ru-RU" sz="2800" i="1" dirty="0"/>
              <a:t> </a:t>
            </a:r>
            <a:r>
              <a:rPr lang="uk-UA" sz="2800" dirty="0"/>
              <a:t>та </a:t>
            </a:r>
            <a:r>
              <a:rPr lang="uk-UA" sz="2800" b="1" dirty="0"/>
              <a:t>автоматизація моніторингу </a:t>
            </a:r>
            <a:r>
              <a:rPr lang="uk-UA" sz="2800" dirty="0"/>
              <a:t>(а</a:t>
            </a:r>
            <a:r>
              <a:rPr lang="ru-RU" sz="2800" i="1" dirty="0" err="1"/>
              <a:t>втоматизація</a:t>
            </a:r>
            <a:r>
              <a:rPr lang="ru-RU" sz="2800" i="1" dirty="0"/>
              <a:t> </a:t>
            </a:r>
            <a:r>
              <a:rPr lang="ru-RU" sz="2800" i="1" dirty="0" err="1"/>
              <a:t>інженерних</a:t>
            </a:r>
            <a:r>
              <a:rPr lang="ru-RU" sz="2800" i="1" dirty="0"/>
              <a:t> систем </a:t>
            </a:r>
            <a:r>
              <a:rPr lang="ru-RU" sz="2800" i="1" dirty="0" err="1"/>
              <a:t>будівель</a:t>
            </a:r>
            <a:r>
              <a:rPr lang="ru-RU" sz="2800" i="1" dirty="0"/>
              <a:t> – </a:t>
            </a:r>
            <a:r>
              <a:rPr lang="ru-RU" sz="2800" i="1" dirty="0" err="1"/>
              <a:t>це</a:t>
            </a:r>
            <a:r>
              <a:rPr lang="ru-RU" sz="2800" i="1" dirty="0"/>
              <a:t> </a:t>
            </a:r>
            <a:r>
              <a:rPr lang="ru-RU" sz="2800" i="1" dirty="0" err="1"/>
              <a:t>програмно-апаратний</a:t>
            </a:r>
            <a:r>
              <a:rPr lang="ru-RU" sz="2800" i="1" dirty="0"/>
              <a:t> комплекс, </a:t>
            </a:r>
            <a:r>
              <a:rPr lang="ru-RU" sz="2800" i="1" dirty="0" err="1"/>
              <a:t>що</a:t>
            </a:r>
            <a:r>
              <a:rPr lang="ru-RU" sz="2800" i="1" dirty="0"/>
              <a:t> </a:t>
            </a:r>
            <a:r>
              <a:rPr lang="ru-RU" sz="2800" i="1" dirty="0" err="1"/>
              <a:t>забезпечує</a:t>
            </a:r>
            <a:r>
              <a:rPr lang="ru-RU" sz="2800" i="1" dirty="0"/>
              <a:t> </a:t>
            </a:r>
            <a:r>
              <a:rPr lang="ru-RU" sz="2800" i="1" dirty="0" err="1"/>
              <a:t>повністю</a:t>
            </a:r>
            <a:r>
              <a:rPr lang="ru-RU" sz="2800" i="1" dirty="0"/>
              <a:t> </a:t>
            </a:r>
            <a:r>
              <a:rPr lang="ru-RU" sz="2800" i="1" dirty="0" err="1"/>
              <a:t>автономне</a:t>
            </a:r>
            <a:r>
              <a:rPr lang="ru-RU" sz="2800" i="1" dirty="0"/>
              <a:t> </a:t>
            </a:r>
            <a:r>
              <a:rPr lang="ru-RU" sz="2800" i="1" dirty="0" err="1"/>
              <a:t>управління</a:t>
            </a:r>
            <a:r>
              <a:rPr lang="ru-RU" sz="2800" i="1" dirty="0"/>
              <a:t> </a:t>
            </a:r>
            <a:r>
              <a:rPr lang="ru-RU" sz="2800" i="1" dirty="0" err="1"/>
              <a:t>інженерних</a:t>
            </a:r>
            <a:r>
              <a:rPr lang="ru-RU" sz="2800" i="1" dirty="0"/>
              <a:t> систем і </a:t>
            </a:r>
            <a:r>
              <a:rPr lang="ru-RU" sz="2800" i="1" dirty="0" err="1"/>
              <a:t>захист</a:t>
            </a:r>
            <a:r>
              <a:rPr lang="ru-RU" sz="2800" i="1" dirty="0"/>
              <a:t> </a:t>
            </a:r>
            <a:r>
              <a:rPr lang="ru-RU" sz="2800" i="1" dirty="0" err="1"/>
              <a:t>інженерного</a:t>
            </a:r>
            <a:r>
              <a:rPr lang="ru-RU" sz="2800" i="1" dirty="0"/>
              <a:t>)</a:t>
            </a:r>
            <a:endParaRPr lang="uk-UA" sz="2800" i="1" dirty="0"/>
          </a:p>
          <a:p>
            <a:pPr algn="just"/>
            <a:r>
              <a:rPr lang="uk-UA" sz="2800" b="1" dirty="0"/>
              <a:t>Розширення сфери освіти кадрів</a:t>
            </a:r>
            <a:r>
              <a:rPr lang="uk-UA" sz="2800" dirty="0"/>
              <a:t>, усунення передумов утворення дефіциту кадрів. </a:t>
            </a:r>
          </a:p>
          <a:p>
            <a:pPr algn="just"/>
            <a:r>
              <a:rPr lang="uk-UA" sz="2800" dirty="0"/>
              <a:t>Перегляд та </a:t>
            </a:r>
            <a:r>
              <a:rPr lang="uk-UA" sz="2800" b="1" dirty="0" err="1"/>
              <a:t>вдосканалення</a:t>
            </a:r>
            <a:r>
              <a:rPr lang="uk-UA" sz="2800" b="1" dirty="0"/>
              <a:t> локальних нормативів </a:t>
            </a:r>
            <a:r>
              <a:rPr lang="uk-UA" sz="2800" dirty="0"/>
              <a:t>в рамках вимог </a:t>
            </a:r>
            <a:r>
              <a:rPr lang="uk-UA" sz="2800" dirty="0" err="1"/>
              <a:t>держстандартів</a:t>
            </a:r>
            <a:r>
              <a:rPr lang="uk-UA" sz="2800" dirty="0"/>
              <a:t>.</a:t>
            </a:r>
          </a:p>
          <a:p>
            <a:pPr marL="0" indent="0" algn="just">
              <a:buNone/>
            </a:pPr>
            <a:endParaRPr lang="uk-UA" sz="2800" dirty="0"/>
          </a:p>
        </p:txBody>
      </p:sp>
      <p:sp>
        <p:nvSpPr>
          <p:cNvPr id="4" name="Номер слайда 3"/>
          <p:cNvSpPr>
            <a:spLocks noGrp="1"/>
          </p:cNvSpPr>
          <p:nvPr>
            <p:ph type="sldNum" sz="quarter" idx="12"/>
          </p:nvPr>
        </p:nvSpPr>
        <p:spPr/>
        <p:txBody>
          <a:bodyPr/>
          <a:lstStyle/>
          <a:p>
            <a:fld id="{4FAB73BC-B049-4115-A692-8D63A059BFB8}" type="slidenum">
              <a:rPr lang="en-US" smtClean="0"/>
              <a:t>117</a:t>
            </a:fld>
            <a:endParaRPr lang="en-US" dirty="0"/>
          </a:p>
        </p:txBody>
      </p:sp>
    </p:spTree>
    <p:extLst>
      <p:ext uri="{BB962C8B-B14F-4D97-AF65-F5344CB8AC3E}">
        <p14:creationId xmlns:p14="http://schemas.microsoft.com/office/powerpoint/2010/main" val="37564130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50125" y="1452664"/>
            <a:ext cx="11801083" cy="4050792"/>
          </a:xfrm>
        </p:spPr>
        <p:txBody>
          <a:bodyPr>
            <a:noAutofit/>
          </a:bodyPr>
          <a:lstStyle/>
          <a:p>
            <a:pPr marL="0" indent="0" algn="just">
              <a:buNone/>
            </a:pPr>
            <a:r>
              <a:rPr lang="uk-UA" sz="3600" b="1" dirty="0">
                <a:solidFill>
                  <a:srgbClr val="800000"/>
                </a:solidFill>
              </a:rPr>
              <a:t>Література:</a:t>
            </a:r>
          </a:p>
          <a:p>
            <a:pPr algn="just"/>
            <a:r>
              <a:rPr lang="ru-RU" sz="2400" dirty="0"/>
              <a:t>Савченко О.В., Стецюк Є.І. Островерх О.О. </a:t>
            </a:r>
            <a:r>
              <a:rPr lang="ru-RU" sz="2400" dirty="0" err="1"/>
              <a:t>Інженерний</a:t>
            </a:r>
            <a:r>
              <a:rPr lang="ru-RU" sz="2400" dirty="0"/>
              <a:t> </a:t>
            </a:r>
            <a:r>
              <a:rPr lang="ru-RU" sz="2400" dirty="0" err="1"/>
              <a:t>захист</a:t>
            </a:r>
            <a:r>
              <a:rPr lang="ru-RU" sz="2400" dirty="0"/>
              <a:t> </a:t>
            </a:r>
            <a:r>
              <a:rPr lang="ru-RU" sz="2400" dirty="0" err="1"/>
              <a:t>населення</a:t>
            </a:r>
            <a:r>
              <a:rPr lang="ru-RU" sz="2400" dirty="0"/>
              <a:t> та </a:t>
            </a:r>
            <a:r>
              <a:rPr lang="ru-RU" sz="2400" dirty="0" err="1"/>
              <a:t>територій</a:t>
            </a:r>
            <a:r>
              <a:rPr lang="ru-RU" sz="2400" dirty="0"/>
              <a:t>. </a:t>
            </a:r>
            <a:r>
              <a:rPr lang="ru-RU" sz="2400" dirty="0" err="1"/>
              <a:t>Навчальний</a:t>
            </a:r>
            <a:r>
              <a:rPr lang="ru-RU" sz="2400" dirty="0"/>
              <a:t> </a:t>
            </a:r>
            <a:r>
              <a:rPr lang="ru-RU" sz="2400" dirty="0" err="1"/>
              <a:t>посібник</a:t>
            </a:r>
            <a:r>
              <a:rPr lang="ru-RU" sz="2400" dirty="0"/>
              <a:t>. </a:t>
            </a:r>
            <a:r>
              <a:rPr lang="ru-RU" sz="2400" dirty="0" err="1"/>
              <a:t>Харків</a:t>
            </a:r>
            <a:r>
              <a:rPr lang="ru-RU" sz="2400" dirty="0"/>
              <a:t>: НУЦЗ </a:t>
            </a:r>
            <a:r>
              <a:rPr lang="ru-RU" sz="2400" dirty="0" err="1"/>
              <a:t>України</a:t>
            </a:r>
            <a:r>
              <a:rPr lang="ru-RU" sz="2400" dirty="0"/>
              <a:t>, 2014 – 380с. </a:t>
            </a:r>
          </a:p>
          <a:p>
            <a:pPr algn="just"/>
            <a:r>
              <a:rPr lang="ru-RU" sz="2400" dirty="0" err="1"/>
              <a:t>Захист</a:t>
            </a:r>
            <a:r>
              <a:rPr lang="ru-RU" sz="2400" dirty="0"/>
              <a:t> </a:t>
            </a:r>
            <a:r>
              <a:rPr lang="ru-RU" sz="2400" dirty="0" err="1"/>
              <a:t>населення</a:t>
            </a:r>
            <a:r>
              <a:rPr lang="ru-RU" sz="2400" dirty="0"/>
              <a:t> і </a:t>
            </a:r>
            <a:r>
              <a:rPr lang="ru-RU" sz="2400" dirty="0" err="1"/>
              <a:t>територій</a:t>
            </a:r>
            <a:r>
              <a:rPr lang="ru-RU" sz="2400" dirty="0"/>
              <a:t> </a:t>
            </a:r>
            <a:r>
              <a:rPr lang="ru-RU" sz="2400" dirty="0" err="1"/>
              <a:t>від</a:t>
            </a:r>
            <a:r>
              <a:rPr lang="ru-RU" sz="2400" dirty="0"/>
              <a:t> </a:t>
            </a:r>
            <a:r>
              <a:rPr lang="ru-RU" sz="2400" dirty="0" err="1"/>
              <a:t>надзвичайних</a:t>
            </a:r>
            <a:r>
              <a:rPr lang="ru-RU" sz="2400" dirty="0"/>
              <a:t> </a:t>
            </a:r>
            <a:r>
              <a:rPr lang="ru-RU" sz="2400" dirty="0" err="1"/>
              <a:t>ситуацій</a:t>
            </a:r>
            <a:r>
              <a:rPr lang="ru-RU" sz="2400" dirty="0"/>
              <a:t>. Т. 2. </a:t>
            </a:r>
            <a:r>
              <a:rPr lang="ru-RU" sz="2400" dirty="0" err="1"/>
              <a:t>Організація</a:t>
            </a:r>
            <a:r>
              <a:rPr lang="ru-RU" sz="2400" dirty="0"/>
              <a:t> </a:t>
            </a:r>
            <a:r>
              <a:rPr lang="ru-RU" sz="2400" dirty="0" err="1"/>
              <a:t>управління</a:t>
            </a:r>
            <a:r>
              <a:rPr lang="ru-RU" sz="2400" dirty="0"/>
              <a:t> в </a:t>
            </a:r>
            <a:r>
              <a:rPr lang="ru-RU" sz="2400" dirty="0" err="1"/>
              <a:t>надзвичайних</a:t>
            </a:r>
            <a:r>
              <a:rPr lang="ru-RU" sz="2400" dirty="0"/>
              <a:t> </a:t>
            </a:r>
            <a:r>
              <a:rPr lang="ru-RU" sz="2400" dirty="0" err="1"/>
              <a:t>ситуаціях</a:t>
            </a:r>
            <a:r>
              <a:rPr lang="ru-RU" sz="2400" dirty="0"/>
              <a:t> / За </a:t>
            </a:r>
            <a:r>
              <a:rPr lang="ru-RU" sz="2400" dirty="0" err="1"/>
              <a:t>загальною</a:t>
            </a:r>
            <a:r>
              <a:rPr lang="ru-RU" sz="2400" dirty="0"/>
              <a:t> </a:t>
            </a:r>
            <a:r>
              <a:rPr lang="ru-RU" sz="2400" dirty="0" err="1"/>
              <a:t>редакцією</a:t>
            </a:r>
            <a:r>
              <a:rPr lang="ru-RU" sz="2400" dirty="0"/>
              <a:t> В.М. </a:t>
            </a:r>
            <a:r>
              <a:rPr lang="ru-RU" sz="2400" dirty="0" err="1"/>
              <a:t>Антонця</a:t>
            </a:r>
            <a:r>
              <a:rPr lang="ru-RU" sz="2400" dirty="0"/>
              <a:t>. – К.: </a:t>
            </a:r>
            <a:r>
              <a:rPr lang="ru-RU" sz="2400" dirty="0" err="1"/>
              <a:t>Купріянова</a:t>
            </a:r>
            <a:r>
              <a:rPr lang="ru-RU" sz="2400" dirty="0"/>
              <a:t>, 2007 – 636 с. </a:t>
            </a:r>
          </a:p>
          <a:p>
            <a:pPr algn="just"/>
            <a:r>
              <a:rPr lang="ru-RU" sz="2400" dirty="0" err="1"/>
              <a:t>Шоботов</a:t>
            </a:r>
            <a:r>
              <a:rPr lang="ru-RU" sz="2400" dirty="0"/>
              <a:t> В.М. </a:t>
            </a:r>
            <a:r>
              <a:rPr lang="ru-RU" sz="2400" dirty="0" err="1"/>
              <a:t>Цивільна</a:t>
            </a:r>
            <a:r>
              <a:rPr lang="ru-RU" sz="2400" dirty="0"/>
              <a:t> оборона: </a:t>
            </a:r>
            <a:r>
              <a:rPr lang="ru-RU" sz="2400" dirty="0" err="1"/>
              <a:t>навчальний</a:t>
            </a:r>
            <a:r>
              <a:rPr lang="ru-RU" sz="2400" dirty="0"/>
              <a:t> </a:t>
            </a:r>
            <a:r>
              <a:rPr lang="ru-RU" sz="2400" dirty="0" err="1"/>
              <a:t>посібник</a:t>
            </a:r>
            <a:r>
              <a:rPr lang="ru-RU" sz="2400" dirty="0"/>
              <a:t>/</a:t>
            </a:r>
            <a:r>
              <a:rPr lang="ru-RU" sz="2400" dirty="0" err="1"/>
              <a:t>Шоботов</a:t>
            </a:r>
            <a:r>
              <a:rPr lang="ru-RU" sz="2400" dirty="0"/>
              <a:t> В.М. ; </a:t>
            </a:r>
            <a:r>
              <a:rPr lang="ru-RU" sz="2400" dirty="0" err="1"/>
              <a:t>Київ</a:t>
            </a:r>
            <a:r>
              <a:rPr lang="ru-RU" sz="2400" dirty="0"/>
              <a:t>: «Центр </a:t>
            </a:r>
            <a:r>
              <a:rPr lang="ru-RU" sz="2400" dirty="0" err="1"/>
              <a:t>навчальної</a:t>
            </a:r>
            <a:r>
              <a:rPr lang="ru-RU" sz="2400" dirty="0"/>
              <a:t> </a:t>
            </a:r>
            <a:r>
              <a:rPr lang="ru-RU" sz="2400" dirty="0" err="1"/>
              <a:t>літератури</a:t>
            </a:r>
            <a:r>
              <a:rPr lang="ru-RU" sz="2400" dirty="0"/>
              <a:t>», 2004. – 439 с. </a:t>
            </a:r>
          </a:p>
          <a:p>
            <a:pPr algn="just"/>
            <a:r>
              <a:rPr lang="ru-RU" sz="2400" dirty="0" err="1"/>
              <a:t>Захист</a:t>
            </a:r>
            <a:r>
              <a:rPr lang="ru-RU" sz="2400" dirty="0"/>
              <a:t> </a:t>
            </a:r>
            <a:r>
              <a:rPr lang="ru-RU" sz="2400" dirty="0" err="1"/>
              <a:t>населення</a:t>
            </a:r>
            <a:r>
              <a:rPr lang="ru-RU" sz="2400" dirty="0"/>
              <a:t> і </a:t>
            </a:r>
            <a:r>
              <a:rPr lang="ru-RU" sz="2400" dirty="0" err="1"/>
              <a:t>територій</a:t>
            </a:r>
            <a:r>
              <a:rPr lang="ru-RU" sz="2400" dirty="0"/>
              <a:t> </a:t>
            </a:r>
            <a:r>
              <a:rPr lang="ru-RU" sz="2400" dirty="0" err="1"/>
              <a:t>від</a:t>
            </a:r>
            <a:r>
              <a:rPr lang="ru-RU" sz="2400" dirty="0"/>
              <a:t> </a:t>
            </a:r>
            <a:r>
              <a:rPr lang="ru-RU" sz="2400" dirty="0" err="1"/>
              <a:t>надзвичайних</a:t>
            </a:r>
            <a:r>
              <a:rPr lang="ru-RU" sz="2400" dirty="0"/>
              <a:t> </a:t>
            </a:r>
            <a:r>
              <a:rPr lang="ru-RU" sz="2400" dirty="0" err="1"/>
              <a:t>ситуацій</a:t>
            </a:r>
            <a:r>
              <a:rPr lang="ru-RU" sz="2400" dirty="0"/>
              <a:t>. Т.3. </a:t>
            </a:r>
            <a:r>
              <a:rPr lang="ru-RU" sz="2400" dirty="0" err="1"/>
              <a:t>Інженерно-технічні</a:t>
            </a:r>
            <a:r>
              <a:rPr lang="ru-RU" sz="2400" dirty="0"/>
              <a:t> заходи </a:t>
            </a:r>
            <a:r>
              <a:rPr lang="ru-RU" sz="2400" dirty="0" err="1"/>
              <a:t>цивільного</a:t>
            </a:r>
            <a:r>
              <a:rPr lang="ru-RU" sz="2400" dirty="0"/>
              <a:t> </a:t>
            </a:r>
            <a:r>
              <a:rPr lang="ru-RU" sz="2400" dirty="0" err="1"/>
              <a:t>захисту</a:t>
            </a:r>
            <a:r>
              <a:rPr lang="ru-RU" sz="2400" dirty="0"/>
              <a:t> (</a:t>
            </a:r>
            <a:r>
              <a:rPr lang="ru-RU" sz="2400" dirty="0" err="1"/>
              <a:t>цивільної</a:t>
            </a:r>
            <a:r>
              <a:rPr lang="ru-RU" sz="2400" dirty="0"/>
              <a:t> оборони) та </a:t>
            </a:r>
            <a:r>
              <a:rPr lang="ru-RU" sz="2400" dirty="0" err="1"/>
              <a:t>містобудування</a:t>
            </a:r>
            <a:r>
              <a:rPr lang="ru-RU" sz="2400" dirty="0"/>
              <a:t>./За </a:t>
            </a:r>
            <a:r>
              <a:rPr lang="ru-RU" sz="2400" dirty="0" err="1"/>
              <a:t>загальною</a:t>
            </a:r>
            <a:r>
              <a:rPr lang="ru-RU" sz="2400" dirty="0"/>
              <a:t> </a:t>
            </a:r>
            <a:r>
              <a:rPr lang="ru-RU" sz="2400" dirty="0" err="1"/>
              <a:t>редакцією</a:t>
            </a:r>
            <a:r>
              <a:rPr lang="ru-RU" sz="2400" dirty="0"/>
              <a:t> </a:t>
            </a:r>
            <a:r>
              <a:rPr lang="ru-RU" sz="2400" dirty="0" err="1"/>
              <a:t>В.В.Могильниченка</a:t>
            </a:r>
            <a:r>
              <a:rPr lang="ru-RU" sz="2400" dirty="0"/>
              <a:t>. – К.: КІМ, 2008, - 152с. </a:t>
            </a:r>
          </a:p>
        </p:txBody>
      </p:sp>
      <p:sp>
        <p:nvSpPr>
          <p:cNvPr id="4" name="Номер слайда 3"/>
          <p:cNvSpPr>
            <a:spLocks noGrp="1"/>
          </p:cNvSpPr>
          <p:nvPr>
            <p:ph type="sldNum" sz="quarter" idx="12"/>
          </p:nvPr>
        </p:nvSpPr>
        <p:spPr/>
        <p:txBody>
          <a:bodyPr/>
          <a:lstStyle/>
          <a:p>
            <a:fld id="{4FAB73BC-B049-4115-A692-8D63A059BFB8}" type="slidenum">
              <a:rPr lang="en-US" smtClean="0"/>
              <a:t>118</a:t>
            </a:fld>
            <a:endParaRPr lang="en-US" dirty="0"/>
          </a:p>
        </p:txBody>
      </p:sp>
    </p:spTree>
    <p:extLst>
      <p:ext uri="{BB962C8B-B14F-4D97-AF65-F5344CB8AC3E}">
        <p14:creationId xmlns:p14="http://schemas.microsoft.com/office/powerpoint/2010/main" val="33106499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номера слайда 3"/>
          <p:cNvSpPr>
            <a:spLocks noGrp="1"/>
          </p:cNvSpPr>
          <p:nvPr>
            <p:ph type="sldNum" sz="quarter" idx="12"/>
          </p:nvPr>
        </p:nvSpPr>
        <p:spPr/>
        <p:txBody>
          <a:bodyPr/>
          <a:lstStyle/>
          <a:p>
            <a:fld id="{4FAB73BC-B049-4115-A692-8D63A059BFB8}" type="slidenum">
              <a:rPr lang="en-US" smtClean="0"/>
              <a:t>119</a:t>
            </a:fld>
            <a:endParaRPr lang="en-US" dirty="0"/>
          </a:p>
        </p:txBody>
      </p:sp>
      <p:sp>
        <p:nvSpPr>
          <p:cNvPr id="5" name="CustomShape 6"/>
          <p:cNvSpPr/>
          <p:nvPr/>
        </p:nvSpPr>
        <p:spPr>
          <a:xfrm>
            <a:off x="1763503" y="2932353"/>
            <a:ext cx="7880985" cy="1107996"/>
          </a:xfrm>
          <a:prstGeom prst="rect">
            <a:avLst/>
          </a:prstGeom>
          <a:noFill/>
          <a:ln>
            <a:noFill/>
          </a:ln>
        </p:spPr>
        <p:style>
          <a:lnRef idx="0">
            <a:scrgbClr r="0" g="0" b="0"/>
          </a:lnRef>
          <a:fillRef idx="0">
            <a:scrgbClr r="0" g="0" b="0"/>
          </a:fillRef>
          <a:effectRef idx="0">
            <a:scrgbClr r="0" g="0" b="0"/>
          </a:effectRef>
          <a:fontRef idx="minor"/>
        </p:style>
        <p:txBody>
          <a:bodyPr wrap="square" lIns="90000" tIns="91440" rIns="90000" bIns="91440">
            <a:spAutoFit/>
          </a:bodyPr>
          <a:lstStyle/>
          <a:p>
            <a:pPr algn="ctr">
              <a:lnSpc>
                <a:spcPct val="100000"/>
              </a:lnSpc>
            </a:pPr>
            <a:r>
              <a:rPr lang="uk-UA" sz="6000" b="1" strike="noStrike" spc="-1" dirty="0">
                <a:solidFill>
                  <a:srgbClr val="002060"/>
                </a:solidFill>
                <a:ea typeface="DejaVu Sans"/>
              </a:rPr>
              <a:t> Дякую за увагу! </a:t>
            </a:r>
            <a:endParaRPr lang="uk-UA" sz="6000" b="1" strike="noStrike" spc="-1" dirty="0">
              <a:solidFill>
                <a:srgbClr val="002060"/>
              </a:solidFill>
            </a:endParaRPr>
          </a:p>
        </p:txBody>
      </p:sp>
    </p:spTree>
    <p:extLst>
      <p:ext uri="{BB962C8B-B14F-4D97-AF65-F5344CB8AC3E}">
        <p14:creationId xmlns:p14="http://schemas.microsoft.com/office/powerpoint/2010/main" val="3568577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24714" y="1713106"/>
            <a:ext cx="11901971" cy="4050792"/>
          </a:xfrm>
        </p:spPr>
        <p:txBody>
          <a:bodyPr>
            <a:noAutofit/>
          </a:bodyPr>
          <a:lstStyle/>
          <a:p>
            <a:pPr marL="182563" indent="0" algn="just">
              <a:buNone/>
            </a:pPr>
            <a:r>
              <a:rPr lang="uk-UA" sz="3200" b="1" dirty="0">
                <a:solidFill>
                  <a:srgbClr val="800000"/>
                </a:solidFill>
              </a:rPr>
              <a:t>Інженерний захист населення і територій </a:t>
            </a:r>
            <a:r>
              <a:rPr lang="uk-UA" sz="3200" dirty="0"/>
              <a:t>- це комплекс організаційних і інженерно-технічних заходів, що проводяться завчасно, а також в оперативному порядку і спрямованих на запобігання або максимальне зниження втрат населення при виникненні НС шляхом забезпечення укриття і життєдіяльності населення в захисних спорудах, запобігання, усунення або зниження до допустимого рівня негативного впливу вражаючих факторів стихійних лих, аварій, природних і техногенних катастроф</a:t>
            </a:r>
            <a:r>
              <a:rPr lang="ru-RU" sz="3200" dirty="0"/>
              <a:t>.</a:t>
            </a:r>
            <a:endParaRPr lang="uk-UA" sz="3200" dirty="0"/>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12</a:t>
            </a:fld>
            <a:endParaRPr lang="en-US" dirty="0"/>
          </a:p>
        </p:txBody>
      </p:sp>
    </p:spTree>
    <p:extLst>
      <p:ext uri="{BB962C8B-B14F-4D97-AF65-F5344CB8AC3E}">
        <p14:creationId xmlns:p14="http://schemas.microsoft.com/office/powerpoint/2010/main" val="1752062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159795" y="2221992"/>
            <a:ext cx="8791413" cy="4050792"/>
          </a:xfrm>
        </p:spPr>
        <p:txBody>
          <a:bodyPr>
            <a:noAutofit/>
          </a:bodyPr>
          <a:lstStyle/>
          <a:p>
            <a:pPr marL="182563" indent="0" algn="just">
              <a:buNone/>
            </a:pPr>
            <a:r>
              <a:rPr lang="uk-UA" sz="3200" b="1" dirty="0"/>
              <a:t>Особливістю інженерного захисту </a:t>
            </a:r>
            <a:r>
              <a:rPr lang="uk-UA" sz="3200" dirty="0"/>
              <a:t>в умовах НС природного і техногенного характеру </a:t>
            </a:r>
            <a:r>
              <a:rPr lang="uk-UA" sz="3200" b="1" dirty="0"/>
              <a:t>є те, що він </a:t>
            </a:r>
            <a:r>
              <a:rPr lang="uk-UA" sz="3200" b="1" dirty="0">
                <a:solidFill>
                  <a:srgbClr val="800000"/>
                </a:solidFill>
              </a:rPr>
              <a:t>використовується не тільки для захисту населення, але служить також важливим напрямком забезпечення захисту територій</a:t>
            </a:r>
            <a:r>
              <a:rPr lang="ru-RU" sz="3200" dirty="0"/>
              <a:t>.</a:t>
            </a:r>
            <a:endParaRPr lang="uk-UA" sz="3200" dirty="0"/>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13</a:t>
            </a:fld>
            <a:endParaRPr lang="en-US" dirty="0"/>
          </a:p>
        </p:txBody>
      </p:sp>
    </p:spTree>
    <p:extLst>
      <p:ext uri="{BB962C8B-B14F-4D97-AF65-F5344CB8AC3E}">
        <p14:creationId xmlns:p14="http://schemas.microsoft.com/office/powerpoint/2010/main" val="1970095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814638" y="2682876"/>
            <a:ext cx="9136570" cy="4050792"/>
          </a:xfrm>
        </p:spPr>
        <p:txBody>
          <a:bodyPr>
            <a:noAutofit/>
          </a:bodyPr>
          <a:lstStyle/>
          <a:p>
            <a:pPr marL="0" indent="0" algn="ctr">
              <a:buNone/>
            </a:pPr>
            <a:r>
              <a:rPr lang="uk-UA" sz="3200" dirty="0"/>
              <a:t>якими визначено вимоги до планування, розміщення і будівництва захисних споруд ЦЗ, об'єктів економіки, будівель, споруд, інженерних систем </a:t>
            </a:r>
            <a:r>
              <a:rPr lang="uk-UA" sz="3200" b="1" dirty="0"/>
              <a:t>з урахуванням необхідності забезпечення їх безпеки в умовах як військових небезпек, так і надзвичайних ситуацій мирного часу</a:t>
            </a:r>
            <a:r>
              <a:rPr lang="uk-UA" sz="3200" dirty="0"/>
              <a:t>.</a:t>
            </a:r>
          </a:p>
          <a:p>
            <a:pPr marL="182563" indent="0" algn="ctr">
              <a:buNone/>
            </a:pPr>
            <a:endParaRPr lang="uk-UA" sz="3200" dirty="0"/>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14</a:t>
            </a:fld>
            <a:endParaRPr lang="en-US" dirty="0"/>
          </a:p>
        </p:txBody>
      </p:sp>
      <p:sp>
        <p:nvSpPr>
          <p:cNvPr id="4" name="Прямокутник 3"/>
          <p:cNvSpPr/>
          <p:nvPr/>
        </p:nvSpPr>
        <p:spPr>
          <a:xfrm>
            <a:off x="1475708" y="1605658"/>
            <a:ext cx="11760571" cy="1077218"/>
          </a:xfrm>
          <a:prstGeom prst="rect">
            <a:avLst/>
          </a:prstGeom>
        </p:spPr>
        <p:txBody>
          <a:bodyPr wrap="square">
            <a:spAutoFit/>
          </a:bodyPr>
          <a:lstStyle/>
          <a:p>
            <a:pPr marL="182563" indent="0" algn="ctr">
              <a:buNone/>
            </a:pPr>
            <a:r>
              <a:rPr lang="uk-UA" sz="3200" b="1" dirty="0">
                <a:solidFill>
                  <a:srgbClr val="800000"/>
                </a:solidFill>
              </a:rPr>
              <a:t>Заходи інженерного захисту регламентуються </a:t>
            </a:r>
          </a:p>
          <a:p>
            <a:pPr marL="182563" indent="0" algn="ctr">
              <a:buNone/>
            </a:pPr>
            <a:r>
              <a:rPr lang="uk-UA" sz="3200" b="1" dirty="0">
                <a:solidFill>
                  <a:srgbClr val="800000"/>
                </a:solidFill>
              </a:rPr>
              <a:t>низкою нормативних документів</a:t>
            </a:r>
            <a:r>
              <a:rPr lang="uk-UA" sz="3200" b="1" dirty="0"/>
              <a:t>, </a:t>
            </a:r>
            <a:endParaRPr lang="en-US" sz="3200" b="1" dirty="0"/>
          </a:p>
        </p:txBody>
      </p:sp>
    </p:spTree>
    <p:extLst>
      <p:ext uri="{BB962C8B-B14F-4D97-AF65-F5344CB8AC3E}">
        <p14:creationId xmlns:p14="http://schemas.microsoft.com/office/powerpoint/2010/main" val="4118753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4FAB73BC-B049-4115-A692-8D63A059BFB8}" type="slidenum">
              <a:rPr lang="en-US" smtClean="0"/>
              <a:t>15</a:t>
            </a:fld>
            <a:endParaRPr lang="en-US" dirty="0"/>
          </a:p>
        </p:txBody>
      </p:sp>
      <p:sp>
        <p:nvSpPr>
          <p:cNvPr id="5" name="Прямоугольник 4"/>
          <p:cNvSpPr/>
          <p:nvPr/>
        </p:nvSpPr>
        <p:spPr>
          <a:xfrm>
            <a:off x="177421" y="1487314"/>
            <a:ext cx="11873552" cy="4524315"/>
          </a:xfrm>
          <a:prstGeom prst="rect">
            <a:avLst/>
          </a:prstGeom>
        </p:spPr>
        <p:txBody>
          <a:bodyPr wrap="square">
            <a:spAutoFit/>
          </a:bodyPr>
          <a:lstStyle/>
          <a:p>
            <a:pPr algn="just">
              <a:spcAft>
                <a:spcPts val="0"/>
              </a:spcAft>
            </a:pPr>
            <a:r>
              <a:rPr lang="ru-RU" dirty="0">
                <a:latin typeface="Calibri" panose="020F0502020204030204" pitchFamily="34" charset="0"/>
                <a:ea typeface="Calibri" panose="020F0502020204030204" pitchFamily="34" charset="0"/>
                <a:cs typeface="Times New Roman" panose="02020603050405020304" pitchFamily="18" charset="0"/>
              </a:rPr>
              <a:t>1. </a:t>
            </a:r>
            <a:r>
              <a:rPr lang="ru-RU" b="1" dirty="0">
                <a:latin typeface="Calibri" panose="020F0502020204030204" pitchFamily="34" charset="0"/>
                <a:ea typeface="Calibri" panose="020F0502020204030204" pitchFamily="34" charset="0"/>
                <a:cs typeface="Times New Roman" panose="02020603050405020304" pitchFamily="18" charset="0"/>
              </a:rPr>
              <a:t>Закон </a:t>
            </a:r>
            <a:r>
              <a:rPr lang="uk-UA" b="1" dirty="0">
                <a:latin typeface="Calibri" panose="020F0502020204030204" pitchFamily="34" charset="0"/>
                <a:ea typeface="Calibri" panose="020F0502020204030204" pitchFamily="34" charset="0"/>
                <a:cs typeface="Times New Roman" panose="02020603050405020304" pitchFamily="18" charset="0"/>
              </a:rPr>
              <a:t>України </a:t>
            </a:r>
            <a:r>
              <a:rPr lang="uk-UA" dirty="0">
                <a:latin typeface="Calibri" panose="020F0502020204030204" pitchFamily="34" charset="0"/>
                <a:ea typeface="Calibri" panose="020F0502020204030204" pitchFamily="34" charset="0"/>
                <a:cs typeface="Times New Roman" panose="02020603050405020304" pitchFamily="18" charset="0"/>
              </a:rPr>
              <a:t>від 2.10.12. № 5403_VI “Кодекс цивільного захисту України”. </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uk-UA" dirty="0">
                <a:latin typeface="Calibri" panose="020F0502020204030204" pitchFamily="34" charset="0"/>
                <a:ea typeface="Calibri" panose="020F0502020204030204" pitchFamily="34" charset="0"/>
                <a:cs typeface="Times New Roman" panose="02020603050405020304" pitchFamily="18" charset="0"/>
              </a:rPr>
              <a:t>2. </a:t>
            </a:r>
            <a:r>
              <a:rPr lang="uk-UA" b="1" dirty="0">
                <a:latin typeface="Calibri" panose="020F0502020204030204" pitchFamily="34" charset="0"/>
                <a:ea typeface="Calibri" panose="020F0502020204030204" pitchFamily="34" charset="0"/>
                <a:cs typeface="Times New Roman" panose="02020603050405020304" pitchFamily="18" charset="0"/>
              </a:rPr>
              <a:t>Закон України </a:t>
            </a:r>
            <a:r>
              <a:rPr lang="uk-UA" dirty="0">
                <a:latin typeface="Calibri" panose="020F0502020204030204" pitchFamily="34" charset="0"/>
                <a:ea typeface="Calibri" panose="020F0502020204030204" pitchFamily="34" charset="0"/>
                <a:cs typeface="Times New Roman" panose="02020603050405020304" pitchFamily="18" charset="0"/>
              </a:rPr>
              <a:t>від 16.06.1992 р. № 2456-ХІІ "Про </a:t>
            </a:r>
            <a:r>
              <a:rPr lang="uk-UA" dirty="0" err="1">
                <a:latin typeface="Calibri" panose="020F0502020204030204" pitchFamily="34" charset="0"/>
                <a:ea typeface="Calibri" panose="020F0502020204030204" pitchFamily="34" charset="0"/>
                <a:cs typeface="Times New Roman" panose="02020603050405020304" pitchFamily="18" charset="0"/>
              </a:rPr>
              <a:t>природнозаповідний</a:t>
            </a:r>
            <a:r>
              <a:rPr lang="uk-UA" dirty="0">
                <a:latin typeface="Calibri" panose="020F0502020204030204" pitchFamily="34" charset="0"/>
                <a:ea typeface="Calibri" panose="020F0502020204030204" pitchFamily="34" charset="0"/>
                <a:cs typeface="Times New Roman" panose="02020603050405020304" pitchFamily="18" charset="0"/>
              </a:rPr>
              <a:t> фонд України" </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uk-UA" dirty="0">
                <a:latin typeface="Calibri" panose="020F0502020204030204" pitchFamily="34" charset="0"/>
                <a:ea typeface="Calibri" panose="020F0502020204030204" pitchFamily="34" charset="0"/>
                <a:cs typeface="Times New Roman" panose="02020603050405020304" pitchFamily="18" charset="0"/>
              </a:rPr>
              <a:t>3. </a:t>
            </a:r>
            <a:r>
              <a:rPr lang="uk-UA" b="1" dirty="0">
                <a:latin typeface="Calibri" panose="020F0502020204030204" pitchFamily="34" charset="0"/>
                <a:ea typeface="Calibri" panose="020F0502020204030204" pitchFamily="34" charset="0"/>
                <a:cs typeface="Times New Roman" panose="02020603050405020304" pitchFamily="18" charset="0"/>
              </a:rPr>
              <a:t>Закон України </a:t>
            </a:r>
            <a:r>
              <a:rPr lang="uk-UA" dirty="0">
                <a:latin typeface="Calibri" panose="020F0502020204030204" pitchFamily="34" charset="0"/>
                <a:ea typeface="Calibri" panose="020F0502020204030204" pitchFamily="34" charset="0"/>
                <a:cs typeface="Times New Roman" panose="02020603050405020304" pitchFamily="18" charset="0"/>
              </a:rPr>
              <a:t>від 24.02. 1994 р. "Про забезпечення санітарного та епідемічного благополуччя населення" </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uk-UA" dirty="0">
                <a:latin typeface="Calibri" panose="020F0502020204030204" pitchFamily="34" charset="0"/>
                <a:ea typeface="Calibri" panose="020F0502020204030204" pitchFamily="34" charset="0"/>
                <a:cs typeface="Times New Roman" panose="02020603050405020304" pitchFamily="18" charset="0"/>
              </a:rPr>
              <a:t>4. </a:t>
            </a:r>
            <a:r>
              <a:rPr lang="uk-UA" b="1" dirty="0">
                <a:latin typeface="Calibri" panose="020F0502020204030204" pitchFamily="34" charset="0"/>
                <a:ea typeface="Calibri" panose="020F0502020204030204" pitchFamily="34" charset="0"/>
                <a:cs typeface="Times New Roman" panose="02020603050405020304" pitchFamily="18" charset="0"/>
              </a:rPr>
              <a:t>Закон України </a:t>
            </a:r>
            <a:r>
              <a:rPr lang="uk-UA" dirty="0">
                <a:latin typeface="Calibri" panose="020F0502020204030204" pitchFamily="34" charset="0"/>
                <a:ea typeface="Calibri" panose="020F0502020204030204" pitchFamily="34" charset="0"/>
                <a:cs typeface="Times New Roman" panose="02020603050405020304" pitchFamily="18" charset="0"/>
              </a:rPr>
              <a:t>від 08.02.1995 р. "Про використання ядерної енергії та радіаційну безпеку" </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uk-UA" dirty="0">
                <a:latin typeface="Calibri" panose="020F0502020204030204" pitchFamily="34" charset="0"/>
                <a:ea typeface="Calibri" panose="020F0502020204030204" pitchFamily="34" charset="0"/>
                <a:cs typeface="Times New Roman" panose="02020603050405020304" pitchFamily="18" charset="0"/>
              </a:rPr>
              <a:t>5. </a:t>
            </a:r>
            <a:r>
              <a:rPr lang="uk-UA" b="1" dirty="0">
                <a:latin typeface="Calibri" panose="020F0502020204030204" pitchFamily="34" charset="0"/>
                <a:ea typeface="Calibri" panose="020F0502020204030204" pitchFamily="34" charset="0"/>
                <a:cs typeface="Times New Roman" panose="02020603050405020304" pitchFamily="18" charset="0"/>
              </a:rPr>
              <a:t>Закон України </a:t>
            </a:r>
            <a:r>
              <a:rPr lang="uk-UA" dirty="0">
                <a:latin typeface="Calibri" panose="020F0502020204030204" pitchFamily="34" charset="0"/>
                <a:ea typeface="Calibri" panose="020F0502020204030204" pitchFamily="34" charset="0"/>
                <a:cs typeface="Times New Roman" panose="02020603050405020304" pitchFamily="18" charset="0"/>
              </a:rPr>
              <a:t>від 14.01.1998 р. "Про захист людини від впливу іонізуючих </a:t>
            </a:r>
            <a:r>
              <a:rPr lang="uk-UA" dirty="0" err="1">
                <a:latin typeface="Calibri" panose="020F0502020204030204" pitchFamily="34" charset="0"/>
                <a:ea typeface="Calibri" panose="020F0502020204030204" pitchFamily="34" charset="0"/>
                <a:cs typeface="Times New Roman" panose="02020603050405020304" pitchFamily="18" charset="0"/>
              </a:rPr>
              <a:t>випромінювань</a:t>
            </a:r>
            <a:r>
              <a:rPr lang="uk-UA" dirty="0">
                <a:latin typeface="Calibri" panose="020F0502020204030204" pitchFamily="34" charset="0"/>
                <a:ea typeface="Calibri" panose="020F0502020204030204" pitchFamily="34" charset="0"/>
                <a:cs typeface="Times New Roman" panose="02020603050405020304" pitchFamily="18" charset="0"/>
              </a:rPr>
              <a:t>" </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uk-UA" dirty="0">
                <a:latin typeface="Calibri" panose="020F0502020204030204" pitchFamily="34" charset="0"/>
                <a:ea typeface="Calibri" panose="020F0502020204030204" pitchFamily="34" charset="0"/>
                <a:cs typeface="Times New Roman" panose="02020603050405020304" pitchFamily="18" charset="0"/>
              </a:rPr>
              <a:t>6. </a:t>
            </a:r>
            <a:r>
              <a:rPr lang="uk-UA" b="1" dirty="0">
                <a:latin typeface="Calibri" panose="020F0502020204030204" pitchFamily="34" charset="0"/>
                <a:ea typeface="Calibri" panose="020F0502020204030204" pitchFamily="34" charset="0"/>
                <a:cs typeface="Times New Roman" panose="02020603050405020304" pitchFamily="18" charset="0"/>
              </a:rPr>
              <a:t>Закон України </a:t>
            </a:r>
            <a:r>
              <a:rPr lang="uk-UA" dirty="0">
                <a:latin typeface="Calibri" panose="020F0502020204030204" pitchFamily="34" charset="0"/>
                <a:ea typeface="Calibri" panose="020F0502020204030204" pitchFamily="34" charset="0"/>
                <a:cs typeface="Times New Roman" panose="02020603050405020304" pitchFamily="18" charset="0"/>
              </a:rPr>
              <a:t>"Про архітектурну діяльність" від 20.05.1999 р. </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uk-UA" dirty="0">
                <a:latin typeface="Calibri" panose="020F0502020204030204" pitchFamily="34" charset="0"/>
                <a:ea typeface="Calibri" panose="020F0502020204030204" pitchFamily="34" charset="0"/>
                <a:cs typeface="Times New Roman" panose="02020603050405020304" pitchFamily="18" charset="0"/>
              </a:rPr>
              <a:t>7. </a:t>
            </a:r>
            <a:r>
              <a:rPr lang="uk-UA" b="1" dirty="0">
                <a:latin typeface="Calibri" panose="020F0502020204030204" pitchFamily="34" charset="0"/>
                <a:ea typeface="Calibri" panose="020F0502020204030204" pitchFamily="34" charset="0"/>
                <a:cs typeface="Times New Roman" panose="02020603050405020304" pitchFamily="18" charset="0"/>
              </a:rPr>
              <a:t>Закон України </a:t>
            </a:r>
            <a:r>
              <a:rPr lang="uk-UA" dirty="0">
                <a:latin typeface="Calibri" panose="020F0502020204030204" pitchFamily="34" charset="0"/>
                <a:ea typeface="Calibri" panose="020F0502020204030204" pitchFamily="34" charset="0"/>
                <a:cs typeface="Times New Roman" panose="02020603050405020304" pitchFamily="18" charset="0"/>
              </a:rPr>
              <a:t>"Про інвестиційну діяльність" від 18.09.1991 р. </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uk-UA" dirty="0">
                <a:latin typeface="Calibri" panose="020F0502020204030204" pitchFamily="34" charset="0"/>
                <a:ea typeface="Calibri" panose="020F0502020204030204" pitchFamily="34" charset="0"/>
                <a:cs typeface="Times New Roman" panose="02020603050405020304" pitchFamily="18" charset="0"/>
              </a:rPr>
              <a:t>8. </a:t>
            </a:r>
            <a:r>
              <a:rPr lang="uk-UA" b="1" dirty="0">
                <a:latin typeface="Calibri" panose="020F0502020204030204" pitchFamily="34" charset="0"/>
                <a:ea typeface="Calibri" panose="020F0502020204030204" pitchFamily="34" charset="0"/>
                <a:cs typeface="Times New Roman" panose="02020603050405020304" pitchFamily="18" charset="0"/>
              </a:rPr>
              <a:t>Закон України </a:t>
            </a:r>
            <a:r>
              <a:rPr lang="uk-UA" dirty="0">
                <a:latin typeface="Calibri" panose="020F0502020204030204" pitchFamily="34" charset="0"/>
                <a:ea typeface="Calibri" panose="020F0502020204030204" pitchFamily="34" charset="0"/>
                <a:cs typeface="Times New Roman" panose="02020603050405020304" pitchFamily="18" charset="0"/>
              </a:rPr>
              <a:t>"Про трубопровідний транспорт" від 15.05.1996 р. </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uk-UA" dirty="0">
                <a:latin typeface="Calibri" panose="020F0502020204030204" pitchFamily="34" charset="0"/>
                <a:ea typeface="Calibri" panose="020F0502020204030204" pitchFamily="34" charset="0"/>
                <a:cs typeface="Times New Roman" panose="02020603050405020304" pitchFamily="18" charset="0"/>
              </a:rPr>
              <a:t>9. </a:t>
            </a:r>
            <a:r>
              <a:rPr lang="uk-UA" b="1" dirty="0">
                <a:latin typeface="Calibri" panose="020F0502020204030204" pitchFamily="34" charset="0"/>
                <a:ea typeface="Calibri" panose="020F0502020204030204" pitchFamily="34" charset="0"/>
                <a:cs typeface="Times New Roman" panose="02020603050405020304" pitchFamily="18" charset="0"/>
              </a:rPr>
              <a:t>Закон України </a:t>
            </a:r>
            <a:r>
              <a:rPr lang="uk-UA" dirty="0">
                <a:latin typeface="Calibri" panose="020F0502020204030204" pitchFamily="34" charset="0"/>
                <a:ea typeface="Calibri" panose="020F0502020204030204" pitchFamily="34" charset="0"/>
                <a:cs typeface="Times New Roman" panose="02020603050405020304" pitchFamily="18" charset="0"/>
              </a:rPr>
              <a:t>"Господарський кодекс України" від 16.01.2003 </a:t>
            </a:r>
            <a:r>
              <a:rPr lang="ru-RU" dirty="0">
                <a:latin typeface="Calibri" panose="020F0502020204030204" pitchFamily="34" charset="0"/>
                <a:ea typeface="Calibri" panose="020F0502020204030204" pitchFamily="34" charset="0"/>
                <a:cs typeface="Times New Roman" panose="02020603050405020304" pitchFamily="18" charset="0"/>
              </a:rPr>
              <a:t>р. </a:t>
            </a:r>
          </a:p>
          <a:p>
            <a:pPr algn="just">
              <a:spcAft>
                <a:spcPts val="0"/>
              </a:spcAft>
            </a:pPr>
            <a:r>
              <a:rPr lang="ru-RU" dirty="0">
                <a:latin typeface="Calibri" panose="020F0502020204030204" pitchFamily="34" charset="0"/>
                <a:ea typeface="Calibri" panose="020F0502020204030204" pitchFamily="34" charset="0"/>
                <a:cs typeface="Times New Roman" panose="02020603050405020304" pitchFamily="18" charset="0"/>
              </a:rPr>
              <a:t>10. </a:t>
            </a:r>
            <a:r>
              <a:rPr lang="uk-UA" b="1" dirty="0">
                <a:latin typeface="Calibri" panose="020F0502020204030204" pitchFamily="34" charset="0"/>
                <a:ea typeface="Calibri" panose="020F0502020204030204" pitchFamily="34" charset="0"/>
                <a:cs typeface="Times New Roman" panose="02020603050405020304" pitchFamily="18" charset="0"/>
              </a:rPr>
              <a:t>Постанова Кабінету Міністрів України </a:t>
            </a:r>
            <a:r>
              <a:rPr lang="uk-UA" dirty="0">
                <a:latin typeface="Calibri" panose="020F0502020204030204" pitchFamily="34" charset="0"/>
                <a:ea typeface="Calibri" panose="020F0502020204030204" pitchFamily="34" charset="0"/>
                <a:cs typeface="Times New Roman" panose="02020603050405020304" pitchFamily="18" charset="0"/>
              </a:rPr>
              <a:t>від 26.10.2001 № 1432 "Про затвердження Положення про порядок проведення евакуації населення у разі загрози або виникнення НС техногенного та природного характеру</a:t>
            </a:r>
            <a:r>
              <a:rPr lang="ru-RU" dirty="0">
                <a:latin typeface="Calibri" panose="020F0502020204030204" pitchFamily="34" charset="0"/>
                <a:ea typeface="Calibri" panose="020F0502020204030204" pitchFamily="34" charset="0"/>
                <a:cs typeface="Times New Roman" panose="02020603050405020304" pitchFamily="18" charset="0"/>
              </a:rPr>
              <a:t>" </a:t>
            </a:r>
          </a:p>
          <a:p>
            <a:pPr algn="just">
              <a:spcAft>
                <a:spcPts val="0"/>
              </a:spcAft>
            </a:pPr>
            <a:r>
              <a:rPr lang="ru-RU" dirty="0">
                <a:latin typeface="Calibri" panose="020F0502020204030204" pitchFamily="34" charset="0"/>
                <a:ea typeface="Calibri" panose="020F0502020204030204" pitchFamily="34" charset="0"/>
                <a:cs typeface="Times New Roman" panose="02020603050405020304" pitchFamily="18" charset="0"/>
              </a:rPr>
              <a:t>11. </a:t>
            </a:r>
            <a:r>
              <a:rPr lang="uk-UA" b="1" dirty="0">
                <a:latin typeface="Calibri" panose="020F0502020204030204" pitchFamily="34" charset="0"/>
                <a:ea typeface="Calibri" panose="020F0502020204030204" pitchFamily="34" charset="0"/>
                <a:cs typeface="Times New Roman" panose="02020603050405020304" pitchFamily="18" charset="0"/>
              </a:rPr>
              <a:t>Постанова Кабінету Міністрів України </a:t>
            </a:r>
            <a:r>
              <a:rPr lang="uk-UA" dirty="0">
                <a:latin typeface="Calibri" panose="020F0502020204030204" pitchFamily="34" charset="0"/>
                <a:ea typeface="Calibri" panose="020F0502020204030204" pitchFamily="34" charset="0"/>
                <a:cs typeface="Times New Roman" panose="02020603050405020304" pitchFamily="18" charset="0"/>
              </a:rPr>
              <a:t>від 25 березня</a:t>
            </a:r>
            <a:r>
              <a:rPr lang="ru-RU" dirty="0">
                <a:latin typeface="Calibri" panose="020F0502020204030204" pitchFamily="34" charset="0"/>
                <a:ea typeface="Calibri" panose="020F0502020204030204" pitchFamily="34" charset="0"/>
                <a:cs typeface="Times New Roman" panose="02020603050405020304" pitchFamily="18" charset="0"/>
              </a:rPr>
              <a:t> 2009 р. </a:t>
            </a:r>
            <a:r>
              <a:rPr lang="en-US" dirty="0">
                <a:latin typeface="Calibri" panose="020F0502020204030204" pitchFamily="34" charset="0"/>
                <a:ea typeface="Calibri" panose="020F0502020204030204" pitchFamily="34" charset="0"/>
                <a:cs typeface="Times New Roman" panose="02020603050405020304" pitchFamily="18" charset="0"/>
              </a:rPr>
              <a:t>N</a:t>
            </a:r>
            <a:r>
              <a:rPr lang="ru-RU" dirty="0">
                <a:latin typeface="Calibri" panose="020F0502020204030204" pitchFamily="34" charset="0"/>
                <a:ea typeface="Calibri" panose="020F0502020204030204" pitchFamily="34" charset="0"/>
                <a:cs typeface="Times New Roman" panose="02020603050405020304" pitchFamily="18" charset="0"/>
              </a:rPr>
              <a:t> 253 "</a:t>
            </a:r>
            <a:r>
              <a:rPr lang="uk-UA" dirty="0">
                <a:latin typeface="Calibri" panose="020F0502020204030204" pitchFamily="34" charset="0"/>
                <a:ea typeface="Calibri" panose="020F0502020204030204" pitchFamily="34" charset="0"/>
                <a:cs typeface="Times New Roman" panose="02020603050405020304" pitchFamily="18" charset="0"/>
              </a:rPr>
              <a:t>Про затвердження Порядку використання захисних споруд ЦЗ (ЦО) для господарських, культурних та побутових потре</a:t>
            </a:r>
            <a:r>
              <a:rPr lang="ru-RU" dirty="0">
                <a:latin typeface="Calibri" panose="020F0502020204030204" pitchFamily="34" charset="0"/>
                <a:ea typeface="Calibri" panose="020F0502020204030204" pitchFamily="34" charset="0"/>
                <a:cs typeface="Times New Roman" panose="02020603050405020304" pitchFamily="18" charset="0"/>
              </a:rPr>
              <a:t>б" </a:t>
            </a:r>
          </a:p>
          <a:p>
            <a:pPr algn="just">
              <a:spcAft>
                <a:spcPts val="0"/>
              </a:spcAft>
            </a:pPr>
            <a:r>
              <a:rPr lang="ru-RU" dirty="0">
                <a:latin typeface="Calibri" panose="020F0502020204030204" pitchFamily="34" charset="0"/>
                <a:ea typeface="Calibri" panose="020F0502020204030204" pitchFamily="34" charset="0"/>
                <a:cs typeface="Times New Roman" panose="02020603050405020304" pitchFamily="18" charset="0"/>
              </a:rPr>
              <a:t>12. </a:t>
            </a:r>
            <a:r>
              <a:rPr lang="ru-RU" b="1" dirty="0">
                <a:latin typeface="Calibri" panose="020F0502020204030204" pitchFamily="34" charset="0"/>
                <a:ea typeface="Calibri" panose="020F0502020204030204" pitchFamily="34" charset="0"/>
                <a:cs typeface="Times New Roman" panose="02020603050405020304" pitchFamily="18" charset="0"/>
              </a:rPr>
              <a:t>Постанова </a:t>
            </a:r>
            <a:r>
              <a:rPr lang="uk-UA" b="1" dirty="0">
                <a:latin typeface="Calibri" panose="020F0502020204030204" pitchFamily="34" charset="0"/>
                <a:ea typeface="Calibri" panose="020F0502020204030204" pitchFamily="34" charset="0"/>
                <a:cs typeface="Times New Roman" panose="02020603050405020304" pitchFamily="18" charset="0"/>
              </a:rPr>
              <a:t>Кабінету Міністрів України </a:t>
            </a:r>
            <a:r>
              <a:rPr lang="en-US" dirty="0">
                <a:latin typeface="Calibri" panose="020F0502020204030204" pitchFamily="34" charset="0"/>
                <a:ea typeface="Calibri" panose="020F0502020204030204" pitchFamily="34" charset="0"/>
                <a:cs typeface="Times New Roman" panose="02020603050405020304" pitchFamily="18" charset="0"/>
              </a:rPr>
              <a:t>N</a:t>
            </a:r>
            <a:r>
              <a:rPr lang="ru-RU" dirty="0">
                <a:latin typeface="Calibri" panose="020F0502020204030204" pitchFamily="34" charset="0"/>
                <a:ea typeface="Calibri" panose="020F0502020204030204" pitchFamily="34" charset="0"/>
                <a:cs typeface="Times New Roman" panose="02020603050405020304" pitchFamily="18" charset="0"/>
              </a:rPr>
              <a:t> 767 </a:t>
            </a:r>
            <a:r>
              <a:rPr lang="uk-UA" dirty="0">
                <a:latin typeface="Calibri" panose="020F0502020204030204" pitchFamily="34" charset="0"/>
                <a:ea typeface="Calibri" panose="020F0502020204030204" pitchFamily="34" charset="0"/>
                <a:cs typeface="Times New Roman" panose="02020603050405020304" pitchFamily="18" charset="0"/>
              </a:rPr>
              <a:t>від 20 серпня 2008 р. "Про затвердження Порядку проведення державної експертизи з питань техногенної безпеки проектів будівництва об'єктів, що можуть спричинити виникнення НС та вплинути на стан захисту населення і територій, та переліку зазначених об'єктів</a:t>
            </a:r>
            <a:r>
              <a:rPr lang="ru-RU"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791156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529013" y="1750505"/>
            <a:ext cx="8422195" cy="4050792"/>
          </a:xfrm>
        </p:spPr>
        <p:txBody>
          <a:bodyPr>
            <a:normAutofit/>
          </a:bodyPr>
          <a:lstStyle/>
          <a:p>
            <a:pPr marL="182563" indent="0" algn="ctr">
              <a:buNone/>
            </a:pPr>
            <a:r>
              <a:rPr lang="uk-UA" sz="3600" i="1" dirty="0"/>
              <a:t>За деякими оцінками, раціонально сплановані, підготовлені та реалізовані заходи інженерного захисту забезпечують </a:t>
            </a:r>
            <a:r>
              <a:rPr lang="uk-UA" sz="3600" b="1" i="1" dirty="0"/>
              <a:t>зниження можливих людських втрат і матеріального збитку </a:t>
            </a:r>
            <a:r>
              <a:rPr lang="uk-UA" sz="3600" b="1" i="1" dirty="0">
                <a:solidFill>
                  <a:srgbClr val="800000"/>
                </a:solidFill>
              </a:rPr>
              <a:t>до 30%, </a:t>
            </a:r>
            <a:r>
              <a:rPr lang="uk-UA" sz="3600" i="1" dirty="0"/>
              <a:t>а в </a:t>
            </a:r>
            <a:r>
              <a:rPr lang="uk-UA" sz="3600" i="1" dirty="0" err="1"/>
              <a:t>сейсмо</a:t>
            </a:r>
            <a:r>
              <a:rPr lang="uk-UA" sz="3600" i="1" dirty="0"/>
              <a:t>, </a:t>
            </a:r>
            <a:r>
              <a:rPr lang="uk-UA" sz="3600" i="1" dirty="0" err="1"/>
              <a:t>селе</a:t>
            </a:r>
            <a:r>
              <a:rPr lang="uk-UA" sz="3600" i="1" dirty="0"/>
              <a:t>- і лавинонебезпечних районах </a:t>
            </a:r>
            <a:r>
              <a:rPr lang="ru-RU" sz="3600" i="1" dirty="0">
                <a:solidFill>
                  <a:srgbClr val="002060"/>
                </a:solidFill>
              </a:rPr>
              <a:t>- </a:t>
            </a:r>
            <a:r>
              <a:rPr lang="ru-RU" sz="3600" b="1" i="1" dirty="0">
                <a:solidFill>
                  <a:srgbClr val="800000"/>
                </a:solidFill>
              </a:rPr>
              <a:t>до 70%.</a:t>
            </a:r>
            <a:endParaRPr lang="uk-UA" sz="3600" b="1" i="1" dirty="0">
              <a:solidFill>
                <a:srgbClr val="800000"/>
              </a:solidFill>
            </a:endParaRP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16</a:t>
            </a:fld>
            <a:endParaRPr lang="en-US" dirty="0"/>
          </a:p>
        </p:txBody>
      </p:sp>
    </p:spTree>
    <p:extLst>
      <p:ext uri="{BB962C8B-B14F-4D97-AF65-F5344CB8AC3E}">
        <p14:creationId xmlns:p14="http://schemas.microsoft.com/office/powerpoint/2010/main" val="295805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16956" y="1553782"/>
            <a:ext cx="11778731" cy="4050792"/>
          </a:xfrm>
        </p:spPr>
        <p:txBody>
          <a:bodyPr>
            <a:noAutofit/>
          </a:bodyPr>
          <a:lstStyle/>
          <a:p>
            <a:pPr marL="0" indent="0" algn="ctr">
              <a:buNone/>
            </a:pPr>
            <a:r>
              <a:rPr lang="uk-UA" sz="3200" b="1" dirty="0">
                <a:solidFill>
                  <a:srgbClr val="800000"/>
                </a:solidFill>
              </a:rPr>
              <a:t>Інженерний захист планується і здійснюється на основі</a:t>
            </a:r>
            <a:r>
              <a:rPr lang="uk-UA" sz="3200" dirty="0">
                <a:solidFill>
                  <a:srgbClr val="800000"/>
                </a:solidFill>
              </a:rPr>
              <a:t>: </a:t>
            </a:r>
          </a:p>
          <a:p>
            <a:pPr algn="just">
              <a:buFont typeface="Wingdings" panose="05000000000000000000" pitchFamily="2" charset="2"/>
              <a:buChar char="q"/>
            </a:pPr>
            <a:r>
              <a:rPr lang="uk-UA" sz="3200" dirty="0"/>
              <a:t> Оцінки характеристик можливої небезпеки; </a:t>
            </a:r>
          </a:p>
          <a:p>
            <a:pPr algn="just">
              <a:buFont typeface="Wingdings" panose="05000000000000000000" pitchFamily="2" charset="2"/>
              <a:buChar char="q"/>
            </a:pPr>
            <a:r>
              <a:rPr lang="uk-UA" sz="3200" dirty="0"/>
              <a:t> Обліку категорій населення, що підлягає захисту; </a:t>
            </a:r>
          </a:p>
          <a:p>
            <a:pPr algn="just">
              <a:buFont typeface="Wingdings" panose="05000000000000000000" pitchFamily="2" charset="2"/>
              <a:buChar char="q"/>
            </a:pPr>
            <a:r>
              <a:rPr lang="uk-UA" sz="3200" dirty="0"/>
              <a:t> Результатів інженерно-геодезичних, геологічних, гідро-метеорологічних вишукувань; </a:t>
            </a:r>
          </a:p>
          <a:p>
            <a:pPr algn="just">
              <a:buFont typeface="Wingdings" panose="05000000000000000000" pitchFamily="2" charset="2"/>
              <a:buChar char="q"/>
            </a:pPr>
            <a:r>
              <a:rPr lang="uk-UA" sz="3200" dirty="0"/>
              <a:t> Схем інженерного захисту території (</a:t>
            </a:r>
            <a:r>
              <a:rPr lang="uk-UA" sz="3200" b="1" i="1" dirty="0"/>
              <a:t>генеральних, детальних, спеціальних</a:t>
            </a:r>
            <a:r>
              <a:rPr lang="uk-UA" sz="3200" dirty="0"/>
              <a:t>); </a:t>
            </a:r>
          </a:p>
          <a:p>
            <a:pPr algn="just">
              <a:buFont typeface="Wingdings" panose="05000000000000000000" pitchFamily="2" charset="2"/>
              <a:buChar char="q"/>
            </a:pPr>
            <a:r>
              <a:rPr lang="uk-UA" sz="3200" dirty="0"/>
              <a:t> Врахування особливостей використання території.</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17</a:t>
            </a:fld>
            <a:endParaRPr lang="en-US" dirty="0"/>
          </a:p>
        </p:txBody>
      </p:sp>
    </p:spTree>
    <p:extLst>
      <p:ext uri="{BB962C8B-B14F-4D97-AF65-F5344CB8AC3E}">
        <p14:creationId xmlns:p14="http://schemas.microsoft.com/office/powerpoint/2010/main" val="3338300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4209806" y="1534412"/>
            <a:ext cx="7869990" cy="4050792"/>
          </a:xfrm>
        </p:spPr>
        <p:txBody>
          <a:bodyPr>
            <a:noAutofit/>
          </a:bodyPr>
          <a:lstStyle/>
          <a:p>
            <a:pPr marL="182563" indent="0" algn="ctr">
              <a:lnSpc>
                <a:spcPct val="100000"/>
              </a:lnSpc>
              <a:buNone/>
            </a:pPr>
            <a:r>
              <a:rPr lang="uk-UA" sz="3200" dirty="0"/>
              <a:t>У сучасних умовах </a:t>
            </a:r>
          </a:p>
          <a:p>
            <a:pPr marL="182563" indent="0" algn="ctr">
              <a:lnSpc>
                <a:spcPct val="100000"/>
              </a:lnSpc>
              <a:buNone/>
            </a:pPr>
            <a:r>
              <a:rPr lang="uk-UA" sz="3200" b="1" dirty="0"/>
              <a:t>спостерігається тенденція </a:t>
            </a:r>
          </a:p>
          <a:p>
            <a:pPr marL="182563" indent="0" algn="ctr">
              <a:lnSpc>
                <a:spcPct val="100000"/>
              </a:lnSpc>
              <a:buNone/>
            </a:pPr>
            <a:r>
              <a:rPr lang="uk-UA" sz="3200" b="1" dirty="0"/>
              <a:t>будувати інженерний захист </a:t>
            </a:r>
          </a:p>
          <a:p>
            <a:pPr marL="182563" indent="0" algn="ctr">
              <a:lnSpc>
                <a:spcPct val="100000"/>
              </a:lnSpc>
              <a:buNone/>
            </a:pPr>
            <a:r>
              <a:rPr lang="uk-UA" sz="3200" b="1" dirty="0"/>
              <a:t>населення і територій </a:t>
            </a:r>
          </a:p>
          <a:p>
            <a:pPr marL="182563" indent="0" algn="ctr">
              <a:lnSpc>
                <a:spcPct val="100000"/>
              </a:lnSpc>
              <a:buNone/>
            </a:pPr>
            <a:r>
              <a:rPr lang="uk-UA" sz="3200" b="1" dirty="0">
                <a:solidFill>
                  <a:srgbClr val="800000"/>
                </a:solidFill>
              </a:rPr>
              <a:t>шляхом утворення єдиної</a:t>
            </a:r>
          </a:p>
          <a:p>
            <a:pPr marL="182563" indent="0" algn="ctr">
              <a:lnSpc>
                <a:spcPct val="100000"/>
              </a:lnSpc>
              <a:buNone/>
            </a:pPr>
            <a:r>
              <a:rPr lang="uk-UA" sz="3200" b="1" dirty="0">
                <a:solidFill>
                  <a:srgbClr val="800000"/>
                </a:solidFill>
              </a:rPr>
              <a:t> територіальної системи </a:t>
            </a:r>
          </a:p>
          <a:p>
            <a:pPr marL="182563" indent="0" algn="ctr">
              <a:lnSpc>
                <a:spcPct val="100000"/>
              </a:lnSpc>
              <a:buNone/>
            </a:pPr>
            <a:r>
              <a:rPr lang="uk-UA" sz="3200" b="1" dirty="0">
                <a:solidFill>
                  <a:srgbClr val="800000"/>
                </a:solidFill>
              </a:rPr>
              <a:t>(комплексу) споруд та заходів. </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18</a:t>
            </a:fld>
            <a:endParaRPr lang="en-US" dirty="0"/>
          </a:p>
        </p:txBody>
      </p:sp>
      <p:pic>
        <p:nvPicPr>
          <p:cNvPr id="9218" name="Picture 2" descr="Що таке комплексний план просторового розвитку території? – ІНСТИТУТ  ТЕРИТОРІАЛЬНОГО ПЛАНУВАНН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63" y="2047552"/>
            <a:ext cx="4545013" cy="3337627"/>
          </a:xfrm>
          <a:prstGeom prst="roundRect">
            <a:avLst>
              <a:gd name="adj" fmla="val 1067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176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28029" y="3187257"/>
            <a:ext cx="11723179" cy="4050792"/>
          </a:xfrm>
        </p:spPr>
        <p:txBody>
          <a:bodyPr>
            <a:noAutofit/>
          </a:bodyPr>
          <a:lstStyle/>
          <a:p>
            <a:pPr marL="182563" indent="531813" algn="just"/>
            <a:r>
              <a:rPr lang="uk-UA" sz="3200" b="1" dirty="0">
                <a:solidFill>
                  <a:srgbClr val="800000"/>
                </a:solidFill>
              </a:rPr>
              <a:t>Укриття людей і матеріальних цінностей в існуючих захисних спорудах цивільного захисту </a:t>
            </a:r>
            <a:r>
              <a:rPr lang="uk-UA" sz="3200" dirty="0"/>
              <a:t>(</a:t>
            </a:r>
            <a:r>
              <a:rPr lang="uk-UA" sz="3200" b="1" dirty="0" err="1"/>
              <a:t>ЗС</a:t>
            </a:r>
            <a:r>
              <a:rPr lang="uk-UA" sz="3200" b="1" dirty="0"/>
              <a:t> ЦЗ</a:t>
            </a:r>
            <a:r>
              <a:rPr lang="uk-UA" sz="3200" dirty="0"/>
              <a:t>)  і в пристосованому під </a:t>
            </a:r>
            <a:r>
              <a:rPr lang="uk-UA" sz="3200" dirty="0" err="1"/>
              <a:t>ЗС</a:t>
            </a:r>
            <a:r>
              <a:rPr lang="uk-UA" sz="3200" dirty="0"/>
              <a:t> ЦЗ підземному просторі міст (</a:t>
            </a:r>
            <a:r>
              <a:rPr lang="uk-UA" sz="3200" b="1" i="1" dirty="0"/>
              <a:t>підвальних приміщеннях, цокольних поверхах, підземних просторах об'єктів торгово-соціального призначення, метрополітенах та ін.</a:t>
            </a:r>
            <a:r>
              <a:rPr lang="uk-UA" sz="3200" dirty="0"/>
              <a:t>); </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19</a:t>
            </a:fld>
            <a:endParaRPr lang="en-US" dirty="0"/>
          </a:p>
        </p:txBody>
      </p:sp>
      <p:sp>
        <p:nvSpPr>
          <p:cNvPr id="4" name="Прямокутник 3"/>
          <p:cNvSpPr/>
          <p:nvPr/>
        </p:nvSpPr>
        <p:spPr>
          <a:xfrm>
            <a:off x="390525" y="1617597"/>
            <a:ext cx="11560683" cy="1569660"/>
          </a:xfrm>
          <a:prstGeom prst="rect">
            <a:avLst/>
          </a:prstGeom>
        </p:spPr>
        <p:txBody>
          <a:bodyPr wrap="square">
            <a:spAutoFit/>
          </a:bodyPr>
          <a:lstStyle/>
          <a:p>
            <a:pPr marL="182563" indent="0" algn="ctr">
              <a:buNone/>
            </a:pPr>
            <a:r>
              <a:rPr lang="uk-UA" sz="3200" b="1" dirty="0"/>
              <a:t>До основних заходів інженерного захисту населення і територій </a:t>
            </a:r>
            <a:r>
              <a:rPr lang="uk-UA" sz="3200" dirty="0"/>
              <a:t>в умовах НС природного і техногенного характеру </a:t>
            </a:r>
            <a:r>
              <a:rPr lang="uk-UA" sz="3200" b="1" dirty="0"/>
              <a:t>відносять:</a:t>
            </a:r>
            <a:r>
              <a:rPr lang="uk-UA" sz="3200" dirty="0"/>
              <a:t> </a:t>
            </a:r>
          </a:p>
        </p:txBody>
      </p:sp>
    </p:spTree>
    <p:extLst>
      <p:ext uri="{BB962C8B-B14F-4D97-AF65-F5344CB8AC3E}">
        <p14:creationId xmlns:p14="http://schemas.microsoft.com/office/powerpoint/2010/main" val="3883340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4262" y="2148706"/>
            <a:ext cx="6564574" cy="4050792"/>
          </a:xfrm>
        </p:spPr>
        <p:txBody>
          <a:bodyPr>
            <a:normAutofit/>
          </a:bodyPr>
          <a:lstStyle/>
          <a:p>
            <a:pPr marL="0" indent="0">
              <a:buNone/>
            </a:pPr>
            <a:r>
              <a:rPr lang="uk-UA" sz="3600" b="1" dirty="0">
                <a:solidFill>
                  <a:srgbClr val="800000"/>
                </a:solidFill>
              </a:rPr>
              <a:t>НАВЧАЛЬНІ ПИТАННЯ:</a:t>
            </a:r>
            <a:endParaRPr sz="3600" dirty="0"/>
          </a:p>
          <a:p>
            <a:r>
              <a:rPr sz="3600" dirty="0"/>
              <a:t> </a:t>
            </a:r>
            <a:r>
              <a:rPr lang="uk-UA" sz="3600" b="1" dirty="0"/>
              <a:t>Аналіз нормативної бази</a:t>
            </a:r>
          </a:p>
          <a:p>
            <a:r>
              <a:rPr lang="uk-UA" sz="3600" b="1" dirty="0"/>
              <a:t> Визначення загроз</a:t>
            </a:r>
          </a:p>
          <a:p>
            <a:r>
              <a:rPr lang="uk-UA" sz="3600" b="1" dirty="0"/>
              <a:t> Перелік технічних заходів</a:t>
            </a:r>
          </a:p>
          <a:p>
            <a:r>
              <a:rPr lang="uk-UA" sz="3600" b="1" dirty="0"/>
              <a:t> Удосконалення підходів</a:t>
            </a:r>
          </a:p>
        </p:txBody>
      </p:sp>
    </p:spTree>
    <p:extLst>
      <p:ext uri="{BB962C8B-B14F-4D97-AF65-F5344CB8AC3E}">
        <p14:creationId xmlns:p14="http://schemas.microsoft.com/office/powerpoint/2010/main" val="3098188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Прямоугольник 4"/>
          <p:cNvSpPr>
            <a:spLocks noChangeArrowheads="1"/>
          </p:cNvSpPr>
          <p:nvPr/>
        </p:nvSpPr>
        <p:spPr bwMode="auto">
          <a:xfrm>
            <a:off x="129772" y="1655564"/>
            <a:ext cx="611604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uk-UA" altLang="uk-UA" b="1" i="1" dirty="0">
                <a:solidFill>
                  <a:srgbClr val="FF3300"/>
                </a:solidFill>
                <a:latin typeface="Times New Roman" panose="02020603050405020304" pitchFamily="18" charset="0"/>
                <a:cs typeface="Times New Roman" panose="02020603050405020304" pitchFamily="18" charset="0"/>
              </a:rPr>
              <a:t>   </a:t>
            </a:r>
            <a:r>
              <a:rPr lang="uk-UA" altLang="uk-UA" b="1" dirty="0">
                <a:solidFill>
                  <a:srgbClr val="800000"/>
                </a:solidFill>
                <a:latin typeface="Times New Roman" panose="02020603050405020304" pitchFamily="18" charset="0"/>
                <a:cs typeface="Times New Roman" panose="02020603050405020304" pitchFamily="18" charset="0"/>
              </a:rPr>
              <a:t>Захисні споруди </a:t>
            </a:r>
            <a:r>
              <a:rPr lang="uk-UA" altLang="uk-UA" dirty="0">
                <a:latin typeface="Times New Roman" panose="02020603050405020304" pitchFamily="18" charset="0"/>
                <a:cs typeface="Times New Roman" panose="02020603050405020304" pitchFamily="18" charset="0"/>
              </a:rPr>
              <a:t>призначені для захисту людей від наслідків аварій (</a:t>
            </a:r>
            <a:r>
              <a:rPr lang="uk-UA" altLang="uk-UA" b="1" i="1" dirty="0">
                <a:latin typeface="Times New Roman" panose="02020603050405020304" pitchFamily="18" charset="0"/>
                <a:cs typeface="Times New Roman" panose="02020603050405020304" pitchFamily="18" charset="0"/>
              </a:rPr>
              <a:t>катастроф</a:t>
            </a:r>
            <a:r>
              <a:rPr lang="uk-UA" altLang="uk-UA" dirty="0">
                <a:latin typeface="Times New Roman" panose="02020603050405020304" pitchFamily="18" charset="0"/>
                <a:cs typeface="Times New Roman" panose="02020603050405020304" pitchFamily="18" charset="0"/>
              </a:rPr>
              <a:t>), стихійних лих, а також від вражаючих факторів зброї масового ураження та звичайних засобів нападу, а також дії вторинних вражаючих факторів.</a:t>
            </a:r>
          </a:p>
        </p:txBody>
      </p:sp>
      <p:pic>
        <p:nvPicPr>
          <p:cNvPr id="40965" name="Picture 5" descr="У Житомирі встановлюють ще одне мобільне укриття у Гідропарку | Житомирська  Міська Рад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5233" y="1796486"/>
            <a:ext cx="4521291" cy="401068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7892" name="Місце для номера слайда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35B8E7-64DA-4837-83D0-367B32819419}" type="slidenum">
              <a:rPr lang="ru-RU" altLang="uk-UA" sz="1400" smtClean="0">
                <a:solidFill>
                  <a:srgbClr val="000000"/>
                </a:solidFill>
              </a:rPr>
              <a:pPr>
                <a:spcBef>
                  <a:spcPct val="0"/>
                </a:spcBef>
                <a:buFontTx/>
                <a:buNone/>
              </a:pPr>
              <a:t>20</a:t>
            </a:fld>
            <a:endParaRPr lang="ru-RU" altLang="uk-UA" sz="1400">
              <a:solidFill>
                <a:srgbClr val="000000"/>
              </a:solidFill>
            </a:endParaRPr>
          </a:p>
        </p:txBody>
      </p:sp>
    </p:spTree>
    <p:extLst>
      <p:ext uri="{BB962C8B-B14F-4D97-AF65-F5344CB8AC3E}">
        <p14:creationId xmlns:p14="http://schemas.microsoft.com/office/powerpoint/2010/main" val="1716376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322771" y="1666304"/>
            <a:ext cx="11628437" cy="2016125"/>
          </a:xfrm>
          <a:extLst>
            <a:ext uri="{91240B29-F687-4F45-9708-019B960494DF}">
              <a14:hiddenLine xmlns:a14="http://schemas.microsoft.com/office/drawing/2010/main" w="19050">
                <a:solidFill>
                  <a:schemeClr val="tx1"/>
                </a:solidFill>
                <a:miter lim="800000"/>
                <a:headEnd/>
                <a:tailEnd/>
              </a14:hiddenLine>
            </a:ext>
          </a:extLst>
        </p:spPr>
        <p:txBody>
          <a:bodyPr>
            <a:normAutofit/>
          </a:bodyPr>
          <a:lstStyle/>
          <a:p>
            <a:pPr marL="0" indent="449263" algn="just">
              <a:buFontTx/>
              <a:buNone/>
              <a:defRPr/>
            </a:pPr>
            <a:r>
              <a:rPr lang="uk-UA" altLang="uk-UA" sz="3200" b="1" dirty="0">
                <a:ea typeface="Cambria Math" panose="02040503050406030204" pitchFamily="18" charset="0"/>
                <a:cs typeface="Times New Roman" panose="02020603050405020304" pitchFamily="18" charset="0"/>
              </a:rPr>
              <a:t> </a:t>
            </a:r>
            <a:r>
              <a:rPr lang="uk-UA" altLang="uk-UA" sz="3200" b="1" dirty="0">
                <a:solidFill>
                  <a:srgbClr val="800000"/>
                </a:solidFill>
                <a:ea typeface="Cambria Math" panose="02040503050406030204" pitchFamily="18" charset="0"/>
                <a:cs typeface="Times New Roman" panose="02020603050405020304" pitchFamily="18" charset="0"/>
              </a:rPr>
              <a:t>Укриття в захисних спорудах </a:t>
            </a:r>
            <a:r>
              <a:rPr lang="uk-UA" altLang="uk-UA" sz="3200" dirty="0">
                <a:ea typeface="Cambria Math" panose="02040503050406030204" pitchFamily="18" charset="0"/>
                <a:cs typeface="Times New Roman" panose="02020603050405020304" pitchFamily="18" charset="0"/>
              </a:rPr>
              <a:t>– основний і найбільш надійний спосіб захисту від усіх вражаючих факторів </a:t>
            </a:r>
            <a:r>
              <a:rPr lang="uk-UA" altLang="uk-UA" sz="3200" b="1" dirty="0">
                <a:solidFill>
                  <a:srgbClr val="800000"/>
                </a:solidFill>
                <a:ea typeface="Cambria Math" panose="02040503050406030204" pitchFamily="18" charset="0"/>
                <a:cs typeface="Times New Roman" panose="02020603050405020304" pitchFamily="18" charset="0"/>
              </a:rPr>
              <a:t>передбачає</a:t>
            </a:r>
            <a:endParaRPr lang="ru-RU" altLang="uk-UA" sz="3200" b="1" dirty="0">
              <a:solidFill>
                <a:srgbClr val="800000"/>
              </a:solidFill>
              <a:ea typeface="Cambria Math" panose="02040503050406030204" pitchFamily="18" charset="0"/>
              <a:cs typeface="Times New Roman" panose="02020603050405020304" pitchFamily="18" charset="0"/>
            </a:endParaRPr>
          </a:p>
        </p:txBody>
      </p:sp>
      <p:sp>
        <p:nvSpPr>
          <p:cNvPr id="3077" name="Rectangle 5"/>
          <p:cNvSpPr>
            <a:spLocks noChangeArrowheads="1"/>
          </p:cNvSpPr>
          <p:nvPr/>
        </p:nvSpPr>
        <p:spPr bwMode="auto">
          <a:xfrm>
            <a:off x="114058" y="3360388"/>
            <a:ext cx="11628437" cy="2087563"/>
          </a:xfrm>
          <a:prstGeom prst="roundRect">
            <a:avLst>
              <a:gd name="adj" fmla="val 16667"/>
            </a:avLst>
          </a:prstGeom>
          <a:solidFill>
            <a:srgbClr val="BCCCE6"/>
          </a:solidFill>
          <a:ln>
            <a:noFill/>
          </a:ln>
          <a:effectLst>
            <a:outerShdw dist="345477" dir="19438358" algn="ctr" rotWithShape="0">
              <a:schemeClr val="folHlink">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904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uk-UA" altLang="uk-UA" sz="3200" dirty="0">
                <a:latin typeface="+mn-lt"/>
                <a:ea typeface="Cambria Math" panose="02040503050406030204" pitchFamily="18" charset="0"/>
                <a:cs typeface="Times New Roman" panose="02020603050405020304" pitchFamily="18" charset="0"/>
              </a:rPr>
              <a:t>  </a:t>
            </a:r>
            <a:r>
              <a:rPr lang="uk-UA" altLang="uk-UA" sz="3600" dirty="0">
                <a:latin typeface="+mn-lt"/>
                <a:ea typeface="Cambria Math" panose="02040503050406030204" pitchFamily="18" charset="0"/>
                <a:cs typeface="Times New Roman" panose="02020603050405020304" pitchFamily="18" charset="0"/>
              </a:rPr>
              <a:t>застосування системи захисних споруд, які </a:t>
            </a:r>
          </a:p>
          <a:p>
            <a:pPr algn="ctr">
              <a:defRPr/>
            </a:pPr>
            <a:r>
              <a:rPr lang="uk-UA" altLang="uk-UA" sz="3600" dirty="0">
                <a:latin typeface="+mn-lt"/>
                <a:ea typeface="Cambria Math" panose="02040503050406030204" pitchFamily="18" charset="0"/>
                <a:cs typeface="Times New Roman" panose="02020603050405020304" pitchFamily="18" charset="0"/>
              </a:rPr>
              <a:t>відповідають можливому характеру обстановки </a:t>
            </a:r>
          </a:p>
          <a:p>
            <a:pPr algn="ctr">
              <a:defRPr/>
            </a:pPr>
            <a:r>
              <a:rPr lang="uk-UA" altLang="uk-UA" sz="3600" dirty="0">
                <a:latin typeface="+mn-lt"/>
                <a:ea typeface="Cambria Math" panose="02040503050406030204" pitchFamily="18" charset="0"/>
                <a:cs typeface="Times New Roman" panose="02020603050405020304" pitchFamily="18" charset="0"/>
              </a:rPr>
              <a:t>і вимогам захисту різних категорій населення</a:t>
            </a:r>
            <a:endParaRPr lang="ru-RU" altLang="uk-UA" sz="3600" dirty="0">
              <a:latin typeface="+mn-lt"/>
              <a:ea typeface="Cambria Math" panose="02040503050406030204" pitchFamily="18" charset="0"/>
              <a:cs typeface="Times New Roman" panose="02020603050405020304" pitchFamily="18" charset="0"/>
            </a:endParaRPr>
          </a:p>
        </p:txBody>
      </p:sp>
      <p:sp>
        <p:nvSpPr>
          <p:cNvPr id="36868" name="Місце для номера слайда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42794D-B52B-4AB1-944D-39062D7C4420}" type="slidenum">
              <a:rPr lang="ru-RU" altLang="uk-UA" sz="1400" smtClean="0">
                <a:solidFill>
                  <a:srgbClr val="000000"/>
                </a:solidFill>
              </a:rPr>
              <a:pPr>
                <a:spcBef>
                  <a:spcPct val="0"/>
                </a:spcBef>
                <a:buFontTx/>
                <a:buNone/>
              </a:pPr>
              <a:t>21</a:t>
            </a:fld>
            <a:endParaRPr lang="ru-RU" altLang="uk-UA" sz="1400">
              <a:solidFill>
                <a:srgbClr val="000000"/>
              </a:solidFill>
            </a:endParaRPr>
          </a:p>
        </p:txBody>
      </p:sp>
    </p:spTree>
    <p:extLst>
      <p:ext uri="{BB962C8B-B14F-4D97-AF65-F5344CB8AC3E}">
        <p14:creationId xmlns:p14="http://schemas.microsoft.com/office/powerpoint/2010/main" val="44051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ox(in)">
                                      <p:cBhvr>
                                        <p:cTn id="7" dur="2000"/>
                                        <p:tgtEl>
                                          <p:spTgt spid="30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3077"/>
                                        </p:tgtEl>
                                        <p:attrNameLst>
                                          <p:attrName>style.visibility</p:attrName>
                                        </p:attrNameLst>
                                      </p:cBhvr>
                                      <p:to>
                                        <p:strVal val="visible"/>
                                      </p:to>
                                    </p:set>
                                    <p:anim calcmode="lin" valueType="num">
                                      <p:cBhvr>
                                        <p:cTn id="12" dur="1000" fill="hold"/>
                                        <p:tgtEl>
                                          <p:spTgt spid="3077"/>
                                        </p:tgtEl>
                                        <p:attrNameLst>
                                          <p:attrName>ppt_w</p:attrName>
                                        </p:attrNameLst>
                                      </p:cBhvr>
                                      <p:tavLst>
                                        <p:tav tm="0">
                                          <p:val>
                                            <p:strVal val="#ppt_w+.3"/>
                                          </p:val>
                                        </p:tav>
                                        <p:tav tm="100000">
                                          <p:val>
                                            <p:strVal val="#ppt_w"/>
                                          </p:val>
                                        </p:tav>
                                      </p:tavLst>
                                    </p:anim>
                                    <p:anim calcmode="lin" valueType="num">
                                      <p:cBhvr>
                                        <p:cTn id="13" dur="1000" fill="hold"/>
                                        <p:tgtEl>
                                          <p:spTgt spid="3077"/>
                                        </p:tgtEl>
                                        <p:attrNameLst>
                                          <p:attrName>ppt_h</p:attrName>
                                        </p:attrNameLst>
                                      </p:cBhvr>
                                      <p:tavLst>
                                        <p:tav tm="0">
                                          <p:val>
                                            <p:strVal val="#ppt_h"/>
                                          </p:val>
                                        </p:tav>
                                        <p:tav tm="100000">
                                          <p:val>
                                            <p:strVal val="#ppt_h"/>
                                          </p:val>
                                        </p:tav>
                                      </p:tavLst>
                                    </p:anim>
                                    <p:animEffect transition="in" filter="fade">
                                      <p:cBhvr>
                                        <p:cTn id="14" dur="1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P spid="307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3" name="Групувати 8"/>
          <p:cNvGrpSpPr>
            <a:grpSpLocks/>
          </p:cNvGrpSpPr>
          <p:nvPr/>
        </p:nvGrpSpPr>
        <p:grpSpPr bwMode="auto">
          <a:xfrm>
            <a:off x="2801938" y="3038476"/>
            <a:ext cx="7416801" cy="2036763"/>
            <a:chOff x="3071663" y="3177174"/>
            <a:chExt cx="7416825" cy="2037766"/>
          </a:xfrm>
        </p:grpSpPr>
        <p:cxnSp>
          <p:nvCxnSpPr>
            <p:cNvPr id="15" name="Прямая соединительная линия 14"/>
            <p:cNvCxnSpPr/>
            <p:nvPr/>
          </p:nvCxnSpPr>
          <p:spPr>
            <a:xfrm>
              <a:off x="3071664" y="4428740"/>
              <a:ext cx="7416824" cy="0"/>
            </a:xfrm>
            <a:prstGeom prst="line">
              <a:avLst/>
            </a:prstGeom>
            <a:ln w="38100">
              <a:solidFill>
                <a:srgbClr val="FF3300"/>
              </a:solidFill>
              <a:tailEnd w="lg" len="lg"/>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rot="5400000">
              <a:off x="2678563" y="4821840"/>
              <a:ext cx="786200" cy="0"/>
            </a:xfrm>
            <a:prstGeom prst="line">
              <a:avLst/>
            </a:prstGeom>
            <a:ln w="38100">
              <a:solidFill>
                <a:srgbClr val="FF3300"/>
              </a:solidFill>
              <a:tailEnd w="lg" len="lg"/>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a:stCxn id="4" idx="2"/>
            </p:cNvCxnSpPr>
            <p:nvPr/>
          </p:nvCxnSpPr>
          <p:spPr>
            <a:xfrm flipH="1">
              <a:off x="9679049" y="3177174"/>
              <a:ext cx="8732" cy="776670"/>
            </a:xfrm>
            <a:prstGeom prst="line">
              <a:avLst/>
            </a:prstGeom>
            <a:ln w="38100">
              <a:solidFill>
                <a:srgbClr val="FF3300"/>
              </a:solidFill>
              <a:tailEnd w="lg" len="lg"/>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rot="5400000">
              <a:off x="10095387" y="4821840"/>
              <a:ext cx="786200" cy="0"/>
            </a:xfrm>
            <a:prstGeom prst="line">
              <a:avLst/>
            </a:prstGeom>
            <a:ln w="38100">
              <a:solidFill>
                <a:srgbClr val="FF3300"/>
              </a:solidFill>
              <a:tailEnd w="lg" len="lg"/>
            </a:ln>
          </p:spPr>
          <p:style>
            <a:lnRef idx="1">
              <a:schemeClr val="accent1"/>
            </a:lnRef>
            <a:fillRef idx="0">
              <a:schemeClr val="accent1"/>
            </a:fillRef>
            <a:effectRef idx="0">
              <a:schemeClr val="accent1"/>
            </a:effectRef>
            <a:fontRef idx="minor">
              <a:schemeClr val="tx1"/>
            </a:fontRef>
          </p:style>
        </p:cxnSp>
      </p:grpSp>
      <p:sp>
        <p:nvSpPr>
          <p:cNvPr id="5" name="Прямоугольник 4"/>
          <p:cNvSpPr/>
          <p:nvPr/>
        </p:nvSpPr>
        <p:spPr>
          <a:xfrm>
            <a:off x="1309687" y="4502150"/>
            <a:ext cx="2571750" cy="1047751"/>
          </a:xfrm>
          <a:prstGeom prst="rect">
            <a:avLst/>
          </a:prstGeom>
          <a:solidFill>
            <a:srgbClr val="8B98A8"/>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uk-UA" sz="3200" b="1" dirty="0">
                <a:solidFill>
                  <a:srgbClr val="06110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СХОВИЩА</a:t>
            </a:r>
          </a:p>
        </p:txBody>
      </p:sp>
      <p:sp>
        <p:nvSpPr>
          <p:cNvPr id="7" name="Прямоугольник 6"/>
          <p:cNvSpPr/>
          <p:nvPr/>
        </p:nvSpPr>
        <p:spPr>
          <a:xfrm>
            <a:off x="8498395" y="4502150"/>
            <a:ext cx="3452813" cy="1454150"/>
          </a:xfrm>
          <a:prstGeom prst="rect">
            <a:avLst/>
          </a:prstGeom>
          <a:solidFill>
            <a:srgbClr val="07120A"/>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uk-UA" sz="2800" b="1" dirty="0">
                <a:solidFill>
                  <a:schemeClr val="bg1"/>
                </a:solidFill>
                <a:latin typeface="Times New Roman" panose="02020603050405020304" pitchFamily="18" charset="0"/>
                <a:cs typeface="Times New Roman" panose="02020603050405020304" pitchFamily="18" charset="0"/>
              </a:rPr>
              <a:t>УКРИТТЯ ПРОСТІШОГО ТИПУ</a:t>
            </a:r>
          </a:p>
        </p:txBody>
      </p:sp>
      <p:grpSp>
        <p:nvGrpSpPr>
          <p:cNvPr id="40966" name="Групувати 8"/>
          <p:cNvGrpSpPr>
            <a:grpSpLocks/>
          </p:cNvGrpSpPr>
          <p:nvPr/>
        </p:nvGrpSpPr>
        <p:grpSpPr bwMode="auto">
          <a:xfrm>
            <a:off x="7507478" y="1744663"/>
            <a:ext cx="3803650" cy="1293813"/>
            <a:chOff x="7680176" y="954926"/>
            <a:chExt cx="3804364" cy="1293813"/>
          </a:xfrm>
        </p:grpSpPr>
        <p:pic>
          <p:nvPicPr>
            <p:cNvPr id="12" name="Рисунок 11"/>
            <p:cNvPicPr>
              <a:picLocks noChangeAspect="1"/>
            </p:cNvPicPr>
            <p:nvPr/>
          </p:nvPicPr>
          <p:blipFill rotWithShape="1">
            <a:blip r:embed="rId2"/>
            <a:srcRect l="54725" t="42646" r="29919" b="39495"/>
            <a:stretch/>
          </p:blipFill>
          <p:spPr>
            <a:xfrm>
              <a:off x="7680176" y="961685"/>
              <a:ext cx="3804364" cy="12870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Прямоугольник 3"/>
            <p:cNvSpPr/>
            <p:nvPr/>
          </p:nvSpPr>
          <p:spPr>
            <a:xfrm>
              <a:off x="7697642" y="954926"/>
              <a:ext cx="3786898" cy="1293813"/>
            </a:xfrm>
            <a:prstGeom prst="rect">
              <a:avLst/>
            </a:prstGeom>
            <a:noFill/>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uk-UA" sz="3200" b="1" dirty="0">
                  <a:solidFill>
                    <a:srgbClr val="FFFF00"/>
                  </a:solidFill>
                  <a:latin typeface="Times New Roman" panose="02020603050405020304" pitchFamily="18" charset="0"/>
                  <a:cs typeface="Times New Roman" panose="02020603050405020304" pitchFamily="18" charset="0"/>
                </a:rPr>
                <a:t>ЗАХИСНІ СПОРУДИ</a:t>
              </a:r>
            </a:p>
          </p:txBody>
        </p:sp>
      </p:grpSp>
      <p:sp>
        <p:nvSpPr>
          <p:cNvPr id="3" name="Прямокутник 2"/>
          <p:cNvSpPr/>
          <p:nvPr/>
        </p:nvSpPr>
        <p:spPr>
          <a:xfrm>
            <a:off x="511968" y="2198937"/>
            <a:ext cx="6738937" cy="1077218"/>
          </a:xfrm>
          <a:prstGeom prst="rect">
            <a:avLst/>
          </a:prstGeom>
        </p:spPr>
        <p:txBody>
          <a:bodyPr>
            <a:spAutoFit/>
          </a:bodyPr>
          <a:lstStyle/>
          <a:p>
            <a:pPr eaLnBrk="1" fontAlgn="auto" hangingPunct="1">
              <a:spcBef>
                <a:spcPts val="0"/>
              </a:spcBef>
              <a:spcAft>
                <a:spcPts val="0"/>
              </a:spcAft>
              <a:buClr>
                <a:srgbClr val="002060"/>
              </a:buClr>
              <a:defRPr/>
            </a:pPr>
            <a:r>
              <a:rPr lang="uk-UA" sz="3200" b="1" dirty="0">
                <a:cs typeface="Times New Roman" pitchFamily="18" charset="0"/>
              </a:rPr>
              <a:t>До основних захисних споруд цивільного захисту належать </a:t>
            </a:r>
          </a:p>
        </p:txBody>
      </p:sp>
      <p:cxnSp>
        <p:nvCxnSpPr>
          <p:cNvPr id="11" name="Сполучна лінія уступом 10"/>
          <p:cNvCxnSpPr/>
          <p:nvPr/>
        </p:nvCxnSpPr>
        <p:spPr>
          <a:xfrm flipV="1">
            <a:off x="6510339" y="3814764"/>
            <a:ext cx="2898964" cy="1387473"/>
          </a:xfrm>
          <a:prstGeom prst="bentConnector3">
            <a:avLst>
              <a:gd name="adj1" fmla="val 715"/>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
        <p:nvSpPr>
          <p:cNvPr id="40969" name="Місце для номера слайда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9B176A-B6CF-4390-B715-163F3E6AEC9C}" type="slidenum">
              <a:rPr lang="ru-RU" altLang="uk-UA" sz="1400" smtClean="0">
                <a:solidFill>
                  <a:srgbClr val="000000"/>
                </a:solidFill>
              </a:rPr>
              <a:pPr>
                <a:spcBef>
                  <a:spcPct val="0"/>
                </a:spcBef>
                <a:buFontTx/>
                <a:buNone/>
              </a:pPr>
              <a:t>22</a:t>
            </a:fld>
            <a:endParaRPr lang="ru-RU" altLang="uk-UA" sz="1400">
              <a:solidFill>
                <a:srgbClr val="000000"/>
              </a:solidFill>
            </a:endParaRPr>
          </a:p>
        </p:txBody>
      </p:sp>
      <p:sp>
        <p:nvSpPr>
          <p:cNvPr id="6" name="Прямоугольник 5"/>
          <p:cNvSpPr/>
          <p:nvPr/>
        </p:nvSpPr>
        <p:spPr>
          <a:xfrm>
            <a:off x="4332687" y="4511674"/>
            <a:ext cx="3884613" cy="1028703"/>
          </a:xfrm>
          <a:prstGeom prst="rect">
            <a:avLst/>
          </a:prstGeom>
          <a:solidFill>
            <a:srgbClr val="95A72B"/>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uk-UA" sz="2800" b="1" dirty="0">
                <a:solidFill>
                  <a:srgbClr val="061106"/>
                </a:solidFill>
                <a:latin typeface="Times New Roman" panose="02020603050405020304" pitchFamily="18" charset="0"/>
                <a:cs typeface="Times New Roman" panose="02020603050405020304" pitchFamily="18" charset="0"/>
              </a:rPr>
              <a:t>ПРОТИРАДІАЦІЙНІ</a:t>
            </a:r>
            <a:r>
              <a:rPr lang="uk-UA" sz="2800" b="1" dirty="0">
                <a:solidFill>
                  <a:srgbClr val="C00000"/>
                </a:solidFill>
                <a:latin typeface="Times New Roman" panose="02020603050405020304" pitchFamily="18" charset="0"/>
                <a:cs typeface="Times New Roman" panose="02020603050405020304" pitchFamily="18" charset="0"/>
              </a:rPr>
              <a:t> </a:t>
            </a:r>
            <a:r>
              <a:rPr lang="uk-UA" sz="2800" b="1" dirty="0">
                <a:solidFill>
                  <a:srgbClr val="061106"/>
                </a:solidFill>
                <a:latin typeface="Times New Roman" panose="02020603050405020304" pitchFamily="18" charset="0"/>
                <a:cs typeface="Times New Roman" panose="02020603050405020304" pitchFamily="18" charset="0"/>
              </a:rPr>
              <a:t>УКРИТТЯ</a:t>
            </a:r>
          </a:p>
        </p:txBody>
      </p:sp>
    </p:spTree>
    <p:extLst>
      <p:ext uri="{BB962C8B-B14F-4D97-AF65-F5344CB8AC3E}">
        <p14:creationId xmlns:p14="http://schemas.microsoft.com/office/powerpoint/2010/main" val="121118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0" y="1960563"/>
            <a:ext cx="11664950" cy="3416320"/>
          </a:xfrm>
          <a:prstGeom prst="rect">
            <a:avLst/>
          </a:prstGeom>
        </p:spPr>
        <p:txBody>
          <a:bodyPr wrap="square">
            <a:spAutoFit/>
          </a:bodyPr>
          <a:lstStyle/>
          <a:p>
            <a:pPr algn="ctr" eaLnBrk="1" hangingPunct="1">
              <a:defRPr/>
            </a:pPr>
            <a:r>
              <a:rPr lang="uk-UA" sz="3600" dirty="0">
                <a:cs typeface="Times New Roman" pitchFamily="18" charset="0"/>
              </a:rPr>
              <a:t>Для захисту людей від деяких факторів небезпеки, </a:t>
            </a:r>
          </a:p>
          <a:p>
            <a:pPr algn="ctr" eaLnBrk="1" hangingPunct="1">
              <a:defRPr/>
            </a:pPr>
            <a:r>
              <a:rPr lang="uk-UA" sz="3600" dirty="0">
                <a:cs typeface="Times New Roman" pitchFamily="18" charset="0"/>
              </a:rPr>
              <a:t>що виникають внаслідок НС у мирний час, </a:t>
            </a:r>
          </a:p>
          <a:p>
            <a:pPr algn="ctr" eaLnBrk="1" hangingPunct="1">
              <a:defRPr/>
            </a:pPr>
            <a:r>
              <a:rPr lang="uk-UA" sz="3600" dirty="0">
                <a:cs typeface="Times New Roman" pitchFamily="18" charset="0"/>
              </a:rPr>
              <a:t>та дії засобів ураження в особливий період </a:t>
            </a:r>
          </a:p>
          <a:p>
            <a:pPr algn="ctr" eaLnBrk="1" hangingPunct="1">
              <a:defRPr/>
            </a:pPr>
            <a:r>
              <a:rPr lang="uk-UA" sz="3600" dirty="0">
                <a:cs typeface="Times New Roman" pitchFamily="18" charset="0"/>
              </a:rPr>
              <a:t>також використовуються</a:t>
            </a:r>
            <a:r>
              <a:rPr lang="uk-UA" sz="3600" b="1" dirty="0">
                <a:cs typeface="Times New Roman" pitchFamily="18" charset="0"/>
              </a:rPr>
              <a:t> </a:t>
            </a:r>
          </a:p>
          <a:p>
            <a:pPr algn="ctr" eaLnBrk="1" hangingPunct="1">
              <a:defRPr/>
            </a:pPr>
            <a:r>
              <a:rPr lang="uk-UA" sz="3600" b="1" dirty="0">
                <a:solidFill>
                  <a:srgbClr val="800000"/>
                </a:solidFill>
                <a:cs typeface="Times New Roman" pitchFamily="18" charset="0"/>
              </a:rPr>
              <a:t>споруди подвійного призначення </a:t>
            </a:r>
          </a:p>
          <a:p>
            <a:pPr algn="ctr" eaLnBrk="1" hangingPunct="1">
              <a:defRPr/>
            </a:pPr>
            <a:r>
              <a:rPr lang="uk-UA" sz="3600" b="1" dirty="0">
                <a:solidFill>
                  <a:srgbClr val="800000"/>
                </a:solidFill>
                <a:cs typeface="Times New Roman" pitchFamily="18" charset="0"/>
              </a:rPr>
              <a:t>та найпростіші укриття</a:t>
            </a:r>
            <a:r>
              <a:rPr lang="uk-UA" sz="3200" dirty="0">
                <a:cs typeface="Times New Roman" pitchFamily="18" charset="0"/>
              </a:rPr>
              <a:t>.</a:t>
            </a:r>
            <a:endParaRPr lang="uk-UA" sz="3600" dirty="0">
              <a:cs typeface="Times New Roman" pitchFamily="18" charset="0"/>
            </a:endParaRPr>
          </a:p>
        </p:txBody>
      </p:sp>
      <p:sp>
        <p:nvSpPr>
          <p:cNvPr id="39940" name="Місце для номера слайда 3"/>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3F9917-72EF-4615-A6A1-625A9FCD286C}" type="slidenum">
              <a:rPr lang="ru-RU" altLang="uk-UA" sz="1400" smtClean="0">
                <a:solidFill>
                  <a:srgbClr val="000000"/>
                </a:solidFill>
              </a:rPr>
              <a:pPr>
                <a:spcBef>
                  <a:spcPct val="0"/>
                </a:spcBef>
                <a:buFontTx/>
                <a:buNone/>
              </a:pPr>
              <a:t>23</a:t>
            </a:fld>
            <a:endParaRPr lang="ru-RU" altLang="uk-UA" sz="1400">
              <a:solidFill>
                <a:srgbClr val="000000"/>
              </a:solidFill>
            </a:endParaRPr>
          </a:p>
        </p:txBody>
      </p:sp>
    </p:spTree>
    <p:extLst>
      <p:ext uri="{BB962C8B-B14F-4D97-AF65-F5344CB8AC3E}">
        <p14:creationId xmlns:p14="http://schemas.microsoft.com/office/powerpoint/2010/main" val="1766326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8"/>
          <p:cNvSpPr txBox="1">
            <a:spLocks noChangeArrowheads="1"/>
          </p:cNvSpPr>
          <p:nvPr/>
        </p:nvSpPr>
        <p:spPr bwMode="auto">
          <a:xfrm>
            <a:off x="100013" y="1499166"/>
            <a:ext cx="1185119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uk-UA" altLang="uk-UA" sz="3600" dirty="0">
                <a:latin typeface="+mn-lt"/>
              </a:rPr>
              <a:t> </a:t>
            </a:r>
            <a:r>
              <a:rPr lang="uk-UA" altLang="uk-UA" sz="4400" dirty="0">
                <a:latin typeface="+mn-lt"/>
              </a:rPr>
              <a:t>Захисні споруди поділяються </a:t>
            </a:r>
            <a:r>
              <a:rPr lang="uk-UA" altLang="uk-UA" sz="4400" b="1" u="sng" dirty="0">
                <a:latin typeface="+mn-lt"/>
              </a:rPr>
              <a:t>за місткістю</a:t>
            </a:r>
            <a:r>
              <a:rPr lang="uk-UA" altLang="uk-UA" sz="4400" b="1" dirty="0">
                <a:latin typeface="+mn-lt"/>
              </a:rPr>
              <a:t>:</a:t>
            </a:r>
          </a:p>
          <a:p>
            <a:pPr marL="271463">
              <a:lnSpc>
                <a:spcPct val="100000"/>
              </a:lnSpc>
              <a:spcBef>
                <a:spcPct val="0"/>
              </a:spcBef>
              <a:buFontTx/>
              <a:buNone/>
              <a:defRPr/>
            </a:pPr>
            <a:r>
              <a:rPr lang="uk-UA" altLang="uk-UA" sz="3200" b="1" dirty="0">
                <a:solidFill>
                  <a:srgbClr val="800000"/>
                </a:solidFill>
                <a:latin typeface="+mn-lt"/>
              </a:rPr>
              <a:t>малої місткості  </a:t>
            </a:r>
            <a:r>
              <a:rPr lang="uk-UA" altLang="uk-UA" sz="3200" i="1" dirty="0">
                <a:latin typeface="+mn-lt"/>
              </a:rPr>
              <a:t>(150 – 600 осіб);</a:t>
            </a:r>
          </a:p>
          <a:p>
            <a:pPr>
              <a:lnSpc>
                <a:spcPct val="100000"/>
              </a:lnSpc>
              <a:spcBef>
                <a:spcPct val="0"/>
              </a:spcBef>
              <a:buFontTx/>
              <a:buNone/>
              <a:defRPr/>
            </a:pPr>
            <a:r>
              <a:rPr lang="uk-UA" altLang="uk-UA" sz="3200" b="1" dirty="0">
                <a:latin typeface="+mn-lt"/>
              </a:rPr>
              <a:t>   </a:t>
            </a:r>
            <a:r>
              <a:rPr lang="uk-UA" altLang="uk-UA" sz="3200" b="1" dirty="0">
                <a:solidFill>
                  <a:srgbClr val="800000"/>
                </a:solidFill>
                <a:latin typeface="+mn-lt"/>
              </a:rPr>
              <a:t>середньої місткості </a:t>
            </a:r>
            <a:r>
              <a:rPr lang="uk-UA" altLang="uk-UA" sz="3200" i="1" dirty="0">
                <a:latin typeface="+mn-lt"/>
              </a:rPr>
              <a:t>(600 – 2000 осіб);</a:t>
            </a:r>
          </a:p>
          <a:p>
            <a:pPr>
              <a:lnSpc>
                <a:spcPct val="100000"/>
              </a:lnSpc>
              <a:spcBef>
                <a:spcPct val="0"/>
              </a:spcBef>
              <a:buFontTx/>
              <a:buNone/>
              <a:defRPr/>
            </a:pPr>
            <a:r>
              <a:rPr lang="uk-UA" altLang="uk-UA" sz="3200" b="1" dirty="0">
                <a:latin typeface="+mn-lt"/>
              </a:rPr>
              <a:t>   </a:t>
            </a:r>
            <a:r>
              <a:rPr lang="uk-UA" altLang="uk-UA" sz="3200" b="1" dirty="0">
                <a:solidFill>
                  <a:srgbClr val="800000"/>
                </a:solidFill>
                <a:latin typeface="+mn-lt"/>
              </a:rPr>
              <a:t>великої місткості </a:t>
            </a:r>
            <a:r>
              <a:rPr lang="uk-UA" altLang="uk-UA" sz="3200" i="1" dirty="0">
                <a:latin typeface="+mn-lt"/>
              </a:rPr>
              <a:t>(більше 2000 осіб).</a:t>
            </a:r>
          </a:p>
        </p:txBody>
      </p:sp>
      <p:grpSp>
        <p:nvGrpSpPr>
          <p:cNvPr id="41987" name="Group 6"/>
          <p:cNvGrpSpPr>
            <a:grpSpLocks noChangeAspect="1"/>
          </p:cNvGrpSpPr>
          <p:nvPr/>
        </p:nvGrpSpPr>
        <p:grpSpPr bwMode="auto">
          <a:xfrm>
            <a:off x="3895725" y="3511551"/>
            <a:ext cx="7297737" cy="2668587"/>
            <a:chOff x="2661" y="2639"/>
            <a:chExt cx="4597" cy="1681"/>
          </a:xfrm>
        </p:grpSpPr>
        <p:sp>
          <p:nvSpPr>
            <p:cNvPr id="41991" name="AutoShape 5"/>
            <p:cNvSpPr>
              <a:spLocks noChangeAspect="1" noChangeArrowheads="1" noTextEdit="1"/>
            </p:cNvSpPr>
            <p:nvPr/>
          </p:nvSpPr>
          <p:spPr bwMode="auto">
            <a:xfrm>
              <a:off x="2661" y="2639"/>
              <a:ext cx="4597" cy="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a:p>
          </p:txBody>
        </p:sp>
        <p:sp>
          <p:nvSpPr>
            <p:cNvPr id="41992" name="Freeform 7"/>
            <p:cNvSpPr>
              <a:spLocks/>
            </p:cNvSpPr>
            <p:nvPr/>
          </p:nvSpPr>
          <p:spPr bwMode="auto">
            <a:xfrm>
              <a:off x="4245" y="2986"/>
              <a:ext cx="550" cy="619"/>
            </a:xfrm>
            <a:custGeom>
              <a:avLst/>
              <a:gdLst>
                <a:gd name="T0" fmla="*/ 550 w 550"/>
                <a:gd name="T1" fmla="*/ 283 h 619"/>
                <a:gd name="T2" fmla="*/ 0 w 550"/>
                <a:gd name="T3" fmla="*/ 0 h 619"/>
                <a:gd name="T4" fmla="*/ 0 w 550"/>
                <a:gd name="T5" fmla="*/ 336 h 619"/>
                <a:gd name="T6" fmla="*/ 550 w 550"/>
                <a:gd name="T7" fmla="*/ 619 h 619"/>
                <a:gd name="T8" fmla="*/ 550 w 550"/>
                <a:gd name="T9" fmla="*/ 283 h 6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0" h="619">
                  <a:moveTo>
                    <a:pt x="550" y="283"/>
                  </a:moveTo>
                  <a:lnTo>
                    <a:pt x="0" y="0"/>
                  </a:lnTo>
                  <a:lnTo>
                    <a:pt x="0" y="336"/>
                  </a:lnTo>
                  <a:lnTo>
                    <a:pt x="550" y="619"/>
                  </a:lnTo>
                  <a:lnTo>
                    <a:pt x="550" y="28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uk-UA"/>
            </a:p>
          </p:txBody>
        </p:sp>
        <p:sp>
          <p:nvSpPr>
            <p:cNvPr id="41993" name="Freeform 8"/>
            <p:cNvSpPr>
              <a:spLocks/>
            </p:cNvSpPr>
            <p:nvPr/>
          </p:nvSpPr>
          <p:spPr bwMode="auto">
            <a:xfrm>
              <a:off x="4765" y="3114"/>
              <a:ext cx="1083" cy="480"/>
            </a:xfrm>
            <a:custGeom>
              <a:avLst/>
              <a:gdLst>
                <a:gd name="T0" fmla="*/ 0 w 1083"/>
                <a:gd name="T1" fmla="*/ 144 h 480"/>
                <a:gd name="T2" fmla="*/ 1083 w 1083"/>
                <a:gd name="T3" fmla="*/ 0 h 480"/>
                <a:gd name="T4" fmla="*/ 1083 w 1083"/>
                <a:gd name="T5" fmla="*/ 336 h 480"/>
                <a:gd name="T6" fmla="*/ 0 w 1083"/>
                <a:gd name="T7" fmla="*/ 480 h 480"/>
                <a:gd name="T8" fmla="*/ 0 w 1083"/>
                <a:gd name="T9" fmla="*/ 144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3" h="480">
                  <a:moveTo>
                    <a:pt x="0" y="144"/>
                  </a:moveTo>
                  <a:lnTo>
                    <a:pt x="1083" y="0"/>
                  </a:lnTo>
                  <a:lnTo>
                    <a:pt x="1083" y="336"/>
                  </a:lnTo>
                  <a:lnTo>
                    <a:pt x="0" y="480"/>
                  </a:lnTo>
                  <a:lnTo>
                    <a:pt x="0" y="14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uk-UA"/>
            </a:p>
          </p:txBody>
        </p:sp>
        <p:sp>
          <p:nvSpPr>
            <p:cNvPr id="41994" name="Freeform 9"/>
            <p:cNvSpPr>
              <a:spLocks/>
            </p:cNvSpPr>
            <p:nvPr/>
          </p:nvSpPr>
          <p:spPr bwMode="auto">
            <a:xfrm>
              <a:off x="4215" y="2943"/>
              <a:ext cx="1639" cy="315"/>
            </a:xfrm>
            <a:custGeom>
              <a:avLst/>
              <a:gdLst>
                <a:gd name="T0" fmla="*/ 16 w 1639"/>
                <a:gd name="T1" fmla="*/ 32 h 315"/>
                <a:gd name="T2" fmla="*/ 74 w 1639"/>
                <a:gd name="T3" fmla="*/ 22 h 315"/>
                <a:gd name="T4" fmla="*/ 133 w 1639"/>
                <a:gd name="T5" fmla="*/ 16 h 315"/>
                <a:gd name="T6" fmla="*/ 176 w 1639"/>
                <a:gd name="T7" fmla="*/ 16 h 315"/>
                <a:gd name="T8" fmla="*/ 235 w 1639"/>
                <a:gd name="T9" fmla="*/ 11 h 315"/>
                <a:gd name="T10" fmla="*/ 277 w 1639"/>
                <a:gd name="T11" fmla="*/ 6 h 315"/>
                <a:gd name="T12" fmla="*/ 341 w 1639"/>
                <a:gd name="T13" fmla="*/ 6 h 315"/>
                <a:gd name="T14" fmla="*/ 400 w 1639"/>
                <a:gd name="T15" fmla="*/ 0 h 315"/>
                <a:gd name="T16" fmla="*/ 443 w 1639"/>
                <a:gd name="T17" fmla="*/ 0 h 315"/>
                <a:gd name="T18" fmla="*/ 507 w 1639"/>
                <a:gd name="T19" fmla="*/ 0 h 315"/>
                <a:gd name="T20" fmla="*/ 550 w 1639"/>
                <a:gd name="T21" fmla="*/ 0 h 315"/>
                <a:gd name="T22" fmla="*/ 614 w 1639"/>
                <a:gd name="T23" fmla="*/ 0 h 315"/>
                <a:gd name="T24" fmla="*/ 678 w 1639"/>
                <a:gd name="T25" fmla="*/ 0 h 315"/>
                <a:gd name="T26" fmla="*/ 721 w 1639"/>
                <a:gd name="T27" fmla="*/ 0 h 315"/>
                <a:gd name="T28" fmla="*/ 785 w 1639"/>
                <a:gd name="T29" fmla="*/ 6 h 315"/>
                <a:gd name="T30" fmla="*/ 827 w 1639"/>
                <a:gd name="T31" fmla="*/ 6 h 315"/>
                <a:gd name="T32" fmla="*/ 886 w 1639"/>
                <a:gd name="T33" fmla="*/ 11 h 315"/>
                <a:gd name="T34" fmla="*/ 950 w 1639"/>
                <a:gd name="T35" fmla="*/ 16 h 315"/>
                <a:gd name="T36" fmla="*/ 987 w 1639"/>
                <a:gd name="T37" fmla="*/ 22 h 315"/>
                <a:gd name="T38" fmla="*/ 1046 w 1639"/>
                <a:gd name="T39" fmla="*/ 27 h 315"/>
                <a:gd name="T40" fmla="*/ 1084 w 1639"/>
                <a:gd name="T41" fmla="*/ 32 h 315"/>
                <a:gd name="T42" fmla="*/ 1142 w 1639"/>
                <a:gd name="T43" fmla="*/ 38 h 315"/>
                <a:gd name="T44" fmla="*/ 1196 w 1639"/>
                <a:gd name="T45" fmla="*/ 48 h 315"/>
                <a:gd name="T46" fmla="*/ 1233 w 1639"/>
                <a:gd name="T47" fmla="*/ 54 h 315"/>
                <a:gd name="T48" fmla="*/ 1286 w 1639"/>
                <a:gd name="T49" fmla="*/ 64 h 315"/>
                <a:gd name="T50" fmla="*/ 1335 w 1639"/>
                <a:gd name="T51" fmla="*/ 75 h 315"/>
                <a:gd name="T52" fmla="*/ 1367 w 1639"/>
                <a:gd name="T53" fmla="*/ 80 h 315"/>
                <a:gd name="T54" fmla="*/ 1415 w 1639"/>
                <a:gd name="T55" fmla="*/ 91 h 315"/>
                <a:gd name="T56" fmla="*/ 1441 w 1639"/>
                <a:gd name="T57" fmla="*/ 102 h 315"/>
                <a:gd name="T58" fmla="*/ 1484 w 1639"/>
                <a:gd name="T59" fmla="*/ 112 h 315"/>
                <a:gd name="T60" fmla="*/ 1527 w 1639"/>
                <a:gd name="T61" fmla="*/ 123 h 315"/>
                <a:gd name="T62" fmla="*/ 1548 w 1639"/>
                <a:gd name="T63" fmla="*/ 134 h 315"/>
                <a:gd name="T64" fmla="*/ 1585 w 1639"/>
                <a:gd name="T65" fmla="*/ 150 h 315"/>
                <a:gd name="T66" fmla="*/ 1607 w 1639"/>
                <a:gd name="T67" fmla="*/ 155 h 315"/>
                <a:gd name="T68" fmla="*/ 1639 w 1639"/>
                <a:gd name="T69" fmla="*/ 171 h 315"/>
                <a:gd name="T70" fmla="*/ 0 w 1639"/>
                <a:gd name="T71" fmla="*/ 32 h 3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39" h="315">
                  <a:moveTo>
                    <a:pt x="0" y="32"/>
                  </a:moveTo>
                  <a:lnTo>
                    <a:pt x="16" y="32"/>
                  </a:lnTo>
                  <a:lnTo>
                    <a:pt x="53" y="27"/>
                  </a:lnTo>
                  <a:lnTo>
                    <a:pt x="74" y="22"/>
                  </a:lnTo>
                  <a:lnTo>
                    <a:pt x="96" y="22"/>
                  </a:lnTo>
                  <a:lnTo>
                    <a:pt x="133" y="16"/>
                  </a:lnTo>
                  <a:lnTo>
                    <a:pt x="155" y="16"/>
                  </a:lnTo>
                  <a:lnTo>
                    <a:pt x="176" y="16"/>
                  </a:lnTo>
                  <a:lnTo>
                    <a:pt x="192" y="11"/>
                  </a:lnTo>
                  <a:lnTo>
                    <a:pt x="235" y="11"/>
                  </a:lnTo>
                  <a:lnTo>
                    <a:pt x="256" y="11"/>
                  </a:lnTo>
                  <a:lnTo>
                    <a:pt x="277" y="6"/>
                  </a:lnTo>
                  <a:lnTo>
                    <a:pt x="320" y="6"/>
                  </a:lnTo>
                  <a:lnTo>
                    <a:pt x="341" y="6"/>
                  </a:lnTo>
                  <a:lnTo>
                    <a:pt x="363" y="0"/>
                  </a:lnTo>
                  <a:lnTo>
                    <a:pt x="400" y="0"/>
                  </a:lnTo>
                  <a:lnTo>
                    <a:pt x="422" y="0"/>
                  </a:lnTo>
                  <a:lnTo>
                    <a:pt x="443" y="0"/>
                  </a:lnTo>
                  <a:lnTo>
                    <a:pt x="464" y="0"/>
                  </a:lnTo>
                  <a:lnTo>
                    <a:pt x="507" y="0"/>
                  </a:lnTo>
                  <a:lnTo>
                    <a:pt x="528" y="0"/>
                  </a:lnTo>
                  <a:lnTo>
                    <a:pt x="550" y="0"/>
                  </a:lnTo>
                  <a:lnTo>
                    <a:pt x="592" y="0"/>
                  </a:lnTo>
                  <a:lnTo>
                    <a:pt x="614" y="0"/>
                  </a:lnTo>
                  <a:lnTo>
                    <a:pt x="635" y="0"/>
                  </a:lnTo>
                  <a:lnTo>
                    <a:pt x="678" y="0"/>
                  </a:lnTo>
                  <a:lnTo>
                    <a:pt x="699" y="0"/>
                  </a:lnTo>
                  <a:lnTo>
                    <a:pt x="721" y="0"/>
                  </a:lnTo>
                  <a:lnTo>
                    <a:pt x="763" y="6"/>
                  </a:lnTo>
                  <a:lnTo>
                    <a:pt x="785" y="6"/>
                  </a:lnTo>
                  <a:lnTo>
                    <a:pt x="806" y="6"/>
                  </a:lnTo>
                  <a:lnTo>
                    <a:pt x="827" y="6"/>
                  </a:lnTo>
                  <a:lnTo>
                    <a:pt x="865" y="11"/>
                  </a:lnTo>
                  <a:lnTo>
                    <a:pt x="886" y="11"/>
                  </a:lnTo>
                  <a:lnTo>
                    <a:pt x="907" y="11"/>
                  </a:lnTo>
                  <a:lnTo>
                    <a:pt x="950" y="16"/>
                  </a:lnTo>
                  <a:lnTo>
                    <a:pt x="966" y="16"/>
                  </a:lnTo>
                  <a:lnTo>
                    <a:pt x="987" y="22"/>
                  </a:lnTo>
                  <a:lnTo>
                    <a:pt x="1030" y="22"/>
                  </a:lnTo>
                  <a:lnTo>
                    <a:pt x="1046" y="27"/>
                  </a:lnTo>
                  <a:lnTo>
                    <a:pt x="1068" y="27"/>
                  </a:lnTo>
                  <a:lnTo>
                    <a:pt x="1084" y="32"/>
                  </a:lnTo>
                  <a:lnTo>
                    <a:pt x="1126" y="38"/>
                  </a:lnTo>
                  <a:lnTo>
                    <a:pt x="1142" y="38"/>
                  </a:lnTo>
                  <a:lnTo>
                    <a:pt x="1164" y="43"/>
                  </a:lnTo>
                  <a:lnTo>
                    <a:pt x="1196" y="48"/>
                  </a:lnTo>
                  <a:lnTo>
                    <a:pt x="1217" y="48"/>
                  </a:lnTo>
                  <a:lnTo>
                    <a:pt x="1233" y="54"/>
                  </a:lnTo>
                  <a:lnTo>
                    <a:pt x="1270" y="59"/>
                  </a:lnTo>
                  <a:lnTo>
                    <a:pt x="1286" y="64"/>
                  </a:lnTo>
                  <a:lnTo>
                    <a:pt x="1302" y="64"/>
                  </a:lnTo>
                  <a:lnTo>
                    <a:pt x="1335" y="75"/>
                  </a:lnTo>
                  <a:lnTo>
                    <a:pt x="1351" y="75"/>
                  </a:lnTo>
                  <a:lnTo>
                    <a:pt x="1367" y="80"/>
                  </a:lnTo>
                  <a:lnTo>
                    <a:pt x="1383" y="86"/>
                  </a:lnTo>
                  <a:lnTo>
                    <a:pt x="1415" y="91"/>
                  </a:lnTo>
                  <a:lnTo>
                    <a:pt x="1431" y="96"/>
                  </a:lnTo>
                  <a:lnTo>
                    <a:pt x="1441" y="102"/>
                  </a:lnTo>
                  <a:lnTo>
                    <a:pt x="1473" y="107"/>
                  </a:lnTo>
                  <a:lnTo>
                    <a:pt x="1484" y="112"/>
                  </a:lnTo>
                  <a:lnTo>
                    <a:pt x="1500" y="118"/>
                  </a:lnTo>
                  <a:lnTo>
                    <a:pt x="1527" y="123"/>
                  </a:lnTo>
                  <a:lnTo>
                    <a:pt x="1537" y="128"/>
                  </a:lnTo>
                  <a:lnTo>
                    <a:pt x="1548" y="134"/>
                  </a:lnTo>
                  <a:lnTo>
                    <a:pt x="1564" y="139"/>
                  </a:lnTo>
                  <a:lnTo>
                    <a:pt x="1585" y="150"/>
                  </a:lnTo>
                  <a:lnTo>
                    <a:pt x="1596" y="155"/>
                  </a:lnTo>
                  <a:lnTo>
                    <a:pt x="1607" y="155"/>
                  </a:lnTo>
                  <a:lnTo>
                    <a:pt x="1628" y="166"/>
                  </a:lnTo>
                  <a:lnTo>
                    <a:pt x="1639" y="171"/>
                  </a:lnTo>
                  <a:lnTo>
                    <a:pt x="550" y="315"/>
                  </a:ln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uk-UA"/>
            </a:p>
          </p:txBody>
        </p:sp>
        <p:sp>
          <p:nvSpPr>
            <p:cNvPr id="41995" name="Freeform 10"/>
            <p:cNvSpPr>
              <a:spLocks/>
            </p:cNvSpPr>
            <p:nvPr/>
          </p:nvSpPr>
          <p:spPr bwMode="auto">
            <a:xfrm>
              <a:off x="5077" y="3370"/>
              <a:ext cx="723" cy="646"/>
            </a:xfrm>
            <a:custGeom>
              <a:avLst/>
              <a:gdLst>
                <a:gd name="T0" fmla="*/ 86 w 1030"/>
                <a:gd name="T1" fmla="*/ 16 h 646"/>
                <a:gd name="T2" fmla="*/ 86 w 1030"/>
                <a:gd name="T3" fmla="*/ 32 h 646"/>
                <a:gd name="T4" fmla="*/ 85 w 1030"/>
                <a:gd name="T5" fmla="*/ 53 h 646"/>
                <a:gd name="T6" fmla="*/ 84 w 1030"/>
                <a:gd name="T7" fmla="*/ 75 h 646"/>
                <a:gd name="T8" fmla="*/ 82 w 1030"/>
                <a:gd name="T9" fmla="*/ 96 h 646"/>
                <a:gd name="T10" fmla="*/ 79 w 1030"/>
                <a:gd name="T11" fmla="*/ 118 h 646"/>
                <a:gd name="T12" fmla="*/ 76 w 1030"/>
                <a:gd name="T13" fmla="*/ 139 h 646"/>
                <a:gd name="T14" fmla="*/ 72 w 1030"/>
                <a:gd name="T15" fmla="*/ 155 h 646"/>
                <a:gd name="T16" fmla="*/ 70 w 1030"/>
                <a:gd name="T17" fmla="*/ 171 h 646"/>
                <a:gd name="T18" fmla="*/ 66 w 1030"/>
                <a:gd name="T19" fmla="*/ 187 h 646"/>
                <a:gd name="T20" fmla="*/ 62 w 1030"/>
                <a:gd name="T21" fmla="*/ 203 h 646"/>
                <a:gd name="T22" fmla="*/ 56 w 1030"/>
                <a:gd name="T23" fmla="*/ 219 h 646"/>
                <a:gd name="T24" fmla="*/ 51 w 1030"/>
                <a:gd name="T25" fmla="*/ 235 h 646"/>
                <a:gd name="T26" fmla="*/ 46 w 1030"/>
                <a:gd name="T27" fmla="*/ 251 h 646"/>
                <a:gd name="T28" fmla="*/ 40 w 1030"/>
                <a:gd name="T29" fmla="*/ 262 h 646"/>
                <a:gd name="T30" fmla="*/ 36 w 1030"/>
                <a:gd name="T31" fmla="*/ 272 h 646"/>
                <a:gd name="T32" fmla="*/ 29 w 1030"/>
                <a:gd name="T33" fmla="*/ 283 h 646"/>
                <a:gd name="T34" fmla="*/ 22 w 1030"/>
                <a:gd name="T35" fmla="*/ 288 h 646"/>
                <a:gd name="T36" fmla="*/ 15 w 1030"/>
                <a:gd name="T37" fmla="*/ 299 h 646"/>
                <a:gd name="T38" fmla="*/ 9 w 1030"/>
                <a:gd name="T39" fmla="*/ 304 h 646"/>
                <a:gd name="T40" fmla="*/ 2 w 1030"/>
                <a:gd name="T41" fmla="*/ 310 h 646"/>
                <a:gd name="T42" fmla="*/ 2 w 1030"/>
                <a:gd name="T43" fmla="*/ 646 h 646"/>
                <a:gd name="T44" fmla="*/ 9 w 1030"/>
                <a:gd name="T45" fmla="*/ 641 h 646"/>
                <a:gd name="T46" fmla="*/ 15 w 1030"/>
                <a:gd name="T47" fmla="*/ 635 h 646"/>
                <a:gd name="T48" fmla="*/ 22 w 1030"/>
                <a:gd name="T49" fmla="*/ 625 h 646"/>
                <a:gd name="T50" fmla="*/ 29 w 1030"/>
                <a:gd name="T51" fmla="*/ 619 h 646"/>
                <a:gd name="T52" fmla="*/ 36 w 1030"/>
                <a:gd name="T53" fmla="*/ 608 h 646"/>
                <a:gd name="T54" fmla="*/ 40 w 1030"/>
                <a:gd name="T55" fmla="*/ 598 h 646"/>
                <a:gd name="T56" fmla="*/ 46 w 1030"/>
                <a:gd name="T57" fmla="*/ 587 h 646"/>
                <a:gd name="T58" fmla="*/ 51 w 1030"/>
                <a:gd name="T59" fmla="*/ 571 h 646"/>
                <a:gd name="T60" fmla="*/ 56 w 1030"/>
                <a:gd name="T61" fmla="*/ 555 h 646"/>
                <a:gd name="T62" fmla="*/ 62 w 1030"/>
                <a:gd name="T63" fmla="*/ 539 h 646"/>
                <a:gd name="T64" fmla="*/ 66 w 1030"/>
                <a:gd name="T65" fmla="*/ 523 h 646"/>
                <a:gd name="T66" fmla="*/ 70 w 1030"/>
                <a:gd name="T67" fmla="*/ 507 h 646"/>
                <a:gd name="T68" fmla="*/ 72 w 1030"/>
                <a:gd name="T69" fmla="*/ 491 h 646"/>
                <a:gd name="T70" fmla="*/ 76 w 1030"/>
                <a:gd name="T71" fmla="*/ 475 h 646"/>
                <a:gd name="T72" fmla="*/ 79 w 1030"/>
                <a:gd name="T73" fmla="*/ 454 h 646"/>
                <a:gd name="T74" fmla="*/ 82 w 1030"/>
                <a:gd name="T75" fmla="*/ 432 h 646"/>
                <a:gd name="T76" fmla="*/ 84 w 1030"/>
                <a:gd name="T77" fmla="*/ 411 h 646"/>
                <a:gd name="T78" fmla="*/ 85 w 1030"/>
                <a:gd name="T79" fmla="*/ 390 h 646"/>
                <a:gd name="T80" fmla="*/ 86 w 1030"/>
                <a:gd name="T81" fmla="*/ 368 h 646"/>
                <a:gd name="T82" fmla="*/ 86 w 1030"/>
                <a:gd name="T83" fmla="*/ 352 h 646"/>
                <a:gd name="T84" fmla="*/ 87 w 1030"/>
                <a:gd name="T85" fmla="*/ 0 h 6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30" h="646">
                  <a:moveTo>
                    <a:pt x="1030" y="0"/>
                  </a:moveTo>
                  <a:lnTo>
                    <a:pt x="1030" y="5"/>
                  </a:lnTo>
                  <a:lnTo>
                    <a:pt x="1025" y="16"/>
                  </a:lnTo>
                  <a:lnTo>
                    <a:pt x="1025" y="21"/>
                  </a:lnTo>
                  <a:lnTo>
                    <a:pt x="1025" y="27"/>
                  </a:lnTo>
                  <a:lnTo>
                    <a:pt x="1020" y="32"/>
                  </a:lnTo>
                  <a:lnTo>
                    <a:pt x="1020" y="43"/>
                  </a:lnTo>
                  <a:lnTo>
                    <a:pt x="1014" y="48"/>
                  </a:lnTo>
                  <a:lnTo>
                    <a:pt x="1009" y="53"/>
                  </a:lnTo>
                  <a:lnTo>
                    <a:pt x="1003" y="64"/>
                  </a:lnTo>
                  <a:lnTo>
                    <a:pt x="998" y="70"/>
                  </a:lnTo>
                  <a:lnTo>
                    <a:pt x="993" y="75"/>
                  </a:lnTo>
                  <a:lnTo>
                    <a:pt x="987" y="80"/>
                  </a:lnTo>
                  <a:lnTo>
                    <a:pt x="977" y="91"/>
                  </a:lnTo>
                  <a:lnTo>
                    <a:pt x="971" y="96"/>
                  </a:lnTo>
                  <a:lnTo>
                    <a:pt x="961" y="102"/>
                  </a:lnTo>
                  <a:lnTo>
                    <a:pt x="950" y="112"/>
                  </a:lnTo>
                  <a:lnTo>
                    <a:pt x="939" y="118"/>
                  </a:lnTo>
                  <a:lnTo>
                    <a:pt x="934" y="123"/>
                  </a:lnTo>
                  <a:lnTo>
                    <a:pt x="923" y="128"/>
                  </a:lnTo>
                  <a:lnTo>
                    <a:pt x="907" y="139"/>
                  </a:lnTo>
                  <a:lnTo>
                    <a:pt x="897" y="144"/>
                  </a:lnTo>
                  <a:lnTo>
                    <a:pt x="886" y="144"/>
                  </a:lnTo>
                  <a:lnTo>
                    <a:pt x="865" y="155"/>
                  </a:lnTo>
                  <a:lnTo>
                    <a:pt x="854" y="160"/>
                  </a:lnTo>
                  <a:lnTo>
                    <a:pt x="843" y="166"/>
                  </a:lnTo>
                  <a:lnTo>
                    <a:pt x="833" y="171"/>
                  </a:lnTo>
                  <a:lnTo>
                    <a:pt x="806" y="182"/>
                  </a:lnTo>
                  <a:lnTo>
                    <a:pt x="795" y="182"/>
                  </a:lnTo>
                  <a:lnTo>
                    <a:pt x="785" y="187"/>
                  </a:lnTo>
                  <a:lnTo>
                    <a:pt x="758" y="198"/>
                  </a:lnTo>
                  <a:lnTo>
                    <a:pt x="742" y="203"/>
                  </a:lnTo>
                  <a:lnTo>
                    <a:pt x="731" y="203"/>
                  </a:lnTo>
                  <a:lnTo>
                    <a:pt x="715" y="208"/>
                  </a:lnTo>
                  <a:lnTo>
                    <a:pt x="688" y="219"/>
                  </a:lnTo>
                  <a:lnTo>
                    <a:pt x="672" y="219"/>
                  </a:lnTo>
                  <a:lnTo>
                    <a:pt x="656" y="224"/>
                  </a:lnTo>
                  <a:lnTo>
                    <a:pt x="624" y="235"/>
                  </a:lnTo>
                  <a:lnTo>
                    <a:pt x="608" y="235"/>
                  </a:lnTo>
                  <a:lnTo>
                    <a:pt x="592" y="240"/>
                  </a:lnTo>
                  <a:lnTo>
                    <a:pt x="576" y="246"/>
                  </a:lnTo>
                  <a:lnTo>
                    <a:pt x="544" y="251"/>
                  </a:lnTo>
                  <a:lnTo>
                    <a:pt x="528" y="251"/>
                  </a:lnTo>
                  <a:lnTo>
                    <a:pt x="507" y="256"/>
                  </a:lnTo>
                  <a:lnTo>
                    <a:pt x="475" y="262"/>
                  </a:lnTo>
                  <a:lnTo>
                    <a:pt x="454" y="267"/>
                  </a:lnTo>
                  <a:lnTo>
                    <a:pt x="438" y="267"/>
                  </a:lnTo>
                  <a:lnTo>
                    <a:pt x="422" y="272"/>
                  </a:lnTo>
                  <a:lnTo>
                    <a:pt x="384" y="278"/>
                  </a:lnTo>
                  <a:lnTo>
                    <a:pt x="363" y="278"/>
                  </a:lnTo>
                  <a:lnTo>
                    <a:pt x="341" y="283"/>
                  </a:lnTo>
                  <a:lnTo>
                    <a:pt x="304" y="288"/>
                  </a:lnTo>
                  <a:lnTo>
                    <a:pt x="288" y="288"/>
                  </a:lnTo>
                  <a:lnTo>
                    <a:pt x="267" y="288"/>
                  </a:lnTo>
                  <a:lnTo>
                    <a:pt x="245" y="294"/>
                  </a:lnTo>
                  <a:lnTo>
                    <a:pt x="208" y="299"/>
                  </a:lnTo>
                  <a:lnTo>
                    <a:pt x="187" y="299"/>
                  </a:lnTo>
                  <a:lnTo>
                    <a:pt x="165" y="299"/>
                  </a:lnTo>
                  <a:lnTo>
                    <a:pt x="123" y="304"/>
                  </a:lnTo>
                  <a:lnTo>
                    <a:pt x="107" y="304"/>
                  </a:lnTo>
                  <a:lnTo>
                    <a:pt x="85" y="304"/>
                  </a:lnTo>
                  <a:lnTo>
                    <a:pt x="64" y="304"/>
                  </a:lnTo>
                  <a:lnTo>
                    <a:pt x="21" y="310"/>
                  </a:lnTo>
                  <a:lnTo>
                    <a:pt x="0" y="310"/>
                  </a:lnTo>
                  <a:lnTo>
                    <a:pt x="0" y="646"/>
                  </a:lnTo>
                  <a:lnTo>
                    <a:pt x="21" y="646"/>
                  </a:lnTo>
                  <a:lnTo>
                    <a:pt x="64" y="641"/>
                  </a:lnTo>
                  <a:lnTo>
                    <a:pt x="85" y="641"/>
                  </a:lnTo>
                  <a:lnTo>
                    <a:pt x="107" y="641"/>
                  </a:lnTo>
                  <a:lnTo>
                    <a:pt x="123" y="641"/>
                  </a:lnTo>
                  <a:lnTo>
                    <a:pt x="165" y="635"/>
                  </a:lnTo>
                  <a:lnTo>
                    <a:pt x="187" y="635"/>
                  </a:lnTo>
                  <a:lnTo>
                    <a:pt x="208" y="635"/>
                  </a:lnTo>
                  <a:lnTo>
                    <a:pt x="245" y="630"/>
                  </a:lnTo>
                  <a:lnTo>
                    <a:pt x="267" y="625"/>
                  </a:lnTo>
                  <a:lnTo>
                    <a:pt x="288" y="625"/>
                  </a:lnTo>
                  <a:lnTo>
                    <a:pt x="304" y="625"/>
                  </a:lnTo>
                  <a:lnTo>
                    <a:pt x="341" y="619"/>
                  </a:lnTo>
                  <a:lnTo>
                    <a:pt x="363" y="614"/>
                  </a:lnTo>
                  <a:lnTo>
                    <a:pt x="384" y="614"/>
                  </a:lnTo>
                  <a:lnTo>
                    <a:pt x="422" y="608"/>
                  </a:lnTo>
                  <a:lnTo>
                    <a:pt x="438" y="603"/>
                  </a:lnTo>
                  <a:lnTo>
                    <a:pt x="454" y="603"/>
                  </a:lnTo>
                  <a:lnTo>
                    <a:pt x="475" y="598"/>
                  </a:lnTo>
                  <a:lnTo>
                    <a:pt x="507" y="592"/>
                  </a:lnTo>
                  <a:lnTo>
                    <a:pt x="528" y="587"/>
                  </a:lnTo>
                  <a:lnTo>
                    <a:pt x="544" y="587"/>
                  </a:lnTo>
                  <a:lnTo>
                    <a:pt x="576" y="582"/>
                  </a:lnTo>
                  <a:lnTo>
                    <a:pt x="592" y="576"/>
                  </a:lnTo>
                  <a:lnTo>
                    <a:pt x="608" y="571"/>
                  </a:lnTo>
                  <a:lnTo>
                    <a:pt x="624" y="571"/>
                  </a:lnTo>
                  <a:lnTo>
                    <a:pt x="656" y="560"/>
                  </a:lnTo>
                  <a:lnTo>
                    <a:pt x="672" y="555"/>
                  </a:lnTo>
                  <a:lnTo>
                    <a:pt x="688" y="555"/>
                  </a:lnTo>
                  <a:lnTo>
                    <a:pt x="715" y="544"/>
                  </a:lnTo>
                  <a:lnTo>
                    <a:pt x="731" y="539"/>
                  </a:lnTo>
                  <a:lnTo>
                    <a:pt x="742" y="539"/>
                  </a:lnTo>
                  <a:lnTo>
                    <a:pt x="758" y="534"/>
                  </a:lnTo>
                  <a:lnTo>
                    <a:pt x="785" y="523"/>
                  </a:lnTo>
                  <a:lnTo>
                    <a:pt x="795" y="518"/>
                  </a:lnTo>
                  <a:lnTo>
                    <a:pt x="806" y="518"/>
                  </a:lnTo>
                  <a:lnTo>
                    <a:pt x="833" y="507"/>
                  </a:lnTo>
                  <a:lnTo>
                    <a:pt x="843" y="502"/>
                  </a:lnTo>
                  <a:lnTo>
                    <a:pt x="854" y="496"/>
                  </a:lnTo>
                  <a:lnTo>
                    <a:pt x="865" y="491"/>
                  </a:lnTo>
                  <a:lnTo>
                    <a:pt x="886" y="480"/>
                  </a:lnTo>
                  <a:lnTo>
                    <a:pt x="897" y="480"/>
                  </a:lnTo>
                  <a:lnTo>
                    <a:pt x="907" y="475"/>
                  </a:lnTo>
                  <a:lnTo>
                    <a:pt x="923" y="464"/>
                  </a:lnTo>
                  <a:lnTo>
                    <a:pt x="934" y="459"/>
                  </a:lnTo>
                  <a:lnTo>
                    <a:pt x="939" y="454"/>
                  </a:lnTo>
                  <a:lnTo>
                    <a:pt x="950" y="448"/>
                  </a:lnTo>
                  <a:lnTo>
                    <a:pt x="961" y="438"/>
                  </a:lnTo>
                  <a:lnTo>
                    <a:pt x="971" y="432"/>
                  </a:lnTo>
                  <a:lnTo>
                    <a:pt x="977" y="427"/>
                  </a:lnTo>
                  <a:lnTo>
                    <a:pt x="987" y="416"/>
                  </a:lnTo>
                  <a:lnTo>
                    <a:pt x="993" y="411"/>
                  </a:lnTo>
                  <a:lnTo>
                    <a:pt x="998" y="406"/>
                  </a:lnTo>
                  <a:lnTo>
                    <a:pt x="1003" y="400"/>
                  </a:lnTo>
                  <a:lnTo>
                    <a:pt x="1009" y="390"/>
                  </a:lnTo>
                  <a:lnTo>
                    <a:pt x="1014" y="384"/>
                  </a:lnTo>
                  <a:lnTo>
                    <a:pt x="1020" y="379"/>
                  </a:lnTo>
                  <a:lnTo>
                    <a:pt x="1020" y="368"/>
                  </a:lnTo>
                  <a:lnTo>
                    <a:pt x="1025" y="363"/>
                  </a:lnTo>
                  <a:lnTo>
                    <a:pt x="1025" y="358"/>
                  </a:lnTo>
                  <a:lnTo>
                    <a:pt x="1025" y="352"/>
                  </a:lnTo>
                  <a:lnTo>
                    <a:pt x="1030" y="342"/>
                  </a:lnTo>
                  <a:lnTo>
                    <a:pt x="1030" y="336"/>
                  </a:lnTo>
                  <a:lnTo>
                    <a:pt x="1030" y="0"/>
                  </a:lnTo>
                  <a:close/>
                </a:path>
              </a:pathLst>
            </a:custGeom>
            <a:solidFill>
              <a:srgbClr val="5E70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uk-UA"/>
            </a:p>
          </p:txBody>
        </p:sp>
        <p:sp>
          <p:nvSpPr>
            <p:cNvPr id="41996" name="Freeform 11"/>
            <p:cNvSpPr>
              <a:spLocks/>
            </p:cNvSpPr>
            <p:nvPr/>
          </p:nvSpPr>
          <p:spPr bwMode="auto">
            <a:xfrm>
              <a:off x="5144" y="3370"/>
              <a:ext cx="1030" cy="646"/>
            </a:xfrm>
            <a:custGeom>
              <a:avLst/>
              <a:gdLst>
                <a:gd name="T0" fmla="*/ 1025 w 1030"/>
                <a:gd name="T1" fmla="*/ 16 h 646"/>
                <a:gd name="T2" fmla="*/ 1020 w 1030"/>
                <a:gd name="T3" fmla="*/ 32 h 646"/>
                <a:gd name="T4" fmla="*/ 1009 w 1030"/>
                <a:gd name="T5" fmla="*/ 53 h 646"/>
                <a:gd name="T6" fmla="*/ 993 w 1030"/>
                <a:gd name="T7" fmla="*/ 75 h 646"/>
                <a:gd name="T8" fmla="*/ 971 w 1030"/>
                <a:gd name="T9" fmla="*/ 96 h 646"/>
                <a:gd name="T10" fmla="*/ 939 w 1030"/>
                <a:gd name="T11" fmla="*/ 118 h 646"/>
                <a:gd name="T12" fmla="*/ 907 w 1030"/>
                <a:gd name="T13" fmla="*/ 139 h 646"/>
                <a:gd name="T14" fmla="*/ 865 w 1030"/>
                <a:gd name="T15" fmla="*/ 155 h 646"/>
                <a:gd name="T16" fmla="*/ 833 w 1030"/>
                <a:gd name="T17" fmla="*/ 171 h 646"/>
                <a:gd name="T18" fmla="*/ 785 w 1030"/>
                <a:gd name="T19" fmla="*/ 187 h 646"/>
                <a:gd name="T20" fmla="*/ 731 w 1030"/>
                <a:gd name="T21" fmla="*/ 203 h 646"/>
                <a:gd name="T22" fmla="*/ 672 w 1030"/>
                <a:gd name="T23" fmla="*/ 219 h 646"/>
                <a:gd name="T24" fmla="*/ 608 w 1030"/>
                <a:gd name="T25" fmla="*/ 235 h 646"/>
                <a:gd name="T26" fmla="*/ 544 w 1030"/>
                <a:gd name="T27" fmla="*/ 251 h 646"/>
                <a:gd name="T28" fmla="*/ 475 w 1030"/>
                <a:gd name="T29" fmla="*/ 262 h 646"/>
                <a:gd name="T30" fmla="*/ 422 w 1030"/>
                <a:gd name="T31" fmla="*/ 272 h 646"/>
                <a:gd name="T32" fmla="*/ 341 w 1030"/>
                <a:gd name="T33" fmla="*/ 283 h 646"/>
                <a:gd name="T34" fmla="*/ 267 w 1030"/>
                <a:gd name="T35" fmla="*/ 288 h 646"/>
                <a:gd name="T36" fmla="*/ 187 w 1030"/>
                <a:gd name="T37" fmla="*/ 299 h 646"/>
                <a:gd name="T38" fmla="*/ 107 w 1030"/>
                <a:gd name="T39" fmla="*/ 304 h 646"/>
                <a:gd name="T40" fmla="*/ 21 w 1030"/>
                <a:gd name="T41" fmla="*/ 310 h 646"/>
                <a:gd name="T42" fmla="*/ 21 w 1030"/>
                <a:gd name="T43" fmla="*/ 646 h 646"/>
                <a:gd name="T44" fmla="*/ 107 w 1030"/>
                <a:gd name="T45" fmla="*/ 641 h 646"/>
                <a:gd name="T46" fmla="*/ 187 w 1030"/>
                <a:gd name="T47" fmla="*/ 635 h 646"/>
                <a:gd name="T48" fmla="*/ 267 w 1030"/>
                <a:gd name="T49" fmla="*/ 625 h 646"/>
                <a:gd name="T50" fmla="*/ 341 w 1030"/>
                <a:gd name="T51" fmla="*/ 619 h 646"/>
                <a:gd name="T52" fmla="*/ 422 w 1030"/>
                <a:gd name="T53" fmla="*/ 608 h 646"/>
                <a:gd name="T54" fmla="*/ 475 w 1030"/>
                <a:gd name="T55" fmla="*/ 598 h 646"/>
                <a:gd name="T56" fmla="*/ 544 w 1030"/>
                <a:gd name="T57" fmla="*/ 587 h 646"/>
                <a:gd name="T58" fmla="*/ 608 w 1030"/>
                <a:gd name="T59" fmla="*/ 571 h 646"/>
                <a:gd name="T60" fmla="*/ 672 w 1030"/>
                <a:gd name="T61" fmla="*/ 555 h 646"/>
                <a:gd name="T62" fmla="*/ 731 w 1030"/>
                <a:gd name="T63" fmla="*/ 539 h 646"/>
                <a:gd name="T64" fmla="*/ 785 w 1030"/>
                <a:gd name="T65" fmla="*/ 523 h 646"/>
                <a:gd name="T66" fmla="*/ 833 w 1030"/>
                <a:gd name="T67" fmla="*/ 507 h 646"/>
                <a:gd name="T68" fmla="*/ 865 w 1030"/>
                <a:gd name="T69" fmla="*/ 491 h 646"/>
                <a:gd name="T70" fmla="*/ 907 w 1030"/>
                <a:gd name="T71" fmla="*/ 475 h 646"/>
                <a:gd name="T72" fmla="*/ 939 w 1030"/>
                <a:gd name="T73" fmla="*/ 454 h 646"/>
                <a:gd name="T74" fmla="*/ 971 w 1030"/>
                <a:gd name="T75" fmla="*/ 432 h 646"/>
                <a:gd name="T76" fmla="*/ 993 w 1030"/>
                <a:gd name="T77" fmla="*/ 411 h 646"/>
                <a:gd name="T78" fmla="*/ 1009 w 1030"/>
                <a:gd name="T79" fmla="*/ 390 h 646"/>
                <a:gd name="T80" fmla="*/ 1020 w 1030"/>
                <a:gd name="T81" fmla="*/ 368 h 646"/>
                <a:gd name="T82" fmla="*/ 1025 w 1030"/>
                <a:gd name="T83" fmla="*/ 352 h 646"/>
                <a:gd name="T84" fmla="*/ 1030 w 1030"/>
                <a:gd name="T85" fmla="*/ 0 h 6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30" h="646">
                  <a:moveTo>
                    <a:pt x="1030" y="0"/>
                  </a:moveTo>
                  <a:lnTo>
                    <a:pt x="1030" y="5"/>
                  </a:lnTo>
                  <a:lnTo>
                    <a:pt x="1025" y="16"/>
                  </a:lnTo>
                  <a:lnTo>
                    <a:pt x="1025" y="21"/>
                  </a:lnTo>
                  <a:lnTo>
                    <a:pt x="1025" y="27"/>
                  </a:lnTo>
                  <a:lnTo>
                    <a:pt x="1020" y="32"/>
                  </a:lnTo>
                  <a:lnTo>
                    <a:pt x="1020" y="43"/>
                  </a:lnTo>
                  <a:lnTo>
                    <a:pt x="1014" y="48"/>
                  </a:lnTo>
                  <a:lnTo>
                    <a:pt x="1009" y="53"/>
                  </a:lnTo>
                  <a:lnTo>
                    <a:pt x="1003" y="64"/>
                  </a:lnTo>
                  <a:lnTo>
                    <a:pt x="998" y="70"/>
                  </a:lnTo>
                  <a:lnTo>
                    <a:pt x="993" y="75"/>
                  </a:lnTo>
                  <a:lnTo>
                    <a:pt x="987" y="80"/>
                  </a:lnTo>
                  <a:lnTo>
                    <a:pt x="977" y="91"/>
                  </a:lnTo>
                  <a:lnTo>
                    <a:pt x="971" y="96"/>
                  </a:lnTo>
                  <a:lnTo>
                    <a:pt x="961" y="102"/>
                  </a:lnTo>
                  <a:lnTo>
                    <a:pt x="950" y="112"/>
                  </a:lnTo>
                  <a:lnTo>
                    <a:pt x="939" y="118"/>
                  </a:lnTo>
                  <a:lnTo>
                    <a:pt x="934" y="123"/>
                  </a:lnTo>
                  <a:lnTo>
                    <a:pt x="923" y="128"/>
                  </a:lnTo>
                  <a:lnTo>
                    <a:pt x="907" y="139"/>
                  </a:lnTo>
                  <a:lnTo>
                    <a:pt x="897" y="144"/>
                  </a:lnTo>
                  <a:lnTo>
                    <a:pt x="886" y="144"/>
                  </a:lnTo>
                  <a:lnTo>
                    <a:pt x="865" y="155"/>
                  </a:lnTo>
                  <a:lnTo>
                    <a:pt x="854" y="160"/>
                  </a:lnTo>
                  <a:lnTo>
                    <a:pt x="843" y="166"/>
                  </a:lnTo>
                  <a:lnTo>
                    <a:pt x="833" y="171"/>
                  </a:lnTo>
                  <a:lnTo>
                    <a:pt x="806" y="182"/>
                  </a:lnTo>
                  <a:lnTo>
                    <a:pt x="795" y="182"/>
                  </a:lnTo>
                  <a:lnTo>
                    <a:pt x="785" y="187"/>
                  </a:lnTo>
                  <a:lnTo>
                    <a:pt x="758" y="198"/>
                  </a:lnTo>
                  <a:lnTo>
                    <a:pt x="742" y="203"/>
                  </a:lnTo>
                  <a:lnTo>
                    <a:pt x="731" y="203"/>
                  </a:lnTo>
                  <a:lnTo>
                    <a:pt x="715" y="208"/>
                  </a:lnTo>
                  <a:lnTo>
                    <a:pt x="688" y="219"/>
                  </a:lnTo>
                  <a:lnTo>
                    <a:pt x="672" y="219"/>
                  </a:lnTo>
                  <a:lnTo>
                    <a:pt x="656" y="224"/>
                  </a:lnTo>
                  <a:lnTo>
                    <a:pt x="624" y="235"/>
                  </a:lnTo>
                  <a:lnTo>
                    <a:pt x="608" y="235"/>
                  </a:lnTo>
                  <a:lnTo>
                    <a:pt x="592" y="240"/>
                  </a:lnTo>
                  <a:lnTo>
                    <a:pt x="576" y="246"/>
                  </a:lnTo>
                  <a:lnTo>
                    <a:pt x="544" y="251"/>
                  </a:lnTo>
                  <a:lnTo>
                    <a:pt x="528" y="251"/>
                  </a:lnTo>
                  <a:lnTo>
                    <a:pt x="507" y="256"/>
                  </a:lnTo>
                  <a:lnTo>
                    <a:pt x="475" y="262"/>
                  </a:lnTo>
                  <a:lnTo>
                    <a:pt x="454" y="267"/>
                  </a:lnTo>
                  <a:lnTo>
                    <a:pt x="438" y="267"/>
                  </a:lnTo>
                  <a:lnTo>
                    <a:pt x="422" y="272"/>
                  </a:lnTo>
                  <a:lnTo>
                    <a:pt x="384" y="278"/>
                  </a:lnTo>
                  <a:lnTo>
                    <a:pt x="363" y="278"/>
                  </a:lnTo>
                  <a:lnTo>
                    <a:pt x="341" y="283"/>
                  </a:lnTo>
                  <a:lnTo>
                    <a:pt x="304" y="288"/>
                  </a:lnTo>
                  <a:lnTo>
                    <a:pt x="288" y="288"/>
                  </a:lnTo>
                  <a:lnTo>
                    <a:pt x="267" y="288"/>
                  </a:lnTo>
                  <a:lnTo>
                    <a:pt x="245" y="294"/>
                  </a:lnTo>
                  <a:lnTo>
                    <a:pt x="208" y="299"/>
                  </a:lnTo>
                  <a:lnTo>
                    <a:pt x="187" y="299"/>
                  </a:lnTo>
                  <a:lnTo>
                    <a:pt x="165" y="299"/>
                  </a:lnTo>
                  <a:lnTo>
                    <a:pt x="123" y="304"/>
                  </a:lnTo>
                  <a:lnTo>
                    <a:pt x="107" y="304"/>
                  </a:lnTo>
                  <a:lnTo>
                    <a:pt x="85" y="304"/>
                  </a:lnTo>
                  <a:lnTo>
                    <a:pt x="64" y="304"/>
                  </a:lnTo>
                  <a:lnTo>
                    <a:pt x="21" y="310"/>
                  </a:lnTo>
                  <a:lnTo>
                    <a:pt x="0" y="310"/>
                  </a:lnTo>
                  <a:lnTo>
                    <a:pt x="0" y="646"/>
                  </a:lnTo>
                  <a:lnTo>
                    <a:pt x="21" y="646"/>
                  </a:lnTo>
                  <a:lnTo>
                    <a:pt x="64" y="641"/>
                  </a:lnTo>
                  <a:lnTo>
                    <a:pt x="85" y="641"/>
                  </a:lnTo>
                  <a:lnTo>
                    <a:pt x="107" y="641"/>
                  </a:lnTo>
                  <a:lnTo>
                    <a:pt x="123" y="641"/>
                  </a:lnTo>
                  <a:lnTo>
                    <a:pt x="165" y="635"/>
                  </a:lnTo>
                  <a:lnTo>
                    <a:pt x="187" y="635"/>
                  </a:lnTo>
                  <a:lnTo>
                    <a:pt x="208" y="635"/>
                  </a:lnTo>
                  <a:lnTo>
                    <a:pt x="245" y="630"/>
                  </a:lnTo>
                  <a:lnTo>
                    <a:pt x="267" y="625"/>
                  </a:lnTo>
                  <a:lnTo>
                    <a:pt x="288" y="625"/>
                  </a:lnTo>
                  <a:lnTo>
                    <a:pt x="304" y="625"/>
                  </a:lnTo>
                  <a:lnTo>
                    <a:pt x="341" y="619"/>
                  </a:lnTo>
                  <a:lnTo>
                    <a:pt x="363" y="614"/>
                  </a:lnTo>
                  <a:lnTo>
                    <a:pt x="384" y="614"/>
                  </a:lnTo>
                  <a:lnTo>
                    <a:pt x="422" y="608"/>
                  </a:lnTo>
                  <a:lnTo>
                    <a:pt x="438" y="603"/>
                  </a:lnTo>
                  <a:lnTo>
                    <a:pt x="454" y="603"/>
                  </a:lnTo>
                  <a:lnTo>
                    <a:pt x="475" y="598"/>
                  </a:lnTo>
                  <a:lnTo>
                    <a:pt x="507" y="592"/>
                  </a:lnTo>
                  <a:lnTo>
                    <a:pt x="528" y="587"/>
                  </a:lnTo>
                  <a:lnTo>
                    <a:pt x="544" y="587"/>
                  </a:lnTo>
                  <a:lnTo>
                    <a:pt x="576" y="582"/>
                  </a:lnTo>
                  <a:lnTo>
                    <a:pt x="592" y="576"/>
                  </a:lnTo>
                  <a:lnTo>
                    <a:pt x="608" y="571"/>
                  </a:lnTo>
                  <a:lnTo>
                    <a:pt x="624" y="571"/>
                  </a:lnTo>
                  <a:lnTo>
                    <a:pt x="656" y="560"/>
                  </a:lnTo>
                  <a:lnTo>
                    <a:pt x="672" y="555"/>
                  </a:lnTo>
                  <a:lnTo>
                    <a:pt x="688" y="555"/>
                  </a:lnTo>
                  <a:lnTo>
                    <a:pt x="715" y="544"/>
                  </a:lnTo>
                  <a:lnTo>
                    <a:pt x="731" y="539"/>
                  </a:lnTo>
                  <a:lnTo>
                    <a:pt x="742" y="539"/>
                  </a:lnTo>
                  <a:lnTo>
                    <a:pt x="758" y="534"/>
                  </a:lnTo>
                  <a:lnTo>
                    <a:pt x="785" y="523"/>
                  </a:lnTo>
                  <a:lnTo>
                    <a:pt x="795" y="518"/>
                  </a:lnTo>
                  <a:lnTo>
                    <a:pt x="806" y="518"/>
                  </a:lnTo>
                  <a:lnTo>
                    <a:pt x="833" y="507"/>
                  </a:lnTo>
                  <a:lnTo>
                    <a:pt x="843" y="502"/>
                  </a:lnTo>
                  <a:lnTo>
                    <a:pt x="854" y="496"/>
                  </a:lnTo>
                  <a:lnTo>
                    <a:pt x="865" y="491"/>
                  </a:lnTo>
                  <a:lnTo>
                    <a:pt x="886" y="480"/>
                  </a:lnTo>
                  <a:lnTo>
                    <a:pt x="897" y="480"/>
                  </a:lnTo>
                  <a:lnTo>
                    <a:pt x="907" y="475"/>
                  </a:lnTo>
                  <a:lnTo>
                    <a:pt x="923" y="464"/>
                  </a:lnTo>
                  <a:lnTo>
                    <a:pt x="934" y="459"/>
                  </a:lnTo>
                  <a:lnTo>
                    <a:pt x="939" y="454"/>
                  </a:lnTo>
                  <a:lnTo>
                    <a:pt x="950" y="448"/>
                  </a:lnTo>
                  <a:lnTo>
                    <a:pt x="961" y="438"/>
                  </a:lnTo>
                  <a:lnTo>
                    <a:pt x="971" y="432"/>
                  </a:lnTo>
                  <a:lnTo>
                    <a:pt x="977" y="427"/>
                  </a:lnTo>
                  <a:lnTo>
                    <a:pt x="987" y="416"/>
                  </a:lnTo>
                  <a:lnTo>
                    <a:pt x="993" y="411"/>
                  </a:lnTo>
                  <a:lnTo>
                    <a:pt x="998" y="406"/>
                  </a:lnTo>
                  <a:lnTo>
                    <a:pt x="1003" y="400"/>
                  </a:lnTo>
                  <a:lnTo>
                    <a:pt x="1009" y="390"/>
                  </a:lnTo>
                  <a:lnTo>
                    <a:pt x="1014" y="384"/>
                  </a:lnTo>
                  <a:lnTo>
                    <a:pt x="1020" y="379"/>
                  </a:lnTo>
                  <a:lnTo>
                    <a:pt x="1020" y="368"/>
                  </a:lnTo>
                  <a:lnTo>
                    <a:pt x="1025" y="363"/>
                  </a:lnTo>
                  <a:lnTo>
                    <a:pt x="1025" y="358"/>
                  </a:lnTo>
                  <a:lnTo>
                    <a:pt x="1025" y="352"/>
                  </a:lnTo>
                  <a:lnTo>
                    <a:pt x="1030" y="342"/>
                  </a:lnTo>
                  <a:lnTo>
                    <a:pt x="1030" y="336"/>
                  </a:lnTo>
                  <a:lnTo>
                    <a:pt x="103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uk-UA"/>
            </a:p>
          </p:txBody>
        </p:sp>
        <p:sp>
          <p:nvSpPr>
            <p:cNvPr id="41997" name="Freeform 12"/>
            <p:cNvSpPr>
              <a:spLocks/>
            </p:cNvSpPr>
            <p:nvPr/>
          </p:nvSpPr>
          <p:spPr bwMode="auto">
            <a:xfrm>
              <a:off x="4952" y="3460"/>
              <a:ext cx="176" cy="577"/>
            </a:xfrm>
            <a:custGeom>
              <a:avLst/>
              <a:gdLst>
                <a:gd name="T0" fmla="*/ 0 w 186"/>
                <a:gd name="T1" fmla="*/ 0 h 651"/>
                <a:gd name="T2" fmla="*/ 127 w 186"/>
                <a:gd name="T3" fmla="*/ 135 h 651"/>
                <a:gd name="T4" fmla="*/ 127 w 186"/>
                <a:gd name="T5" fmla="*/ 280 h 651"/>
                <a:gd name="T6" fmla="*/ 0 w 186"/>
                <a:gd name="T7" fmla="*/ 144 h 651"/>
                <a:gd name="T8" fmla="*/ 0 w 186"/>
                <a:gd name="T9" fmla="*/ 0 h 6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 h="651">
                  <a:moveTo>
                    <a:pt x="0" y="0"/>
                  </a:moveTo>
                  <a:lnTo>
                    <a:pt x="186" y="315"/>
                  </a:lnTo>
                  <a:lnTo>
                    <a:pt x="186" y="651"/>
                  </a:lnTo>
                  <a:lnTo>
                    <a:pt x="0" y="336"/>
                  </a:lnTo>
                  <a:lnTo>
                    <a:pt x="0" y="0"/>
                  </a:lnTo>
                  <a:close/>
                </a:path>
              </a:pathLst>
            </a:custGeom>
            <a:solidFill>
              <a:srgbClr val="5E70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uk-UA"/>
            </a:p>
          </p:txBody>
        </p:sp>
        <p:sp>
          <p:nvSpPr>
            <p:cNvPr id="41998" name="Freeform 13"/>
            <p:cNvSpPr>
              <a:spLocks/>
            </p:cNvSpPr>
            <p:nvPr/>
          </p:nvSpPr>
          <p:spPr bwMode="auto">
            <a:xfrm>
              <a:off x="4952" y="3370"/>
              <a:ext cx="186" cy="651"/>
            </a:xfrm>
            <a:custGeom>
              <a:avLst/>
              <a:gdLst>
                <a:gd name="T0" fmla="*/ 0 w 186"/>
                <a:gd name="T1" fmla="*/ 0 h 651"/>
                <a:gd name="T2" fmla="*/ 186 w 186"/>
                <a:gd name="T3" fmla="*/ 315 h 651"/>
                <a:gd name="T4" fmla="*/ 186 w 186"/>
                <a:gd name="T5" fmla="*/ 651 h 651"/>
                <a:gd name="T6" fmla="*/ 0 w 186"/>
                <a:gd name="T7" fmla="*/ 336 h 651"/>
                <a:gd name="T8" fmla="*/ 0 w 186"/>
                <a:gd name="T9" fmla="*/ 0 h 6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 h="651">
                  <a:moveTo>
                    <a:pt x="0" y="0"/>
                  </a:moveTo>
                  <a:lnTo>
                    <a:pt x="186" y="315"/>
                  </a:lnTo>
                  <a:lnTo>
                    <a:pt x="186" y="651"/>
                  </a:lnTo>
                  <a:lnTo>
                    <a:pt x="0" y="336"/>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uk-UA"/>
            </a:p>
          </p:txBody>
        </p:sp>
        <p:sp>
          <p:nvSpPr>
            <p:cNvPr id="41999" name="Freeform 14"/>
            <p:cNvSpPr>
              <a:spLocks/>
            </p:cNvSpPr>
            <p:nvPr/>
          </p:nvSpPr>
          <p:spPr bwMode="auto">
            <a:xfrm>
              <a:off x="4952" y="3386"/>
              <a:ext cx="848" cy="299"/>
            </a:xfrm>
            <a:custGeom>
              <a:avLst/>
              <a:gdLst>
                <a:gd name="T0" fmla="*/ 85 w 1222"/>
                <a:gd name="T1" fmla="*/ 1 h 459"/>
                <a:gd name="T2" fmla="*/ 87 w 1222"/>
                <a:gd name="T3" fmla="*/ 1 h 459"/>
                <a:gd name="T4" fmla="*/ 89 w 1222"/>
                <a:gd name="T5" fmla="*/ 2 h 459"/>
                <a:gd name="T6" fmla="*/ 90 w 1222"/>
                <a:gd name="T7" fmla="*/ 2 h 459"/>
                <a:gd name="T8" fmla="*/ 91 w 1222"/>
                <a:gd name="T9" fmla="*/ 3 h 459"/>
                <a:gd name="T10" fmla="*/ 92 w 1222"/>
                <a:gd name="T11" fmla="*/ 4 h 459"/>
                <a:gd name="T12" fmla="*/ 93 w 1222"/>
                <a:gd name="T13" fmla="*/ 5 h 459"/>
                <a:gd name="T14" fmla="*/ 94 w 1222"/>
                <a:gd name="T15" fmla="*/ 5 h 459"/>
                <a:gd name="T16" fmla="*/ 94 w 1222"/>
                <a:gd name="T17" fmla="*/ 6 h 459"/>
                <a:gd name="T18" fmla="*/ 94 w 1222"/>
                <a:gd name="T19" fmla="*/ 7 h 459"/>
                <a:gd name="T20" fmla="*/ 94 w 1222"/>
                <a:gd name="T21" fmla="*/ 8 h 459"/>
                <a:gd name="T22" fmla="*/ 94 w 1222"/>
                <a:gd name="T23" fmla="*/ 8 h 459"/>
                <a:gd name="T24" fmla="*/ 94 w 1222"/>
                <a:gd name="T25" fmla="*/ 9 h 459"/>
                <a:gd name="T26" fmla="*/ 94 w 1222"/>
                <a:gd name="T27" fmla="*/ 10 h 459"/>
                <a:gd name="T28" fmla="*/ 92 w 1222"/>
                <a:gd name="T29" fmla="*/ 10 h 459"/>
                <a:gd name="T30" fmla="*/ 92 w 1222"/>
                <a:gd name="T31" fmla="*/ 11 h 459"/>
                <a:gd name="T32" fmla="*/ 90 w 1222"/>
                <a:gd name="T33" fmla="*/ 12 h 459"/>
                <a:gd name="T34" fmla="*/ 89 w 1222"/>
                <a:gd name="T35" fmla="*/ 13 h 459"/>
                <a:gd name="T36" fmla="*/ 87 w 1222"/>
                <a:gd name="T37" fmla="*/ 13 h 459"/>
                <a:gd name="T38" fmla="*/ 86 w 1222"/>
                <a:gd name="T39" fmla="*/ 14 h 459"/>
                <a:gd name="T40" fmla="*/ 83 w 1222"/>
                <a:gd name="T41" fmla="*/ 15 h 459"/>
                <a:gd name="T42" fmla="*/ 82 w 1222"/>
                <a:gd name="T43" fmla="*/ 15 h 459"/>
                <a:gd name="T44" fmla="*/ 79 w 1222"/>
                <a:gd name="T45" fmla="*/ 16 h 459"/>
                <a:gd name="T46" fmla="*/ 76 w 1222"/>
                <a:gd name="T47" fmla="*/ 16 h 459"/>
                <a:gd name="T48" fmla="*/ 75 w 1222"/>
                <a:gd name="T49" fmla="*/ 17 h 459"/>
                <a:gd name="T50" fmla="*/ 71 w 1222"/>
                <a:gd name="T51" fmla="*/ 18 h 459"/>
                <a:gd name="T52" fmla="*/ 69 w 1222"/>
                <a:gd name="T53" fmla="*/ 18 h 459"/>
                <a:gd name="T54" fmla="*/ 65 w 1222"/>
                <a:gd name="T55" fmla="*/ 19 h 459"/>
                <a:gd name="T56" fmla="*/ 62 w 1222"/>
                <a:gd name="T57" fmla="*/ 19 h 459"/>
                <a:gd name="T58" fmla="*/ 58 w 1222"/>
                <a:gd name="T59" fmla="*/ 20 h 459"/>
                <a:gd name="T60" fmla="*/ 56 w 1222"/>
                <a:gd name="T61" fmla="*/ 20 h 459"/>
                <a:gd name="T62" fmla="*/ 52 w 1222"/>
                <a:gd name="T63" fmla="*/ 20 h 459"/>
                <a:gd name="T64" fmla="*/ 48 w 1222"/>
                <a:gd name="T65" fmla="*/ 21 h 459"/>
                <a:gd name="T66" fmla="*/ 45 w 1222"/>
                <a:gd name="T67" fmla="*/ 21 h 459"/>
                <a:gd name="T68" fmla="*/ 40 w 1222"/>
                <a:gd name="T69" fmla="*/ 21 h 459"/>
                <a:gd name="T70" fmla="*/ 35 w 1222"/>
                <a:gd name="T71" fmla="*/ 21 h 459"/>
                <a:gd name="T72" fmla="*/ 32 w 1222"/>
                <a:gd name="T73" fmla="*/ 21 h 459"/>
                <a:gd name="T74" fmla="*/ 28 w 1222"/>
                <a:gd name="T75" fmla="*/ 23 h 459"/>
                <a:gd name="T76" fmla="*/ 23 w 1222"/>
                <a:gd name="T77" fmla="*/ 23 h 459"/>
                <a:gd name="T78" fmla="*/ 20 w 1222"/>
                <a:gd name="T79" fmla="*/ 23 h 459"/>
                <a:gd name="T80" fmla="*/ 15 w 1222"/>
                <a:gd name="T81" fmla="*/ 23 h 459"/>
                <a:gd name="T82" fmla="*/ 85 w 1222"/>
                <a:gd name="T83" fmla="*/ 0 h 4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2" h="459">
                  <a:moveTo>
                    <a:pt x="1089" y="0"/>
                  </a:moveTo>
                  <a:lnTo>
                    <a:pt x="1099" y="5"/>
                  </a:lnTo>
                  <a:lnTo>
                    <a:pt x="1115" y="16"/>
                  </a:lnTo>
                  <a:lnTo>
                    <a:pt x="1126" y="21"/>
                  </a:lnTo>
                  <a:lnTo>
                    <a:pt x="1131" y="27"/>
                  </a:lnTo>
                  <a:lnTo>
                    <a:pt x="1147" y="37"/>
                  </a:lnTo>
                  <a:lnTo>
                    <a:pt x="1153" y="43"/>
                  </a:lnTo>
                  <a:lnTo>
                    <a:pt x="1163" y="48"/>
                  </a:lnTo>
                  <a:lnTo>
                    <a:pt x="1174" y="59"/>
                  </a:lnTo>
                  <a:lnTo>
                    <a:pt x="1179" y="64"/>
                  </a:lnTo>
                  <a:lnTo>
                    <a:pt x="1185" y="69"/>
                  </a:lnTo>
                  <a:lnTo>
                    <a:pt x="1195" y="80"/>
                  </a:lnTo>
                  <a:lnTo>
                    <a:pt x="1201" y="85"/>
                  </a:lnTo>
                  <a:lnTo>
                    <a:pt x="1201" y="91"/>
                  </a:lnTo>
                  <a:lnTo>
                    <a:pt x="1212" y="101"/>
                  </a:lnTo>
                  <a:lnTo>
                    <a:pt x="1212" y="107"/>
                  </a:lnTo>
                  <a:lnTo>
                    <a:pt x="1212" y="112"/>
                  </a:lnTo>
                  <a:lnTo>
                    <a:pt x="1217" y="123"/>
                  </a:lnTo>
                  <a:lnTo>
                    <a:pt x="1217" y="128"/>
                  </a:lnTo>
                  <a:lnTo>
                    <a:pt x="1222" y="133"/>
                  </a:lnTo>
                  <a:lnTo>
                    <a:pt x="1222" y="144"/>
                  </a:lnTo>
                  <a:lnTo>
                    <a:pt x="1222" y="149"/>
                  </a:lnTo>
                  <a:lnTo>
                    <a:pt x="1222" y="155"/>
                  </a:lnTo>
                  <a:lnTo>
                    <a:pt x="1217" y="165"/>
                  </a:lnTo>
                  <a:lnTo>
                    <a:pt x="1217" y="171"/>
                  </a:lnTo>
                  <a:lnTo>
                    <a:pt x="1212" y="176"/>
                  </a:lnTo>
                  <a:lnTo>
                    <a:pt x="1212" y="192"/>
                  </a:lnTo>
                  <a:lnTo>
                    <a:pt x="1206" y="197"/>
                  </a:lnTo>
                  <a:lnTo>
                    <a:pt x="1201" y="203"/>
                  </a:lnTo>
                  <a:lnTo>
                    <a:pt x="1195" y="214"/>
                  </a:lnTo>
                  <a:lnTo>
                    <a:pt x="1190" y="219"/>
                  </a:lnTo>
                  <a:lnTo>
                    <a:pt x="1185" y="224"/>
                  </a:lnTo>
                  <a:lnTo>
                    <a:pt x="1174" y="235"/>
                  </a:lnTo>
                  <a:lnTo>
                    <a:pt x="1169" y="240"/>
                  </a:lnTo>
                  <a:lnTo>
                    <a:pt x="1163" y="246"/>
                  </a:lnTo>
                  <a:lnTo>
                    <a:pt x="1147" y="256"/>
                  </a:lnTo>
                  <a:lnTo>
                    <a:pt x="1142" y="262"/>
                  </a:lnTo>
                  <a:lnTo>
                    <a:pt x="1131" y="267"/>
                  </a:lnTo>
                  <a:lnTo>
                    <a:pt x="1115" y="272"/>
                  </a:lnTo>
                  <a:lnTo>
                    <a:pt x="1105" y="278"/>
                  </a:lnTo>
                  <a:lnTo>
                    <a:pt x="1099" y="283"/>
                  </a:lnTo>
                  <a:lnTo>
                    <a:pt x="1078" y="294"/>
                  </a:lnTo>
                  <a:lnTo>
                    <a:pt x="1067" y="299"/>
                  </a:lnTo>
                  <a:lnTo>
                    <a:pt x="1057" y="304"/>
                  </a:lnTo>
                  <a:lnTo>
                    <a:pt x="1035" y="315"/>
                  </a:lnTo>
                  <a:lnTo>
                    <a:pt x="1025" y="320"/>
                  </a:lnTo>
                  <a:lnTo>
                    <a:pt x="1014" y="326"/>
                  </a:lnTo>
                  <a:lnTo>
                    <a:pt x="987" y="331"/>
                  </a:lnTo>
                  <a:lnTo>
                    <a:pt x="977" y="336"/>
                  </a:lnTo>
                  <a:lnTo>
                    <a:pt x="961" y="342"/>
                  </a:lnTo>
                  <a:lnTo>
                    <a:pt x="934" y="347"/>
                  </a:lnTo>
                  <a:lnTo>
                    <a:pt x="923" y="352"/>
                  </a:lnTo>
                  <a:lnTo>
                    <a:pt x="907" y="358"/>
                  </a:lnTo>
                  <a:lnTo>
                    <a:pt x="880" y="368"/>
                  </a:lnTo>
                  <a:lnTo>
                    <a:pt x="864" y="368"/>
                  </a:lnTo>
                  <a:lnTo>
                    <a:pt x="848" y="374"/>
                  </a:lnTo>
                  <a:lnTo>
                    <a:pt x="816" y="379"/>
                  </a:lnTo>
                  <a:lnTo>
                    <a:pt x="800" y="384"/>
                  </a:lnTo>
                  <a:lnTo>
                    <a:pt x="784" y="390"/>
                  </a:lnTo>
                  <a:lnTo>
                    <a:pt x="752" y="395"/>
                  </a:lnTo>
                  <a:lnTo>
                    <a:pt x="736" y="400"/>
                  </a:lnTo>
                  <a:lnTo>
                    <a:pt x="720" y="400"/>
                  </a:lnTo>
                  <a:lnTo>
                    <a:pt x="683" y="411"/>
                  </a:lnTo>
                  <a:lnTo>
                    <a:pt x="667" y="411"/>
                  </a:lnTo>
                  <a:lnTo>
                    <a:pt x="646" y="416"/>
                  </a:lnTo>
                  <a:lnTo>
                    <a:pt x="614" y="422"/>
                  </a:lnTo>
                  <a:lnTo>
                    <a:pt x="592" y="422"/>
                  </a:lnTo>
                  <a:lnTo>
                    <a:pt x="576" y="427"/>
                  </a:lnTo>
                  <a:lnTo>
                    <a:pt x="533" y="432"/>
                  </a:lnTo>
                  <a:lnTo>
                    <a:pt x="517" y="432"/>
                  </a:lnTo>
                  <a:lnTo>
                    <a:pt x="496" y="438"/>
                  </a:lnTo>
                  <a:lnTo>
                    <a:pt x="459" y="438"/>
                  </a:lnTo>
                  <a:lnTo>
                    <a:pt x="437" y="443"/>
                  </a:lnTo>
                  <a:lnTo>
                    <a:pt x="416" y="443"/>
                  </a:lnTo>
                  <a:lnTo>
                    <a:pt x="379" y="448"/>
                  </a:lnTo>
                  <a:lnTo>
                    <a:pt x="357" y="448"/>
                  </a:lnTo>
                  <a:lnTo>
                    <a:pt x="336" y="448"/>
                  </a:lnTo>
                  <a:lnTo>
                    <a:pt x="299" y="454"/>
                  </a:lnTo>
                  <a:lnTo>
                    <a:pt x="277" y="454"/>
                  </a:lnTo>
                  <a:lnTo>
                    <a:pt x="256" y="454"/>
                  </a:lnTo>
                  <a:lnTo>
                    <a:pt x="213" y="459"/>
                  </a:lnTo>
                  <a:lnTo>
                    <a:pt x="192" y="459"/>
                  </a:lnTo>
                  <a:lnTo>
                    <a:pt x="0" y="144"/>
                  </a:lnTo>
                  <a:lnTo>
                    <a:pt x="1089" y="0"/>
                  </a:lnTo>
                  <a:close/>
                </a:path>
              </a:pathLst>
            </a:custGeom>
            <a:solidFill>
              <a:srgbClr val="BBE0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uk-UA"/>
            </a:p>
          </p:txBody>
        </p:sp>
        <p:sp>
          <p:nvSpPr>
            <p:cNvPr id="42000" name="Freeform 15"/>
            <p:cNvSpPr>
              <a:spLocks/>
            </p:cNvSpPr>
            <p:nvPr/>
          </p:nvSpPr>
          <p:spPr bwMode="auto">
            <a:xfrm>
              <a:off x="4952" y="3226"/>
              <a:ext cx="1222" cy="459"/>
            </a:xfrm>
            <a:custGeom>
              <a:avLst/>
              <a:gdLst>
                <a:gd name="T0" fmla="*/ 1099 w 1222"/>
                <a:gd name="T1" fmla="*/ 5 h 459"/>
                <a:gd name="T2" fmla="*/ 1126 w 1222"/>
                <a:gd name="T3" fmla="*/ 21 h 459"/>
                <a:gd name="T4" fmla="*/ 1147 w 1222"/>
                <a:gd name="T5" fmla="*/ 37 h 459"/>
                <a:gd name="T6" fmla="*/ 1163 w 1222"/>
                <a:gd name="T7" fmla="*/ 48 h 459"/>
                <a:gd name="T8" fmla="*/ 1179 w 1222"/>
                <a:gd name="T9" fmla="*/ 64 h 459"/>
                <a:gd name="T10" fmla="*/ 1195 w 1222"/>
                <a:gd name="T11" fmla="*/ 80 h 459"/>
                <a:gd name="T12" fmla="*/ 1201 w 1222"/>
                <a:gd name="T13" fmla="*/ 91 h 459"/>
                <a:gd name="T14" fmla="*/ 1212 w 1222"/>
                <a:gd name="T15" fmla="*/ 107 h 459"/>
                <a:gd name="T16" fmla="*/ 1217 w 1222"/>
                <a:gd name="T17" fmla="*/ 123 h 459"/>
                <a:gd name="T18" fmla="*/ 1222 w 1222"/>
                <a:gd name="T19" fmla="*/ 133 h 459"/>
                <a:gd name="T20" fmla="*/ 1222 w 1222"/>
                <a:gd name="T21" fmla="*/ 149 h 459"/>
                <a:gd name="T22" fmla="*/ 1217 w 1222"/>
                <a:gd name="T23" fmla="*/ 165 h 459"/>
                <a:gd name="T24" fmla="*/ 1212 w 1222"/>
                <a:gd name="T25" fmla="*/ 176 h 459"/>
                <a:gd name="T26" fmla="*/ 1206 w 1222"/>
                <a:gd name="T27" fmla="*/ 197 h 459"/>
                <a:gd name="T28" fmla="*/ 1195 w 1222"/>
                <a:gd name="T29" fmla="*/ 214 h 459"/>
                <a:gd name="T30" fmla="*/ 1185 w 1222"/>
                <a:gd name="T31" fmla="*/ 224 h 459"/>
                <a:gd name="T32" fmla="*/ 1169 w 1222"/>
                <a:gd name="T33" fmla="*/ 240 h 459"/>
                <a:gd name="T34" fmla="*/ 1147 w 1222"/>
                <a:gd name="T35" fmla="*/ 256 h 459"/>
                <a:gd name="T36" fmla="*/ 1131 w 1222"/>
                <a:gd name="T37" fmla="*/ 267 h 459"/>
                <a:gd name="T38" fmla="*/ 1105 w 1222"/>
                <a:gd name="T39" fmla="*/ 278 h 459"/>
                <a:gd name="T40" fmla="*/ 1078 w 1222"/>
                <a:gd name="T41" fmla="*/ 294 h 459"/>
                <a:gd name="T42" fmla="*/ 1057 w 1222"/>
                <a:gd name="T43" fmla="*/ 304 h 459"/>
                <a:gd name="T44" fmla="*/ 1025 w 1222"/>
                <a:gd name="T45" fmla="*/ 320 h 459"/>
                <a:gd name="T46" fmla="*/ 987 w 1222"/>
                <a:gd name="T47" fmla="*/ 331 h 459"/>
                <a:gd name="T48" fmla="*/ 961 w 1222"/>
                <a:gd name="T49" fmla="*/ 342 h 459"/>
                <a:gd name="T50" fmla="*/ 923 w 1222"/>
                <a:gd name="T51" fmla="*/ 352 h 459"/>
                <a:gd name="T52" fmla="*/ 880 w 1222"/>
                <a:gd name="T53" fmla="*/ 368 h 459"/>
                <a:gd name="T54" fmla="*/ 848 w 1222"/>
                <a:gd name="T55" fmla="*/ 374 h 459"/>
                <a:gd name="T56" fmla="*/ 800 w 1222"/>
                <a:gd name="T57" fmla="*/ 384 h 459"/>
                <a:gd name="T58" fmla="*/ 752 w 1222"/>
                <a:gd name="T59" fmla="*/ 395 h 459"/>
                <a:gd name="T60" fmla="*/ 720 w 1222"/>
                <a:gd name="T61" fmla="*/ 400 h 459"/>
                <a:gd name="T62" fmla="*/ 667 w 1222"/>
                <a:gd name="T63" fmla="*/ 411 h 459"/>
                <a:gd name="T64" fmla="*/ 614 w 1222"/>
                <a:gd name="T65" fmla="*/ 422 h 459"/>
                <a:gd name="T66" fmla="*/ 576 w 1222"/>
                <a:gd name="T67" fmla="*/ 427 h 459"/>
                <a:gd name="T68" fmla="*/ 517 w 1222"/>
                <a:gd name="T69" fmla="*/ 432 h 459"/>
                <a:gd name="T70" fmla="*/ 459 w 1222"/>
                <a:gd name="T71" fmla="*/ 438 h 459"/>
                <a:gd name="T72" fmla="*/ 416 w 1222"/>
                <a:gd name="T73" fmla="*/ 443 h 459"/>
                <a:gd name="T74" fmla="*/ 357 w 1222"/>
                <a:gd name="T75" fmla="*/ 448 h 459"/>
                <a:gd name="T76" fmla="*/ 299 w 1222"/>
                <a:gd name="T77" fmla="*/ 454 h 459"/>
                <a:gd name="T78" fmla="*/ 256 w 1222"/>
                <a:gd name="T79" fmla="*/ 454 h 459"/>
                <a:gd name="T80" fmla="*/ 192 w 1222"/>
                <a:gd name="T81" fmla="*/ 459 h 459"/>
                <a:gd name="T82" fmla="*/ 1089 w 1222"/>
                <a:gd name="T83" fmla="*/ 0 h 4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2" h="459">
                  <a:moveTo>
                    <a:pt x="1089" y="0"/>
                  </a:moveTo>
                  <a:lnTo>
                    <a:pt x="1099" y="5"/>
                  </a:lnTo>
                  <a:lnTo>
                    <a:pt x="1115" y="16"/>
                  </a:lnTo>
                  <a:lnTo>
                    <a:pt x="1126" y="21"/>
                  </a:lnTo>
                  <a:lnTo>
                    <a:pt x="1131" y="27"/>
                  </a:lnTo>
                  <a:lnTo>
                    <a:pt x="1147" y="37"/>
                  </a:lnTo>
                  <a:lnTo>
                    <a:pt x="1153" y="43"/>
                  </a:lnTo>
                  <a:lnTo>
                    <a:pt x="1163" y="48"/>
                  </a:lnTo>
                  <a:lnTo>
                    <a:pt x="1174" y="59"/>
                  </a:lnTo>
                  <a:lnTo>
                    <a:pt x="1179" y="64"/>
                  </a:lnTo>
                  <a:lnTo>
                    <a:pt x="1185" y="69"/>
                  </a:lnTo>
                  <a:lnTo>
                    <a:pt x="1195" y="80"/>
                  </a:lnTo>
                  <a:lnTo>
                    <a:pt x="1201" y="85"/>
                  </a:lnTo>
                  <a:lnTo>
                    <a:pt x="1201" y="91"/>
                  </a:lnTo>
                  <a:lnTo>
                    <a:pt x="1212" y="101"/>
                  </a:lnTo>
                  <a:lnTo>
                    <a:pt x="1212" y="107"/>
                  </a:lnTo>
                  <a:lnTo>
                    <a:pt x="1212" y="112"/>
                  </a:lnTo>
                  <a:lnTo>
                    <a:pt x="1217" y="123"/>
                  </a:lnTo>
                  <a:lnTo>
                    <a:pt x="1217" y="128"/>
                  </a:lnTo>
                  <a:lnTo>
                    <a:pt x="1222" y="133"/>
                  </a:lnTo>
                  <a:lnTo>
                    <a:pt x="1222" y="144"/>
                  </a:lnTo>
                  <a:lnTo>
                    <a:pt x="1222" y="149"/>
                  </a:lnTo>
                  <a:lnTo>
                    <a:pt x="1222" y="155"/>
                  </a:lnTo>
                  <a:lnTo>
                    <a:pt x="1217" y="165"/>
                  </a:lnTo>
                  <a:lnTo>
                    <a:pt x="1217" y="171"/>
                  </a:lnTo>
                  <a:lnTo>
                    <a:pt x="1212" y="176"/>
                  </a:lnTo>
                  <a:lnTo>
                    <a:pt x="1212" y="192"/>
                  </a:lnTo>
                  <a:lnTo>
                    <a:pt x="1206" y="197"/>
                  </a:lnTo>
                  <a:lnTo>
                    <a:pt x="1201" y="203"/>
                  </a:lnTo>
                  <a:lnTo>
                    <a:pt x="1195" y="214"/>
                  </a:lnTo>
                  <a:lnTo>
                    <a:pt x="1190" y="219"/>
                  </a:lnTo>
                  <a:lnTo>
                    <a:pt x="1185" y="224"/>
                  </a:lnTo>
                  <a:lnTo>
                    <a:pt x="1174" y="235"/>
                  </a:lnTo>
                  <a:lnTo>
                    <a:pt x="1169" y="240"/>
                  </a:lnTo>
                  <a:lnTo>
                    <a:pt x="1163" y="246"/>
                  </a:lnTo>
                  <a:lnTo>
                    <a:pt x="1147" y="256"/>
                  </a:lnTo>
                  <a:lnTo>
                    <a:pt x="1142" y="262"/>
                  </a:lnTo>
                  <a:lnTo>
                    <a:pt x="1131" y="267"/>
                  </a:lnTo>
                  <a:lnTo>
                    <a:pt x="1115" y="272"/>
                  </a:lnTo>
                  <a:lnTo>
                    <a:pt x="1105" y="278"/>
                  </a:lnTo>
                  <a:lnTo>
                    <a:pt x="1099" y="283"/>
                  </a:lnTo>
                  <a:lnTo>
                    <a:pt x="1078" y="294"/>
                  </a:lnTo>
                  <a:lnTo>
                    <a:pt x="1067" y="299"/>
                  </a:lnTo>
                  <a:lnTo>
                    <a:pt x="1057" y="304"/>
                  </a:lnTo>
                  <a:lnTo>
                    <a:pt x="1035" y="315"/>
                  </a:lnTo>
                  <a:lnTo>
                    <a:pt x="1025" y="320"/>
                  </a:lnTo>
                  <a:lnTo>
                    <a:pt x="1014" y="326"/>
                  </a:lnTo>
                  <a:lnTo>
                    <a:pt x="987" y="331"/>
                  </a:lnTo>
                  <a:lnTo>
                    <a:pt x="977" y="336"/>
                  </a:lnTo>
                  <a:lnTo>
                    <a:pt x="961" y="342"/>
                  </a:lnTo>
                  <a:lnTo>
                    <a:pt x="934" y="347"/>
                  </a:lnTo>
                  <a:lnTo>
                    <a:pt x="923" y="352"/>
                  </a:lnTo>
                  <a:lnTo>
                    <a:pt x="907" y="358"/>
                  </a:lnTo>
                  <a:lnTo>
                    <a:pt x="880" y="368"/>
                  </a:lnTo>
                  <a:lnTo>
                    <a:pt x="864" y="368"/>
                  </a:lnTo>
                  <a:lnTo>
                    <a:pt x="848" y="374"/>
                  </a:lnTo>
                  <a:lnTo>
                    <a:pt x="816" y="379"/>
                  </a:lnTo>
                  <a:lnTo>
                    <a:pt x="800" y="384"/>
                  </a:lnTo>
                  <a:lnTo>
                    <a:pt x="784" y="390"/>
                  </a:lnTo>
                  <a:lnTo>
                    <a:pt x="752" y="395"/>
                  </a:lnTo>
                  <a:lnTo>
                    <a:pt x="736" y="400"/>
                  </a:lnTo>
                  <a:lnTo>
                    <a:pt x="720" y="400"/>
                  </a:lnTo>
                  <a:lnTo>
                    <a:pt x="683" y="411"/>
                  </a:lnTo>
                  <a:lnTo>
                    <a:pt x="667" y="411"/>
                  </a:lnTo>
                  <a:lnTo>
                    <a:pt x="646" y="416"/>
                  </a:lnTo>
                  <a:lnTo>
                    <a:pt x="614" y="422"/>
                  </a:lnTo>
                  <a:lnTo>
                    <a:pt x="592" y="422"/>
                  </a:lnTo>
                  <a:lnTo>
                    <a:pt x="576" y="427"/>
                  </a:lnTo>
                  <a:lnTo>
                    <a:pt x="533" y="432"/>
                  </a:lnTo>
                  <a:lnTo>
                    <a:pt x="517" y="432"/>
                  </a:lnTo>
                  <a:lnTo>
                    <a:pt x="496" y="438"/>
                  </a:lnTo>
                  <a:lnTo>
                    <a:pt x="459" y="438"/>
                  </a:lnTo>
                  <a:lnTo>
                    <a:pt x="437" y="443"/>
                  </a:lnTo>
                  <a:lnTo>
                    <a:pt x="416" y="443"/>
                  </a:lnTo>
                  <a:lnTo>
                    <a:pt x="379" y="448"/>
                  </a:lnTo>
                  <a:lnTo>
                    <a:pt x="357" y="448"/>
                  </a:lnTo>
                  <a:lnTo>
                    <a:pt x="336" y="448"/>
                  </a:lnTo>
                  <a:lnTo>
                    <a:pt x="299" y="454"/>
                  </a:lnTo>
                  <a:lnTo>
                    <a:pt x="277" y="454"/>
                  </a:lnTo>
                  <a:lnTo>
                    <a:pt x="256" y="454"/>
                  </a:lnTo>
                  <a:lnTo>
                    <a:pt x="213" y="459"/>
                  </a:lnTo>
                  <a:lnTo>
                    <a:pt x="192" y="459"/>
                  </a:lnTo>
                  <a:lnTo>
                    <a:pt x="0" y="144"/>
                  </a:lnTo>
                  <a:lnTo>
                    <a:pt x="108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uk-UA"/>
            </a:p>
          </p:txBody>
        </p:sp>
        <p:sp>
          <p:nvSpPr>
            <p:cNvPr id="42001" name="Freeform 16"/>
            <p:cNvSpPr>
              <a:spLocks/>
            </p:cNvSpPr>
            <p:nvPr/>
          </p:nvSpPr>
          <p:spPr bwMode="auto">
            <a:xfrm>
              <a:off x="3451" y="3333"/>
              <a:ext cx="1213" cy="478"/>
            </a:xfrm>
            <a:custGeom>
              <a:avLst/>
              <a:gdLst>
                <a:gd name="T0" fmla="*/ 469 w 1410"/>
                <a:gd name="T1" fmla="*/ 35 h 651"/>
                <a:gd name="T2" fmla="*/ 440 w 1410"/>
                <a:gd name="T3" fmla="*/ 37 h 651"/>
                <a:gd name="T4" fmla="*/ 409 w 1410"/>
                <a:gd name="T5" fmla="*/ 37 h 651"/>
                <a:gd name="T6" fmla="*/ 379 w 1410"/>
                <a:gd name="T7" fmla="*/ 35 h 651"/>
                <a:gd name="T8" fmla="*/ 359 w 1410"/>
                <a:gd name="T9" fmla="*/ 35 h 651"/>
                <a:gd name="T10" fmla="*/ 329 w 1410"/>
                <a:gd name="T11" fmla="*/ 35 h 651"/>
                <a:gd name="T12" fmla="*/ 299 w 1410"/>
                <a:gd name="T13" fmla="*/ 35 h 651"/>
                <a:gd name="T14" fmla="*/ 272 w 1410"/>
                <a:gd name="T15" fmla="*/ 34 h 651"/>
                <a:gd name="T16" fmla="*/ 246 w 1410"/>
                <a:gd name="T17" fmla="*/ 32 h 651"/>
                <a:gd name="T18" fmla="*/ 218 w 1410"/>
                <a:gd name="T19" fmla="*/ 32 h 651"/>
                <a:gd name="T20" fmla="*/ 194 w 1410"/>
                <a:gd name="T21" fmla="*/ 30 h 651"/>
                <a:gd name="T22" fmla="*/ 170 w 1410"/>
                <a:gd name="T23" fmla="*/ 29 h 651"/>
                <a:gd name="T24" fmla="*/ 145 w 1410"/>
                <a:gd name="T25" fmla="*/ 27 h 651"/>
                <a:gd name="T26" fmla="*/ 125 w 1410"/>
                <a:gd name="T27" fmla="*/ 26 h 651"/>
                <a:gd name="T28" fmla="*/ 103 w 1410"/>
                <a:gd name="T29" fmla="*/ 23 h 651"/>
                <a:gd name="T30" fmla="*/ 86 w 1410"/>
                <a:gd name="T31" fmla="*/ 21 h 651"/>
                <a:gd name="T32" fmla="*/ 69 w 1410"/>
                <a:gd name="T33" fmla="*/ 20 h 651"/>
                <a:gd name="T34" fmla="*/ 52 w 1410"/>
                <a:gd name="T35" fmla="*/ 17 h 651"/>
                <a:gd name="T36" fmla="*/ 39 w 1410"/>
                <a:gd name="T37" fmla="*/ 15 h 651"/>
                <a:gd name="T38" fmla="*/ 28 w 1410"/>
                <a:gd name="T39" fmla="*/ 12 h 651"/>
                <a:gd name="T40" fmla="*/ 19 w 1410"/>
                <a:gd name="T41" fmla="*/ 10 h 651"/>
                <a:gd name="T42" fmla="*/ 11 w 1410"/>
                <a:gd name="T43" fmla="*/ 8 h 651"/>
                <a:gd name="T44" fmla="*/ 6 w 1410"/>
                <a:gd name="T45" fmla="*/ 5 h 651"/>
                <a:gd name="T46" fmla="*/ 3 w 1410"/>
                <a:gd name="T47" fmla="*/ 3 h 651"/>
                <a:gd name="T48" fmla="*/ 0 w 1410"/>
                <a:gd name="T49" fmla="*/ 1 h 651"/>
                <a:gd name="T50" fmla="*/ 0 w 1410"/>
                <a:gd name="T51" fmla="*/ 40 h 651"/>
                <a:gd name="T52" fmla="*/ 3 w 1410"/>
                <a:gd name="T53" fmla="*/ 42 h 651"/>
                <a:gd name="T54" fmla="*/ 6 w 1410"/>
                <a:gd name="T55" fmla="*/ 44 h 651"/>
                <a:gd name="T56" fmla="*/ 11 w 1410"/>
                <a:gd name="T57" fmla="*/ 46 h 651"/>
                <a:gd name="T58" fmla="*/ 19 w 1410"/>
                <a:gd name="T59" fmla="*/ 50 h 651"/>
                <a:gd name="T60" fmla="*/ 28 w 1410"/>
                <a:gd name="T61" fmla="*/ 51 h 651"/>
                <a:gd name="T62" fmla="*/ 39 w 1410"/>
                <a:gd name="T63" fmla="*/ 54 h 651"/>
                <a:gd name="T64" fmla="*/ 52 w 1410"/>
                <a:gd name="T65" fmla="*/ 56 h 651"/>
                <a:gd name="T66" fmla="*/ 69 w 1410"/>
                <a:gd name="T67" fmla="*/ 58 h 651"/>
                <a:gd name="T68" fmla="*/ 86 w 1410"/>
                <a:gd name="T69" fmla="*/ 60 h 651"/>
                <a:gd name="T70" fmla="*/ 103 w 1410"/>
                <a:gd name="T71" fmla="*/ 62 h 651"/>
                <a:gd name="T72" fmla="*/ 125 w 1410"/>
                <a:gd name="T73" fmla="*/ 64 h 651"/>
                <a:gd name="T74" fmla="*/ 145 w 1410"/>
                <a:gd name="T75" fmla="*/ 66 h 651"/>
                <a:gd name="T76" fmla="*/ 170 w 1410"/>
                <a:gd name="T77" fmla="*/ 68 h 651"/>
                <a:gd name="T78" fmla="*/ 194 w 1410"/>
                <a:gd name="T79" fmla="*/ 68 h 651"/>
                <a:gd name="T80" fmla="*/ 218 w 1410"/>
                <a:gd name="T81" fmla="*/ 70 h 651"/>
                <a:gd name="T82" fmla="*/ 246 w 1410"/>
                <a:gd name="T83" fmla="*/ 71 h 651"/>
                <a:gd name="T84" fmla="*/ 272 w 1410"/>
                <a:gd name="T85" fmla="*/ 72 h 651"/>
                <a:gd name="T86" fmla="*/ 299 w 1410"/>
                <a:gd name="T87" fmla="*/ 73 h 651"/>
                <a:gd name="T88" fmla="*/ 329 w 1410"/>
                <a:gd name="T89" fmla="*/ 74 h 651"/>
                <a:gd name="T90" fmla="*/ 359 w 1410"/>
                <a:gd name="T91" fmla="*/ 74 h 651"/>
                <a:gd name="T92" fmla="*/ 379 w 1410"/>
                <a:gd name="T93" fmla="*/ 74 h 651"/>
                <a:gd name="T94" fmla="*/ 409 w 1410"/>
                <a:gd name="T95" fmla="*/ 75 h 651"/>
                <a:gd name="T96" fmla="*/ 440 w 1410"/>
                <a:gd name="T97" fmla="*/ 75 h 651"/>
                <a:gd name="T98" fmla="*/ 469 w 1410"/>
                <a:gd name="T99" fmla="*/ 74 h 651"/>
                <a:gd name="T100" fmla="*/ 492 w 1410"/>
                <a:gd name="T101" fmla="*/ 35 h 6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410" h="651">
                  <a:moveTo>
                    <a:pt x="1410" y="309"/>
                  </a:moveTo>
                  <a:lnTo>
                    <a:pt x="1388" y="309"/>
                  </a:lnTo>
                  <a:lnTo>
                    <a:pt x="1346" y="309"/>
                  </a:lnTo>
                  <a:lnTo>
                    <a:pt x="1324" y="315"/>
                  </a:lnTo>
                  <a:lnTo>
                    <a:pt x="1303" y="315"/>
                  </a:lnTo>
                  <a:lnTo>
                    <a:pt x="1260" y="315"/>
                  </a:lnTo>
                  <a:lnTo>
                    <a:pt x="1239" y="315"/>
                  </a:lnTo>
                  <a:lnTo>
                    <a:pt x="1218" y="315"/>
                  </a:lnTo>
                  <a:lnTo>
                    <a:pt x="1175" y="315"/>
                  </a:lnTo>
                  <a:lnTo>
                    <a:pt x="1153" y="315"/>
                  </a:lnTo>
                  <a:lnTo>
                    <a:pt x="1132" y="315"/>
                  </a:lnTo>
                  <a:lnTo>
                    <a:pt x="1089" y="309"/>
                  </a:lnTo>
                  <a:lnTo>
                    <a:pt x="1068" y="309"/>
                  </a:lnTo>
                  <a:lnTo>
                    <a:pt x="1047" y="309"/>
                  </a:lnTo>
                  <a:lnTo>
                    <a:pt x="1031" y="309"/>
                  </a:lnTo>
                  <a:lnTo>
                    <a:pt x="988" y="309"/>
                  </a:lnTo>
                  <a:lnTo>
                    <a:pt x="967" y="304"/>
                  </a:lnTo>
                  <a:lnTo>
                    <a:pt x="945" y="304"/>
                  </a:lnTo>
                  <a:lnTo>
                    <a:pt x="903" y="304"/>
                  </a:lnTo>
                  <a:lnTo>
                    <a:pt x="881" y="299"/>
                  </a:lnTo>
                  <a:lnTo>
                    <a:pt x="860" y="299"/>
                  </a:lnTo>
                  <a:lnTo>
                    <a:pt x="822" y="299"/>
                  </a:lnTo>
                  <a:lnTo>
                    <a:pt x="801" y="293"/>
                  </a:lnTo>
                  <a:lnTo>
                    <a:pt x="780" y="293"/>
                  </a:lnTo>
                  <a:lnTo>
                    <a:pt x="742" y="288"/>
                  </a:lnTo>
                  <a:lnTo>
                    <a:pt x="721" y="288"/>
                  </a:lnTo>
                  <a:lnTo>
                    <a:pt x="705" y="283"/>
                  </a:lnTo>
                  <a:lnTo>
                    <a:pt x="668" y="277"/>
                  </a:lnTo>
                  <a:lnTo>
                    <a:pt x="646" y="277"/>
                  </a:lnTo>
                  <a:lnTo>
                    <a:pt x="625" y="272"/>
                  </a:lnTo>
                  <a:lnTo>
                    <a:pt x="593" y="267"/>
                  </a:lnTo>
                  <a:lnTo>
                    <a:pt x="572" y="267"/>
                  </a:lnTo>
                  <a:lnTo>
                    <a:pt x="555" y="261"/>
                  </a:lnTo>
                  <a:lnTo>
                    <a:pt x="518" y="256"/>
                  </a:lnTo>
                  <a:lnTo>
                    <a:pt x="502" y="251"/>
                  </a:lnTo>
                  <a:lnTo>
                    <a:pt x="486" y="251"/>
                  </a:lnTo>
                  <a:lnTo>
                    <a:pt x="449" y="245"/>
                  </a:lnTo>
                  <a:lnTo>
                    <a:pt x="433" y="240"/>
                  </a:lnTo>
                  <a:lnTo>
                    <a:pt x="417" y="235"/>
                  </a:lnTo>
                  <a:lnTo>
                    <a:pt x="401" y="235"/>
                  </a:lnTo>
                  <a:lnTo>
                    <a:pt x="374" y="224"/>
                  </a:lnTo>
                  <a:lnTo>
                    <a:pt x="358" y="219"/>
                  </a:lnTo>
                  <a:lnTo>
                    <a:pt x="342" y="219"/>
                  </a:lnTo>
                  <a:lnTo>
                    <a:pt x="310" y="208"/>
                  </a:lnTo>
                  <a:lnTo>
                    <a:pt x="299" y="203"/>
                  </a:lnTo>
                  <a:lnTo>
                    <a:pt x="283" y="203"/>
                  </a:lnTo>
                  <a:lnTo>
                    <a:pt x="257" y="192"/>
                  </a:lnTo>
                  <a:lnTo>
                    <a:pt x="246" y="187"/>
                  </a:lnTo>
                  <a:lnTo>
                    <a:pt x="230" y="181"/>
                  </a:lnTo>
                  <a:lnTo>
                    <a:pt x="208" y="176"/>
                  </a:lnTo>
                  <a:lnTo>
                    <a:pt x="198" y="171"/>
                  </a:lnTo>
                  <a:lnTo>
                    <a:pt x="182" y="165"/>
                  </a:lnTo>
                  <a:lnTo>
                    <a:pt x="160" y="155"/>
                  </a:lnTo>
                  <a:lnTo>
                    <a:pt x="150" y="149"/>
                  </a:lnTo>
                  <a:lnTo>
                    <a:pt x="139" y="144"/>
                  </a:lnTo>
                  <a:lnTo>
                    <a:pt x="123" y="139"/>
                  </a:lnTo>
                  <a:lnTo>
                    <a:pt x="112" y="133"/>
                  </a:lnTo>
                  <a:lnTo>
                    <a:pt x="107" y="128"/>
                  </a:lnTo>
                  <a:lnTo>
                    <a:pt x="86" y="117"/>
                  </a:lnTo>
                  <a:lnTo>
                    <a:pt x="80" y="112"/>
                  </a:lnTo>
                  <a:lnTo>
                    <a:pt x="75" y="107"/>
                  </a:lnTo>
                  <a:lnTo>
                    <a:pt x="59" y="96"/>
                  </a:lnTo>
                  <a:lnTo>
                    <a:pt x="54" y="90"/>
                  </a:lnTo>
                  <a:lnTo>
                    <a:pt x="48" y="85"/>
                  </a:lnTo>
                  <a:lnTo>
                    <a:pt x="43" y="80"/>
                  </a:lnTo>
                  <a:lnTo>
                    <a:pt x="32" y="69"/>
                  </a:lnTo>
                  <a:lnTo>
                    <a:pt x="27" y="64"/>
                  </a:lnTo>
                  <a:lnTo>
                    <a:pt x="22" y="58"/>
                  </a:lnTo>
                  <a:lnTo>
                    <a:pt x="16" y="48"/>
                  </a:lnTo>
                  <a:lnTo>
                    <a:pt x="11" y="42"/>
                  </a:lnTo>
                  <a:lnTo>
                    <a:pt x="6" y="37"/>
                  </a:lnTo>
                  <a:lnTo>
                    <a:pt x="6" y="26"/>
                  </a:lnTo>
                  <a:lnTo>
                    <a:pt x="0" y="21"/>
                  </a:lnTo>
                  <a:lnTo>
                    <a:pt x="0" y="16"/>
                  </a:lnTo>
                  <a:lnTo>
                    <a:pt x="0" y="5"/>
                  </a:lnTo>
                  <a:lnTo>
                    <a:pt x="0" y="0"/>
                  </a:lnTo>
                  <a:lnTo>
                    <a:pt x="0" y="336"/>
                  </a:lnTo>
                  <a:lnTo>
                    <a:pt x="0" y="341"/>
                  </a:lnTo>
                  <a:lnTo>
                    <a:pt x="0" y="352"/>
                  </a:lnTo>
                  <a:lnTo>
                    <a:pt x="0" y="357"/>
                  </a:lnTo>
                  <a:lnTo>
                    <a:pt x="6" y="363"/>
                  </a:lnTo>
                  <a:lnTo>
                    <a:pt x="6" y="373"/>
                  </a:lnTo>
                  <a:lnTo>
                    <a:pt x="11" y="379"/>
                  </a:lnTo>
                  <a:lnTo>
                    <a:pt x="16" y="384"/>
                  </a:lnTo>
                  <a:lnTo>
                    <a:pt x="22" y="395"/>
                  </a:lnTo>
                  <a:lnTo>
                    <a:pt x="27" y="400"/>
                  </a:lnTo>
                  <a:lnTo>
                    <a:pt x="32" y="405"/>
                  </a:lnTo>
                  <a:lnTo>
                    <a:pt x="43" y="416"/>
                  </a:lnTo>
                  <a:lnTo>
                    <a:pt x="48" y="421"/>
                  </a:lnTo>
                  <a:lnTo>
                    <a:pt x="54" y="427"/>
                  </a:lnTo>
                  <a:lnTo>
                    <a:pt x="59" y="432"/>
                  </a:lnTo>
                  <a:lnTo>
                    <a:pt x="75" y="443"/>
                  </a:lnTo>
                  <a:lnTo>
                    <a:pt x="80" y="448"/>
                  </a:lnTo>
                  <a:lnTo>
                    <a:pt x="86" y="453"/>
                  </a:lnTo>
                  <a:lnTo>
                    <a:pt x="107" y="464"/>
                  </a:lnTo>
                  <a:lnTo>
                    <a:pt x="112" y="469"/>
                  </a:lnTo>
                  <a:lnTo>
                    <a:pt x="123" y="475"/>
                  </a:lnTo>
                  <a:lnTo>
                    <a:pt x="139" y="480"/>
                  </a:lnTo>
                  <a:lnTo>
                    <a:pt x="150" y="485"/>
                  </a:lnTo>
                  <a:lnTo>
                    <a:pt x="160" y="491"/>
                  </a:lnTo>
                  <a:lnTo>
                    <a:pt x="182" y="501"/>
                  </a:lnTo>
                  <a:lnTo>
                    <a:pt x="198" y="507"/>
                  </a:lnTo>
                  <a:lnTo>
                    <a:pt x="208" y="512"/>
                  </a:lnTo>
                  <a:lnTo>
                    <a:pt x="230" y="517"/>
                  </a:lnTo>
                  <a:lnTo>
                    <a:pt x="246" y="523"/>
                  </a:lnTo>
                  <a:lnTo>
                    <a:pt x="257" y="528"/>
                  </a:lnTo>
                  <a:lnTo>
                    <a:pt x="283" y="539"/>
                  </a:lnTo>
                  <a:lnTo>
                    <a:pt x="299" y="539"/>
                  </a:lnTo>
                  <a:lnTo>
                    <a:pt x="310" y="544"/>
                  </a:lnTo>
                  <a:lnTo>
                    <a:pt x="342" y="555"/>
                  </a:lnTo>
                  <a:lnTo>
                    <a:pt x="358" y="555"/>
                  </a:lnTo>
                  <a:lnTo>
                    <a:pt x="374" y="560"/>
                  </a:lnTo>
                  <a:lnTo>
                    <a:pt x="401" y="571"/>
                  </a:lnTo>
                  <a:lnTo>
                    <a:pt x="417" y="571"/>
                  </a:lnTo>
                  <a:lnTo>
                    <a:pt x="433" y="576"/>
                  </a:lnTo>
                  <a:lnTo>
                    <a:pt x="449" y="581"/>
                  </a:lnTo>
                  <a:lnTo>
                    <a:pt x="486" y="587"/>
                  </a:lnTo>
                  <a:lnTo>
                    <a:pt x="502" y="587"/>
                  </a:lnTo>
                  <a:lnTo>
                    <a:pt x="518" y="592"/>
                  </a:lnTo>
                  <a:lnTo>
                    <a:pt x="555" y="597"/>
                  </a:lnTo>
                  <a:lnTo>
                    <a:pt x="572" y="603"/>
                  </a:lnTo>
                  <a:lnTo>
                    <a:pt x="593" y="603"/>
                  </a:lnTo>
                  <a:lnTo>
                    <a:pt x="625" y="608"/>
                  </a:lnTo>
                  <a:lnTo>
                    <a:pt x="646" y="613"/>
                  </a:lnTo>
                  <a:lnTo>
                    <a:pt x="668" y="613"/>
                  </a:lnTo>
                  <a:lnTo>
                    <a:pt x="705" y="619"/>
                  </a:lnTo>
                  <a:lnTo>
                    <a:pt x="721" y="624"/>
                  </a:lnTo>
                  <a:lnTo>
                    <a:pt x="742" y="624"/>
                  </a:lnTo>
                  <a:lnTo>
                    <a:pt x="780" y="629"/>
                  </a:lnTo>
                  <a:lnTo>
                    <a:pt x="801" y="629"/>
                  </a:lnTo>
                  <a:lnTo>
                    <a:pt x="822" y="635"/>
                  </a:lnTo>
                  <a:lnTo>
                    <a:pt x="860" y="635"/>
                  </a:lnTo>
                  <a:lnTo>
                    <a:pt x="881" y="635"/>
                  </a:lnTo>
                  <a:lnTo>
                    <a:pt x="903" y="640"/>
                  </a:lnTo>
                  <a:lnTo>
                    <a:pt x="945" y="640"/>
                  </a:lnTo>
                  <a:lnTo>
                    <a:pt x="967" y="640"/>
                  </a:lnTo>
                  <a:lnTo>
                    <a:pt x="988" y="645"/>
                  </a:lnTo>
                  <a:lnTo>
                    <a:pt x="1031" y="645"/>
                  </a:lnTo>
                  <a:lnTo>
                    <a:pt x="1047" y="645"/>
                  </a:lnTo>
                  <a:lnTo>
                    <a:pt x="1068" y="645"/>
                  </a:lnTo>
                  <a:lnTo>
                    <a:pt x="1089" y="645"/>
                  </a:lnTo>
                  <a:lnTo>
                    <a:pt x="1132" y="651"/>
                  </a:lnTo>
                  <a:lnTo>
                    <a:pt x="1153" y="651"/>
                  </a:lnTo>
                  <a:lnTo>
                    <a:pt x="1175" y="651"/>
                  </a:lnTo>
                  <a:lnTo>
                    <a:pt x="1218" y="651"/>
                  </a:lnTo>
                  <a:lnTo>
                    <a:pt x="1239" y="651"/>
                  </a:lnTo>
                  <a:lnTo>
                    <a:pt x="1260" y="651"/>
                  </a:lnTo>
                  <a:lnTo>
                    <a:pt x="1303" y="651"/>
                  </a:lnTo>
                  <a:lnTo>
                    <a:pt x="1324" y="651"/>
                  </a:lnTo>
                  <a:lnTo>
                    <a:pt x="1346" y="645"/>
                  </a:lnTo>
                  <a:lnTo>
                    <a:pt x="1388" y="645"/>
                  </a:lnTo>
                  <a:lnTo>
                    <a:pt x="1410" y="645"/>
                  </a:lnTo>
                  <a:lnTo>
                    <a:pt x="1410" y="309"/>
                  </a:lnTo>
                  <a:close/>
                </a:path>
              </a:pathLst>
            </a:custGeom>
            <a:solidFill>
              <a:srgbClr val="1A1A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uk-UA"/>
            </a:p>
          </p:txBody>
        </p:sp>
        <p:sp>
          <p:nvSpPr>
            <p:cNvPr id="42002" name="Freeform 17"/>
            <p:cNvSpPr>
              <a:spLocks/>
            </p:cNvSpPr>
            <p:nvPr/>
          </p:nvSpPr>
          <p:spPr bwMode="auto">
            <a:xfrm>
              <a:off x="3451" y="3050"/>
              <a:ext cx="1234" cy="518"/>
            </a:xfrm>
            <a:custGeom>
              <a:avLst/>
              <a:gdLst>
                <a:gd name="T0" fmla="*/ 545 w 1410"/>
                <a:gd name="T1" fmla="*/ 207 h 603"/>
                <a:gd name="T2" fmla="*/ 520 w 1410"/>
                <a:gd name="T3" fmla="*/ 208 h 603"/>
                <a:gd name="T4" fmla="*/ 496 w 1410"/>
                <a:gd name="T5" fmla="*/ 208 h 603"/>
                <a:gd name="T6" fmla="*/ 480 w 1410"/>
                <a:gd name="T7" fmla="*/ 208 h 603"/>
                <a:gd name="T8" fmla="*/ 453 w 1410"/>
                <a:gd name="T9" fmla="*/ 208 h 603"/>
                <a:gd name="T10" fmla="*/ 438 w 1410"/>
                <a:gd name="T11" fmla="*/ 208 h 603"/>
                <a:gd name="T12" fmla="*/ 411 w 1410"/>
                <a:gd name="T13" fmla="*/ 207 h 603"/>
                <a:gd name="T14" fmla="*/ 389 w 1410"/>
                <a:gd name="T15" fmla="*/ 207 h 603"/>
                <a:gd name="T16" fmla="*/ 372 w 1410"/>
                <a:gd name="T17" fmla="*/ 204 h 603"/>
                <a:gd name="T18" fmla="*/ 347 w 1410"/>
                <a:gd name="T19" fmla="*/ 203 h 603"/>
                <a:gd name="T20" fmla="*/ 322 w 1410"/>
                <a:gd name="T21" fmla="*/ 203 h 603"/>
                <a:gd name="T22" fmla="*/ 307 w 1410"/>
                <a:gd name="T23" fmla="*/ 201 h 603"/>
                <a:gd name="T24" fmla="*/ 284 w 1410"/>
                <a:gd name="T25" fmla="*/ 199 h 603"/>
                <a:gd name="T26" fmla="*/ 263 w 1410"/>
                <a:gd name="T27" fmla="*/ 196 h 603"/>
                <a:gd name="T28" fmla="*/ 246 w 1410"/>
                <a:gd name="T29" fmla="*/ 193 h 603"/>
                <a:gd name="T30" fmla="*/ 224 w 1410"/>
                <a:gd name="T31" fmla="*/ 191 h 603"/>
                <a:gd name="T32" fmla="*/ 210 w 1410"/>
                <a:gd name="T33" fmla="*/ 190 h 603"/>
                <a:gd name="T34" fmla="*/ 191 w 1410"/>
                <a:gd name="T35" fmla="*/ 186 h 603"/>
                <a:gd name="T36" fmla="*/ 171 w 1410"/>
                <a:gd name="T37" fmla="*/ 182 h 603"/>
                <a:gd name="T38" fmla="*/ 158 w 1410"/>
                <a:gd name="T39" fmla="*/ 179 h 603"/>
                <a:gd name="T40" fmla="*/ 141 w 1410"/>
                <a:gd name="T41" fmla="*/ 175 h 603"/>
                <a:gd name="T42" fmla="*/ 121 w 1410"/>
                <a:gd name="T43" fmla="*/ 171 h 603"/>
                <a:gd name="T44" fmla="*/ 111 w 1410"/>
                <a:gd name="T45" fmla="*/ 168 h 603"/>
                <a:gd name="T46" fmla="*/ 96 w 1410"/>
                <a:gd name="T47" fmla="*/ 164 h 603"/>
                <a:gd name="T48" fmla="*/ 82 w 1410"/>
                <a:gd name="T49" fmla="*/ 160 h 603"/>
                <a:gd name="T50" fmla="*/ 72 w 1410"/>
                <a:gd name="T51" fmla="*/ 156 h 603"/>
                <a:gd name="T52" fmla="*/ 59 w 1410"/>
                <a:gd name="T53" fmla="*/ 150 h 603"/>
                <a:gd name="T54" fmla="*/ 53 w 1410"/>
                <a:gd name="T55" fmla="*/ 148 h 603"/>
                <a:gd name="T56" fmla="*/ 42 w 1410"/>
                <a:gd name="T57" fmla="*/ 142 h 603"/>
                <a:gd name="T58" fmla="*/ 31 w 1410"/>
                <a:gd name="T59" fmla="*/ 138 h 603"/>
                <a:gd name="T60" fmla="*/ 25 w 1410"/>
                <a:gd name="T61" fmla="*/ 134 h 603"/>
                <a:gd name="T62" fmla="*/ 19 w 1410"/>
                <a:gd name="T63" fmla="*/ 128 h 603"/>
                <a:gd name="T64" fmla="*/ 13 w 1410"/>
                <a:gd name="T65" fmla="*/ 124 h 603"/>
                <a:gd name="T66" fmla="*/ 9 w 1410"/>
                <a:gd name="T67" fmla="*/ 119 h 603"/>
                <a:gd name="T68" fmla="*/ 4 w 1410"/>
                <a:gd name="T69" fmla="*/ 114 h 603"/>
                <a:gd name="T70" fmla="*/ 4 w 1410"/>
                <a:gd name="T71" fmla="*/ 107 h 603"/>
                <a:gd name="T72" fmla="*/ 0 w 1410"/>
                <a:gd name="T73" fmla="*/ 103 h 603"/>
                <a:gd name="T74" fmla="*/ 0 w 1410"/>
                <a:gd name="T75" fmla="*/ 98 h 603"/>
                <a:gd name="T76" fmla="*/ 0 w 1410"/>
                <a:gd name="T77" fmla="*/ 94 h 603"/>
                <a:gd name="T78" fmla="*/ 4 w 1410"/>
                <a:gd name="T79" fmla="*/ 88 h 603"/>
                <a:gd name="T80" fmla="*/ 4 w 1410"/>
                <a:gd name="T81" fmla="*/ 83 h 603"/>
                <a:gd name="T82" fmla="*/ 7 w 1410"/>
                <a:gd name="T83" fmla="*/ 79 h 603"/>
                <a:gd name="T84" fmla="*/ 13 w 1410"/>
                <a:gd name="T85" fmla="*/ 74 h 603"/>
                <a:gd name="T86" fmla="*/ 19 w 1410"/>
                <a:gd name="T87" fmla="*/ 68 h 603"/>
                <a:gd name="T88" fmla="*/ 24 w 1410"/>
                <a:gd name="T89" fmla="*/ 65 h 603"/>
                <a:gd name="T90" fmla="*/ 31 w 1410"/>
                <a:gd name="T91" fmla="*/ 59 h 603"/>
                <a:gd name="T92" fmla="*/ 39 w 1410"/>
                <a:gd name="T93" fmla="*/ 55 h 603"/>
                <a:gd name="T94" fmla="*/ 49 w 1410"/>
                <a:gd name="T95" fmla="*/ 50 h 603"/>
                <a:gd name="T96" fmla="*/ 59 w 1410"/>
                <a:gd name="T97" fmla="*/ 45 h 603"/>
                <a:gd name="T98" fmla="*/ 67 w 1410"/>
                <a:gd name="T99" fmla="*/ 43 h 603"/>
                <a:gd name="T100" fmla="*/ 82 w 1410"/>
                <a:gd name="T101" fmla="*/ 37 h 603"/>
                <a:gd name="T102" fmla="*/ 96 w 1410"/>
                <a:gd name="T103" fmla="*/ 32 h 603"/>
                <a:gd name="T104" fmla="*/ 108 w 1410"/>
                <a:gd name="T105" fmla="*/ 29 h 603"/>
                <a:gd name="T106" fmla="*/ 121 w 1410"/>
                <a:gd name="T107" fmla="*/ 24 h 603"/>
                <a:gd name="T108" fmla="*/ 141 w 1410"/>
                <a:gd name="T109" fmla="*/ 21 h 603"/>
                <a:gd name="T110" fmla="*/ 151 w 1410"/>
                <a:gd name="T111" fmla="*/ 18 h 603"/>
                <a:gd name="T112" fmla="*/ 171 w 1410"/>
                <a:gd name="T113" fmla="*/ 15 h 603"/>
                <a:gd name="T114" fmla="*/ 186 w 1410"/>
                <a:gd name="T115" fmla="*/ 11 h 603"/>
                <a:gd name="T116" fmla="*/ 204 w 1410"/>
                <a:gd name="T117" fmla="*/ 9 h 603"/>
                <a:gd name="T118" fmla="*/ 224 w 1410"/>
                <a:gd name="T119" fmla="*/ 6 h 603"/>
                <a:gd name="T120" fmla="*/ 239 w 1410"/>
                <a:gd name="T121" fmla="*/ 3 h 603"/>
                <a:gd name="T122" fmla="*/ 263 w 1410"/>
                <a:gd name="T123" fmla="*/ 0 h 603"/>
                <a:gd name="T124" fmla="*/ 555 w 1410"/>
                <a:gd name="T125" fmla="*/ 207 h 6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10" h="603">
                  <a:moveTo>
                    <a:pt x="1410" y="598"/>
                  </a:moveTo>
                  <a:lnTo>
                    <a:pt x="1388" y="598"/>
                  </a:lnTo>
                  <a:lnTo>
                    <a:pt x="1346" y="598"/>
                  </a:lnTo>
                  <a:lnTo>
                    <a:pt x="1324" y="603"/>
                  </a:lnTo>
                  <a:lnTo>
                    <a:pt x="1303" y="603"/>
                  </a:lnTo>
                  <a:lnTo>
                    <a:pt x="1260" y="603"/>
                  </a:lnTo>
                  <a:lnTo>
                    <a:pt x="1239" y="603"/>
                  </a:lnTo>
                  <a:lnTo>
                    <a:pt x="1218" y="603"/>
                  </a:lnTo>
                  <a:lnTo>
                    <a:pt x="1175" y="603"/>
                  </a:lnTo>
                  <a:lnTo>
                    <a:pt x="1153" y="603"/>
                  </a:lnTo>
                  <a:lnTo>
                    <a:pt x="1132" y="603"/>
                  </a:lnTo>
                  <a:lnTo>
                    <a:pt x="1111" y="603"/>
                  </a:lnTo>
                  <a:lnTo>
                    <a:pt x="1068" y="598"/>
                  </a:lnTo>
                  <a:lnTo>
                    <a:pt x="1047" y="598"/>
                  </a:lnTo>
                  <a:lnTo>
                    <a:pt x="1031" y="598"/>
                  </a:lnTo>
                  <a:lnTo>
                    <a:pt x="988" y="598"/>
                  </a:lnTo>
                  <a:lnTo>
                    <a:pt x="967" y="592"/>
                  </a:lnTo>
                  <a:lnTo>
                    <a:pt x="945" y="592"/>
                  </a:lnTo>
                  <a:lnTo>
                    <a:pt x="903" y="592"/>
                  </a:lnTo>
                  <a:lnTo>
                    <a:pt x="881" y="587"/>
                  </a:lnTo>
                  <a:lnTo>
                    <a:pt x="860" y="587"/>
                  </a:lnTo>
                  <a:lnTo>
                    <a:pt x="822" y="587"/>
                  </a:lnTo>
                  <a:lnTo>
                    <a:pt x="801" y="582"/>
                  </a:lnTo>
                  <a:lnTo>
                    <a:pt x="780" y="582"/>
                  </a:lnTo>
                  <a:lnTo>
                    <a:pt x="742" y="576"/>
                  </a:lnTo>
                  <a:lnTo>
                    <a:pt x="721" y="576"/>
                  </a:lnTo>
                  <a:lnTo>
                    <a:pt x="705" y="571"/>
                  </a:lnTo>
                  <a:lnTo>
                    <a:pt x="668" y="566"/>
                  </a:lnTo>
                  <a:lnTo>
                    <a:pt x="646" y="566"/>
                  </a:lnTo>
                  <a:lnTo>
                    <a:pt x="625" y="560"/>
                  </a:lnTo>
                  <a:lnTo>
                    <a:pt x="593" y="555"/>
                  </a:lnTo>
                  <a:lnTo>
                    <a:pt x="572" y="555"/>
                  </a:lnTo>
                  <a:lnTo>
                    <a:pt x="555" y="550"/>
                  </a:lnTo>
                  <a:lnTo>
                    <a:pt x="534" y="550"/>
                  </a:lnTo>
                  <a:lnTo>
                    <a:pt x="502" y="539"/>
                  </a:lnTo>
                  <a:lnTo>
                    <a:pt x="486" y="539"/>
                  </a:lnTo>
                  <a:lnTo>
                    <a:pt x="470" y="534"/>
                  </a:lnTo>
                  <a:lnTo>
                    <a:pt x="433" y="528"/>
                  </a:lnTo>
                  <a:lnTo>
                    <a:pt x="417" y="523"/>
                  </a:lnTo>
                  <a:lnTo>
                    <a:pt x="401" y="518"/>
                  </a:lnTo>
                  <a:lnTo>
                    <a:pt x="374" y="512"/>
                  </a:lnTo>
                  <a:lnTo>
                    <a:pt x="358" y="507"/>
                  </a:lnTo>
                  <a:lnTo>
                    <a:pt x="342" y="507"/>
                  </a:lnTo>
                  <a:lnTo>
                    <a:pt x="310" y="496"/>
                  </a:lnTo>
                  <a:lnTo>
                    <a:pt x="299" y="491"/>
                  </a:lnTo>
                  <a:lnTo>
                    <a:pt x="283" y="486"/>
                  </a:lnTo>
                  <a:lnTo>
                    <a:pt x="257" y="480"/>
                  </a:lnTo>
                  <a:lnTo>
                    <a:pt x="246" y="475"/>
                  </a:lnTo>
                  <a:lnTo>
                    <a:pt x="230" y="470"/>
                  </a:lnTo>
                  <a:lnTo>
                    <a:pt x="208" y="464"/>
                  </a:lnTo>
                  <a:lnTo>
                    <a:pt x="198" y="459"/>
                  </a:lnTo>
                  <a:lnTo>
                    <a:pt x="182" y="454"/>
                  </a:lnTo>
                  <a:lnTo>
                    <a:pt x="171" y="448"/>
                  </a:lnTo>
                  <a:lnTo>
                    <a:pt x="150" y="438"/>
                  </a:lnTo>
                  <a:lnTo>
                    <a:pt x="139" y="432"/>
                  </a:lnTo>
                  <a:lnTo>
                    <a:pt x="134" y="427"/>
                  </a:lnTo>
                  <a:lnTo>
                    <a:pt x="112" y="416"/>
                  </a:lnTo>
                  <a:lnTo>
                    <a:pt x="107" y="411"/>
                  </a:lnTo>
                  <a:lnTo>
                    <a:pt x="96" y="406"/>
                  </a:lnTo>
                  <a:lnTo>
                    <a:pt x="80" y="400"/>
                  </a:lnTo>
                  <a:lnTo>
                    <a:pt x="75" y="395"/>
                  </a:lnTo>
                  <a:lnTo>
                    <a:pt x="64" y="390"/>
                  </a:lnTo>
                  <a:lnTo>
                    <a:pt x="54" y="379"/>
                  </a:lnTo>
                  <a:lnTo>
                    <a:pt x="48" y="373"/>
                  </a:lnTo>
                  <a:lnTo>
                    <a:pt x="43" y="368"/>
                  </a:lnTo>
                  <a:lnTo>
                    <a:pt x="32" y="357"/>
                  </a:lnTo>
                  <a:lnTo>
                    <a:pt x="27" y="352"/>
                  </a:lnTo>
                  <a:lnTo>
                    <a:pt x="22" y="347"/>
                  </a:lnTo>
                  <a:lnTo>
                    <a:pt x="16" y="336"/>
                  </a:lnTo>
                  <a:lnTo>
                    <a:pt x="11" y="331"/>
                  </a:lnTo>
                  <a:lnTo>
                    <a:pt x="6" y="325"/>
                  </a:lnTo>
                  <a:lnTo>
                    <a:pt x="6" y="309"/>
                  </a:lnTo>
                  <a:lnTo>
                    <a:pt x="0" y="304"/>
                  </a:lnTo>
                  <a:lnTo>
                    <a:pt x="0" y="299"/>
                  </a:lnTo>
                  <a:lnTo>
                    <a:pt x="0" y="293"/>
                  </a:lnTo>
                  <a:lnTo>
                    <a:pt x="0" y="283"/>
                  </a:lnTo>
                  <a:lnTo>
                    <a:pt x="0" y="277"/>
                  </a:lnTo>
                  <a:lnTo>
                    <a:pt x="0" y="272"/>
                  </a:lnTo>
                  <a:lnTo>
                    <a:pt x="0" y="261"/>
                  </a:lnTo>
                  <a:lnTo>
                    <a:pt x="6" y="256"/>
                  </a:lnTo>
                  <a:lnTo>
                    <a:pt x="6" y="251"/>
                  </a:lnTo>
                  <a:lnTo>
                    <a:pt x="11" y="240"/>
                  </a:lnTo>
                  <a:lnTo>
                    <a:pt x="16" y="235"/>
                  </a:lnTo>
                  <a:lnTo>
                    <a:pt x="16" y="229"/>
                  </a:lnTo>
                  <a:lnTo>
                    <a:pt x="27" y="219"/>
                  </a:lnTo>
                  <a:lnTo>
                    <a:pt x="32" y="213"/>
                  </a:lnTo>
                  <a:lnTo>
                    <a:pt x="38" y="208"/>
                  </a:lnTo>
                  <a:lnTo>
                    <a:pt x="48" y="197"/>
                  </a:lnTo>
                  <a:lnTo>
                    <a:pt x="54" y="192"/>
                  </a:lnTo>
                  <a:lnTo>
                    <a:pt x="59" y="187"/>
                  </a:lnTo>
                  <a:lnTo>
                    <a:pt x="75" y="176"/>
                  </a:lnTo>
                  <a:lnTo>
                    <a:pt x="80" y="171"/>
                  </a:lnTo>
                  <a:lnTo>
                    <a:pt x="86" y="165"/>
                  </a:lnTo>
                  <a:lnTo>
                    <a:pt x="96" y="160"/>
                  </a:lnTo>
                  <a:lnTo>
                    <a:pt x="112" y="149"/>
                  </a:lnTo>
                  <a:lnTo>
                    <a:pt x="123" y="144"/>
                  </a:lnTo>
                  <a:lnTo>
                    <a:pt x="134" y="139"/>
                  </a:lnTo>
                  <a:lnTo>
                    <a:pt x="150" y="128"/>
                  </a:lnTo>
                  <a:lnTo>
                    <a:pt x="160" y="123"/>
                  </a:lnTo>
                  <a:lnTo>
                    <a:pt x="171" y="123"/>
                  </a:lnTo>
                  <a:lnTo>
                    <a:pt x="198" y="112"/>
                  </a:lnTo>
                  <a:lnTo>
                    <a:pt x="208" y="107"/>
                  </a:lnTo>
                  <a:lnTo>
                    <a:pt x="219" y="101"/>
                  </a:lnTo>
                  <a:lnTo>
                    <a:pt x="246" y="91"/>
                  </a:lnTo>
                  <a:lnTo>
                    <a:pt x="257" y="91"/>
                  </a:lnTo>
                  <a:lnTo>
                    <a:pt x="273" y="85"/>
                  </a:lnTo>
                  <a:lnTo>
                    <a:pt x="299" y="75"/>
                  </a:lnTo>
                  <a:lnTo>
                    <a:pt x="310" y="69"/>
                  </a:lnTo>
                  <a:lnTo>
                    <a:pt x="326" y="69"/>
                  </a:lnTo>
                  <a:lnTo>
                    <a:pt x="358" y="59"/>
                  </a:lnTo>
                  <a:lnTo>
                    <a:pt x="374" y="53"/>
                  </a:lnTo>
                  <a:lnTo>
                    <a:pt x="385" y="53"/>
                  </a:lnTo>
                  <a:lnTo>
                    <a:pt x="417" y="43"/>
                  </a:lnTo>
                  <a:lnTo>
                    <a:pt x="433" y="43"/>
                  </a:lnTo>
                  <a:lnTo>
                    <a:pt x="449" y="37"/>
                  </a:lnTo>
                  <a:lnTo>
                    <a:pt x="470" y="32"/>
                  </a:lnTo>
                  <a:lnTo>
                    <a:pt x="502" y="27"/>
                  </a:lnTo>
                  <a:lnTo>
                    <a:pt x="518" y="27"/>
                  </a:lnTo>
                  <a:lnTo>
                    <a:pt x="534" y="21"/>
                  </a:lnTo>
                  <a:lnTo>
                    <a:pt x="572" y="16"/>
                  </a:lnTo>
                  <a:lnTo>
                    <a:pt x="593" y="11"/>
                  </a:lnTo>
                  <a:lnTo>
                    <a:pt x="609" y="11"/>
                  </a:lnTo>
                  <a:lnTo>
                    <a:pt x="646" y="5"/>
                  </a:lnTo>
                  <a:lnTo>
                    <a:pt x="668" y="0"/>
                  </a:lnTo>
                  <a:lnTo>
                    <a:pt x="1218" y="283"/>
                  </a:lnTo>
                  <a:lnTo>
                    <a:pt x="1410" y="598"/>
                  </a:lnTo>
                  <a:close/>
                </a:path>
              </a:pathLst>
            </a:custGeom>
            <a:solidFill>
              <a:srgbClr val="33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uk-UA"/>
            </a:p>
          </p:txBody>
        </p:sp>
        <p:sp>
          <p:nvSpPr>
            <p:cNvPr id="42003" name="Rectangle 20"/>
            <p:cNvSpPr>
              <a:spLocks noChangeArrowheads="1"/>
            </p:cNvSpPr>
            <p:nvPr/>
          </p:nvSpPr>
          <p:spPr bwMode="auto">
            <a:xfrm>
              <a:off x="4650" y="2996"/>
              <a:ext cx="75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uk-UA" altLang="uk-UA" sz="1600">
                  <a:solidFill>
                    <a:srgbClr val="000000"/>
                  </a:solidFill>
                  <a:latin typeface="Arial" panose="020B0604020202020204" pitchFamily="34" charset="0"/>
                </a:rPr>
                <a:t>Більше 2000</a:t>
              </a:r>
              <a:endParaRPr lang="uk-UA" altLang="uk-UA" sz="1800">
                <a:latin typeface="Arial" panose="020B0604020202020204" pitchFamily="34" charset="0"/>
              </a:endParaRPr>
            </a:p>
          </p:txBody>
        </p:sp>
        <p:sp>
          <p:nvSpPr>
            <p:cNvPr id="42004" name="Rectangle 22"/>
            <p:cNvSpPr>
              <a:spLocks noChangeArrowheads="1"/>
            </p:cNvSpPr>
            <p:nvPr/>
          </p:nvSpPr>
          <p:spPr bwMode="auto">
            <a:xfrm>
              <a:off x="6355" y="3161"/>
              <a:ext cx="231" cy="17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uk-UA" altLang="uk-UA" sz="1800">
                <a:latin typeface="Arial" panose="020B0604020202020204" pitchFamily="34" charset="0"/>
              </a:endParaRPr>
            </a:p>
          </p:txBody>
        </p:sp>
        <p:sp>
          <p:nvSpPr>
            <p:cNvPr id="42005" name="Rectangle 23"/>
            <p:cNvSpPr>
              <a:spLocks noChangeArrowheads="1"/>
            </p:cNvSpPr>
            <p:nvPr/>
          </p:nvSpPr>
          <p:spPr bwMode="auto">
            <a:xfrm>
              <a:off x="6329" y="3258"/>
              <a:ext cx="8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uk-UA" altLang="uk-UA" sz="1800">
                <a:latin typeface="Arial" panose="020B0604020202020204" pitchFamily="34" charset="0"/>
              </a:endParaRPr>
            </a:p>
          </p:txBody>
        </p:sp>
        <p:sp>
          <p:nvSpPr>
            <p:cNvPr id="42006" name="Rectangle 24"/>
            <p:cNvSpPr>
              <a:spLocks noChangeArrowheads="1"/>
            </p:cNvSpPr>
            <p:nvPr/>
          </p:nvSpPr>
          <p:spPr bwMode="auto">
            <a:xfrm>
              <a:off x="6652" y="3231"/>
              <a:ext cx="3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uk-UA" altLang="uk-UA" sz="1600">
                  <a:solidFill>
                    <a:srgbClr val="000000"/>
                  </a:solidFill>
                  <a:latin typeface="Arial" panose="020B0604020202020204" pitchFamily="34" charset="0"/>
                </a:rPr>
                <a:t>МАЛІ</a:t>
              </a:r>
              <a:endParaRPr lang="uk-UA" altLang="uk-UA" sz="1800">
                <a:latin typeface="Arial" panose="020B0604020202020204" pitchFamily="34" charset="0"/>
              </a:endParaRPr>
            </a:p>
          </p:txBody>
        </p:sp>
        <p:sp>
          <p:nvSpPr>
            <p:cNvPr id="42007" name="Rectangle 25"/>
            <p:cNvSpPr>
              <a:spLocks noChangeArrowheads="1"/>
            </p:cNvSpPr>
            <p:nvPr/>
          </p:nvSpPr>
          <p:spPr bwMode="auto">
            <a:xfrm>
              <a:off x="6368" y="3386"/>
              <a:ext cx="217" cy="182"/>
            </a:xfrm>
            <a:prstGeom prst="rect">
              <a:avLst/>
            </a:prstGeom>
            <a:solidFill>
              <a:srgbClr val="1A1A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uk-UA" altLang="uk-UA" sz="1800">
                <a:latin typeface="Arial" panose="020B0604020202020204" pitchFamily="34" charset="0"/>
              </a:endParaRPr>
            </a:p>
          </p:txBody>
        </p:sp>
        <p:sp>
          <p:nvSpPr>
            <p:cNvPr id="42008" name="Rectangle 26"/>
            <p:cNvSpPr>
              <a:spLocks noChangeArrowheads="1"/>
            </p:cNvSpPr>
            <p:nvPr/>
          </p:nvSpPr>
          <p:spPr bwMode="auto">
            <a:xfrm>
              <a:off x="6633" y="3440"/>
              <a:ext cx="62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uk-UA" altLang="uk-UA" sz="1600">
                  <a:solidFill>
                    <a:srgbClr val="000000"/>
                  </a:solidFill>
                  <a:latin typeface="Arial" panose="020B0604020202020204" pitchFamily="34" charset="0"/>
                </a:rPr>
                <a:t>СЕРЕДНІ</a:t>
              </a:r>
              <a:endParaRPr lang="uk-UA" altLang="uk-UA" sz="1800">
                <a:latin typeface="Arial" panose="020B0604020202020204" pitchFamily="34" charset="0"/>
              </a:endParaRPr>
            </a:p>
          </p:txBody>
        </p:sp>
        <p:sp>
          <p:nvSpPr>
            <p:cNvPr id="42009" name="Rectangle 27"/>
            <p:cNvSpPr>
              <a:spLocks noChangeArrowheads="1"/>
            </p:cNvSpPr>
            <p:nvPr/>
          </p:nvSpPr>
          <p:spPr bwMode="auto">
            <a:xfrm>
              <a:off x="6371" y="3626"/>
              <a:ext cx="211" cy="162"/>
            </a:xfrm>
            <a:prstGeom prst="rect">
              <a:avLst/>
            </a:prstGeom>
            <a:solidFill>
              <a:srgbClr val="5E707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uk-UA" altLang="uk-UA" sz="1800">
                <a:latin typeface="Arial" panose="020B0604020202020204" pitchFamily="34" charset="0"/>
              </a:endParaRPr>
            </a:p>
          </p:txBody>
        </p:sp>
        <p:sp>
          <p:nvSpPr>
            <p:cNvPr id="42010" name="Rectangle 28"/>
            <p:cNvSpPr>
              <a:spLocks noChangeArrowheads="1"/>
            </p:cNvSpPr>
            <p:nvPr/>
          </p:nvSpPr>
          <p:spPr bwMode="auto">
            <a:xfrm>
              <a:off x="6633" y="3629"/>
              <a:ext cx="46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uk-UA" altLang="uk-UA" sz="1600">
                  <a:solidFill>
                    <a:srgbClr val="000000"/>
                  </a:solidFill>
                  <a:latin typeface="Arial" panose="020B0604020202020204" pitchFamily="34" charset="0"/>
                </a:rPr>
                <a:t>ВЕЛИКІ</a:t>
              </a:r>
              <a:endParaRPr lang="uk-UA" altLang="uk-UA" sz="1800">
                <a:latin typeface="Arial" panose="020B0604020202020204" pitchFamily="34" charset="0"/>
              </a:endParaRPr>
            </a:p>
          </p:txBody>
        </p:sp>
      </p:grpSp>
      <p:sp>
        <p:nvSpPr>
          <p:cNvPr id="41988" name="Rectangle 20"/>
          <p:cNvSpPr>
            <a:spLocks noChangeArrowheads="1"/>
          </p:cNvSpPr>
          <p:nvPr/>
        </p:nvSpPr>
        <p:spPr bwMode="auto">
          <a:xfrm>
            <a:off x="5614987" y="4549776"/>
            <a:ext cx="981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uk-UA" altLang="uk-UA" sz="1600" dirty="0">
                <a:solidFill>
                  <a:schemeClr val="bg1"/>
                </a:solidFill>
                <a:latin typeface="Arial" panose="020B0604020202020204" pitchFamily="34" charset="0"/>
              </a:rPr>
              <a:t>600 - 2000</a:t>
            </a:r>
            <a:endParaRPr lang="uk-UA" altLang="uk-UA" sz="1800" dirty="0">
              <a:solidFill>
                <a:schemeClr val="bg1"/>
              </a:solidFill>
              <a:latin typeface="Arial" panose="020B0604020202020204" pitchFamily="34" charset="0"/>
            </a:endParaRPr>
          </a:p>
        </p:txBody>
      </p:sp>
      <p:sp>
        <p:nvSpPr>
          <p:cNvPr id="41989" name="Rectangle 20"/>
          <p:cNvSpPr>
            <a:spLocks noChangeArrowheads="1"/>
          </p:cNvSpPr>
          <p:nvPr/>
        </p:nvSpPr>
        <p:spPr bwMode="auto">
          <a:xfrm>
            <a:off x="7756524" y="4830763"/>
            <a:ext cx="8667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uk-UA" altLang="uk-UA" sz="1600" dirty="0">
                <a:latin typeface="Arial" panose="020B0604020202020204" pitchFamily="34" charset="0"/>
              </a:rPr>
              <a:t>150 - 600</a:t>
            </a:r>
            <a:endParaRPr lang="uk-UA" altLang="uk-UA" sz="1800" dirty="0">
              <a:latin typeface="Arial" panose="020B0604020202020204" pitchFamily="34" charset="0"/>
            </a:endParaRPr>
          </a:p>
        </p:txBody>
      </p:sp>
      <p:sp>
        <p:nvSpPr>
          <p:cNvPr id="2" name="Місце для номера слайда 1"/>
          <p:cNvSpPr>
            <a:spLocks noGrp="1"/>
          </p:cNvSpPr>
          <p:nvPr>
            <p:ph type="sldNum" sz="quarter" idx="12"/>
          </p:nvPr>
        </p:nvSpPr>
        <p:spPr/>
        <p:txBody>
          <a:bodyPr/>
          <a:lstStyle/>
          <a:p>
            <a:pPr>
              <a:defRPr/>
            </a:pPr>
            <a:fld id="{CB6A203C-4960-40A1-BFA7-F881A1DA8A5C}" type="slidenum">
              <a:rPr lang="ru-RU" altLang="ru-RU" smtClean="0"/>
              <a:pPr>
                <a:defRPr/>
              </a:pPr>
              <a:t>24</a:t>
            </a:fld>
            <a:endParaRPr lang="ru-RU" altLang="ru-RU"/>
          </a:p>
        </p:txBody>
      </p:sp>
    </p:spTree>
    <p:extLst>
      <p:ext uri="{BB962C8B-B14F-4D97-AF65-F5344CB8AC3E}">
        <p14:creationId xmlns:p14="http://schemas.microsoft.com/office/powerpoint/2010/main" val="3134772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8"/>
          <p:cNvSpPr txBox="1">
            <a:spLocks noChangeArrowheads="1"/>
          </p:cNvSpPr>
          <p:nvPr/>
        </p:nvSpPr>
        <p:spPr bwMode="auto">
          <a:xfrm>
            <a:off x="219856" y="1957426"/>
            <a:ext cx="1173135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uk-UA" altLang="uk-UA" sz="2000" dirty="0">
                <a:latin typeface="+mn-lt"/>
              </a:rPr>
              <a:t> </a:t>
            </a:r>
            <a:r>
              <a:rPr lang="uk-UA" altLang="uk-UA" sz="2000" b="1" dirty="0">
                <a:latin typeface="+mn-lt"/>
              </a:rPr>
              <a:t>  </a:t>
            </a:r>
          </a:p>
          <a:p>
            <a:pPr marL="685800" indent="-685800">
              <a:buClr>
                <a:srgbClr val="FF3300"/>
              </a:buClr>
              <a:buFont typeface="DejaVu Sans" panose="020B0603030804020204" pitchFamily="34" charset="0"/>
              <a:buChar char="⚑"/>
              <a:defRPr/>
            </a:pPr>
            <a:r>
              <a:rPr lang="uk-UA" altLang="uk-UA" sz="2800" b="1" dirty="0">
                <a:latin typeface="+mn-lt"/>
              </a:rPr>
              <a:t>для захисту населення;</a:t>
            </a:r>
          </a:p>
          <a:p>
            <a:pPr marL="685800" indent="-685800">
              <a:buClr>
                <a:srgbClr val="FF3300"/>
              </a:buClr>
              <a:buFont typeface="DejaVu Sans" panose="020B0603030804020204" pitchFamily="34" charset="0"/>
              <a:buChar char="⚑"/>
              <a:defRPr/>
            </a:pPr>
            <a:r>
              <a:rPr lang="uk-UA" altLang="uk-UA" sz="2800" b="1" dirty="0">
                <a:latin typeface="+mn-lt"/>
              </a:rPr>
              <a:t>для розміщення органів управління </a:t>
            </a:r>
            <a:r>
              <a:rPr lang="uk-UA" altLang="uk-UA" sz="2800" i="1" dirty="0">
                <a:latin typeface="+mn-lt"/>
              </a:rPr>
              <a:t>(командні пункти (КП), пункти управління (ПУ), вузли зв'язку (ВЗ);</a:t>
            </a:r>
          </a:p>
          <a:p>
            <a:pPr marL="685800" indent="-685800">
              <a:buClr>
                <a:srgbClr val="FF3300"/>
              </a:buClr>
              <a:buFont typeface="DejaVu Sans" panose="020B0603030804020204" pitchFamily="34" charset="0"/>
              <a:buChar char="⚑"/>
              <a:defRPr/>
            </a:pPr>
            <a:r>
              <a:rPr lang="uk-UA" altLang="uk-UA" sz="2800" b="1" dirty="0">
                <a:latin typeface="+mn-lt"/>
              </a:rPr>
              <a:t>медичних установ.</a:t>
            </a:r>
          </a:p>
        </p:txBody>
      </p:sp>
      <p:pic>
        <p:nvPicPr>
          <p:cNvPr id="45062" name="Picture 6" descr="Большой подземный госпиталь в убежище на случай войны. Теперь он на  консервации но хорошо сохранился | Пикаб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57" y="4203724"/>
            <a:ext cx="3643895" cy="242484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5064" name="Picture 8" descr="Українська молодь: Удосконалення системи управління військами (силами) на  ТВД"/>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6251" y="3875762"/>
            <a:ext cx="4142396" cy="282104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5068" name="Picture 12" descr="Ракетна шахта на Миколаївщині: музей «убивчих» експонатів"/>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1703" y="4081084"/>
            <a:ext cx="3586597" cy="254748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3015" name="Прямокутник 5"/>
          <p:cNvSpPr>
            <a:spLocks noChangeArrowheads="1"/>
          </p:cNvSpPr>
          <p:nvPr/>
        </p:nvSpPr>
        <p:spPr bwMode="auto">
          <a:xfrm>
            <a:off x="-608819" y="1665038"/>
            <a:ext cx="114919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uk-UA" altLang="uk-UA" sz="3200" b="1" dirty="0">
                <a:solidFill>
                  <a:srgbClr val="800000"/>
                </a:solidFill>
                <a:latin typeface="+mn-lt"/>
              </a:rPr>
              <a:t>Захисні споруди поділяються </a:t>
            </a:r>
            <a:r>
              <a:rPr lang="uk-UA" altLang="uk-UA" sz="3200" b="1" u="sng" dirty="0">
                <a:solidFill>
                  <a:srgbClr val="800000"/>
                </a:solidFill>
                <a:latin typeface="+mn-lt"/>
              </a:rPr>
              <a:t>за призначенням</a:t>
            </a:r>
            <a:r>
              <a:rPr lang="uk-UA" altLang="uk-UA" sz="3200" b="1" dirty="0">
                <a:solidFill>
                  <a:srgbClr val="800000"/>
                </a:solidFill>
                <a:latin typeface="+mn-lt"/>
              </a:rPr>
              <a:t>:</a:t>
            </a:r>
          </a:p>
        </p:txBody>
      </p:sp>
      <p:sp>
        <p:nvSpPr>
          <p:cNvPr id="2" name="Місце для номера слайда 1"/>
          <p:cNvSpPr>
            <a:spLocks noGrp="1"/>
          </p:cNvSpPr>
          <p:nvPr>
            <p:ph type="sldNum" sz="quarter" idx="12"/>
          </p:nvPr>
        </p:nvSpPr>
        <p:spPr/>
        <p:txBody>
          <a:bodyPr/>
          <a:lstStyle/>
          <a:p>
            <a:pPr>
              <a:defRPr/>
            </a:pPr>
            <a:fld id="{BF77F78B-6064-44F2-87E4-12C346AF59CD}" type="slidenum">
              <a:rPr lang="ru-RU" altLang="ru-RU" smtClean="0"/>
              <a:pPr>
                <a:defRPr/>
              </a:pPr>
              <a:t>25</a:t>
            </a:fld>
            <a:endParaRPr lang="ru-RU" altLang="ru-RU"/>
          </a:p>
        </p:txBody>
      </p:sp>
    </p:spTree>
    <p:extLst>
      <p:ext uri="{BB962C8B-B14F-4D97-AF65-F5344CB8AC3E}">
        <p14:creationId xmlns:p14="http://schemas.microsoft.com/office/powerpoint/2010/main" val="2072859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8"/>
          <p:cNvSpPr txBox="1">
            <a:spLocks noChangeArrowheads="1"/>
          </p:cNvSpPr>
          <p:nvPr/>
        </p:nvSpPr>
        <p:spPr bwMode="auto">
          <a:xfrm>
            <a:off x="429133" y="1481589"/>
            <a:ext cx="1152207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uk-UA" altLang="uk-UA" dirty="0">
                <a:latin typeface="+mn-lt"/>
              </a:rPr>
              <a:t> </a:t>
            </a:r>
            <a:r>
              <a:rPr lang="uk-UA" altLang="uk-UA" b="1" dirty="0">
                <a:solidFill>
                  <a:srgbClr val="800000"/>
                </a:solidFill>
                <a:latin typeface="+mn-lt"/>
              </a:rPr>
              <a:t>Захисні споруди поділяються </a:t>
            </a:r>
            <a:r>
              <a:rPr lang="uk-UA" altLang="uk-UA" b="1" u="sng" dirty="0">
                <a:solidFill>
                  <a:srgbClr val="800000"/>
                </a:solidFill>
                <a:latin typeface="+mn-lt"/>
              </a:rPr>
              <a:t>за місцерозташуванням</a:t>
            </a:r>
            <a:r>
              <a:rPr lang="uk-UA" altLang="uk-UA" b="1" dirty="0">
                <a:solidFill>
                  <a:srgbClr val="800000"/>
                </a:solidFill>
                <a:latin typeface="+mn-lt"/>
              </a:rPr>
              <a:t>:   </a:t>
            </a:r>
          </a:p>
          <a:p>
            <a:pPr>
              <a:lnSpc>
                <a:spcPct val="100000"/>
              </a:lnSpc>
              <a:spcBef>
                <a:spcPct val="0"/>
              </a:spcBef>
              <a:buFontTx/>
              <a:buNone/>
            </a:pPr>
            <a:endParaRPr lang="uk-UA" altLang="uk-UA" b="1" dirty="0">
              <a:latin typeface="+mn-lt"/>
            </a:endParaRPr>
          </a:p>
          <a:p>
            <a:pPr>
              <a:lnSpc>
                <a:spcPct val="100000"/>
              </a:lnSpc>
              <a:spcBef>
                <a:spcPct val="0"/>
              </a:spcBef>
              <a:buFontTx/>
              <a:buNone/>
            </a:pPr>
            <a:r>
              <a:rPr lang="uk-UA" altLang="uk-UA" b="1" dirty="0">
                <a:latin typeface="+mn-lt"/>
              </a:rPr>
              <a:t>вбудовані;</a:t>
            </a:r>
          </a:p>
          <a:p>
            <a:pPr>
              <a:lnSpc>
                <a:spcPct val="100000"/>
              </a:lnSpc>
              <a:spcBef>
                <a:spcPct val="0"/>
              </a:spcBef>
              <a:buFontTx/>
              <a:buNone/>
            </a:pPr>
            <a:endParaRPr lang="uk-UA" altLang="uk-UA" b="1" dirty="0">
              <a:latin typeface="+mn-lt"/>
            </a:endParaRPr>
          </a:p>
          <a:p>
            <a:pPr>
              <a:lnSpc>
                <a:spcPct val="100000"/>
              </a:lnSpc>
              <a:spcBef>
                <a:spcPct val="0"/>
              </a:spcBef>
              <a:buFontTx/>
              <a:buNone/>
            </a:pPr>
            <a:r>
              <a:rPr lang="uk-UA" altLang="uk-UA" b="1" dirty="0">
                <a:latin typeface="+mn-lt"/>
              </a:rPr>
              <a:t>окремо стоячі;</a:t>
            </a:r>
          </a:p>
          <a:p>
            <a:pPr>
              <a:lnSpc>
                <a:spcPct val="100000"/>
              </a:lnSpc>
              <a:spcBef>
                <a:spcPct val="0"/>
              </a:spcBef>
              <a:buFontTx/>
              <a:buNone/>
            </a:pPr>
            <a:endParaRPr lang="uk-UA" altLang="uk-UA" b="1" dirty="0">
              <a:latin typeface="+mn-lt"/>
            </a:endParaRPr>
          </a:p>
          <a:p>
            <a:pPr>
              <a:lnSpc>
                <a:spcPct val="100000"/>
              </a:lnSpc>
              <a:spcBef>
                <a:spcPct val="0"/>
              </a:spcBef>
              <a:buFontTx/>
              <a:buNone/>
            </a:pPr>
            <a:endParaRPr lang="uk-UA" altLang="uk-UA" b="1" dirty="0">
              <a:latin typeface="+mn-lt"/>
            </a:endParaRPr>
          </a:p>
          <a:p>
            <a:pPr>
              <a:lnSpc>
                <a:spcPct val="100000"/>
              </a:lnSpc>
              <a:spcBef>
                <a:spcPct val="0"/>
              </a:spcBef>
              <a:buFontTx/>
              <a:buNone/>
            </a:pPr>
            <a:r>
              <a:rPr lang="uk-UA" altLang="uk-UA" b="1" dirty="0">
                <a:latin typeface="+mn-lt"/>
              </a:rPr>
              <a:t>метрополітени;</a:t>
            </a:r>
          </a:p>
          <a:p>
            <a:pPr>
              <a:lnSpc>
                <a:spcPct val="100000"/>
              </a:lnSpc>
              <a:spcBef>
                <a:spcPct val="0"/>
              </a:spcBef>
              <a:buFontTx/>
              <a:buNone/>
            </a:pPr>
            <a:endParaRPr lang="uk-UA" altLang="uk-UA" b="1" dirty="0">
              <a:latin typeface="+mn-lt"/>
            </a:endParaRPr>
          </a:p>
          <a:p>
            <a:pPr>
              <a:lnSpc>
                <a:spcPct val="100000"/>
              </a:lnSpc>
              <a:spcBef>
                <a:spcPct val="0"/>
              </a:spcBef>
              <a:buFontTx/>
              <a:buNone/>
            </a:pPr>
            <a:r>
              <a:rPr lang="uk-UA" altLang="uk-UA" b="1" dirty="0">
                <a:latin typeface="+mn-lt"/>
              </a:rPr>
              <a:t>у гірських виробках.</a:t>
            </a:r>
          </a:p>
        </p:txBody>
      </p:sp>
      <p:pic>
        <p:nvPicPr>
          <p:cNvPr id="3" name="Рисунок 2"/>
          <p:cNvPicPr>
            <a:picLocks noChangeAspect="1"/>
          </p:cNvPicPr>
          <p:nvPr/>
        </p:nvPicPr>
        <p:blipFill>
          <a:blip r:embed="rId2"/>
          <a:stretch>
            <a:fillRect/>
          </a:stretch>
        </p:blipFill>
        <p:spPr>
          <a:xfrm>
            <a:off x="3762786" y="2034029"/>
            <a:ext cx="2619375" cy="17430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Рисунок 4"/>
          <p:cNvPicPr>
            <a:picLocks noChangeAspect="1"/>
          </p:cNvPicPr>
          <p:nvPr/>
        </p:nvPicPr>
        <p:blipFill rotWithShape="1">
          <a:blip r:embed="rId3"/>
          <a:srcRect l="19910"/>
          <a:stretch/>
        </p:blipFill>
        <p:spPr>
          <a:xfrm>
            <a:off x="6686552" y="2206679"/>
            <a:ext cx="2097866" cy="17430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6088" name="Picture 8" descr="Яким має бути Харків після перемоги? Аналізуємо поточну ситуацію з безпекою  та успішний досвід інших країн | ЛЮК — культурне підпілл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8809" y="2605842"/>
            <a:ext cx="2762250" cy="165735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Рисунок 6"/>
          <p:cNvPicPr>
            <a:picLocks noChangeAspect="1"/>
          </p:cNvPicPr>
          <p:nvPr/>
        </p:nvPicPr>
        <p:blipFill>
          <a:blip r:embed="rId5"/>
          <a:stretch>
            <a:fillRect/>
          </a:stretch>
        </p:blipFill>
        <p:spPr>
          <a:xfrm>
            <a:off x="7765651" y="4339744"/>
            <a:ext cx="2962275" cy="15430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6092" name="Picture 12" descr="Як подбати про дитину в укритті — поради - Ді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3037" y="4120938"/>
            <a:ext cx="2724150" cy="1676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Місце для номера слайда 1"/>
          <p:cNvSpPr>
            <a:spLocks noGrp="1"/>
          </p:cNvSpPr>
          <p:nvPr>
            <p:ph type="sldNum" sz="quarter" idx="12"/>
          </p:nvPr>
        </p:nvSpPr>
        <p:spPr/>
        <p:txBody>
          <a:bodyPr/>
          <a:lstStyle/>
          <a:p>
            <a:pPr>
              <a:defRPr/>
            </a:pPr>
            <a:fld id="{2F7F6362-9034-4E9D-8826-896DF4719328}" type="slidenum">
              <a:rPr lang="ru-RU" altLang="ru-RU" smtClean="0"/>
              <a:pPr>
                <a:defRPr/>
              </a:pPr>
              <a:t>26</a:t>
            </a:fld>
            <a:endParaRPr lang="ru-RU" altLang="ru-RU"/>
          </a:p>
        </p:txBody>
      </p:sp>
    </p:spTree>
    <p:extLst>
      <p:ext uri="{BB962C8B-B14F-4D97-AF65-F5344CB8AC3E}">
        <p14:creationId xmlns:p14="http://schemas.microsoft.com/office/powerpoint/2010/main" val="398865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8"/>
          <p:cNvSpPr txBox="1">
            <a:spLocks noChangeArrowheads="1"/>
          </p:cNvSpPr>
          <p:nvPr/>
        </p:nvSpPr>
        <p:spPr bwMode="auto">
          <a:xfrm>
            <a:off x="450850" y="1529181"/>
            <a:ext cx="11376025"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uk-UA" altLang="uk-UA" sz="3200" dirty="0">
                <a:latin typeface="Times New Roman" panose="02020603050405020304" pitchFamily="18" charset="0"/>
              </a:rPr>
              <a:t> </a:t>
            </a:r>
            <a:r>
              <a:rPr lang="uk-UA" altLang="uk-UA" sz="3200" b="1" dirty="0">
                <a:solidFill>
                  <a:srgbClr val="800000"/>
                </a:solidFill>
                <a:latin typeface="Times New Roman" panose="02020603050405020304" pitchFamily="18" charset="0"/>
              </a:rPr>
              <a:t>Захисні споруди поділяються </a:t>
            </a:r>
            <a:r>
              <a:rPr lang="uk-UA" altLang="uk-UA" sz="3200" b="1" u="sng" dirty="0">
                <a:solidFill>
                  <a:srgbClr val="800000"/>
                </a:solidFill>
                <a:latin typeface="Times New Roman" panose="02020603050405020304" pitchFamily="18" charset="0"/>
              </a:rPr>
              <a:t>за термінами будівництва</a:t>
            </a:r>
            <a:r>
              <a:rPr lang="uk-UA" altLang="uk-UA" sz="3200" b="1" dirty="0">
                <a:solidFill>
                  <a:srgbClr val="800000"/>
                </a:solidFill>
                <a:latin typeface="Times New Roman" panose="02020603050405020304" pitchFamily="18" charset="0"/>
              </a:rPr>
              <a:t>:   </a:t>
            </a:r>
          </a:p>
          <a:p>
            <a:pPr algn="ctr">
              <a:lnSpc>
                <a:spcPct val="100000"/>
              </a:lnSpc>
              <a:spcBef>
                <a:spcPct val="0"/>
              </a:spcBef>
              <a:buFontTx/>
              <a:buNone/>
            </a:pPr>
            <a:endParaRPr lang="uk-UA" altLang="uk-UA" sz="1800" b="1" dirty="0">
              <a:latin typeface="Times New Roman" panose="02020603050405020304" pitchFamily="18" charset="0"/>
            </a:endParaRPr>
          </a:p>
          <a:p>
            <a:pPr>
              <a:lnSpc>
                <a:spcPct val="100000"/>
              </a:lnSpc>
              <a:spcBef>
                <a:spcPct val="0"/>
              </a:spcBef>
              <a:buFontTx/>
              <a:buNone/>
            </a:pPr>
            <a:r>
              <a:rPr lang="uk-UA" altLang="uk-UA" sz="3200" b="1" dirty="0">
                <a:latin typeface="Times New Roman" panose="02020603050405020304" pitchFamily="18" charset="0"/>
              </a:rPr>
              <a:t>збудовані завчасно;</a:t>
            </a:r>
          </a:p>
          <a:p>
            <a:pPr>
              <a:lnSpc>
                <a:spcPct val="100000"/>
              </a:lnSpc>
              <a:spcBef>
                <a:spcPct val="0"/>
              </a:spcBef>
              <a:buFontTx/>
              <a:buNone/>
            </a:pPr>
            <a:r>
              <a:rPr lang="uk-UA" altLang="uk-UA" sz="3200" b="1" dirty="0">
                <a:latin typeface="Times New Roman" panose="02020603050405020304" pitchFamily="18" charset="0"/>
              </a:rPr>
              <a:t>                                                                    швидко збудовані.</a:t>
            </a:r>
          </a:p>
        </p:txBody>
      </p:sp>
      <p:pic>
        <p:nvPicPr>
          <p:cNvPr id="3" name="Рисунок 2"/>
          <p:cNvPicPr>
            <a:picLocks noChangeAspect="1"/>
          </p:cNvPicPr>
          <p:nvPr/>
        </p:nvPicPr>
        <p:blipFill>
          <a:blip r:embed="rId2"/>
          <a:stretch>
            <a:fillRect/>
          </a:stretch>
        </p:blipFill>
        <p:spPr>
          <a:xfrm>
            <a:off x="6312592" y="3375840"/>
            <a:ext cx="3240360" cy="170245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Рисунок 4"/>
          <p:cNvPicPr>
            <a:picLocks noChangeAspect="1"/>
          </p:cNvPicPr>
          <p:nvPr/>
        </p:nvPicPr>
        <p:blipFill>
          <a:blip r:embed="rId3"/>
          <a:stretch>
            <a:fillRect/>
          </a:stretch>
        </p:blipFill>
        <p:spPr>
          <a:xfrm flipH="1">
            <a:off x="8931980" y="4343400"/>
            <a:ext cx="3019228" cy="154836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7112" name="Picture 8" descr="У Житомирі суд змусив власника привести до ладу бомбосховище на 300 осіб -  Перший Житомирський"/>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74" y="2909874"/>
            <a:ext cx="2619375" cy="174307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7114" name="Picture 10" descr="Житомирянам ніде укритися на випадок війни | Times Z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2572" y="3569676"/>
            <a:ext cx="3852193" cy="216654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Місце для номера слайда 1"/>
          <p:cNvSpPr>
            <a:spLocks noGrp="1"/>
          </p:cNvSpPr>
          <p:nvPr>
            <p:ph type="sldNum" sz="quarter" idx="12"/>
          </p:nvPr>
        </p:nvSpPr>
        <p:spPr/>
        <p:txBody>
          <a:bodyPr/>
          <a:lstStyle/>
          <a:p>
            <a:pPr>
              <a:defRPr/>
            </a:pPr>
            <a:fld id="{B1C4EF92-335E-4B4E-B554-005A7A655A27}" type="slidenum">
              <a:rPr lang="ru-RU" altLang="ru-RU" smtClean="0"/>
              <a:pPr>
                <a:defRPr/>
              </a:pPr>
              <a:t>27</a:t>
            </a:fld>
            <a:endParaRPr lang="ru-RU" altLang="ru-RU"/>
          </a:p>
        </p:txBody>
      </p:sp>
    </p:spTree>
    <p:extLst>
      <p:ext uri="{BB962C8B-B14F-4D97-AF65-F5344CB8AC3E}">
        <p14:creationId xmlns:p14="http://schemas.microsoft.com/office/powerpoint/2010/main" val="1314888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8"/>
          <p:cNvSpPr txBox="1">
            <a:spLocks noChangeArrowheads="1"/>
          </p:cNvSpPr>
          <p:nvPr/>
        </p:nvSpPr>
        <p:spPr bwMode="auto">
          <a:xfrm>
            <a:off x="357696" y="1403330"/>
            <a:ext cx="11593512"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uk-UA" altLang="uk-UA" sz="3600" dirty="0">
                <a:latin typeface="Times New Roman" panose="02020603050405020304" pitchFamily="18" charset="0"/>
              </a:rPr>
              <a:t> </a:t>
            </a:r>
            <a:r>
              <a:rPr lang="uk-UA" altLang="uk-UA" sz="3600" b="1" dirty="0" err="1">
                <a:solidFill>
                  <a:srgbClr val="800000"/>
                </a:solidFill>
                <a:latin typeface="Times New Roman" panose="02020603050405020304" pitchFamily="18" charset="0"/>
              </a:rPr>
              <a:t>ЗС</a:t>
            </a:r>
            <a:r>
              <a:rPr lang="uk-UA" altLang="uk-UA" sz="3600" b="1" dirty="0">
                <a:solidFill>
                  <a:srgbClr val="800000"/>
                </a:solidFill>
                <a:latin typeface="Times New Roman" panose="02020603050405020304" pitchFamily="18" charset="0"/>
              </a:rPr>
              <a:t> поділяються </a:t>
            </a:r>
            <a:r>
              <a:rPr lang="uk-UA" altLang="uk-UA" sz="3600" b="1" u="sng" dirty="0">
                <a:solidFill>
                  <a:srgbClr val="800000"/>
                </a:solidFill>
                <a:latin typeface="Times New Roman" panose="02020603050405020304" pitchFamily="18" charset="0"/>
              </a:rPr>
              <a:t>за захисними властивостями</a:t>
            </a:r>
            <a:r>
              <a:rPr lang="uk-UA" altLang="uk-UA" sz="3600" b="1" dirty="0">
                <a:solidFill>
                  <a:srgbClr val="800000"/>
                </a:solidFill>
                <a:latin typeface="Times New Roman" panose="02020603050405020304" pitchFamily="18" charset="0"/>
              </a:rPr>
              <a:t>:  </a:t>
            </a:r>
          </a:p>
          <a:p>
            <a:pPr marL="685800" indent="-685800">
              <a:buClr>
                <a:srgbClr val="800000"/>
              </a:buClr>
              <a:buFont typeface="Wingdings" panose="05000000000000000000" pitchFamily="2" charset="2"/>
              <a:buChar char="Ø"/>
              <a:defRPr/>
            </a:pPr>
            <a:r>
              <a:rPr lang="uk-UA" altLang="uk-UA" sz="3600" b="1" dirty="0">
                <a:latin typeface="Times New Roman" panose="02020603050405020304" pitchFamily="18" charset="0"/>
              </a:rPr>
              <a:t>сховища;</a:t>
            </a:r>
          </a:p>
          <a:p>
            <a:pPr marL="685800" indent="-685800">
              <a:buClr>
                <a:srgbClr val="800000"/>
              </a:buClr>
              <a:buFont typeface="Wingdings" panose="05000000000000000000" pitchFamily="2" charset="2"/>
              <a:buChar char="Ø"/>
              <a:defRPr/>
            </a:pPr>
            <a:r>
              <a:rPr lang="uk-UA" altLang="uk-UA" sz="3600" b="1" dirty="0">
                <a:latin typeface="Times New Roman" panose="02020603050405020304" pitchFamily="18" charset="0"/>
              </a:rPr>
              <a:t>протирадіаційні укриття </a:t>
            </a:r>
            <a:r>
              <a:rPr lang="uk-UA" altLang="uk-UA" sz="2800" i="1" dirty="0">
                <a:latin typeface="Times New Roman" panose="02020603050405020304" pitchFamily="18" charset="0"/>
              </a:rPr>
              <a:t>(ПРУ);</a:t>
            </a:r>
          </a:p>
          <a:p>
            <a:pPr marL="685800" indent="-685800">
              <a:buClr>
                <a:srgbClr val="800000"/>
              </a:buClr>
              <a:buFont typeface="Wingdings" panose="05000000000000000000" pitchFamily="2" charset="2"/>
              <a:buChar char="Ø"/>
              <a:defRPr/>
            </a:pPr>
            <a:r>
              <a:rPr lang="uk-UA" altLang="uk-UA" sz="3600" b="1" dirty="0">
                <a:latin typeface="Times New Roman" panose="02020603050405020304" pitchFamily="18" charset="0"/>
              </a:rPr>
              <a:t>найпростіші укриття – щілини </a:t>
            </a:r>
          </a:p>
          <a:p>
            <a:pPr>
              <a:defRPr/>
            </a:pPr>
            <a:r>
              <a:rPr lang="uk-UA" altLang="uk-UA" sz="2800" i="1" dirty="0">
                <a:latin typeface="Times New Roman" panose="02020603050405020304" pitchFamily="18" charset="0"/>
              </a:rPr>
              <a:t>(відкриті та перекриті).</a:t>
            </a:r>
          </a:p>
        </p:txBody>
      </p:sp>
      <p:pic>
        <p:nvPicPr>
          <p:cNvPr id="3"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9701" t="19229" r="7062" b="3398"/>
          <a:stretch/>
        </p:blipFill>
        <p:spPr bwMode="auto">
          <a:xfrm>
            <a:off x="7776365" y="3062609"/>
            <a:ext cx="4174843" cy="2664297"/>
          </a:xfrm>
          <a:prstGeom prst="roundRect">
            <a:avLst>
              <a:gd name="adj" fmla="val 12044"/>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0" name="Picture 4" descr="Запобігання, реагування на надзвичайні ситуації та ліквідація їх наслідків  - презентация онлайн"/>
          <p:cNvPicPr>
            <a:picLocks noChangeAspect="1" noChangeArrowheads="1"/>
          </p:cNvPicPr>
          <p:nvPr/>
        </p:nvPicPr>
        <p:blipFill>
          <a:blip r:embed="rId3">
            <a:extLst>
              <a:ext uri="{28A0092B-C50C-407E-A947-70E740481C1C}">
                <a14:useLocalDpi xmlns:a14="http://schemas.microsoft.com/office/drawing/2010/main" val="0"/>
              </a:ext>
            </a:extLst>
          </a:blip>
          <a:srcRect l="3078" t="34499" r="50002" b="22133"/>
          <a:stretch>
            <a:fillRect/>
          </a:stretch>
        </p:blipFill>
        <p:spPr bwMode="auto">
          <a:xfrm>
            <a:off x="4517373" y="3811190"/>
            <a:ext cx="2808288" cy="19431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5061" name="Picture 4" descr="Запобігання, реагування на надзвичайні ситуації та ліквідація їх наслідків  - презентация онлайн"/>
          <p:cNvPicPr>
            <a:picLocks noChangeAspect="1" noChangeArrowheads="1"/>
          </p:cNvPicPr>
          <p:nvPr/>
        </p:nvPicPr>
        <p:blipFill>
          <a:blip r:embed="rId3">
            <a:extLst>
              <a:ext uri="{28A0092B-C50C-407E-A947-70E740481C1C}">
                <a14:useLocalDpi xmlns:a14="http://schemas.microsoft.com/office/drawing/2010/main" val="0"/>
              </a:ext>
            </a:extLst>
          </a:blip>
          <a:srcRect l="53609" t="34499" r="948" b="34982"/>
          <a:stretch>
            <a:fillRect/>
          </a:stretch>
        </p:blipFill>
        <p:spPr bwMode="auto">
          <a:xfrm>
            <a:off x="626554" y="4142541"/>
            <a:ext cx="2719388" cy="19431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Місце для номера слайда 1"/>
          <p:cNvSpPr>
            <a:spLocks noGrp="1"/>
          </p:cNvSpPr>
          <p:nvPr>
            <p:ph type="sldNum" sz="quarter" idx="12"/>
          </p:nvPr>
        </p:nvSpPr>
        <p:spPr/>
        <p:txBody>
          <a:bodyPr/>
          <a:lstStyle/>
          <a:p>
            <a:pPr>
              <a:defRPr/>
            </a:pPr>
            <a:fld id="{A8E6CFBD-8427-416D-B8A4-49B468B54827}" type="slidenum">
              <a:rPr lang="ru-RU" altLang="ru-RU" smtClean="0"/>
              <a:pPr>
                <a:defRPr/>
              </a:pPr>
              <a:t>28</a:t>
            </a:fld>
            <a:endParaRPr lang="ru-RU" altLang="ru-RU"/>
          </a:p>
        </p:txBody>
      </p:sp>
    </p:spTree>
    <p:extLst>
      <p:ext uri="{BB962C8B-B14F-4D97-AF65-F5344CB8AC3E}">
        <p14:creationId xmlns:p14="http://schemas.microsoft.com/office/powerpoint/2010/main" val="838505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328983" y="1971160"/>
            <a:ext cx="8622225" cy="4050792"/>
          </a:xfrm>
        </p:spPr>
        <p:txBody>
          <a:bodyPr>
            <a:noAutofit/>
          </a:bodyPr>
          <a:lstStyle/>
          <a:p>
            <a:pPr marL="0" indent="714375" algn="just">
              <a:buFont typeface="Wingdings" panose="05000000000000000000" pitchFamily="2" charset="2"/>
              <a:buChar char="q"/>
            </a:pPr>
            <a:r>
              <a:rPr lang="uk-UA" sz="2400" b="1" dirty="0"/>
              <a:t>В якості житла, місць роботи і відпочинку </a:t>
            </a:r>
            <a:r>
              <a:rPr lang="uk-UA" sz="2400" b="1" dirty="0">
                <a:solidFill>
                  <a:srgbClr val="800000"/>
                </a:solidFill>
              </a:rPr>
              <a:t>використовуються</a:t>
            </a:r>
            <a:r>
              <a:rPr lang="uk-UA" sz="2400" b="1" dirty="0"/>
              <a:t> </a:t>
            </a:r>
            <a:r>
              <a:rPr lang="uk-UA" sz="2400" b="1" dirty="0">
                <a:solidFill>
                  <a:srgbClr val="800000"/>
                </a:solidFill>
              </a:rPr>
              <a:t>будівлі, які зведені з урахуванням сейсмічності відповідних територій</a:t>
            </a:r>
            <a:r>
              <a:rPr lang="uk-UA" sz="2400" b="1" dirty="0"/>
              <a:t>; </a:t>
            </a:r>
          </a:p>
          <a:p>
            <a:pPr marL="0" indent="714375" algn="just">
              <a:buFont typeface="Wingdings" panose="05000000000000000000" pitchFamily="2" charset="2"/>
              <a:buChar char="q"/>
            </a:pPr>
            <a:r>
              <a:rPr lang="uk-UA" sz="2400" b="1" dirty="0"/>
              <a:t>При відповідних НС, у житлових будинках і громадських будівлях на територіях, прилеглих до радіаційно і хімічно небезпечних об'єктів </a:t>
            </a:r>
            <a:r>
              <a:rPr lang="uk-UA" sz="2400" b="1" dirty="0">
                <a:solidFill>
                  <a:srgbClr val="800000"/>
                </a:solidFill>
              </a:rPr>
              <a:t>використовуються окремі герметизовані приміщення</a:t>
            </a:r>
            <a:r>
              <a:rPr lang="uk-UA" sz="2400" b="1" dirty="0"/>
              <a:t>; </a:t>
            </a:r>
          </a:p>
          <a:p>
            <a:pPr marL="0" indent="714375" algn="just">
              <a:buFont typeface="Wingdings" panose="05000000000000000000" pitchFamily="2" charset="2"/>
              <a:buChar char="q"/>
            </a:pPr>
            <a:r>
              <a:rPr lang="uk-UA" sz="2400" b="1" dirty="0">
                <a:solidFill>
                  <a:srgbClr val="800000"/>
                </a:solidFill>
              </a:rPr>
              <a:t>Укриття сімей та трудових колективів здійснюється у квартирах і виробничих приміщеннях</a:t>
            </a:r>
            <a:r>
              <a:rPr lang="uk-UA" sz="2400" b="1" dirty="0"/>
              <a:t>, в яких в оперативному порядку самостійно проведена герметизація;</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29</a:t>
            </a:fld>
            <a:endParaRPr lang="en-US" dirty="0"/>
          </a:p>
        </p:txBody>
      </p:sp>
      <p:grpSp>
        <p:nvGrpSpPr>
          <p:cNvPr id="4" name="Групувати 1"/>
          <p:cNvGrpSpPr>
            <a:grpSpLocks/>
          </p:cNvGrpSpPr>
          <p:nvPr/>
        </p:nvGrpSpPr>
        <p:grpSpPr bwMode="auto">
          <a:xfrm>
            <a:off x="253995" y="1600764"/>
            <a:ext cx="3046412" cy="4278313"/>
            <a:chOff x="7699707" y="188474"/>
            <a:chExt cx="3908875" cy="5886889"/>
          </a:xfrm>
        </p:grpSpPr>
        <p:pic>
          <p:nvPicPr>
            <p:cNvPr id="5"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8201" y="188474"/>
              <a:ext cx="3900381" cy="136886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5"/>
            <p:cNvPicPr>
              <a:picLocks noChangeAspect="1" noChangeArrowheads="1"/>
            </p:cNvPicPr>
            <p:nvPr/>
          </p:nvPicPr>
          <p:blipFill rotWithShape="1">
            <a:blip r:embed="rId3">
              <a:extLst>
                <a:ext uri="{28A0092B-C50C-407E-A947-70E740481C1C}">
                  <a14:useLocalDpi xmlns:a14="http://schemas.microsoft.com/office/drawing/2010/main" val="0"/>
                </a:ext>
              </a:extLst>
            </a:blip>
            <a:srcRect t="23099" b="15953"/>
            <a:stretch/>
          </p:blipFill>
          <p:spPr bwMode="auto">
            <a:xfrm>
              <a:off x="7708201" y="1557337"/>
              <a:ext cx="3900381" cy="151216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707" y="4399755"/>
              <a:ext cx="3908873" cy="167560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8200" y="3080327"/>
              <a:ext cx="3900381" cy="13684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9" name="TextBox 8"/>
          <p:cNvSpPr txBox="1"/>
          <p:nvPr/>
        </p:nvSpPr>
        <p:spPr>
          <a:xfrm>
            <a:off x="5446964" y="1427940"/>
            <a:ext cx="4386262" cy="584775"/>
          </a:xfrm>
          <a:prstGeom prst="rect">
            <a:avLst/>
          </a:prstGeom>
          <a:noFill/>
        </p:spPr>
        <p:txBody>
          <a:bodyPr wrap="square" rtlCol="0">
            <a:spAutoFit/>
          </a:bodyPr>
          <a:lstStyle/>
          <a:p>
            <a:r>
              <a:rPr lang="uk-UA" sz="3200" b="1" dirty="0">
                <a:solidFill>
                  <a:srgbClr val="800000"/>
                </a:solidFill>
              </a:rPr>
              <a:t>Використання </a:t>
            </a:r>
            <a:r>
              <a:rPr lang="uk-UA" sz="3200" b="1" dirty="0" err="1">
                <a:solidFill>
                  <a:srgbClr val="800000"/>
                </a:solidFill>
              </a:rPr>
              <a:t>ЗС</a:t>
            </a:r>
            <a:r>
              <a:rPr lang="uk-UA" sz="3200" b="1" dirty="0">
                <a:solidFill>
                  <a:srgbClr val="800000"/>
                </a:solidFill>
              </a:rPr>
              <a:t> ЦЗ</a:t>
            </a:r>
          </a:p>
        </p:txBody>
      </p:sp>
    </p:spTree>
    <p:extLst>
      <p:ext uri="{BB962C8B-B14F-4D97-AF65-F5344CB8AC3E}">
        <p14:creationId xmlns:p14="http://schemas.microsoft.com/office/powerpoint/2010/main" val="1981567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1483" y="2279174"/>
            <a:ext cx="10885592" cy="2947918"/>
          </a:xfrm>
        </p:spPr>
        <p:txBody>
          <a:bodyPr>
            <a:noAutofit/>
          </a:bodyPr>
          <a:lstStyle/>
          <a:p>
            <a:pPr marL="0" indent="0">
              <a:buNone/>
            </a:pPr>
            <a:r>
              <a:rPr lang="uk-UA" sz="3600" b="1" dirty="0">
                <a:solidFill>
                  <a:srgbClr val="800000"/>
                </a:solidFill>
              </a:rPr>
              <a:t>Актуальність теми:</a:t>
            </a:r>
          </a:p>
          <a:p>
            <a:r>
              <a:rPr sz="3600" dirty="0"/>
              <a:t> </a:t>
            </a:r>
            <a:r>
              <a:rPr lang="uk-UA" sz="3600" b="1" dirty="0"/>
              <a:t>Зростаючі ризики надзвичайних ситуацій</a:t>
            </a:r>
          </a:p>
          <a:p>
            <a:r>
              <a:rPr lang="uk-UA" sz="3600" b="1" dirty="0"/>
              <a:t> Децентралізація та нові повноваження громад</a:t>
            </a:r>
          </a:p>
          <a:p>
            <a:r>
              <a:rPr lang="uk-UA" sz="3600" b="1" dirty="0"/>
              <a:t> Потреба у сталому та безпечному розвитку</a:t>
            </a:r>
          </a:p>
        </p:txBody>
      </p:sp>
    </p:spTree>
    <p:extLst>
      <p:ext uri="{BB962C8B-B14F-4D97-AF65-F5344CB8AC3E}">
        <p14:creationId xmlns:p14="http://schemas.microsoft.com/office/powerpoint/2010/main" val="1403383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63707" y="1114426"/>
            <a:ext cx="12192000" cy="1609344"/>
          </a:xfrm>
        </p:spPr>
        <p:txBody>
          <a:bodyPr>
            <a:normAutofit/>
          </a:bodyPr>
          <a:lstStyle/>
          <a:p>
            <a:pPr algn="ctr"/>
            <a:r>
              <a:rPr lang="uk-UA" sz="3200" b="1" cap="none" dirty="0">
                <a:solidFill>
                  <a:srgbClr val="800000"/>
                </a:solidFill>
              </a:rPr>
              <a:t>Інженерний захист територій </a:t>
            </a:r>
          </a:p>
        </p:txBody>
      </p:sp>
      <p:sp>
        <p:nvSpPr>
          <p:cNvPr id="3" name="Місце для вмісту 2"/>
          <p:cNvSpPr>
            <a:spLocks noGrp="1"/>
          </p:cNvSpPr>
          <p:nvPr>
            <p:ph idx="1"/>
          </p:nvPr>
        </p:nvSpPr>
        <p:spPr>
          <a:xfrm>
            <a:off x="3300413" y="2192845"/>
            <a:ext cx="8518588" cy="4050792"/>
          </a:xfrm>
        </p:spPr>
        <p:txBody>
          <a:bodyPr>
            <a:normAutofit/>
          </a:bodyPr>
          <a:lstStyle/>
          <a:p>
            <a:pPr marL="0" indent="0" algn="just">
              <a:buNone/>
            </a:pPr>
            <a:r>
              <a:rPr lang="uk-UA" sz="3200" dirty="0"/>
              <a:t>З метою запобігання виникненню надзвичайної ситуації під час проектування і експлуатації споруд та інших об'єктів господарювання наслідки діяльності яких можуть шкідливо вплинути на безпеку населення та довкілля </a:t>
            </a:r>
            <a:r>
              <a:rPr lang="uk-UA" sz="3200" b="1" dirty="0"/>
              <a:t>обов'язково розробляються і здійснюються заходи інженерного захисту.</a:t>
            </a:r>
          </a:p>
        </p:txBody>
      </p:sp>
      <p:sp>
        <p:nvSpPr>
          <p:cNvPr id="4" name="Місце для номера слайда 3"/>
          <p:cNvSpPr>
            <a:spLocks noGrp="1"/>
          </p:cNvSpPr>
          <p:nvPr>
            <p:ph type="sldNum" sz="quarter" idx="12"/>
          </p:nvPr>
        </p:nvSpPr>
        <p:spPr/>
        <p:txBody>
          <a:bodyPr/>
          <a:lstStyle/>
          <a:p>
            <a:fld id="{4FAB73BC-B049-4115-A692-8D63A059BFB8}" type="slidenum">
              <a:rPr lang="en-US" smtClean="0"/>
              <a:t>30</a:t>
            </a:fld>
            <a:endParaRPr lang="en-US" dirty="0"/>
          </a:p>
        </p:txBody>
      </p:sp>
    </p:spTree>
    <p:extLst>
      <p:ext uri="{BB962C8B-B14F-4D97-AF65-F5344CB8AC3E}">
        <p14:creationId xmlns:p14="http://schemas.microsoft.com/office/powerpoint/2010/main" val="3317908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0238" y="1500188"/>
            <a:ext cx="10156695" cy="771525"/>
          </a:xfrm>
        </p:spPr>
        <p:txBody>
          <a:bodyPr>
            <a:normAutofit/>
          </a:bodyPr>
          <a:lstStyle/>
          <a:p>
            <a:pPr algn="ctr"/>
            <a:r>
              <a:rPr lang="uk-UA" sz="3200" b="1" cap="none" dirty="0">
                <a:solidFill>
                  <a:srgbClr val="800000"/>
                </a:solidFill>
              </a:rPr>
              <a:t>Заходи інженерного захисту повинні передбачати:</a:t>
            </a:r>
          </a:p>
        </p:txBody>
      </p:sp>
      <p:sp>
        <p:nvSpPr>
          <p:cNvPr id="3" name="Місце для вмісту 2"/>
          <p:cNvSpPr>
            <a:spLocks noGrp="1"/>
          </p:cNvSpPr>
          <p:nvPr>
            <p:ph idx="1"/>
          </p:nvPr>
        </p:nvSpPr>
        <p:spPr>
          <a:xfrm>
            <a:off x="3571875" y="2671763"/>
            <a:ext cx="8159585" cy="3543300"/>
          </a:xfrm>
        </p:spPr>
        <p:txBody>
          <a:bodyPr>
            <a:noAutofit/>
          </a:bodyPr>
          <a:lstStyle/>
          <a:p>
            <a:pPr marL="0" indent="0" algn="just">
              <a:buNone/>
            </a:pPr>
            <a:r>
              <a:rPr lang="uk-UA" sz="3200" b="1" dirty="0"/>
              <a:t>врахування під час розроблення генеральних планів забудови </a:t>
            </a:r>
            <a:r>
              <a:rPr lang="uk-UA" sz="3200" dirty="0"/>
              <a:t>населених пунктів і ведення містобудування </a:t>
            </a:r>
            <a:r>
              <a:rPr lang="uk-UA" sz="3200" b="1" dirty="0"/>
              <a:t>можливих проявів </a:t>
            </a:r>
            <a:r>
              <a:rPr lang="uk-UA" sz="3200" dirty="0"/>
              <a:t>у окремих регіонах та на окремих територіях </a:t>
            </a:r>
            <a:r>
              <a:rPr lang="uk-UA" sz="3200" b="1" dirty="0"/>
              <a:t>небезпечних і катастрофічних явищ.   </a:t>
            </a:r>
          </a:p>
        </p:txBody>
      </p:sp>
      <p:sp>
        <p:nvSpPr>
          <p:cNvPr id="4" name="Місце для номера слайда 3"/>
          <p:cNvSpPr>
            <a:spLocks noGrp="1"/>
          </p:cNvSpPr>
          <p:nvPr>
            <p:ph type="sldNum" sz="quarter" idx="12"/>
          </p:nvPr>
        </p:nvSpPr>
        <p:spPr/>
        <p:txBody>
          <a:bodyPr/>
          <a:lstStyle/>
          <a:p>
            <a:fld id="{4FAB73BC-B049-4115-A692-8D63A059BFB8}" type="slidenum">
              <a:rPr lang="en-US" smtClean="0"/>
              <a:t>31</a:t>
            </a:fld>
            <a:endParaRPr lang="en-US" dirty="0"/>
          </a:p>
        </p:txBody>
      </p:sp>
    </p:spTree>
    <p:extLst>
      <p:ext uri="{BB962C8B-B14F-4D97-AF65-F5344CB8AC3E}">
        <p14:creationId xmlns:p14="http://schemas.microsoft.com/office/powerpoint/2010/main" val="1965095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328862" y="2150269"/>
            <a:ext cx="9622346" cy="3543300"/>
          </a:xfrm>
        </p:spPr>
        <p:txBody>
          <a:bodyPr>
            <a:noAutofit/>
          </a:bodyPr>
          <a:lstStyle/>
          <a:p>
            <a:pPr algn="just"/>
            <a:r>
              <a:rPr lang="uk-UA" sz="3200" b="1" dirty="0"/>
              <a:t>раціональне розміщення об'єктів підвищеної небезпеки </a:t>
            </a:r>
            <a:r>
              <a:rPr lang="uk-UA" sz="3200" dirty="0"/>
              <a:t>(</a:t>
            </a:r>
            <a:r>
              <a:rPr lang="uk-UA" sz="3200" b="1" dirty="0"/>
              <a:t>ОПН</a:t>
            </a:r>
            <a:r>
              <a:rPr lang="uk-UA" sz="3200" dirty="0"/>
              <a:t>) з урахуванням можливих наслідків їх діяльності у разі виникнення аварій для безпеки населення і довкілля.   </a:t>
            </a:r>
          </a:p>
          <a:p>
            <a:pPr algn="just"/>
            <a:r>
              <a:rPr lang="uk-UA" sz="3200" b="1" dirty="0"/>
              <a:t>спорудження</a:t>
            </a:r>
            <a:r>
              <a:rPr lang="uk-UA" sz="3200" dirty="0"/>
              <a:t> будинків, будівель, споруд, інженерних мереж і транспортних комунікацій </a:t>
            </a:r>
            <a:r>
              <a:rPr lang="uk-UA" sz="3200" b="1" dirty="0"/>
              <a:t>з встановленими рівнями безпеки та надійності</a:t>
            </a:r>
            <a:r>
              <a:rPr lang="uk-UA" sz="3200" dirty="0"/>
              <a:t>.</a:t>
            </a:r>
          </a:p>
        </p:txBody>
      </p:sp>
      <p:sp>
        <p:nvSpPr>
          <p:cNvPr id="4" name="Заголовок 1"/>
          <p:cNvSpPr txBox="1">
            <a:spLocks/>
          </p:cNvSpPr>
          <p:nvPr/>
        </p:nvSpPr>
        <p:spPr>
          <a:xfrm>
            <a:off x="1055558" y="1378744"/>
            <a:ext cx="11915775" cy="771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uk-UA" sz="3200" b="1" cap="none" dirty="0">
                <a:solidFill>
                  <a:srgbClr val="800000"/>
                </a:solidFill>
              </a:rPr>
              <a:t>Заходи інженерного захисту повинні передбачати:</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32</a:t>
            </a:fld>
            <a:endParaRPr lang="en-US" dirty="0"/>
          </a:p>
        </p:txBody>
      </p:sp>
    </p:spTree>
    <p:extLst>
      <p:ext uri="{BB962C8B-B14F-4D97-AF65-F5344CB8AC3E}">
        <p14:creationId xmlns:p14="http://schemas.microsoft.com/office/powerpoint/2010/main" val="291459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057399" y="2421445"/>
            <a:ext cx="9786077" cy="2493455"/>
          </a:xfrm>
        </p:spPr>
        <p:txBody>
          <a:bodyPr>
            <a:noAutofit/>
          </a:bodyPr>
          <a:lstStyle/>
          <a:p>
            <a:pPr algn="just"/>
            <a:r>
              <a:rPr lang="uk-UA" sz="3200" b="1" dirty="0"/>
              <a:t>розроблення і здійснення заходів щодо </a:t>
            </a:r>
            <a:r>
              <a:rPr lang="uk-UA" sz="3200" b="1" dirty="0">
                <a:solidFill>
                  <a:srgbClr val="800000"/>
                </a:solidFill>
              </a:rPr>
              <a:t>безаварійного функціонування об'єктів підвищеної небезпеки </a:t>
            </a:r>
            <a:r>
              <a:rPr lang="uk-UA" sz="3200" b="1" dirty="0"/>
              <a:t>(ОПН);   </a:t>
            </a:r>
          </a:p>
          <a:p>
            <a:pPr algn="just"/>
            <a:r>
              <a:rPr lang="uk-UA" sz="3200" b="1" dirty="0">
                <a:solidFill>
                  <a:srgbClr val="800000"/>
                </a:solidFill>
              </a:rPr>
              <a:t>створення комплексної схеми захисту </a:t>
            </a:r>
            <a:r>
              <a:rPr lang="uk-UA" sz="3200" b="1" dirty="0"/>
              <a:t>населених пунктів та об'єктів господарювання від небезпечних природних процесів;  </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33</a:t>
            </a:fld>
            <a:endParaRPr lang="en-US" dirty="0"/>
          </a:p>
        </p:txBody>
      </p:sp>
      <p:sp>
        <p:nvSpPr>
          <p:cNvPr id="5" name="Заголовок 1"/>
          <p:cNvSpPr txBox="1">
            <a:spLocks/>
          </p:cNvSpPr>
          <p:nvPr/>
        </p:nvSpPr>
        <p:spPr>
          <a:xfrm>
            <a:off x="1026983" y="1493044"/>
            <a:ext cx="11915775" cy="771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uk-UA" sz="3200" b="1" cap="none" dirty="0">
                <a:solidFill>
                  <a:srgbClr val="800000"/>
                </a:solidFill>
              </a:rPr>
              <a:t>Заходи інженерного захисту повинні передбачати:</a:t>
            </a:r>
          </a:p>
        </p:txBody>
      </p:sp>
    </p:spTree>
    <p:extLst>
      <p:ext uri="{BB962C8B-B14F-4D97-AF65-F5344CB8AC3E}">
        <p14:creationId xmlns:p14="http://schemas.microsoft.com/office/powerpoint/2010/main" val="3346260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193705" y="2404554"/>
            <a:ext cx="9757503" cy="4050792"/>
          </a:xfrm>
        </p:spPr>
        <p:txBody>
          <a:bodyPr>
            <a:noAutofit/>
          </a:bodyPr>
          <a:lstStyle/>
          <a:p>
            <a:pPr algn="just"/>
            <a:r>
              <a:rPr lang="uk-UA" sz="2800" b="1" dirty="0">
                <a:solidFill>
                  <a:srgbClr val="800000"/>
                </a:solidFill>
              </a:rPr>
              <a:t>організацію будівництва </a:t>
            </a:r>
            <a:r>
              <a:rPr lang="uk-UA" sz="2800" b="1" dirty="0"/>
              <a:t>протизсувних,   протиповіневих,   протиселевих,   протилавинних,   протиерозійних та інших </a:t>
            </a:r>
            <a:r>
              <a:rPr lang="uk-UA" sz="2800" b="1" dirty="0">
                <a:solidFill>
                  <a:srgbClr val="800000"/>
                </a:solidFill>
              </a:rPr>
              <a:t>інженерних споруд спеціального призначення;   </a:t>
            </a:r>
          </a:p>
          <a:p>
            <a:pPr algn="just"/>
            <a:r>
              <a:rPr lang="uk-UA" sz="2800" b="1" dirty="0">
                <a:solidFill>
                  <a:srgbClr val="800000"/>
                </a:solidFill>
              </a:rPr>
              <a:t>періодичні обстеження </a:t>
            </a:r>
            <a:r>
              <a:rPr lang="uk-UA" sz="2800" b="1" dirty="0"/>
              <a:t>будівель, споруд,   інженерних мереж та транспортних комунікацій;</a:t>
            </a:r>
          </a:p>
          <a:p>
            <a:pPr algn="just"/>
            <a:r>
              <a:rPr lang="uk-UA" sz="2800" b="1" dirty="0"/>
              <a:t>розроблення та реалізація заходів щодо їх безпечної експлуатації;</a:t>
            </a:r>
          </a:p>
        </p:txBody>
      </p:sp>
      <p:sp>
        <p:nvSpPr>
          <p:cNvPr id="4" name="Заголовок 1"/>
          <p:cNvSpPr>
            <a:spLocks noGrp="1"/>
          </p:cNvSpPr>
          <p:nvPr>
            <p:ph type="title"/>
          </p:nvPr>
        </p:nvSpPr>
        <p:spPr>
          <a:xfrm>
            <a:off x="276225" y="1228726"/>
            <a:ext cx="11915775" cy="1609344"/>
          </a:xfrm>
        </p:spPr>
        <p:txBody>
          <a:bodyPr>
            <a:normAutofit/>
          </a:bodyPr>
          <a:lstStyle/>
          <a:p>
            <a:pPr algn="ctr"/>
            <a:r>
              <a:rPr lang="uk-UA" sz="3200" b="1" dirty="0">
                <a:solidFill>
                  <a:srgbClr val="800000"/>
                </a:solidFill>
              </a:rPr>
              <a:t>Заходи інженерного захисту повинні передбачати</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34</a:t>
            </a:fld>
            <a:endParaRPr lang="en-US" dirty="0"/>
          </a:p>
        </p:txBody>
      </p:sp>
      <p:pic>
        <p:nvPicPr>
          <p:cNvPr id="5" name="Picture 2" descr="Картинки png для презентации - самые яркие и красивые изображения - pictx.ru"/>
          <p:cNvPicPr>
            <a:picLocks noChangeAspect="1" noChangeArrowheads="1"/>
          </p:cNvPicPr>
          <p:nvPr/>
        </p:nvPicPr>
        <p:blipFill>
          <a:blip r:embed="rId2">
            <a:clrChange>
              <a:clrFrom>
                <a:srgbClr val="E9E9E9"/>
              </a:clrFrom>
              <a:clrTo>
                <a:srgbClr val="E9E9E9">
                  <a:alpha val="0"/>
                </a:srgbClr>
              </a:clrTo>
            </a:clrChange>
            <a:extLst>
              <a:ext uri="{28A0092B-C50C-407E-A947-70E740481C1C}">
                <a14:useLocalDpi xmlns:a14="http://schemas.microsoft.com/office/drawing/2010/main" val="0"/>
              </a:ext>
            </a:extLst>
          </a:blip>
          <a:srcRect/>
          <a:stretch>
            <a:fillRect/>
          </a:stretch>
        </p:blipFill>
        <p:spPr bwMode="auto">
          <a:xfrm flipH="1">
            <a:off x="0" y="2200273"/>
            <a:ext cx="2193705" cy="3671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010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078670" y="2221992"/>
            <a:ext cx="8872538" cy="4050792"/>
          </a:xfrm>
        </p:spPr>
        <p:txBody>
          <a:bodyPr>
            <a:noAutofit/>
          </a:bodyPr>
          <a:lstStyle/>
          <a:p>
            <a:pPr marL="0" indent="0" algn="just">
              <a:buNone/>
            </a:pPr>
            <a:r>
              <a:rPr lang="uk-UA" sz="3200" b="1" dirty="0">
                <a:solidFill>
                  <a:srgbClr val="800000"/>
                </a:solidFill>
              </a:rPr>
              <a:t>Обсяги та зміст інженерно-технічних заходів ЦЗ </a:t>
            </a:r>
            <a:r>
              <a:rPr lang="uk-UA" sz="3200" b="1" dirty="0"/>
              <a:t>визначаються в залежності від правових актів з урахуванням зонування територій за ознаками характеру та масштабів можливих катастроф і стихійних лих, а також можливих наслідків застосування засобів масового ураження.</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35</a:t>
            </a:fld>
            <a:endParaRPr lang="en-US" dirty="0"/>
          </a:p>
        </p:txBody>
      </p:sp>
    </p:spTree>
    <p:extLst>
      <p:ext uri="{BB962C8B-B14F-4D97-AF65-F5344CB8AC3E}">
        <p14:creationId xmlns:p14="http://schemas.microsoft.com/office/powerpoint/2010/main" val="1229508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871912" y="1778509"/>
            <a:ext cx="8186737" cy="4050792"/>
          </a:xfrm>
        </p:spPr>
        <p:txBody>
          <a:bodyPr>
            <a:noAutofit/>
          </a:bodyPr>
          <a:lstStyle/>
          <a:p>
            <a:pPr marL="0" indent="0" algn="ctr">
              <a:buNone/>
            </a:pPr>
            <a:r>
              <a:rPr lang="uk-UA" sz="3200" b="1" dirty="0">
                <a:solidFill>
                  <a:srgbClr val="800000"/>
                </a:solidFill>
              </a:rPr>
              <a:t>При плануванні та реалізації </a:t>
            </a:r>
            <a:r>
              <a:rPr lang="uk-UA" sz="3200" b="1" dirty="0" err="1">
                <a:solidFill>
                  <a:srgbClr val="800000"/>
                </a:solidFill>
              </a:rPr>
              <a:t>ІТЗ</a:t>
            </a:r>
            <a:r>
              <a:rPr lang="uk-UA" sz="3200" b="1" dirty="0">
                <a:solidFill>
                  <a:srgbClr val="800000"/>
                </a:solidFill>
              </a:rPr>
              <a:t> ЦЗ визначаються небезпечні зони: </a:t>
            </a:r>
          </a:p>
          <a:p>
            <a:pPr algn="just"/>
            <a:r>
              <a:rPr lang="uk-UA" sz="3200" b="1" dirty="0"/>
              <a:t> зона можливих руйнувань,</a:t>
            </a:r>
          </a:p>
          <a:p>
            <a:pPr algn="just"/>
            <a:r>
              <a:rPr lang="uk-UA" sz="3200" b="1" dirty="0"/>
              <a:t> зона можливого хімічного зараження </a:t>
            </a:r>
            <a:r>
              <a:rPr lang="uk-UA" sz="3200" dirty="0"/>
              <a:t>(</a:t>
            </a:r>
            <a:r>
              <a:rPr lang="uk-UA" sz="3200" i="1" dirty="0"/>
              <a:t>частина території міста біля ХНО на якій при руйнуванні ємностей з </a:t>
            </a:r>
            <a:r>
              <a:rPr lang="uk-UA" sz="3200" i="1" dirty="0" err="1"/>
              <a:t>НХР</a:t>
            </a:r>
            <a:r>
              <a:rPr lang="uk-UA" sz="3200" i="1" dirty="0"/>
              <a:t> ймовірно виникнення концентрації </a:t>
            </a:r>
            <a:r>
              <a:rPr lang="uk-UA" sz="3200" i="1" dirty="0" err="1"/>
              <a:t>НХР</a:t>
            </a:r>
            <a:r>
              <a:rPr lang="uk-UA" sz="3200" i="1" dirty="0"/>
              <a:t> з масовим ураженням незахищених людей</a:t>
            </a:r>
            <a:r>
              <a:rPr lang="uk-UA" sz="3200" dirty="0"/>
              <a:t>), </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36</a:t>
            </a:fld>
            <a:endParaRPr lang="en-US" dirty="0"/>
          </a:p>
        </p:txBody>
      </p:sp>
      <p:pic>
        <p:nvPicPr>
          <p:cNvPr id="18436" name="Picture 4" descr="2.3 Вибухи горючої речовини ззовні приміщення (у відкритому просторі)"/>
          <p:cNvPicPr>
            <a:picLocks noChangeAspect="1" noChangeArrowheads="1"/>
          </p:cNvPicPr>
          <p:nvPr/>
        </p:nvPicPr>
        <p:blipFill rotWithShape="1">
          <a:blip r:embed="rId2">
            <a:extLst>
              <a:ext uri="{28A0092B-C50C-407E-A947-70E740481C1C}">
                <a14:useLocalDpi xmlns:a14="http://schemas.microsoft.com/office/drawing/2010/main" val="0"/>
              </a:ext>
            </a:extLst>
          </a:blip>
          <a:srcRect l="3537" r="20486"/>
          <a:stretch/>
        </p:blipFill>
        <p:spPr bwMode="auto">
          <a:xfrm>
            <a:off x="228600" y="2046542"/>
            <a:ext cx="3529013" cy="351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9976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621596" y="1664208"/>
            <a:ext cx="8329612" cy="4050792"/>
          </a:xfrm>
        </p:spPr>
        <p:txBody>
          <a:bodyPr>
            <a:noAutofit/>
          </a:bodyPr>
          <a:lstStyle/>
          <a:p>
            <a:pPr marL="0" indent="0" algn="ctr">
              <a:buNone/>
            </a:pPr>
            <a:r>
              <a:rPr lang="uk-UA" sz="3200" b="1" dirty="0">
                <a:solidFill>
                  <a:srgbClr val="800000"/>
                </a:solidFill>
              </a:rPr>
              <a:t>При плануванні та реалізації </a:t>
            </a:r>
            <a:r>
              <a:rPr lang="uk-UA" sz="3200" b="1" dirty="0" err="1">
                <a:solidFill>
                  <a:srgbClr val="800000"/>
                </a:solidFill>
              </a:rPr>
              <a:t>ІТЗ</a:t>
            </a:r>
            <a:r>
              <a:rPr lang="uk-UA" sz="3200" b="1" dirty="0">
                <a:solidFill>
                  <a:srgbClr val="800000"/>
                </a:solidFill>
              </a:rPr>
              <a:t> ЦЗ визначаються небезпечні зони: </a:t>
            </a:r>
          </a:p>
          <a:p>
            <a:pPr algn="just"/>
            <a:r>
              <a:rPr lang="uk-UA" sz="3200" b="1" dirty="0"/>
              <a:t>зона можливого радіоактивного зараження </a:t>
            </a:r>
            <a:r>
              <a:rPr lang="uk-UA" sz="3200" dirty="0"/>
              <a:t>(</a:t>
            </a:r>
            <a:r>
              <a:rPr lang="uk-UA" sz="3200" i="1" dirty="0"/>
              <a:t>забруднення</a:t>
            </a:r>
            <a:r>
              <a:rPr lang="uk-UA" sz="3200" dirty="0"/>
              <a:t>),</a:t>
            </a:r>
          </a:p>
          <a:p>
            <a:pPr algn="just"/>
            <a:r>
              <a:rPr lang="uk-UA" sz="3200" b="1" dirty="0"/>
              <a:t>зона можливого катастрофічного затоплення </a:t>
            </a:r>
            <a:r>
              <a:rPr lang="uk-UA" sz="3200" dirty="0"/>
              <a:t>(</a:t>
            </a:r>
            <a:r>
              <a:rPr lang="uk-UA" sz="3200" i="1" dirty="0"/>
              <a:t>частина території міста на якій у разі можливого затоплення ймовірні масові втрати людей, руйнування будинків споруджень</a:t>
            </a:r>
            <a:r>
              <a:rPr lang="uk-UA" sz="3200" dirty="0"/>
              <a:t>).</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37</a:t>
            </a:fld>
            <a:endParaRPr lang="en-US" dirty="0"/>
          </a:p>
        </p:txBody>
      </p:sp>
      <p:pic>
        <p:nvPicPr>
          <p:cNvPr id="19458" name="Picture 2" descr="4.3. Зони радіоактивного зараження"/>
          <p:cNvPicPr>
            <a:picLocks noChangeAspect="1" noChangeArrowheads="1"/>
          </p:cNvPicPr>
          <p:nvPr/>
        </p:nvPicPr>
        <p:blipFill rotWithShape="1">
          <a:blip r:embed="rId2">
            <a:duotone>
              <a:prstClr val="black"/>
              <a:srgbClr val="FFFF00">
                <a:tint val="45000"/>
                <a:satMod val="400000"/>
              </a:srgbClr>
            </a:duotone>
            <a:extLst>
              <a:ext uri="{28A0092B-C50C-407E-A947-70E740481C1C}">
                <a14:useLocalDpi xmlns:a14="http://schemas.microsoft.com/office/drawing/2010/main" val="0"/>
              </a:ext>
            </a:extLst>
          </a:blip>
          <a:srcRect l="1997" t="20022" r="1924" b="3030"/>
          <a:stretch/>
        </p:blipFill>
        <p:spPr bwMode="auto">
          <a:xfrm>
            <a:off x="0" y="2314575"/>
            <a:ext cx="3621596" cy="34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01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185737" y="1611539"/>
            <a:ext cx="11765471" cy="4031873"/>
          </a:xfrm>
          <a:prstGeom prst="rect">
            <a:avLst/>
          </a:prstGeom>
        </p:spPr>
        <p:txBody>
          <a:bodyPr wrap="square">
            <a:spAutoFit/>
          </a:bodyPr>
          <a:lstStyle/>
          <a:p>
            <a:pPr algn="ctr">
              <a:spcAft>
                <a:spcPts val="0"/>
              </a:spcAft>
            </a:pPr>
            <a:r>
              <a:rPr lang="uk-UA" sz="32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Система запобігання та реагування на НС</a:t>
            </a:r>
          </a:p>
          <a:p>
            <a:pPr algn="ctr">
              <a:spcAft>
                <a:spcPts val="0"/>
              </a:spcAft>
            </a:pPr>
            <a:r>
              <a:rPr lang="uk-UA" sz="32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повинна забезпечувати:</a:t>
            </a:r>
          </a:p>
          <a:p>
            <a:pPr marL="457200" indent="-457200" algn="just">
              <a:spcAft>
                <a:spcPts val="0"/>
              </a:spcAft>
              <a:buClr>
                <a:srgbClr val="AE2B09"/>
              </a:buClr>
              <a:buFont typeface="Wingdings" panose="05000000000000000000" pitchFamily="2" charset="2"/>
              <a:buChar char="§"/>
            </a:pPr>
            <a:r>
              <a:rPr lang="uk-UA" sz="3200" b="1" dirty="0">
                <a:latin typeface="Cambria" panose="02040503050406030204" pitchFamily="18" charset="0"/>
                <a:ea typeface="Cambria" panose="02040503050406030204" pitchFamily="18" charset="0"/>
                <a:cs typeface="Times New Roman" panose="02020603050405020304" pitchFamily="18" charset="0"/>
              </a:rPr>
              <a:t>реалізацію основних завдань запобігання виникнення НС; </a:t>
            </a:r>
          </a:p>
          <a:p>
            <a:pPr marL="457200" indent="-457200" algn="just">
              <a:spcAft>
                <a:spcPts val="0"/>
              </a:spcAft>
              <a:buClr>
                <a:srgbClr val="AE2B09"/>
              </a:buClr>
              <a:buFont typeface="Wingdings" panose="05000000000000000000" pitchFamily="2" charset="2"/>
              <a:buChar char="§"/>
            </a:pPr>
            <a:r>
              <a:rPr lang="uk-UA" sz="3200" b="1" dirty="0">
                <a:latin typeface="Cambria" panose="02040503050406030204" pitchFamily="18" charset="0"/>
                <a:ea typeface="Cambria" panose="02040503050406030204" pitchFamily="18" charset="0"/>
                <a:cs typeface="Times New Roman" panose="02020603050405020304" pitchFamily="18" charset="0"/>
              </a:rPr>
              <a:t>мінімізацію розміру збитків та затрат на ліквідацію їх наслідків; </a:t>
            </a:r>
          </a:p>
          <a:p>
            <a:pPr marL="457200" indent="-457200" algn="just">
              <a:spcAft>
                <a:spcPts val="0"/>
              </a:spcAft>
              <a:buClr>
                <a:srgbClr val="AE2B09"/>
              </a:buClr>
              <a:buFont typeface="Wingdings" panose="05000000000000000000" pitchFamily="2" charset="2"/>
              <a:buChar char="§"/>
            </a:pPr>
            <a:r>
              <a:rPr lang="uk-UA" sz="3200" b="1" dirty="0">
                <a:latin typeface="Cambria" panose="02040503050406030204" pitchFamily="18" charset="0"/>
                <a:ea typeface="Cambria" panose="02040503050406030204" pitchFamily="18" charset="0"/>
                <a:cs typeface="Times New Roman" panose="02020603050405020304" pitchFamily="18" charset="0"/>
              </a:rPr>
              <a:t>проведення першочергових </a:t>
            </a:r>
            <a:r>
              <a:rPr lang="uk-UA" sz="3200" b="1" dirty="0" err="1">
                <a:latin typeface="Cambria" panose="02040503050406030204" pitchFamily="18" charset="0"/>
                <a:ea typeface="Cambria" panose="02040503050406030204" pitchFamily="18" charset="0"/>
                <a:cs typeface="Times New Roman" panose="02020603050405020304" pitchFamily="18" charset="0"/>
              </a:rPr>
              <a:t>АРіНР</a:t>
            </a:r>
            <a:r>
              <a:rPr lang="uk-UA" sz="3200" b="1" dirty="0">
                <a:latin typeface="Cambria" panose="02040503050406030204" pitchFamily="18" charset="0"/>
                <a:ea typeface="Cambria" panose="02040503050406030204" pitchFamily="18" charset="0"/>
                <a:cs typeface="Times New Roman" panose="02020603050405020304" pitchFamily="18" charset="0"/>
              </a:rPr>
              <a:t>; </a:t>
            </a:r>
          </a:p>
          <a:p>
            <a:pPr marL="457200" indent="-457200" algn="just">
              <a:spcAft>
                <a:spcPts val="0"/>
              </a:spcAft>
              <a:buClr>
                <a:srgbClr val="AE2B09"/>
              </a:buClr>
              <a:buFont typeface="Wingdings" panose="05000000000000000000" pitchFamily="2" charset="2"/>
              <a:buChar char="§"/>
            </a:pPr>
            <a:r>
              <a:rPr lang="uk-UA" sz="3200" b="1" dirty="0">
                <a:latin typeface="Cambria" panose="02040503050406030204" pitchFamily="18" charset="0"/>
                <a:ea typeface="Cambria" panose="02040503050406030204" pitchFamily="18" charset="0"/>
                <a:cs typeface="Times New Roman" panose="02020603050405020304" pitchFamily="18" charset="0"/>
              </a:rPr>
              <a:t>повну ліквідацію можливих наслідків НС.</a:t>
            </a:r>
            <a:endParaRPr lang="uk-UA" sz="32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38</a:t>
            </a:fld>
            <a:endParaRPr lang="en-US" dirty="0"/>
          </a:p>
        </p:txBody>
      </p:sp>
    </p:spTree>
    <p:extLst>
      <p:ext uri="{BB962C8B-B14F-4D97-AF65-F5344CB8AC3E}">
        <p14:creationId xmlns:p14="http://schemas.microsoft.com/office/powerpoint/2010/main" val="4191214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214688" y="1735646"/>
            <a:ext cx="8736520" cy="4050792"/>
          </a:xfrm>
        </p:spPr>
        <p:txBody>
          <a:bodyPr>
            <a:normAutofit/>
          </a:bodyPr>
          <a:lstStyle/>
          <a:p>
            <a:pPr marL="0" indent="0" algn="just">
              <a:buNone/>
            </a:pPr>
            <a:r>
              <a:rPr lang="uk-UA" sz="3200" b="1" dirty="0"/>
              <a:t>Розуміючи важливість проблеми протидії можливим техногенним аваріям, </a:t>
            </a:r>
            <a:r>
              <a:rPr lang="uk-UA" sz="3200" b="1" dirty="0">
                <a:solidFill>
                  <a:srgbClr val="800000"/>
                </a:solidFill>
              </a:rPr>
              <a:t>ДСНС України розроблено та введено в дію ряд законодавчих, нормативних та методичних документів</a:t>
            </a:r>
            <a:r>
              <a:rPr lang="uk-UA" sz="3200" b="1" dirty="0"/>
              <a:t>, які регламентують вимоги стосовно виконання заходів щодо попередження НС, захисту населення і територій та сприяють розвитку </a:t>
            </a:r>
            <a:r>
              <a:rPr lang="uk-UA" sz="3200" b="1" dirty="0">
                <a:solidFill>
                  <a:srgbClr val="800000"/>
                </a:solidFill>
                <a:ea typeface="Cambria" panose="02040503050406030204" pitchFamily="18" charset="0"/>
                <a:cs typeface="Times New Roman" panose="02020603050405020304" pitchFamily="18" charset="0"/>
              </a:rPr>
              <a:t>системи запобігання та реагування на НС.</a:t>
            </a:r>
          </a:p>
          <a:p>
            <a:pPr marL="0" indent="0" algn="just">
              <a:buNone/>
            </a:pPr>
            <a:endParaRPr lang="uk-UA" sz="3200" b="1" dirty="0"/>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39</a:t>
            </a:fld>
            <a:endParaRPr lang="en-US" dirty="0"/>
          </a:p>
        </p:txBody>
      </p:sp>
      <p:grpSp>
        <p:nvGrpSpPr>
          <p:cNvPr id="4" name="Групувати 3"/>
          <p:cNvGrpSpPr/>
          <p:nvPr/>
        </p:nvGrpSpPr>
        <p:grpSpPr>
          <a:xfrm>
            <a:off x="122830" y="2074459"/>
            <a:ext cx="3091858" cy="3193577"/>
            <a:chOff x="420153" y="2074459"/>
            <a:chExt cx="2358102" cy="3193577"/>
          </a:xfrm>
        </p:grpSpPr>
        <p:pic>
          <p:nvPicPr>
            <p:cNvPr id="20482" name="Picture 2" descr="https://supreme.court.gov.ua/img/news/1477947_slider.png"/>
            <p:cNvPicPr>
              <a:picLocks noChangeAspect="1" noChangeArrowheads="1"/>
            </p:cNvPicPr>
            <p:nvPr/>
          </p:nvPicPr>
          <p:blipFill rotWithShape="1">
            <a:blip r:embed="rId2">
              <a:extLst>
                <a:ext uri="{28A0092B-C50C-407E-A947-70E740481C1C}">
                  <a14:useLocalDpi xmlns:a14="http://schemas.microsoft.com/office/drawing/2010/main" val="0"/>
                </a:ext>
              </a:extLst>
            </a:blip>
            <a:srcRect l="8286" t="25680" r="8356" b="10380"/>
            <a:stretch/>
          </p:blipFill>
          <p:spPr bwMode="auto">
            <a:xfrm>
              <a:off x="420153" y="2074459"/>
              <a:ext cx="2358102" cy="3193577"/>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Кодекс цивільного захисту України купить книгу в Киеве и Украин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28752">
              <a:off x="753398" y="2978335"/>
              <a:ext cx="668989" cy="9818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13272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4FAB73BC-B049-4115-A692-8D63A059BFB8}" type="slidenum">
              <a:rPr lang="en-US" smtClean="0"/>
              <a:t>4</a:t>
            </a:fld>
            <a:endParaRPr lang="en-US" dirty="0"/>
          </a:p>
        </p:txBody>
      </p:sp>
      <p:sp>
        <p:nvSpPr>
          <p:cNvPr id="5" name="Rectangle 1"/>
          <p:cNvSpPr>
            <a:spLocks noChangeArrowheads="1"/>
          </p:cNvSpPr>
          <p:nvPr/>
        </p:nvSpPr>
        <p:spPr bwMode="auto">
          <a:xfrm>
            <a:off x="150126" y="1607685"/>
            <a:ext cx="1163730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just" defTabSz="914400" rtl="0" eaLnBrk="0" fontAlgn="base" latinLnBrk="0" hangingPunct="0">
              <a:lnSpc>
                <a:spcPct val="100000"/>
              </a:lnSpc>
              <a:spcBef>
                <a:spcPct val="0"/>
              </a:spcBef>
              <a:spcAft>
                <a:spcPct val="0"/>
              </a:spcAft>
              <a:buClrTx/>
              <a:buSzTx/>
              <a:buFontTx/>
              <a:buNone/>
              <a:tabLst/>
            </a:pPr>
            <a:r>
              <a:rPr kumimoji="0" lang="uk-UA" altLang="ru-RU" sz="2800" b="1" i="0" u="none" strike="noStrike" cap="none" normalizeH="0" baseline="0" dirty="0">
                <a:ln>
                  <a:noFill/>
                </a:ln>
                <a:solidFill>
                  <a:srgbClr val="000000"/>
                </a:solidFill>
                <a:effectLst/>
                <a:latin typeface="+mn-lt"/>
                <a:cs typeface="Arial" panose="020B0604020202020204" pitchFamily="34" charset="0"/>
              </a:rPr>
              <a:t>Небезпека життєво важливим інтересам громадян в умовах НС техногенного, природного і воєнного характеру поділяється на зовнішню і внутрішню.</a:t>
            </a:r>
            <a:endParaRPr kumimoji="0" lang="uk-UA" altLang="ru-RU" sz="4000" b="1" i="0" u="none" strike="noStrike" cap="none" normalizeH="0" baseline="0" dirty="0">
              <a:ln>
                <a:noFill/>
              </a:ln>
              <a:solidFill>
                <a:schemeClr val="tx1"/>
              </a:solidFill>
              <a:effectLst/>
              <a:latin typeface="+mn-lt"/>
            </a:endParaRPr>
          </a:p>
        </p:txBody>
      </p:sp>
      <p:sp>
        <p:nvSpPr>
          <p:cNvPr id="6" name="Прямоугольник 5"/>
          <p:cNvSpPr/>
          <p:nvPr/>
        </p:nvSpPr>
        <p:spPr>
          <a:xfrm>
            <a:off x="4690121" y="2688315"/>
            <a:ext cx="7097314" cy="3108543"/>
          </a:xfrm>
          <a:prstGeom prst="rect">
            <a:avLst/>
          </a:prstGeom>
        </p:spPr>
        <p:txBody>
          <a:bodyPr wrap="square">
            <a:spAutoFit/>
          </a:bodyPr>
          <a:lstStyle/>
          <a:p>
            <a:pPr algn="just"/>
            <a:r>
              <a:rPr lang="uk-UA" sz="2800" b="1" dirty="0">
                <a:solidFill>
                  <a:srgbClr val="800000"/>
                </a:solidFill>
              </a:rPr>
              <a:t>Зовнішня небезпека </a:t>
            </a:r>
            <a:r>
              <a:rPr lang="uk-UA" sz="2800" dirty="0">
                <a:solidFill>
                  <a:srgbClr val="000000"/>
                </a:solidFill>
              </a:rPr>
              <a:t>безпосередньо пов'язана з безпекою життєдіяльності населення і держави в умовах розв'язання сучасної війни чи локальних збройних конфліктів, виникненням глобальних техногенних, екологічних катастроф за межами України.</a:t>
            </a:r>
            <a:endParaRPr lang="uk-UA" sz="2800" dirty="0"/>
          </a:p>
        </p:txBody>
      </p:sp>
      <p:pic>
        <p:nvPicPr>
          <p:cNvPr id="1027" name="Picture 3" descr="Українська незалежність через призму трудової міґрації - Український Сві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60" y="2992680"/>
            <a:ext cx="4306970" cy="28041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575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247173" y="1535335"/>
            <a:ext cx="11899773" cy="1754326"/>
          </a:xfrm>
          <a:prstGeom prst="rect">
            <a:avLst/>
          </a:prstGeom>
        </p:spPr>
        <p:txBody>
          <a:bodyPr wrap="square">
            <a:spAutoFit/>
          </a:bodyPr>
          <a:lstStyle/>
          <a:p>
            <a:pPr algn="ctr">
              <a:spcAft>
                <a:spcPts val="0"/>
              </a:spcAft>
            </a:pPr>
            <a:r>
              <a:rPr lang="uk-UA" sz="3600" b="1" dirty="0">
                <a:ea typeface="Calibri" panose="020F0502020204030204" pitchFamily="34" charset="0"/>
                <a:cs typeface="Times New Roman" panose="02020603050405020304" pitchFamily="18" charset="0"/>
              </a:rPr>
              <a:t>Найбільш ефективними та перспективними</a:t>
            </a:r>
          </a:p>
          <a:p>
            <a:pPr algn="ctr">
              <a:spcAft>
                <a:spcPts val="0"/>
              </a:spcAft>
            </a:pPr>
            <a:r>
              <a:rPr lang="uk-UA" sz="3600" b="1" dirty="0">
                <a:ea typeface="Calibri" panose="020F0502020204030204" pitchFamily="34" charset="0"/>
                <a:cs typeface="Times New Roman" panose="02020603050405020304" pitchFamily="18" charset="0"/>
              </a:rPr>
              <a:t>для розвитку є заходи, що необхідно реалізувати</a:t>
            </a:r>
          </a:p>
          <a:p>
            <a:pPr algn="ctr">
              <a:spcAft>
                <a:spcPts val="0"/>
              </a:spcAft>
            </a:pPr>
            <a:r>
              <a:rPr lang="uk-UA" sz="3600" b="1" dirty="0">
                <a:ea typeface="Calibri" panose="020F0502020204030204" pitchFamily="34" charset="0"/>
                <a:cs typeface="Times New Roman" panose="02020603050405020304" pitchFamily="18" charset="0"/>
              </a:rPr>
              <a:t>на етапі проектування та будівництва об'єктів.</a:t>
            </a:r>
            <a:endParaRPr lang="uk-UA" sz="3600" b="1" dirty="0">
              <a:effectLst/>
              <a:ea typeface="Calibri" panose="020F0502020204030204" pitchFamily="34" charset="0"/>
              <a:cs typeface="Times New Roman" panose="02020603050405020304" pitchFamily="18" charset="0"/>
            </a:endParaRPr>
          </a:p>
        </p:txBody>
      </p:sp>
      <p:sp>
        <p:nvSpPr>
          <p:cNvPr id="4" name="Місце для номера слайда 3"/>
          <p:cNvSpPr>
            <a:spLocks noGrp="1"/>
          </p:cNvSpPr>
          <p:nvPr>
            <p:ph type="sldNum" sz="quarter" idx="12"/>
          </p:nvPr>
        </p:nvSpPr>
        <p:spPr/>
        <p:txBody>
          <a:bodyPr/>
          <a:lstStyle/>
          <a:p>
            <a:fld id="{4FAB73BC-B049-4115-A692-8D63A059BFB8}" type="slidenum">
              <a:rPr lang="en-US" smtClean="0"/>
              <a:t>40</a:t>
            </a:fld>
            <a:endParaRPr lang="en-US" dirty="0"/>
          </a:p>
        </p:txBody>
      </p:sp>
      <p:pic>
        <p:nvPicPr>
          <p:cNvPr id="7" name="Рисунок 6"/>
          <p:cNvPicPr>
            <a:picLocks noChangeAspect="1"/>
          </p:cNvPicPr>
          <p:nvPr/>
        </p:nvPicPr>
        <p:blipFill>
          <a:blip r:embed="rId2"/>
          <a:stretch>
            <a:fillRect/>
          </a:stretch>
        </p:blipFill>
        <p:spPr>
          <a:xfrm>
            <a:off x="442913" y="3289661"/>
            <a:ext cx="11508295" cy="2582502"/>
          </a:xfrm>
          <a:prstGeom prst="rect">
            <a:avLst/>
          </a:prstGeom>
        </p:spPr>
      </p:pic>
    </p:spTree>
    <p:extLst>
      <p:ext uri="{BB962C8B-B14F-4D97-AF65-F5344CB8AC3E}">
        <p14:creationId xmlns:p14="http://schemas.microsoft.com/office/powerpoint/2010/main" val="425933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48043" y="1735646"/>
            <a:ext cx="8038720" cy="4050792"/>
          </a:xfrm>
        </p:spPr>
        <p:txBody>
          <a:bodyPr>
            <a:noAutofit/>
          </a:bodyPr>
          <a:lstStyle/>
          <a:p>
            <a:pPr marL="0" indent="0" algn="just">
              <a:buNone/>
            </a:pPr>
            <a:r>
              <a:rPr lang="uk-UA" sz="3200" dirty="0"/>
              <a:t>У разі, </a:t>
            </a:r>
            <a:r>
              <a:rPr lang="uk-UA" sz="3200" b="1" dirty="0"/>
              <a:t>включення інженерно-технічних заходів ЦЗ до проектів будівництва та реалізації при споруджені ОПН, </a:t>
            </a:r>
            <a:r>
              <a:rPr lang="uk-UA" sz="3200" b="1" dirty="0">
                <a:solidFill>
                  <a:srgbClr val="014D8C"/>
                </a:solidFill>
              </a:rPr>
              <a:t>створюється необхідна інфраструктура організаційних та технічних заходів, що дають змогу протидіяти техногенній небезпеці та ефективно проводити ліквідацію наслідків аварій, захищати персонал та населення.</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41</a:t>
            </a:fld>
            <a:endParaRPr lang="en-US" dirty="0"/>
          </a:p>
        </p:txBody>
      </p:sp>
      <p:pic>
        <p:nvPicPr>
          <p:cNvPr id="22530" name="Picture 2" descr="Проектування&amp;Будівництв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5212" y="2135187"/>
            <a:ext cx="3265996" cy="293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1108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693034" y="1464182"/>
            <a:ext cx="8258174" cy="4050792"/>
          </a:xfrm>
        </p:spPr>
        <p:txBody>
          <a:bodyPr>
            <a:noAutofit/>
          </a:bodyPr>
          <a:lstStyle/>
          <a:p>
            <a:pPr marL="0" indent="0" algn="ctr">
              <a:lnSpc>
                <a:spcPct val="100000"/>
              </a:lnSpc>
              <a:buNone/>
            </a:pPr>
            <a:r>
              <a:rPr lang="uk-UA" sz="3200" b="1" dirty="0"/>
              <a:t>Відповідно до вимог Кодексу Цивільного захисту України, законів України «Про Генеральну схему планування території України», «Про регулювання містобудівної діяльності», ДСНС України у взаємодії з колишнім Міністерством регіонального розвитку та будівництва розроблені та затвердженні Державні будівельні норми (</a:t>
            </a:r>
            <a:r>
              <a:rPr lang="uk-UA" sz="3200" b="1" dirty="0" err="1"/>
              <a:t>ДБН</a:t>
            </a:r>
            <a:r>
              <a:rPr lang="uk-UA" sz="3200" b="1" dirty="0"/>
              <a:t>).</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42</a:t>
            </a:fld>
            <a:endParaRPr lang="en-US" dirty="0"/>
          </a:p>
        </p:txBody>
      </p:sp>
      <p:grpSp>
        <p:nvGrpSpPr>
          <p:cNvPr id="5" name="Групувати 4"/>
          <p:cNvGrpSpPr/>
          <p:nvPr/>
        </p:nvGrpSpPr>
        <p:grpSpPr>
          <a:xfrm>
            <a:off x="0" y="1643063"/>
            <a:ext cx="3693034" cy="4243387"/>
            <a:chOff x="0" y="1643063"/>
            <a:chExt cx="3693034" cy="4386262"/>
          </a:xfrm>
        </p:grpSpPr>
        <p:pic>
          <p:nvPicPr>
            <p:cNvPr id="23554" name="Picture 2" descr="Мінвідновлення: затверджено нові будівельні норми щодо споруд цивільного  захисту – АрміяInf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43063"/>
              <a:ext cx="3693034" cy="4386262"/>
            </a:xfrm>
            <a:prstGeom prst="rect">
              <a:avLst/>
            </a:prstGeom>
            <a:solidFill>
              <a:schemeClr val="bg1"/>
            </a:solidFill>
            <a:ln>
              <a:solidFill>
                <a:schemeClr val="bg1"/>
              </a:solidFill>
            </a:ln>
          </p:spPr>
        </p:pic>
        <p:sp>
          <p:nvSpPr>
            <p:cNvPr id="4" name="Прямокутник 3"/>
            <p:cNvSpPr/>
            <p:nvPr/>
          </p:nvSpPr>
          <p:spPr>
            <a:xfrm>
              <a:off x="2543175" y="1843088"/>
              <a:ext cx="1028700" cy="500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Tree>
    <p:extLst>
      <p:ext uri="{BB962C8B-B14F-4D97-AF65-F5344CB8AC3E}">
        <p14:creationId xmlns:p14="http://schemas.microsoft.com/office/powerpoint/2010/main" val="9942834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номера слайда 1"/>
          <p:cNvSpPr>
            <a:spLocks noGrp="1"/>
          </p:cNvSpPr>
          <p:nvPr>
            <p:ph type="sldNum" sz="quarter" idx="12"/>
          </p:nvPr>
        </p:nvSpPr>
        <p:spPr/>
        <p:txBody>
          <a:bodyPr/>
          <a:lstStyle/>
          <a:p>
            <a:fld id="{4FAB73BC-B049-4115-A692-8D63A059BFB8}" type="slidenum">
              <a:rPr lang="en-US" smtClean="0"/>
              <a:t>43</a:t>
            </a:fld>
            <a:endParaRPr lang="en-US" dirty="0"/>
          </a:p>
        </p:txBody>
      </p:sp>
      <p:pic>
        <p:nvPicPr>
          <p:cNvPr id="4" name="Рисунок 3"/>
          <p:cNvPicPr>
            <a:picLocks noChangeAspect="1"/>
          </p:cNvPicPr>
          <p:nvPr/>
        </p:nvPicPr>
        <p:blipFill rotWithShape="1">
          <a:blip r:embed="rId2"/>
          <a:srcRect l="23672" t="23738" r="25469" b="5602"/>
          <a:stretch/>
        </p:blipFill>
        <p:spPr>
          <a:xfrm>
            <a:off x="1" y="1611883"/>
            <a:ext cx="3157538" cy="4260278"/>
          </a:xfrm>
          <a:prstGeom prst="rect">
            <a:avLst/>
          </a:prstGeom>
          <a:ln>
            <a:noFill/>
          </a:ln>
          <a:effectLst>
            <a:outerShdw blurRad="190500" algn="tl" rotWithShape="0">
              <a:srgbClr val="000000">
                <a:alpha val="70000"/>
              </a:srgbClr>
            </a:outerShdw>
          </a:effectLst>
        </p:spPr>
      </p:pic>
      <p:sp>
        <p:nvSpPr>
          <p:cNvPr id="3" name="Місце для вмісту 2"/>
          <p:cNvSpPr>
            <a:spLocks noGrp="1"/>
          </p:cNvSpPr>
          <p:nvPr>
            <p:ph idx="1"/>
          </p:nvPr>
        </p:nvSpPr>
        <p:spPr>
          <a:xfrm>
            <a:off x="1841372" y="1716626"/>
            <a:ext cx="11531727" cy="4050792"/>
          </a:xfrm>
        </p:spPr>
        <p:txBody>
          <a:bodyPr>
            <a:noAutofit/>
          </a:bodyPr>
          <a:lstStyle/>
          <a:p>
            <a:pPr marL="0" indent="0" algn="ctr">
              <a:buNone/>
            </a:pPr>
            <a:r>
              <a:rPr lang="uk-UA" sz="3600" b="1" dirty="0"/>
              <a:t>Вищезазначеними </a:t>
            </a:r>
            <a:r>
              <a:rPr lang="uk-UA" sz="3600" b="1" dirty="0" err="1">
                <a:solidFill>
                  <a:srgbClr val="800000"/>
                </a:solidFill>
              </a:rPr>
              <a:t>ДБН</a:t>
            </a:r>
            <a:r>
              <a:rPr lang="uk-UA" sz="3600" b="1" dirty="0"/>
              <a:t> </a:t>
            </a:r>
          </a:p>
          <a:p>
            <a:pPr marL="0" indent="0" algn="ctr">
              <a:buNone/>
            </a:pPr>
            <a:r>
              <a:rPr lang="uk-UA" sz="3600" b="1" dirty="0"/>
              <a:t>передбачені загальні вимоги та заходи </a:t>
            </a:r>
          </a:p>
          <a:p>
            <a:pPr marL="0" indent="0" algn="ctr">
              <a:buNone/>
            </a:pPr>
            <a:r>
              <a:rPr lang="uk-UA" sz="3600" b="1" dirty="0"/>
              <a:t>по запобіганню виникнення НС, </a:t>
            </a:r>
          </a:p>
          <a:p>
            <a:pPr marL="0" indent="0" algn="ctr">
              <a:buNone/>
            </a:pPr>
            <a:r>
              <a:rPr lang="uk-UA" sz="3600" b="1" dirty="0"/>
              <a:t>а їх виконання створює необхідні умови </a:t>
            </a:r>
          </a:p>
          <a:p>
            <a:pPr marL="0" indent="0" algn="ctr">
              <a:buNone/>
            </a:pPr>
            <a:r>
              <a:rPr lang="uk-UA" sz="3600" b="1" dirty="0"/>
              <a:t>для повноти реалізації </a:t>
            </a:r>
            <a:r>
              <a:rPr lang="uk-UA" sz="3600" b="1" dirty="0" err="1"/>
              <a:t>ІТЗ</a:t>
            </a:r>
            <a:r>
              <a:rPr lang="uk-UA" sz="3600" b="1" dirty="0"/>
              <a:t> ЦЗ </a:t>
            </a:r>
          </a:p>
          <a:p>
            <a:pPr marL="0" indent="0" algn="ctr">
              <a:buNone/>
            </a:pPr>
            <a:r>
              <a:rPr lang="uk-UA" sz="3600" b="1" dirty="0"/>
              <a:t>територій і населення.</a:t>
            </a:r>
          </a:p>
        </p:txBody>
      </p:sp>
    </p:spTree>
    <p:extLst>
      <p:ext uri="{BB962C8B-B14F-4D97-AF65-F5344CB8AC3E}">
        <p14:creationId xmlns:p14="http://schemas.microsoft.com/office/powerpoint/2010/main" val="3265261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69748" y="1664208"/>
            <a:ext cx="11631740" cy="4050792"/>
          </a:xfrm>
          <a:solidFill>
            <a:schemeClr val="bg1"/>
          </a:solidFill>
        </p:spPr>
        <p:txBody>
          <a:bodyPr>
            <a:noAutofit/>
          </a:bodyPr>
          <a:lstStyle/>
          <a:p>
            <a:pPr marL="0" indent="0" algn="just">
              <a:buNone/>
            </a:pPr>
            <a:r>
              <a:rPr lang="uk-UA" sz="3200" b="1" dirty="0">
                <a:solidFill>
                  <a:srgbClr val="800000"/>
                </a:solidFill>
              </a:rPr>
              <a:t>До заходів, які реалізуються ТО ДСНС разом зі структурними підрозділами з питань ЦЗ місцевих органів виконавчої влади (</a:t>
            </a:r>
            <a:r>
              <a:rPr lang="uk-UA" sz="3200" b="1" dirty="0" err="1">
                <a:solidFill>
                  <a:srgbClr val="800000"/>
                </a:solidFill>
              </a:rPr>
              <a:t>МОВВ</a:t>
            </a:r>
            <a:r>
              <a:rPr lang="uk-UA" sz="3200" b="1" dirty="0">
                <a:solidFill>
                  <a:srgbClr val="800000"/>
                </a:solidFill>
              </a:rPr>
              <a:t>), відносяться:</a:t>
            </a:r>
            <a:r>
              <a:rPr lang="uk-UA" sz="3200" dirty="0"/>
              <a:t> </a:t>
            </a:r>
          </a:p>
          <a:p>
            <a:pPr algn="just"/>
            <a:r>
              <a:rPr lang="uk-UA" sz="3200" b="1" dirty="0"/>
              <a:t>видача технічних завдань для розробки розділу </a:t>
            </a:r>
            <a:r>
              <a:rPr lang="uk-UA" sz="3200" b="1" dirty="0" err="1"/>
              <a:t>ІТЗ</a:t>
            </a:r>
            <a:r>
              <a:rPr lang="uk-UA" sz="3200" b="1" dirty="0"/>
              <a:t> ЦЗ у складі містобудівної документації та проектах будівництва і реконструкції об'єктів; </a:t>
            </a:r>
          </a:p>
          <a:p>
            <a:pPr algn="just"/>
            <a:r>
              <a:rPr lang="uk-UA" sz="3200" b="1" dirty="0"/>
              <a:t>узгодження містобудівної документації та проектів будівництва (реконструкції ОПН); </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44</a:t>
            </a:fld>
            <a:endParaRPr lang="en-US" dirty="0"/>
          </a:p>
        </p:txBody>
      </p:sp>
    </p:spTree>
    <p:extLst>
      <p:ext uri="{BB962C8B-B14F-4D97-AF65-F5344CB8AC3E}">
        <p14:creationId xmlns:p14="http://schemas.microsoft.com/office/powerpoint/2010/main" val="29894792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69748" y="1735645"/>
            <a:ext cx="11631740" cy="4050792"/>
          </a:xfrm>
          <a:solidFill>
            <a:schemeClr val="bg1"/>
          </a:solidFill>
        </p:spPr>
        <p:txBody>
          <a:bodyPr>
            <a:noAutofit/>
          </a:bodyPr>
          <a:lstStyle/>
          <a:p>
            <a:pPr marL="0" indent="0" algn="just">
              <a:buNone/>
            </a:pPr>
            <a:r>
              <a:rPr lang="uk-UA" sz="3200" b="1" dirty="0">
                <a:solidFill>
                  <a:srgbClr val="800000"/>
                </a:solidFill>
              </a:rPr>
              <a:t>До заходів, які реалізуються ТО ДСНС разом зі структурними підрозділами з питань ЦЗ місцевих органів виконавчої влади (</a:t>
            </a:r>
            <a:r>
              <a:rPr lang="uk-UA" sz="3200" b="1" dirty="0" err="1">
                <a:solidFill>
                  <a:srgbClr val="800000"/>
                </a:solidFill>
              </a:rPr>
              <a:t>МОВВ</a:t>
            </a:r>
            <a:r>
              <a:rPr lang="uk-UA" sz="3200" b="1" dirty="0">
                <a:solidFill>
                  <a:srgbClr val="800000"/>
                </a:solidFill>
              </a:rPr>
              <a:t>), відносяться:</a:t>
            </a:r>
            <a:r>
              <a:rPr lang="uk-UA" sz="3200" dirty="0"/>
              <a:t> </a:t>
            </a:r>
          </a:p>
          <a:p>
            <a:pPr algn="just"/>
            <a:r>
              <a:rPr lang="uk-UA" sz="3200" b="1" dirty="0"/>
              <a:t>участь у проведені обов'язкової державної експертизи містобудівної документації та проектів будівництва/реконструкції об'єктів; </a:t>
            </a:r>
          </a:p>
          <a:p>
            <a:pPr algn="just"/>
            <a:r>
              <a:rPr lang="uk-UA" sz="3200" b="1" dirty="0"/>
              <a:t>участь у роботі державних комісій щодо прийняття в експлуатацію закінчених об'єктів будівництва</a:t>
            </a:r>
            <a:r>
              <a:rPr lang="uk-UA" sz="3200" dirty="0"/>
              <a:t>.</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45</a:t>
            </a:fld>
            <a:endParaRPr lang="en-US" dirty="0"/>
          </a:p>
        </p:txBody>
      </p:sp>
    </p:spTree>
    <p:extLst>
      <p:ext uri="{BB962C8B-B14F-4D97-AF65-F5344CB8AC3E}">
        <p14:creationId xmlns:p14="http://schemas.microsoft.com/office/powerpoint/2010/main" val="1853418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311658" y="1707714"/>
            <a:ext cx="11639550" cy="3539430"/>
          </a:xfrm>
          <a:prstGeom prst="rect">
            <a:avLst/>
          </a:prstGeom>
        </p:spPr>
        <p:txBody>
          <a:bodyPr wrap="square">
            <a:spAutoFit/>
          </a:bodyPr>
          <a:lstStyle/>
          <a:p>
            <a:pPr algn="ctr">
              <a:spcAft>
                <a:spcPts val="0"/>
              </a:spcAft>
            </a:pPr>
            <a:r>
              <a:rPr lang="uk-UA" sz="3200" b="1" dirty="0">
                <a:solidFill>
                  <a:srgbClr val="800000"/>
                </a:solidFill>
                <a:ea typeface="Calibri" panose="020F0502020204030204" pitchFamily="34" charset="0"/>
                <a:cs typeface="Times New Roman" panose="02020603050405020304" pitchFamily="18" charset="0"/>
              </a:rPr>
              <a:t>Обов'язкова реалізація вимог </a:t>
            </a:r>
            <a:r>
              <a:rPr lang="uk-UA" sz="3200" b="1" dirty="0" err="1">
                <a:solidFill>
                  <a:srgbClr val="800000"/>
                </a:solidFill>
                <a:ea typeface="Calibri" panose="020F0502020204030204" pitchFamily="34" charset="0"/>
                <a:cs typeface="Times New Roman" panose="02020603050405020304" pitchFamily="18" charset="0"/>
              </a:rPr>
              <a:t>ІТЗ</a:t>
            </a:r>
            <a:r>
              <a:rPr lang="uk-UA" sz="3200" b="1" dirty="0">
                <a:solidFill>
                  <a:srgbClr val="800000"/>
                </a:solidFill>
                <a:ea typeface="Calibri" panose="020F0502020204030204" pitchFamily="34" charset="0"/>
                <a:cs typeface="Times New Roman" panose="02020603050405020304" pitchFamily="18" charset="0"/>
              </a:rPr>
              <a:t> ЦЗ</a:t>
            </a:r>
          </a:p>
          <a:p>
            <a:pPr algn="ctr">
              <a:spcAft>
                <a:spcPts val="0"/>
              </a:spcAft>
            </a:pPr>
            <a:r>
              <a:rPr lang="uk-UA" sz="3200" b="1" dirty="0">
                <a:ea typeface="Calibri" panose="020F0502020204030204" pitchFamily="34" charset="0"/>
                <a:cs typeface="Times New Roman" panose="02020603050405020304" pitchFamily="18" charset="0"/>
              </a:rPr>
              <a:t>при розробці містобудівної і проектної документації,</a:t>
            </a:r>
          </a:p>
          <a:p>
            <a:pPr algn="ctr">
              <a:spcAft>
                <a:spcPts val="0"/>
              </a:spcAft>
            </a:pPr>
            <a:r>
              <a:rPr lang="uk-UA" sz="3200" b="1" dirty="0">
                <a:ea typeface="Calibri" panose="020F0502020204030204" pitchFamily="34" charset="0"/>
                <a:cs typeface="Times New Roman" panose="02020603050405020304" pitchFamily="18" charset="0"/>
              </a:rPr>
              <a:t>проведення її державної експертизи з питань ЦЗ та техногенної безпеки </a:t>
            </a:r>
            <a:r>
              <a:rPr lang="uk-UA" sz="3200" b="1" dirty="0">
                <a:solidFill>
                  <a:srgbClr val="800000"/>
                </a:solidFill>
                <a:ea typeface="Calibri" panose="020F0502020204030204" pitchFamily="34" charset="0"/>
                <a:cs typeface="Times New Roman" panose="02020603050405020304" pitchFamily="18" charset="0"/>
              </a:rPr>
              <a:t>є ефективною складовою процедури управління ризиками НС, </a:t>
            </a:r>
            <a:r>
              <a:rPr lang="uk-UA" sz="3200" b="1" dirty="0">
                <a:ea typeface="Calibri" panose="020F0502020204030204" pitchFamily="34" charset="0"/>
                <a:cs typeface="Times New Roman" panose="02020603050405020304" pitchFamily="18" charset="0"/>
              </a:rPr>
              <a:t>що позитивно впливатиме на стан захисту населення і територій,</a:t>
            </a:r>
          </a:p>
          <a:p>
            <a:pPr algn="ctr">
              <a:spcAft>
                <a:spcPts val="0"/>
              </a:spcAft>
            </a:pPr>
            <a:r>
              <a:rPr lang="uk-UA" sz="3200" b="1" dirty="0">
                <a:ea typeface="Calibri" panose="020F0502020204030204" pitchFamily="34" charset="0"/>
                <a:cs typeface="Times New Roman" panose="02020603050405020304" pitchFamily="18" charset="0"/>
              </a:rPr>
              <a:t>готовності </a:t>
            </a:r>
            <a:r>
              <a:rPr lang="uk-UA" sz="3200" b="1" dirty="0" err="1">
                <a:ea typeface="Calibri" panose="020F0502020204030204" pitchFamily="34" charset="0"/>
                <a:cs typeface="Times New Roman" panose="02020603050405020304" pitchFamily="18" charset="0"/>
              </a:rPr>
              <a:t>ЄДС</a:t>
            </a:r>
            <a:r>
              <a:rPr lang="uk-UA" sz="3200" b="1" dirty="0">
                <a:ea typeface="Calibri" panose="020F0502020204030204" pitchFamily="34" charset="0"/>
                <a:cs typeface="Times New Roman" panose="02020603050405020304" pitchFamily="18" charset="0"/>
              </a:rPr>
              <a:t> ЦЗ до можливих НС.</a:t>
            </a:r>
            <a:endParaRPr lang="uk-UA" sz="3200" b="1" dirty="0">
              <a:effectLst/>
              <a:ea typeface="Calibri" panose="020F0502020204030204" pitchFamily="34" charset="0"/>
              <a:cs typeface="Times New Roman" panose="02020603050405020304" pitchFamily="18" charset="0"/>
            </a:endParaRP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46</a:t>
            </a:fld>
            <a:endParaRPr lang="en-US" dirty="0"/>
          </a:p>
        </p:txBody>
      </p:sp>
      <p:pic>
        <p:nvPicPr>
          <p:cNvPr id="24578" name="Picture 2" descr="Розрахунковий ризик: векторна графіка, зображення, Розрахунковий ризик  малюнки | Скачати з Depositphoto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4150" y="3946981"/>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946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19088" y="2221992"/>
            <a:ext cx="11872912" cy="4050792"/>
          </a:xfrm>
        </p:spPr>
        <p:txBody>
          <a:bodyPr>
            <a:noAutofit/>
          </a:bodyPr>
          <a:lstStyle/>
          <a:p>
            <a:pPr marL="0" indent="444500">
              <a:buFont typeface="Wingdings" panose="05000000000000000000" pitchFamily="2" charset="2"/>
              <a:buChar char="q"/>
            </a:pPr>
            <a:r>
              <a:rPr lang="uk-UA" sz="2800" b="1" dirty="0"/>
              <a:t>захисту від землетрусів, </a:t>
            </a:r>
          </a:p>
          <a:p>
            <a:pPr marL="0" indent="444500">
              <a:buFont typeface="Wingdings" panose="05000000000000000000" pitchFamily="2" charset="2"/>
              <a:buChar char="q"/>
            </a:pPr>
            <a:r>
              <a:rPr lang="uk-UA" sz="2800" b="1" dirty="0"/>
              <a:t>протизсувні та протиобвальні інженерні заходи, </a:t>
            </a:r>
          </a:p>
          <a:p>
            <a:pPr marL="0" indent="444500">
              <a:buFont typeface="Wingdings" panose="05000000000000000000" pitchFamily="2" charset="2"/>
              <a:buChar char="q"/>
            </a:pPr>
            <a:r>
              <a:rPr lang="uk-UA" sz="2800" b="1" dirty="0"/>
              <a:t>заходи по захисту від селів, </a:t>
            </a:r>
          </a:p>
          <a:p>
            <a:pPr marL="0" indent="444500">
              <a:buFont typeface="Wingdings" panose="05000000000000000000" pitchFamily="2" charset="2"/>
              <a:buChar char="q"/>
            </a:pPr>
            <a:r>
              <a:rPr lang="uk-UA" sz="2800" b="1" dirty="0"/>
              <a:t>протилавинні інженерні заходи, </a:t>
            </a:r>
          </a:p>
          <a:p>
            <a:pPr marL="0" indent="444500">
              <a:buFont typeface="Wingdings" panose="05000000000000000000" pitchFamily="2" charset="2"/>
              <a:buChar char="q"/>
            </a:pPr>
            <a:r>
              <a:rPr lang="uk-UA" sz="2800" b="1" dirty="0" err="1"/>
              <a:t>протикарстові</a:t>
            </a:r>
            <a:r>
              <a:rPr lang="uk-UA" sz="2800" b="1" dirty="0"/>
              <a:t> заходи, </a:t>
            </a:r>
          </a:p>
          <a:p>
            <a:pPr marL="0" indent="444500">
              <a:buFont typeface="Wingdings" panose="05000000000000000000" pitchFamily="2" charset="2"/>
              <a:buChar char="q"/>
            </a:pPr>
            <a:r>
              <a:rPr lang="uk-UA" sz="2800" b="1" dirty="0"/>
              <a:t>заходи інженерного захисту берегів морів, водойм і водотоків, </a:t>
            </a:r>
          </a:p>
          <a:p>
            <a:pPr marL="0" indent="444500">
              <a:buFont typeface="Wingdings" panose="05000000000000000000" pitchFamily="2" charset="2"/>
              <a:buChar char="q"/>
            </a:pPr>
            <a:r>
              <a:rPr lang="uk-UA" sz="2800" b="1" dirty="0"/>
              <a:t>інженерно-технічні заходи щодо захисту від затоплень та інші.</a:t>
            </a:r>
          </a:p>
          <a:p>
            <a:pPr marL="0" indent="444500" algn="just">
              <a:lnSpc>
                <a:spcPct val="100000"/>
              </a:lnSpc>
              <a:buFont typeface="Wingdings" panose="05000000000000000000" pitchFamily="2" charset="2"/>
              <a:buChar char="q"/>
            </a:pPr>
            <a:endParaRPr lang="uk-UA" sz="2800" b="1" dirty="0"/>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47</a:t>
            </a:fld>
            <a:endParaRPr lang="en-US" dirty="0"/>
          </a:p>
        </p:txBody>
      </p:sp>
      <p:sp>
        <p:nvSpPr>
          <p:cNvPr id="4" name="Прямокутник 3"/>
          <p:cNvSpPr/>
          <p:nvPr/>
        </p:nvSpPr>
        <p:spPr>
          <a:xfrm>
            <a:off x="0" y="1564479"/>
            <a:ext cx="12192000" cy="584775"/>
          </a:xfrm>
          <a:prstGeom prst="rect">
            <a:avLst/>
          </a:prstGeom>
        </p:spPr>
        <p:txBody>
          <a:bodyPr wrap="square">
            <a:spAutoFit/>
          </a:bodyPr>
          <a:lstStyle/>
          <a:p>
            <a:pPr marL="182563" indent="-182563" algn="ctr">
              <a:lnSpc>
                <a:spcPct val="100000"/>
              </a:lnSpc>
              <a:buNone/>
            </a:pPr>
            <a:r>
              <a:rPr lang="uk-UA" sz="3200" b="1" dirty="0" err="1">
                <a:solidFill>
                  <a:srgbClr val="800000"/>
                </a:solidFill>
              </a:rPr>
              <a:t>ІТЗ</a:t>
            </a:r>
            <a:r>
              <a:rPr lang="uk-UA" sz="3200" b="1" dirty="0">
                <a:solidFill>
                  <a:srgbClr val="800000"/>
                </a:solidFill>
              </a:rPr>
              <a:t> ЦЗ мають передбачати заходи щодо: </a:t>
            </a:r>
          </a:p>
        </p:txBody>
      </p:sp>
    </p:spTree>
    <p:extLst>
      <p:ext uri="{BB962C8B-B14F-4D97-AF65-F5344CB8AC3E}">
        <p14:creationId xmlns:p14="http://schemas.microsoft.com/office/powerpoint/2010/main" val="3259820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98309" y="1635632"/>
            <a:ext cx="11752899" cy="4050792"/>
          </a:xfrm>
        </p:spPr>
        <p:txBody>
          <a:bodyPr>
            <a:noAutofit/>
          </a:bodyPr>
          <a:lstStyle/>
          <a:p>
            <a:pPr marL="182563" indent="531813" algn="just"/>
            <a:r>
              <a:rPr lang="uk-UA" sz="2900" b="1" dirty="0">
                <a:solidFill>
                  <a:srgbClr val="800000"/>
                </a:solidFill>
              </a:rPr>
              <a:t>Інженерні заходи щодо захисту від землетрусів </a:t>
            </a:r>
            <a:r>
              <a:rPr lang="uk-UA" sz="2900" b="1" dirty="0"/>
              <a:t>полягають в сейсмічному мікрорайонуванні і дотриманні норм проектування і будівництва будівель і споруд в сейсмічних районах. </a:t>
            </a:r>
          </a:p>
          <a:p>
            <a:pPr marL="182563" indent="531813" algn="just">
              <a:buNone/>
            </a:pPr>
            <a:r>
              <a:rPr lang="uk-UA" sz="2900" b="1" dirty="0">
                <a:solidFill>
                  <a:srgbClr val="002060"/>
                </a:solidFill>
              </a:rPr>
              <a:t>При цьому, в сейсмонебезпечних районах, вживаються заходи по виключенню розміщення небезпечних виробництв, будівництва та реконструкції ОПН, з урахуванням сейсмічності територій, підвищення сейсмостійкості раніше зведених без її обліку будівель та споруджень, зниженню виникнення небезпеки  вторинних факторів ураження під час землетрусу</a:t>
            </a:r>
            <a:r>
              <a:rPr lang="uk-UA" sz="2900" b="1" dirty="0"/>
              <a:t>. </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48</a:t>
            </a:fld>
            <a:endParaRPr lang="en-US" dirty="0"/>
          </a:p>
        </p:txBody>
      </p:sp>
    </p:spTree>
    <p:extLst>
      <p:ext uri="{BB962C8B-B14F-4D97-AF65-F5344CB8AC3E}">
        <p14:creationId xmlns:p14="http://schemas.microsoft.com/office/powerpoint/2010/main" val="1859964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5757870" y="1578476"/>
            <a:ext cx="6257925" cy="4050792"/>
          </a:xfrm>
        </p:spPr>
        <p:txBody>
          <a:bodyPr>
            <a:noAutofit/>
          </a:bodyPr>
          <a:lstStyle/>
          <a:p>
            <a:pPr marL="0" indent="0" algn="ctr">
              <a:buNone/>
            </a:pPr>
            <a:r>
              <a:rPr lang="uk-UA" sz="3200" b="1" dirty="0">
                <a:solidFill>
                  <a:srgbClr val="800000"/>
                </a:solidFill>
              </a:rPr>
              <a:t>Протизсувні та протиобвальні </a:t>
            </a:r>
            <a:r>
              <a:rPr lang="uk-UA" sz="3200" b="1" dirty="0" err="1">
                <a:solidFill>
                  <a:srgbClr val="800000"/>
                </a:solidFill>
              </a:rPr>
              <a:t>ІТЗ</a:t>
            </a:r>
            <a:r>
              <a:rPr lang="uk-UA" sz="3200" b="1" dirty="0">
                <a:solidFill>
                  <a:srgbClr val="800000"/>
                </a:solidFill>
              </a:rPr>
              <a:t> включають</a:t>
            </a:r>
            <a:r>
              <a:rPr lang="uk-UA" sz="3200" dirty="0">
                <a:solidFill>
                  <a:srgbClr val="800000"/>
                </a:solidFill>
              </a:rPr>
              <a:t>: </a:t>
            </a:r>
          </a:p>
          <a:p>
            <a:pPr marL="0" indent="0" algn="just">
              <a:buNone/>
            </a:pPr>
            <a:r>
              <a:rPr lang="uk-UA" sz="3000" dirty="0"/>
              <a:t> </a:t>
            </a:r>
            <a:r>
              <a:rPr lang="uk-UA" sz="3000" b="1" dirty="0"/>
              <a:t>Зміни рельєфу схилів з метою планування укосів, зменшення крутизни схилів, підвищення їх стійкості, а також регулювання стоку поверхневих вод, штучне зниження рівня підземних вод, їх перехоплення за допомогою дренажних систем; </a:t>
            </a:r>
          </a:p>
          <a:p>
            <a:pPr marL="0" indent="0" algn="just">
              <a:buNone/>
            </a:pPr>
            <a:r>
              <a:rPr lang="uk-UA" sz="3000" dirty="0"/>
              <a:t> </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49</a:t>
            </a:fld>
            <a:endParaRPr lang="en-US" dirty="0"/>
          </a:p>
        </p:txBody>
      </p:sp>
      <p:pic>
        <p:nvPicPr>
          <p:cNvPr id="1026" name="Picture 2" descr="Інструкція по зміцненню схилу своїми рукам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7158" y="1723834"/>
            <a:ext cx="3114677" cy="20052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Глобальна посуха. Рівень підземних вод теж різко падає | Inshe.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51" y="3886200"/>
            <a:ext cx="3443281" cy="21322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086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4FAB73BC-B049-4115-A692-8D63A059BFB8}" type="slidenum">
              <a:rPr lang="en-US" smtClean="0"/>
              <a:t>5</a:t>
            </a:fld>
            <a:endParaRPr lang="en-US" dirty="0"/>
          </a:p>
        </p:txBody>
      </p:sp>
      <p:sp>
        <p:nvSpPr>
          <p:cNvPr id="5" name="Прямоугольник 4"/>
          <p:cNvSpPr/>
          <p:nvPr/>
        </p:nvSpPr>
        <p:spPr>
          <a:xfrm>
            <a:off x="118120" y="1419071"/>
            <a:ext cx="11973796" cy="4616648"/>
          </a:xfrm>
          <a:prstGeom prst="rect">
            <a:avLst/>
          </a:prstGeom>
        </p:spPr>
        <p:txBody>
          <a:bodyPr wrap="square">
            <a:spAutoFit/>
          </a:bodyPr>
          <a:lstStyle/>
          <a:p>
            <a:pPr indent="355600" algn="just"/>
            <a:r>
              <a:rPr lang="uk-UA" sz="2100" b="1" dirty="0">
                <a:solidFill>
                  <a:srgbClr val="800000"/>
                </a:solidFill>
              </a:rPr>
              <a:t>Внутрішня небезпека</a:t>
            </a:r>
            <a:r>
              <a:rPr lang="uk-UA" sz="2100" dirty="0"/>
              <a:t> пов'язана з НС техногенного і природного характеру чи спровокована терористичними діями.</a:t>
            </a:r>
          </a:p>
          <a:p>
            <a:pPr indent="355600" algn="just"/>
            <a:r>
              <a:rPr lang="uk-UA" sz="2100" b="1" dirty="0"/>
              <a:t>Потенційна загроза життю і здоров’ю населення в умовах НС може реалізуватися внаслідок:</a:t>
            </a:r>
          </a:p>
          <a:p>
            <a:pPr indent="355600" algn="just">
              <a:buClr>
                <a:srgbClr val="C00000"/>
              </a:buClr>
              <a:buFont typeface="Wingdings" panose="05000000000000000000" pitchFamily="2" charset="2"/>
              <a:buChar char="q"/>
            </a:pPr>
            <a:r>
              <a:rPr lang="uk-UA" sz="2100" b="1" dirty="0"/>
              <a:t>безпосередньої дії на людей стихійної сили природи, факторів ураження техногенних аварій і катастроф, а також використання сучасних засобів збройної боротьби;</a:t>
            </a:r>
          </a:p>
          <a:p>
            <a:pPr indent="355600" algn="just">
              <a:buClr>
                <a:srgbClr val="C00000"/>
              </a:buClr>
              <a:buFont typeface="Wingdings" panose="05000000000000000000" pitchFamily="2" charset="2"/>
              <a:buChar char="q"/>
            </a:pPr>
            <a:r>
              <a:rPr lang="uk-UA" sz="2100" b="1" dirty="0"/>
              <a:t>вивільнення в природне середовище проживання людини великої кількості концентрованої енергії, небезпечних і шкідливих для життя і здоров’я людей речовин і агентів;</a:t>
            </a:r>
          </a:p>
          <a:p>
            <a:pPr indent="355600" algn="just">
              <a:buClr>
                <a:srgbClr val="C00000"/>
              </a:buClr>
              <a:buFont typeface="Wingdings" panose="05000000000000000000" pitchFamily="2" charset="2"/>
              <a:buChar char="q"/>
            </a:pPr>
            <a:r>
              <a:rPr lang="uk-UA" sz="2100" b="1" dirty="0"/>
              <a:t>руйнуванню </a:t>
            </a:r>
            <a:r>
              <a:rPr lang="uk-UA" sz="2100" b="1" dirty="0" err="1"/>
              <a:t>енергонасичених</a:t>
            </a:r>
            <a:r>
              <a:rPr lang="uk-UA" sz="2100" b="1" dirty="0"/>
              <a:t> та інших потенційно небезпечних об’єктів, установок і технічних систем промислового, експериментально-виробничого, дослідного і складського призначення;</a:t>
            </a:r>
          </a:p>
          <a:p>
            <a:pPr indent="355600" algn="just">
              <a:buClr>
                <a:srgbClr val="C00000"/>
              </a:buClr>
              <a:buFont typeface="Wingdings" panose="05000000000000000000" pitchFamily="2" charset="2"/>
              <a:buChar char="q"/>
            </a:pPr>
            <a:r>
              <a:rPr lang="uk-UA" sz="2100" b="1" dirty="0"/>
              <a:t>руйнуванню і критичному порушенні роботи систем або об’єктів життєзабезпечення населення в місцях його проживання</a:t>
            </a:r>
            <a:r>
              <a:rPr lang="ru-RU" sz="2100" b="1" dirty="0"/>
              <a:t>.</a:t>
            </a:r>
          </a:p>
        </p:txBody>
      </p:sp>
    </p:spTree>
    <p:extLst>
      <p:ext uri="{BB962C8B-B14F-4D97-AF65-F5344CB8AC3E}">
        <p14:creationId xmlns:p14="http://schemas.microsoft.com/office/powerpoint/2010/main" val="4053873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84034" y="1549905"/>
            <a:ext cx="11503153" cy="4050792"/>
          </a:xfrm>
        </p:spPr>
        <p:txBody>
          <a:bodyPr>
            <a:noAutofit/>
          </a:bodyPr>
          <a:lstStyle/>
          <a:p>
            <a:pPr marL="0" indent="0" algn="ctr">
              <a:buNone/>
            </a:pPr>
            <a:r>
              <a:rPr lang="uk-UA" sz="3200" b="1" dirty="0">
                <a:solidFill>
                  <a:srgbClr val="800000"/>
                </a:solidFill>
              </a:rPr>
              <a:t>Протизсувні та протиобвальні </a:t>
            </a:r>
            <a:r>
              <a:rPr lang="uk-UA" sz="3200" b="1" dirty="0" err="1">
                <a:solidFill>
                  <a:srgbClr val="800000"/>
                </a:solidFill>
              </a:rPr>
              <a:t>ІТЗ</a:t>
            </a:r>
            <a:r>
              <a:rPr lang="uk-UA" sz="3200" b="1" dirty="0">
                <a:solidFill>
                  <a:srgbClr val="800000"/>
                </a:solidFill>
              </a:rPr>
              <a:t> включають: </a:t>
            </a:r>
          </a:p>
          <a:p>
            <a:pPr algn="just">
              <a:buFont typeface="Wingdings" panose="05000000000000000000" pitchFamily="2" charset="2"/>
              <a:buChar char="Ø"/>
            </a:pPr>
            <a:r>
              <a:rPr lang="uk-UA" sz="3000" b="1" dirty="0"/>
              <a:t>Будівництво утримуючих споруд </a:t>
            </a:r>
            <a:r>
              <a:rPr lang="uk-UA" sz="3000" dirty="0"/>
              <a:t>(</a:t>
            </a:r>
            <a:r>
              <a:rPr lang="uk-UA" sz="3000" i="1" dirty="0"/>
              <a:t>банкет, терас, підпірних і підтримуючих стін, опоясок, анкерних кріплень, тунелів, критих огороджень, пальових рядів</a:t>
            </a:r>
            <a:r>
              <a:rPr lang="uk-UA" sz="3000" dirty="0"/>
              <a:t>) </a:t>
            </a:r>
            <a:r>
              <a:rPr lang="uk-UA" sz="3000" b="1" dirty="0"/>
              <a:t>особливо в тих місцях, де схили підрізаються дорогами; </a:t>
            </a:r>
          </a:p>
          <a:p>
            <a:pPr marL="0" indent="0" algn="just">
              <a:buNone/>
            </a:pPr>
            <a:r>
              <a:rPr lang="uk-UA" sz="3000" b="1" dirty="0"/>
              <a:t> </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50</a:t>
            </a:fld>
            <a:endParaRPr lang="en-US" dirty="0"/>
          </a:p>
        </p:txBody>
      </p:sp>
      <p:pic>
        <p:nvPicPr>
          <p:cNvPr id="5" name="Рисунок 4"/>
          <p:cNvPicPr>
            <a:picLocks noChangeAspect="1"/>
          </p:cNvPicPr>
          <p:nvPr/>
        </p:nvPicPr>
        <p:blipFill>
          <a:blip r:embed="rId2"/>
          <a:stretch>
            <a:fillRect/>
          </a:stretch>
        </p:blipFill>
        <p:spPr>
          <a:xfrm>
            <a:off x="284034" y="3861051"/>
            <a:ext cx="2381250" cy="1990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4" name="Picture 6" descr="▷ Будівництво підпірних стін 【 Підпірні стіни 】 Київ • Україн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303" y="3861051"/>
            <a:ext cx="3113087" cy="1990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6" name="Picture 8" descr="Зміцнення ґрунту | Стабілізація ґрунту | Повний комплекс робі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09" y="3524109"/>
            <a:ext cx="2630456" cy="2327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8" name="Picture 10" descr="Виноград на терасах вирощують на Закарпатті | Садівництво і Овочівництво |  Горішник – Horticulture&amp;Viticulture | Nu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198" y="3524109"/>
            <a:ext cx="3102008" cy="2327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486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42888" y="1592767"/>
            <a:ext cx="11708320" cy="4050792"/>
          </a:xfrm>
        </p:spPr>
        <p:txBody>
          <a:bodyPr>
            <a:noAutofit/>
          </a:bodyPr>
          <a:lstStyle/>
          <a:p>
            <a:pPr marL="0" indent="0" algn="ctr">
              <a:buNone/>
            </a:pPr>
            <a:r>
              <a:rPr lang="uk-UA" sz="3200" b="1" dirty="0">
                <a:solidFill>
                  <a:srgbClr val="800000"/>
                </a:solidFill>
              </a:rPr>
              <a:t>Протизсувні та протиобвальні </a:t>
            </a:r>
            <a:r>
              <a:rPr lang="uk-UA" sz="3200" b="1" dirty="0" err="1">
                <a:solidFill>
                  <a:srgbClr val="800000"/>
                </a:solidFill>
              </a:rPr>
              <a:t>ІТЗ</a:t>
            </a:r>
            <a:r>
              <a:rPr lang="uk-UA" sz="3200" b="1" dirty="0">
                <a:solidFill>
                  <a:srgbClr val="800000"/>
                </a:solidFill>
              </a:rPr>
              <a:t> включають</a:t>
            </a:r>
            <a:r>
              <a:rPr lang="uk-UA" sz="3200" dirty="0">
                <a:solidFill>
                  <a:srgbClr val="800000"/>
                </a:solidFill>
              </a:rPr>
              <a:t>: </a:t>
            </a:r>
          </a:p>
          <a:p>
            <a:pPr algn="just">
              <a:buFont typeface="Wingdings" panose="05000000000000000000" pitchFamily="2" charset="2"/>
              <a:buChar char="Ø"/>
            </a:pPr>
            <a:r>
              <a:rPr lang="uk-UA" sz="3000" b="1" dirty="0"/>
              <a:t>Пристрій направляючих стінок для зміни руху обвальних порід; </a:t>
            </a:r>
          </a:p>
          <a:p>
            <a:pPr algn="just">
              <a:buFont typeface="Wingdings" panose="05000000000000000000" pitchFamily="2" charset="2"/>
              <a:buChar char="Ø"/>
            </a:pPr>
            <a:r>
              <a:rPr lang="uk-UA" sz="3000" b="1" dirty="0"/>
              <a:t> Здійснення вибухів для забезпечення керованого сходу обвалів.</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51</a:t>
            </a:fld>
            <a:endParaRPr lang="en-US" dirty="0"/>
          </a:p>
        </p:txBody>
      </p:sp>
      <p:pic>
        <p:nvPicPr>
          <p:cNvPr id="3076" name="Picture 4" descr="Новости из Кыргызстана – АКИ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2360" y="3687811"/>
            <a:ext cx="3889375" cy="2184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a:stretch>
            <a:fillRect/>
          </a:stretch>
        </p:blipFill>
        <p:spPr>
          <a:xfrm>
            <a:off x="339185" y="4094329"/>
            <a:ext cx="3631151" cy="17778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569934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26896" y="1578483"/>
            <a:ext cx="11674603" cy="4050792"/>
          </a:xfrm>
        </p:spPr>
        <p:txBody>
          <a:bodyPr>
            <a:noAutofit/>
          </a:bodyPr>
          <a:lstStyle/>
          <a:p>
            <a:pPr marL="0" indent="0" algn="just">
              <a:buNone/>
            </a:pPr>
            <a:r>
              <a:rPr lang="uk-UA" sz="3000" b="1" dirty="0">
                <a:solidFill>
                  <a:srgbClr val="800000"/>
                </a:solidFill>
              </a:rPr>
              <a:t>Захист від селів передбачає: </a:t>
            </a:r>
          </a:p>
          <a:p>
            <a:pPr algn="just"/>
            <a:r>
              <a:rPr lang="uk-UA" sz="3000" b="1" dirty="0"/>
              <a:t> Моніторинг і прогнозування утворення селевих потоків, своєчасне оповіщення населення про їх загрозу; </a:t>
            </a:r>
          </a:p>
          <a:p>
            <a:pPr algn="just"/>
            <a:r>
              <a:rPr lang="uk-UA" sz="3000" b="1" dirty="0"/>
              <a:t> Попереджувальні спрацьовування селевих озер і зведення запобіжних споруд </a:t>
            </a:r>
            <a:r>
              <a:rPr lang="uk-UA" sz="3000" dirty="0"/>
              <a:t>(</a:t>
            </a:r>
            <a:r>
              <a:rPr lang="uk-UA" sz="3000" i="1" dirty="0"/>
              <a:t>гребель, водоскидів регулюючих паводок</a:t>
            </a:r>
            <a:r>
              <a:rPr lang="uk-UA" sz="3000" dirty="0"/>
              <a:t>); </a:t>
            </a:r>
          </a:p>
          <a:p>
            <a:pPr algn="just"/>
            <a:r>
              <a:rPr lang="uk-UA" sz="3000" b="1" dirty="0"/>
              <a:t> Спорудження селестримуючих гребель, селепропускних каналів, селеспусків, селеспрямовуючих та огороджувальних дамб, стабілізуючих споруд </a:t>
            </a:r>
            <a:r>
              <a:rPr lang="uk-UA" sz="3000" dirty="0"/>
              <a:t>(</a:t>
            </a:r>
            <a:r>
              <a:rPr lang="uk-UA" sz="3000" i="1" dirty="0"/>
              <a:t>каскадів, дренажів, терас, підпірних стінок та </a:t>
            </a:r>
            <a:r>
              <a:rPr lang="uk-UA" sz="3000" i="1" dirty="0" err="1"/>
              <a:t>інш</a:t>
            </a:r>
            <a:r>
              <a:rPr lang="uk-UA" sz="3000" dirty="0"/>
              <a:t>.). </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52</a:t>
            </a:fld>
            <a:endParaRPr lang="en-US" dirty="0"/>
          </a:p>
        </p:txBody>
      </p:sp>
    </p:spTree>
    <p:extLst>
      <p:ext uri="{BB962C8B-B14F-4D97-AF65-F5344CB8AC3E}">
        <p14:creationId xmlns:p14="http://schemas.microsoft.com/office/powerpoint/2010/main" val="24643099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426911" y="1449895"/>
            <a:ext cx="11503152" cy="4050792"/>
          </a:xfrm>
        </p:spPr>
        <p:txBody>
          <a:bodyPr>
            <a:noAutofit/>
          </a:bodyPr>
          <a:lstStyle/>
          <a:p>
            <a:pPr marL="0" indent="0" algn="just">
              <a:buNone/>
            </a:pPr>
            <a:r>
              <a:rPr lang="uk-UA" sz="3200" b="1" dirty="0">
                <a:solidFill>
                  <a:srgbClr val="800000"/>
                </a:solidFill>
              </a:rPr>
              <a:t>До протилавинних інженерних заходів відносяться: </a:t>
            </a:r>
          </a:p>
          <a:p>
            <a:pPr algn="just"/>
            <a:r>
              <a:rPr lang="uk-UA" sz="3200" b="1" dirty="0"/>
              <a:t>Моніторинг і прогнозування сходження снігових лавин;</a:t>
            </a:r>
          </a:p>
          <a:p>
            <a:pPr algn="just"/>
            <a:r>
              <a:rPr lang="uk-UA" sz="3200" b="1" dirty="0"/>
              <a:t>Оповіщення населення про загрозу їхнього сходу; </a:t>
            </a:r>
          </a:p>
          <a:p>
            <a:pPr algn="just"/>
            <a:r>
              <a:rPr lang="uk-UA" sz="3200" b="1" dirty="0"/>
              <a:t>Попереджувальний спуск лавин; </a:t>
            </a:r>
          </a:p>
          <a:p>
            <a:pPr algn="just"/>
            <a:r>
              <a:rPr lang="uk-UA" sz="3200" b="1" dirty="0"/>
              <a:t>Будівництво лавинозапобіжних споруд </a:t>
            </a:r>
            <a:r>
              <a:rPr lang="uk-UA" sz="3200" dirty="0"/>
              <a:t>(</a:t>
            </a:r>
            <a:r>
              <a:rPr lang="uk-UA" sz="3200" i="1" dirty="0" err="1"/>
              <a:t>снігозатриму</a:t>
            </a:r>
            <a:r>
              <a:rPr lang="uk-UA" sz="3200" i="1" dirty="0"/>
              <a:t>-вальних парканів, стін та </a:t>
            </a:r>
            <a:r>
              <a:rPr lang="uk-UA" sz="3200" i="1" dirty="0" err="1"/>
              <a:t>інш</a:t>
            </a:r>
            <a:r>
              <a:rPr lang="uk-UA" sz="3200" dirty="0"/>
              <a:t>.); </a:t>
            </a:r>
          </a:p>
          <a:p>
            <a:pPr algn="just"/>
            <a:r>
              <a:rPr lang="uk-UA" sz="3200" b="1" dirty="0"/>
              <a:t>Будівництво лавинозахисних споруд </a:t>
            </a:r>
            <a:r>
              <a:rPr lang="uk-UA" sz="3200" dirty="0"/>
              <a:t>(</a:t>
            </a:r>
            <a:r>
              <a:rPr lang="uk-UA" sz="3200" i="1" dirty="0"/>
              <a:t>напрямних стінок, </a:t>
            </a:r>
            <a:r>
              <a:rPr lang="uk-UA" sz="3200" i="1" dirty="0" err="1"/>
              <a:t>русел</a:t>
            </a:r>
            <a:r>
              <a:rPr lang="uk-UA" sz="3200" i="1" dirty="0"/>
              <a:t>, лавинорізів, що гальмують надовби, траншеї, дамби, галереї, навіси, естакади - що пропускають лавини</a:t>
            </a:r>
            <a:r>
              <a:rPr lang="uk-UA" sz="3200" dirty="0"/>
              <a:t>).</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53</a:t>
            </a:fld>
            <a:endParaRPr lang="en-US" dirty="0"/>
          </a:p>
        </p:txBody>
      </p:sp>
    </p:spTree>
    <p:extLst>
      <p:ext uri="{BB962C8B-B14F-4D97-AF65-F5344CB8AC3E}">
        <p14:creationId xmlns:p14="http://schemas.microsoft.com/office/powerpoint/2010/main" val="4958743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5086350" y="2008441"/>
            <a:ext cx="6864858" cy="4050792"/>
          </a:xfrm>
        </p:spPr>
        <p:txBody>
          <a:bodyPr>
            <a:normAutofit/>
          </a:bodyPr>
          <a:lstStyle/>
          <a:p>
            <a:pPr marL="0" indent="0" algn="ctr">
              <a:buNone/>
            </a:pPr>
            <a:r>
              <a:rPr lang="uk-UA" sz="3200" b="1" dirty="0">
                <a:solidFill>
                  <a:srgbClr val="800000"/>
                </a:solidFill>
              </a:rPr>
              <a:t>Протикарстові інженерні заходи проводяться шляхом: </a:t>
            </a:r>
          </a:p>
          <a:p>
            <a:r>
              <a:rPr lang="uk-UA" sz="3200" dirty="0"/>
              <a:t> </a:t>
            </a:r>
            <a:r>
              <a:rPr lang="uk-UA" sz="3200" b="1" dirty="0"/>
              <a:t>Заповнення карстових порожнин; </a:t>
            </a:r>
          </a:p>
          <a:p>
            <a:pPr algn="just"/>
            <a:r>
              <a:rPr lang="uk-UA" sz="3200" b="1" dirty="0"/>
              <a:t> Водозниження і регулювання режиму підземних вод; </a:t>
            </a:r>
          </a:p>
          <a:p>
            <a:pPr algn="just"/>
            <a:r>
              <a:rPr lang="uk-UA" sz="3200" b="1" dirty="0"/>
              <a:t> Організації поверхневого стоку. </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54</a:t>
            </a:fld>
            <a:endParaRPr lang="en-US" dirty="0"/>
          </a:p>
        </p:txBody>
      </p:sp>
      <p:pic>
        <p:nvPicPr>
          <p:cNvPr id="5" name="Рисунок 4"/>
          <p:cNvPicPr>
            <a:picLocks noChangeAspect="1"/>
          </p:cNvPicPr>
          <p:nvPr/>
        </p:nvPicPr>
        <p:blipFill>
          <a:blip r:embed="rId2"/>
          <a:stretch>
            <a:fillRect/>
          </a:stretch>
        </p:blipFill>
        <p:spPr>
          <a:xfrm>
            <a:off x="352425" y="2179891"/>
            <a:ext cx="4423868" cy="3105151"/>
          </a:xfrm>
          <a:prstGeom prst="roundRect">
            <a:avLst>
              <a:gd name="adj" fmla="val 976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072701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4429125" y="1707070"/>
            <a:ext cx="7643812" cy="4050792"/>
          </a:xfrm>
        </p:spPr>
        <p:txBody>
          <a:bodyPr>
            <a:normAutofit fontScale="92500" lnSpcReduction="10000"/>
          </a:bodyPr>
          <a:lstStyle/>
          <a:p>
            <a:pPr marL="0" indent="0" algn="ctr">
              <a:buNone/>
            </a:pPr>
            <a:r>
              <a:rPr lang="uk-UA" sz="3200" b="1" dirty="0">
                <a:solidFill>
                  <a:srgbClr val="800000"/>
                </a:solidFill>
              </a:rPr>
              <a:t>Інженерний захист берегів водосховищ, озер і річок передбачає: </a:t>
            </a:r>
          </a:p>
          <a:p>
            <a:pPr algn="just"/>
            <a:r>
              <a:rPr lang="uk-UA" sz="3200" b="1" dirty="0"/>
              <a:t> Будівництво набережних та шпунтових стінок; </a:t>
            </a:r>
          </a:p>
          <a:p>
            <a:pPr algn="just"/>
            <a:r>
              <a:rPr lang="uk-UA" sz="3200" b="1" dirty="0"/>
              <a:t> Покриття берегів (</a:t>
            </a:r>
            <a:r>
              <a:rPr lang="uk-UA" sz="3200" b="1" i="1" dirty="0"/>
              <a:t>монолітне і збірне з плит і блоків</a:t>
            </a:r>
            <a:r>
              <a:rPr lang="uk-UA" sz="3200" b="1" dirty="0"/>
              <a:t>); </a:t>
            </a:r>
          </a:p>
          <a:p>
            <a:pPr algn="just"/>
            <a:r>
              <a:rPr lang="uk-UA" sz="3200" b="1" dirty="0"/>
              <a:t> Пристрій укісних споруд (</a:t>
            </a:r>
            <a:r>
              <a:rPr lang="uk-UA" sz="3200" b="1" i="1" dirty="0"/>
              <a:t>накиданих або укладених</a:t>
            </a:r>
            <a:r>
              <a:rPr lang="uk-UA" sz="3200" b="1" dirty="0"/>
              <a:t>); </a:t>
            </a:r>
          </a:p>
          <a:p>
            <a:pPr algn="just"/>
            <a:r>
              <a:rPr lang="uk-UA" sz="3200" b="1" dirty="0"/>
              <a:t> Зведення струмененапрямних дамб. </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55</a:t>
            </a:fld>
            <a:endParaRPr lang="en-US" dirty="0"/>
          </a:p>
        </p:txBody>
      </p:sp>
      <p:grpSp>
        <p:nvGrpSpPr>
          <p:cNvPr id="6" name="Групувати 5"/>
          <p:cNvGrpSpPr/>
          <p:nvPr/>
        </p:nvGrpSpPr>
        <p:grpSpPr>
          <a:xfrm>
            <a:off x="242888" y="1657345"/>
            <a:ext cx="3771898" cy="4214817"/>
            <a:chOff x="585786" y="1657345"/>
            <a:chExt cx="3429000" cy="4214817"/>
          </a:xfrm>
        </p:grpSpPr>
        <p:pic>
          <p:nvPicPr>
            <p:cNvPr id="5" name="Рисунок 4"/>
            <p:cNvPicPr>
              <a:picLocks noChangeAspect="1"/>
            </p:cNvPicPr>
            <p:nvPr/>
          </p:nvPicPr>
          <p:blipFill>
            <a:blip r:embed="rId2"/>
            <a:stretch>
              <a:fillRect/>
            </a:stretch>
          </p:blipFill>
          <p:spPr>
            <a:xfrm flipH="1">
              <a:off x="585786" y="1657345"/>
              <a:ext cx="3428999" cy="14144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4" name="Picture 4" descr="Будівництво водозахисної дамби на території Івано-Франківської міської ради  - Дністровське БУВР"/>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7" y="4389437"/>
              <a:ext cx="3428999" cy="1482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6" name="Picture 6" descr="с. Хотяновка. Берегоукріплення. Проектування берегоукріплення із збірних  залізобетонних паль методом підмива. – А-ПРОЕК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87" y="3168651"/>
              <a:ext cx="3428999" cy="12636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1463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448056" y="1764219"/>
            <a:ext cx="11503152" cy="4050792"/>
          </a:xfrm>
        </p:spPr>
        <p:txBody>
          <a:bodyPr>
            <a:normAutofit fontScale="92500"/>
          </a:bodyPr>
          <a:lstStyle/>
          <a:p>
            <a:pPr marL="0" indent="0" algn="ctr">
              <a:buNone/>
            </a:pPr>
            <a:r>
              <a:rPr lang="uk-UA" sz="3200" b="1" dirty="0">
                <a:solidFill>
                  <a:srgbClr val="800000"/>
                </a:solidFill>
              </a:rPr>
              <a:t>До основних інженерно-технічних заходів захисту </a:t>
            </a:r>
          </a:p>
          <a:p>
            <a:pPr marL="0" indent="0" algn="ctr">
              <a:buNone/>
            </a:pPr>
            <a:r>
              <a:rPr lang="uk-UA" sz="3200" b="1" dirty="0">
                <a:solidFill>
                  <a:srgbClr val="800000"/>
                </a:solidFill>
              </a:rPr>
              <a:t>від затоплень і підтоплень відносяться: </a:t>
            </a:r>
          </a:p>
          <a:p>
            <a:pPr algn="just"/>
            <a:r>
              <a:rPr lang="uk-UA" sz="3200" b="1" dirty="0"/>
              <a:t> Штучне підвищення поверхні території; </a:t>
            </a:r>
          </a:p>
          <a:p>
            <a:pPr algn="just"/>
            <a:r>
              <a:rPr lang="uk-UA" sz="3200" b="1" dirty="0"/>
              <a:t> Спрямлення та поглиблення </a:t>
            </a:r>
            <a:r>
              <a:rPr lang="uk-UA" sz="3200" b="1" dirty="0" err="1"/>
              <a:t>русел</a:t>
            </a:r>
            <a:r>
              <a:rPr lang="uk-UA" sz="3200" b="1" dirty="0"/>
              <a:t> річок та їх розчищення; </a:t>
            </a:r>
          </a:p>
          <a:p>
            <a:pPr algn="just"/>
            <a:r>
              <a:rPr lang="uk-UA" sz="3200" b="1" dirty="0"/>
              <a:t> Влаштування дамб; </a:t>
            </a:r>
          </a:p>
          <a:p>
            <a:pPr algn="just"/>
            <a:r>
              <a:rPr lang="uk-UA" sz="3200" b="1" dirty="0"/>
              <a:t> Відведення поверхневих і підземних вод; </a:t>
            </a:r>
          </a:p>
          <a:p>
            <a:pPr algn="just"/>
            <a:r>
              <a:rPr lang="uk-UA" sz="3200" b="1" dirty="0"/>
              <a:t> Будівництво дренажних систем.</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56</a:t>
            </a:fld>
            <a:endParaRPr lang="en-US" dirty="0"/>
          </a:p>
        </p:txBody>
      </p:sp>
    </p:spTree>
    <p:extLst>
      <p:ext uri="{BB962C8B-B14F-4D97-AF65-F5344CB8AC3E}">
        <p14:creationId xmlns:p14="http://schemas.microsoft.com/office/powerpoint/2010/main" val="32531253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69760" y="1649921"/>
            <a:ext cx="11488865" cy="4050792"/>
          </a:xfrm>
        </p:spPr>
        <p:txBody>
          <a:bodyPr>
            <a:noAutofit/>
          </a:bodyPr>
          <a:lstStyle/>
          <a:p>
            <a:pPr marL="182563" indent="0" algn="ctr">
              <a:buNone/>
            </a:pPr>
            <a:r>
              <a:rPr lang="uk-UA" sz="3600" b="1" dirty="0">
                <a:solidFill>
                  <a:srgbClr val="800000"/>
                </a:solidFill>
              </a:rPr>
              <a:t>Інженерно-технічні заходи ЦЗ одночасно виконують три суміжні задачі</a:t>
            </a:r>
            <a:r>
              <a:rPr lang="uk-UA" sz="3600" dirty="0">
                <a:solidFill>
                  <a:srgbClr val="800000"/>
                </a:solidFill>
              </a:rPr>
              <a:t>:</a:t>
            </a:r>
          </a:p>
          <a:p>
            <a:pPr marL="754063" indent="-571500" algn="just">
              <a:buSzPct val="100000"/>
              <a:buFont typeface="Webdings" panose="05030102010509060703" pitchFamily="18" charset="2"/>
              <a:buChar char="i"/>
            </a:pPr>
            <a:r>
              <a:rPr lang="uk-UA" sz="3600" dirty="0"/>
              <a:t> </a:t>
            </a:r>
            <a:r>
              <a:rPr lang="uk-UA" sz="3200" b="1" dirty="0"/>
              <a:t>По-перше, вони </a:t>
            </a:r>
            <a:r>
              <a:rPr lang="uk-UA" sz="3200" b="1" dirty="0">
                <a:solidFill>
                  <a:srgbClr val="800000"/>
                </a:solidFill>
              </a:rPr>
              <a:t>підвищують захищеність об'єкта який проектується</a:t>
            </a:r>
            <a:r>
              <a:rPr lang="uk-UA" sz="3200" b="1" dirty="0"/>
              <a:t>, його виробничі фонди, технологічні процеси, адміністративні та жилі будинки, а також працівників, службовців та населення на прилеглих територіях від дій природних/техногенних та воєнних загроз;</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57</a:t>
            </a:fld>
            <a:endParaRPr lang="en-US" dirty="0"/>
          </a:p>
        </p:txBody>
      </p:sp>
    </p:spTree>
    <p:extLst>
      <p:ext uri="{BB962C8B-B14F-4D97-AF65-F5344CB8AC3E}">
        <p14:creationId xmlns:p14="http://schemas.microsoft.com/office/powerpoint/2010/main" val="29541262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98324" y="1692783"/>
            <a:ext cx="11488865" cy="4050792"/>
          </a:xfrm>
        </p:spPr>
        <p:txBody>
          <a:bodyPr>
            <a:noAutofit/>
          </a:bodyPr>
          <a:lstStyle/>
          <a:p>
            <a:pPr marL="182563" indent="0" algn="ctr">
              <a:buNone/>
            </a:pPr>
            <a:r>
              <a:rPr lang="uk-UA" sz="3000" b="1" dirty="0" err="1">
                <a:solidFill>
                  <a:srgbClr val="800000"/>
                </a:solidFill>
              </a:rPr>
              <a:t>ІТЗ</a:t>
            </a:r>
            <a:r>
              <a:rPr lang="uk-UA" sz="3000" b="1" dirty="0">
                <a:solidFill>
                  <a:srgbClr val="800000"/>
                </a:solidFill>
              </a:rPr>
              <a:t> ЦЗ одночасно виконують три суміжні задачі</a:t>
            </a:r>
            <a:r>
              <a:rPr lang="uk-UA" sz="3000" dirty="0">
                <a:solidFill>
                  <a:srgbClr val="800000"/>
                </a:solidFill>
              </a:rPr>
              <a:t>:</a:t>
            </a:r>
          </a:p>
          <a:p>
            <a:pPr marL="639763" indent="-457200" algn="just">
              <a:buSzPct val="100000"/>
              <a:buFont typeface="Webdings" panose="05030102010509060703" pitchFamily="18" charset="2"/>
              <a:buChar char="i"/>
            </a:pPr>
            <a:r>
              <a:rPr lang="uk-UA" sz="3000" b="1" dirty="0"/>
              <a:t>По-друге, </a:t>
            </a:r>
            <a:r>
              <a:rPr lang="uk-UA" sz="3000" b="1" dirty="0">
                <a:solidFill>
                  <a:srgbClr val="800000"/>
                </a:solidFill>
              </a:rPr>
              <a:t>зменшують небезпеку та наслідки таких дій на населення і територію </a:t>
            </a:r>
            <a:r>
              <a:rPr lang="uk-UA" sz="3000" b="1" dirty="0"/>
              <a:t>у районі майбутнього об'єкту, можливі втрати людей та матеріальні збитки, </a:t>
            </a:r>
            <a:r>
              <a:rPr lang="uk-UA" sz="3000" b="1" dirty="0">
                <a:solidFill>
                  <a:srgbClr val="800000"/>
                </a:solidFill>
              </a:rPr>
              <a:t>терміни виконання аварійно-рятувальних та інших робіт і витрати на них; </a:t>
            </a:r>
          </a:p>
          <a:p>
            <a:pPr marL="639763" indent="-457200" algn="just">
              <a:buSzPct val="100000"/>
              <a:buFont typeface="Webdings" panose="05030102010509060703" pitchFamily="18" charset="2"/>
              <a:buChar char="i"/>
            </a:pPr>
            <a:r>
              <a:rPr lang="uk-UA" sz="3000" b="1" dirty="0"/>
              <a:t>По-третє, ці заходи в тій чи іншій формі </a:t>
            </a:r>
            <a:r>
              <a:rPr lang="uk-UA" sz="3000" b="1" dirty="0">
                <a:solidFill>
                  <a:srgbClr val="800000"/>
                </a:solidFill>
              </a:rPr>
              <a:t>підвищують надійність повсякденної експлуатації об’єкта </a:t>
            </a:r>
            <a:r>
              <a:rPr lang="uk-UA" sz="3000" b="1" dirty="0"/>
              <a:t>що проектується.</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58</a:t>
            </a:fld>
            <a:endParaRPr lang="en-US" dirty="0"/>
          </a:p>
        </p:txBody>
      </p:sp>
    </p:spTree>
    <p:extLst>
      <p:ext uri="{BB962C8B-B14F-4D97-AF65-F5344CB8AC3E}">
        <p14:creationId xmlns:p14="http://schemas.microsoft.com/office/powerpoint/2010/main" val="1151174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500063" y="1649920"/>
            <a:ext cx="11401424" cy="4050792"/>
          </a:xfrm>
        </p:spPr>
        <p:txBody>
          <a:bodyPr>
            <a:noAutofit/>
          </a:bodyPr>
          <a:lstStyle/>
          <a:p>
            <a:pPr marL="0" indent="0" algn="just">
              <a:buNone/>
            </a:pPr>
            <a:r>
              <a:rPr lang="uk-UA" sz="3200" b="1" dirty="0"/>
              <a:t>Загроза можливої дії засобів масового ураження, їх супутніх вражаючих факторів також потребує необхідність передбачати та завчасно проводити заходи </a:t>
            </a:r>
            <a:r>
              <a:rPr lang="uk-UA" sz="3200" b="1" dirty="0" err="1"/>
              <a:t>ІТЗ</a:t>
            </a:r>
            <a:r>
              <a:rPr lang="uk-UA" sz="3200" b="1" dirty="0"/>
              <a:t>, які направлені на підвищення стійкості функціонування економіки в особливий період.</a:t>
            </a:r>
          </a:p>
          <a:p>
            <a:pPr algn="just"/>
            <a:endParaRPr lang="uk-UA" b="1" dirty="0"/>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59</a:t>
            </a:fld>
            <a:endParaRPr lang="en-US" dirty="0"/>
          </a:p>
        </p:txBody>
      </p:sp>
      <p:sp>
        <p:nvSpPr>
          <p:cNvPr id="4" name="Прямокутник 3"/>
          <p:cNvSpPr/>
          <p:nvPr/>
        </p:nvSpPr>
        <p:spPr>
          <a:xfrm>
            <a:off x="2743200" y="4131052"/>
            <a:ext cx="9158287" cy="1569660"/>
          </a:xfrm>
          <a:prstGeom prst="rect">
            <a:avLst/>
          </a:prstGeom>
        </p:spPr>
        <p:txBody>
          <a:bodyPr wrap="square">
            <a:spAutoFit/>
          </a:bodyPr>
          <a:lstStyle/>
          <a:p>
            <a:pPr algn="ctr"/>
            <a:r>
              <a:rPr lang="uk-UA" sz="3200" b="1" dirty="0">
                <a:solidFill>
                  <a:srgbClr val="800000"/>
                </a:solidFill>
              </a:rPr>
              <a:t>Такі заходи необхідно здійснювати в усіх містах, населених пунктах та на кожному об'єкті.</a:t>
            </a:r>
          </a:p>
        </p:txBody>
      </p:sp>
      <p:pic>
        <p:nvPicPr>
          <p:cNvPr id="6146" name="Picture 2" descr="190 человечков для презентации на прозрачном фон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88" y="3674046"/>
            <a:ext cx="2781300"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637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круглений прямокутник 1"/>
          <p:cNvSpPr/>
          <p:nvPr/>
        </p:nvSpPr>
        <p:spPr>
          <a:xfrm>
            <a:off x="1007389" y="221169"/>
            <a:ext cx="10213383" cy="2226011"/>
          </a:xfrm>
          <a:prstGeom prst="roundRect">
            <a:avLst/>
          </a:prstGeom>
          <a:noFill/>
          <a:ln w="165100" cmpd="tri">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rgbClr val="800000"/>
              </a:solidFill>
            </a:endParaRPr>
          </a:p>
        </p:txBody>
      </p:sp>
      <p:sp>
        <p:nvSpPr>
          <p:cNvPr id="3" name="Місце для вмісту 2"/>
          <p:cNvSpPr>
            <a:spLocks noGrp="1"/>
          </p:cNvSpPr>
          <p:nvPr>
            <p:ph idx="1"/>
          </p:nvPr>
        </p:nvSpPr>
        <p:spPr>
          <a:xfrm>
            <a:off x="317713" y="1878987"/>
            <a:ext cx="11592733" cy="3511879"/>
          </a:xfrm>
        </p:spPr>
        <p:txBody>
          <a:bodyPr>
            <a:noAutofit/>
          </a:bodyPr>
          <a:lstStyle/>
          <a:p>
            <a:pPr marL="0" indent="0" algn="ctr">
              <a:lnSpc>
                <a:spcPct val="100000"/>
              </a:lnSpc>
              <a:buNone/>
            </a:pPr>
            <a:r>
              <a:rPr lang="uk-UA" sz="3600" b="1" dirty="0">
                <a:solidFill>
                  <a:srgbClr val="800000"/>
                </a:solidFill>
              </a:rPr>
              <a:t>Головною метою захисту населення і територій </a:t>
            </a:r>
          </a:p>
          <a:p>
            <a:pPr marL="0" indent="0" algn="ctr">
              <a:lnSpc>
                <a:spcPct val="100000"/>
              </a:lnSpc>
              <a:buNone/>
            </a:pPr>
            <a:r>
              <a:rPr lang="uk-UA" sz="3600" b="1" dirty="0">
                <a:solidFill>
                  <a:srgbClr val="800000"/>
                </a:solidFill>
              </a:rPr>
              <a:t>у разі виникнення надзвичайної ситуації </a:t>
            </a:r>
          </a:p>
          <a:p>
            <a:pPr marL="0" indent="0" algn="ctr">
              <a:lnSpc>
                <a:spcPct val="100000"/>
              </a:lnSpc>
              <a:buNone/>
            </a:pPr>
            <a:r>
              <a:rPr lang="uk-UA" sz="3600" b="1" dirty="0"/>
              <a:t>є забезпечення реалізації державної політики у сфері запобігання і реагування на надзвичайні ситуації та ліквідації їх наслідків</a:t>
            </a:r>
          </a:p>
        </p:txBody>
      </p:sp>
      <p:sp>
        <p:nvSpPr>
          <p:cNvPr id="4" name="Місце для номера слайда 3"/>
          <p:cNvSpPr>
            <a:spLocks noGrp="1"/>
          </p:cNvSpPr>
          <p:nvPr>
            <p:ph type="sldNum" sz="quarter" idx="12"/>
          </p:nvPr>
        </p:nvSpPr>
        <p:spPr/>
        <p:txBody>
          <a:bodyPr/>
          <a:lstStyle/>
          <a:p>
            <a:fld id="{4FAB73BC-B049-4115-A692-8D63A059BFB8}" type="slidenum">
              <a:rPr lang="en-US" smtClean="0"/>
              <a:t>6</a:t>
            </a:fld>
            <a:endParaRPr lang="en-US" dirty="0"/>
          </a:p>
        </p:txBody>
      </p:sp>
    </p:spTree>
    <p:extLst>
      <p:ext uri="{BB962C8B-B14F-4D97-AF65-F5344CB8AC3E}">
        <p14:creationId xmlns:p14="http://schemas.microsoft.com/office/powerpoint/2010/main" val="23605118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314575" y="1778509"/>
            <a:ext cx="9758362" cy="4050792"/>
          </a:xfrm>
        </p:spPr>
        <p:txBody>
          <a:bodyPr>
            <a:normAutofit/>
          </a:bodyPr>
          <a:lstStyle/>
          <a:p>
            <a:pPr marL="0" indent="714375" algn="just">
              <a:buNone/>
            </a:pPr>
            <a:r>
              <a:rPr lang="uk-UA" sz="3200" b="1" dirty="0">
                <a:solidFill>
                  <a:srgbClr val="C00000"/>
                </a:solidFill>
              </a:rPr>
              <a:t>При цьому слід пам'ятати</a:t>
            </a:r>
            <a:r>
              <a:rPr lang="uk-UA" sz="3200" b="1" dirty="0"/>
              <a:t>, що міські та сільські поселення проектуються на основі містобудівних прогнозів, програм розвитку того чи іншого населеного пункту, Генеральної схеми планування території України, державних програм розвитку видів економічної діяльності, схем планування територій Автономної Республіки Крим, областей, районів, генеральних планів населених пунктів.</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60</a:t>
            </a:fld>
            <a:endParaRPr lang="en-US" dirty="0"/>
          </a:p>
        </p:txBody>
      </p:sp>
    </p:spTree>
    <p:extLst>
      <p:ext uri="{BB962C8B-B14F-4D97-AF65-F5344CB8AC3E}">
        <p14:creationId xmlns:p14="http://schemas.microsoft.com/office/powerpoint/2010/main" val="35602177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72619" y="1921383"/>
            <a:ext cx="11258549" cy="4050792"/>
          </a:xfrm>
        </p:spPr>
        <p:txBody>
          <a:bodyPr>
            <a:normAutofit/>
          </a:bodyPr>
          <a:lstStyle/>
          <a:p>
            <a:pPr marL="0" indent="0">
              <a:buNone/>
            </a:pPr>
            <a:r>
              <a:rPr lang="uk-UA" sz="3200" b="1" dirty="0"/>
              <a:t>Планування територій здійснюється на</a:t>
            </a:r>
          </a:p>
          <a:p>
            <a:pPr marL="0" indent="714375">
              <a:buClr>
                <a:srgbClr val="800000"/>
              </a:buClr>
              <a:buSzPct val="135000"/>
              <a:buFont typeface="Wingdings" panose="05000000000000000000" pitchFamily="2" charset="2"/>
              <a:buChar char="O"/>
            </a:pPr>
            <a:r>
              <a:rPr lang="uk-UA" sz="3200" b="1" dirty="0">
                <a:solidFill>
                  <a:srgbClr val="002060"/>
                </a:solidFill>
              </a:rPr>
              <a:t>загальнодержавному рівні, </a:t>
            </a:r>
          </a:p>
          <a:p>
            <a:pPr marL="0" indent="714375">
              <a:buClr>
                <a:srgbClr val="800000"/>
              </a:buClr>
              <a:buSzPct val="135000"/>
              <a:buFont typeface="Wingdings" panose="05000000000000000000" pitchFamily="2" charset="2"/>
              <a:buChar char="O"/>
            </a:pPr>
            <a:r>
              <a:rPr lang="uk-UA" sz="3200" b="1" dirty="0">
                <a:solidFill>
                  <a:srgbClr val="002060"/>
                </a:solidFill>
              </a:rPr>
              <a:t>регіональному рівні, </a:t>
            </a:r>
          </a:p>
          <a:p>
            <a:pPr marL="0" indent="714375">
              <a:buClr>
                <a:srgbClr val="800000"/>
              </a:buClr>
              <a:buSzPct val="135000"/>
              <a:buFont typeface="Wingdings" panose="05000000000000000000" pitchFamily="2" charset="2"/>
              <a:buChar char="O"/>
            </a:pPr>
            <a:r>
              <a:rPr lang="uk-UA" sz="3200" b="1" dirty="0">
                <a:solidFill>
                  <a:srgbClr val="002060"/>
                </a:solidFill>
              </a:rPr>
              <a:t>місцевому рівнях. </a:t>
            </a:r>
          </a:p>
          <a:p>
            <a:pPr marL="0" indent="0" algn="just">
              <a:buNone/>
            </a:pPr>
            <a:r>
              <a:rPr lang="uk-UA" sz="3200" b="1" dirty="0"/>
              <a:t>та виконується відповідними органами державної влади та органами місцевого самоврядування.</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61</a:t>
            </a:fld>
            <a:endParaRPr lang="en-US" dirty="0"/>
          </a:p>
        </p:txBody>
      </p:sp>
    </p:spTree>
    <p:extLst>
      <p:ext uri="{BB962C8B-B14F-4D97-AF65-F5344CB8AC3E}">
        <p14:creationId xmlns:p14="http://schemas.microsoft.com/office/powerpoint/2010/main" val="29676342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443288" y="1992820"/>
            <a:ext cx="8507920" cy="3579305"/>
          </a:xfrm>
        </p:spPr>
        <p:txBody>
          <a:bodyPr>
            <a:normAutofit/>
          </a:bodyPr>
          <a:lstStyle/>
          <a:p>
            <a:pPr marL="0" indent="0" algn="ctr">
              <a:buNone/>
            </a:pPr>
            <a:r>
              <a:rPr lang="uk-UA" sz="3600" b="1" dirty="0" err="1">
                <a:solidFill>
                  <a:srgbClr val="800000"/>
                </a:solidFill>
              </a:rPr>
              <a:t>ІТЗ</a:t>
            </a:r>
            <a:r>
              <a:rPr lang="uk-UA" sz="3600" b="1" dirty="0">
                <a:solidFill>
                  <a:srgbClr val="800000"/>
                </a:solidFill>
              </a:rPr>
              <a:t> ЦЗ розробляються і включаються у відповідні види містобудівної та проектної документації </a:t>
            </a:r>
            <a:r>
              <a:rPr lang="uk-UA" sz="3600" b="1" dirty="0"/>
              <a:t>і зводяться в систематизованому вигляді з необхідними обґрунтуваннями в окремому розділі, а також можуть виконуватись окремим проектом.</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62</a:t>
            </a:fld>
            <a:endParaRPr lang="en-US" dirty="0"/>
          </a:p>
        </p:txBody>
      </p:sp>
    </p:spTree>
    <p:extLst>
      <p:ext uri="{BB962C8B-B14F-4D97-AF65-F5344CB8AC3E}">
        <p14:creationId xmlns:p14="http://schemas.microsoft.com/office/powerpoint/2010/main" val="39561685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242888" y="1750577"/>
            <a:ext cx="11515725" cy="4031873"/>
          </a:xfrm>
          <a:prstGeom prst="rect">
            <a:avLst/>
          </a:prstGeom>
        </p:spPr>
        <p:txBody>
          <a:bodyPr wrap="square">
            <a:spAutoFit/>
          </a:bodyPr>
          <a:lstStyle/>
          <a:p>
            <a:pPr indent="714375" algn="just"/>
            <a:r>
              <a:rPr lang="uk-UA" sz="3200" b="1" dirty="0">
                <a:solidFill>
                  <a:srgbClr val="800000"/>
                </a:solidFill>
              </a:rPr>
              <a:t>У міських і сільських поселеннях, а також на діючих, закінчених будівництвах, і таких, що не підлягають реконструкції, розширенню підприємства </a:t>
            </a:r>
            <a:r>
              <a:rPr lang="uk-UA" sz="3200" b="1" dirty="0" err="1">
                <a:solidFill>
                  <a:srgbClr val="800000"/>
                </a:solidFill>
              </a:rPr>
              <a:t>ІТЗ</a:t>
            </a:r>
            <a:r>
              <a:rPr lang="uk-UA" sz="3200" b="1" dirty="0">
                <a:solidFill>
                  <a:srgbClr val="800000"/>
                </a:solidFill>
              </a:rPr>
              <a:t> ЦЗ повинні виконуватись </a:t>
            </a:r>
            <a:r>
              <a:rPr lang="uk-UA" sz="3200" b="1" dirty="0">
                <a:solidFill>
                  <a:srgbClr val="002060"/>
                </a:solidFill>
              </a:rPr>
              <a:t>на основі окремо розроблених розділів цих заходів до проектів планування та забудови указаних міських та сільських поселень, проектів підприємств, будівель та споруд, затверджених у порядку, встановленому нормативними документами.</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63</a:t>
            </a:fld>
            <a:endParaRPr lang="en-US" dirty="0"/>
          </a:p>
        </p:txBody>
      </p:sp>
    </p:spTree>
    <p:extLst>
      <p:ext uri="{BB962C8B-B14F-4D97-AF65-F5344CB8AC3E}">
        <p14:creationId xmlns:p14="http://schemas.microsoft.com/office/powerpoint/2010/main" val="19366054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4678871" y="1978532"/>
            <a:ext cx="7272337" cy="4050792"/>
          </a:xfrm>
        </p:spPr>
        <p:txBody>
          <a:bodyPr>
            <a:normAutofit/>
          </a:bodyPr>
          <a:lstStyle/>
          <a:p>
            <a:pPr marL="0" indent="0" algn="just">
              <a:buNone/>
            </a:pPr>
            <a:r>
              <a:rPr lang="uk-UA" sz="3200" b="1" dirty="0"/>
              <a:t>Підприємства, що будуються і мають затверджену проектну документацію, </a:t>
            </a:r>
            <a:r>
              <a:rPr lang="uk-UA" sz="3200" b="1" dirty="0">
                <a:solidFill>
                  <a:srgbClr val="800000"/>
                </a:solidFill>
              </a:rPr>
              <a:t>у якій </a:t>
            </a:r>
            <a:r>
              <a:rPr lang="uk-UA" sz="3200" b="1" dirty="0" err="1">
                <a:solidFill>
                  <a:srgbClr val="800000"/>
                </a:solidFill>
              </a:rPr>
              <a:t>ІТЗ</a:t>
            </a:r>
            <a:r>
              <a:rPr lang="uk-UA" sz="3200" b="1" dirty="0">
                <a:solidFill>
                  <a:srgbClr val="800000"/>
                </a:solidFill>
              </a:rPr>
              <a:t> ЦЗ не були передбачені, повинні розробляти окремо розділи заходів захисту </a:t>
            </a:r>
            <a:r>
              <a:rPr lang="uk-UA" sz="3200" b="1" dirty="0"/>
              <a:t>до проектів указаних підприємств із кошторисом, затвердженим у порядку, встановленому Урядом.</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64</a:t>
            </a:fld>
            <a:endParaRPr lang="en-US" dirty="0"/>
          </a:p>
        </p:txBody>
      </p:sp>
    </p:spTree>
    <p:extLst>
      <p:ext uri="{BB962C8B-B14F-4D97-AF65-F5344CB8AC3E}">
        <p14:creationId xmlns:p14="http://schemas.microsoft.com/office/powerpoint/2010/main" val="31566020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471863" y="2092834"/>
            <a:ext cx="8372474" cy="4050792"/>
          </a:xfrm>
        </p:spPr>
        <p:txBody>
          <a:bodyPr>
            <a:normAutofit/>
          </a:bodyPr>
          <a:lstStyle/>
          <a:p>
            <a:pPr marL="0" indent="714375" algn="just">
              <a:buNone/>
            </a:pPr>
            <a:r>
              <a:rPr lang="uk-UA" sz="3200" b="1" dirty="0"/>
              <a:t>Завдання на розроблення </a:t>
            </a:r>
            <a:r>
              <a:rPr lang="uk-UA" sz="3200" b="1" dirty="0" err="1"/>
              <a:t>ІТЗ</a:t>
            </a:r>
            <a:r>
              <a:rPr lang="uk-UA" sz="3200" b="1" dirty="0"/>
              <a:t> ЦЗ є складовою частиною завдань на розроблення документів при плануванні забудови територій.</a:t>
            </a:r>
          </a:p>
          <a:p>
            <a:pPr marL="0" indent="714375" algn="just">
              <a:buNone/>
            </a:pPr>
            <a:r>
              <a:rPr lang="uk-UA" sz="3200" b="1" dirty="0"/>
              <a:t>Окремі види </a:t>
            </a:r>
            <a:r>
              <a:rPr lang="uk-UA" sz="3200" b="1" dirty="0" err="1"/>
              <a:t>ІТЗ</a:t>
            </a:r>
            <a:r>
              <a:rPr lang="uk-UA" sz="3200" b="1" dirty="0"/>
              <a:t> ЦЗ можуть міститись у спеціальних державних програмах і розроблятись за окремими вимогами.</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65</a:t>
            </a:fld>
            <a:endParaRPr lang="en-US" dirty="0"/>
          </a:p>
        </p:txBody>
      </p:sp>
    </p:spTree>
    <p:extLst>
      <p:ext uri="{BB962C8B-B14F-4D97-AF65-F5344CB8AC3E}">
        <p14:creationId xmlns:p14="http://schemas.microsoft.com/office/powerpoint/2010/main" val="5211091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90894" y="1407033"/>
            <a:ext cx="11660314" cy="4050792"/>
          </a:xfrm>
        </p:spPr>
        <p:txBody>
          <a:bodyPr>
            <a:noAutofit/>
          </a:bodyPr>
          <a:lstStyle/>
          <a:p>
            <a:pPr marL="0" indent="0" algn="ctr">
              <a:buNone/>
            </a:pPr>
            <a:r>
              <a:rPr lang="uk-UA" sz="3000" b="1" dirty="0">
                <a:solidFill>
                  <a:srgbClr val="800000"/>
                </a:solidFill>
              </a:rPr>
              <a:t>Розміщення об'єктів економіки</a:t>
            </a:r>
            <a:endParaRPr lang="uk-UA" sz="3000" b="1" dirty="0"/>
          </a:p>
          <a:p>
            <a:pPr marL="0" indent="723900" algn="just">
              <a:buFont typeface="Wingdings" panose="05000000000000000000" pitchFamily="2" charset="2"/>
              <a:buChar char="q"/>
            </a:pPr>
            <a:r>
              <a:rPr lang="uk-UA" sz="3000" b="1" dirty="0"/>
              <a:t>Нові промислові підприємства не можуть будуватися у великих містах, зонах можливих сильних руйнувань та катастрофічного затоплення. </a:t>
            </a:r>
          </a:p>
          <a:p>
            <a:pPr marL="0" indent="723900" algn="just">
              <a:buFont typeface="Wingdings" panose="05000000000000000000" pitchFamily="2" charset="2"/>
              <a:buChar char="q"/>
            </a:pPr>
            <a:r>
              <a:rPr lang="uk-UA" sz="3000" b="1" dirty="0"/>
              <a:t>При будівництві об'єктів рекомендується віддавати перевагу їх груповому розміщенню в економічно перспективних населених пунктах. </a:t>
            </a:r>
          </a:p>
          <a:p>
            <a:pPr marL="0" indent="723900" algn="just">
              <a:buFont typeface="Wingdings" panose="05000000000000000000" pitchFamily="2" charset="2"/>
              <a:buChar char="q"/>
            </a:pPr>
            <a:r>
              <a:rPr lang="uk-UA" sz="3000" b="1" dirty="0"/>
              <a:t>Об'єкти, які на своїй території зберігають, використовують або виробляють небезпечні речовини, повинні розміщатися в позаміській зоні.</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66</a:t>
            </a:fld>
            <a:endParaRPr lang="en-US" dirty="0"/>
          </a:p>
        </p:txBody>
      </p:sp>
    </p:spTree>
    <p:extLst>
      <p:ext uri="{BB962C8B-B14F-4D97-AF65-F5344CB8AC3E}">
        <p14:creationId xmlns:p14="http://schemas.microsoft.com/office/powerpoint/2010/main" val="25383666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19468" y="1592770"/>
            <a:ext cx="11631740" cy="4050792"/>
          </a:xfrm>
        </p:spPr>
        <p:txBody>
          <a:bodyPr>
            <a:noAutofit/>
          </a:bodyPr>
          <a:lstStyle/>
          <a:p>
            <a:pPr marL="0" indent="0" algn="ctr">
              <a:buNone/>
            </a:pPr>
            <a:r>
              <a:rPr lang="uk-UA" sz="3200" b="1" dirty="0">
                <a:solidFill>
                  <a:srgbClr val="800000"/>
                </a:solidFill>
              </a:rPr>
              <a:t>Планування і забудова міст </a:t>
            </a:r>
          </a:p>
          <a:p>
            <a:pPr marL="0" indent="0" algn="just">
              <a:buNone/>
            </a:pPr>
            <a:r>
              <a:rPr lang="uk-UA" sz="3200" b="1" dirty="0"/>
              <a:t>у процесі розробки містобудівної і проектної документації повинно враховуватися чисельність їх населення та відстань між межами проектної забудови.</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67</a:t>
            </a:fld>
            <a:endParaRPr lang="en-US" dirty="0"/>
          </a:p>
        </p:txBody>
      </p:sp>
      <p:grpSp>
        <p:nvGrpSpPr>
          <p:cNvPr id="7" name="Групувати 6"/>
          <p:cNvGrpSpPr/>
          <p:nvPr/>
        </p:nvGrpSpPr>
        <p:grpSpPr>
          <a:xfrm>
            <a:off x="3000375" y="3600450"/>
            <a:ext cx="6800849" cy="2357437"/>
            <a:chOff x="3000375" y="3600450"/>
            <a:chExt cx="6800849" cy="2357437"/>
          </a:xfrm>
        </p:grpSpPr>
        <p:pic>
          <p:nvPicPr>
            <p:cNvPr id="5" name="Рисунок 4"/>
            <p:cNvPicPr>
              <a:picLocks noChangeAspect="1"/>
            </p:cNvPicPr>
            <p:nvPr/>
          </p:nvPicPr>
          <p:blipFill rotWithShape="1">
            <a:blip r:embed="rId2"/>
            <a:srcRect l="2473" t="3242" r="4121" b="3242"/>
            <a:stretch/>
          </p:blipFill>
          <p:spPr>
            <a:xfrm>
              <a:off x="3000375" y="3600450"/>
              <a:ext cx="6800849" cy="2357437"/>
            </a:xfrm>
            <a:prstGeom prst="rect">
              <a:avLst/>
            </a:prstGeom>
          </p:spPr>
        </p:pic>
        <p:sp>
          <p:nvSpPr>
            <p:cNvPr id="6" name="Прямокутник 5"/>
            <p:cNvSpPr/>
            <p:nvPr/>
          </p:nvSpPr>
          <p:spPr>
            <a:xfrm>
              <a:off x="8558213" y="5014913"/>
              <a:ext cx="1100137" cy="942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Tree>
    <p:extLst>
      <p:ext uri="{BB962C8B-B14F-4D97-AF65-F5344CB8AC3E}">
        <p14:creationId xmlns:p14="http://schemas.microsoft.com/office/powerpoint/2010/main" val="40897173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19468" y="1575054"/>
            <a:ext cx="11631740" cy="4050792"/>
          </a:xfrm>
        </p:spPr>
        <p:txBody>
          <a:bodyPr>
            <a:noAutofit/>
          </a:bodyPr>
          <a:lstStyle/>
          <a:p>
            <a:pPr marL="0" indent="0" algn="ctr">
              <a:buNone/>
            </a:pPr>
            <a:r>
              <a:rPr lang="uk-UA" sz="3200" b="1" dirty="0">
                <a:solidFill>
                  <a:srgbClr val="800000"/>
                </a:solidFill>
              </a:rPr>
              <a:t>Планування і забудова міст </a:t>
            </a:r>
          </a:p>
          <a:p>
            <a:pPr marL="0" indent="0" algn="just">
              <a:buNone/>
            </a:pPr>
            <a:r>
              <a:rPr lang="uk-UA" sz="3200" b="1" dirty="0"/>
              <a:t>ця умова визначається категорією міста у ЦЗ, навколо якого розташовуються центри міжрайонної та районної систем розселення з обов'язковим дотриманням мінімально необхідної відстані.</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68</a:t>
            </a:fld>
            <a:endParaRPr lang="en-US" dirty="0"/>
          </a:p>
        </p:txBody>
      </p:sp>
      <p:grpSp>
        <p:nvGrpSpPr>
          <p:cNvPr id="4" name="Групувати 3"/>
          <p:cNvGrpSpPr/>
          <p:nvPr/>
        </p:nvGrpSpPr>
        <p:grpSpPr>
          <a:xfrm>
            <a:off x="3000375" y="4014788"/>
            <a:ext cx="6800849" cy="1943099"/>
            <a:chOff x="3000375" y="3600450"/>
            <a:chExt cx="6800849" cy="2357437"/>
          </a:xfrm>
        </p:grpSpPr>
        <p:pic>
          <p:nvPicPr>
            <p:cNvPr id="5" name="Рисунок 4"/>
            <p:cNvPicPr>
              <a:picLocks noChangeAspect="1"/>
            </p:cNvPicPr>
            <p:nvPr/>
          </p:nvPicPr>
          <p:blipFill rotWithShape="1">
            <a:blip r:embed="rId2"/>
            <a:srcRect l="2473" t="3242" r="4121" b="3242"/>
            <a:stretch/>
          </p:blipFill>
          <p:spPr>
            <a:xfrm>
              <a:off x="3000375" y="3600450"/>
              <a:ext cx="6800849" cy="2357437"/>
            </a:xfrm>
            <a:prstGeom prst="rect">
              <a:avLst/>
            </a:prstGeom>
          </p:spPr>
        </p:pic>
        <p:sp>
          <p:nvSpPr>
            <p:cNvPr id="6" name="Прямокутник 5"/>
            <p:cNvSpPr/>
            <p:nvPr/>
          </p:nvSpPr>
          <p:spPr>
            <a:xfrm>
              <a:off x="8558213" y="5014913"/>
              <a:ext cx="1100137" cy="942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Tree>
    <p:extLst>
      <p:ext uri="{BB962C8B-B14F-4D97-AF65-F5344CB8AC3E}">
        <p14:creationId xmlns:p14="http://schemas.microsoft.com/office/powerpoint/2010/main" val="34290009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69747" y="1692783"/>
            <a:ext cx="11631740" cy="4050792"/>
          </a:xfrm>
        </p:spPr>
        <p:txBody>
          <a:bodyPr>
            <a:noAutofit/>
          </a:bodyPr>
          <a:lstStyle/>
          <a:p>
            <a:pPr marL="0" indent="0" algn="ctr">
              <a:buNone/>
            </a:pPr>
            <a:r>
              <a:rPr lang="uk-UA" sz="3200" b="1" dirty="0">
                <a:solidFill>
                  <a:srgbClr val="800000"/>
                </a:solidFill>
              </a:rPr>
              <a:t>Планування і забудова міст </a:t>
            </a:r>
          </a:p>
          <a:p>
            <a:pPr marL="0" indent="0" algn="just">
              <a:buNone/>
            </a:pPr>
            <a:r>
              <a:rPr lang="uk-UA" sz="3200" b="1" dirty="0"/>
              <a:t>Межа проектної забудови категорованого міста або об'єкта приймається за затвердженим генеральним планом, розробленим у відповідності з вимогами державних норм.</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69</a:t>
            </a:fld>
            <a:endParaRPr lang="en-US" dirty="0"/>
          </a:p>
        </p:txBody>
      </p:sp>
      <p:grpSp>
        <p:nvGrpSpPr>
          <p:cNvPr id="4" name="Групувати 3"/>
          <p:cNvGrpSpPr/>
          <p:nvPr/>
        </p:nvGrpSpPr>
        <p:grpSpPr>
          <a:xfrm>
            <a:off x="4510279" y="3665030"/>
            <a:ext cx="6800849" cy="2321433"/>
            <a:chOff x="3000375" y="3600450"/>
            <a:chExt cx="6800849" cy="2357437"/>
          </a:xfrm>
        </p:grpSpPr>
        <p:pic>
          <p:nvPicPr>
            <p:cNvPr id="5" name="Рисунок 4"/>
            <p:cNvPicPr>
              <a:picLocks noChangeAspect="1"/>
            </p:cNvPicPr>
            <p:nvPr/>
          </p:nvPicPr>
          <p:blipFill rotWithShape="1">
            <a:blip r:embed="rId2"/>
            <a:srcRect l="2473" t="3242" r="4121" b="3242"/>
            <a:stretch/>
          </p:blipFill>
          <p:spPr>
            <a:xfrm>
              <a:off x="3000375" y="3600450"/>
              <a:ext cx="6800849" cy="2357437"/>
            </a:xfrm>
            <a:prstGeom prst="rect">
              <a:avLst/>
            </a:prstGeom>
          </p:spPr>
        </p:pic>
        <p:sp>
          <p:nvSpPr>
            <p:cNvPr id="6" name="Прямокутник 5"/>
            <p:cNvSpPr/>
            <p:nvPr/>
          </p:nvSpPr>
          <p:spPr>
            <a:xfrm>
              <a:off x="8558213" y="5014913"/>
              <a:ext cx="1100137" cy="942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Tree>
    <p:extLst>
      <p:ext uri="{BB962C8B-B14F-4D97-AF65-F5344CB8AC3E}">
        <p14:creationId xmlns:p14="http://schemas.microsoft.com/office/powerpoint/2010/main" val="1615436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круглений прямокутник 1"/>
          <p:cNvSpPr/>
          <p:nvPr/>
        </p:nvSpPr>
        <p:spPr>
          <a:xfrm>
            <a:off x="1007389" y="221169"/>
            <a:ext cx="10213383" cy="2226011"/>
          </a:xfrm>
          <a:prstGeom prst="roundRect">
            <a:avLst/>
          </a:prstGeom>
          <a:noFill/>
          <a:ln w="165100" cmpd="tri">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rgbClr val="800000"/>
              </a:solidFill>
            </a:endParaRPr>
          </a:p>
        </p:txBody>
      </p:sp>
      <p:sp>
        <p:nvSpPr>
          <p:cNvPr id="4" name="Прямокутник 3"/>
          <p:cNvSpPr/>
          <p:nvPr/>
        </p:nvSpPr>
        <p:spPr>
          <a:xfrm>
            <a:off x="3889611" y="2487483"/>
            <a:ext cx="7421517" cy="2554545"/>
          </a:xfrm>
          <a:prstGeom prst="rect">
            <a:avLst/>
          </a:prstGeom>
          <a:noFill/>
          <a:ln w="76200">
            <a:noFill/>
          </a:ln>
        </p:spPr>
        <p:txBody>
          <a:bodyPr wrap="square">
            <a:spAutoFit/>
          </a:bodyPr>
          <a:lstStyle/>
          <a:p>
            <a:pPr indent="714375" algn="ctr"/>
            <a:r>
              <a:rPr lang="uk-UA" sz="3200" b="1" dirty="0"/>
              <a:t>Кожний громадянин України зобов'язаний: </a:t>
            </a:r>
          </a:p>
          <a:p>
            <a:pPr algn="ctr">
              <a:buClr>
                <a:srgbClr val="000099"/>
              </a:buClr>
            </a:pPr>
            <a:r>
              <a:rPr lang="uk-UA" sz="3200" b="1" dirty="0">
                <a:solidFill>
                  <a:srgbClr val="800000"/>
                </a:solidFill>
              </a:rPr>
              <a:t>дотримуватись заходів безпеки</a:t>
            </a:r>
            <a:r>
              <a:rPr lang="uk-UA" sz="3200" dirty="0"/>
              <a:t> </a:t>
            </a:r>
          </a:p>
          <a:p>
            <a:pPr algn="ctr">
              <a:buClr>
                <a:srgbClr val="000099"/>
              </a:buClr>
            </a:pPr>
            <a:r>
              <a:rPr lang="uk-UA" sz="3200" dirty="0"/>
              <a:t> в побуті та повсякденній </a:t>
            </a:r>
          </a:p>
          <a:p>
            <a:pPr algn="ctr">
              <a:buClr>
                <a:srgbClr val="000099"/>
              </a:buClr>
            </a:pPr>
            <a:r>
              <a:rPr lang="uk-UA" sz="3200" dirty="0"/>
              <a:t>трудовій діяльності; </a:t>
            </a:r>
          </a:p>
        </p:txBody>
      </p:sp>
      <p:sp>
        <p:nvSpPr>
          <p:cNvPr id="3" name="Місце для номера слайда 2"/>
          <p:cNvSpPr>
            <a:spLocks noGrp="1"/>
          </p:cNvSpPr>
          <p:nvPr>
            <p:ph type="sldNum" sz="quarter" idx="12"/>
          </p:nvPr>
        </p:nvSpPr>
        <p:spPr/>
        <p:txBody>
          <a:bodyPr/>
          <a:lstStyle/>
          <a:p>
            <a:fld id="{4FAB73BC-B049-4115-A692-8D63A059BFB8}" type="slidenum">
              <a:rPr lang="en-US" smtClean="0"/>
              <a:t>7</a:t>
            </a:fld>
            <a:endParaRPr lang="en-US" dirty="0"/>
          </a:p>
        </p:txBody>
      </p:sp>
    </p:spTree>
    <p:extLst>
      <p:ext uri="{BB962C8B-B14F-4D97-AF65-F5344CB8AC3E}">
        <p14:creationId xmlns:p14="http://schemas.microsoft.com/office/powerpoint/2010/main" val="18831769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978660" y="1521333"/>
            <a:ext cx="8972548" cy="4050792"/>
          </a:xfrm>
        </p:spPr>
        <p:txBody>
          <a:bodyPr>
            <a:noAutofit/>
          </a:bodyPr>
          <a:lstStyle/>
          <a:p>
            <a:pPr marL="0" indent="714375" algn="just">
              <a:buNone/>
            </a:pPr>
            <a:r>
              <a:rPr lang="uk-UA" sz="3200" b="1" dirty="0">
                <a:solidFill>
                  <a:srgbClr val="800000"/>
                </a:solidFill>
              </a:rPr>
              <a:t>При плануванні і забудові слід врахувати принцип містобудівного зонування території</a:t>
            </a:r>
            <a:r>
              <a:rPr lang="uk-UA" sz="3200" b="1" dirty="0"/>
              <a:t>, тобто наявність виробничої та жилої зон, інженерної та транспортної інфраструктури, зони сільськогосподарського використання та рекреаційного призначення, особливих охоронних територій, територій спеціального призначення та розміщення військових об'єктів.</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70</a:t>
            </a:fld>
            <a:endParaRPr lang="en-US" dirty="0"/>
          </a:p>
        </p:txBody>
      </p:sp>
    </p:spTree>
    <p:extLst>
      <p:ext uri="{BB962C8B-B14F-4D97-AF65-F5344CB8AC3E}">
        <p14:creationId xmlns:p14="http://schemas.microsoft.com/office/powerpoint/2010/main" val="13046318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043236" y="1449893"/>
            <a:ext cx="8907971" cy="4050792"/>
          </a:xfrm>
        </p:spPr>
        <p:txBody>
          <a:bodyPr>
            <a:noAutofit/>
          </a:bodyPr>
          <a:lstStyle/>
          <a:p>
            <a:pPr marL="0" indent="714375" algn="ctr">
              <a:buNone/>
            </a:pPr>
            <a:r>
              <a:rPr lang="uk-UA" sz="3200" b="1" dirty="0">
                <a:solidFill>
                  <a:srgbClr val="800000"/>
                </a:solidFill>
              </a:rPr>
              <a:t>Це дозволяє більш доцільно </a:t>
            </a:r>
          </a:p>
          <a:p>
            <a:pPr marL="0" indent="714375" algn="just">
              <a:buFont typeface="Wingdings" panose="05000000000000000000" pitchFamily="2" charset="2"/>
              <a:buChar char="q"/>
            </a:pPr>
            <a:r>
              <a:rPr lang="uk-UA" sz="3200" b="1" dirty="0"/>
              <a:t>розподіляти основні потенційно небезпечні міські середовища, </a:t>
            </a:r>
          </a:p>
          <a:p>
            <a:pPr marL="0" indent="714375" algn="just">
              <a:buFont typeface="Wingdings" panose="05000000000000000000" pitchFamily="2" charset="2"/>
              <a:buChar char="q"/>
            </a:pPr>
            <a:r>
              <a:rPr lang="uk-UA" sz="3200" b="1" dirty="0"/>
              <a:t>враховувати щільність населення житлових районів, </a:t>
            </a:r>
          </a:p>
          <a:p>
            <a:pPr marL="0" indent="714375" algn="just">
              <a:buFont typeface="Wingdings" panose="05000000000000000000" pitchFamily="2" charset="2"/>
              <a:buChar char="q"/>
            </a:pPr>
            <a:r>
              <a:rPr lang="uk-UA" sz="3200" b="1" dirty="0"/>
              <a:t>правильно розосереджувати їх на території регіону, </a:t>
            </a:r>
          </a:p>
          <a:p>
            <a:pPr marL="0" indent="714375" algn="just">
              <a:buFont typeface="Wingdings" panose="05000000000000000000" pitchFamily="2" charset="2"/>
              <a:buChar char="q"/>
            </a:pPr>
            <a:r>
              <a:rPr lang="uk-UA" sz="3200" b="1" dirty="0"/>
              <a:t>передбачати і забезпечувати при необхідності захист населення.</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71</a:t>
            </a:fld>
            <a:endParaRPr lang="en-US" dirty="0"/>
          </a:p>
        </p:txBody>
      </p:sp>
    </p:spTree>
    <p:extLst>
      <p:ext uri="{BB962C8B-B14F-4D97-AF65-F5344CB8AC3E}">
        <p14:creationId xmlns:p14="http://schemas.microsoft.com/office/powerpoint/2010/main" val="5687189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535871" y="2043147"/>
            <a:ext cx="8415337" cy="4050792"/>
          </a:xfrm>
        </p:spPr>
        <p:txBody>
          <a:bodyPr>
            <a:normAutofit/>
          </a:bodyPr>
          <a:lstStyle/>
          <a:p>
            <a:pPr marL="0" indent="0" algn="ctr">
              <a:buNone/>
            </a:pPr>
            <a:r>
              <a:rPr lang="uk-UA" sz="3200" b="1" dirty="0">
                <a:solidFill>
                  <a:srgbClr val="800000"/>
                </a:solidFill>
              </a:rPr>
              <a:t>Ділення населеного пункту на частини досягається шляхом будівництва</a:t>
            </a:r>
            <a:r>
              <a:rPr lang="uk-UA" sz="3200" dirty="0">
                <a:solidFill>
                  <a:srgbClr val="800000"/>
                </a:solidFill>
              </a:rPr>
              <a:t> </a:t>
            </a:r>
          </a:p>
          <a:p>
            <a:pPr marL="0" indent="450850" algn="just">
              <a:buSzPct val="100000"/>
              <a:buFont typeface="Wingdings" panose="05000000000000000000" pitchFamily="2" charset="2"/>
              <a:buChar char="q"/>
            </a:pPr>
            <a:r>
              <a:rPr lang="uk-UA" sz="3200" b="1" dirty="0"/>
              <a:t>широких магістральних вулиць, </a:t>
            </a:r>
          </a:p>
          <a:p>
            <a:pPr marL="0" indent="450850" algn="just">
              <a:buSzPct val="100000"/>
              <a:buFont typeface="Wingdings" panose="05000000000000000000" pitchFamily="2" charset="2"/>
              <a:buChar char="q"/>
            </a:pPr>
            <a:r>
              <a:rPr lang="uk-UA" sz="3200" b="1" dirty="0"/>
              <a:t>автомобільних доріг, </a:t>
            </a:r>
          </a:p>
          <a:p>
            <a:pPr marL="0" indent="450850" algn="just">
              <a:buSzPct val="100000"/>
              <a:buFont typeface="Wingdings" panose="05000000000000000000" pitchFamily="2" charset="2"/>
              <a:buChar char="q"/>
            </a:pPr>
            <a:r>
              <a:rPr lang="uk-UA" sz="3200" b="1" dirty="0"/>
              <a:t>створення систем зелених насаджень  </a:t>
            </a:r>
          </a:p>
          <a:p>
            <a:pPr marL="0" indent="450850" algn="just">
              <a:buSzPct val="100000"/>
              <a:buFont typeface="Wingdings" panose="05000000000000000000" pitchFamily="2" charset="2"/>
              <a:buChar char="q"/>
            </a:pPr>
            <a:r>
              <a:rPr lang="uk-UA" sz="3200" b="1" dirty="0"/>
              <a:t>влаштування штучних водоймищ.</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72</a:t>
            </a:fld>
            <a:endParaRPr lang="en-US" dirty="0"/>
          </a:p>
        </p:txBody>
      </p:sp>
    </p:spTree>
    <p:extLst>
      <p:ext uri="{BB962C8B-B14F-4D97-AF65-F5344CB8AC3E}">
        <p14:creationId xmlns:p14="http://schemas.microsoft.com/office/powerpoint/2010/main" val="30288067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5464684" y="1449895"/>
            <a:ext cx="6486524" cy="1811920"/>
          </a:xfrm>
        </p:spPr>
        <p:txBody>
          <a:bodyPr>
            <a:noAutofit/>
          </a:bodyPr>
          <a:lstStyle/>
          <a:p>
            <a:pPr marL="182563" indent="531813" algn="ctr">
              <a:buNone/>
            </a:pPr>
            <a:r>
              <a:rPr lang="uk-UA" sz="3200" b="1" dirty="0"/>
              <a:t>У військовий час підлягають руйнуванням будинки, споруди, мости та естакади.</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73</a:t>
            </a:fld>
            <a:endParaRPr lang="en-US" dirty="0"/>
          </a:p>
        </p:txBody>
      </p:sp>
      <p:pic>
        <p:nvPicPr>
          <p:cNvPr id="17410" name="Picture 2" descr="У Бучі до кінця весни відновлять 110 будинків - Економічна правд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621345"/>
            <a:ext cx="5559425" cy="42651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548496" y="3236090"/>
            <a:ext cx="6082672" cy="2677656"/>
          </a:xfrm>
          <a:prstGeom prst="rect">
            <a:avLst/>
          </a:prstGeom>
        </p:spPr>
        <p:txBody>
          <a:bodyPr wrap="square">
            <a:spAutoFit/>
          </a:bodyPr>
          <a:lstStyle/>
          <a:p>
            <a:pPr marL="182563" indent="531813" algn="ctr">
              <a:buNone/>
            </a:pPr>
            <a:r>
              <a:rPr lang="uk-UA" sz="2800" b="1" dirty="0">
                <a:solidFill>
                  <a:srgbClr val="1A1A4D"/>
                </a:solidFill>
              </a:rPr>
              <a:t>При наявності в населених пунктах вузьких вулиць </a:t>
            </a:r>
          </a:p>
          <a:p>
            <a:pPr marL="182563" indent="531813" algn="ctr">
              <a:buNone/>
            </a:pPr>
            <a:r>
              <a:rPr lang="uk-UA" sz="2800" b="1" dirty="0">
                <a:solidFill>
                  <a:srgbClr val="1A1A4D"/>
                </a:solidFill>
              </a:rPr>
              <a:t>можливі суцільні завали, </a:t>
            </a:r>
          </a:p>
          <a:p>
            <a:pPr marL="182563" indent="531813" algn="ctr">
              <a:buNone/>
            </a:pPr>
            <a:r>
              <a:rPr lang="uk-UA" sz="2800" b="1" dirty="0">
                <a:solidFill>
                  <a:srgbClr val="1A1A4D"/>
                </a:solidFill>
              </a:rPr>
              <a:t>які будуть заважати проведенню </a:t>
            </a:r>
            <a:r>
              <a:rPr lang="uk-UA" sz="2800" b="1" dirty="0" err="1">
                <a:solidFill>
                  <a:srgbClr val="1A1A4D"/>
                </a:solidFill>
              </a:rPr>
              <a:t>евакозаходів</a:t>
            </a:r>
            <a:r>
              <a:rPr lang="uk-UA" sz="2800" b="1" dirty="0">
                <a:solidFill>
                  <a:srgbClr val="1A1A4D"/>
                </a:solidFill>
              </a:rPr>
              <a:t>, аварійно-рятувальних робіт. </a:t>
            </a:r>
          </a:p>
        </p:txBody>
      </p:sp>
    </p:spTree>
    <p:extLst>
      <p:ext uri="{BB962C8B-B14F-4D97-AF65-F5344CB8AC3E}">
        <p14:creationId xmlns:p14="http://schemas.microsoft.com/office/powerpoint/2010/main" val="39611601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69736" y="1621346"/>
            <a:ext cx="11546014" cy="4050792"/>
          </a:xfrm>
        </p:spPr>
        <p:txBody>
          <a:bodyPr>
            <a:noAutofit/>
          </a:bodyPr>
          <a:lstStyle/>
          <a:p>
            <a:pPr marL="182563" indent="531813" algn="just"/>
            <a:r>
              <a:rPr lang="uk-UA" sz="3200" b="1" dirty="0"/>
              <a:t>Важливо мати у містах широкі магістральні вулиці, які дозволяють в умовах масових руйнувань забезпечити виконання завдань ЦЗ.</a:t>
            </a:r>
          </a:p>
          <a:p>
            <a:pPr marL="182563" indent="531813" algn="just"/>
            <a:endParaRPr lang="uk-UA" sz="3200" b="1" dirty="0"/>
          </a:p>
          <a:p>
            <a:pPr marL="182563" indent="531813" algn="just"/>
            <a:endParaRPr lang="uk-UA" sz="6000" b="1" dirty="0"/>
          </a:p>
          <a:p>
            <a:pPr marL="182563" indent="531813" algn="just"/>
            <a:r>
              <a:rPr lang="uk-UA" sz="3200" b="1" dirty="0"/>
              <a:t>Наявність таких магістральних вулиць є неодмінною умовою сталого функціонування населеного пункту у військовий час.</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74</a:t>
            </a:fld>
            <a:endParaRPr lang="en-US" dirty="0"/>
          </a:p>
        </p:txBody>
      </p:sp>
      <p:pic>
        <p:nvPicPr>
          <p:cNvPr id="5" name="Рисунок 4"/>
          <p:cNvPicPr>
            <a:picLocks noChangeAspect="1"/>
          </p:cNvPicPr>
          <p:nvPr/>
        </p:nvPicPr>
        <p:blipFill rotWithShape="1">
          <a:blip r:embed="rId2"/>
          <a:srcRect t="50507"/>
          <a:stretch/>
        </p:blipFill>
        <p:spPr>
          <a:xfrm>
            <a:off x="8546036" y="3021177"/>
            <a:ext cx="3429002" cy="16971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460" name="Picture 4" descr="У Бучі відбудували вулицю Вокзальну, де з «Байрактара» розбили першу колону  росіян"/>
          <p:cNvPicPr>
            <a:picLocks noChangeAspect="1" noChangeArrowheads="1"/>
          </p:cNvPicPr>
          <p:nvPr/>
        </p:nvPicPr>
        <p:blipFill rotWithShape="1">
          <a:blip r:embed="rId3">
            <a:extLst>
              <a:ext uri="{28A0092B-C50C-407E-A947-70E740481C1C}">
                <a14:useLocalDpi xmlns:a14="http://schemas.microsoft.com/office/drawing/2010/main" val="0"/>
              </a:ext>
            </a:extLst>
          </a:blip>
          <a:srcRect t="50507"/>
          <a:stretch/>
        </p:blipFill>
        <p:spPr bwMode="auto">
          <a:xfrm>
            <a:off x="4629167" y="3035465"/>
            <a:ext cx="3429000" cy="16971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rotWithShape="1">
          <a:blip r:embed="rId2"/>
          <a:srcRect b="52173"/>
          <a:stretch/>
        </p:blipFill>
        <p:spPr>
          <a:xfrm>
            <a:off x="655736" y="3050380"/>
            <a:ext cx="3487431" cy="16679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788620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157162" y="1612077"/>
            <a:ext cx="11587163" cy="4247317"/>
          </a:xfrm>
          <a:prstGeom prst="rect">
            <a:avLst/>
          </a:prstGeom>
        </p:spPr>
        <p:txBody>
          <a:bodyPr wrap="square">
            <a:spAutoFit/>
          </a:bodyPr>
          <a:lstStyle/>
          <a:p>
            <a:pPr marL="457200" indent="-457200" algn="just">
              <a:spcAft>
                <a:spcPts val="0"/>
              </a:spcAft>
              <a:buClr>
                <a:srgbClr val="AE2B09"/>
              </a:buClr>
              <a:buFont typeface="Wingdings" panose="05000000000000000000" pitchFamily="2" charset="2"/>
              <a:buChar char="§"/>
            </a:pPr>
            <a:r>
              <a:rPr lang="uk-UA" sz="3000" b="1" dirty="0">
                <a:ea typeface="Calibri" panose="020F0502020204030204" pitchFamily="34" charset="0"/>
                <a:cs typeface="Times New Roman" panose="02020603050405020304" pitchFamily="18" charset="0"/>
              </a:rPr>
              <a:t>Ще одна вимога нормативних документів </a:t>
            </a:r>
            <a:r>
              <a:rPr lang="uk-UA" sz="3000" b="1" dirty="0">
                <a:solidFill>
                  <a:srgbClr val="800000"/>
                </a:solidFill>
                <a:ea typeface="Calibri" panose="020F0502020204030204" pitchFamily="34" charset="0"/>
                <a:cs typeface="Times New Roman" panose="02020603050405020304" pitchFamily="18" charset="0"/>
              </a:rPr>
              <a:t>створення системи зелених насаджень у містах. </a:t>
            </a:r>
          </a:p>
          <a:p>
            <a:pPr indent="442913" algn="just">
              <a:spcAft>
                <a:spcPts val="0"/>
              </a:spcAft>
            </a:pPr>
            <a:r>
              <a:rPr lang="uk-UA" sz="3000" b="1" dirty="0">
                <a:ea typeface="Calibri" panose="020F0502020204030204" pitchFamily="34" charset="0"/>
                <a:cs typeface="Times New Roman" panose="02020603050405020304" pitchFamily="18" charset="0"/>
              </a:rPr>
              <a:t>Таким чином, забезпечуються необхідні санітарно-гігієнічні умови та захист від вогню, тому при плануванні забудови міст зелені насадження розміщуються так, щоб вони утворювали протипожежні розриви та поділяли територію на окремі райони, мікрорайони. </a:t>
            </a:r>
          </a:p>
          <a:p>
            <a:pPr indent="442913" algn="just">
              <a:spcAft>
                <a:spcPts val="0"/>
              </a:spcAft>
            </a:pPr>
            <a:r>
              <a:rPr lang="uk-UA" sz="3000" b="1" i="1" dirty="0">
                <a:solidFill>
                  <a:srgbClr val="0066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Іноді парки, сквери, сади з'єднують смугами в загальну систему зелених насаджень</a:t>
            </a:r>
            <a:r>
              <a:rPr lang="uk-UA" sz="3000" b="1" dirty="0">
                <a:solidFill>
                  <a:srgbClr val="0066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p>
        </p:txBody>
      </p:sp>
      <p:sp>
        <p:nvSpPr>
          <p:cNvPr id="3" name="Місце для номера слайда 2"/>
          <p:cNvSpPr>
            <a:spLocks noGrp="1"/>
          </p:cNvSpPr>
          <p:nvPr>
            <p:ph type="sldNum" sz="quarter" idx="12"/>
          </p:nvPr>
        </p:nvSpPr>
        <p:spPr/>
        <p:txBody>
          <a:bodyPr/>
          <a:lstStyle/>
          <a:p>
            <a:fld id="{4FAB73BC-B049-4115-A692-8D63A059BFB8}" type="slidenum">
              <a:rPr lang="en-US" smtClean="0"/>
              <a:t>75</a:t>
            </a:fld>
            <a:endParaRPr lang="en-US" dirty="0"/>
          </a:p>
        </p:txBody>
      </p:sp>
    </p:spTree>
    <p:extLst>
      <p:ext uri="{BB962C8B-B14F-4D97-AF65-F5344CB8AC3E}">
        <p14:creationId xmlns:p14="http://schemas.microsoft.com/office/powerpoint/2010/main" val="23196280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664458" y="2221992"/>
            <a:ext cx="8286750" cy="4050792"/>
          </a:xfrm>
        </p:spPr>
        <p:txBody>
          <a:bodyPr>
            <a:noAutofit/>
          </a:bodyPr>
          <a:lstStyle/>
          <a:p>
            <a:pPr marL="0" indent="714375" algn="just">
              <a:buNone/>
            </a:pPr>
            <a:r>
              <a:rPr lang="uk-UA" sz="3200" b="1" dirty="0">
                <a:ea typeface="Calibri" panose="020F0502020204030204" pitchFamily="34" charset="0"/>
                <a:cs typeface="Times New Roman" panose="02020603050405020304" pitchFamily="18" charset="0"/>
              </a:rPr>
              <a:t>Створення системи зелених насаджень у містах</a:t>
            </a:r>
            <a:r>
              <a:rPr lang="uk-UA" sz="3200" b="1" dirty="0"/>
              <a:t> формується поступово у відповідності з генеральними планами забудови та розвитку міст </a:t>
            </a:r>
            <a:r>
              <a:rPr lang="uk-UA" sz="3200" b="1" dirty="0">
                <a:solidFill>
                  <a:srgbClr val="800000"/>
                </a:solidFill>
              </a:rPr>
              <a:t>із погодженням з проектними установами та місцевими органами виконавчої влади.</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76</a:t>
            </a:fld>
            <a:endParaRPr lang="en-US" dirty="0"/>
          </a:p>
        </p:txBody>
      </p:sp>
      <p:pic>
        <p:nvPicPr>
          <p:cNvPr id="20482" name="Picture 2" descr="Зелені насадження Миколаєва. Чому у місті зносять сотні дерев та майже не  висаджують нові"/>
          <p:cNvPicPr>
            <a:picLocks noChangeAspect="1" noChangeArrowheads="1"/>
          </p:cNvPicPr>
          <p:nvPr/>
        </p:nvPicPr>
        <p:blipFill rotWithShape="1">
          <a:blip r:embed="rId2">
            <a:extLst>
              <a:ext uri="{28A0092B-C50C-407E-A947-70E740481C1C}">
                <a14:useLocalDpi xmlns:a14="http://schemas.microsoft.com/office/drawing/2010/main" val="0"/>
              </a:ext>
            </a:extLst>
          </a:blip>
          <a:srcRect l="13229" t="10031" r="58177" b="3148"/>
          <a:stretch/>
        </p:blipFill>
        <p:spPr bwMode="auto">
          <a:xfrm flipH="1">
            <a:off x="285749" y="1623069"/>
            <a:ext cx="3200399" cy="4220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8198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76606" y="1778509"/>
            <a:ext cx="11674602" cy="4050792"/>
          </a:xfrm>
        </p:spPr>
        <p:txBody>
          <a:bodyPr>
            <a:noAutofit/>
          </a:bodyPr>
          <a:lstStyle/>
          <a:p>
            <a:pPr marL="182563" indent="531813" algn="just">
              <a:buNone/>
            </a:pPr>
            <a:r>
              <a:rPr lang="uk-UA" sz="3200" b="1" dirty="0"/>
              <a:t>Важливим містобудівним заходом є </a:t>
            </a:r>
            <a:r>
              <a:rPr lang="uk-UA" sz="3200" b="1" dirty="0">
                <a:solidFill>
                  <a:srgbClr val="800000"/>
                </a:solidFill>
              </a:rPr>
              <a:t>влаштування штучних водойм.</a:t>
            </a:r>
          </a:p>
          <a:p>
            <a:pPr marL="639763" indent="-457200" algn="just">
              <a:buFont typeface="Wingdings" panose="05000000000000000000" pitchFamily="2" charset="2"/>
              <a:buChar char="q"/>
            </a:pPr>
            <a:r>
              <a:rPr lang="uk-UA" sz="3200" b="1" dirty="0"/>
              <a:t>У поєднанні з природними водоймами та системою зелених насаджень </a:t>
            </a:r>
            <a:r>
              <a:rPr lang="uk-UA" sz="3200" b="1" dirty="0">
                <a:solidFill>
                  <a:srgbClr val="1A1A4D"/>
                </a:solidFill>
              </a:rPr>
              <a:t>вони, у першу чергу, призначаються для гасіння пожеж у НС.</a:t>
            </a:r>
          </a:p>
          <a:p>
            <a:pPr marL="639763" indent="-457200" algn="just">
              <a:buFont typeface="Wingdings" panose="05000000000000000000" pitchFamily="2" charset="2"/>
              <a:buChar char="q"/>
            </a:pPr>
            <a:r>
              <a:rPr lang="uk-UA" sz="3200" b="1" dirty="0"/>
              <a:t>Крім того </a:t>
            </a:r>
            <a:r>
              <a:rPr lang="uk-UA" sz="3200" b="1" dirty="0">
                <a:solidFill>
                  <a:srgbClr val="1A1A4D"/>
                </a:solidFill>
              </a:rPr>
              <a:t>вода необхідна для проведення дезактивації і дегазації територій, санітарного оброблення населення.</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77</a:t>
            </a:fld>
            <a:endParaRPr lang="en-US" dirty="0"/>
          </a:p>
        </p:txBody>
      </p:sp>
    </p:spTree>
    <p:extLst>
      <p:ext uri="{BB962C8B-B14F-4D97-AF65-F5344CB8AC3E}">
        <p14:creationId xmlns:p14="http://schemas.microsoft.com/office/powerpoint/2010/main" val="1604086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78297" y="1764860"/>
            <a:ext cx="11872911" cy="4050792"/>
          </a:xfrm>
        </p:spPr>
        <p:txBody>
          <a:bodyPr>
            <a:noAutofit/>
          </a:bodyPr>
          <a:lstStyle/>
          <a:p>
            <a:pPr marL="0" indent="714375" algn="just">
              <a:buNone/>
            </a:pPr>
            <a:r>
              <a:rPr lang="uk-UA" sz="3200" b="1" dirty="0"/>
              <a:t>У кожному населеному пункті необхідно мати достатній запас води. </a:t>
            </a:r>
          </a:p>
          <a:p>
            <a:pPr marL="0" indent="714375" algn="just">
              <a:buNone/>
            </a:pPr>
            <a:endParaRPr lang="uk-UA" sz="1800" b="1" dirty="0"/>
          </a:p>
          <a:p>
            <a:pPr marL="0" indent="714375" algn="just">
              <a:buNone/>
            </a:pPr>
            <a:endParaRPr lang="uk-UA" sz="3200" b="1" dirty="0"/>
          </a:p>
          <a:p>
            <a:pPr marL="0" indent="714375" algn="just">
              <a:buNone/>
            </a:pPr>
            <a:endParaRPr lang="uk-UA" sz="3200" b="1" dirty="0"/>
          </a:p>
          <a:p>
            <a:pPr marL="0" indent="714375" algn="just">
              <a:buNone/>
            </a:pPr>
            <a:endParaRPr lang="uk-UA" sz="3200" b="1" dirty="0"/>
          </a:p>
          <a:p>
            <a:pPr marL="0" indent="714375" algn="just">
              <a:buNone/>
            </a:pPr>
            <a:r>
              <a:rPr lang="uk-UA" sz="3200" b="1" dirty="0"/>
              <a:t>Водойми слід розміщувати з урахуванням існуючих природних водойм і під'їздів до них.</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78</a:t>
            </a:fld>
            <a:endParaRPr lang="en-US" dirty="0"/>
          </a:p>
        </p:txBody>
      </p:sp>
      <p:pic>
        <p:nvPicPr>
          <p:cNvPr id="21508" name="Picture 4" descr="Презентація 6 клас НУШ на тему: &quot;Штучні водойми і водотоки. Водні ресурси.  Людина і гідросфера.&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3668" y="2357438"/>
            <a:ext cx="6667500"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7938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76618" y="1799406"/>
            <a:ext cx="11574590" cy="4050792"/>
          </a:xfrm>
        </p:spPr>
        <p:txBody>
          <a:bodyPr>
            <a:normAutofit/>
          </a:bodyPr>
          <a:lstStyle/>
          <a:p>
            <a:pPr marL="0" indent="0" algn="ctr">
              <a:buNone/>
            </a:pPr>
            <a:r>
              <a:rPr lang="uk-UA" sz="3200" b="1" dirty="0">
                <a:solidFill>
                  <a:srgbClr val="800000"/>
                </a:solidFill>
              </a:rPr>
              <a:t>Розвиток позаміської зони </a:t>
            </a:r>
          </a:p>
          <a:p>
            <a:pPr algn="just">
              <a:buFont typeface="Wingdings" panose="05000000000000000000" pitchFamily="2" charset="2"/>
              <a:buChar char="q"/>
            </a:pPr>
            <a:r>
              <a:rPr lang="uk-UA" sz="3200" b="1" dirty="0"/>
              <a:t>У звичайних умовах позаміська зона використовується для масового відпочинку населення, розміщення установ лікувально-оздоровчого та спортивного призначення.</a:t>
            </a:r>
          </a:p>
          <a:p>
            <a:pPr algn="just">
              <a:buFont typeface="Wingdings" panose="05000000000000000000" pitchFamily="2" charset="2"/>
              <a:buChar char="q"/>
            </a:pPr>
            <a:r>
              <a:rPr lang="uk-UA" sz="3200" b="1" dirty="0"/>
              <a:t>Під час  військових дій, ця зона стає базою для розміщення розосереджування працівників і службовців підприємств та населення, яке евакуюється.</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79</a:t>
            </a:fld>
            <a:endParaRPr lang="en-US" dirty="0"/>
          </a:p>
        </p:txBody>
      </p:sp>
    </p:spTree>
    <p:extLst>
      <p:ext uri="{BB962C8B-B14F-4D97-AF65-F5344CB8AC3E}">
        <p14:creationId xmlns:p14="http://schemas.microsoft.com/office/powerpoint/2010/main" val="2480620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круглений прямокутник 1"/>
          <p:cNvSpPr/>
          <p:nvPr/>
        </p:nvSpPr>
        <p:spPr>
          <a:xfrm>
            <a:off x="1007389" y="221169"/>
            <a:ext cx="10213383" cy="2226011"/>
          </a:xfrm>
          <a:prstGeom prst="roundRect">
            <a:avLst/>
          </a:prstGeom>
          <a:noFill/>
          <a:ln w="165100" cmpd="tri">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rgbClr val="800000"/>
              </a:solidFill>
            </a:endParaRPr>
          </a:p>
        </p:txBody>
      </p:sp>
      <p:sp>
        <p:nvSpPr>
          <p:cNvPr id="4" name="Прямокутник 3"/>
          <p:cNvSpPr/>
          <p:nvPr/>
        </p:nvSpPr>
        <p:spPr>
          <a:xfrm>
            <a:off x="3143250" y="1863811"/>
            <a:ext cx="8678686" cy="3539430"/>
          </a:xfrm>
          <a:prstGeom prst="rect">
            <a:avLst/>
          </a:prstGeom>
          <a:noFill/>
          <a:ln w="76200">
            <a:noFill/>
          </a:ln>
        </p:spPr>
        <p:txBody>
          <a:bodyPr wrap="square">
            <a:spAutoFit/>
          </a:bodyPr>
          <a:lstStyle/>
          <a:p>
            <a:pPr indent="714375" algn="ctr"/>
            <a:r>
              <a:rPr lang="uk-UA" sz="3200" b="1" dirty="0"/>
              <a:t>Кожний громадяни України зобов'язаний: </a:t>
            </a:r>
          </a:p>
          <a:p>
            <a:pPr algn="ctr">
              <a:buClr>
                <a:srgbClr val="000099"/>
              </a:buClr>
            </a:pPr>
            <a:r>
              <a:rPr lang="uk-UA" sz="3200" b="1" dirty="0">
                <a:solidFill>
                  <a:srgbClr val="800000"/>
                </a:solidFill>
              </a:rPr>
              <a:t>не допускати порушень </a:t>
            </a:r>
          </a:p>
          <a:p>
            <a:pPr algn="ctr">
              <a:buClr>
                <a:srgbClr val="000099"/>
              </a:buClr>
            </a:pPr>
            <a:r>
              <a:rPr lang="uk-UA" sz="3200" dirty="0"/>
              <a:t>виробничої та технологічної дисципліни </a:t>
            </a:r>
          </a:p>
          <a:p>
            <a:pPr algn="ctr">
              <a:buClr>
                <a:srgbClr val="000099"/>
              </a:buClr>
            </a:pPr>
            <a:r>
              <a:rPr lang="uk-UA" sz="3200" dirty="0"/>
              <a:t>та вимог екологічної безпеки охорони праці що можуть призвести до надзвичайної ситуації; </a:t>
            </a:r>
          </a:p>
        </p:txBody>
      </p:sp>
      <p:sp>
        <p:nvSpPr>
          <p:cNvPr id="3" name="Місце для номера слайда 2"/>
          <p:cNvSpPr>
            <a:spLocks noGrp="1"/>
          </p:cNvSpPr>
          <p:nvPr>
            <p:ph type="sldNum" sz="quarter" idx="12"/>
          </p:nvPr>
        </p:nvSpPr>
        <p:spPr/>
        <p:txBody>
          <a:bodyPr/>
          <a:lstStyle/>
          <a:p>
            <a:fld id="{4FAB73BC-B049-4115-A692-8D63A059BFB8}" type="slidenum">
              <a:rPr lang="en-US" smtClean="0"/>
              <a:t>8</a:t>
            </a:fld>
            <a:endParaRPr lang="en-US" dirty="0"/>
          </a:p>
        </p:txBody>
      </p:sp>
    </p:spTree>
    <p:extLst>
      <p:ext uri="{BB962C8B-B14F-4D97-AF65-F5344CB8AC3E}">
        <p14:creationId xmlns:p14="http://schemas.microsoft.com/office/powerpoint/2010/main" val="33649122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4793171" y="1878520"/>
            <a:ext cx="7158037" cy="4050792"/>
          </a:xfrm>
        </p:spPr>
        <p:txBody>
          <a:bodyPr>
            <a:noAutofit/>
          </a:bodyPr>
          <a:lstStyle/>
          <a:p>
            <a:pPr marL="0" indent="0" algn="just">
              <a:buNone/>
            </a:pPr>
            <a:r>
              <a:rPr lang="uk-UA" sz="3000" b="1" dirty="0"/>
              <a:t>При підготовці позаміської зони необхідно спланувати виконання таких завдань як забезпечення розселення населення, яке прибуває по евакуації </a:t>
            </a:r>
            <a:r>
              <a:rPr lang="uk-UA" sz="3000" dirty="0"/>
              <a:t>(</a:t>
            </a:r>
            <a:r>
              <a:rPr lang="uk-UA" sz="3000" i="1" dirty="0"/>
              <a:t>визначити місця та умови розміщення, видавання засобів індивідуального захисту, укриття в </a:t>
            </a:r>
            <a:r>
              <a:rPr lang="uk-UA" sz="3000" i="1" dirty="0" err="1"/>
              <a:t>ЗС</a:t>
            </a:r>
            <a:r>
              <a:rPr lang="uk-UA" sz="3000" i="1" dirty="0"/>
              <a:t> ЦЗ та створення для них необхідної інфраструктуру життєдіяльності</a:t>
            </a:r>
            <a:r>
              <a:rPr lang="uk-UA" sz="3000" dirty="0"/>
              <a:t>).</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80</a:t>
            </a:fld>
            <a:endParaRPr lang="en-US" dirty="0"/>
          </a:p>
        </p:txBody>
      </p:sp>
      <p:sp>
        <p:nvSpPr>
          <p:cNvPr id="4" name="AutoShape 2" descr="Житомир.info | Модульне містечко для ВПО біля Житомира: який вигляд має  житло та хто може там оселитись"/>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5" name="AutoShape 4" descr="Житомир.info | Модульне містечко для ВПО біля Житомира: який вигляд має  житло та хто може там оселитись"/>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7" name="Рисунок 6"/>
          <p:cNvPicPr>
            <a:picLocks noChangeAspect="1"/>
          </p:cNvPicPr>
          <p:nvPr/>
        </p:nvPicPr>
        <p:blipFill>
          <a:blip r:embed="rId2"/>
          <a:stretch>
            <a:fillRect/>
          </a:stretch>
        </p:blipFill>
        <p:spPr>
          <a:xfrm>
            <a:off x="307975" y="1878519"/>
            <a:ext cx="4361472" cy="24505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536" name="Picture 8" descr="Житомир.info | Модульне містечко для ВПО біля Житомира: який вигляд має  житло та хто може там оселитис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697" y="3750646"/>
            <a:ext cx="3587750" cy="20215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5604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628900" y="1600021"/>
            <a:ext cx="9322308" cy="4050792"/>
          </a:xfrm>
        </p:spPr>
        <p:txBody>
          <a:bodyPr>
            <a:noAutofit/>
          </a:bodyPr>
          <a:lstStyle/>
          <a:p>
            <a:pPr marL="0" indent="542925" algn="just">
              <a:buNone/>
            </a:pPr>
            <a:r>
              <a:rPr lang="uk-UA" sz="3000" b="1" dirty="0"/>
              <a:t>Із цією метою в позаміській зоні необхідно передбачати будівництво туристичних баз, пансіонатів, будинків відпочинку, дитячих оздоровчих таборів, розвиток дорожньої мережі, систем комунально-енергетичного господарства </a:t>
            </a:r>
            <a:r>
              <a:rPr lang="uk-UA" sz="3000" dirty="0"/>
              <a:t>(</a:t>
            </a:r>
            <a:r>
              <a:rPr lang="uk-UA" sz="3000" i="1" dirty="0"/>
              <a:t>водо і електрозабезпечення, каналізації, а також зв'язку й оповіщення, створення широкої мережі магазинів, кафе, барів</a:t>
            </a:r>
            <a:r>
              <a:rPr lang="uk-UA" sz="3000" dirty="0"/>
              <a:t>).</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81</a:t>
            </a:fld>
            <a:endParaRPr lang="en-US" dirty="0"/>
          </a:p>
        </p:txBody>
      </p:sp>
      <p:sp>
        <p:nvSpPr>
          <p:cNvPr id="4" name="Прямокутник 3"/>
          <p:cNvSpPr/>
          <p:nvPr/>
        </p:nvSpPr>
        <p:spPr>
          <a:xfrm>
            <a:off x="2071689" y="4932628"/>
            <a:ext cx="9993820" cy="954107"/>
          </a:xfrm>
          <a:prstGeom prst="rect">
            <a:avLst/>
          </a:prstGeom>
        </p:spPr>
        <p:txBody>
          <a:bodyPr wrap="square">
            <a:spAutoFit/>
          </a:bodyPr>
          <a:lstStyle/>
          <a:p>
            <a:pPr algn="ctr"/>
            <a:r>
              <a:rPr lang="uk-UA" sz="2800" b="1" dirty="0">
                <a:solidFill>
                  <a:srgbClr val="800000"/>
                </a:solidFill>
              </a:rPr>
              <a:t>Для захисту населення в позаміській зоні враховуються усі наявні підземні та заглиблені споруди.</a:t>
            </a:r>
          </a:p>
        </p:txBody>
      </p:sp>
      <p:pic>
        <p:nvPicPr>
          <p:cNvPr id="1026" name="Picture 2" descr="БАЗА «ЗМІНА» – naviGator"/>
          <p:cNvPicPr>
            <a:picLocks noChangeAspect="1" noChangeArrowheads="1"/>
          </p:cNvPicPr>
          <p:nvPr/>
        </p:nvPicPr>
        <p:blipFill rotWithShape="1">
          <a:blip r:embed="rId2">
            <a:extLst>
              <a:ext uri="{28A0092B-C50C-407E-A947-70E740481C1C}">
                <a14:useLocalDpi xmlns:a14="http://schemas.microsoft.com/office/drawing/2010/main" val="0"/>
              </a:ext>
            </a:extLst>
          </a:blip>
          <a:srcRect l="20537" t="10775" r="29250" b="6144"/>
          <a:stretch/>
        </p:blipFill>
        <p:spPr bwMode="auto">
          <a:xfrm>
            <a:off x="257127" y="1783943"/>
            <a:ext cx="2257474" cy="2814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3334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4586288" y="2988770"/>
            <a:ext cx="7364920" cy="2456687"/>
          </a:xfrm>
        </p:spPr>
        <p:txBody>
          <a:bodyPr>
            <a:noAutofit/>
          </a:bodyPr>
          <a:lstStyle/>
          <a:p>
            <a:pPr marL="0" indent="0" algn="just">
              <a:buNone/>
            </a:pPr>
            <a:r>
              <a:rPr lang="uk-UA" sz="3000" b="1" dirty="0"/>
              <a:t>Це дозволяє забезпечити рух транзитних колон, які прямують через місто, ефективне транспортне сполучення між містами та позаміськими районами, між окремими районами міста.</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82</a:t>
            </a:fld>
            <a:endParaRPr lang="en-US" dirty="0"/>
          </a:p>
        </p:txBody>
      </p:sp>
      <p:pic>
        <p:nvPicPr>
          <p:cNvPr id="5" name="Рисунок 4"/>
          <p:cNvPicPr>
            <a:picLocks noChangeAspect="1"/>
          </p:cNvPicPr>
          <p:nvPr/>
        </p:nvPicPr>
        <p:blipFill>
          <a:blip r:embed="rId2"/>
          <a:stretch>
            <a:fillRect/>
          </a:stretch>
        </p:blipFill>
        <p:spPr>
          <a:xfrm>
            <a:off x="214029" y="2988770"/>
            <a:ext cx="4276725" cy="2614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Прямокутник 5"/>
          <p:cNvSpPr/>
          <p:nvPr/>
        </p:nvSpPr>
        <p:spPr>
          <a:xfrm>
            <a:off x="442913" y="1689069"/>
            <a:ext cx="11508295" cy="1077218"/>
          </a:xfrm>
          <a:prstGeom prst="rect">
            <a:avLst/>
          </a:prstGeom>
        </p:spPr>
        <p:txBody>
          <a:bodyPr wrap="square">
            <a:spAutoFit/>
          </a:bodyPr>
          <a:lstStyle/>
          <a:p>
            <a:pPr algn="ctr"/>
            <a:r>
              <a:rPr lang="uk-UA" sz="3200" b="1" dirty="0">
                <a:solidFill>
                  <a:srgbClr val="800000"/>
                </a:solidFill>
              </a:rPr>
              <a:t>Будівництво дорожньої мережі навколо населених пунктів має велике економічне та стратегічне значення. </a:t>
            </a:r>
          </a:p>
        </p:txBody>
      </p:sp>
    </p:spTree>
    <p:extLst>
      <p:ext uri="{BB962C8B-B14F-4D97-AF65-F5344CB8AC3E}">
        <p14:creationId xmlns:p14="http://schemas.microsoft.com/office/powerpoint/2010/main" val="20648650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62330" y="1435609"/>
            <a:ext cx="11588878" cy="4050792"/>
          </a:xfrm>
        </p:spPr>
        <p:txBody>
          <a:bodyPr>
            <a:noAutofit/>
          </a:bodyPr>
          <a:lstStyle/>
          <a:p>
            <a:pPr marL="0" indent="0" algn="ctr">
              <a:buNone/>
            </a:pPr>
            <a:r>
              <a:rPr lang="uk-UA" sz="3000" b="1" dirty="0">
                <a:solidFill>
                  <a:srgbClr val="800000"/>
                </a:solidFill>
              </a:rPr>
              <a:t>Будівництво дорожньої мережі навколо населених пунктів має велике економічне та стратегічне значення. </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83</a:t>
            </a:fld>
            <a:endParaRPr lang="en-US" dirty="0"/>
          </a:p>
        </p:txBody>
      </p:sp>
      <p:sp>
        <p:nvSpPr>
          <p:cNvPr id="4" name="Прямокутник 3"/>
          <p:cNvSpPr/>
          <p:nvPr/>
        </p:nvSpPr>
        <p:spPr>
          <a:xfrm>
            <a:off x="3943350" y="2461736"/>
            <a:ext cx="8007858" cy="3539430"/>
          </a:xfrm>
          <a:prstGeom prst="rect">
            <a:avLst/>
          </a:prstGeom>
        </p:spPr>
        <p:txBody>
          <a:bodyPr wrap="square">
            <a:spAutoFit/>
          </a:bodyPr>
          <a:lstStyle/>
          <a:p>
            <a:pPr algn="just"/>
            <a:r>
              <a:rPr lang="uk-UA" sz="3200" b="1" dirty="0"/>
              <a:t>Створюються більш сприятливі умови для розосередження та евакуації населення з міст у короткі терміни та підвозу туди сил і засобів, які призначені для проведення аварійно-рятувальних та інших невідкладних робіт.</a:t>
            </a:r>
          </a:p>
        </p:txBody>
      </p:sp>
      <p:pic>
        <p:nvPicPr>
          <p:cNvPr id="4098" name="Picture 2" descr="Війна з Росією – чи є у Києві паніка та евакуація населення | Коментарі.Киї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 y="2795557"/>
            <a:ext cx="3549715" cy="2871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239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707322" y="1735646"/>
            <a:ext cx="8243886" cy="4050792"/>
          </a:xfrm>
        </p:spPr>
        <p:txBody>
          <a:bodyPr>
            <a:noAutofit/>
          </a:bodyPr>
          <a:lstStyle/>
          <a:p>
            <a:pPr marL="0" indent="357188" algn="just">
              <a:buNone/>
            </a:pPr>
            <a:r>
              <a:rPr lang="uk-UA" sz="3200" b="1" dirty="0">
                <a:latin typeface="+mj-lt"/>
              </a:rPr>
              <a:t>При проектуванні нових транспортних шляхів, міжміських автомобільних доріг їх слід передбачати в обхід великих міст. </a:t>
            </a:r>
            <a:r>
              <a:rPr lang="uk-UA" sz="3200" b="1" i="1" dirty="0">
                <a:solidFill>
                  <a:srgbClr val="800000"/>
                </a:solidFill>
                <a:latin typeface="+mj-lt"/>
              </a:rPr>
              <a:t>Така дорога повинна пересікати не менше двох інших, які проходять через місто</a:t>
            </a:r>
            <a:r>
              <a:rPr lang="uk-UA" sz="3200" b="1" dirty="0">
                <a:solidFill>
                  <a:srgbClr val="800000"/>
                </a:solidFill>
                <a:latin typeface="+mj-lt"/>
              </a:rPr>
              <a:t>. </a:t>
            </a:r>
            <a:r>
              <a:rPr lang="uk-UA" sz="3200" b="1" dirty="0">
                <a:latin typeface="+mj-lt"/>
              </a:rPr>
              <a:t>Внутріміські магістралі, повинні з'єднуватися між собою за межами міста, для цього необхідно дублювати шляхи сполучення.</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84</a:t>
            </a:fld>
            <a:endParaRPr lang="en-US" dirty="0"/>
          </a:p>
        </p:txBody>
      </p:sp>
      <p:pic>
        <p:nvPicPr>
          <p:cNvPr id="2050" name="Picture 2" descr="Навколо Чернівців побудують об'їзну дорогу протяжністю 50 км (мапа) »  Чернівецький промінь | Новини. Буковина. Чернівці"/>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1" y="2081213"/>
            <a:ext cx="3159125" cy="357663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2528403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4633629" y="1857836"/>
            <a:ext cx="7143749" cy="4050792"/>
          </a:xfrm>
        </p:spPr>
        <p:txBody>
          <a:bodyPr>
            <a:noAutofit/>
          </a:bodyPr>
          <a:lstStyle/>
          <a:p>
            <a:pPr marL="0" indent="714375" algn="just">
              <a:buNone/>
            </a:pPr>
            <a:r>
              <a:rPr lang="uk-UA" sz="3200" b="1" dirty="0"/>
              <a:t>Нові мости будуються на безпечній відстані від діючих, щоб не допустити їх ймовірне руйнування одним вибухом.</a:t>
            </a:r>
          </a:p>
          <a:p>
            <a:pPr marL="0" indent="714375" algn="just">
              <a:buNone/>
            </a:pPr>
            <a:r>
              <a:rPr lang="uk-UA" sz="3200" b="1" dirty="0"/>
              <a:t>Важливо також підготувати місця для можливих переправ біля мостів, як у межах міста, так і за ними.</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85</a:t>
            </a:fld>
            <a:endParaRPr lang="en-US" dirty="0"/>
          </a:p>
        </p:txBody>
      </p:sp>
      <p:pic>
        <p:nvPicPr>
          <p:cNvPr id="6" name="Рисунок 5"/>
          <p:cNvPicPr>
            <a:picLocks noChangeAspect="1"/>
          </p:cNvPicPr>
          <p:nvPr/>
        </p:nvPicPr>
        <p:blipFill>
          <a:blip r:embed="rId2"/>
          <a:stretch>
            <a:fillRect/>
          </a:stretch>
        </p:blipFill>
        <p:spPr>
          <a:xfrm>
            <a:off x="366711" y="2025111"/>
            <a:ext cx="4076701" cy="34432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686040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4593146" y="1985964"/>
            <a:ext cx="7358062" cy="4050792"/>
          </a:xfrm>
        </p:spPr>
        <p:txBody>
          <a:bodyPr>
            <a:noAutofit/>
          </a:bodyPr>
          <a:lstStyle/>
          <a:p>
            <a:pPr marL="0" indent="714375" algn="just">
              <a:buNone/>
            </a:pPr>
            <a:r>
              <a:rPr lang="uk-UA" sz="3200" b="1" dirty="0"/>
              <a:t>Крім того, доцільно будувати кільцеві автомобільні дороги та з'єднувальні обхідні шляхи навколо великих міст із тим, щоб у випадку повного руйнування населеного пункту внаслідок НС, автомобільний транспорт рухався, минаючи його.</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86</a:t>
            </a:fld>
            <a:endParaRPr lang="en-US" dirty="0"/>
          </a:p>
        </p:txBody>
      </p:sp>
      <p:pic>
        <p:nvPicPr>
          <p:cNvPr id="5" name="Рисунок 4"/>
          <p:cNvPicPr>
            <a:picLocks noChangeAspect="1"/>
          </p:cNvPicPr>
          <p:nvPr/>
        </p:nvPicPr>
        <p:blipFill>
          <a:blip r:embed="rId2"/>
          <a:stretch>
            <a:fillRect/>
          </a:stretch>
        </p:blipFill>
        <p:spPr>
          <a:xfrm>
            <a:off x="421195" y="1985964"/>
            <a:ext cx="3793618" cy="3643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13369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369630" y="1521332"/>
            <a:ext cx="9822370" cy="4050792"/>
          </a:xfrm>
        </p:spPr>
        <p:txBody>
          <a:bodyPr>
            <a:noAutofit/>
          </a:bodyPr>
          <a:lstStyle/>
          <a:p>
            <a:pPr marL="0" indent="0" algn="ctr">
              <a:buNone/>
            </a:pPr>
            <a:r>
              <a:rPr lang="uk-UA" sz="3200" b="1" dirty="0">
                <a:solidFill>
                  <a:srgbClr val="800000"/>
                </a:solidFill>
              </a:rPr>
              <a:t>Підвищення стійкості матеріально-технічного забезпечення і створення резервів. </a:t>
            </a:r>
          </a:p>
          <a:p>
            <a:pPr marL="0" indent="714375" algn="just">
              <a:buNone/>
            </a:pPr>
            <a:r>
              <a:rPr lang="uk-UA" sz="2800" b="1" dirty="0"/>
              <a:t>Метою цього нормативу є забезпечення безперебійного функціонування підприємств і установ міста у НС.</a:t>
            </a:r>
          </a:p>
          <a:p>
            <a:pPr marL="0" indent="714375" algn="just">
              <a:buNone/>
            </a:pPr>
            <a:r>
              <a:rPr lang="uk-UA" sz="2800" b="1" dirty="0"/>
              <a:t>Для цього при його плануванні, розвитку або реконструкції повинно передбачатися надійні системи комунально- енергетичних мереж, бази матеріально-технічного забезпечення поза межами зон можливих руйнувань та зон катастрофічного затоплення.</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87</a:t>
            </a:fld>
            <a:endParaRPr lang="en-US" dirty="0"/>
          </a:p>
        </p:txBody>
      </p:sp>
    </p:spTree>
    <p:extLst>
      <p:ext uri="{BB962C8B-B14F-4D97-AF65-F5344CB8AC3E}">
        <p14:creationId xmlns:p14="http://schemas.microsoft.com/office/powerpoint/2010/main" val="10199924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62971" y="1443286"/>
            <a:ext cx="11574589" cy="4050792"/>
          </a:xfrm>
        </p:spPr>
        <p:txBody>
          <a:bodyPr>
            <a:noAutofit/>
          </a:bodyPr>
          <a:lstStyle/>
          <a:p>
            <a:pPr marL="0" indent="0" algn="ctr">
              <a:buNone/>
            </a:pPr>
            <a:r>
              <a:rPr lang="uk-UA" sz="3200" b="1" dirty="0">
                <a:solidFill>
                  <a:srgbClr val="800000"/>
                </a:solidFill>
              </a:rPr>
              <a:t>Обов'язково враховувати таки особливості як: </a:t>
            </a:r>
          </a:p>
          <a:p>
            <a:pPr marL="0" indent="0" algn="just">
              <a:buNone/>
            </a:pPr>
            <a:r>
              <a:rPr lang="uk-UA" sz="3000" b="1" dirty="0"/>
              <a:t>комплексне використання підземного простору та </a:t>
            </a:r>
            <a:r>
              <a:rPr lang="uk-UA" sz="3000" b="1" dirty="0">
                <a:solidFill>
                  <a:srgbClr val="800000"/>
                </a:solidFill>
              </a:rPr>
              <a:t>взаємозв'язок розташування на території</a:t>
            </a:r>
            <a:r>
              <a:rPr lang="uk-UA" sz="3000" b="1" dirty="0"/>
              <a:t> захисних споруд, об'єктів міського транспорту, підприємств торгівлі, громадського харчування та комунально-побутового обслуговування, окремих видовищних і спортивних споруд, об'єктів морського та річкового транспорту, об'єктів електропостачання, водопостачання, газопостачання, адміністративних, громадських та житлових будинків, виробничих та комунально-складських об'єктів різного призначення.</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88</a:t>
            </a:fld>
            <a:endParaRPr lang="en-US" dirty="0"/>
          </a:p>
        </p:txBody>
      </p:sp>
    </p:spTree>
    <p:extLst>
      <p:ext uri="{BB962C8B-B14F-4D97-AF65-F5344CB8AC3E}">
        <p14:creationId xmlns:p14="http://schemas.microsoft.com/office/powerpoint/2010/main" val="26017753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62331" y="1506820"/>
            <a:ext cx="11588877" cy="4050792"/>
          </a:xfrm>
        </p:spPr>
        <p:txBody>
          <a:bodyPr>
            <a:normAutofit/>
          </a:bodyPr>
          <a:lstStyle/>
          <a:p>
            <a:pPr marL="0" indent="714375" algn="just">
              <a:buNone/>
            </a:pPr>
            <a:r>
              <a:rPr lang="uk-UA" sz="3200" b="1" dirty="0">
                <a:solidFill>
                  <a:srgbClr val="800000"/>
                </a:solidFill>
              </a:rPr>
              <a:t>Реалізація містобудівної документації </a:t>
            </a:r>
            <a:r>
              <a:rPr lang="uk-UA" sz="3200" b="1" dirty="0"/>
              <a:t>полягає у впровадженні рішень відповідних органів державної влади та органів місцевого самоврядування при плануванні відповідних територій.</a:t>
            </a:r>
            <a:endParaRPr lang="uk-UA" sz="3200" b="1" dirty="0">
              <a:solidFill>
                <a:srgbClr val="002060"/>
              </a:solidFill>
            </a:endParaRP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89</a:t>
            </a:fld>
            <a:endParaRPr lang="en-US" dirty="0"/>
          </a:p>
        </p:txBody>
      </p:sp>
      <p:sp>
        <p:nvSpPr>
          <p:cNvPr id="4" name="Прямокутник 3"/>
          <p:cNvSpPr/>
          <p:nvPr/>
        </p:nvSpPr>
        <p:spPr>
          <a:xfrm>
            <a:off x="362330" y="3360653"/>
            <a:ext cx="11588877" cy="2554545"/>
          </a:xfrm>
          <a:prstGeom prst="rect">
            <a:avLst/>
          </a:prstGeom>
        </p:spPr>
        <p:txBody>
          <a:bodyPr wrap="square">
            <a:spAutoFit/>
          </a:bodyPr>
          <a:lstStyle/>
          <a:p>
            <a:pPr indent="714375" algn="just"/>
            <a:r>
              <a:rPr lang="uk-UA" sz="3200" b="1" dirty="0"/>
              <a:t>При розробці та реалізації містобудівної документації </a:t>
            </a:r>
            <a:r>
              <a:rPr lang="uk-UA" sz="3200" b="1" dirty="0">
                <a:solidFill>
                  <a:srgbClr val="800000"/>
                </a:solidFill>
              </a:rPr>
              <a:t>суб'єкти містобудівної діяльності зобов'язані дотримуватись основних завдань та заходів щодо </a:t>
            </a:r>
            <a:r>
              <a:rPr lang="uk-UA" sz="3200" b="1" dirty="0"/>
              <a:t>забезпечення сталого розвитку населених пунктів та </a:t>
            </a:r>
            <a:r>
              <a:rPr lang="uk-UA" sz="3200" b="1" dirty="0">
                <a:solidFill>
                  <a:srgbClr val="002060"/>
                </a:solidFill>
              </a:rPr>
              <a:t>екологічної безпеки територій</a:t>
            </a:r>
            <a:r>
              <a:rPr lang="uk-UA" sz="3200" b="1" dirty="0"/>
              <a:t>.</a:t>
            </a:r>
          </a:p>
        </p:txBody>
      </p:sp>
    </p:spTree>
    <p:extLst>
      <p:ext uri="{BB962C8B-B14F-4D97-AF65-F5344CB8AC3E}">
        <p14:creationId xmlns:p14="http://schemas.microsoft.com/office/powerpoint/2010/main" val="2624845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круглений прямокутник 1"/>
          <p:cNvSpPr/>
          <p:nvPr/>
        </p:nvSpPr>
        <p:spPr>
          <a:xfrm>
            <a:off x="1007389" y="221169"/>
            <a:ext cx="10213383" cy="2226011"/>
          </a:xfrm>
          <a:prstGeom prst="roundRect">
            <a:avLst/>
          </a:prstGeom>
          <a:noFill/>
          <a:ln w="165100" cmpd="tri">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solidFill>
                <a:srgbClr val="800000"/>
              </a:solidFill>
            </a:endParaRPr>
          </a:p>
        </p:txBody>
      </p:sp>
      <p:sp>
        <p:nvSpPr>
          <p:cNvPr id="4" name="Прямокутник 3"/>
          <p:cNvSpPr/>
          <p:nvPr/>
        </p:nvSpPr>
        <p:spPr>
          <a:xfrm>
            <a:off x="3272522" y="1707875"/>
            <a:ext cx="8678686" cy="4031873"/>
          </a:xfrm>
          <a:prstGeom prst="rect">
            <a:avLst/>
          </a:prstGeom>
          <a:noFill/>
          <a:ln w="76200">
            <a:noFill/>
          </a:ln>
        </p:spPr>
        <p:txBody>
          <a:bodyPr wrap="square">
            <a:spAutoFit/>
          </a:bodyPr>
          <a:lstStyle/>
          <a:p>
            <a:pPr algn="ctr"/>
            <a:r>
              <a:rPr lang="uk-UA" sz="3200" b="1" dirty="0"/>
              <a:t>Кожний громадяни України </a:t>
            </a:r>
          </a:p>
          <a:p>
            <a:pPr algn="ctr"/>
            <a:r>
              <a:rPr lang="uk-UA" sz="3200" b="1" dirty="0"/>
              <a:t>зобов'язаний: </a:t>
            </a:r>
          </a:p>
          <a:p>
            <a:pPr algn="ctr">
              <a:buClr>
                <a:srgbClr val="000099"/>
              </a:buClr>
            </a:pPr>
            <a:r>
              <a:rPr lang="uk-UA" sz="3200" b="1" dirty="0">
                <a:solidFill>
                  <a:srgbClr val="800000"/>
                </a:solidFill>
              </a:rPr>
              <a:t>вивчати основні способи </a:t>
            </a:r>
          </a:p>
          <a:p>
            <a:pPr marL="457200" indent="-457200" algn="just">
              <a:buClr>
                <a:srgbClr val="C00000"/>
              </a:buClr>
              <a:buFont typeface="Wingdings" panose="05000000000000000000" pitchFamily="2" charset="2"/>
              <a:buChar char="q"/>
            </a:pPr>
            <a:r>
              <a:rPr lang="uk-UA" sz="3200" dirty="0"/>
              <a:t>захисту населення і територій від наслідків НС, </a:t>
            </a:r>
          </a:p>
          <a:p>
            <a:pPr marL="457200" indent="-457200" algn="just">
              <a:buClr>
                <a:srgbClr val="C00000"/>
              </a:buClr>
              <a:buFont typeface="Wingdings" panose="05000000000000000000" pitchFamily="2" charset="2"/>
              <a:buChar char="q"/>
            </a:pPr>
            <a:r>
              <a:rPr lang="uk-UA" sz="3200" dirty="0"/>
              <a:t>надання першої медичної допомоги постраждалим,</a:t>
            </a:r>
          </a:p>
          <a:p>
            <a:pPr marL="457200" indent="-457200" algn="just">
              <a:buClr>
                <a:srgbClr val="C00000"/>
              </a:buClr>
              <a:buFont typeface="Wingdings" panose="05000000000000000000" pitchFamily="2" charset="2"/>
              <a:buChar char="q"/>
            </a:pPr>
            <a:r>
              <a:rPr lang="uk-UA" sz="3200" dirty="0"/>
              <a:t>правила користування засобами захисту.</a:t>
            </a:r>
          </a:p>
        </p:txBody>
      </p:sp>
      <p:sp>
        <p:nvSpPr>
          <p:cNvPr id="3" name="Місце для номера слайда 2"/>
          <p:cNvSpPr>
            <a:spLocks noGrp="1"/>
          </p:cNvSpPr>
          <p:nvPr>
            <p:ph type="sldNum" sz="quarter" idx="12"/>
          </p:nvPr>
        </p:nvSpPr>
        <p:spPr/>
        <p:txBody>
          <a:bodyPr/>
          <a:lstStyle/>
          <a:p>
            <a:fld id="{4FAB73BC-B049-4115-A692-8D63A059BFB8}" type="slidenum">
              <a:rPr lang="en-US" smtClean="0"/>
              <a:t>9</a:t>
            </a:fld>
            <a:endParaRPr lang="en-US" dirty="0"/>
          </a:p>
        </p:txBody>
      </p:sp>
    </p:spTree>
    <p:extLst>
      <p:ext uri="{BB962C8B-B14F-4D97-AF65-F5344CB8AC3E}">
        <p14:creationId xmlns:p14="http://schemas.microsoft.com/office/powerpoint/2010/main" val="34255433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90267" y="1905176"/>
            <a:ext cx="11574589" cy="4050792"/>
          </a:xfrm>
        </p:spPr>
        <p:txBody>
          <a:bodyPr>
            <a:normAutofit/>
          </a:bodyPr>
          <a:lstStyle/>
          <a:p>
            <a:pPr marL="0" indent="0" algn="just">
              <a:buNone/>
            </a:pPr>
            <a:r>
              <a:rPr lang="uk-UA" sz="3200" b="1" dirty="0">
                <a:solidFill>
                  <a:srgbClr val="800000"/>
                </a:solidFill>
              </a:rPr>
              <a:t>Екологічна безпека територій </a:t>
            </a:r>
            <a:r>
              <a:rPr lang="uk-UA" sz="3200" b="1" dirty="0"/>
              <a:t>передбачає дотримання встановлених природоохоронним законодавством вимог щодо охорони навколишнього природного середовища</a:t>
            </a:r>
            <a:r>
              <a:rPr lang="uk-UA" sz="3200" dirty="0"/>
              <a:t>, </a:t>
            </a:r>
            <a:r>
              <a:rPr lang="uk-UA" sz="3200" b="1" dirty="0">
                <a:solidFill>
                  <a:srgbClr val="002060"/>
                </a:solidFill>
              </a:rPr>
              <a:t>збереження та раціонального використання природних ресурсів, санітарно-гігієнічних вимог щодо охорони здоров'я людини, здійснення заходів для нейтралізації, утилізації, знищення або переробки всіх шкідливих речовин і відходів.</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90</a:t>
            </a:fld>
            <a:endParaRPr lang="en-US" dirty="0"/>
          </a:p>
        </p:txBody>
      </p:sp>
    </p:spTree>
    <p:extLst>
      <p:ext uri="{BB962C8B-B14F-4D97-AF65-F5344CB8AC3E}">
        <p14:creationId xmlns:p14="http://schemas.microsoft.com/office/powerpoint/2010/main" val="23623905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41184" y="1635634"/>
            <a:ext cx="11588877" cy="4050792"/>
          </a:xfrm>
        </p:spPr>
        <p:txBody>
          <a:bodyPr>
            <a:noAutofit/>
          </a:bodyPr>
          <a:lstStyle/>
          <a:p>
            <a:pPr marL="0" indent="0" algn="ctr">
              <a:buNone/>
            </a:pPr>
            <a:r>
              <a:rPr lang="uk-UA" sz="3200" b="1" dirty="0">
                <a:solidFill>
                  <a:srgbClr val="800000"/>
                </a:solidFill>
              </a:rPr>
              <a:t>Нормативна база проектування </a:t>
            </a:r>
            <a:r>
              <a:rPr lang="uk-UA" sz="3200" b="1" dirty="0" err="1">
                <a:solidFill>
                  <a:srgbClr val="800000"/>
                </a:solidFill>
              </a:rPr>
              <a:t>ІТЗ</a:t>
            </a:r>
            <a:r>
              <a:rPr lang="uk-UA" sz="3200" b="1" dirty="0">
                <a:solidFill>
                  <a:srgbClr val="800000"/>
                </a:solidFill>
              </a:rPr>
              <a:t> ЦЗ</a:t>
            </a:r>
          </a:p>
          <a:p>
            <a:pPr marL="0" indent="0" algn="just">
              <a:buNone/>
            </a:pPr>
            <a:r>
              <a:rPr lang="uk-UA" sz="3000" b="1" dirty="0"/>
              <a:t>Нормативна база проектування це система міжнародних, державних та відомчих офіційно прийнятих документів, які регламентують основні правила і обмеження у діяльності архітекторів, будівельників, технологів та інших спеціалістів, які розробляють проектну документацію якою визначаються містобудівні, об'ємно-планувальні, архітектурні, конструктивні, технічні, технологічні рішення, а також кошториси об'єктів будівництва.</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91</a:t>
            </a:fld>
            <a:endParaRPr lang="en-US" dirty="0"/>
          </a:p>
        </p:txBody>
      </p:sp>
    </p:spTree>
    <p:extLst>
      <p:ext uri="{BB962C8B-B14F-4D97-AF65-F5344CB8AC3E}">
        <p14:creationId xmlns:p14="http://schemas.microsoft.com/office/powerpoint/2010/main" val="2441280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69759" y="1449888"/>
            <a:ext cx="11588877" cy="4050792"/>
          </a:xfrm>
        </p:spPr>
        <p:txBody>
          <a:bodyPr>
            <a:noAutofit/>
          </a:bodyPr>
          <a:lstStyle/>
          <a:p>
            <a:pPr marL="0" indent="0" algn="just">
              <a:buNone/>
            </a:pPr>
            <a:r>
              <a:rPr lang="uk-UA" sz="3200" b="1" dirty="0">
                <a:solidFill>
                  <a:srgbClr val="800000"/>
                </a:solidFill>
              </a:rPr>
              <a:t>Нормативну базу проектування </a:t>
            </a:r>
            <a:r>
              <a:rPr lang="uk-UA" sz="3200" b="1" dirty="0" err="1">
                <a:solidFill>
                  <a:srgbClr val="800000"/>
                </a:solidFill>
              </a:rPr>
              <a:t>ІТЗ</a:t>
            </a:r>
            <a:r>
              <a:rPr lang="uk-UA" sz="3200" b="1" dirty="0">
                <a:solidFill>
                  <a:srgbClr val="800000"/>
                </a:solidFill>
              </a:rPr>
              <a:t> ЦЗ </a:t>
            </a:r>
            <a:r>
              <a:rPr lang="uk-UA" sz="3200" b="1" dirty="0"/>
              <a:t>складають документи різних ієрархічних рівнів.</a:t>
            </a:r>
          </a:p>
          <a:p>
            <a:pPr algn="just"/>
            <a:r>
              <a:rPr lang="uk-UA" sz="3200" b="1" dirty="0">
                <a:solidFill>
                  <a:srgbClr val="800000"/>
                </a:solidFill>
              </a:rPr>
              <a:t>До вищого рівня</a:t>
            </a:r>
            <a:r>
              <a:rPr lang="uk-UA" sz="3200" b="1" dirty="0"/>
              <a:t> відносяться міжнародні та державні правові акти, які нормують концептуальні положення.</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92</a:t>
            </a:fld>
            <a:endParaRPr lang="en-US" dirty="0"/>
          </a:p>
        </p:txBody>
      </p:sp>
      <p:sp>
        <p:nvSpPr>
          <p:cNvPr id="4" name="Місце для вмісту 2"/>
          <p:cNvSpPr txBox="1">
            <a:spLocks/>
          </p:cNvSpPr>
          <p:nvPr/>
        </p:nvSpPr>
        <p:spPr>
          <a:xfrm>
            <a:off x="369759" y="3475284"/>
            <a:ext cx="11560302" cy="405079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lgn="just"/>
            <a:r>
              <a:rPr lang="uk-UA" sz="3200" b="1" dirty="0">
                <a:solidFill>
                  <a:srgbClr val="800000"/>
                </a:solidFill>
              </a:rPr>
              <a:t>Нижчі рівні </a:t>
            </a:r>
            <a:r>
              <a:rPr lang="uk-UA" sz="3200" b="1" dirty="0"/>
              <a:t>це нормативно-технічна документація графічні й текстові конструктивні та технологічні матеріали</a:t>
            </a:r>
            <a:r>
              <a:rPr lang="uk-UA" sz="3200" dirty="0"/>
              <a:t>, </a:t>
            </a:r>
            <a:r>
              <a:rPr lang="uk-UA" sz="2800" i="1" dirty="0"/>
              <a:t>які встановлюють обов'язкові, або рекомендовані правила і норми, що використовуються при проектуванні, виготовленні, випробуванні, експлуатації або ремонті споруд  або обладнання</a:t>
            </a:r>
            <a:r>
              <a:rPr lang="uk-UA" sz="3200" dirty="0"/>
              <a:t>.</a:t>
            </a:r>
          </a:p>
        </p:txBody>
      </p:sp>
    </p:spTree>
    <p:extLst>
      <p:ext uri="{BB962C8B-B14F-4D97-AF65-F5344CB8AC3E}">
        <p14:creationId xmlns:p14="http://schemas.microsoft.com/office/powerpoint/2010/main" val="7349608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55473" y="1707071"/>
            <a:ext cx="11631739" cy="4050792"/>
          </a:xfrm>
        </p:spPr>
        <p:txBody>
          <a:bodyPr>
            <a:noAutofit/>
          </a:bodyPr>
          <a:lstStyle/>
          <a:p>
            <a:pPr marL="0" indent="714375" algn="just">
              <a:buNone/>
            </a:pPr>
            <a:r>
              <a:rPr lang="uk-UA" sz="3200" b="1" dirty="0"/>
              <a:t>В сфері будівництва нормативно-технічна документація систематизується ієрархічними ступенями:</a:t>
            </a:r>
          </a:p>
          <a:p>
            <a:pPr algn="just"/>
            <a:r>
              <a:rPr lang="uk-UA" sz="3200" b="1" dirty="0">
                <a:solidFill>
                  <a:srgbClr val="800000"/>
                </a:solidFill>
              </a:rPr>
              <a:t>на державному рівні: </a:t>
            </a:r>
          </a:p>
          <a:p>
            <a:pPr algn="just">
              <a:buFont typeface="Wingdings" panose="05000000000000000000" pitchFamily="2" charset="2"/>
              <a:buChar char="ü"/>
            </a:pPr>
            <a:r>
              <a:rPr lang="uk-UA" sz="3200" b="1" dirty="0"/>
              <a:t>національні </a:t>
            </a:r>
            <a:r>
              <a:rPr lang="uk-UA" sz="3200" b="1" dirty="0" err="1"/>
              <a:t>держстандарти</a:t>
            </a:r>
            <a:r>
              <a:rPr lang="uk-UA" sz="3200" b="1" dirty="0"/>
              <a:t> (</a:t>
            </a:r>
            <a:r>
              <a:rPr lang="uk-UA" sz="3200" b="1" dirty="0" err="1">
                <a:solidFill>
                  <a:srgbClr val="800000"/>
                </a:solidFill>
              </a:rPr>
              <a:t>ДСТУ</a:t>
            </a:r>
            <a:r>
              <a:rPr lang="uk-UA" sz="3200" b="1" dirty="0"/>
              <a:t>), </a:t>
            </a:r>
          </a:p>
          <a:p>
            <a:pPr algn="just">
              <a:buFont typeface="Wingdings" panose="05000000000000000000" pitchFamily="2" charset="2"/>
              <a:buChar char="ü"/>
            </a:pPr>
            <a:r>
              <a:rPr lang="uk-UA" sz="3200" b="1" dirty="0"/>
              <a:t>державні будівельні норми (</a:t>
            </a:r>
            <a:r>
              <a:rPr lang="uk-UA" sz="3200" b="1" dirty="0" err="1">
                <a:solidFill>
                  <a:srgbClr val="800000"/>
                </a:solidFill>
              </a:rPr>
              <a:t>ДБН</a:t>
            </a:r>
            <a:r>
              <a:rPr lang="uk-UA" sz="3200" b="1" dirty="0"/>
              <a:t>),</a:t>
            </a:r>
          </a:p>
          <a:p>
            <a:pPr algn="just">
              <a:buFont typeface="Wingdings" panose="05000000000000000000" pitchFamily="2" charset="2"/>
              <a:buChar char="ü"/>
            </a:pPr>
            <a:r>
              <a:rPr lang="uk-UA" sz="3200" b="1" dirty="0"/>
              <a:t>правила щодо проектування та будівництва,</a:t>
            </a:r>
          </a:p>
          <a:p>
            <a:pPr algn="just">
              <a:buFont typeface="Wingdings" panose="05000000000000000000" pitchFamily="2" charset="2"/>
              <a:buChar char="ü"/>
            </a:pPr>
            <a:r>
              <a:rPr lang="uk-UA" sz="3200" b="1" dirty="0"/>
              <a:t>керівні документи щодо будівництва </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93</a:t>
            </a:fld>
            <a:endParaRPr lang="en-US" dirty="0"/>
          </a:p>
        </p:txBody>
      </p:sp>
      <p:pic>
        <p:nvPicPr>
          <p:cNvPr id="5" name="Рисунок 4"/>
          <p:cNvPicPr>
            <a:picLocks noChangeAspect="1"/>
          </p:cNvPicPr>
          <p:nvPr/>
        </p:nvPicPr>
        <p:blipFill rotWithShape="1">
          <a:blip r:embed="rId2"/>
          <a:srcRect b="49421"/>
          <a:stretch/>
        </p:blipFill>
        <p:spPr>
          <a:xfrm>
            <a:off x="8134349" y="3022187"/>
            <a:ext cx="3649770" cy="1420559"/>
          </a:xfrm>
          <a:prstGeom prst="rect">
            <a:avLst/>
          </a:prstGeom>
        </p:spPr>
      </p:pic>
    </p:spTree>
    <p:extLst>
      <p:ext uri="{BB962C8B-B14F-4D97-AF65-F5344CB8AC3E}">
        <p14:creationId xmlns:p14="http://schemas.microsoft.com/office/powerpoint/2010/main" val="9702441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05168" y="1578483"/>
            <a:ext cx="11853482" cy="4050792"/>
          </a:xfrm>
        </p:spPr>
        <p:txBody>
          <a:bodyPr>
            <a:noAutofit/>
          </a:bodyPr>
          <a:lstStyle/>
          <a:p>
            <a:pPr algn="just"/>
            <a:r>
              <a:rPr lang="uk-UA" sz="3000" b="1" dirty="0">
                <a:solidFill>
                  <a:srgbClr val="800000"/>
                </a:solidFill>
              </a:rPr>
              <a:t>на регіональному рівні </a:t>
            </a:r>
            <a:r>
              <a:rPr lang="uk-UA" sz="3000" b="1" dirty="0"/>
              <a:t>- регіональні і місцеві правила забудови,</a:t>
            </a:r>
          </a:p>
          <a:p>
            <a:r>
              <a:rPr lang="uk-UA" sz="3000" b="1" dirty="0">
                <a:solidFill>
                  <a:srgbClr val="800000"/>
                </a:solidFill>
              </a:rPr>
              <a:t>на рівні галузей, підприємств і об'єднань: </a:t>
            </a:r>
          </a:p>
          <a:p>
            <a:pPr marL="0" indent="0">
              <a:buFont typeface="Wingdings" panose="05000000000000000000" pitchFamily="2" charset="2"/>
              <a:buChar char="ü"/>
            </a:pPr>
            <a:r>
              <a:rPr lang="uk-UA" sz="3000" b="1" dirty="0"/>
              <a:t>стандарти підприємств </a:t>
            </a:r>
            <a:r>
              <a:rPr lang="uk-UA" sz="3000" b="1" dirty="0" err="1"/>
              <a:t>будкомплексу</a:t>
            </a:r>
            <a:r>
              <a:rPr lang="uk-UA" sz="3000" b="1" dirty="0"/>
              <a:t> (</a:t>
            </a:r>
            <a:r>
              <a:rPr lang="uk-UA" sz="3000" b="1" dirty="0">
                <a:solidFill>
                  <a:srgbClr val="800000"/>
                </a:solidFill>
              </a:rPr>
              <a:t>СПБ</a:t>
            </a:r>
            <a:r>
              <a:rPr lang="uk-UA" sz="3000" b="1" dirty="0"/>
              <a:t>), </a:t>
            </a:r>
          </a:p>
          <a:p>
            <a:pPr marL="0" indent="0">
              <a:buFont typeface="Wingdings" panose="05000000000000000000" pitchFamily="2" charset="2"/>
              <a:buChar char="ü"/>
            </a:pPr>
            <a:r>
              <a:rPr lang="uk-UA" sz="3000" b="1" dirty="0"/>
              <a:t>стандарти об'єднань (</a:t>
            </a:r>
            <a:r>
              <a:rPr lang="uk-UA" sz="3000" b="1" dirty="0">
                <a:solidFill>
                  <a:srgbClr val="800000"/>
                </a:solidFill>
              </a:rPr>
              <a:t>СТО</a:t>
            </a:r>
            <a:r>
              <a:rPr lang="uk-UA" sz="3000" b="1" dirty="0"/>
              <a:t>),</a:t>
            </a:r>
          </a:p>
          <a:p>
            <a:pPr marL="0" indent="0">
              <a:buFont typeface="Wingdings" panose="05000000000000000000" pitchFamily="2" charset="2"/>
              <a:buChar char="ü"/>
            </a:pPr>
            <a:r>
              <a:rPr lang="uk-UA" sz="3000" b="1" dirty="0"/>
              <a:t>відомчі будівельні норми (</a:t>
            </a:r>
            <a:r>
              <a:rPr lang="uk-UA" sz="3000" b="1" dirty="0" err="1">
                <a:solidFill>
                  <a:srgbClr val="800000"/>
                </a:solidFill>
              </a:rPr>
              <a:t>ВБН</a:t>
            </a:r>
            <a:r>
              <a:rPr lang="uk-UA" sz="3000" b="1" dirty="0"/>
              <a:t>),</a:t>
            </a:r>
          </a:p>
          <a:p>
            <a:pPr marL="0" indent="0" algn="just"/>
            <a:r>
              <a:rPr lang="uk-UA" sz="2800" i="1" dirty="0"/>
              <a:t>документи нижчого рівня спираються на концептуальні або методичні положення відповідних вищестоячих організацій та інша подібна документація.</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94</a:t>
            </a:fld>
            <a:endParaRPr lang="en-US" dirty="0"/>
          </a:p>
        </p:txBody>
      </p:sp>
    </p:spTree>
    <p:extLst>
      <p:ext uri="{BB962C8B-B14F-4D97-AF65-F5344CB8AC3E}">
        <p14:creationId xmlns:p14="http://schemas.microsoft.com/office/powerpoint/2010/main" val="8054009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5100639" y="2507170"/>
            <a:ext cx="6657974" cy="1493331"/>
          </a:xfrm>
        </p:spPr>
        <p:txBody>
          <a:bodyPr>
            <a:noAutofit/>
          </a:bodyPr>
          <a:lstStyle/>
          <a:p>
            <a:pPr marL="0" indent="0" algn="just">
              <a:buNone/>
            </a:pPr>
            <a:r>
              <a:rPr lang="uk-UA" sz="3200" b="1" dirty="0"/>
              <a:t>Структура нормативних документів охоплює всі аспекти, які повинні врахувати інвестори і розробники проектів будь-якого підприємства, будинку або споруди. </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95</a:t>
            </a:fld>
            <a:endParaRPr lang="en-US" dirty="0"/>
          </a:p>
        </p:txBody>
      </p:sp>
      <p:pic>
        <p:nvPicPr>
          <p:cNvPr id="10242" name="Picture 2" descr="Нормативні та патентні документи, Нормативний документ: поняття та  категорії - Загальне документознавство - Підручники для вузів онлай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792" y="1671637"/>
            <a:ext cx="4680395" cy="41433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4268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кутник 16"/>
          <p:cNvSpPr/>
          <p:nvPr/>
        </p:nvSpPr>
        <p:spPr>
          <a:xfrm>
            <a:off x="4376738" y="2314576"/>
            <a:ext cx="7815262" cy="2554545"/>
          </a:xfrm>
          <a:prstGeom prst="rect">
            <a:avLst/>
          </a:prstGeom>
        </p:spPr>
        <p:txBody>
          <a:bodyPr wrap="square">
            <a:spAutoFit/>
          </a:bodyPr>
          <a:lstStyle/>
          <a:p>
            <a:pPr algn="ctr"/>
            <a:r>
              <a:rPr lang="uk-UA" sz="3200" b="1" dirty="0">
                <a:latin typeface="Times New Roman" panose="02020603050405020304" pitchFamily="18" charset="0"/>
                <a:ea typeface="Times New Roman" panose="02020603050405020304" pitchFamily="18" charset="0"/>
              </a:rPr>
              <a:t>У теперішній час </a:t>
            </a:r>
          </a:p>
          <a:p>
            <a:pPr algn="ctr"/>
            <a:r>
              <a:rPr lang="uk-UA" sz="3200" b="1" dirty="0">
                <a:latin typeface="Times New Roman" panose="02020603050405020304" pitchFamily="18" charset="0"/>
                <a:ea typeface="Times New Roman" panose="02020603050405020304" pitchFamily="18" charset="0"/>
              </a:rPr>
              <a:t>особливе значення надається </a:t>
            </a:r>
          </a:p>
          <a:p>
            <a:pPr algn="ctr"/>
            <a:r>
              <a:rPr lang="uk-UA" sz="3200" b="1" dirty="0">
                <a:latin typeface="Times New Roman" panose="02020603050405020304" pitchFamily="18" charset="0"/>
                <a:ea typeface="Times New Roman" panose="02020603050405020304" pitchFamily="18" charset="0"/>
              </a:rPr>
              <a:t>виконанню</a:t>
            </a:r>
            <a:r>
              <a:rPr lang="uk-UA" sz="3200" b="1" spc="-55" dirty="0">
                <a:latin typeface="Times New Roman" panose="02020603050405020304" pitchFamily="18" charset="0"/>
                <a:ea typeface="Times New Roman" panose="02020603050405020304" pitchFamily="18" charset="0"/>
              </a:rPr>
              <a:t> </a:t>
            </a:r>
            <a:r>
              <a:rPr lang="uk-UA" sz="3200" b="1" dirty="0">
                <a:latin typeface="Times New Roman" panose="02020603050405020304" pitchFamily="18" charset="0"/>
                <a:ea typeface="Times New Roman" panose="02020603050405020304" pitchFamily="18" charset="0"/>
              </a:rPr>
              <a:t>вимог</a:t>
            </a:r>
            <a:r>
              <a:rPr lang="uk-UA" sz="3200" b="1" spc="-55" dirty="0">
                <a:latin typeface="Times New Roman" panose="02020603050405020304" pitchFamily="18" charset="0"/>
                <a:ea typeface="Times New Roman" panose="02020603050405020304" pitchFamily="18" charset="0"/>
              </a:rPr>
              <a:t> </a:t>
            </a:r>
            <a:r>
              <a:rPr lang="uk-UA" sz="3200" b="1" dirty="0">
                <a:latin typeface="Times New Roman" panose="02020603050405020304" pitchFamily="18" charset="0"/>
                <a:ea typeface="Times New Roman" panose="02020603050405020304" pitchFamily="18" charset="0"/>
              </a:rPr>
              <a:t>введеного</a:t>
            </a:r>
            <a:r>
              <a:rPr lang="uk-UA" sz="3200" b="1" spc="-50" dirty="0">
                <a:latin typeface="Times New Roman" panose="02020603050405020304" pitchFamily="18" charset="0"/>
                <a:ea typeface="Times New Roman" panose="02020603050405020304" pitchFamily="18" charset="0"/>
              </a:rPr>
              <a:t> </a:t>
            </a:r>
            <a:r>
              <a:rPr lang="uk-UA" sz="3200" b="1" dirty="0">
                <a:latin typeface="Times New Roman" panose="02020603050405020304" pitchFamily="18" charset="0"/>
                <a:ea typeface="Times New Roman" panose="02020603050405020304" pitchFamily="18" charset="0"/>
              </a:rPr>
              <a:t>в</a:t>
            </a:r>
            <a:r>
              <a:rPr lang="uk-UA" sz="3200" b="1" spc="-75" dirty="0">
                <a:latin typeface="Times New Roman" panose="02020603050405020304" pitchFamily="18" charset="0"/>
                <a:ea typeface="Times New Roman" panose="02020603050405020304" pitchFamily="18" charset="0"/>
              </a:rPr>
              <a:t> </a:t>
            </a:r>
            <a:r>
              <a:rPr lang="uk-UA" sz="3200" b="1" dirty="0">
                <a:latin typeface="Times New Roman" panose="02020603050405020304" pitchFamily="18" charset="0"/>
                <a:ea typeface="Times New Roman" panose="02020603050405020304" pitchFamily="18" charset="0"/>
              </a:rPr>
              <a:t>дію</a:t>
            </a:r>
            <a:r>
              <a:rPr lang="uk-UA" sz="3200" b="1" spc="-75" dirty="0">
                <a:latin typeface="Times New Roman" panose="02020603050405020304" pitchFamily="18" charset="0"/>
                <a:ea typeface="Times New Roman" panose="02020603050405020304" pitchFamily="18" charset="0"/>
              </a:rPr>
              <a:t> </a:t>
            </a:r>
          </a:p>
          <a:p>
            <a:pPr algn="ctr"/>
            <a:r>
              <a:rPr lang="uk-UA" sz="3200" b="1" dirty="0" err="1">
                <a:latin typeface="Times New Roman" panose="02020603050405020304" pitchFamily="18" charset="0"/>
                <a:ea typeface="Times New Roman" panose="02020603050405020304" pitchFamily="18" charset="0"/>
              </a:rPr>
              <a:t>ДБН</a:t>
            </a:r>
            <a:r>
              <a:rPr lang="uk-UA" sz="3200" b="1" spc="-70" dirty="0">
                <a:latin typeface="Times New Roman" panose="02020603050405020304" pitchFamily="18" charset="0"/>
                <a:ea typeface="Times New Roman" panose="02020603050405020304" pitchFamily="18" charset="0"/>
              </a:rPr>
              <a:t> </a:t>
            </a:r>
            <a:r>
              <a:rPr lang="uk-UA" sz="3200" b="1" dirty="0">
                <a:latin typeface="Times New Roman" panose="02020603050405020304" pitchFamily="18" charset="0"/>
                <a:ea typeface="Times New Roman" panose="02020603050405020304" pitchFamily="18" charset="0"/>
              </a:rPr>
              <a:t>В.1.2-4-2006</a:t>
            </a:r>
            <a:r>
              <a:rPr lang="uk-UA" sz="3200" b="1" spc="-55" dirty="0">
                <a:latin typeface="Times New Roman" panose="02020603050405020304" pitchFamily="18" charset="0"/>
                <a:ea typeface="Times New Roman" panose="02020603050405020304" pitchFamily="18" charset="0"/>
              </a:rPr>
              <a:t> </a:t>
            </a:r>
            <a:r>
              <a:rPr lang="uk-UA" sz="3200" b="1" dirty="0">
                <a:latin typeface="Times New Roman" panose="02020603050405020304" pitchFamily="18" charset="0"/>
                <a:ea typeface="Times New Roman" panose="02020603050405020304" pitchFamily="18" charset="0"/>
              </a:rPr>
              <a:t>“</a:t>
            </a:r>
            <a:r>
              <a:rPr lang="uk-UA" sz="3200" b="1" i="1" dirty="0">
                <a:latin typeface="Times New Roman" panose="02020603050405020304" pitchFamily="18" charset="0"/>
                <a:ea typeface="Times New Roman" panose="02020603050405020304" pitchFamily="18" charset="0"/>
              </a:rPr>
              <a:t>Інженерно-технічні</a:t>
            </a:r>
            <a:r>
              <a:rPr lang="uk-UA" sz="3200" b="1" i="1" spc="-80" dirty="0">
                <a:latin typeface="Times New Roman" panose="02020603050405020304" pitchFamily="18" charset="0"/>
                <a:ea typeface="Times New Roman" panose="02020603050405020304" pitchFamily="18" charset="0"/>
              </a:rPr>
              <a:t> </a:t>
            </a:r>
            <a:r>
              <a:rPr lang="uk-UA" sz="3200" b="1" i="1" dirty="0">
                <a:latin typeface="Times New Roman" panose="02020603050405020304" pitchFamily="18" charset="0"/>
                <a:ea typeface="Times New Roman" panose="02020603050405020304" pitchFamily="18" charset="0"/>
              </a:rPr>
              <a:t>заходи </a:t>
            </a:r>
            <a:r>
              <a:rPr lang="uk-UA" sz="3200" b="1" i="1" spc="-10" dirty="0">
                <a:latin typeface="Times New Roman" panose="02020603050405020304" pitchFamily="18" charset="0"/>
                <a:ea typeface="Times New Roman" panose="02020603050405020304" pitchFamily="18" charset="0"/>
              </a:rPr>
              <a:t>цивільного</a:t>
            </a:r>
            <a:r>
              <a:rPr lang="uk-UA" sz="3200" b="1" i="1" spc="-70" dirty="0">
                <a:latin typeface="Times New Roman" panose="02020603050405020304" pitchFamily="18" charset="0"/>
                <a:ea typeface="Times New Roman" panose="02020603050405020304" pitchFamily="18" charset="0"/>
              </a:rPr>
              <a:t> </a:t>
            </a:r>
            <a:r>
              <a:rPr lang="uk-UA" sz="3200" b="1" i="1" spc="-10" dirty="0">
                <a:latin typeface="Times New Roman" panose="02020603050405020304" pitchFamily="18" charset="0"/>
                <a:ea typeface="Times New Roman" panose="02020603050405020304" pitchFamily="18" charset="0"/>
              </a:rPr>
              <a:t>захисту</a:t>
            </a:r>
            <a:r>
              <a:rPr lang="uk-UA" sz="3200" b="1" spc="-10" dirty="0">
                <a:latin typeface="Times New Roman" panose="02020603050405020304" pitchFamily="18" charset="0"/>
                <a:ea typeface="Times New Roman" panose="02020603050405020304" pitchFamily="18" charset="0"/>
              </a:rPr>
              <a:t>”,</a:t>
            </a:r>
            <a:r>
              <a:rPr lang="uk-UA" sz="3200" b="1" spc="-55" dirty="0">
                <a:latin typeface="Times New Roman" panose="02020603050405020304" pitchFamily="18" charset="0"/>
                <a:ea typeface="Times New Roman" panose="02020603050405020304" pitchFamily="18" charset="0"/>
              </a:rPr>
              <a:t> </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96</a:t>
            </a:fld>
            <a:endParaRPr lang="en-US" dirty="0"/>
          </a:p>
        </p:txBody>
      </p:sp>
      <p:grpSp>
        <p:nvGrpSpPr>
          <p:cNvPr id="7" name="Групувати 6"/>
          <p:cNvGrpSpPr/>
          <p:nvPr/>
        </p:nvGrpSpPr>
        <p:grpSpPr>
          <a:xfrm>
            <a:off x="514351" y="1700784"/>
            <a:ext cx="3357562" cy="4142803"/>
            <a:chOff x="514351" y="1700784"/>
            <a:chExt cx="3357562" cy="4142803"/>
          </a:xfrm>
        </p:grpSpPr>
        <p:pic>
          <p:nvPicPr>
            <p:cNvPr id="5" name="Рисунок 4"/>
            <p:cNvPicPr>
              <a:picLocks noChangeAspect="1"/>
            </p:cNvPicPr>
            <p:nvPr/>
          </p:nvPicPr>
          <p:blipFill rotWithShape="1">
            <a:blip r:embed="rId2"/>
            <a:srcRect l="44414" t="24363" r="24766" b="7896"/>
            <a:stretch/>
          </p:blipFill>
          <p:spPr>
            <a:xfrm>
              <a:off x="514351" y="1700784"/>
              <a:ext cx="3352484" cy="4142803"/>
            </a:xfrm>
            <a:prstGeom prst="rect">
              <a:avLst/>
            </a:prstGeom>
          </p:spPr>
        </p:pic>
        <p:sp>
          <p:nvSpPr>
            <p:cNvPr id="6" name="Прямокутник 5"/>
            <p:cNvSpPr/>
            <p:nvPr/>
          </p:nvSpPr>
          <p:spPr>
            <a:xfrm>
              <a:off x="2771775" y="2314576"/>
              <a:ext cx="1100138"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spTree>
    <p:extLst>
      <p:ext uri="{BB962C8B-B14F-4D97-AF65-F5344CB8AC3E}">
        <p14:creationId xmlns:p14="http://schemas.microsoft.com/office/powerpoint/2010/main" val="41357335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кутник 16"/>
          <p:cNvSpPr/>
          <p:nvPr/>
        </p:nvSpPr>
        <p:spPr>
          <a:xfrm>
            <a:off x="5872162" y="1814513"/>
            <a:ext cx="5943600" cy="4031873"/>
          </a:xfrm>
          <a:prstGeom prst="rect">
            <a:avLst/>
          </a:prstGeom>
        </p:spPr>
        <p:txBody>
          <a:bodyPr wrap="square">
            <a:spAutoFit/>
          </a:bodyPr>
          <a:lstStyle/>
          <a:p>
            <a:pPr algn="ctr"/>
            <a:r>
              <a:rPr lang="uk-UA" sz="3200" b="1" spc="-10" dirty="0" err="1">
                <a:latin typeface="Times New Roman" panose="02020603050405020304" pitchFamily="18" charset="0"/>
                <a:ea typeface="Times New Roman" panose="02020603050405020304" pitchFamily="18" charset="0"/>
              </a:rPr>
              <a:t>ДБН</a:t>
            </a:r>
            <a:r>
              <a:rPr lang="uk-UA" sz="3200" b="1" spc="-75" dirty="0">
                <a:latin typeface="Times New Roman" panose="02020603050405020304" pitchFamily="18" charset="0"/>
                <a:ea typeface="Times New Roman" panose="02020603050405020304" pitchFamily="18" charset="0"/>
              </a:rPr>
              <a:t> </a:t>
            </a:r>
            <a:r>
              <a:rPr lang="uk-UA" sz="3200" b="1" spc="-10" dirty="0">
                <a:latin typeface="Times New Roman" panose="02020603050405020304" pitchFamily="18" charset="0"/>
                <a:ea typeface="Times New Roman" panose="02020603050405020304" pitchFamily="18" charset="0"/>
              </a:rPr>
              <a:t>Б.1.1-5:2007</a:t>
            </a:r>
            <a:r>
              <a:rPr lang="uk-UA" sz="3200" b="1" spc="-70" dirty="0">
                <a:latin typeface="Times New Roman" panose="02020603050405020304" pitchFamily="18" charset="0"/>
                <a:ea typeface="Times New Roman" panose="02020603050405020304" pitchFamily="18" charset="0"/>
              </a:rPr>
              <a:t> </a:t>
            </a:r>
          </a:p>
          <a:p>
            <a:pPr algn="ctr"/>
            <a:r>
              <a:rPr lang="uk-UA" sz="3200" b="1" spc="-10" dirty="0">
                <a:latin typeface="Times New Roman" panose="02020603050405020304" pitchFamily="18" charset="0"/>
                <a:ea typeface="Times New Roman" panose="02020603050405020304" pitchFamily="18" charset="0"/>
              </a:rPr>
              <a:t>«</a:t>
            </a:r>
            <a:r>
              <a:rPr lang="uk-UA" sz="3200" b="1" i="1" spc="-10" dirty="0">
                <a:latin typeface="Times New Roman" panose="02020603050405020304" pitchFamily="18" charset="0"/>
                <a:ea typeface="Times New Roman" panose="02020603050405020304" pitchFamily="18" charset="0"/>
              </a:rPr>
              <a:t>Склад,</a:t>
            </a:r>
            <a:r>
              <a:rPr lang="uk-UA" sz="3200" b="1" i="1" spc="-40" dirty="0">
                <a:latin typeface="Times New Roman" panose="02020603050405020304" pitchFamily="18" charset="0"/>
                <a:ea typeface="Times New Roman" panose="02020603050405020304" pitchFamily="18" charset="0"/>
              </a:rPr>
              <a:t> </a:t>
            </a:r>
            <a:r>
              <a:rPr lang="uk-UA" sz="3200" b="1" i="1" spc="-10" dirty="0">
                <a:latin typeface="Times New Roman" panose="02020603050405020304" pitchFamily="18" charset="0"/>
                <a:ea typeface="Times New Roman" panose="02020603050405020304" pitchFamily="18" charset="0"/>
              </a:rPr>
              <a:t>зміст</a:t>
            </a:r>
            <a:r>
              <a:rPr lang="uk-UA" sz="3200" b="1" i="1" spc="-80" dirty="0">
                <a:latin typeface="Times New Roman" panose="02020603050405020304" pitchFamily="18" charset="0"/>
                <a:ea typeface="Times New Roman" panose="02020603050405020304" pitchFamily="18" charset="0"/>
              </a:rPr>
              <a:t> </a:t>
            </a:r>
            <a:r>
              <a:rPr lang="uk-UA" sz="3200" b="1" i="1" spc="-10" dirty="0">
                <a:latin typeface="Times New Roman" panose="02020603050405020304" pitchFamily="18" charset="0"/>
                <a:ea typeface="Times New Roman" panose="02020603050405020304" pitchFamily="18" charset="0"/>
              </a:rPr>
              <a:t>порядок </a:t>
            </a:r>
            <a:r>
              <a:rPr lang="uk-UA" sz="3200" b="1" i="1" dirty="0">
                <a:latin typeface="Times New Roman" panose="02020603050405020304" pitchFamily="18" charset="0"/>
                <a:ea typeface="Times New Roman" panose="02020603050405020304" pitchFamily="18" charset="0"/>
              </a:rPr>
              <a:t>розроблення,</a:t>
            </a:r>
            <a:r>
              <a:rPr lang="uk-UA" sz="3200" b="1" i="1" spc="-20" dirty="0">
                <a:latin typeface="Times New Roman" panose="02020603050405020304" pitchFamily="18" charset="0"/>
                <a:ea typeface="Times New Roman" panose="02020603050405020304" pitchFamily="18" charset="0"/>
              </a:rPr>
              <a:t> </a:t>
            </a:r>
            <a:r>
              <a:rPr lang="uk-UA" sz="3200" b="1" i="1" dirty="0">
                <a:latin typeface="Times New Roman" panose="02020603050405020304" pitchFamily="18" charset="0"/>
                <a:ea typeface="Times New Roman" panose="02020603050405020304" pitchFamily="18" charset="0"/>
              </a:rPr>
              <a:t>погодження та</a:t>
            </a:r>
            <a:r>
              <a:rPr lang="uk-UA" sz="3200" b="1" i="1" spc="-5" dirty="0">
                <a:latin typeface="Times New Roman" panose="02020603050405020304" pitchFamily="18" charset="0"/>
                <a:ea typeface="Times New Roman" panose="02020603050405020304" pitchFamily="18" charset="0"/>
              </a:rPr>
              <a:t> </a:t>
            </a:r>
            <a:r>
              <a:rPr lang="uk-UA" sz="3200" b="1" i="1" dirty="0">
                <a:latin typeface="Times New Roman" panose="02020603050405020304" pitchFamily="18" charset="0"/>
                <a:ea typeface="Times New Roman" panose="02020603050405020304" pitchFamily="18" charset="0"/>
              </a:rPr>
              <a:t>затвердження</a:t>
            </a:r>
            <a:r>
              <a:rPr lang="uk-UA" sz="3200" b="1" i="1" spc="-20" dirty="0">
                <a:latin typeface="Times New Roman" panose="02020603050405020304" pitchFamily="18" charset="0"/>
                <a:ea typeface="Times New Roman" panose="02020603050405020304" pitchFamily="18" charset="0"/>
              </a:rPr>
              <a:t> </a:t>
            </a:r>
            <a:r>
              <a:rPr lang="uk-UA" sz="3200" b="1" i="1" dirty="0">
                <a:latin typeface="Times New Roman" panose="02020603050405020304" pitchFamily="18" charset="0"/>
                <a:ea typeface="Times New Roman" panose="02020603050405020304" pitchFamily="18" charset="0"/>
              </a:rPr>
              <a:t>розділу</a:t>
            </a:r>
            <a:r>
              <a:rPr lang="uk-UA" sz="3200" b="1" i="1" spc="-25" dirty="0">
                <a:latin typeface="Times New Roman" panose="02020603050405020304" pitchFamily="18" charset="0"/>
                <a:ea typeface="Times New Roman" panose="02020603050405020304" pitchFamily="18" charset="0"/>
              </a:rPr>
              <a:t> </a:t>
            </a:r>
            <a:r>
              <a:rPr lang="uk-UA" sz="3200" b="1" i="1" dirty="0">
                <a:latin typeface="Times New Roman" panose="02020603050405020304" pitchFamily="18" charset="0"/>
                <a:ea typeface="Times New Roman" panose="02020603050405020304" pitchFamily="18" charset="0"/>
              </a:rPr>
              <a:t>інженерно-технічних</a:t>
            </a:r>
            <a:r>
              <a:rPr lang="uk-UA" sz="3200" b="1" i="1" spc="-25" dirty="0">
                <a:latin typeface="Times New Roman" panose="02020603050405020304" pitchFamily="18" charset="0"/>
                <a:ea typeface="Times New Roman" panose="02020603050405020304" pitchFamily="18" charset="0"/>
              </a:rPr>
              <a:t> </a:t>
            </a:r>
            <a:r>
              <a:rPr lang="uk-UA" sz="3200" b="1" i="1" dirty="0">
                <a:latin typeface="Times New Roman" panose="02020603050405020304" pitchFamily="18" charset="0"/>
                <a:ea typeface="Times New Roman" panose="02020603050405020304" pitchFamily="18" charset="0"/>
              </a:rPr>
              <a:t>заходів </a:t>
            </a:r>
            <a:r>
              <a:rPr lang="uk-UA" sz="3200" b="1" i="1" dirty="0"/>
              <a:t>цивільного захисту у містобудівній документації»</a:t>
            </a:r>
            <a:r>
              <a:rPr lang="uk-UA" sz="3200" b="1" dirty="0"/>
              <a:t>.</a:t>
            </a: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97</a:t>
            </a:fld>
            <a:endParaRPr lang="en-US" dirty="0"/>
          </a:p>
        </p:txBody>
      </p:sp>
      <p:pic>
        <p:nvPicPr>
          <p:cNvPr id="3" name="Рисунок 2"/>
          <p:cNvPicPr>
            <a:picLocks noChangeAspect="1"/>
          </p:cNvPicPr>
          <p:nvPr/>
        </p:nvPicPr>
        <p:blipFill rotWithShape="1">
          <a:blip r:embed="rId2"/>
          <a:srcRect l="17930" t="21236" r="43633" b="9772"/>
          <a:stretch/>
        </p:blipFill>
        <p:spPr>
          <a:xfrm>
            <a:off x="1100138" y="1671638"/>
            <a:ext cx="3871912" cy="417474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7812822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212394" y="1494277"/>
            <a:ext cx="11901488" cy="5160387"/>
          </a:xfrm>
          <a:prstGeom prst="rect">
            <a:avLst/>
          </a:prstGeom>
        </p:spPr>
        <p:txBody>
          <a:bodyPr wrap="square">
            <a:spAutoFit/>
          </a:bodyPr>
          <a:lstStyle/>
          <a:p>
            <a:pPr marL="125730" marR="862965" indent="395605" algn="ctr">
              <a:spcAft>
                <a:spcPts val="0"/>
              </a:spcAft>
            </a:pPr>
            <a:r>
              <a:rPr lang="uk-UA" sz="2800" b="1" spc="-40" dirty="0">
                <a:solidFill>
                  <a:srgbClr val="800000"/>
                </a:solidFill>
                <a:latin typeface="Times New Roman" panose="02020603050405020304" pitchFamily="18" charset="0"/>
                <a:ea typeface="Times New Roman" panose="02020603050405020304" pitchFamily="18" charset="0"/>
              </a:rPr>
              <a:t>Перелік</a:t>
            </a:r>
            <a:r>
              <a:rPr lang="uk-UA" sz="2800" b="1" spc="-50" dirty="0">
                <a:solidFill>
                  <a:srgbClr val="800000"/>
                </a:solidFill>
                <a:latin typeface="Times New Roman" panose="02020603050405020304" pitchFamily="18" charset="0"/>
                <a:ea typeface="Times New Roman" panose="02020603050405020304" pitchFamily="18" charset="0"/>
              </a:rPr>
              <a:t> </a:t>
            </a:r>
            <a:r>
              <a:rPr lang="uk-UA" sz="2800" b="1" spc="-40" dirty="0">
                <a:solidFill>
                  <a:srgbClr val="800000"/>
                </a:solidFill>
                <a:latin typeface="Times New Roman" panose="02020603050405020304" pitchFamily="18" charset="0"/>
                <a:ea typeface="Times New Roman" panose="02020603050405020304" pitchFamily="18" charset="0"/>
              </a:rPr>
              <a:t>основних</a:t>
            </a:r>
            <a:r>
              <a:rPr lang="uk-UA" sz="2800" b="1" spc="-45" dirty="0">
                <a:solidFill>
                  <a:srgbClr val="800000"/>
                </a:solidFill>
                <a:latin typeface="Times New Roman" panose="02020603050405020304" pitchFamily="18" charset="0"/>
                <a:ea typeface="Times New Roman" panose="02020603050405020304" pitchFamily="18" charset="0"/>
              </a:rPr>
              <a:t> </a:t>
            </a:r>
            <a:r>
              <a:rPr lang="uk-UA" sz="2800" b="1" spc="-40" dirty="0">
                <a:solidFill>
                  <a:srgbClr val="800000"/>
                </a:solidFill>
                <a:latin typeface="Times New Roman" panose="02020603050405020304" pitchFamily="18" charset="0"/>
                <a:ea typeface="Times New Roman" panose="02020603050405020304" pitchFamily="18" charset="0"/>
              </a:rPr>
              <a:t>нормативних</a:t>
            </a:r>
            <a:r>
              <a:rPr lang="uk-UA" sz="2800" b="1" spc="-50" dirty="0">
                <a:solidFill>
                  <a:srgbClr val="800000"/>
                </a:solidFill>
                <a:latin typeface="Times New Roman" panose="02020603050405020304" pitchFamily="18" charset="0"/>
                <a:ea typeface="Times New Roman" panose="02020603050405020304" pitchFamily="18" charset="0"/>
              </a:rPr>
              <a:t> </a:t>
            </a:r>
            <a:r>
              <a:rPr lang="uk-UA" sz="2800" b="1" spc="-40" dirty="0">
                <a:solidFill>
                  <a:srgbClr val="800000"/>
                </a:solidFill>
                <a:latin typeface="Times New Roman" panose="02020603050405020304" pitchFamily="18" charset="0"/>
                <a:ea typeface="Times New Roman" panose="02020603050405020304" pitchFamily="18" charset="0"/>
              </a:rPr>
              <a:t>та</a:t>
            </a:r>
            <a:r>
              <a:rPr lang="uk-UA" sz="2800" b="1" spc="-45" dirty="0">
                <a:solidFill>
                  <a:srgbClr val="800000"/>
                </a:solidFill>
                <a:latin typeface="Times New Roman" panose="02020603050405020304" pitchFamily="18" charset="0"/>
                <a:ea typeface="Times New Roman" panose="02020603050405020304" pitchFamily="18" charset="0"/>
              </a:rPr>
              <a:t> </a:t>
            </a:r>
            <a:r>
              <a:rPr lang="uk-UA" sz="2800" b="1" spc="-40" dirty="0">
                <a:solidFill>
                  <a:srgbClr val="800000"/>
                </a:solidFill>
                <a:latin typeface="Times New Roman" panose="02020603050405020304" pitchFamily="18" charset="0"/>
                <a:ea typeface="Times New Roman" panose="02020603050405020304" pitchFamily="18" charset="0"/>
              </a:rPr>
              <a:t>методичних</a:t>
            </a:r>
            <a:r>
              <a:rPr lang="uk-UA" sz="2800" b="1" spc="-50" dirty="0">
                <a:solidFill>
                  <a:srgbClr val="800000"/>
                </a:solidFill>
                <a:latin typeface="Times New Roman" panose="02020603050405020304" pitchFamily="18" charset="0"/>
                <a:ea typeface="Times New Roman" panose="02020603050405020304" pitchFamily="18" charset="0"/>
              </a:rPr>
              <a:t> </a:t>
            </a:r>
            <a:r>
              <a:rPr lang="uk-UA" sz="2800" b="1" spc="-40" dirty="0">
                <a:solidFill>
                  <a:srgbClr val="800000"/>
                </a:solidFill>
                <a:latin typeface="Times New Roman" panose="02020603050405020304" pitchFamily="18" charset="0"/>
                <a:ea typeface="Times New Roman" panose="02020603050405020304" pitchFamily="18" charset="0"/>
              </a:rPr>
              <a:t>документів:</a:t>
            </a:r>
            <a:endParaRPr lang="uk-UA" sz="2800" b="1" dirty="0">
              <a:solidFill>
                <a:srgbClr val="800000"/>
              </a:solidFill>
              <a:latin typeface="Times New Roman" panose="02020603050405020304" pitchFamily="18" charset="0"/>
              <a:ea typeface="Times New Roman" panose="02020603050405020304" pitchFamily="18" charset="0"/>
            </a:endParaRPr>
          </a:p>
          <a:p>
            <a:pPr marR="178435" indent="357188" algn="just">
              <a:lnSpc>
                <a:spcPct val="100000"/>
              </a:lnSpc>
              <a:spcAft>
                <a:spcPts val="0"/>
              </a:spcAft>
              <a:buClr>
                <a:srgbClr val="AE2B09"/>
              </a:buClr>
              <a:buFont typeface="Wingdings" panose="05000000000000000000" pitchFamily="2" charset="2"/>
              <a:buChar char="§"/>
            </a:pPr>
            <a:r>
              <a:rPr lang="uk-UA" sz="2400" dirty="0" err="1">
                <a:latin typeface="Times New Roman" panose="02020603050405020304" pitchFamily="18" charset="0"/>
                <a:ea typeface="Times New Roman" panose="02020603050405020304" pitchFamily="18" charset="0"/>
              </a:rPr>
              <a:t>ДСТУ</a:t>
            </a:r>
            <a:r>
              <a:rPr lang="uk-UA" sz="2400" dirty="0">
                <a:latin typeface="Times New Roman" panose="02020603050405020304" pitchFamily="18" charset="0"/>
                <a:ea typeface="Times New Roman" panose="02020603050405020304" pitchFamily="18" charset="0"/>
              </a:rPr>
              <a:t> Б А.2.2-7:2010 „Розділ інженерно-технічних заходів цивільного захисту (цивільної оборони) у складі проектної документації об’єктів. Основні положення ”.</a:t>
            </a:r>
          </a:p>
          <a:p>
            <a:pPr marR="184785" indent="357188" algn="just">
              <a:spcAft>
                <a:spcPts val="0"/>
              </a:spcAft>
              <a:buClr>
                <a:srgbClr val="AE2B09"/>
              </a:buClr>
              <a:buFont typeface="Wingdings" panose="05000000000000000000" pitchFamily="2" charset="2"/>
              <a:buChar char="§"/>
            </a:pPr>
            <a:r>
              <a:rPr lang="uk-UA" sz="2400" dirty="0" err="1">
                <a:latin typeface="Times New Roman" panose="02020603050405020304" pitchFamily="18" charset="0"/>
                <a:ea typeface="Times New Roman" panose="02020603050405020304" pitchFamily="18" charset="0"/>
              </a:rPr>
              <a:t>ДБН</a:t>
            </a:r>
            <a:r>
              <a:rPr lang="uk-UA" sz="2400" dirty="0">
                <a:latin typeface="Times New Roman" panose="02020603050405020304" pitchFamily="18" charset="0"/>
                <a:ea typeface="Times New Roman" panose="02020603050405020304" pitchFamily="18" charset="0"/>
              </a:rPr>
              <a:t> Б.1.1-4-2002 Склад, зміст, порядок розроблення, погодження та затвердження містобудівного обґрунтування</a:t>
            </a:r>
          </a:p>
          <a:p>
            <a:pPr marR="184785" indent="357188" algn="just">
              <a:spcAft>
                <a:spcPts val="0"/>
              </a:spcAft>
              <a:buClr>
                <a:srgbClr val="AE2B09"/>
              </a:buClr>
              <a:buFont typeface="Wingdings" panose="05000000000000000000" pitchFamily="2" charset="2"/>
              <a:buChar char="§"/>
            </a:pPr>
            <a:r>
              <a:rPr lang="uk-UA" sz="2400" dirty="0" err="1">
                <a:latin typeface="Times New Roman" panose="02020603050405020304" pitchFamily="18" charset="0"/>
                <a:ea typeface="Times New Roman" panose="02020603050405020304" pitchFamily="18" charset="0"/>
              </a:rPr>
              <a:t>ДБН</a:t>
            </a:r>
            <a:r>
              <a:rPr lang="uk-UA" sz="2400" dirty="0">
                <a:latin typeface="Times New Roman" panose="02020603050405020304" pitchFamily="18" charset="0"/>
                <a:ea typeface="Times New Roman" panose="02020603050405020304" pitchFamily="18" charset="0"/>
              </a:rPr>
              <a:t> Б.1.3-1997 Склад, зміст, порядок розроблення, погодження та затвердження генеральних планів міських населених пунктів</a:t>
            </a:r>
          </a:p>
          <a:p>
            <a:pPr marR="3033395" indent="357188" algn="just">
              <a:buClr>
                <a:srgbClr val="AE2B09"/>
              </a:buClr>
              <a:buFont typeface="Wingdings" panose="05000000000000000000" pitchFamily="2" charset="2"/>
              <a:buChar char="§"/>
            </a:pPr>
            <a:r>
              <a:rPr lang="uk-UA" sz="2400" dirty="0" err="1">
                <a:latin typeface="Times New Roman" panose="02020603050405020304" pitchFamily="18" charset="0"/>
                <a:ea typeface="Times New Roman" panose="02020603050405020304" pitchFamily="18" charset="0"/>
              </a:rPr>
              <a:t>ДБН</a:t>
            </a:r>
            <a:r>
              <a:rPr lang="uk-UA" sz="2400" dirty="0">
                <a:latin typeface="Times New Roman" panose="02020603050405020304" pitchFamily="18" charset="0"/>
                <a:ea typeface="Times New Roman" panose="02020603050405020304" pitchFamily="18" charset="0"/>
              </a:rPr>
              <a:t> В.2.3-7-2003 Метрополітени </a:t>
            </a:r>
          </a:p>
          <a:p>
            <a:pPr marR="3033395" indent="357188" algn="just">
              <a:buClr>
                <a:srgbClr val="AE2B09"/>
              </a:buClr>
              <a:buFont typeface="Wingdings" panose="05000000000000000000" pitchFamily="2" charset="2"/>
              <a:buChar char="§"/>
            </a:pPr>
            <a:r>
              <a:rPr lang="uk-UA" sz="2400" dirty="0" err="1">
                <a:latin typeface="Times New Roman" panose="02020603050405020304" pitchFamily="18" charset="0"/>
                <a:ea typeface="Times New Roman" panose="02020603050405020304" pitchFamily="18" charset="0"/>
              </a:rPr>
              <a:t>ДБН</a:t>
            </a:r>
            <a:r>
              <a:rPr lang="uk-UA" sz="2400" spc="-75"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В.2.5.-20-2001 Газопостачання</a:t>
            </a:r>
          </a:p>
          <a:p>
            <a:pPr indent="357188">
              <a:lnSpc>
                <a:spcPts val="1605"/>
              </a:lnSpc>
              <a:buClr>
                <a:srgbClr val="AE2B09"/>
              </a:buClr>
              <a:buFont typeface="Wingdings" panose="05000000000000000000" pitchFamily="2" charset="2"/>
              <a:buChar char="§"/>
            </a:pPr>
            <a:r>
              <a:rPr lang="uk-UA" sz="2400" dirty="0" err="1">
                <a:latin typeface="Times New Roman" panose="02020603050405020304" pitchFamily="18" charset="0"/>
                <a:ea typeface="Times New Roman" panose="02020603050405020304" pitchFamily="18" charset="0"/>
              </a:rPr>
              <a:t>ДБН</a:t>
            </a:r>
            <a:r>
              <a:rPr lang="uk-UA" sz="2400" spc="-45"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Б.2.4-1-1994</a:t>
            </a:r>
            <a:r>
              <a:rPr lang="uk-UA" sz="2400" spc="-3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Планування</a:t>
            </a:r>
            <a:r>
              <a:rPr lang="uk-UA" sz="2400" spc="-2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і</a:t>
            </a:r>
            <a:r>
              <a:rPr lang="uk-UA" sz="2400" spc="-45"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забудова</a:t>
            </a:r>
            <a:r>
              <a:rPr lang="uk-UA" sz="2400" spc="-25"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сільських</a:t>
            </a:r>
            <a:r>
              <a:rPr lang="uk-UA" sz="2400" spc="-45" dirty="0">
                <a:latin typeface="Times New Roman" panose="02020603050405020304" pitchFamily="18" charset="0"/>
                <a:ea typeface="Times New Roman" panose="02020603050405020304" pitchFamily="18" charset="0"/>
              </a:rPr>
              <a:t> </a:t>
            </a:r>
            <a:r>
              <a:rPr lang="uk-UA" sz="2400" spc="-10" dirty="0">
                <a:latin typeface="Times New Roman" panose="02020603050405020304" pitchFamily="18" charset="0"/>
                <a:ea typeface="Times New Roman" panose="02020603050405020304" pitchFamily="18" charset="0"/>
              </a:rPr>
              <a:t>поселень.</a:t>
            </a:r>
            <a:endParaRPr lang="uk-UA" sz="2400" dirty="0">
              <a:latin typeface="Times New Roman" panose="02020603050405020304" pitchFamily="18" charset="0"/>
              <a:ea typeface="Times New Roman" panose="02020603050405020304" pitchFamily="18" charset="0"/>
            </a:endParaRPr>
          </a:p>
          <a:p>
            <a:pPr marR="183515" indent="357188" algn="just">
              <a:spcAft>
                <a:spcPts val="0"/>
              </a:spcAft>
              <a:buClr>
                <a:srgbClr val="AE2B09"/>
              </a:buClr>
              <a:buFont typeface="Wingdings" panose="05000000000000000000" pitchFamily="2" charset="2"/>
              <a:buChar char="§"/>
            </a:pPr>
            <a:r>
              <a:rPr lang="uk-UA" sz="2400" dirty="0" err="1">
                <a:latin typeface="Times New Roman" panose="02020603050405020304" pitchFamily="18" charset="0"/>
                <a:ea typeface="Times New Roman" panose="02020603050405020304" pitchFamily="18" charset="0"/>
              </a:rPr>
              <a:t>ДБН</a:t>
            </a:r>
            <a:r>
              <a:rPr lang="uk-UA" sz="2400" dirty="0">
                <a:latin typeface="Times New Roman" panose="02020603050405020304" pitchFamily="18" charset="0"/>
                <a:ea typeface="Times New Roman" panose="02020603050405020304" pitchFamily="18" charset="0"/>
              </a:rPr>
              <a:t> Б.2.4-2-1994 Планування і</a:t>
            </a:r>
            <a:r>
              <a:rPr lang="uk-UA" sz="2400" spc="-2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забудова сільських поселень. Види, склад, порядок розробки, погодження та затвердження містобудівної</a:t>
            </a:r>
            <a:r>
              <a:rPr lang="uk-UA" sz="2400" spc="-15"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документації для сільських поселень.</a:t>
            </a:r>
          </a:p>
          <a:p>
            <a:pPr marR="3033395" indent="357188" algn="just">
              <a:buClr>
                <a:srgbClr val="AE2B09"/>
              </a:buClr>
              <a:buFont typeface="Wingdings" panose="05000000000000000000" pitchFamily="2" charset="2"/>
              <a:buChar char="§"/>
            </a:pPr>
            <a:endParaRPr lang="uk-UA" sz="2400" dirty="0">
              <a:effectLst/>
              <a:latin typeface="Times New Roman" panose="02020603050405020304" pitchFamily="18" charset="0"/>
              <a:ea typeface="Times New Roman" panose="02020603050405020304" pitchFamily="18" charset="0"/>
            </a:endParaRPr>
          </a:p>
        </p:txBody>
      </p:sp>
      <p:sp>
        <p:nvSpPr>
          <p:cNvPr id="2" name="Місце для номера слайда 1"/>
          <p:cNvSpPr>
            <a:spLocks noGrp="1"/>
          </p:cNvSpPr>
          <p:nvPr>
            <p:ph type="sldNum" sz="quarter" idx="12"/>
          </p:nvPr>
        </p:nvSpPr>
        <p:spPr/>
        <p:txBody>
          <a:bodyPr/>
          <a:lstStyle/>
          <a:p>
            <a:fld id="{4FAB73BC-B049-4115-A692-8D63A059BFB8}" type="slidenum">
              <a:rPr lang="en-US" smtClean="0"/>
              <a:t>98</a:t>
            </a:fld>
            <a:endParaRPr lang="en-US" dirty="0"/>
          </a:p>
        </p:txBody>
      </p:sp>
    </p:spTree>
    <p:extLst>
      <p:ext uri="{BB962C8B-B14F-4D97-AF65-F5344CB8AC3E}">
        <p14:creationId xmlns:p14="http://schemas.microsoft.com/office/powerpoint/2010/main" val="20556506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149733" y="1554077"/>
            <a:ext cx="11801475" cy="5262979"/>
          </a:xfrm>
          <a:prstGeom prst="rect">
            <a:avLst/>
          </a:prstGeom>
        </p:spPr>
        <p:txBody>
          <a:bodyPr wrap="square">
            <a:spAutoFit/>
          </a:bodyPr>
          <a:lstStyle/>
          <a:p>
            <a:pPr marR="180975" indent="357188" algn="just">
              <a:lnSpc>
                <a:spcPct val="100000"/>
              </a:lnSpc>
              <a:spcAft>
                <a:spcPts val="0"/>
              </a:spcAft>
              <a:buClr>
                <a:srgbClr val="AE2B09"/>
              </a:buClr>
              <a:buFont typeface="Wingdings" panose="05000000000000000000" pitchFamily="2" charset="2"/>
              <a:buChar char="§"/>
            </a:pPr>
            <a:r>
              <a:rPr lang="uk-UA" sz="2400" dirty="0" err="1">
                <a:latin typeface="Times New Roman" panose="02020603050405020304" pitchFamily="18" charset="0"/>
                <a:ea typeface="Times New Roman" panose="02020603050405020304" pitchFamily="18" charset="0"/>
              </a:rPr>
              <a:t>ДБН</a:t>
            </a:r>
            <a:r>
              <a:rPr lang="uk-UA" sz="2400" dirty="0">
                <a:latin typeface="Times New Roman" panose="02020603050405020304" pitchFamily="18" charset="0"/>
                <a:ea typeface="Times New Roman" panose="02020603050405020304" pitchFamily="18" charset="0"/>
              </a:rPr>
              <a:t> В.1.2-1-1995 Система забезпечення надійності та безпеки будівельних об'єктів. Положення про розслідування причин аварій (обвалень) будівель, споруд, їх частин та конструктивних елементів.</a:t>
            </a:r>
          </a:p>
          <a:p>
            <a:pPr indent="357188">
              <a:buClr>
                <a:srgbClr val="AE2B09"/>
              </a:buClr>
              <a:buFont typeface="Wingdings" panose="05000000000000000000" pitchFamily="2" charset="2"/>
              <a:buChar char="§"/>
            </a:pPr>
            <a:r>
              <a:rPr lang="uk-UA" sz="2400" dirty="0" err="1">
                <a:latin typeface="Times New Roman" panose="02020603050405020304" pitchFamily="18" charset="0"/>
                <a:ea typeface="Times New Roman" panose="02020603050405020304" pitchFamily="18" charset="0"/>
              </a:rPr>
              <a:t>ДБН</a:t>
            </a:r>
            <a:r>
              <a:rPr lang="uk-UA" sz="2400" dirty="0">
                <a:latin typeface="Times New Roman" panose="02020603050405020304" pitchFamily="18" charset="0"/>
                <a:ea typeface="Times New Roman" panose="02020603050405020304" pitchFamily="18" charset="0"/>
              </a:rPr>
              <a:t> А.2.2-1-2003 Склад і зміст матеріалів оцінки впливів на навколишнє середовище (ОВНС) при проектуванні і будівництві підприємств, будинків і </a:t>
            </a:r>
            <a:r>
              <a:rPr lang="uk-UA" sz="2400" spc="-10" dirty="0">
                <a:latin typeface="Times New Roman" panose="02020603050405020304" pitchFamily="18" charset="0"/>
                <a:ea typeface="Times New Roman" panose="02020603050405020304" pitchFamily="18" charset="0"/>
              </a:rPr>
              <a:t>споруд.</a:t>
            </a:r>
          </a:p>
          <a:p>
            <a:pPr marR="186055" indent="357188" algn="just">
              <a:buClr>
                <a:srgbClr val="AE2B09"/>
              </a:buClr>
              <a:buFont typeface="Wingdings" panose="05000000000000000000" pitchFamily="2" charset="2"/>
              <a:buChar char="§"/>
              <a:tabLst>
                <a:tab pos="1030605" algn="l"/>
                <a:tab pos="2222500" algn="l"/>
                <a:tab pos="3014345" algn="l"/>
                <a:tab pos="3928745" algn="l"/>
                <a:tab pos="5089525" algn="l"/>
                <a:tab pos="6046470" algn="l"/>
              </a:tabLst>
            </a:pPr>
            <a:r>
              <a:rPr lang="uk-UA" sz="2400" spc="-20" dirty="0" err="1">
                <a:latin typeface="Times New Roman" panose="02020603050405020304" pitchFamily="18" charset="0"/>
                <a:ea typeface="Times New Roman" panose="02020603050405020304" pitchFamily="18" charset="0"/>
              </a:rPr>
              <a:t>ДБН</a:t>
            </a:r>
            <a:r>
              <a:rPr lang="uk-UA" sz="2400" dirty="0">
                <a:latin typeface="Times New Roman" panose="02020603050405020304" pitchFamily="18" charset="0"/>
                <a:ea typeface="Times New Roman" panose="02020603050405020304" pitchFamily="18" charset="0"/>
              </a:rPr>
              <a:t>	</a:t>
            </a:r>
            <a:r>
              <a:rPr lang="uk-UA" sz="2400" spc="-10" dirty="0">
                <a:latin typeface="Times New Roman" panose="02020603050405020304" pitchFamily="18" charset="0"/>
                <a:ea typeface="Times New Roman" panose="02020603050405020304" pitchFamily="18" charset="0"/>
              </a:rPr>
              <a:t>В.1.2-14-2008</a:t>
            </a:r>
            <a:r>
              <a:rPr lang="uk-UA" sz="2400" dirty="0">
                <a:latin typeface="Times New Roman" panose="02020603050405020304" pitchFamily="18" charset="0"/>
                <a:ea typeface="Times New Roman" panose="02020603050405020304" pitchFamily="18" charset="0"/>
              </a:rPr>
              <a:t>	</a:t>
            </a:r>
            <a:r>
              <a:rPr lang="uk-UA" sz="2400" spc="-10" dirty="0">
                <a:latin typeface="Times New Roman" panose="02020603050405020304" pitchFamily="18" charset="0"/>
                <a:ea typeface="Times New Roman" panose="02020603050405020304" pitchFamily="18" charset="0"/>
              </a:rPr>
              <a:t>Загальні</a:t>
            </a:r>
            <a:r>
              <a:rPr lang="uk-UA" sz="2400" dirty="0">
                <a:latin typeface="Times New Roman" panose="02020603050405020304" pitchFamily="18" charset="0"/>
                <a:ea typeface="Times New Roman" panose="02020603050405020304" pitchFamily="18" charset="0"/>
              </a:rPr>
              <a:t>	</a:t>
            </a:r>
            <a:r>
              <a:rPr lang="uk-UA" sz="2400" spc="-10" dirty="0">
                <a:latin typeface="Times New Roman" panose="02020603050405020304" pitchFamily="18" charset="0"/>
                <a:ea typeface="Times New Roman" panose="02020603050405020304" pitchFamily="18" charset="0"/>
              </a:rPr>
              <a:t>принципи</a:t>
            </a:r>
            <a:r>
              <a:rPr lang="uk-UA" sz="2400" dirty="0">
                <a:latin typeface="Times New Roman" panose="02020603050405020304" pitchFamily="18" charset="0"/>
                <a:ea typeface="Times New Roman" panose="02020603050405020304" pitchFamily="18" charset="0"/>
              </a:rPr>
              <a:t>	</a:t>
            </a:r>
            <a:r>
              <a:rPr lang="uk-UA" sz="2400" spc="-10" dirty="0">
                <a:latin typeface="Times New Roman" panose="02020603050405020304" pitchFamily="18" charset="0"/>
                <a:ea typeface="Times New Roman" panose="02020603050405020304" pitchFamily="18" charset="0"/>
              </a:rPr>
              <a:t>забезпечення</a:t>
            </a:r>
            <a:r>
              <a:rPr lang="uk-UA" sz="2400" dirty="0">
                <a:latin typeface="Times New Roman" panose="02020603050405020304" pitchFamily="18" charset="0"/>
                <a:ea typeface="Times New Roman" panose="02020603050405020304" pitchFamily="18" charset="0"/>
              </a:rPr>
              <a:t> </a:t>
            </a:r>
            <a:r>
              <a:rPr lang="uk-UA" sz="2400" spc="-10" dirty="0">
                <a:latin typeface="Times New Roman" panose="02020603050405020304" pitchFamily="18" charset="0"/>
                <a:ea typeface="Times New Roman" panose="02020603050405020304" pitchFamily="18" charset="0"/>
              </a:rPr>
              <a:t>надійності</a:t>
            </a:r>
            <a:r>
              <a:rPr lang="uk-UA" sz="2400" dirty="0">
                <a:latin typeface="Times New Roman" panose="02020603050405020304" pitchFamily="18" charset="0"/>
                <a:ea typeface="Times New Roman" panose="02020603050405020304" pitchFamily="18" charset="0"/>
              </a:rPr>
              <a:t>	</a:t>
            </a:r>
            <a:r>
              <a:rPr lang="uk-UA" sz="2400" spc="-30" dirty="0">
                <a:latin typeface="Times New Roman" panose="02020603050405020304" pitchFamily="18" charset="0"/>
                <a:ea typeface="Times New Roman" panose="02020603050405020304" pitchFamily="18" charset="0"/>
              </a:rPr>
              <a:t>та </a:t>
            </a:r>
            <a:r>
              <a:rPr lang="uk-UA" sz="2400" dirty="0">
                <a:latin typeface="Times New Roman" panose="02020603050405020304" pitchFamily="18" charset="0"/>
                <a:ea typeface="Times New Roman" panose="02020603050405020304" pitchFamily="18" charset="0"/>
              </a:rPr>
              <a:t>конструктивної безпеки будівель, споруд, будівельних конструкцій та основ.</a:t>
            </a:r>
          </a:p>
          <a:p>
            <a:pPr indent="357188" algn="just">
              <a:buClr>
                <a:srgbClr val="AE2B09"/>
              </a:buClr>
              <a:buFont typeface="Wingdings" panose="05000000000000000000" pitchFamily="2" charset="2"/>
              <a:buChar char="§"/>
            </a:pPr>
            <a:r>
              <a:rPr lang="uk-UA" sz="2400" dirty="0" err="1">
                <a:latin typeface="Times New Roman" panose="02020603050405020304" pitchFamily="18" charset="0"/>
                <a:ea typeface="Times New Roman" panose="02020603050405020304" pitchFamily="18" charset="0"/>
              </a:rPr>
              <a:t>ДБН</a:t>
            </a:r>
            <a:r>
              <a:rPr lang="uk-UA" sz="2400" spc="20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Б.1.1-6:2007</a:t>
            </a:r>
            <a:r>
              <a:rPr lang="uk-UA" sz="2400" spc="20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Склад,</a:t>
            </a:r>
            <a:r>
              <a:rPr lang="uk-UA" sz="2400" spc="20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зміст,</a:t>
            </a:r>
            <a:r>
              <a:rPr lang="uk-UA" sz="2400" spc="20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порядок</a:t>
            </a:r>
            <a:r>
              <a:rPr lang="uk-UA" sz="2400" spc="20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розроблення,</a:t>
            </a:r>
            <a:r>
              <a:rPr lang="uk-UA" sz="2400" spc="20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погодження</a:t>
            </a:r>
            <a:r>
              <a:rPr lang="uk-UA" sz="2400" spc="20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схем планування території району.</a:t>
            </a:r>
          </a:p>
          <a:p>
            <a:pPr indent="357188" algn="just">
              <a:buClr>
                <a:srgbClr val="AE2B09"/>
              </a:buClr>
              <a:buFont typeface="Wingdings" panose="05000000000000000000" pitchFamily="2" charset="2"/>
              <a:buChar char="§"/>
            </a:pPr>
            <a:r>
              <a:rPr lang="uk-UA" sz="2400" dirty="0" err="1">
                <a:latin typeface="Times New Roman" panose="02020603050405020304" pitchFamily="18" charset="0"/>
                <a:ea typeface="Times New Roman" panose="02020603050405020304" pitchFamily="18" charset="0"/>
              </a:rPr>
              <a:t>ДБН</a:t>
            </a:r>
            <a:r>
              <a:rPr lang="uk-UA" sz="2400" spc="40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В.2.5-13-98</a:t>
            </a:r>
            <a:r>
              <a:rPr lang="uk-UA" sz="2400" spc="40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Інженерне</a:t>
            </a:r>
            <a:r>
              <a:rPr lang="uk-UA" sz="2400" spc="40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обладнання</a:t>
            </a:r>
            <a:r>
              <a:rPr lang="uk-UA" sz="2400" spc="40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будинків</a:t>
            </a:r>
            <a:r>
              <a:rPr lang="uk-UA" sz="2400" spc="40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і</a:t>
            </a:r>
            <a:r>
              <a:rPr lang="uk-UA" sz="2400" spc="40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споруд.</a:t>
            </a:r>
            <a:r>
              <a:rPr lang="uk-UA" sz="2400" spc="40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Пожежна автоматика будинків і споруд. Перша та друга частини.</a:t>
            </a:r>
          </a:p>
          <a:p>
            <a:pPr indent="357188" algn="just">
              <a:buClr>
                <a:srgbClr val="AE2B09"/>
              </a:buClr>
              <a:buFont typeface="Wingdings" panose="05000000000000000000" pitchFamily="2" charset="2"/>
              <a:buChar char="§"/>
            </a:pPr>
            <a:r>
              <a:rPr lang="uk-UA" sz="2400" dirty="0">
                <a:latin typeface="Times New Roman" panose="02020603050405020304" pitchFamily="18" charset="0"/>
                <a:ea typeface="Times New Roman" panose="02020603050405020304" pitchFamily="18" charset="0"/>
              </a:rPr>
              <a:t>ДК</a:t>
            </a:r>
            <a:r>
              <a:rPr lang="uk-UA" sz="2400" spc="15"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019-2001.</a:t>
            </a:r>
            <a:r>
              <a:rPr lang="uk-UA" sz="2400" spc="5"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Державний</a:t>
            </a:r>
            <a:r>
              <a:rPr lang="uk-UA" sz="2400" spc="1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класифікатор</a:t>
            </a:r>
            <a:r>
              <a:rPr lang="uk-UA" sz="2400" spc="15"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України.</a:t>
            </a:r>
            <a:r>
              <a:rPr lang="uk-UA" sz="2400" spc="20" dirty="0">
                <a:latin typeface="Times New Roman" panose="02020603050405020304" pitchFamily="18" charset="0"/>
                <a:ea typeface="Times New Roman" panose="02020603050405020304" pitchFamily="18" charset="0"/>
              </a:rPr>
              <a:t> </a:t>
            </a:r>
            <a:r>
              <a:rPr lang="uk-UA" sz="2400" dirty="0">
                <a:latin typeface="Times New Roman" panose="02020603050405020304" pitchFamily="18" charset="0"/>
                <a:ea typeface="Times New Roman" panose="02020603050405020304" pitchFamily="18" charset="0"/>
              </a:rPr>
              <a:t>Державний</a:t>
            </a:r>
            <a:r>
              <a:rPr lang="uk-UA" sz="2400" spc="5" dirty="0">
                <a:latin typeface="Times New Roman" panose="02020603050405020304" pitchFamily="18" charset="0"/>
                <a:ea typeface="Times New Roman" panose="02020603050405020304" pitchFamily="18" charset="0"/>
              </a:rPr>
              <a:t> </a:t>
            </a:r>
            <a:r>
              <a:rPr lang="uk-UA" sz="2400" spc="-10" dirty="0">
                <a:latin typeface="Times New Roman" panose="02020603050405020304" pitchFamily="18" charset="0"/>
                <a:ea typeface="Times New Roman" panose="02020603050405020304" pitchFamily="18" charset="0"/>
              </a:rPr>
              <a:t>класифікатор </a:t>
            </a:r>
            <a:r>
              <a:rPr lang="uk-UA" sz="2400" spc="-25" dirty="0">
                <a:latin typeface="Times New Roman" panose="02020603050405020304" pitchFamily="18" charset="0"/>
                <a:ea typeface="Times New Roman" panose="02020603050405020304" pitchFamily="18" charset="0"/>
              </a:rPr>
              <a:t>НС.</a:t>
            </a:r>
            <a:endParaRPr lang="uk-UA" sz="2400" dirty="0">
              <a:latin typeface="Times New Roman" panose="02020603050405020304" pitchFamily="18" charset="0"/>
              <a:ea typeface="Times New Roman" panose="02020603050405020304" pitchFamily="18" charset="0"/>
            </a:endParaRPr>
          </a:p>
          <a:p>
            <a:pPr indent="357188">
              <a:buClr>
                <a:srgbClr val="AE2B09"/>
              </a:buClr>
              <a:buFont typeface="Wingdings" panose="05000000000000000000" pitchFamily="2" charset="2"/>
              <a:buChar char="§"/>
            </a:pPr>
            <a:endParaRPr lang="uk-UA" sz="2400" spc="-10" dirty="0">
              <a:latin typeface="Times New Roman" panose="02020603050405020304" pitchFamily="18" charset="0"/>
              <a:ea typeface="Times New Roman" panose="02020603050405020304" pitchFamily="18" charset="0"/>
            </a:endParaRPr>
          </a:p>
          <a:p>
            <a:pPr indent="357188">
              <a:buClr>
                <a:srgbClr val="AE2B09"/>
              </a:buClr>
              <a:buFont typeface="Wingdings" panose="05000000000000000000" pitchFamily="2" charset="2"/>
              <a:buChar char="§"/>
            </a:pPr>
            <a:endParaRPr lang="uk-UA" sz="2400" dirty="0"/>
          </a:p>
        </p:txBody>
      </p:sp>
      <p:sp>
        <p:nvSpPr>
          <p:cNvPr id="3" name="Місце для номера слайда 2"/>
          <p:cNvSpPr>
            <a:spLocks noGrp="1"/>
          </p:cNvSpPr>
          <p:nvPr>
            <p:ph type="sldNum" sz="quarter" idx="12"/>
          </p:nvPr>
        </p:nvSpPr>
        <p:spPr/>
        <p:txBody>
          <a:bodyPr/>
          <a:lstStyle/>
          <a:p>
            <a:fld id="{4FAB73BC-B049-4115-A692-8D63A059BFB8}" type="slidenum">
              <a:rPr lang="en-US" smtClean="0"/>
              <a:t>99</a:t>
            </a:fld>
            <a:endParaRPr lang="en-US" dirty="0"/>
          </a:p>
        </p:txBody>
      </p:sp>
    </p:spTree>
    <p:extLst>
      <p:ext uri="{BB962C8B-B14F-4D97-AF65-F5344CB8AC3E}">
        <p14:creationId xmlns:p14="http://schemas.microsoft.com/office/powerpoint/2010/main" val="41867365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Дерево">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TM03090434[[fn=Дерево]]</Template>
  <TotalTime>3037</TotalTime>
  <Words>5346</Words>
  <Application>Microsoft Office PowerPoint</Application>
  <PresentationFormat>Широкоэкранный</PresentationFormat>
  <Paragraphs>515</Paragraphs>
  <Slides>119</Slides>
  <Notes>1</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119</vt:i4>
      </vt:variant>
    </vt:vector>
  </HeadingPairs>
  <TitlesOfParts>
    <vt:vector size="129" baseType="lpstr">
      <vt:lpstr>Arial</vt:lpstr>
      <vt:lpstr>Calibri</vt:lpstr>
      <vt:lpstr>Cambria</vt:lpstr>
      <vt:lpstr>DejaVu Sans</vt:lpstr>
      <vt:lpstr>Rockwell</vt:lpstr>
      <vt:lpstr>Rockwell Condensed</vt:lpstr>
      <vt:lpstr>Times New Roman</vt:lpstr>
      <vt:lpstr>Webdings</vt:lpstr>
      <vt:lpstr>Wingdings</vt:lpstr>
      <vt:lpstr>Дерево</vt:lpstr>
      <vt:lpstr>ІНЖЕНЕРНИЙ   ЗАХИСТ НАСЕЛЕННЯ   І   ТЕРИТОРІЙ ПРИ   НАДЗВИЧАЙНИХ СИТУАЦІЯХ</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Інженерний захист територій </vt:lpstr>
      <vt:lpstr>Заходи інженерного захисту повинні передбачати:</vt:lpstr>
      <vt:lpstr>Презентация PowerPoint</vt:lpstr>
      <vt:lpstr>Презентация PowerPoint</vt:lpstr>
      <vt:lpstr>Заходи інженерного захисту повинні передбачати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ІНЖЕНЕРНИЙ ЗАХИСТ НАСЕЛЕННЯ І ТЕРИТОРІЙ ПРИ НАДЗВИЧАЙНИХ СИТУАЦІЯХ</dc:title>
  <dc:creator>Острий</dc:creator>
  <cp:lastModifiedBy>US2UA</cp:lastModifiedBy>
  <cp:revision>146</cp:revision>
  <dcterms:created xsi:type="dcterms:W3CDTF">2024-12-27T08:33:11Z</dcterms:created>
  <dcterms:modified xsi:type="dcterms:W3CDTF">2025-04-22T08:18:46Z</dcterms:modified>
</cp:coreProperties>
</file>