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Організація та проведення наукового дослідження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Вимоги  до його проведення та послідовність </a:t>
            </a:r>
          </a:p>
        </p:txBody>
      </p:sp>
    </p:spTree>
    <p:extLst>
      <p:ext uri="{BB962C8B-B14F-4D97-AF65-F5344CB8AC3E}">
        <p14:creationId xmlns:p14="http://schemas.microsoft.com/office/powerpoint/2010/main" val="877274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Календарний план робіт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3" y="2492897"/>
            <a:ext cx="3260651" cy="2169815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сприяє чіткому визначенню розподілу часу на кожний етап дослідження. </a:t>
            </a:r>
          </a:p>
          <a:p>
            <a:pPr marL="0" indent="0">
              <a:buNone/>
            </a:pPr>
            <a:r>
              <a:rPr lang="uk-UA" dirty="0"/>
              <a:t>Відсутність календарного плану приводить до невизначеності (і як наслідок - затягування) термінів виконання окремих етапів дослідження, до порушення ритмічності всієї роботи. А все це стає причиною зниження якості результатів дослідження</a:t>
            </a:r>
          </a:p>
        </p:txBody>
      </p:sp>
    </p:spTree>
    <p:extLst>
      <p:ext uri="{BB962C8B-B14F-4D97-AF65-F5344CB8AC3E}">
        <p14:creationId xmlns:p14="http://schemas.microsoft.com/office/powerpoint/2010/main" val="3051313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Гіпотеза дослідження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587" y="2791620"/>
            <a:ext cx="2133600" cy="2143125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99856" y="1600201"/>
            <a:ext cx="4423392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uk-UA" sz="4000" i="1" dirty="0"/>
              <a:t>являє собою можливу (передбачувану) відповідь на питання, яке ставить перед собою дослідник, і складається із передбачуваних зв'язків між досліджуваними фактами.</a:t>
            </a:r>
          </a:p>
          <a:p>
            <a:pPr marL="0" indent="0">
              <a:buNone/>
            </a:pPr>
            <a:r>
              <a:rPr lang="ru-RU" sz="3500" dirty="0" err="1"/>
              <a:t>Гіпотеза</a:t>
            </a:r>
            <a:r>
              <a:rPr lang="ru-RU" sz="3500" dirty="0"/>
              <a:t> </a:t>
            </a:r>
            <a:r>
              <a:rPr lang="ru-RU" sz="3500" dirty="0" err="1"/>
              <a:t>дослідження</a:t>
            </a:r>
            <a:r>
              <a:rPr lang="ru-RU" sz="3500" dirty="0"/>
              <a:t> буде </a:t>
            </a:r>
            <a:r>
              <a:rPr lang="ru-RU" sz="3500" dirty="0" err="1"/>
              <a:t>виконувати</a:t>
            </a:r>
            <a:r>
              <a:rPr lang="ru-RU" sz="3500" dirty="0"/>
              <a:t> свою </a:t>
            </a:r>
            <a:r>
              <a:rPr lang="ru-RU" sz="3500" dirty="0" err="1"/>
              <a:t>функцію</a:t>
            </a:r>
            <a:r>
              <a:rPr lang="ru-RU" sz="3500" dirty="0"/>
              <a:t> </a:t>
            </a:r>
            <a:r>
              <a:rPr lang="ru-RU" sz="3500" dirty="0" err="1"/>
              <a:t>лише</a:t>
            </a:r>
            <a:r>
              <a:rPr lang="ru-RU" sz="3500" dirty="0"/>
              <a:t> </a:t>
            </a:r>
            <a:r>
              <a:rPr lang="ru-RU" sz="3500" dirty="0" err="1"/>
              <a:t>тоді</a:t>
            </a:r>
            <a:r>
              <a:rPr lang="ru-RU" sz="3500" dirty="0"/>
              <a:t>, коли вона буде </a:t>
            </a:r>
            <a:r>
              <a:rPr lang="ru-RU" sz="3500" dirty="0" err="1"/>
              <a:t>відповідати</a:t>
            </a:r>
            <a:r>
              <a:rPr lang="ru-RU" sz="3500" dirty="0"/>
              <a:t> таким </a:t>
            </a:r>
            <a:r>
              <a:rPr lang="ru-RU" sz="3500" dirty="0" err="1"/>
              <a:t>умовам</a:t>
            </a:r>
            <a:r>
              <a:rPr lang="ru-RU" sz="3500" dirty="0"/>
              <a:t>: </a:t>
            </a:r>
          </a:p>
          <a:p>
            <a:r>
              <a:rPr lang="ru-RU" sz="3000" dirty="0"/>
              <a:t>бути </a:t>
            </a:r>
            <a:r>
              <a:rPr lang="ru-RU" sz="3000" dirty="0" err="1"/>
              <a:t>розумним</a:t>
            </a:r>
            <a:r>
              <a:rPr lang="ru-RU" sz="3000" dirty="0"/>
              <a:t> </a:t>
            </a:r>
            <a:r>
              <a:rPr lang="ru-RU" sz="3000" dirty="0" err="1"/>
              <a:t>передбаченням</a:t>
            </a:r>
            <a:r>
              <a:rPr lang="ru-RU" sz="3000" dirty="0"/>
              <a:t>, а не </a:t>
            </a:r>
            <a:r>
              <a:rPr lang="ru-RU" sz="3000" dirty="0" err="1"/>
              <a:t>квапливою</a:t>
            </a:r>
            <a:r>
              <a:rPr lang="ru-RU" sz="3000" dirty="0"/>
              <a:t> </a:t>
            </a:r>
            <a:r>
              <a:rPr lang="ru-RU" sz="3000" dirty="0" err="1"/>
              <a:t>здогадкою</a:t>
            </a:r>
            <a:r>
              <a:rPr lang="ru-RU" sz="3000" dirty="0"/>
              <a:t>; </a:t>
            </a:r>
          </a:p>
          <a:p>
            <a:r>
              <a:rPr lang="ru-RU" sz="3000" dirty="0"/>
              <a:t>бути простою і </a:t>
            </a:r>
            <a:r>
              <a:rPr lang="ru-RU" sz="3000" dirty="0" err="1"/>
              <a:t>чіткою</a:t>
            </a:r>
            <a:r>
              <a:rPr lang="ru-RU" sz="3000" dirty="0"/>
              <a:t> за </a:t>
            </a:r>
            <a:r>
              <a:rPr lang="ru-RU" sz="3000" dirty="0" err="1"/>
              <a:t>формулюванням</a:t>
            </a:r>
            <a:r>
              <a:rPr lang="ru-RU" sz="3000" dirty="0"/>
              <a:t>; </a:t>
            </a:r>
          </a:p>
          <a:p>
            <a:r>
              <a:rPr lang="ru-RU" sz="3000" dirty="0"/>
              <a:t>бути адекватною </a:t>
            </a:r>
            <a:r>
              <a:rPr lang="ru-RU" sz="3000" dirty="0" err="1"/>
              <a:t>відповіддю</a:t>
            </a:r>
            <a:r>
              <a:rPr lang="ru-RU" sz="3000" dirty="0"/>
              <a:t> на </a:t>
            </a:r>
            <a:r>
              <a:rPr lang="ru-RU" sz="3000" dirty="0" err="1"/>
              <a:t>поставлене</a:t>
            </a:r>
            <a:r>
              <a:rPr lang="ru-RU" sz="3000" dirty="0"/>
              <a:t> </a:t>
            </a:r>
            <a:r>
              <a:rPr lang="ru-RU" sz="3000" dirty="0" err="1"/>
              <a:t>питання</a:t>
            </a:r>
            <a:r>
              <a:rPr lang="ru-RU" sz="3000" dirty="0"/>
              <a:t>; </a:t>
            </a:r>
          </a:p>
          <a:p>
            <a:r>
              <a:rPr lang="ru-RU" sz="3000" dirty="0" err="1"/>
              <a:t>відповідати</a:t>
            </a:r>
            <a:r>
              <a:rPr lang="ru-RU" sz="3000" dirty="0"/>
              <a:t> фактам, на </a:t>
            </a:r>
            <a:r>
              <a:rPr lang="ru-RU" sz="3000" dirty="0" err="1"/>
              <a:t>основі</a:t>
            </a:r>
            <a:r>
              <a:rPr lang="ru-RU" sz="3000" dirty="0"/>
              <a:t> </a:t>
            </a:r>
            <a:r>
              <a:rPr lang="ru-RU" sz="3000" dirty="0" err="1"/>
              <a:t>яких</a:t>
            </a:r>
            <a:r>
              <a:rPr lang="ru-RU" sz="3000" dirty="0"/>
              <a:t> </a:t>
            </a:r>
            <a:r>
              <a:rPr lang="ru-RU" sz="3000" dirty="0" err="1"/>
              <a:t>її</a:t>
            </a:r>
            <a:r>
              <a:rPr lang="ru-RU" sz="3000" dirty="0"/>
              <a:t> </a:t>
            </a:r>
            <a:r>
              <a:rPr lang="ru-RU" sz="3000" dirty="0" err="1"/>
              <a:t>сформульовано</a:t>
            </a:r>
            <a:r>
              <a:rPr lang="ru-RU" sz="3000" dirty="0"/>
              <a:t> і для </a:t>
            </a:r>
            <a:r>
              <a:rPr lang="ru-RU" sz="3000" dirty="0" err="1"/>
              <a:t>пояснення</a:t>
            </a:r>
            <a:r>
              <a:rPr lang="ru-RU" sz="3000" dirty="0"/>
              <a:t> </a:t>
            </a:r>
            <a:r>
              <a:rPr lang="ru-RU" sz="3000" dirty="0" err="1"/>
              <a:t>котрих</a:t>
            </a:r>
            <a:r>
              <a:rPr lang="ru-RU" sz="3000" dirty="0"/>
              <a:t> вона </a:t>
            </a:r>
            <a:r>
              <a:rPr lang="ru-RU" sz="3000" dirty="0" err="1"/>
              <a:t>призначена</a:t>
            </a:r>
            <a:r>
              <a:rPr lang="ru-RU" sz="3000" dirty="0"/>
              <a:t>; </a:t>
            </a:r>
          </a:p>
          <a:p>
            <a:r>
              <a:rPr lang="ru-RU" sz="3000" dirty="0" err="1"/>
              <a:t>враховувати</a:t>
            </a:r>
            <a:r>
              <a:rPr lang="ru-RU" sz="3000" dirty="0"/>
              <a:t> </a:t>
            </a:r>
            <a:r>
              <a:rPr lang="ru-RU" sz="3000" dirty="0" err="1"/>
              <a:t>раніше</a:t>
            </a:r>
            <a:r>
              <a:rPr lang="ru-RU" sz="3000" dirty="0"/>
              <a:t> </a:t>
            </a:r>
            <a:r>
              <a:rPr lang="ru-RU" sz="3000" dirty="0" err="1"/>
              <a:t>відкриті</a:t>
            </a:r>
            <a:r>
              <a:rPr lang="ru-RU" sz="3000" dirty="0"/>
              <a:t> </a:t>
            </a:r>
            <a:r>
              <a:rPr lang="ru-RU" sz="3000" dirty="0" err="1"/>
              <a:t>закономірності</a:t>
            </a:r>
            <a:r>
              <a:rPr lang="ru-RU" sz="3000" dirty="0"/>
              <a:t>, але не </a:t>
            </a:r>
            <a:r>
              <a:rPr lang="ru-RU" sz="3000" dirty="0" err="1"/>
              <a:t>вступати</a:t>
            </a:r>
            <a:r>
              <a:rPr lang="ru-RU" sz="3000" dirty="0"/>
              <a:t> у </a:t>
            </a:r>
            <a:r>
              <a:rPr lang="ru-RU" sz="3000" dirty="0" err="1"/>
              <a:t>протиріччя</a:t>
            </a:r>
            <a:r>
              <a:rPr lang="ru-RU" sz="3000" dirty="0"/>
              <a:t> </a:t>
            </a:r>
            <a:r>
              <a:rPr lang="ru-RU" sz="3000" dirty="0" err="1"/>
              <a:t>із</a:t>
            </a:r>
            <a:r>
              <a:rPr lang="ru-RU" sz="3000" dirty="0"/>
              <a:t> </a:t>
            </a:r>
            <a:r>
              <a:rPr lang="ru-RU" sz="3000" dirty="0" err="1"/>
              <a:t>вже</a:t>
            </a:r>
            <a:r>
              <a:rPr lang="ru-RU" sz="3000" dirty="0"/>
              <a:t> </a:t>
            </a:r>
            <a:r>
              <a:rPr lang="ru-RU" sz="3000" dirty="0" err="1"/>
              <a:t>відомими</a:t>
            </a:r>
            <a:r>
              <a:rPr lang="ru-RU" sz="3000" dirty="0"/>
              <a:t> результатами </a:t>
            </a:r>
            <a:r>
              <a:rPr lang="ru-RU" sz="3000" dirty="0" err="1"/>
              <a:t>досліджень</a:t>
            </a:r>
            <a:r>
              <a:rPr lang="ru-RU" sz="3000" dirty="0"/>
              <a:t>; </a:t>
            </a:r>
          </a:p>
          <a:p>
            <a:r>
              <a:rPr lang="ru-RU" sz="3000" dirty="0" err="1"/>
              <a:t>пояснювати</a:t>
            </a:r>
            <a:r>
              <a:rPr lang="ru-RU" sz="3000" dirty="0"/>
              <a:t> </a:t>
            </a:r>
            <a:r>
              <a:rPr lang="ru-RU" sz="3000" dirty="0" err="1"/>
              <a:t>певне</a:t>
            </a:r>
            <a:r>
              <a:rPr lang="ru-RU" sz="3000" dirty="0"/>
              <a:t> коло </a:t>
            </a:r>
            <a:r>
              <a:rPr lang="ru-RU" sz="3000" dirty="0" err="1"/>
              <a:t>явищ</a:t>
            </a:r>
            <a:r>
              <a:rPr lang="ru-RU" sz="3000" dirty="0"/>
              <a:t> </a:t>
            </a:r>
            <a:r>
              <a:rPr lang="ru-RU" sz="3000" dirty="0" err="1"/>
              <a:t>дійсності</a:t>
            </a:r>
            <a:r>
              <a:rPr lang="ru-RU" sz="3000" dirty="0"/>
              <a:t>; </a:t>
            </a:r>
          </a:p>
          <a:p>
            <a:r>
              <a:rPr lang="ru-RU" sz="3000" dirty="0" err="1"/>
              <a:t>передбачати</a:t>
            </a:r>
            <a:r>
              <a:rPr lang="ru-RU" sz="3000" dirty="0"/>
              <a:t> </a:t>
            </a:r>
            <a:r>
              <a:rPr lang="ru-RU" sz="3000" dirty="0" err="1"/>
              <a:t>нові</a:t>
            </a:r>
            <a:r>
              <a:rPr lang="ru-RU" sz="3000" dirty="0"/>
              <a:t> </a:t>
            </a:r>
            <a:r>
              <a:rPr lang="ru-RU" sz="3000" dirty="0" err="1"/>
              <a:t>факти</a:t>
            </a:r>
            <a:r>
              <a:rPr lang="ru-RU" sz="3000" dirty="0"/>
              <a:t>, </a:t>
            </a:r>
            <a:r>
              <a:rPr lang="ru-RU" sz="3000" dirty="0" err="1"/>
              <a:t>явища</a:t>
            </a:r>
            <a:r>
              <a:rPr lang="ru-RU" sz="3000" dirty="0"/>
              <a:t> і </a:t>
            </a:r>
            <a:r>
              <a:rPr lang="ru-RU" sz="3000" dirty="0" err="1"/>
              <a:t>зв'язки</a:t>
            </a:r>
            <a:r>
              <a:rPr lang="ru-RU" sz="3000" dirty="0"/>
              <a:t> </a:t>
            </a:r>
            <a:r>
              <a:rPr lang="ru-RU" sz="3000" dirty="0" err="1"/>
              <a:t>між</a:t>
            </a:r>
            <a:r>
              <a:rPr lang="ru-RU" sz="3000" dirty="0"/>
              <a:t> ними; </a:t>
            </a:r>
          </a:p>
          <a:p>
            <a:r>
              <a:rPr lang="uk-UA" sz="3000" dirty="0"/>
              <a:t>піддаватись емпіричній перевірці.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1364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Опрацювання результатів дослідження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7" y="1844824"/>
            <a:ext cx="2847975" cy="1600200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dirty="0"/>
              <a:t>На цьому етапі зібрані матеріали відповідним чином упорядковуються і систематизуються, перевіряється їх достовірність або дається статистична оцінка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3290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3098" y="1143000"/>
            <a:ext cx="3429000" cy="1565920"/>
          </a:xfrm>
        </p:spPr>
        <p:txBody>
          <a:bodyPr/>
          <a:lstStyle/>
          <a:p>
            <a:r>
              <a:rPr lang="uk-UA" dirty="0"/>
              <a:t>Опрацювання результатів дослідження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1600" dirty="0"/>
              <a:t>На цьому етапі зібрані матеріали відповідним чином упорядковуються і систематизуються, перевіряється їх достовірність або дається статистична оцінка. 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96" r="218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7908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6080" y="260648"/>
            <a:ext cx="3429000" cy="1656184"/>
          </a:xfrm>
        </p:spPr>
        <p:txBody>
          <a:bodyPr>
            <a:normAutofit fontScale="90000"/>
          </a:bodyPr>
          <a:lstStyle/>
          <a:p>
            <a:r>
              <a:rPr lang="uk-UA" dirty="0"/>
              <a:t>Теоретичний аналіз результатів дослідження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600056" y="1988840"/>
            <a:ext cx="3888432" cy="4608512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/>
              <a:t>Головне завдання аналізу дослідних </a:t>
            </a:r>
            <a:r>
              <a:rPr lang="uk-UA" dirty="0"/>
              <a:t>даних полягає у їх порівнянні із сформульованою раніше гіпотезою дослідження. Найчастіше результати такого порівняння зводяться до трьох можливих випадків: </a:t>
            </a:r>
          </a:p>
          <a:p>
            <a:r>
              <a:rPr lang="uk-UA" dirty="0"/>
              <a:t>1. Сформульовані у гіпотезі передбачення повністю узгоджуються з результатами дослідження. Завдяки цьому стає можливим сформулювати нові підтверджені дослідними даними теоретичні положення чи закономірності. </a:t>
            </a:r>
          </a:p>
          <a:p>
            <a:r>
              <a:rPr lang="uk-UA" dirty="0"/>
              <a:t>2. Результати дослідження лише частково узгоджуються з висунутими у гіпотезі передбаченнями, а іноді і суперечать деяким з них. Внаслідок такої ситуації виникає необхідність змінити формулювання основних положень гіпотези так, щоб вони відповідали одержаним дослідним даним. Для підтвердження правомірності зміненої гіпотези проводять додаткові </a:t>
            </a:r>
            <a:r>
              <a:rPr lang="uk-UA" dirty="0" err="1"/>
              <a:t>корегуючі</a:t>
            </a:r>
            <a:r>
              <a:rPr lang="uk-UA" dirty="0"/>
              <a:t> дослідження. І тільки після всього цього роблять остаточні узагальнення. </a:t>
            </a:r>
          </a:p>
          <a:p>
            <a:r>
              <a:rPr lang="ru-RU" dirty="0"/>
              <a:t>3. </a:t>
            </a:r>
            <a:r>
              <a:rPr lang="ru-RU" dirty="0" err="1"/>
              <a:t>Гіпотеза</a:t>
            </a:r>
            <a:r>
              <a:rPr lang="ru-RU" dirty="0"/>
              <a:t> не </a:t>
            </a:r>
            <a:r>
              <a:rPr lang="ru-RU" dirty="0" err="1"/>
              <a:t>підтверджується</a:t>
            </a:r>
            <a:r>
              <a:rPr lang="ru-RU" dirty="0"/>
              <a:t> </a:t>
            </a:r>
            <a:r>
              <a:rPr lang="ru-RU" dirty="0" err="1"/>
              <a:t>дослідними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.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критично </a:t>
            </a:r>
            <a:r>
              <a:rPr lang="ru-RU" dirty="0" err="1"/>
              <a:t>аналізують</a:t>
            </a:r>
            <a:r>
              <a:rPr lang="ru-RU" dirty="0"/>
              <a:t>,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переглядають</a:t>
            </a:r>
            <a:r>
              <a:rPr lang="ru-RU" dirty="0"/>
              <a:t> і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</a:t>
            </a:r>
            <a:endParaRPr lang="uk-UA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2" r="134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82523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8088" y="404664"/>
            <a:ext cx="3429000" cy="2057400"/>
          </a:xfrm>
        </p:spPr>
        <p:txBody>
          <a:bodyPr/>
          <a:lstStyle/>
          <a:p>
            <a:r>
              <a:rPr lang="ru-RU" dirty="0" err="1"/>
              <a:t>Упровадження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у практику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913098" y="2564904"/>
            <a:ext cx="3429000" cy="3672408"/>
          </a:xfrm>
        </p:spPr>
        <p:txBody>
          <a:bodyPr>
            <a:normAutofit fontScale="92500" lnSpcReduction="10000"/>
          </a:bodyPr>
          <a:lstStyle/>
          <a:p>
            <a:r>
              <a:rPr lang="ru-RU" sz="1600" dirty="0" err="1"/>
              <a:t>Результати</a:t>
            </a:r>
            <a:r>
              <a:rPr lang="ru-RU" sz="1600" dirty="0"/>
              <a:t> </a:t>
            </a:r>
            <a:r>
              <a:rPr lang="ru-RU" sz="1600" dirty="0" err="1"/>
              <a:t>дослідження</a:t>
            </a:r>
            <a:r>
              <a:rPr lang="ru-RU" sz="1600" dirty="0"/>
              <a:t> </a:t>
            </a:r>
            <a:r>
              <a:rPr lang="ru-RU" sz="1600" dirty="0" err="1"/>
              <a:t>стають</a:t>
            </a:r>
            <a:r>
              <a:rPr lang="ru-RU" sz="1600" dirty="0"/>
              <a:t> </a:t>
            </a:r>
            <a:r>
              <a:rPr lang="ru-RU" sz="1600" dirty="0" err="1"/>
              <a:t>науковою</a:t>
            </a:r>
            <a:r>
              <a:rPr lang="ru-RU" sz="1600" dirty="0"/>
              <a:t> </a:t>
            </a:r>
            <a:r>
              <a:rPr lang="ru-RU" sz="1600" dirty="0" err="1"/>
              <a:t>продукцією</a:t>
            </a:r>
            <a:r>
              <a:rPr lang="ru-RU" sz="1600" dirty="0"/>
              <a:t> </a:t>
            </a:r>
            <a:r>
              <a:rPr lang="ru-RU" sz="1600" dirty="0" err="1"/>
              <a:t>тільки</a:t>
            </a:r>
            <a:r>
              <a:rPr lang="ru-RU" sz="1600" dirty="0"/>
              <a:t> з того часу, коли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починають</a:t>
            </a:r>
            <a:r>
              <a:rPr lang="ru-RU" sz="1600" dirty="0"/>
              <a:t> </a:t>
            </a:r>
            <a:r>
              <a:rPr lang="ru-RU" sz="1600" dirty="0" err="1"/>
              <a:t>застосовувати</a:t>
            </a:r>
            <a:r>
              <a:rPr lang="ru-RU" sz="1600" dirty="0"/>
              <a:t> на </a:t>
            </a:r>
            <a:r>
              <a:rPr lang="ru-RU" sz="1600" dirty="0" err="1"/>
              <a:t>практиці</a:t>
            </a:r>
            <a:r>
              <a:rPr lang="ru-RU" sz="1600" dirty="0"/>
              <a:t>. Початок </a:t>
            </a:r>
            <a:r>
              <a:rPr lang="ru-RU" sz="1600" dirty="0" err="1"/>
              <a:t>застосування</a:t>
            </a:r>
            <a:r>
              <a:rPr lang="ru-RU" sz="1600" dirty="0"/>
              <a:t> </a:t>
            </a:r>
            <a:r>
              <a:rPr lang="ru-RU" sz="1600" dirty="0" err="1"/>
              <a:t>результатів</a:t>
            </a:r>
            <a:r>
              <a:rPr lang="ru-RU" sz="1600" dirty="0"/>
              <a:t> </a:t>
            </a:r>
            <a:r>
              <a:rPr lang="ru-RU" sz="1600" dirty="0" err="1"/>
              <a:t>дослідження</a:t>
            </a:r>
            <a:r>
              <a:rPr lang="ru-RU" sz="1600" dirty="0"/>
              <a:t> у </a:t>
            </a:r>
            <a:r>
              <a:rPr lang="ru-RU" sz="1600" dirty="0" err="1"/>
              <a:t>реальних</a:t>
            </a:r>
            <a:r>
              <a:rPr lang="ru-RU" sz="1600" dirty="0"/>
              <a:t> </a:t>
            </a:r>
            <a:r>
              <a:rPr lang="ru-RU" sz="1600" dirty="0" err="1"/>
              <a:t>практичних</a:t>
            </a:r>
            <a:r>
              <a:rPr lang="ru-RU" sz="1600" dirty="0"/>
              <a:t> </a:t>
            </a:r>
            <a:r>
              <a:rPr lang="ru-RU" sz="1600" dirty="0" err="1"/>
              <a:t>умовах</a:t>
            </a:r>
            <a:r>
              <a:rPr lang="ru-RU" sz="1600" dirty="0"/>
              <a:t> (в </a:t>
            </a:r>
            <a:r>
              <a:rPr lang="ru-RU" sz="1600" dirty="0" err="1"/>
              <a:t>освіті</a:t>
            </a:r>
            <a:r>
              <a:rPr lang="ru-RU" sz="1600" dirty="0"/>
              <a:t>, на </a:t>
            </a:r>
            <a:r>
              <a:rPr lang="ru-RU" sz="1600" dirty="0" err="1"/>
              <a:t>виробництві</a:t>
            </a:r>
            <a:r>
              <a:rPr lang="ru-RU" sz="1600" dirty="0"/>
              <a:t>, в державному </a:t>
            </a:r>
            <a:r>
              <a:rPr lang="ru-RU" sz="1600" dirty="0" err="1"/>
              <a:t>управлінні</a:t>
            </a:r>
            <a:r>
              <a:rPr lang="ru-RU" sz="1600" dirty="0"/>
              <a:t>, в </a:t>
            </a:r>
            <a:r>
              <a:rPr lang="ru-RU" sz="1600" dirty="0" err="1"/>
              <a:t>охороні</a:t>
            </a:r>
            <a:r>
              <a:rPr lang="ru-RU" sz="1600" dirty="0"/>
              <a:t> </a:t>
            </a:r>
            <a:r>
              <a:rPr lang="ru-RU" sz="1600" dirty="0" err="1"/>
              <a:t>здоров'я</a:t>
            </a:r>
            <a:r>
              <a:rPr lang="ru-RU" sz="1600" dirty="0"/>
              <a:t> і </a:t>
            </a:r>
            <a:r>
              <a:rPr lang="ru-RU" sz="1600" dirty="0" err="1"/>
              <a:t>т.ін</a:t>
            </a:r>
            <a:r>
              <a:rPr lang="ru-RU" sz="1600" dirty="0"/>
              <a:t>.) </a:t>
            </a:r>
            <a:r>
              <a:rPr lang="ru-RU" sz="1600" dirty="0" err="1"/>
              <a:t>називають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2000" b="1" i="1" dirty="0" err="1"/>
              <a:t>упровадженням</a:t>
            </a:r>
            <a:r>
              <a:rPr lang="ru-RU" sz="2000" b="1" i="1" dirty="0"/>
              <a:t>.</a:t>
            </a:r>
            <a:r>
              <a:rPr lang="ru-RU" sz="1600" i="1" dirty="0"/>
              <a:t> </a:t>
            </a:r>
          </a:p>
          <a:p>
            <a:endParaRPr lang="ru-RU" sz="1600" dirty="0"/>
          </a:p>
          <a:p>
            <a:r>
              <a:rPr lang="ru-RU" sz="1600" dirty="0" err="1"/>
              <a:t>Упровадження</a:t>
            </a:r>
            <a:r>
              <a:rPr lang="ru-RU" sz="1600" dirty="0"/>
              <a:t> </a:t>
            </a:r>
            <a:r>
              <a:rPr lang="ru-RU" sz="1600" dirty="0" err="1"/>
              <a:t>класифікують</a:t>
            </a:r>
            <a:r>
              <a:rPr lang="ru-RU" sz="1600" dirty="0"/>
              <a:t> за </a:t>
            </a:r>
            <a:r>
              <a:rPr lang="ru-RU" sz="1600" dirty="0" err="1"/>
              <a:t>двома</a:t>
            </a:r>
            <a:r>
              <a:rPr lang="ru-RU" sz="1600" dirty="0"/>
              <a:t> </a:t>
            </a:r>
            <a:r>
              <a:rPr lang="ru-RU" sz="1600" dirty="0" err="1"/>
              <a:t>ознаками</a:t>
            </a:r>
            <a:r>
              <a:rPr lang="ru-RU" sz="1600" dirty="0"/>
              <a:t>: </a:t>
            </a:r>
          </a:p>
          <a:p>
            <a:r>
              <a:rPr lang="uk-UA" sz="1600" dirty="0"/>
              <a:t> формою матеріального втілення; </a:t>
            </a:r>
          </a:p>
          <a:p>
            <a:r>
              <a:rPr lang="uk-UA" sz="1600" dirty="0"/>
              <a:t> робочою функцією впроваджуваних результатів</a:t>
            </a:r>
          </a:p>
          <a:p>
            <a:endParaRPr lang="uk-UA" sz="16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0" r="213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9266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8088" y="188640"/>
            <a:ext cx="3429000" cy="2057400"/>
          </a:xfrm>
        </p:spPr>
        <p:txBody>
          <a:bodyPr/>
          <a:lstStyle/>
          <a:p>
            <a:r>
              <a:rPr lang="uk-UA" dirty="0"/>
              <a:t>Оцінювання значущості результатів дослідження.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913098" y="2420888"/>
            <a:ext cx="3429000" cy="4032448"/>
          </a:xfrm>
        </p:spPr>
        <p:txBody>
          <a:bodyPr>
            <a:normAutofit/>
          </a:bodyPr>
          <a:lstStyle/>
          <a:p>
            <a:r>
              <a:rPr lang="uk-UA" dirty="0"/>
              <a:t>Наслідки упровадження результатів дослідження у практику можуть бути найрізноманітнішими і при цьому забезпечувати </a:t>
            </a:r>
            <a:r>
              <a:rPr lang="uk-UA" sz="2000" i="1" dirty="0"/>
              <a:t>економічний</a:t>
            </a:r>
            <a:r>
              <a:rPr lang="uk-UA" dirty="0"/>
              <a:t> (скорочення грошових витрат на виробництво продукції) чи </a:t>
            </a:r>
            <a:r>
              <a:rPr lang="uk-UA" sz="2000" i="1" dirty="0"/>
              <a:t>соціальний</a:t>
            </a:r>
            <a:r>
              <a:rPr lang="uk-UA" dirty="0"/>
              <a:t> ефект (зростання продуктивності праці, підвищення рівня освіченості, покращання умов навчання чи праці, підвищення працездатності і збереження здоров'я людей). </a:t>
            </a:r>
          </a:p>
          <a:p>
            <a:r>
              <a:rPr lang="uk-UA" dirty="0"/>
              <a:t>Оцінюють ефективність результатів наукових досліджень на основі спеціальних методик, які дають можливість визначати існуючі для цього показники. 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0" r="182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7890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Дякую за увагу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Будьте здорові))</a:t>
            </a:r>
          </a:p>
        </p:txBody>
      </p:sp>
    </p:spTree>
    <p:extLst>
      <p:ext uri="{BB962C8B-B14F-4D97-AF65-F5344CB8AC3E}">
        <p14:creationId xmlns:p14="http://schemas.microsoft.com/office/powerpoint/2010/main" val="317328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88088" y="404664"/>
            <a:ext cx="3429000" cy="2057400"/>
          </a:xfrm>
        </p:spPr>
        <p:txBody>
          <a:bodyPr/>
          <a:lstStyle/>
          <a:p>
            <a:r>
              <a:rPr lang="uk-UA" dirty="0"/>
              <a:t>Вимоги до проведення наукового дослідження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888088" y="2492896"/>
            <a:ext cx="3429000" cy="4176464"/>
          </a:xfrm>
        </p:spPr>
        <p:txBody>
          <a:bodyPr>
            <a:normAutofit lnSpcReduction="10000"/>
          </a:bodyPr>
          <a:lstStyle/>
          <a:p>
            <a:endParaRPr lang="uk-UA" dirty="0"/>
          </a:p>
          <a:p>
            <a:r>
              <a:rPr lang="ru-RU" dirty="0"/>
              <a:t> </a:t>
            </a:r>
            <a:r>
              <a:rPr lang="ru-RU" sz="1600" dirty="0" err="1"/>
              <a:t>Наукове</a:t>
            </a:r>
            <a:r>
              <a:rPr lang="ru-RU" sz="1600" dirty="0"/>
              <a:t> </a:t>
            </a:r>
            <a:r>
              <a:rPr lang="ru-RU" sz="1600" dirty="0" err="1"/>
              <a:t>дослідження</a:t>
            </a:r>
            <a:r>
              <a:rPr lang="ru-RU" sz="1600" dirty="0"/>
              <a:t> </a:t>
            </a:r>
            <a:r>
              <a:rPr lang="ru-RU" sz="1600" dirty="0" err="1"/>
              <a:t>завжди</a:t>
            </a:r>
            <a:r>
              <a:rPr lang="ru-RU" sz="1600" dirty="0"/>
              <a:t> </a:t>
            </a:r>
            <a:r>
              <a:rPr lang="ru-RU" sz="1600" dirty="0" err="1"/>
              <a:t>повинне</a:t>
            </a:r>
            <a:r>
              <a:rPr lang="ru-RU" sz="1600" dirty="0"/>
              <a:t> </a:t>
            </a:r>
            <a:r>
              <a:rPr lang="ru-RU" sz="1600" dirty="0" err="1"/>
              <a:t>носити</a:t>
            </a:r>
            <a:r>
              <a:rPr lang="ru-RU" sz="1600" dirty="0"/>
              <a:t> </a:t>
            </a:r>
            <a:r>
              <a:rPr lang="ru-RU" sz="1600" i="1" dirty="0" err="1"/>
              <a:t>творчий</a:t>
            </a:r>
            <a:r>
              <a:rPr lang="ru-RU" sz="1600" i="1" dirty="0"/>
              <a:t> характер</a:t>
            </a:r>
            <a:r>
              <a:rPr lang="ru-RU" sz="1600" dirty="0"/>
              <a:t>, </a:t>
            </a:r>
            <a:r>
              <a:rPr lang="ru-RU" sz="1600" dirty="0" err="1"/>
              <a:t>наповнений</a:t>
            </a:r>
            <a:r>
              <a:rPr lang="ru-RU" sz="1600" dirty="0"/>
              <a:t> </a:t>
            </a:r>
            <a:r>
              <a:rPr lang="ru-RU" sz="1600" dirty="0" err="1"/>
              <a:t>постійним</a:t>
            </a:r>
            <a:r>
              <a:rPr lang="ru-RU" sz="1600" dirty="0"/>
              <a:t> </a:t>
            </a:r>
            <a:r>
              <a:rPr lang="ru-RU" sz="1600" dirty="0" err="1"/>
              <a:t>пошуком</a:t>
            </a:r>
            <a:r>
              <a:rPr lang="ru-RU" sz="1600" dirty="0"/>
              <a:t> і </a:t>
            </a:r>
            <a:r>
              <a:rPr lang="ru-RU" sz="1600" dirty="0" err="1"/>
              <a:t>експериментуванням</a:t>
            </a:r>
            <a:r>
              <a:rPr lang="ru-RU" sz="1600" dirty="0"/>
              <a:t>.</a:t>
            </a:r>
          </a:p>
          <a:p>
            <a:endParaRPr lang="uk-UA" sz="1600" dirty="0"/>
          </a:p>
          <a:p>
            <a:r>
              <a:rPr lang="ru-RU" sz="1600" dirty="0"/>
              <a:t> </a:t>
            </a:r>
            <a:r>
              <a:rPr lang="ru-RU" sz="1600" dirty="0" err="1"/>
              <a:t>Наукове</a:t>
            </a:r>
            <a:r>
              <a:rPr lang="ru-RU" sz="1600" dirty="0"/>
              <a:t> </a:t>
            </a:r>
            <a:r>
              <a:rPr lang="ru-RU" sz="1600" dirty="0" err="1"/>
              <a:t>дослідження</a:t>
            </a:r>
            <a:r>
              <a:rPr lang="ru-RU" sz="1600" dirty="0"/>
              <a:t> </a:t>
            </a:r>
            <a:r>
              <a:rPr lang="ru-RU" sz="1600" dirty="0" err="1"/>
              <a:t>повинне</a:t>
            </a:r>
            <a:r>
              <a:rPr lang="ru-RU" sz="1600" dirty="0"/>
              <a:t> бути </a:t>
            </a:r>
            <a:r>
              <a:rPr lang="ru-RU" sz="1600" i="1" dirty="0" err="1"/>
              <a:t>потрібним</a:t>
            </a:r>
            <a:r>
              <a:rPr lang="ru-RU" sz="1600" i="1" dirty="0"/>
              <a:t>, </a:t>
            </a:r>
            <a:r>
              <a:rPr lang="ru-RU" sz="1600" i="1" dirty="0" err="1"/>
              <a:t>актуальним</a:t>
            </a:r>
            <a:r>
              <a:rPr lang="ru-RU" sz="1600" i="1" dirty="0"/>
              <a:t> </a:t>
            </a:r>
            <a:r>
              <a:rPr lang="ru-RU" sz="1600" dirty="0"/>
              <a:t>і </a:t>
            </a:r>
            <a:r>
              <a:rPr lang="ru-RU" sz="1600" dirty="0" err="1"/>
              <a:t>спиратись</a:t>
            </a:r>
            <a:r>
              <a:rPr lang="ru-RU" sz="1600" dirty="0"/>
              <a:t> на </a:t>
            </a:r>
            <a:r>
              <a:rPr lang="ru-RU" sz="1600" dirty="0" err="1"/>
              <a:t>об'єктивні</a:t>
            </a:r>
            <a:r>
              <a:rPr lang="ru-RU" sz="1600" dirty="0"/>
              <a:t> та </a:t>
            </a:r>
            <a:r>
              <a:rPr lang="ru-RU" sz="1600" dirty="0" err="1"/>
              <a:t>перевірені</a:t>
            </a:r>
            <a:r>
              <a:rPr lang="ru-RU" sz="1600" dirty="0"/>
              <a:t> </a:t>
            </a:r>
            <a:r>
              <a:rPr lang="ru-RU" sz="1600" dirty="0" err="1"/>
              <a:t>дані</a:t>
            </a:r>
            <a:r>
              <a:rPr lang="ru-RU" sz="1600" dirty="0"/>
              <a:t>. </a:t>
            </a:r>
          </a:p>
          <a:p>
            <a:endParaRPr lang="uk-UA" sz="1600" dirty="0"/>
          </a:p>
          <a:p>
            <a:r>
              <a:rPr lang="ru-RU" sz="1600" dirty="0"/>
              <a:t> </a:t>
            </a:r>
            <a:r>
              <a:rPr lang="ru-RU" sz="1600" dirty="0" err="1"/>
              <a:t>Наукове</a:t>
            </a:r>
            <a:r>
              <a:rPr lang="ru-RU" sz="1600" dirty="0"/>
              <a:t> </a:t>
            </a:r>
            <a:r>
              <a:rPr lang="ru-RU" sz="1600" dirty="0" err="1"/>
              <a:t>дослідження</a:t>
            </a:r>
            <a:r>
              <a:rPr lang="ru-RU" sz="1600" dirty="0"/>
              <a:t> </a:t>
            </a:r>
            <a:r>
              <a:rPr lang="ru-RU" sz="1600" dirty="0" err="1"/>
              <a:t>повинне</a:t>
            </a:r>
            <a:r>
              <a:rPr lang="ru-RU" sz="1600" dirty="0"/>
              <a:t> бути </a:t>
            </a:r>
            <a:r>
              <a:rPr lang="ru-RU" sz="1600" i="1" dirty="0" err="1"/>
              <a:t>плановим</a:t>
            </a:r>
            <a:r>
              <a:rPr lang="ru-RU" sz="1600" i="1" dirty="0"/>
              <a:t>. </a:t>
            </a:r>
          </a:p>
          <a:p>
            <a:endParaRPr lang="ru-RU" sz="1600" i="1" dirty="0"/>
          </a:p>
          <a:p>
            <a:r>
              <a:rPr lang="ru-RU" sz="1600" dirty="0"/>
              <a:t>У </a:t>
            </a:r>
            <a:r>
              <a:rPr lang="ru-RU" sz="1600" dirty="0" err="1"/>
              <a:t>науковому</a:t>
            </a:r>
            <a:r>
              <a:rPr lang="ru-RU" sz="1600" dirty="0"/>
              <a:t> </a:t>
            </a:r>
            <a:r>
              <a:rPr lang="ru-RU" sz="1600" dirty="0" err="1"/>
              <a:t>дослідженні</a:t>
            </a:r>
            <a:r>
              <a:rPr lang="ru-RU" sz="1600" dirty="0"/>
              <a:t> </a:t>
            </a:r>
            <a:r>
              <a:rPr lang="ru-RU" sz="1600" dirty="0" err="1"/>
              <a:t>повинні</a:t>
            </a:r>
            <a:r>
              <a:rPr lang="ru-RU" sz="1600" dirty="0"/>
              <a:t> </a:t>
            </a:r>
            <a:r>
              <a:rPr lang="ru-RU" sz="1600" i="1" dirty="0" err="1"/>
              <a:t>об'єктивно</a:t>
            </a:r>
            <a:r>
              <a:rPr lang="ru-RU" sz="1600" i="1" dirty="0"/>
              <a:t> і критично </a:t>
            </a:r>
            <a:r>
              <a:rPr lang="ru-RU" sz="1600" i="1" dirty="0" err="1"/>
              <a:t>оцінюватись</a:t>
            </a:r>
            <a:r>
              <a:rPr lang="ru-RU" sz="1600" i="1" dirty="0"/>
              <a:t> </a:t>
            </a:r>
            <a:r>
              <a:rPr lang="ru-RU" sz="1600" dirty="0"/>
              <a:t>будь-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результати</a:t>
            </a:r>
            <a:r>
              <a:rPr lang="ru-RU" sz="1600" i="1" dirty="0"/>
              <a:t>. </a:t>
            </a:r>
            <a:r>
              <a:rPr lang="ru-RU" sz="1600" dirty="0"/>
              <a:t> </a:t>
            </a:r>
            <a:endParaRPr lang="uk-UA" sz="1600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76" r="19376"/>
          <a:stretch>
            <a:fillRect/>
          </a:stretch>
        </p:blipFill>
        <p:spPr>
          <a:xfrm>
            <a:off x="1991544" y="1052736"/>
            <a:ext cx="4206240" cy="4206240"/>
          </a:xfrm>
        </p:spPr>
      </p:pic>
    </p:spTree>
    <p:extLst>
      <p:ext uri="{BB962C8B-B14F-4D97-AF65-F5344CB8AC3E}">
        <p14:creationId xmlns:p14="http://schemas.microsoft.com/office/powerpoint/2010/main" val="12774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Послідовність проведення наукового дослідження 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051" y="2991645"/>
            <a:ext cx="2619375" cy="1743075"/>
          </a:xfrm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uk-UA" dirty="0"/>
          </a:p>
          <a:p>
            <a:r>
              <a:rPr lang="uk-UA" dirty="0"/>
              <a:t>вибір теми дослідження; </a:t>
            </a:r>
          </a:p>
          <a:p>
            <a:r>
              <a:rPr lang="ru-RU" dirty="0" err="1"/>
              <a:t>ознайомлення</a:t>
            </a:r>
            <a:r>
              <a:rPr lang="ru-RU" dirty="0"/>
              <a:t> з станом </a:t>
            </a:r>
            <a:r>
              <a:rPr lang="ru-RU" dirty="0" err="1"/>
              <a:t>обраної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; </a:t>
            </a:r>
          </a:p>
          <a:p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і методики </a:t>
            </a:r>
            <a:r>
              <a:rPr lang="ru-RU" dirty="0" err="1"/>
              <a:t>досліджень</a:t>
            </a:r>
            <a:r>
              <a:rPr lang="ru-RU" dirty="0"/>
              <a:t>; </a:t>
            </a:r>
          </a:p>
          <a:p>
            <a:r>
              <a:rPr lang="ru-RU" dirty="0" err="1"/>
              <a:t>обгрунтування</a:t>
            </a:r>
            <a:r>
              <a:rPr lang="ru-RU" dirty="0"/>
              <a:t> теми і мети </a:t>
            </a:r>
            <a:r>
              <a:rPr lang="ru-RU" dirty="0" err="1"/>
              <a:t>дослідження</a:t>
            </a:r>
            <a:r>
              <a:rPr lang="ru-RU" dirty="0"/>
              <a:t>, постановка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; </a:t>
            </a:r>
          </a:p>
          <a:p>
            <a:r>
              <a:rPr lang="uk-UA" dirty="0"/>
              <a:t>систематичне накопичення дослідних матеріалів; </a:t>
            </a:r>
          </a:p>
          <a:p>
            <a:r>
              <a:rPr lang="ru-RU" dirty="0" err="1"/>
              <a:t>опрацювання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і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; </a:t>
            </a:r>
          </a:p>
          <a:p>
            <a:r>
              <a:rPr lang="uk-UA" dirty="0"/>
              <a:t>оформлення результатів досліджень.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7140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Вибір</a:t>
            </a:r>
            <a:r>
              <a:rPr lang="ru-RU" dirty="0"/>
              <a:t> (постановка) теми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b="0" dirty="0"/>
              <a:t>. 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488" y="3044031"/>
            <a:ext cx="2790825" cy="1638300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31904" y="1600201"/>
            <a:ext cx="3991344" cy="4525963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Тема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так само як і проблема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 до складу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. </a:t>
            </a:r>
          </a:p>
          <a:p>
            <a:r>
              <a:rPr lang="ru-RU" i="1" dirty="0" err="1"/>
              <a:t>Науковий</a:t>
            </a:r>
            <a:r>
              <a:rPr lang="ru-RU" i="1" dirty="0"/>
              <a:t> </a:t>
            </a:r>
            <a:r>
              <a:rPr lang="ru-RU" i="1" dirty="0" err="1"/>
              <a:t>напрямок</a:t>
            </a:r>
            <a:r>
              <a:rPr lang="ru-RU" i="1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сферу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задач у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науки. </a:t>
            </a:r>
            <a:r>
              <a:rPr lang="ru-RU" dirty="0" err="1"/>
              <a:t>Структурними</a:t>
            </a:r>
            <a:r>
              <a:rPr lang="ru-RU" dirty="0"/>
              <a:t> </a:t>
            </a:r>
            <a:r>
              <a:rPr lang="ru-RU" dirty="0" err="1"/>
              <a:t>одиницями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стати </a:t>
            </a:r>
            <a:r>
              <a:rPr lang="ru-RU" dirty="0" err="1"/>
              <a:t>проблеми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й </a:t>
            </a:r>
            <a:r>
              <a:rPr lang="ru-RU" dirty="0" err="1"/>
              <a:t>комплексні</a:t>
            </a:r>
            <a:r>
              <a:rPr lang="ru-RU" dirty="0"/>
              <a:t>), теми і </a:t>
            </a:r>
            <a:r>
              <a:rPr lang="ru-RU" dirty="0" err="1"/>
              <a:t>питання</a:t>
            </a:r>
            <a:r>
              <a:rPr lang="ru-RU" dirty="0"/>
              <a:t>. Комплексна проблема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проблем. </a:t>
            </a:r>
          </a:p>
          <a:p>
            <a:r>
              <a:rPr lang="ru-RU" i="1" dirty="0" err="1"/>
              <a:t>Наукова</a:t>
            </a:r>
            <a:r>
              <a:rPr lang="ru-RU" i="1" dirty="0"/>
              <a:t> проблема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конкретне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, яке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недостатньо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якоїсь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і </a:t>
            </a:r>
            <a:r>
              <a:rPr lang="ru-RU" dirty="0" err="1"/>
              <a:t>невідомий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здобути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. Проблема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тем.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999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/>
              <a:t>Ознайомлення</a:t>
            </a:r>
            <a:r>
              <a:rPr lang="ru-RU" sz="2800" dirty="0"/>
              <a:t> </a:t>
            </a:r>
            <a:r>
              <a:rPr lang="ru-RU" sz="2800" dirty="0" err="1"/>
              <a:t>із</a:t>
            </a:r>
            <a:r>
              <a:rPr lang="ru-RU" sz="2800" dirty="0"/>
              <a:t> станом </a:t>
            </a:r>
            <a:r>
              <a:rPr lang="ru-RU" sz="2800" dirty="0" err="1"/>
              <a:t>обраної</a:t>
            </a:r>
            <a:r>
              <a:rPr lang="ru-RU" sz="2800" dirty="0"/>
              <a:t> для </a:t>
            </a:r>
            <a:r>
              <a:rPr lang="ru-RU" sz="2800" dirty="0" err="1"/>
              <a:t>дослідження</a:t>
            </a:r>
            <a:r>
              <a:rPr lang="ru-RU" sz="2800" dirty="0"/>
              <a:t> </a:t>
            </a:r>
            <a:r>
              <a:rPr lang="ru-RU" sz="2800" dirty="0" err="1"/>
              <a:t>проблеми</a:t>
            </a:r>
            <a:r>
              <a:rPr lang="ru-RU" sz="2800" dirty="0"/>
              <a:t> </a:t>
            </a:r>
            <a:endParaRPr lang="uk-UA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2420888"/>
            <a:ext cx="2985698" cy="2448272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7928" y="1600201"/>
            <a:ext cx="3775320" cy="452596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800" dirty="0" err="1"/>
              <a:t>Щоб</a:t>
            </a:r>
            <a:r>
              <a:rPr lang="ru-RU" sz="3800" dirty="0"/>
              <a:t> </a:t>
            </a:r>
            <a:r>
              <a:rPr lang="ru-RU" sz="3800" dirty="0" err="1"/>
              <a:t>успішно</a:t>
            </a:r>
            <a:r>
              <a:rPr lang="ru-RU" sz="3800" dirty="0"/>
              <a:t> </a:t>
            </a:r>
            <a:r>
              <a:rPr lang="ru-RU" sz="3800" dirty="0" err="1"/>
              <a:t>вирішити</a:t>
            </a:r>
            <a:r>
              <a:rPr lang="ru-RU" sz="3800" dirty="0"/>
              <a:t> </a:t>
            </a:r>
            <a:r>
              <a:rPr lang="ru-RU" sz="3800" dirty="0" err="1"/>
              <a:t>обрану</a:t>
            </a:r>
            <a:r>
              <a:rPr lang="ru-RU" sz="3800" dirty="0"/>
              <a:t> проблему, </a:t>
            </a:r>
            <a:r>
              <a:rPr lang="ru-RU" sz="3800" dirty="0" err="1"/>
              <a:t>дослідник</a:t>
            </a:r>
            <a:r>
              <a:rPr lang="ru-RU" sz="3800" dirty="0"/>
              <a:t> повинен в першу </a:t>
            </a:r>
            <a:r>
              <a:rPr lang="ru-RU" sz="3800" dirty="0" err="1"/>
              <a:t>чергу</a:t>
            </a:r>
            <a:r>
              <a:rPr lang="ru-RU" sz="3800" dirty="0"/>
              <a:t> </a:t>
            </a:r>
            <a:r>
              <a:rPr lang="ru-RU" sz="3800" dirty="0" err="1"/>
              <a:t>мати</a:t>
            </a:r>
            <a:r>
              <a:rPr lang="ru-RU" sz="3800" dirty="0"/>
              <a:t> </a:t>
            </a:r>
            <a:r>
              <a:rPr lang="ru-RU" sz="3800" dirty="0" err="1"/>
              <a:t>якнайповніше</a:t>
            </a:r>
            <a:r>
              <a:rPr lang="ru-RU" sz="3800" dirty="0"/>
              <a:t> </a:t>
            </a:r>
            <a:r>
              <a:rPr lang="ru-RU" sz="3800" dirty="0" err="1"/>
              <a:t>уявлення</a:t>
            </a:r>
            <a:r>
              <a:rPr lang="ru-RU" sz="3800" dirty="0"/>
              <a:t> про все те, </a:t>
            </a:r>
            <a:r>
              <a:rPr lang="ru-RU" sz="3800" dirty="0" err="1"/>
              <a:t>що</a:t>
            </a:r>
            <a:r>
              <a:rPr lang="ru-RU" sz="3800" dirty="0"/>
              <a:t> </a:t>
            </a:r>
            <a:r>
              <a:rPr lang="ru-RU" sz="3800" dirty="0" err="1"/>
              <a:t>вже</a:t>
            </a:r>
            <a:r>
              <a:rPr lang="ru-RU" sz="3800" dirty="0"/>
              <a:t> </a:t>
            </a:r>
            <a:r>
              <a:rPr lang="ru-RU" sz="3800" dirty="0" err="1"/>
              <a:t>було</a:t>
            </a:r>
            <a:r>
              <a:rPr lang="ru-RU" sz="3800" dirty="0"/>
              <a:t> </a:t>
            </a:r>
            <a:r>
              <a:rPr lang="ru-RU" sz="3800" dirty="0" err="1"/>
              <a:t>зроблено</a:t>
            </a:r>
            <a:r>
              <a:rPr lang="ru-RU" sz="3800" dirty="0"/>
              <a:t> </a:t>
            </a:r>
            <a:r>
              <a:rPr lang="ru-RU" sz="3800" dirty="0" err="1"/>
              <a:t>його</a:t>
            </a:r>
            <a:r>
              <a:rPr lang="ru-RU" sz="3800" dirty="0"/>
              <a:t> </a:t>
            </a:r>
            <a:r>
              <a:rPr lang="ru-RU" sz="3800" dirty="0" err="1"/>
              <a:t>попередниками</a:t>
            </a:r>
            <a:r>
              <a:rPr lang="ru-RU" sz="3800" dirty="0"/>
              <a:t>. Результатом </a:t>
            </a:r>
            <a:r>
              <a:rPr lang="ru-RU" sz="3800" dirty="0" err="1"/>
              <a:t>цього</a:t>
            </a:r>
            <a:r>
              <a:rPr lang="ru-RU" sz="3800" dirty="0"/>
              <a:t> </a:t>
            </a:r>
            <a:r>
              <a:rPr lang="ru-RU" sz="3800" dirty="0" err="1"/>
              <a:t>етапу</a:t>
            </a:r>
            <a:r>
              <a:rPr lang="ru-RU" sz="3800" dirty="0"/>
              <a:t> </a:t>
            </a:r>
            <a:r>
              <a:rPr lang="ru-RU" sz="3800" dirty="0" err="1"/>
              <a:t>дослідження</a:t>
            </a:r>
            <a:r>
              <a:rPr lang="ru-RU" sz="3800" dirty="0"/>
              <a:t> повинен стати </a:t>
            </a:r>
            <a:r>
              <a:rPr lang="ru-RU" sz="3800" dirty="0" err="1"/>
              <a:t>бібліографічний</a:t>
            </a:r>
            <a:r>
              <a:rPr lang="ru-RU" sz="3800" dirty="0"/>
              <a:t> список </a:t>
            </a:r>
            <a:r>
              <a:rPr lang="ru-RU" sz="3800" dirty="0" err="1"/>
              <a:t>опрацьованих</a:t>
            </a:r>
            <a:r>
              <a:rPr lang="ru-RU" sz="3800" dirty="0"/>
              <a:t> </a:t>
            </a:r>
            <a:r>
              <a:rPr lang="ru-RU" sz="3800" dirty="0" err="1"/>
              <a:t>літературних</a:t>
            </a:r>
            <a:r>
              <a:rPr lang="ru-RU" sz="3800" dirty="0"/>
              <a:t> </a:t>
            </a:r>
            <a:r>
              <a:rPr lang="ru-RU" sz="3800" dirty="0" err="1"/>
              <a:t>джерел</a:t>
            </a:r>
            <a:r>
              <a:rPr lang="ru-RU" sz="3800" dirty="0"/>
              <a:t> </a:t>
            </a:r>
          </a:p>
          <a:p>
            <a:pPr marL="0" indent="0">
              <a:buNone/>
            </a:pPr>
            <a:r>
              <a:rPr lang="ru-RU" sz="2500" i="1" dirty="0" err="1"/>
              <a:t>Результати</a:t>
            </a:r>
            <a:r>
              <a:rPr lang="ru-RU" sz="2500" i="1" dirty="0"/>
              <a:t> </a:t>
            </a:r>
            <a:r>
              <a:rPr lang="ru-RU" sz="2500" i="1" dirty="0" err="1"/>
              <a:t>ознайомлення</a:t>
            </a:r>
            <a:r>
              <a:rPr lang="ru-RU" sz="2500" i="1" dirty="0"/>
              <a:t> </a:t>
            </a:r>
            <a:r>
              <a:rPr lang="ru-RU" sz="2500" i="1" dirty="0" err="1"/>
              <a:t>із</a:t>
            </a:r>
            <a:r>
              <a:rPr lang="ru-RU" sz="2500" i="1" dirty="0"/>
              <a:t> станом </a:t>
            </a:r>
            <a:r>
              <a:rPr lang="ru-RU" sz="2500" i="1" dirty="0" err="1"/>
              <a:t>проблеми</a:t>
            </a:r>
            <a:r>
              <a:rPr lang="ru-RU" sz="2500" i="1" dirty="0"/>
              <a:t> </a:t>
            </a:r>
            <a:r>
              <a:rPr lang="ru-RU" sz="2500" i="1" dirty="0" err="1"/>
              <a:t>можуть</a:t>
            </a:r>
            <a:r>
              <a:rPr lang="ru-RU" sz="2500" i="1" dirty="0"/>
              <a:t> </a:t>
            </a:r>
            <a:r>
              <a:rPr lang="ru-RU" sz="2500" i="1" dirty="0" err="1"/>
              <a:t>показати</a:t>
            </a:r>
            <a:r>
              <a:rPr lang="ru-RU" sz="2500" i="1" dirty="0"/>
              <a:t>, </a:t>
            </a:r>
            <a:r>
              <a:rPr lang="ru-RU" sz="2500" i="1" dirty="0" err="1"/>
              <a:t>що</a:t>
            </a:r>
            <a:r>
              <a:rPr lang="ru-RU" sz="2500" i="1" dirty="0"/>
              <a:t> </a:t>
            </a:r>
            <a:r>
              <a:rPr lang="ru-RU" sz="2500" i="1" dirty="0" err="1"/>
              <a:t>обрана</a:t>
            </a:r>
            <a:r>
              <a:rPr lang="ru-RU" sz="2500" i="1" dirty="0"/>
              <a:t> для </a:t>
            </a:r>
            <a:r>
              <a:rPr lang="ru-RU" sz="2500" i="1" dirty="0" err="1"/>
              <a:t>дослідження</a:t>
            </a:r>
            <a:r>
              <a:rPr lang="ru-RU" sz="2500" i="1" dirty="0"/>
              <a:t> проблема </a:t>
            </a:r>
            <a:r>
              <a:rPr lang="ru-RU" sz="2500" i="1" dirty="0" err="1"/>
              <a:t>вже</a:t>
            </a:r>
            <a:r>
              <a:rPr lang="ru-RU" sz="2500" i="1" dirty="0"/>
              <a:t> </a:t>
            </a:r>
            <a:r>
              <a:rPr lang="ru-RU" sz="2500" i="1" dirty="0" err="1"/>
              <a:t>вивчена</a:t>
            </a:r>
            <a:r>
              <a:rPr lang="ru-RU" sz="2500" i="1" dirty="0"/>
              <a:t>, описана і </a:t>
            </a:r>
            <a:r>
              <a:rPr lang="ru-RU" sz="2500" i="1" dirty="0" err="1"/>
              <a:t>знайшла</a:t>
            </a:r>
            <a:r>
              <a:rPr lang="ru-RU" sz="2500" i="1" dirty="0"/>
              <a:t> </a:t>
            </a:r>
            <a:r>
              <a:rPr lang="ru-RU" sz="2500" i="1" dirty="0" err="1"/>
              <a:t>широке</a:t>
            </a:r>
            <a:r>
              <a:rPr lang="ru-RU" sz="2500" i="1" dirty="0"/>
              <a:t> </a:t>
            </a:r>
            <a:r>
              <a:rPr lang="ru-RU" sz="2500" i="1" dirty="0" err="1"/>
              <a:t>практичне</a:t>
            </a:r>
            <a:r>
              <a:rPr lang="ru-RU" sz="2500" i="1" dirty="0"/>
              <a:t> </a:t>
            </a:r>
            <a:r>
              <a:rPr lang="ru-RU" sz="2500" i="1" dirty="0" err="1"/>
              <a:t>застосування</a:t>
            </a:r>
            <a:r>
              <a:rPr lang="ru-RU" dirty="0"/>
              <a:t>. </a:t>
            </a:r>
            <a:r>
              <a:rPr lang="ru-RU" sz="2500" i="1" dirty="0"/>
              <a:t>У такому </a:t>
            </a:r>
            <a:r>
              <a:rPr lang="ru-RU" sz="2500" i="1" dirty="0" err="1"/>
              <a:t>разі</a:t>
            </a:r>
            <a:r>
              <a:rPr lang="ru-RU" sz="2500" i="1" dirty="0"/>
              <a:t> </a:t>
            </a:r>
            <a:r>
              <a:rPr lang="ru-RU" sz="2500" i="1" dirty="0" err="1"/>
              <a:t>вивчення</a:t>
            </a:r>
            <a:r>
              <a:rPr lang="ru-RU" sz="2500" i="1" dirty="0"/>
              <a:t> стану </a:t>
            </a:r>
            <a:r>
              <a:rPr lang="ru-RU" sz="2500" i="1" dirty="0" err="1"/>
              <a:t>проблеми</a:t>
            </a:r>
            <a:r>
              <a:rPr lang="ru-RU" sz="2500" i="1" dirty="0"/>
              <a:t> </a:t>
            </a:r>
            <a:r>
              <a:rPr lang="ru-RU" sz="2500" i="1" dirty="0" err="1"/>
              <a:t>запобігає</a:t>
            </a:r>
            <a:r>
              <a:rPr lang="ru-RU" sz="2500" i="1" dirty="0"/>
              <a:t> </a:t>
            </a:r>
            <a:r>
              <a:rPr lang="ru-RU" sz="2500" i="1" dirty="0" err="1"/>
              <a:t>подальшій</a:t>
            </a:r>
            <a:r>
              <a:rPr lang="ru-RU" sz="2500" i="1" dirty="0"/>
              <a:t> </a:t>
            </a:r>
            <a:r>
              <a:rPr lang="ru-RU" sz="2500" i="1" dirty="0" err="1"/>
              <a:t>даремній</a:t>
            </a:r>
            <a:r>
              <a:rPr lang="ru-RU" sz="2500" i="1" dirty="0"/>
              <a:t> </a:t>
            </a:r>
            <a:r>
              <a:rPr lang="ru-RU" sz="2500" i="1" dirty="0" err="1"/>
              <a:t>роботі</a:t>
            </a:r>
            <a:r>
              <a:rPr lang="ru-RU" sz="2500" i="1" dirty="0"/>
              <a:t> над </a:t>
            </a:r>
            <a:r>
              <a:rPr lang="ru-RU" sz="2500" i="1" dirty="0" err="1"/>
              <a:t>вирішенням</a:t>
            </a:r>
            <a:r>
              <a:rPr lang="ru-RU" sz="2500" i="1" dirty="0"/>
              <a:t> </a:t>
            </a:r>
            <a:r>
              <a:rPr lang="ru-RU" sz="2500" i="1" dirty="0" err="1"/>
              <a:t>вже</a:t>
            </a:r>
            <a:r>
              <a:rPr lang="ru-RU" sz="2500" i="1" dirty="0"/>
              <a:t> </a:t>
            </a:r>
            <a:r>
              <a:rPr lang="ru-RU" sz="2500" i="1" dirty="0" err="1"/>
              <a:t>дослідженої</a:t>
            </a:r>
            <a:r>
              <a:rPr lang="ru-RU" sz="2500" i="1" dirty="0"/>
              <a:t> </a:t>
            </a:r>
            <a:r>
              <a:rPr lang="ru-RU" sz="2500" i="1" dirty="0" err="1"/>
              <a:t>задачі</a:t>
            </a:r>
            <a:r>
              <a:rPr lang="ru-RU" sz="2500" i="1" dirty="0"/>
              <a:t>. </a:t>
            </a:r>
            <a:endParaRPr lang="uk-UA" sz="2500" i="1" dirty="0"/>
          </a:p>
        </p:txBody>
      </p:sp>
    </p:spTree>
    <p:extLst>
      <p:ext uri="{BB962C8B-B14F-4D97-AF65-F5344CB8AC3E}">
        <p14:creationId xmlns:p14="http://schemas.microsoft.com/office/powerpoint/2010/main" val="266257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і методики </a:t>
            </a:r>
            <a:r>
              <a:rPr lang="ru-RU" dirty="0" err="1"/>
              <a:t>досліджень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2852936"/>
            <a:ext cx="2857500" cy="1600200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Програма (іноді її називають планом або програмою-методикою) всього дослідження визначає систематичність і послідовність робіт у процесі дослідження. Головне місце у програмі займає методика дослідження, яка являє собою сукупність і взаємозв'язок способів, методів і прийомів, потрібних для проведення дослідження. </a:t>
            </a:r>
          </a:p>
        </p:txBody>
      </p:sp>
    </p:spTree>
    <p:extLst>
      <p:ext uri="{BB962C8B-B14F-4D97-AF65-F5344CB8AC3E}">
        <p14:creationId xmlns:p14="http://schemas.microsoft.com/office/powerpoint/2010/main" val="22540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err="1"/>
              <a:t>Обгрунтування</a:t>
            </a:r>
            <a:r>
              <a:rPr lang="uk-UA" i="1" dirty="0"/>
              <a:t> теми 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402" y="2780929"/>
            <a:ext cx="3235121" cy="1980685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83832" y="1600201"/>
            <a:ext cx="4639416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900" i="1" dirty="0" err="1">
                <a:latin typeface="Arial Narrow" panose="020B0606020202030204" pitchFamily="34" charset="0"/>
              </a:rPr>
              <a:t>має</a:t>
            </a:r>
            <a:r>
              <a:rPr lang="ru-RU" sz="2900" i="1" dirty="0">
                <a:latin typeface="Arial Narrow" panose="020B0606020202030204" pitchFamily="34" charset="0"/>
              </a:rPr>
              <a:t> на </a:t>
            </a:r>
            <a:r>
              <a:rPr lang="ru-RU" sz="2900" i="1" dirty="0" err="1">
                <a:latin typeface="Arial Narrow" panose="020B0606020202030204" pitchFamily="34" charset="0"/>
              </a:rPr>
              <a:t>меті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показати</a:t>
            </a:r>
            <a:r>
              <a:rPr lang="ru-RU" sz="2900" i="1" dirty="0">
                <a:latin typeface="Arial Narrow" panose="020B0606020202030204" pitchFamily="34" charset="0"/>
              </a:rPr>
              <a:t>, з </a:t>
            </a:r>
            <a:r>
              <a:rPr lang="ru-RU" sz="2900" i="1" dirty="0" err="1">
                <a:latin typeface="Arial Narrow" panose="020B0606020202030204" pitchFamily="34" charset="0"/>
              </a:rPr>
              <a:t>яких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міркувань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було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обрано</a:t>
            </a:r>
            <a:r>
              <a:rPr lang="ru-RU" sz="2900" i="1" dirty="0">
                <a:latin typeface="Arial Narrow" panose="020B0606020202030204" pitchFamily="34" charset="0"/>
              </a:rPr>
              <a:t> для </a:t>
            </a:r>
            <a:r>
              <a:rPr lang="ru-RU" sz="2900" i="1" dirty="0" err="1">
                <a:latin typeface="Arial Narrow" panose="020B0606020202030204" pitchFamily="34" charset="0"/>
              </a:rPr>
              <a:t>дослідження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вказану</a:t>
            </a:r>
            <a:r>
              <a:rPr lang="ru-RU" sz="2900" i="1" dirty="0">
                <a:latin typeface="Arial Narrow" panose="020B0606020202030204" pitchFamily="34" charset="0"/>
              </a:rPr>
              <a:t> проблему, </a:t>
            </a:r>
            <a:r>
              <a:rPr lang="ru-RU" sz="2900" i="1" dirty="0" err="1">
                <a:latin typeface="Arial Narrow" panose="020B0606020202030204" pitchFamily="34" charset="0"/>
              </a:rPr>
              <a:t>чим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зумовлена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необхідність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проведення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дослідження</a:t>
            </a:r>
            <a:r>
              <a:rPr lang="ru-RU" sz="2900" i="1" dirty="0">
                <a:latin typeface="Arial Narrow" panose="020B0606020202030204" pitchFamily="34" charset="0"/>
              </a:rPr>
              <a:t> - </a:t>
            </a:r>
            <a:r>
              <a:rPr lang="ru-RU" sz="2900" i="1" dirty="0" err="1">
                <a:latin typeface="Arial Narrow" panose="020B0606020202030204" pitchFamily="34" charset="0"/>
              </a:rPr>
              <a:t>розвитком</a:t>
            </a:r>
            <a:r>
              <a:rPr lang="ru-RU" sz="2900" i="1" dirty="0">
                <a:latin typeface="Arial Narrow" panose="020B0606020202030204" pitchFamily="34" charset="0"/>
              </a:rPr>
              <a:t> науки, </a:t>
            </a:r>
            <a:r>
              <a:rPr lang="ru-RU" sz="2900" i="1" dirty="0" err="1">
                <a:latin typeface="Arial Narrow" panose="020B0606020202030204" pitchFamily="34" charset="0"/>
              </a:rPr>
              <a:t>суспільними</a:t>
            </a:r>
            <a:r>
              <a:rPr lang="ru-RU" sz="2900" i="1" dirty="0">
                <a:latin typeface="Arial Narrow" panose="020B0606020202030204" pitchFamily="34" charset="0"/>
              </a:rPr>
              <a:t> потребами </a:t>
            </a:r>
            <a:r>
              <a:rPr lang="ru-RU" sz="2900" i="1" dirty="0" err="1">
                <a:latin typeface="Arial Narrow" panose="020B0606020202030204" pitchFamily="34" charset="0"/>
              </a:rPr>
              <a:t>чи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воно</a:t>
            </a:r>
            <a:r>
              <a:rPr lang="ru-RU" sz="2900" i="1" dirty="0">
                <a:latin typeface="Arial Narrow" panose="020B0606020202030204" pitchFamily="34" charset="0"/>
              </a:rPr>
              <a:t> буде </a:t>
            </a:r>
            <a:r>
              <a:rPr lang="ru-RU" sz="2900" i="1" dirty="0" err="1">
                <a:latin typeface="Arial Narrow" panose="020B0606020202030204" pitchFamily="34" charset="0"/>
              </a:rPr>
              <a:t>являти</a:t>
            </a:r>
            <a:r>
              <a:rPr lang="ru-RU" sz="2900" i="1" dirty="0">
                <a:latin typeface="Arial Narrow" panose="020B0606020202030204" pitchFamily="34" charset="0"/>
              </a:rPr>
              <a:t> собою </a:t>
            </a:r>
            <a:r>
              <a:rPr lang="ru-RU" sz="2900" i="1" dirty="0" err="1">
                <a:latin typeface="Arial Narrow" panose="020B0606020202030204" pitchFamily="34" charset="0"/>
              </a:rPr>
              <a:t>узагальнення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певного</a:t>
            </a:r>
            <a:r>
              <a:rPr lang="ru-RU" sz="2900" i="1" dirty="0">
                <a:latin typeface="Arial Narrow" panose="020B0606020202030204" pitchFamily="34" charset="0"/>
              </a:rPr>
              <a:t> </a:t>
            </a:r>
            <a:r>
              <a:rPr lang="ru-RU" sz="2900" i="1" dirty="0" err="1">
                <a:latin typeface="Arial Narrow" panose="020B0606020202030204" pitchFamily="34" charset="0"/>
              </a:rPr>
              <a:t>досвіду</a:t>
            </a:r>
            <a:r>
              <a:rPr lang="ru-RU" sz="2900" i="1" dirty="0">
                <a:latin typeface="Arial Narrow" panose="020B0606020202030204" pitchFamily="34" charset="0"/>
              </a:rPr>
              <a:t> і </a:t>
            </a:r>
            <a:r>
              <a:rPr lang="ru-RU" sz="2900" i="1" dirty="0" err="1">
                <a:latin typeface="Arial Narrow" panose="020B0606020202030204" pitchFamily="34" charset="0"/>
              </a:rPr>
              <a:t>т.ін</a:t>
            </a:r>
            <a:r>
              <a:rPr lang="ru-RU" sz="2900" i="1" dirty="0">
                <a:latin typeface="Arial Narrow" panose="020B0606020202030204" pitchFamily="34" charset="0"/>
              </a:rPr>
              <a:t>. </a:t>
            </a:r>
          </a:p>
          <a:p>
            <a:pPr algn="just"/>
            <a:r>
              <a:rPr lang="ru-RU" sz="3600" i="1" dirty="0" err="1"/>
              <a:t>Актуальність</a:t>
            </a:r>
            <a:r>
              <a:rPr lang="ru-RU" sz="3600" i="1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вирішенню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задач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сприятимуть</a:t>
            </a:r>
            <a:r>
              <a:rPr lang="ru-RU" dirty="0"/>
              <a:t> </a:t>
            </a:r>
            <a:r>
              <a:rPr lang="ru-RU" dirty="0" err="1"/>
              <a:t>усуненню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протиріч</a:t>
            </a:r>
            <a:r>
              <a:rPr lang="ru-RU" dirty="0"/>
              <a:t> у </a:t>
            </a:r>
            <a:r>
              <a:rPr lang="ru-RU" dirty="0" err="1"/>
              <a:t>суспільному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, у </a:t>
            </a:r>
            <a:r>
              <a:rPr lang="ru-RU" dirty="0" err="1"/>
              <a:t>виробництві</a:t>
            </a:r>
            <a:r>
              <a:rPr lang="ru-RU" dirty="0"/>
              <a:t>, в </a:t>
            </a:r>
            <a:r>
              <a:rPr lang="ru-RU" dirty="0" err="1"/>
              <a:t>освіті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  <a:p>
            <a:pPr algn="just"/>
            <a:r>
              <a:rPr lang="ru-RU" sz="3600" i="1" dirty="0"/>
              <a:t>Новизна</a:t>
            </a:r>
            <a:r>
              <a:rPr lang="ru-RU" i="1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полягати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технічні</a:t>
            </a:r>
            <a:r>
              <a:rPr lang="ru-RU" dirty="0"/>
              <a:t>, </a:t>
            </a:r>
            <a:r>
              <a:rPr lang="ru-RU" dirty="0" err="1"/>
              <a:t>психологічні</a:t>
            </a:r>
            <a:r>
              <a:rPr lang="ru-RU" dirty="0"/>
              <a:t>, </a:t>
            </a:r>
            <a:r>
              <a:rPr lang="ru-RU" dirty="0" err="1"/>
              <a:t>педагогічні</a:t>
            </a:r>
            <a:r>
              <a:rPr lang="ru-RU" dirty="0"/>
              <a:t>, </a:t>
            </a:r>
            <a:r>
              <a:rPr lang="ru-RU" dirty="0" err="1"/>
              <a:t>історичні</a:t>
            </a:r>
            <a:r>
              <a:rPr lang="ru-RU" dirty="0"/>
              <a:t>, </a:t>
            </a:r>
            <a:r>
              <a:rPr lang="ru-RU" dirty="0" err="1"/>
              <a:t>фізичні</a:t>
            </a:r>
            <a:r>
              <a:rPr lang="ru-RU" dirty="0"/>
              <a:t> та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) та </a:t>
            </a:r>
            <a:r>
              <a:rPr lang="ru-RU" dirty="0" err="1"/>
              <a:t>визначені</a:t>
            </a:r>
            <a:r>
              <a:rPr lang="ru-RU" dirty="0"/>
              <a:t> шляхи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для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потреб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4669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/>
              <a:t>Мета 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2492896"/>
            <a:ext cx="3666738" cy="2285256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Мета </a:t>
            </a:r>
            <a:r>
              <a:rPr lang="ru-RU" dirty="0" err="1"/>
              <a:t>дослідження</a:t>
            </a:r>
            <a:r>
              <a:rPr lang="ru-RU" dirty="0"/>
              <a:t> повинна нести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соціально-економічний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і </a:t>
            </a:r>
            <a:r>
              <a:rPr lang="ru-RU" dirty="0" err="1"/>
              <a:t>відповідати</a:t>
            </a:r>
            <a:r>
              <a:rPr lang="ru-RU" dirty="0"/>
              <a:t> на </a:t>
            </a:r>
            <a:r>
              <a:rPr lang="ru-RU" dirty="0" err="1"/>
              <a:t>питання</a:t>
            </a:r>
            <a:r>
              <a:rPr lang="ru-RU" dirty="0"/>
              <a:t> </a:t>
            </a:r>
          </a:p>
          <a:p>
            <a:pPr marL="0" indent="0" algn="ctr">
              <a:buNone/>
            </a:pPr>
            <a:r>
              <a:rPr lang="ru-RU" dirty="0"/>
              <a:t>«для </a:t>
            </a:r>
            <a:r>
              <a:rPr lang="ru-RU" dirty="0" err="1"/>
              <a:t>чого</a:t>
            </a:r>
            <a:r>
              <a:rPr lang="ru-RU" dirty="0"/>
              <a:t>?»</a:t>
            </a:r>
          </a:p>
          <a:p>
            <a:pPr marL="0" indent="0">
              <a:buNone/>
            </a:pP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найрізноманітнішими</a:t>
            </a:r>
            <a:r>
              <a:rPr lang="ru-RU" dirty="0"/>
              <a:t> і </a:t>
            </a:r>
            <a:r>
              <a:rPr lang="ru-RU" dirty="0" err="1"/>
              <a:t>спрямованими</a:t>
            </a:r>
            <a:r>
              <a:rPr lang="ru-RU" dirty="0"/>
              <a:t> на: </a:t>
            </a:r>
          </a:p>
          <a:p>
            <a:r>
              <a:rPr lang="ru-RU" dirty="0"/>
              <a:t>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залежностей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якимись</a:t>
            </a:r>
            <a:r>
              <a:rPr lang="ru-RU" dirty="0"/>
              <a:t> факторами; </a:t>
            </a:r>
          </a:p>
          <a:p>
            <a:r>
              <a:rPr lang="ru-RU" dirty="0"/>
              <a:t>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; </a:t>
            </a:r>
          </a:p>
          <a:p>
            <a:r>
              <a:rPr lang="ru-RU" dirty="0"/>
              <a:t> </a:t>
            </a:r>
            <a:r>
              <a:rPr lang="ru-RU" dirty="0" err="1"/>
              <a:t>визначення</a:t>
            </a:r>
            <a:r>
              <a:rPr lang="ru-RU" dirty="0"/>
              <a:t> умов для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недоліків</a:t>
            </a:r>
            <a:r>
              <a:rPr lang="ru-RU" dirty="0"/>
              <a:t> у </a:t>
            </a:r>
            <a:r>
              <a:rPr lang="ru-RU" dirty="0" err="1"/>
              <a:t>процесах</a:t>
            </a:r>
            <a:r>
              <a:rPr lang="ru-RU" dirty="0"/>
              <a:t>; </a:t>
            </a:r>
          </a:p>
          <a:p>
            <a:r>
              <a:rPr lang="uk-UA" dirty="0"/>
              <a:t> розкриття можливостей удосконалення процесів; </a:t>
            </a:r>
          </a:p>
          <a:p>
            <a:r>
              <a:rPr lang="ru-RU" dirty="0"/>
              <a:t>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закономірностей</a:t>
            </a:r>
            <a:r>
              <a:rPr lang="ru-RU" dirty="0"/>
              <a:t> та </a:t>
            </a:r>
            <a:r>
              <a:rPr lang="ru-RU" dirty="0" err="1"/>
              <a:t>тенденцій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т.ін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2641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i="1" dirty="0"/>
              <a:t>Завдання </a:t>
            </a:r>
            <a:br>
              <a:rPr lang="uk-UA" sz="2800" i="1" dirty="0"/>
            </a:br>
            <a:r>
              <a:rPr lang="uk-UA" sz="2800" i="1" dirty="0"/>
              <a:t>методи дослідження </a:t>
            </a:r>
            <a:br>
              <a:rPr lang="uk-UA" sz="2800" i="1" dirty="0"/>
            </a:br>
            <a:r>
              <a:rPr lang="uk-UA" sz="2800" i="1" dirty="0"/>
              <a:t>засоби</a:t>
            </a:r>
            <a:endParaRPr lang="uk-UA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7" y="2636912"/>
            <a:ext cx="3588399" cy="2016224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02808" y="1600200"/>
            <a:ext cx="3520440" cy="4781128"/>
          </a:xfrm>
        </p:spPr>
        <p:txBody>
          <a:bodyPr>
            <a:noAutofit/>
          </a:bodyPr>
          <a:lstStyle/>
          <a:p>
            <a:r>
              <a:rPr lang="uk-UA" sz="1400" dirty="0"/>
              <a:t>Мета дослідження конкретизується у його </a:t>
            </a:r>
            <a:r>
              <a:rPr lang="uk-UA" sz="1400" b="1" i="1" dirty="0"/>
              <a:t>завданнях</a:t>
            </a:r>
            <a:r>
              <a:rPr lang="uk-UA" sz="1400" b="1" dirty="0"/>
              <a:t>, </a:t>
            </a:r>
            <a:r>
              <a:rPr lang="uk-UA" sz="1400" dirty="0"/>
              <a:t>які дають уявлення про те, на що буде спрямовано дослідження. Завдання розкривають мету дослідження і у своїй сукупності повинні бути адекватними цій меті. </a:t>
            </a:r>
          </a:p>
          <a:p>
            <a:r>
              <a:rPr lang="uk-UA" sz="1400" dirty="0"/>
              <a:t>Наявність мети та завдань стає передумовою для </a:t>
            </a:r>
            <a:r>
              <a:rPr lang="uk-UA" sz="1400" dirty="0" err="1"/>
              <a:t>обгрунтованого</a:t>
            </a:r>
            <a:r>
              <a:rPr lang="uk-UA" sz="1400" dirty="0"/>
              <a:t> вибору </a:t>
            </a:r>
            <a:r>
              <a:rPr lang="uk-UA" sz="1400" b="1" i="1" dirty="0"/>
              <a:t>методів дослідження</a:t>
            </a:r>
            <a:r>
              <a:rPr lang="uk-UA" sz="1400" dirty="0"/>
              <a:t>, потрібних для дослідження </a:t>
            </a:r>
            <a:r>
              <a:rPr lang="uk-UA" sz="1400" b="1" i="1" dirty="0"/>
              <a:t>засобів </a:t>
            </a:r>
            <a:r>
              <a:rPr lang="uk-UA" sz="1400" dirty="0"/>
              <a:t>(анкет, тестів, приладів і </a:t>
            </a:r>
            <a:r>
              <a:rPr lang="uk-UA" sz="1400" dirty="0" err="1"/>
              <a:t>т.ін</a:t>
            </a:r>
            <a:r>
              <a:rPr lang="uk-UA" sz="1400" dirty="0"/>
              <a:t>.), </a:t>
            </a:r>
            <a:r>
              <a:rPr lang="uk-UA" sz="1400" i="1" dirty="0"/>
              <a:t>методів обробки результатів дослідження </a:t>
            </a:r>
            <a:r>
              <a:rPr lang="uk-UA" sz="1400" dirty="0"/>
              <a:t>і, нарешті, </a:t>
            </a:r>
            <a:r>
              <a:rPr lang="uk-UA" sz="1400" i="1" dirty="0"/>
              <a:t>способів</a:t>
            </a:r>
            <a:r>
              <a:rPr lang="uk-UA" sz="1400" dirty="0"/>
              <a:t>, за допомогою яких результати дослідження будуть інтерпретовані і відповідним чином оформлені. </a:t>
            </a:r>
          </a:p>
          <a:p>
            <a:r>
              <a:rPr lang="uk-UA" sz="1400" dirty="0"/>
              <a:t>У програмі робіт також відображають шляхи упровадження результатів дослідження (усні виступи, публікації тощо). </a:t>
            </a:r>
          </a:p>
        </p:txBody>
      </p:sp>
    </p:spTree>
    <p:extLst>
      <p:ext uri="{BB962C8B-B14F-4D97-AF65-F5344CB8AC3E}">
        <p14:creationId xmlns:p14="http://schemas.microsoft.com/office/powerpoint/2010/main" val="1458950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192</TotalTime>
  <Words>1129</Words>
  <Application>Microsoft Office PowerPoint</Application>
  <PresentationFormat>Широкоэкранный</PresentationFormat>
  <Paragraphs>80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 Narrow</vt:lpstr>
      <vt:lpstr>Trebuchet MS</vt:lpstr>
      <vt:lpstr>Wingdings</vt:lpstr>
      <vt:lpstr>Wingdings 2</vt:lpstr>
      <vt:lpstr>Изящная</vt:lpstr>
      <vt:lpstr>Організація та проведення наукового дослідження</vt:lpstr>
      <vt:lpstr>Вимоги до проведення наукового дослідження</vt:lpstr>
      <vt:lpstr>Послідовність проведення наукового дослідження </vt:lpstr>
      <vt:lpstr>Вибір (постановка) теми або проблеми дослідження. </vt:lpstr>
      <vt:lpstr>Ознайомлення із станом обраної для дослідження проблеми </vt:lpstr>
      <vt:lpstr>Розробка програми і методики досліджень</vt:lpstr>
      <vt:lpstr>Обгрунтування теми </vt:lpstr>
      <vt:lpstr>Мета </vt:lpstr>
      <vt:lpstr>Завдання  методи дослідження  засоби</vt:lpstr>
      <vt:lpstr>Календарний план робіт</vt:lpstr>
      <vt:lpstr>Гіпотеза дослідження</vt:lpstr>
      <vt:lpstr>Опрацювання результатів дослідження</vt:lpstr>
      <vt:lpstr>Опрацювання результатів дослідження</vt:lpstr>
      <vt:lpstr>Теоретичний аналіз результатів дослідження </vt:lpstr>
      <vt:lpstr>Упровадження результатів дослідження у практику </vt:lpstr>
      <vt:lpstr>Оцінювання значущості результатів дослідження. 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та проведення наукового дослідження</dc:title>
  <dc:creator>Admin</dc:creator>
  <cp:lastModifiedBy>US2UA</cp:lastModifiedBy>
  <cp:revision>12</cp:revision>
  <dcterms:created xsi:type="dcterms:W3CDTF">2020-10-19T15:13:09Z</dcterms:created>
  <dcterms:modified xsi:type="dcterms:W3CDTF">2023-10-03T21:12:48Z</dcterms:modified>
</cp:coreProperties>
</file>