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335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0693400" cy="7556500"/>
  <p:notesSz cx="10693400" cy="7556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60"/>
  </p:normalViewPr>
  <p:slideViewPr>
    <p:cSldViewPr>
      <p:cViewPr varScale="1">
        <p:scale>
          <a:sx n="62" d="100"/>
          <a:sy n="62" d="100"/>
        </p:scale>
        <p:origin x="146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2363" y="884015"/>
            <a:ext cx="6570541" cy="2800280"/>
          </a:xfrm>
        </p:spPr>
        <p:txBody>
          <a:bodyPr bIns="0" anchor="b">
            <a:normAutofit/>
          </a:bodyPr>
          <a:lstStyle>
            <a:lvl1pPr algn="l">
              <a:defRPr sz="595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02363" y="3890865"/>
            <a:ext cx="6570541" cy="1077194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763" b="0" cap="all" baseline="0">
                <a:solidFill>
                  <a:schemeClr val="tx1"/>
                </a:solidFill>
              </a:defRPr>
            </a:lvl1pPr>
            <a:lvl2pPr marL="377842" indent="0" algn="ctr">
              <a:buNone/>
              <a:defRPr sz="1653"/>
            </a:lvl2pPr>
            <a:lvl3pPr marL="755683" indent="0" algn="ctr">
              <a:buNone/>
              <a:defRPr sz="1488"/>
            </a:lvl3pPr>
            <a:lvl4pPr marL="1133525" indent="0" algn="ctr">
              <a:buNone/>
              <a:defRPr sz="1322"/>
            </a:lvl4pPr>
            <a:lvl5pPr marL="1511366" indent="0" algn="ctr">
              <a:buNone/>
              <a:defRPr sz="1322"/>
            </a:lvl5pPr>
            <a:lvl6pPr marL="1889208" indent="0" algn="ctr">
              <a:buNone/>
              <a:defRPr sz="1322"/>
            </a:lvl6pPr>
            <a:lvl7pPr marL="2267049" indent="0" algn="ctr">
              <a:buNone/>
              <a:defRPr sz="1322"/>
            </a:lvl7pPr>
            <a:lvl8pPr marL="2644891" indent="0" algn="ctr">
              <a:buNone/>
              <a:defRPr sz="1322"/>
            </a:lvl8pPr>
            <a:lvl9pPr marL="3022732" indent="0" algn="ctr">
              <a:buNone/>
              <a:defRPr sz="132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2362" y="362849"/>
            <a:ext cx="3609247" cy="340694"/>
          </a:xfrm>
        </p:spPr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77806" y="880350"/>
            <a:ext cx="937900" cy="554868"/>
          </a:xfrm>
        </p:spPr>
        <p:txBody>
          <a:bodyPr/>
          <a:lstStyle/>
          <a:p>
            <a:fld id="{B6F15528-21DE-4FAA-801E-634DDDAF4B2B}" type="slidenum">
              <a:rPr lang="ru-UA" smtClean="0"/>
              <a:t>‹#›</a:t>
            </a:fld>
            <a:endParaRPr lang="ru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802363" y="3887931"/>
            <a:ext cx="657054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405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688083" y="2035217"/>
            <a:ext cx="768482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978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90250" y="880352"/>
            <a:ext cx="1289929" cy="513450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88083" y="880352"/>
            <a:ext cx="6199336" cy="51345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UA" smtClean="0"/>
              <a:t>‹#›</a:t>
            </a:fld>
            <a:endParaRPr lang="ru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8090249" y="880352"/>
            <a:ext cx="0" cy="513450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326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667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69487" y="1691639"/>
            <a:ext cx="3154425" cy="6362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414355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19860" y="4331207"/>
            <a:ext cx="7853679" cy="1668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 u="heavy">
                <a:solidFill>
                  <a:srgbClr val="66AEB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6962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UA" smtClean="0"/>
              <a:t>‹#›</a:t>
            </a:fld>
            <a:endParaRPr lang="ru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688083" y="2035217"/>
            <a:ext cx="768482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0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082" y="1934995"/>
            <a:ext cx="6568772" cy="2080241"/>
          </a:xfrm>
        </p:spPr>
        <p:txBody>
          <a:bodyPr anchor="b">
            <a:normAutofit/>
          </a:bodyPr>
          <a:lstStyle>
            <a:lvl1pPr algn="l">
              <a:defRPr sz="352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084" y="4193865"/>
            <a:ext cx="6568772" cy="1116098"/>
          </a:xfrm>
        </p:spPr>
        <p:txBody>
          <a:bodyPr tIns="91440">
            <a:normAutofit/>
          </a:bodyPr>
          <a:lstStyle>
            <a:lvl1pPr marL="0" indent="0" algn="l">
              <a:buNone/>
              <a:defRPr sz="1983">
                <a:solidFill>
                  <a:schemeClr val="tx1"/>
                </a:solidFill>
              </a:defRPr>
            </a:lvl1pPr>
            <a:lvl2pPr marL="377842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68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525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4pPr>
            <a:lvl5pPr marL="1511366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5pPr>
            <a:lvl6pPr marL="1889208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6pPr>
            <a:lvl7pPr marL="2267049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7pPr>
            <a:lvl8pPr marL="2644891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8pPr>
            <a:lvl9pPr marL="3022732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UA" smtClean="0"/>
              <a:t>‹#›</a:t>
            </a:fld>
            <a:endParaRPr lang="ru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688082" y="4192530"/>
            <a:ext cx="65687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11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083" y="886870"/>
            <a:ext cx="7684821" cy="11671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88082" y="2219059"/>
            <a:ext cx="3655532" cy="37876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7627" y="2219060"/>
            <a:ext cx="3655276" cy="37876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UA" smtClean="0"/>
              <a:t>‹#›</a:t>
            </a:fld>
            <a:endParaRPr lang="ru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688083" y="2035217"/>
            <a:ext cx="768482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24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688083" y="2035217"/>
            <a:ext cx="768482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082" y="886070"/>
            <a:ext cx="7684822" cy="116390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082" y="2225246"/>
            <a:ext cx="3655410" cy="88362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424" b="0" cap="all" baseline="0">
                <a:solidFill>
                  <a:schemeClr val="accent1"/>
                </a:solidFill>
              </a:defRPr>
            </a:lvl1pPr>
            <a:lvl2pPr marL="377842" indent="0">
              <a:buNone/>
              <a:defRPr sz="1653" b="1"/>
            </a:lvl2pPr>
            <a:lvl3pPr marL="755683" indent="0">
              <a:buNone/>
              <a:defRPr sz="1488" b="1"/>
            </a:lvl3pPr>
            <a:lvl4pPr marL="1133525" indent="0">
              <a:buNone/>
              <a:defRPr sz="1322" b="1"/>
            </a:lvl4pPr>
            <a:lvl5pPr marL="1511366" indent="0">
              <a:buNone/>
              <a:defRPr sz="1322" b="1"/>
            </a:lvl5pPr>
            <a:lvl6pPr marL="1889208" indent="0">
              <a:buNone/>
              <a:defRPr sz="1322" b="1"/>
            </a:lvl6pPr>
            <a:lvl7pPr marL="2267049" indent="0">
              <a:buNone/>
              <a:defRPr sz="1322" b="1"/>
            </a:lvl7pPr>
            <a:lvl8pPr marL="2644891" indent="0">
              <a:buNone/>
              <a:defRPr sz="1322" b="1"/>
            </a:lvl8pPr>
            <a:lvl9pPr marL="3022732" indent="0">
              <a:buNone/>
              <a:defRPr sz="132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8082" y="3111928"/>
            <a:ext cx="3655410" cy="2913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7627" y="2229051"/>
            <a:ext cx="3655276" cy="88394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424" b="0" cap="all" baseline="0">
                <a:solidFill>
                  <a:schemeClr val="accent1"/>
                </a:solidFill>
              </a:defRPr>
            </a:lvl1pPr>
            <a:lvl2pPr marL="377842" indent="0">
              <a:buNone/>
              <a:defRPr sz="1653" b="1"/>
            </a:lvl2pPr>
            <a:lvl3pPr marL="755683" indent="0">
              <a:buNone/>
              <a:defRPr sz="1488" b="1"/>
            </a:lvl3pPr>
            <a:lvl4pPr marL="1133525" indent="0">
              <a:buNone/>
              <a:defRPr sz="1322" b="1"/>
            </a:lvl4pPr>
            <a:lvl5pPr marL="1511366" indent="0">
              <a:buNone/>
              <a:defRPr sz="1322" b="1"/>
            </a:lvl5pPr>
            <a:lvl6pPr marL="1889208" indent="0">
              <a:buNone/>
              <a:defRPr sz="1322" b="1"/>
            </a:lvl6pPr>
            <a:lvl7pPr marL="2267049" indent="0">
              <a:buNone/>
              <a:defRPr sz="1322" b="1"/>
            </a:lvl7pPr>
            <a:lvl8pPr marL="2644891" indent="0">
              <a:buNone/>
              <a:defRPr sz="1322" b="1"/>
            </a:lvl8pPr>
            <a:lvl9pPr marL="3022732" indent="0">
              <a:buNone/>
              <a:defRPr sz="132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7627" y="3108866"/>
            <a:ext cx="3655276" cy="290599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7869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688083" y="2035217"/>
            <a:ext cx="768482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1095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9135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2880" y="880350"/>
            <a:ext cx="2837014" cy="2475990"/>
          </a:xfrm>
        </p:spPr>
        <p:txBody>
          <a:bodyPr anchor="b">
            <a:normAutofit/>
          </a:bodyPr>
          <a:lstStyle>
            <a:lvl1pPr algn="l"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6062" y="880351"/>
            <a:ext cx="4476841" cy="513333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2880" y="3531978"/>
            <a:ext cx="2838673" cy="2477162"/>
          </a:xfrm>
        </p:spPr>
        <p:txBody>
          <a:bodyPr>
            <a:normAutofit/>
          </a:bodyPr>
          <a:lstStyle>
            <a:lvl1pPr marL="0" indent="0" algn="l">
              <a:buNone/>
              <a:defRPr sz="1763"/>
            </a:lvl1pPr>
            <a:lvl2pPr marL="377842" indent="0">
              <a:buNone/>
              <a:defRPr sz="1157"/>
            </a:lvl2pPr>
            <a:lvl3pPr marL="755683" indent="0">
              <a:buNone/>
              <a:defRPr sz="992"/>
            </a:lvl3pPr>
            <a:lvl4pPr marL="1133525" indent="0">
              <a:buNone/>
              <a:defRPr sz="826"/>
            </a:lvl4pPr>
            <a:lvl5pPr marL="1511366" indent="0">
              <a:buNone/>
              <a:defRPr sz="826"/>
            </a:lvl5pPr>
            <a:lvl6pPr marL="1889208" indent="0">
              <a:buNone/>
              <a:defRPr sz="826"/>
            </a:lvl6pPr>
            <a:lvl7pPr marL="2267049" indent="0">
              <a:buNone/>
              <a:defRPr sz="826"/>
            </a:lvl7pPr>
            <a:lvl8pPr marL="2644891" indent="0">
              <a:buNone/>
              <a:defRPr sz="826"/>
            </a:lvl8pPr>
            <a:lvl9pPr marL="3022732" indent="0">
              <a:buNone/>
              <a:defRPr sz="8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UA" smtClean="0"/>
              <a:t>‹#›</a:t>
            </a:fld>
            <a:endParaRPr lang="ru-U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686044" y="3531976"/>
            <a:ext cx="283388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271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843131" y="531282"/>
            <a:ext cx="4106372" cy="5673546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852" y="1244556"/>
            <a:ext cx="3794771" cy="2017032"/>
          </a:xfrm>
        </p:spPr>
        <p:txBody>
          <a:bodyPr anchor="b">
            <a:normAutofit/>
          </a:bodyPr>
          <a:lstStyle>
            <a:lvl1pPr>
              <a:defRPr sz="352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95816" y="1236876"/>
            <a:ext cx="2613706" cy="4260120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645"/>
            </a:lvl1pPr>
            <a:lvl2pPr marL="377842" indent="0">
              <a:buNone/>
              <a:defRPr sz="2314"/>
            </a:lvl2pPr>
            <a:lvl3pPr marL="755683" indent="0">
              <a:buNone/>
              <a:defRPr sz="1983"/>
            </a:lvl3pPr>
            <a:lvl4pPr marL="1133525" indent="0">
              <a:buNone/>
              <a:defRPr sz="1653"/>
            </a:lvl4pPr>
            <a:lvl5pPr marL="1511366" indent="0">
              <a:buNone/>
              <a:defRPr sz="1653"/>
            </a:lvl5pPr>
            <a:lvl6pPr marL="1889208" indent="0">
              <a:buNone/>
              <a:defRPr sz="1653"/>
            </a:lvl6pPr>
            <a:lvl7pPr marL="2267049" indent="0">
              <a:buNone/>
              <a:defRPr sz="1653"/>
            </a:lvl7pPr>
            <a:lvl8pPr marL="2644891" indent="0">
              <a:buNone/>
              <a:defRPr sz="1653"/>
            </a:lvl8pPr>
            <a:lvl9pPr marL="3022732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8084" y="3466417"/>
            <a:ext cx="3789334" cy="2207827"/>
          </a:xfrm>
        </p:spPr>
        <p:txBody>
          <a:bodyPr>
            <a:normAutofit/>
          </a:bodyPr>
          <a:lstStyle>
            <a:lvl1pPr marL="0" indent="0" algn="l">
              <a:buNone/>
              <a:defRPr sz="1983"/>
            </a:lvl1pPr>
            <a:lvl2pPr marL="377842" indent="0">
              <a:buNone/>
              <a:defRPr sz="1157"/>
            </a:lvl2pPr>
            <a:lvl3pPr marL="755683" indent="0">
              <a:buNone/>
              <a:defRPr sz="992"/>
            </a:lvl3pPr>
            <a:lvl4pPr marL="1133525" indent="0">
              <a:buNone/>
              <a:defRPr sz="826"/>
            </a:lvl4pPr>
            <a:lvl5pPr marL="1511366" indent="0">
              <a:buNone/>
              <a:defRPr sz="826"/>
            </a:lvl5pPr>
            <a:lvl6pPr marL="1889208" indent="0">
              <a:buNone/>
              <a:defRPr sz="826"/>
            </a:lvl6pPr>
            <a:lvl7pPr marL="2267049" indent="0">
              <a:buNone/>
              <a:defRPr sz="826"/>
            </a:lvl7pPr>
            <a:lvl8pPr marL="2644891" indent="0">
              <a:buNone/>
              <a:defRPr sz="826"/>
            </a:lvl8pPr>
            <a:lvl9pPr marL="3022732" indent="0">
              <a:buNone/>
              <a:defRPr sz="8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80098" y="6026973"/>
            <a:ext cx="3803525" cy="352728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81112" y="351096"/>
            <a:ext cx="3802511" cy="353618"/>
          </a:xfrm>
        </p:spPr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UA" smtClean="0"/>
              <a:t>‹#›</a:t>
            </a:fld>
            <a:endParaRPr lang="ru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685498" y="3463787"/>
            <a:ext cx="379135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58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1040"/>
            <a:ext cx="10693400" cy="4495027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716067"/>
            <a:ext cx="10693401" cy="853634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722538"/>
            <a:ext cx="106934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88083" y="886462"/>
            <a:ext cx="7684821" cy="11561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083" y="2221040"/>
            <a:ext cx="7684821" cy="3802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3317" y="364019"/>
            <a:ext cx="2769586" cy="340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8082" y="362849"/>
            <a:ext cx="4717544" cy="340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0367" y="880350"/>
            <a:ext cx="930581" cy="55486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3085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9892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l" defTabSz="755683" rtl="0" eaLnBrk="1" latinLnBrk="0" hangingPunct="1">
        <a:lnSpc>
          <a:spcPct val="90000"/>
        </a:lnSpc>
        <a:spcBef>
          <a:spcPct val="0"/>
        </a:spcBef>
        <a:buNone/>
        <a:defRPr sz="3526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1894" indent="-251894" algn="l" defTabSz="755683" rtl="0" eaLnBrk="1" latinLnBrk="0" hangingPunct="1">
        <a:lnSpc>
          <a:spcPct val="120000"/>
        </a:lnSpc>
        <a:spcBef>
          <a:spcPts val="1102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20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55683" indent="-251894" algn="l" defTabSz="755683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63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9472" indent="-251894" algn="l" defTabSz="755683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6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63260" indent="-251894" algn="l" defTabSz="755683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43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267049" indent="-251894" algn="l" defTabSz="755683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2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770838" indent="-251894" algn="l" defTabSz="1007577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2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274626" indent="-251894" algn="l" defTabSz="1007577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2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778415" indent="-251894" algn="l" defTabSz="1007577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2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282204" indent="-251894" algn="l" defTabSz="1007577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2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842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683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525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366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208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049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4891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2732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1854218" y="2452368"/>
            <a:ext cx="630237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b="1" spc="-5" dirty="0">
                <a:latin typeface="Arial"/>
                <a:cs typeface="Arial"/>
              </a:rPr>
              <a:t>ПАТЕНТНА</a:t>
            </a:r>
            <a:r>
              <a:rPr sz="4000" b="1" spc="-40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ІНФОРМАЦІЯ</a:t>
            </a:r>
            <a:endParaRPr sz="4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1482725" y="928204"/>
            <a:ext cx="751585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cap="none" spc="-5" dirty="0">
                <a:latin typeface="Arial"/>
                <a:ea typeface="+mn-ea"/>
                <a:cs typeface="Arial"/>
              </a:rPr>
              <a:t>Юридична (правова) інформація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419860" y="2395727"/>
            <a:ext cx="7641590" cy="42325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indent="-256540">
              <a:lnSpc>
                <a:spcPts val="3350"/>
              </a:lnSpc>
              <a:spcBef>
                <a:spcPts val="105"/>
              </a:spcBef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Вид патентного документу</a:t>
            </a:r>
          </a:p>
          <a:p>
            <a:pPr marL="268605" indent="-256540">
              <a:lnSpc>
                <a:spcPts val="3325"/>
              </a:lnSpc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Номер</a:t>
            </a:r>
          </a:p>
          <a:p>
            <a:pPr marL="268605" indent="-256540">
              <a:lnSpc>
                <a:spcPts val="3325"/>
              </a:lnSpc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Дані про винахідника</a:t>
            </a:r>
          </a:p>
          <a:p>
            <a:pPr marL="268605" indent="-256540">
              <a:lnSpc>
                <a:spcPts val="3325"/>
              </a:lnSpc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Дані про заявника</a:t>
            </a:r>
          </a:p>
          <a:p>
            <a:pPr marL="268605" indent="-256540">
              <a:lnSpc>
                <a:spcPts val="3325"/>
              </a:lnSpc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Дані про власника</a:t>
            </a:r>
          </a:p>
          <a:p>
            <a:pPr marL="268605" indent="-256540">
              <a:lnSpc>
                <a:spcPts val="3325"/>
              </a:lnSpc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Дати (стадії розгляду та реєстрації)</a:t>
            </a:r>
          </a:p>
          <a:p>
            <a:pPr marL="268605" indent="-256540">
              <a:lnSpc>
                <a:spcPts val="3325"/>
              </a:lnSpc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Відомості про патентування в різних країнах</a:t>
            </a:r>
          </a:p>
          <a:p>
            <a:pPr marL="268605" marR="572770" indent="-256540">
              <a:lnSpc>
                <a:spcPts val="3020"/>
              </a:lnSpc>
              <a:spcBef>
                <a:spcPts val="375"/>
              </a:spcBef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Формула винаходу – межі прав власника  патенту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419860" y="138836"/>
            <a:ext cx="7684821" cy="1776255"/>
          </a:xfrm>
          <a:prstGeom prst="rect">
            <a:avLst/>
          </a:prstGeom>
        </p:spPr>
        <p:txBody>
          <a:bodyPr vert="horz" wrap="square" lIns="0" tIns="804545" rIns="0" bIns="0" rtlCol="0">
            <a:spAutoFit/>
          </a:bodyPr>
          <a:lstStyle/>
          <a:p>
            <a:pPr marL="72000" marR="5080">
              <a:lnSpc>
                <a:spcPct val="100600"/>
              </a:lnSpc>
              <a:spcBef>
                <a:spcPts val="75"/>
              </a:spcBef>
            </a:pPr>
            <a:r>
              <a:rPr sz="3200" b="1" cap="none" spc="-5" dirty="0">
                <a:latin typeface="Arial"/>
                <a:ea typeface="+mn-ea"/>
                <a:cs typeface="Arial"/>
              </a:rPr>
              <a:t>З точки зору комерційної стратегії  патентна інформація допоможе: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419860" y="2557272"/>
            <a:ext cx="7791450" cy="429681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68605" indent="-256540">
              <a:lnSpc>
                <a:spcPts val="2965"/>
              </a:lnSpc>
              <a:spcBef>
                <a:spcPts val="90"/>
              </a:spcBef>
              <a:buClr>
                <a:srgbClr val="9F4CA2"/>
              </a:buClr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Знайти партнерів по бізнесу</a:t>
            </a:r>
          </a:p>
          <a:p>
            <a:pPr marL="268605" marR="210820" indent="-256540">
              <a:lnSpc>
                <a:spcPts val="2500"/>
              </a:lnSpc>
              <a:spcBef>
                <a:spcPts val="445"/>
              </a:spcBef>
              <a:buClr>
                <a:srgbClr val="9F4CA2"/>
              </a:buClr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Знати які дослідження ведуть компанії в цікавій  для Вас предметної області</a:t>
            </a:r>
          </a:p>
          <a:p>
            <a:pPr marL="268605" marR="234315" indent="-256540">
              <a:lnSpc>
                <a:spcPct val="80000"/>
              </a:lnSpc>
              <a:spcBef>
                <a:spcPts val="330"/>
              </a:spcBef>
              <a:buClr>
                <a:srgbClr val="9F4CA2"/>
              </a:buClr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Збільшити інвестиційну привабливість проектів  або досліджень</a:t>
            </a:r>
          </a:p>
          <a:p>
            <a:pPr marL="268605" marR="48260" indent="-256540">
              <a:lnSpc>
                <a:spcPct val="80000"/>
              </a:lnSpc>
              <a:spcBef>
                <a:spcPts val="310"/>
              </a:spcBef>
              <a:buClr>
                <a:srgbClr val="9F4CA2"/>
              </a:buClr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З'ясувати які країни та ринки збуту є  пріоритетними Ваших партнерів або конкурентів</a:t>
            </a:r>
          </a:p>
          <a:p>
            <a:pPr marL="268605" marR="5080" indent="-256540">
              <a:lnSpc>
                <a:spcPts val="2520"/>
              </a:lnSpc>
              <a:spcBef>
                <a:spcPts val="250"/>
              </a:spcBef>
              <a:buClr>
                <a:srgbClr val="9F4CA2"/>
              </a:buClr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Контролювати діяльність реальних і потенційних  конкурентів</a:t>
            </a:r>
          </a:p>
          <a:p>
            <a:pPr marL="268605" marR="198755" indent="-256540">
              <a:lnSpc>
                <a:spcPct val="8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Визначити потенційні ринки збуту продукції або  послуг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74191" y="347979"/>
            <a:ext cx="9144000" cy="624840"/>
            <a:chOff x="774191" y="347979"/>
            <a:chExt cx="9144000" cy="6248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60280" y="347979"/>
              <a:ext cx="54864" cy="61874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9817608" y="347979"/>
              <a:ext cx="30480" cy="619125"/>
            </a:xfrm>
            <a:custGeom>
              <a:avLst/>
              <a:gdLst/>
              <a:ahLst/>
              <a:cxnLst/>
              <a:rect l="l" t="t" r="r" b="b"/>
              <a:pathLst>
                <a:path w="30479" h="619125">
                  <a:moveTo>
                    <a:pt x="30479" y="0"/>
                  </a:moveTo>
                  <a:lnTo>
                    <a:pt x="0" y="0"/>
                  </a:lnTo>
                  <a:lnTo>
                    <a:pt x="0" y="618744"/>
                  </a:lnTo>
                  <a:lnTo>
                    <a:pt x="30479" y="618744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17608" y="347979"/>
              <a:ext cx="30479" cy="61874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9799320" y="347979"/>
              <a:ext cx="9525" cy="619125"/>
            </a:xfrm>
            <a:custGeom>
              <a:avLst/>
              <a:gdLst/>
              <a:ahLst/>
              <a:cxnLst/>
              <a:rect l="l" t="t" r="r" b="b"/>
              <a:pathLst>
                <a:path w="9525" h="619125">
                  <a:moveTo>
                    <a:pt x="9144" y="0"/>
                  </a:moveTo>
                  <a:lnTo>
                    <a:pt x="0" y="0"/>
                  </a:lnTo>
                  <a:lnTo>
                    <a:pt x="0" y="618744"/>
                  </a:lnTo>
                  <a:lnTo>
                    <a:pt x="9144" y="618744"/>
                  </a:lnTo>
                  <a:lnTo>
                    <a:pt x="914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799320" y="347979"/>
              <a:ext cx="9144" cy="61874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9750551" y="347979"/>
              <a:ext cx="27940" cy="619125"/>
            </a:xfrm>
            <a:custGeom>
              <a:avLst/>
              <a:gdLst/>
              <a:ahLst/>
              <a:cxnLst/>
              <a:rect l="l" t="t" r="r" b="b"/>
              <a:pathLst>
                <a:path w="27940" h="619125">
                  <a:moveTo>
                    <a:pt x="27431" y="0"/>
                  </a:moveTo>
                  <a:lnTo>
                    <a:pt x="0" y="0"/>
                  </a:lnTo>
                  <a:lnTo>
                    <a:pt x="0" y="618744"/>
                  </a:lnTo>
                  <a:lnTo>
                    <a:pt x="27431" y="618744"/>
                  </a:lnTo>
                  <a:lnTo>
                    <a:pt x="274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750551" y="347979"/>
              <a:ext cx="27431" cy="61874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9689591" y="347979"/>
              <a:ext cx="55244" cy="585470"/>
            </a:xfrm>
            <a:custGeom>
              <a:avLst/>
              <a:gdLst/>
              <a:ahLst/>
              <a:cxnLst/>
              <a:rect l="l" t="t" r="r" b="b"/>
              <a:pathLst>
                <a:path w="55245" h="585469">
                  <a:moveTo>
                    <a:pt x="54864" y="0"/>
                  </a:moveTo>
                  <a:lnTo>
                    <a:pt x="0" y="0"/>
                  </a:lnTo>
                  <a:lnTo>
                    <a:pt x="0" y="585216"/>
                  </a:lnTo>
                  <a:lnTo>
                    <a:pt x="54864" y="585216"/>
                  </a:lnTo>
                  <a:lnTo>
                    <a:pt x="5486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689591" y="347979"/>
              <a:ext cx="54864" cy="58521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9646920" y="347979"/>
              <a:ext cx="9525" cy="585470"/>
            </a:xfrm>
            <a:custGeom>
              <a:avLst/>
              <a:gdLst/>
              <a:ahLst/>
              <a:cxnLst/>
              <a:rect l="l" t="t" r="r" b="b"/>
              <a:pathLst>
                <a:path w="9525" h="585469">
                  <a:moveTo>
                    <a:pt x="9144" y="0"/>
                  </a:moveTo>
                  <a:lnTo>
                    <a:pt x="0" y="0"/>
                  </a:lnTo>
                  <a:lnTo>
                    <a:pt x="0" y="585216"/>
                  </a:lnTo>
                  <a:lnTo>
                    <a:pt x="9144" y="585216"/>
                  </a:lnTo>
                  <a:lnTo>
                    <a:pt x="914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646920" y="347979"/>
              <a:ext cx="9144" cy="585216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528133" y="540340"/>
            <a:ext cx="7345680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cap="none" spc="-5" dirty="0">
                <a:latin typeface="Arial"/>
                <a:ea typeface="+mn-ea"/>
                <a:cs typeface="Arial"/>
              </a:rPr>
              <a:t>Інформацію, що міститься в патентних  документах необхідно використовувати, щоб: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419860" y="2618231"/>
            <a:ext cx="8538848" cy="31066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05"/>
              </a:spcBef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Уникнути можливих проблем порушення прав  інших осіб</a:t>
            </a:r>
          </a:p>
          <a:p>
            <a:pPr marL="268605" marR="1201420" indent="-256540" algn="just">
              <a:lnSpc>
                <a:spcPct val="100000"/>
              </a:lnSpc>
              <a:spcBef>
                <a:spcPts val="315"/>
              </a:spcBef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 err="1">
                <a:latin typeface="Arial"/>
                <a:cs typeface="Arial"/>
              </a:rPr>
              <a:t>Оцінити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spc="-5" dirty="0" err="1">
                <a:latin typeface="Arial"/>
                <a:cs typeface="Arial"/>
              </a:rPr>
              <a:t>патентоспроможність</a:t>
            </a:r>
            <a:r>
              <a:rPr lang="uk-UA" sz="2800" b="1" spc="-5" dirty="0">
                <a:latin typeface="Arial"/>
                <a:cs typeface="Arial"/>
              </a:rPr>
              <a:t> </a:t>
            </a:r>
            <a:r>
              <a:rPr sz="2800" b="1" spc="-5" dirty="0" err="1">
                <a:latin typeface="Arial"/>
                <a:cs typeface="Arial"/>
              </a:rPr>
              <a:t>власних</a:t>
            </a:r>
            <a:r>
              <a:rPr sz="2800" b="1" spc="-5" dirty="0">
                <a:latin typeface="Arial"/>
                <a:cs typeface="Arial"/>
              </a:rPr>
              <a:t>  розробок (винаходів)</a:t>
            </a:r>
          </a:p>
          <a:p>
            <a:pPr marL="268605" marR="485140" indent="-256540" algn="just">
              <a:lnSpc>
                <a:spcPct val="100000"/>
              </a:lnSpc>
              <a:spcBef>
                <a:spcPts val="310"/>
              </a:spcBef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Опротестувати видачу патентів у тих  випадках, коли вони знаходяться в колізії з  Вашим власним патентом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1308100" y="1339850"/>
            <a:ext cx="7715884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cap="none" spc="-5" dirty="0">
                <a:latin typeface="Arial"/>
                <a:ea typeface="+mn-ea"/>
                <a:cs typeface="Arial"/>
              </a:rPr>
              <a:t>Джерела патентної інформації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idx="1"/>
          </p:nvPr>
        </p:nvSpPr>
        <p:spPr>
          <a:xfrm>
            <a:off x="1688083" y="2221040"/>
            <a:ext cx="7684821" cy="43608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3370" marR="513080" indent="-256540">
              <a:lnSpc>
                <a:spcPct val="100000"/>
              </a:lnSpc>
              <a:spcBef>
                <a:spcPts val="105"/>
              </a:spcBef>
              <a:buClr>
                <a:srgbClr val="9F4CA2"/>
              </a:buClr>
              <a:buFont typeface="Georgia"/>
              <a:buChar char="•"/>
              <a:tabLst>
                <a:tab pos="294005" algn="l"/>
                <a:tab pos="5572125" algn="l"/>
              </a:tabLst>
            </a:pPr>
            <a:r>
              <a:rPr sz="2800" b="1" spc="-5" dirty="0">
                <a:latin typeface="Arial"/>
                <a:cs typeface="Arial"/>
              </a:rPr>
              <a:t>Це описи винаходів винаходів, корисних  моделей, промислових зразків	- первинні  документи</a:t>
            </a:r>
          </a:p>
          <a:p>
            <a:pPr marL="293370" marR="5080" indent="-256540">
              <a:lnSpc>
                <a:spcPct val="100099"/>
              </a:lnSpc>
              <a:spcBef>
                <a:spcPts val="310"/>
              </a:spcBef>
              <a:buClr>
                <a:srgbClr val="9F4CA2"/>
              </a:buClr>
              <a:buFont typeface="Georgia"/>
              <a:buChar char="•"/>
              <a:tabLst>
                <a:tab pos="294005" algn="l"/>
                <a:tab pos="4276725" algn="l"/>
              </a:tabLst>
            </a:pPr>
            <a:r>
              <a:rPr sz="2800" b="1" spc="-5" dirty="0">
                <a:latin typeface="Arial"/>
                <a:cs typeface="Arial"/>
              </a:rPr>
              <a:t>та вторинні джерела	- журнали, офіційні  бюлетені, бази даних, в яких вміщені  бібліографічні дані патентних документів та  інформація про їх зміст у зручному та  концентрованому вигляді (реферат, формула  винаходу тощо)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1372426" y="196850"/>
            <a:ext cx="7874634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cap="none" spc="-5" dirty="0">
                <a:latin typeface="Arial"/>
                <a:ea typeface="+mn-ea"/>
                <a:cs typeface="Arial"/>
              </a:rPr>
              <a:t>Переваги патентної інформації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41300" y="764313"/>
            <a:ext cx="10287000" cy="6630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00000"/>
              </a:lnSpc>
              <a:spcBef>
                <a:spcPts val="100"/>
              </a:spcBef>
              <a:buClr>
                <a:srgbClr val="9F4C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Містить найновішу інформацію, що в інших видах джерел  інформації може з'явитися тільки через декілька років</a:t>
            </a:r>
          </a:p>
          <a:p>
            <a:pPr marL="268605" marR="514350" indent="-256540" algn="just">
              <a:lnSpc>
                <a:spcPct val="100000"/>
              </a:lnSpc>
              <a:spcBef>
                <a:spcPts val="285"/>
              </a:spcBef>
              <a:buClr>
                <a:srgbClr val="9F4C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Має стандартну (уніфіковану) структуру, що полегшує  доступ до тих або інших винаходів</a:t>
            </a:r>
          </a:p>
          <a:p>
            <a:pPr marL="268605" indent="-256540" algn="just">
              <a:lnSpc>
                <a:spcPct val="100000"/>
              </a:lnSpc>
              <a:spcBef>
                <a:spcPts val="290"/>
              </a:spcBef>
              <a:buClr>
                <a:srgbClr val="9F4C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Відображує світовий рівень техніки</a:t>
            </a:r>
          </a:p>
          <a:p>
            <a:pPr marL="268605" marR="112395" indent="-256540" algn="just">
              <a:lnSpc>
                <a:spcPct val="100000"/>
              </a:lnSpc>
              <a:spcBef>
                <a:spcPts val="285"/>
              </a:spcBef>
              <a:buClr>
                <a:srgbClr val="9F4C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Користування рефератами описів винаходів, що  публікуються в бюлетенях патентних відомств, дозволяє  заощаджувати час при первинному ознайомленні з  інформацією про винаходи у конкретній галузі техніки</a:t>
            </a:r>
          </a:p>
          <a:p>
            <a:pPr marL="268605" marR="399415" indent="-256540" algn="just">
              <a:lnSpc>
                <a:spcPct val="99700"/>
              </a:lnSpc>
              <a:spcBef>
                <a:spcPts val="300"/>
              </a:spcBef>
              <a:buClr>
                <a:srgbClr val="9F4CA2"/>
              </a:buClr>
              <a:buFont typeface="Georgia"/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За допомогою класифікаційних індексів Міжнародної  патентної класифікації (МПК), що проставляються на  патентному документі, можна звести пошук інформації  про винаходи до певної галузі техніки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805622" y="10870"/>
            <a:ext cx="708215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cap="none" spc="-5" dirty="0">
                <a:latin typeface="Arial"/>
                <a:ea typeface="+mn-ea"/>
                <a:cs typeface="Arial"/>
              </a:rPr>
              <a:t>Переваги патентної інформації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698500" y="806450"/>
            <a:ext cx="9677400" cy="5458033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68605" marR="5080" indent="-256540">
              <a:lnSpc>
                <a:spcPts val="2300"/>
              </a:lnSpc>
              <a:spcBef>
                <a:spcPts val="660"/>
              </a:spcBef>
              <a:buClr>
                <a:srgbClr val="9F4CA2"/>
              </a:buClr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Наявність в описах винаходів до патентів даних  (Ф.І.П., адреси й ін.) про заявника, патентовласника і  винахідника допомагає потенційному ліцензіату  з'ясувати можливості використання даного винаходу,  наприклад, шляхом придбання ліцензії.</a:t>
            </a:r>
          </a:p>
          <a:p>
            <a:pPr marL="268605" marR="149860" indent="-256540">
              <a:lnSpc>
                <a:spcPct val="79700"/>
              </a:lnSpc>
              <a:spcBef>
                <a:spcPts val="330"/>
              </a:spcBef>
              <a:buClr>
                <a:srgbClr val="9F4CA2"/>
              </a:buClr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Можна також визначити, які країни і фірми найбільш  активні в тій або іншій галузі техніки, знайти  партнерів, виявити конкурентів, визначити технічну  політику конкурентів на ринку даної країни та ін.</a:t>
            </a:r>
          </a:p>
          <a:p>
            <a:pPr marL="268605" marR="425450" indent="-256540">
              <a:lnSpc>
                <a:spcPct val="79700"/>
              </a:lnSpc>
              <a:spcBef>
                <a:spcPts val="320"/>
              </a:spcBef>
              <a:buClr>
                <a:srgbClr val="9F4CA2"/>
              </a:buClr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Вивчення патентної інформації при проведенні  науково-дослідницької роботи (НДР) сприяє  скороченню витрат на розробки, дозволяючи  вибирати найбільш слушне рішення з уже відомих</a:t>
            </a:r>
          </a:p>
          <a:p>
            <a:pPr marL="268605" marR="1122045" indent="-256540">
              <a:lnSpc>
                <a:spcPct val="79200"/>
              </a:lnSpc>
              <a:spcBef>
                <a:spcPts val="335"/>
              </a:spcBef>
              <a:buClr>
                <a:srgbClr val="9F4CA2"/>
              </a:buClr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Патентна інформація може дати нові ідеї для  проведення подальших досліджень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603374" y="1263650"/>
            <a:ext cx="755459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cap="none" spc="-5" dirty="0">
                <a:latin typeface="Arial"/>
                <a:ea typeface="+mn-ea"/>
                <a:cs typeface="Arial"/>
              </a:rPr>
              <a:t>«Недоліки» патентної інформації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079500" y="2330450"/>
            <a:ext cx="7921625" cy="437837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68605" marR="84455" indent="-256540">
              <a:lnSpc>
                <a:spcPct val="90400"/>
              </a:lnSpc>
              <a:spcBef>
                <a:spcPts val="390"/>
              </a:spcBef>
              <a:buClr>
                <a:srgbClr val="9F4CA2"/>
              </a:buClr>
              <a:buFont typeface="Arial MT"/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по-перше, вчені і інженери, в основному, не  мають уявлення про інформацію, що наводиться  у патентній літературі</a:t>
            </a:r>
          </a:p>
          <a:p>
            <a:pPr marL="268605" marR="381000" indent="-256540">
              <a:lnSpc>
                <a:spcPts val="2830"/>
              </a:lnSpc>
              <a:spcBef>
                <a:spcPts val="310"/>
              </a:spcBef>
              <a:buClr>
                <a:srgbClr val="9F4CA2"/>
              </a:buClr>
              <a:buFont typeface="Arial MT"/>
              <a:buChar char="•"/>
              <a:tabLst>
                <a:tab pos="268605" algn="l"/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по-друге, існує думка, що патентна інформація  важкодоступна</a:t>
            </a:r>
          </a:p>
          <a:p>
            <a:pPr>
              <a:lnSpc>
                <a:spcPct val="100000"/>
              </a:lnSpc>
            </a:pPr>
            <a:endParaRPr sz="3150" dirty="0">
              <a:latin typeface="Arial MT"/>
              <a:cs typeface="Arial MT"/>
            </a:endParaRPr>
          </a:p>
          <a:p>
            <a:pPr marL="268605" marR="5080" indent="-256540">
              <a:lnSpc>
                <a:spcPts val="3020"/>
              </a:lnSpc>
              <a:tabLst>
                <a:tab pos="1786255" algn="l"/>
              </a:tabLst>
            </a:pPr>
            <a:r>
              <a:rPr sz="2800" i="1" spc="-5" dirty="0">
                <a:latin typeface="Arial"/>
                <a:cs typeface="Arial"/>
              </a:rPr>
              <a:t>За даними Патентного відомства Австралії,  близько	32% з тих, хто не користується  патентною інформацією, просто не знають  про її існування, а 31% - не вірять в її  корисність.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317501" y="120650"/>
            <a:ext cx="10515600" cy="1916166"/>
          </a:xfrm>
          <a:prstGeom prst="rect">
            <a:avLst/>
          </a:prstGeom>
        </p:spPr>
        <p:txBody>
          <a:bodyPr vert="horz" wrap="square" lIns="0" tIns="800354" rIns="0" bIns="0" rtlCol="0">
            <a:spAutoFit/>
          </a:bodyPr>
          <a:lstStyle/>
          <a:p>
            <a:pPr marL="630555" marR="5080">
              <a:lnSpc>
                <a:spcPct val="100000"/>
              </a:lnSpc>
              <a:spcBef>
                <a:spcPts val="90"/>
              </a:spcBef>
            </a:pPr>
            <a:r>
              <a:rPr sz="3600" spc="-10" dirty="0">
                <a:solidFill>
                  <a:srgbClr val="6F2F9F"/>
                </a:solidFill>
              </a:rPr>
              <a:t>«Недоліки»:</a:t>
            </a:r>
            <a:r>
              <a:rPr sz="3600" spc="20" dirty="0">
                <a:solidFill>
                  <a:srgbClr val="6F2F9F"/>
                </a:solidFill>
              </a:rPr>
              <a:t> </a:t>
            </a:r>
            <a:r>
              <a:rPr sz="3600" spc="-10" dirty="0">
                <a:solidFill>
                  <a:srgbClr val="6F2F9F"/>
                </a:solidFill>
              </a:rPr>
              <a:t>п</a:t>
            </a:r>
            <a:r>
              <a:rPr sz="3600" spc="-10" dirty="0">
                <a:solidFill>
                  <a:srgbClr val="414355"/>
                </a:solidFill>
              </a:rPr>
              <a:t>роблеми</a:t>
            </a:r>
            <a:r>
              <a:rPr sz="3600" spc="10" dirty="0">
                <a:solidFill>
                  <a:srgbClr val="414355"/>
                </a:solidFill>
              </a:rPr>
              <a:t> </a:t>
            </a:r>
            <a:r>
              <a:rPr sz="3600" spc="-10" dirty="0">
                <a:solidFill>
                  <a:srgbClr val="414355"/>
                </a:solidFill>
              </a:rPr>
              <a:t>доступності </a:t>
            </a:r>
            <a:r>
              <a:rPr sz="3600" spc="-875" dirty="0">
                <a:solidFill>
                  <a:srgbClr val="414355"/>
                </a:solidFill>
              </a:rPr>
              <a:t> </a:t>
            </a:r>
            <a:r>
              <a:rPr sz="3600" spc="-10" dirty="0">
                <a:solidFill>
                  <a:srgbClr val="414355"/>
                </a:solidFill>
              </a:rPr>
              <a:t>патентної</a:t>
            </a:r>
            <a:r>
              <a:rPr sz="3600" spc="-15" dirty="0">
                <a:solidFill>
                  <a:srgbClr val="414355"/>
                </a:solidFill>
              </a:rPr>
              <a:t> </a:t>
            </a:r>
            <a:r>
              <a:rPr sz="3600" spc="-5" dirty="0">
                <a:solidFill>
                  <a:srgbClr val="414355"/>
                </a:solidFill>
              </a:rPr>
              <a:t>інформації</a:t>
            </a:r>
            <a:endParaRPr sz="3600" dirty="0"/>
          </a:p>
        </p:txBody>
      </p:sp>
      <p:sp>
        <p:nvSpPr>
          <p:cNvPr id="21" name="object 21"/>
          <p:cNvSpPr txBox="1"/>
          <p:nvPr/>
        </p:nvSpPr>
        <p:spPr>
          <a:xfrm>
            <a:off x="1419860" y="2584704"/>
            <a:ext cx="8495284" cy="3961341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268605" marR="1019175" indent="-256540">
              <a:lnSpc>
                <a:spcPts val="3020"/>
              </a:lnSpc>
              <a:spcBef>
                <a:spcPts val="490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kern="0" dirty="0">
                <a:latin typeface="Arial MT"/>
                <a:cs typeface="Arial MT"/>
              </a:rPr>
              <a:t>величезною кількістю джерел патентної  інформації,</a:t>
            </a:r>
          </a:p>
          <a:p>
            <a:pPr marL="268605" indent="-256540">
              <a:lnSpc>
                <a:spcPts val="3270"/>
              </a:lnSpc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kern="0" dirty="0">
                <a:latin typeface="Arial MT"/>
                <a:cs typeface="Arial MT"/>
              </a:rPr>
              <a:t>мовним бар'єром</a:t>
            </a:r>
          </a:p>
          <a:p>
            <a:pPr marL="268605" marR="47625" indent="-256540">
              <a:lnSpc>
                <a:spcPts val="3020"/>
              </a:lnSpc>
              <a:spcBef>
                <a:spcPts val="360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kern="0" dirty="0">
                <a:latin typeface="Arial MT"/>
                <a:cs typeface="Arial MT"/>
              </a:rPr>
              <a:t>складністю одержання необхідних документів  (повних описів винаходів до патентів).</a:t>
            </a:r>
          </a:p>
          <a:p>
            <a:pPr marL="268605" marR="5080" indent="-256540">
              <a:lnSpc>
                <a:spcPts val="2380"/>
              </a:lnSpc>
              <a:spcBef>
                <a:spcPts val="305"/>
              </a:spcBef>
              <a:buClr>
                <a:srgbClr val="9F4CA2"/>
              </a:buClr>
              <a:buChar char="•"/>
              <a:tabLst>
                <a:tab pos="268605" algn="l"/>
                <a:tab pos="269240" algn="l"/>
              </a:tabLst>
            </a:pPr>
            <a:r>
              <a:rPr sz="2200" kern="0" dirty="0">
                <a:latin typeface="Arial MT"/>
                <a:cs typeface="Arial MT"/>
              </a:rPr>
              <a:t>Проте всі ці проблеми можна розв'язати. Мовний бар'єр  можна здолати шляхом використання патенту-аналога на  доступній мові або рефератів описів винаходів, що  публікуються національними відомствами з винахідництва  (у колишньому СРСР, а тепер у СНД, наприклад,  бюлетень "Винаходи країн світу" та інші).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1156716" y="654050"/>
            <a:ext cx="8379968" cy="99642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sz="3200" b="0" kern="0" dirty="0">
                <a:solidFill>
                  <a:srgbClr val="414355"/>
                </a:solidFill>
                <a:latin typeface="Arial MT"/>
                <a:cs typeface="Arial MT"/>
              </a:rPr>
              <a:t>Засоби уніфікації патентної інформації</a:t>
            </a:r>
            <a:endParaRPr sz="3200" kern="0" dirty="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7500" y="2618231"/>
            <a:ext cx="10058400" cy="26366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00200"/>
              </a:lnSpc>
              <a:spcBef>
                <a:spcPts val="100"/>
              </a:spcBef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kern="0" dirty="0">
                <a:latin typeface="Arial MT"/>
                <a:cs typeface="Arial MT"/>
              </a:rPr>
              <a:t>Коди ІНІД </a:t>
            </a:r>
            <a:r>
              <a:rPr sz="2800" i="1" kern="0" dirty="0">
                <a:latin typeface="Arial"/>
                <a:cs typeface="Arial"/>
              </a:rPr>
              <a:t>- </a:t>
            </a:r>
            <a:r>
              <a:rPr sz="2800" kern="0" dirty="0">
                <a:latin typeface="Arial MT"/>
                <a:cs typeface="Arial MT"/>
              </a:rPr>
              <a:t>міжнародно-узгоджені номери для  ідентифікування (бібліографічних) даних  (абревіатура від </a:t>
            </a:r>
            <a:r>
              <a:rPr sz="2800" i="1" kern="0" dirty="0">
                <a:latin typeface="Arial"/>
                <a:cs typeface="Arial"/>
              </a:rPr>
              <a:t>Internationally agreed  Numbers for the Identification of (bibliographic)  Data) </a:t>
            </a:r>
            <a:r>
              <a:rPr sz="2800" kern="0" dirty="0">
                <a:latin typeface="Arial MT"/>
                <a:cs typeface="Arial MT"/>
              </a:rPr>
              <a:t>встановлені стандартом ВОІВ ST.9*</a:t>
            </a:r>
          </a:p>
          <a:p>
            <a:pPr marL="268605" marR="708025" indent="-256540">
              <a:lnSpc>
                <a:spcPct val="100000"/>
              </a:lnSpc>
              <a:spcBef>
                <a:spcPts val="290"/>
              </a:spcBef>
              <a:buClr>
                <a:srgbClr val="9F4CA2"/>
              </a:buClr>
              <a:buFont typeface="Georgia"/>
              <a:buChar char="•"/>
              <a:tabLst>
                <a:tab pos="269240" algn="l"/>
                <a:tab pos="829310" algn="l"/>
              </a:tabLst>
            </a:pPr>
            <a:r>
              <a:rPr sz="2800" kern="0" dirty="0">
                <a:latin typeface="Arial MT"/>
                <a:cs typeface="Arial MT"/>
              </a:rPr>
              <a:t>та	ін., див. стандарти ВОІВ (ST. 1, 2, 3, 6,  10/B, 10/C, 14, 16, 18, 34, 50B)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F3B655EB-D299-419C-AE8C-E3B50B87E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068" y="452594"/>
            <a:ext cx="8669263" cy="66513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2B0B2-874B-4E01-BE69-A082358F1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spc="-5" dirty="0">
                <a:latin typeface="Arial"/>
                <a:cs typeface="Arial"/>
              </a:rPr>
              <a:t>ПАТЕНТНА</a:t>
            </a:r>
            <a:r>
              <a:rPr lang="ru-RU" sz="3600" spc="-40" dirty="0">
                <a:solidFill>
                  <a:srgbClr val="414355"/>
                </a:solidFill>
              </a:rPr>
              <a:t> </a:t>
            </a:r>
            <a:r>
              <a:rPr lang="ru-RU" sz="3600" b="1" spc="-5" dirty="0">
                <a:latin typeface="Arial"/>
                <a:cs typeface="Arial"/>
              </a:rPr>
              <a:t>ІНФОРМАЦІЯ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5184EB-FFCB-416B-BD59-4EC704B55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0" y="2221040"/>
            <a:ext cx="10439399" cy="3802064"/>
          </a:xfrm>
        </p:spPr>
        <p:txBody>
          <a:bodyPr/>
          <a:lstStyle/>
          <a:p>
            <a:r>
              <a:rPr lang="ru-RU" sz="3200" dirty="0" err="1"/>
              <a:t>Патентна</a:t>
            </a:r>
            <a:r>
              <a:rPr lang="ru-RU" sz="3200" dirty="0"/>
              <a:t> </a:t>
            </a:r>
            <a:r>
              <a:rPr lang="ru-RU" sz="3200" dirty="0" err="1"/>
              <a:t>інформація</a:t>
            </a:r>
            <a:endParaRPr lang="ru-RU" sz="3200" dirty="0"/>
          </a:p>
          <a:p>
            <a:r>
              <a:rPr lang="ru-RU" sz="3200" dirty="0"/>
              <a:t>Патентно-</a:t>
            </a:r>
            <a:r>
              <a:rPr lang="ru-RU" sz="3200" dirty="0" err="1"/>
              <a:t>інформаційні</a:t>
            </a:r>
            <a:r>
              <a:rPr lang="ru-RU" sz="3200" dirty="0"/>
              <a:t> </a:t>
            </a:r>
            <a:r>
              <a:rPr lang="ru-RU" sz="3200" dirty="0" err="1"/>
              <a:t>ресурси</a:t>
            </a:r>
            <a:endParaRPr lang="ru-RU" sz="3200" dirty="0"/>
          </a:p>
          <a:p>
            <a:r>
              <a:rPr lang="ru-RU" sz="3200" dirty="0" err="1"/>
              <a:t>Патентний</a:t>
            </a:r>
            <a:r>
              <a:rPr lang="ru-RU" sz="3200" dirty="0"/>
              <a:t> </a:t>
            </a:r>
            <a:r>
              <a:rPr lang="ru-RU" sz="3200" dirty="0" err="1"/>
              <a:t>пошук</a:t>
            </a:r>
            <a:endParaRPr lang="ru-RU" sz="3200" dirty="0"/>
          </a:p>
          <a:p>
            <a:r>
              <a:rPr lang="ru-RU" sz="3200" dirty="0" err="1"/>
              <a:t>Патентні</a:t>
            </a:r>
            <a:r>
              <a:rPr lang="ru-RU" sz="3200" dirty="0"/>
              <a:t> </a:t>
            </a:r>
            <a:r>
              <a:rPr lang="ru-RU" sz="3200" dirty="0" err="1"/>
              <a:t>дослідження</a:t>
            </a:r>
            <a:r>
              <a:rPr lang="ru-RU" sz="3200" dirty="0"/>
              <a:t> та </a:t>
            </a:r>
            <a:r>
              <a:rPr lang="ru-RU" sz="3200" dirty="0" err="1"/>
              <a:t>аналіз</a:t>
            </a:r>
            <a:r>
              <a:rPr lang="ru-RU" sz="3200" dirty="0"/>
              <a:t>  </a:t>
            </a:r>
            <a:r>
              <a:rPr lang="ru-RU" sz="3200" dirty="0" err="1"/>
              <a:t>патентної</a:t>
            </a:r>
            <a:r>
              <a:rPr lang="ru-RU" sz="3200" dirty="0"/>
              <a:t> </a:t>
            </a:r>
            <a:r>
              <a:rPr lang="ru-RU" sz="3200" dirty="0" err="1"/>
              <a:t>інформації</a:t>
            </a:r>
            <a:endParaRPr lang="ru-RU" sz="3200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5831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917700" y="425450"/>
            <a:ext cx="630237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b="1" spc="-5" dirty="0">
                <a:latin typeface="Arial"/>
                <a:ea typeface="+mn-ea"/>
                <a:cs typeface="Arial"/>
              </a:rPr>
              <a:t>ПАТЕНТНА</a:t>
            </a:r>
            <a:r>
              <a:rPr sz="4000" spc="-40" dirty="0">
                <a:solidFill>
                  <a:srgbClr val="414355"/>
                </a:solidFill>
              </a:rPr>
              <a:t> </a:t>
            </a:r>
            <a:r>
              <a:rPr sz="4000" b="1" spc="-5" dirty="0">
                <a:latin typeface="Arial"/>
                <a:ea typeface="+mn-ea"/>
                <a:cs typeface="Arial"/>
              </a:rPr>
              <a:t>ІНФОРМАЦІЯ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idx="1"/>
          </p:nvPr>
        </p:nvSpPr>
        <p:spPr>
          <a:xfrm>
            <a:off x="241300" y="2221040"/>
            <a:ext cx="10210799" cy="21679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465" marR="5080" algn="just">
              <a:lnSpc>
                <a:spcPct val="100099"/>
              </a:lnSpc>
              <a:spcBef>
                <a:spcPts val="105"/>
              </a:spcBef>
            </a:pPr>
            <a:r>
              <a:rPr sz="2800" b="1" spc="-5" dirty="0">
                <a:latin typeface="Arial"/>
                <a:cs typeface="Arial"/>
              </a:rPr>
              <a:t>Сукупність відомостей про результати  інтелектуальної творчої діяльності, заявлені як  об’єкти права інтелектуальної власності або  визнані такими, відомості про охорону прав  винахідників, авторів, заявників та власників  охоронних документів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1310132" y="1758695"/>
            <a:ext cx="7378065" cy="111953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sz="3600" b="1" spc="-5" dirty="0">
                <a:latin typeface="Arial"/>
                <a:cs typeface="Arial"/>
              </a:rPr>
              <a:t>Світовий потік патентної інформації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460500" y="3124835"/>
            <a:ext cx="7541259" cy="1306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800" b="1" spc="-5" dirty="0">
                <a:latin typeface="Arial"/>
                <a:cs typeface="Arial"/>
              </a:rPr>
              <a:t>Реєстрацію прав ІВ здійснює понад 120 країн  світу і 5 міжнародних та регіональних  патентних організацій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3092767" y="848154"/>
            <a:ext cx="5041265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800" b="1" cap="none" spc="-5" dirty="0">
                <a:latin typeface="Arial"/>
                <a:ea typeface="+mn-ea"/>
                <a:cs typeface="Arial"/>
              </a:rPr>
              <a:t>ПАТЕНТНА ІНФОРМАЦІЯ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50900" y="1786127"/>
            <a:ext cx="9525000" cy="444416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268605" marR="5080" indent="-256540" algn="just">
              <a:lnSpc>
                <a:spcPts val="2690"/>
              </a:lnSpc>
              <a:spcBef>
                <a:spcPts val="755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інформація про опубліковані патентні заявки,  видані патенти</a:t>
            </a:r>
          </a:p>
          <a:p>
            <a:pPr marL="268605" marR="154305" indent="-256540" algn="just">
              <a:lnSpc>
                <a:spcPts val="2690"/>
              </a:lnSpc>
              <a:spcBef>
                <a:spcPts val="309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складає 80% всієї світової науково-технічної  інформації</a:t>
            </a:r>
          </a:p>
          <a:p>
            <a:pPr marL="268605" marR="1236345" indent="-256540" algn="just">
              <a:lnSpc>
                <a:spcPts val="2690"/>
              </a:lnSpc>
              <a:spcBef>
                <a:spcPts val="280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відомості про нові </a:t>
            </a:r>
            <a:r>
              <a:rPr sz="2800" b="1" spc="-5" dirty="0" err="1">
                <a:latin typeface="Arial"/>
                <a:cs typeface="Arial"/>
              </a:rPr>
              <a:t>рішення</a:t>
            </a:r>
            <a:r>
              <a:rPr sz="2800" b="1" spc="-5" dirty="0">
                <a:latin typeface="Arial"/>
                <a:cs typeface="Arial"/>
              </a:rPr>
              <a:t> у</a:t>
            </a:r>
            <a:r>
              <a:rPr lang="uk-UA" sz="2800" b="1" spc="-5" dirty="0">
                <a:latin typeface="Arial"/>
                <a:cs typeface="Arial"/>
              </a:rPr>
              <a:t> </a:t>
            </a:r>
            <a:r>
              <a:rPr lang="ru-RU" sz="2800" b="1" spc="-5" dirty="0">
                <a:latin typeface="Arial"/>
                <a:cs typeface="Arial"/>
              </a:rPr>
              <a:t>п</a:t>
            </a:r>
            <a:r>
              <a:rPr sz="2800" b="1" spc="-5" dirty="0" err="1">
                <a:latin typeface="Arial"/>
                <a:cs typeface="Arial"/>
              </a:rPr>
              <a:t>атентах</a:t>
            </a:r>
            <a:r>
              <a:rPr sz="2800" b="1" spc="-5" dirty="0">
                <a:latin typeface="Arial"/>
                <a:cs typeface="Arial"/>
              </a:rPr>
              <a:t>  з’являються на 3-4 роки раніше, ніж в  науково-технічних журналах</a:t>
            </a:r>
          </a:p>
          <a:p>
            <a:pPr marL="268605" marR="749935" indent="-256540" algn="just">
              <a:lnSpc>
                <a:spcPts val="2690"/>
              </a:lnSpc>
              <a:spcBef>
                <a:spcPts val="284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дає можливість оцінити рівень техніки та  технічних рішень</a:t>
            </a:r>
          </a:p>
          <a:p>
            <a:pPr marL="268605" indent="-256540" algn="just">
              <a:lnSpc>
                <a:spcPts val="2830"/>
              </a:lnSpc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є засобом моніторингу інновацій</a:t>
            </a:r>
          </a:p>
          <a:p>
            <a:pPr marL="268605" marR="525145" indent="-256540" algn="just">
              <a:lnSpc>
                <a:spcPts val="2690"/>
              </a:lnSpc>
              <a:spcBef>
                <a:spcPts val="455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є життєво необхідною при плануванні  науково-технічних досліджень та розвитку  бізнесу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1384300" y="730250"/>
            <a:ext cx="6945630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800" b="1" cap="none" spc="-5" dirty="0">
                <a:latin typeface="Arial"/>
                <a:ea typeface="+mn-ea"/>
                <a:cs typeface="Arial"/>
              </a:rPr>
              <a:t>ПАТЕНТНИЙ ДОКУМЕНТ (ПАТЕНТ)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17500" y="2618231"/>
            <a:ext cx="10134600" cy="26366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37465" indent="-256540">
              <a:lnSpc>
                <a:spcPct val="100200"/>
              </a:lnSpc>
              <a:spcBef>
                <a:spcPts val="100"/>
              </a:spcBef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це унікальне джерело технічної інформації.  Більшість винаходів розкриваються публіці  вперше, коли патент або патентна заявка  публікується.</a:t>
            </a:r>
          </a:p>
          <a:p>
            <a:pPr marL="268605" marR="5080" indent="-256540">
              <a:lnSpc>
                <a:spcPct val="100000"/>
              </a:lnSpc>
              <a:spcBef>
                <a:spcPts val="290"/>
              </a:spcBef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дає можливість довідатися про поточні  дослідження та існуючі інновації задовго до  появи новаторської продукції на ринку.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2146300" y="724520"/>
            <a:ext cx="6945630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800" b="1" cap="none" spc="-5" dirty="0">
                <a:latin typeface="Arial"/>
                <a:ea typeface="+mn-ea"/>
                <a:cs typeface="Arial"/>
              </a:rPr>
              <a:t>ПАТЕНТНИЙ ДОКУМЕНТ (ПАТЕНТ)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285747" y="1892807"/>
            <a:ext cx="8261984" cy="4717958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268605" marR="5080" indent="-256540" algn="just">
              <a:lnSpc>
                <a:spcPts val="3020"/>
              </a:lnSpc>
              <a:spcBef>
                <a:spcPts val="490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документ, що містить відомості про результати  науково-дослідних, проектно-конструкторських  та інших видів творчої діяльності, заявлені і/або  визнані винаходами, корисними моделями,  промисловими зразками та іншими об’єктами  промислової власності</a:t>
            </a:r>
          </a:p>
          <a:p>
            <a:pPr marL="268605" marR="88900" indent="-256540" algn="just">
              <a:lnSpc>
                <a:spcPts val="3020"/>
              </a:lnSpc>
              <a:spcBef>
                <a:spcPts val="335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містить технічну, юридичну, комерційну  інформацію (детально описану суть винаходу,  інформацію про власника винаходу,  винахідників, термін дії права власності і т.д.)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2603500" y="651032"/>
            <a:ext cx="529399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dirty="0">
                <a:solidFill>
                  <a:srgbClr val="414355"/>
                </a:solidFill>
              </a:rPr>
              <a:t>Технічна</a:t>
            </a:r>
            <a:r>
              <a:rPr sz="4000" spc="-85" dirty="0">
                <a:solidFill>
                  <a:srgbClr val="414355"/>
                </a:solidFill>
              </a:rPr>
              <a:t> </a:t>
            </a:r>
            <a:r>
              <a:rPr sz="4000" spc="-5" dirty="0">
                <a:solidFill>
                  <a:srgbClr val="414355"/>
                </a:solidFill>
              </a:rPr>
              <a:t>інформація</a:t>
            </a:r>
            <a:endParaRPr sz="4000" dirty="0"/>
          </a:p>
        </p:txBody>
      </p:sp>
      <p:sp>
        <p:nvSpPr>
          <p:cNvPr id="15" name="object 15"/>
          <p:cNvSpPr txBox="1"/>
          <p:nvPr/>
        </p:nvSpPr>
        <p:spPr>
          <a:xfrm>
            <a:off x="1720533" y="2330450"/>
            <a:ext cx="7252334" cy="4007506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68605" indent="-256540">
              <a:lnSpc>
                <a:spcPct val="100000"/>
              </a:lnSpc>
              <a:spcBef>
                <a:spcPts val="409"/>
              </a:spcBef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Назва – технічна суть винаходу, об’єкт</a:t>
            </a:r>
          </a:p>
          <a:p>
            <a:pPr marL="268605" marR="449580" indent="-256540">
              <a:lnSpc>
                <a:spcPct val="100000"/>
              </a:lnSpc>
              <a:spcBef>
                <a:spcPts val="310"/>
              </a:spcBef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Класифікаційні індекси – належність до  певної сфери діяльності</a:t>
            </a:r>
          </a:p>
          <a:p>
            <a:pPr marL="268605" marR="5080" indent="-256540">
              <a:lnSpc>
                <a:spcPct val="100000"/>
              </a:lnSpc>
              <a:spcBef>
                <a:spcPts val="315"/>
              </a:spcBef>
              <a:buClr>
                <a:srgbClr val="9F4CA2"/>
              </a:buClr>
              <a:buFont typeface="Georgia"/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Опис – вказується галузь, сфера  застосування, характеристика аналогів та  прототипу (посилання на інші документи),  технічна задача, суть винаходу та суттєві  ознаки, технічний результат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850900" y="423572"/>
            <a:ext cx="8229600" cy="149207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5080">
              <a:lnSpc>
                <a:spcPct val="99700"/>
              </a:lnSpc>
              <a:spcBef>
                <a:spcPts val="115"/>
              </a:spcBef>
            </a:pPr>
            <a:r>
              <a:rPr sz="3200" b="1" i="1" cap="none" spc="-5" dirty="0">
                <a:latin typeface="Arial"/>
                <a:ea typeface="+mn-ea"/>
                <a:cs typeface="Arial"/>
              </a:rPr>
              <a:t>Технічна інформація, що міститься в  патентних документах може бути  використана для того, щоб: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419860" y="2618231"/>
            <a:ext cx="7876540" cy="45146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marR="73025" indent="-256540">
              <a:lnSpc>
                <a:spcPct val="100000"/>
              </a:lnSpc>
              <a:spcBef>
                <a:spcPts val="105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Уникнути зайвих витрат на дослідження того,  що вже відомо</a:t>
            </a:r>
          </a:p>
          <a:p>
            <a:pPr marL="268605" marR="1916430" indent="-256540">
              <a:lnSpc>
                <a:spcPct val="100000"/>
              </a:lnSpc>
              <a:spcBef>
                <a:spcPts val="315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Виявити і оцінити технологію для  ліцензування і передачі технології</a:t>
            </a:r>
          </a:p>
          <a:p>
            <a:pPr marL="268605" indent="-256540">
              <a:lnSpc>
                <a:spcPct val="100000"/>
              </a:lnSpc>
              <a:spcBef>
                <a:spcPts val="310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Знайти альтернативні технології</a:t>
            </a:r>
          </a:p>
          <a:p>
            <a:pPr marL="268605" indent="-256540">
              <a:lnSpc>
                <a:spcPct val="100000"/>
              </a:lnSpc>
              <a:spcBef>
                <a:spcPts val="290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Йти в ногу з рівнем розвитку технологій</a:t>
            </a:r>
          </a:p>
          <a:p>
            <a:pPr marL="268605" indent="-256540">
              <a:lnSpc>
                <a:spcPct val="100000"/>
              </a:lnSpc>
              <a:spcBef>
                <a:spcPts val="310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Знайти готові рішення для технічних проблем</a:t>
            </a:r>
          </a:p>
          <a:p>
            <a:pPr marL="268605" indent="-256540">
              <a:lnSpc>
                <a:spcPct val="100000"/>
              </a:lnSpc>
              <a:spcBef>
                <a:spcPts val="290"/>
              </a:spcBef>
              <a:buClr>
                <a:srgbClr val="9F4CA2"/>
              </a:buClr>
              <a:buChar char="•"/>
              <a:tabLst>
                <a:tab pos="269240" algn="l"/>
              </a:tabLst>
            </a:pPr>
            <a:r>
              <a:rPr sz="2800" b="1" spc="-5" dirty="0">
                <a:latin typeface="Arial"/>
                <a:cs typeface="Arial"/>
              </a:rPr>
              <a:t>Знайти ідеї для подальших інновацій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28</TotalTime>
  <Words>836</Words>
  <Application>Microsoft Office PowerPoint</Application>
  <PresentationFormat>Произвольный</PresentationFormat>
  <Paragraphs>81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Arial MT</vt:lpstr>
      <vt:lpstr>Georgia</vt:lpstr>
      <vt:lpstr>Gill Sans MT</vt:lpstr>
      <vt:lpstr>Галерея</vt:lpstr>
      <vt:lpstr>Презентация PowerPoint</vt:lpstr>
      <vt:lpstr>ПАТЕНТНА ІНФОРМАЦІЯ</vt:lpstr>
      <vt:lpstr>ПАТЕНТНА ІНФОРМАЦІЯ</vt:lpstr>
      <vt:lpstr>Презентация PowerPoint</vt:lpstr>
      <vt:lpstr>ПАТЕНТНА ІНФОРМАЦІЯ</vt:lpstr>
      <vt:lpstr>ПАТЕНТНИЙ ДОКУМЕНТ (ПАТЕНТ)</vt:lpstr>
      <vt:lpstr>ПАТЕНТНИЙ ДОКУМЕНТ (ПАТЕНТ)</vt:lpstr>
      <vt:lpstr>Технічна інформація</vt:lpstr>
      <vt:lpstr>Технічна інформація, що міститься в  патентних документах може бути  використана для того, щоб:</vt:lpstr>
      <vt:lpstr>Юридична (правова) інформація</vt:lpstr>
      <vt:lpstr>З точки зору комерційної стратегії  патентна інформація допоможе:</vt:lpstr>
      <vt:lpstr>Інформацію, що міститься в патентних  документах необхідно використовувати, щоб:</vt:lpstr>
      <vt:lpstr>Джерела патентної інформації</vt:lpstr>
      <vt:lpstr>Переваги патентної інформації</vt:lpstr>
      <vt:lpstr>Переваги патентної інформації</vt:lpstr>
      <vt:lpstr>«Недоліки» патентної інформації</vt:lpstr>
      <vt:lpstr>«Недоліки»: проблеми доступності  патентної інформації</vt:lpstr>
      <vt:lpstr>Засоби уніфікації патентної інформації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US2UA</dc:creator>
  <cp:lastModifiedBy>US2UA</cp:lastModifiedBy>
  <cp:revision>7</cp:revision>
  <dcterms:created xsi:type="dcterms:W3CDTF">2023-10-09T17:26:12Z</dcterms:created>
  <dcterms:modified xsi:type="dcterms:W3CDTF">2023-10-12T09:04:10Z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2015-12-28T00:00:00Z</vt:filetime>
  </property>
  <property fmtid="{D5CDD505-2E9C-101B-9397-08002B2CF9AE}" pid="3" name="LastSaved">
    <vt:filetime>2015-12-28T00:00:00Z</vt:filetime>
  </property>
</Properties>
</file>