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70" r:id="rId4"/>
    <p:sldId id="261" r:id="rId5"/>
    <p:sldId id="271" r:id="rId6"/>
    <p:sldId id="274" r:id="rId7"/>
    <p:sldId id="273" r:id="rId8"/>
    <p:sldId id="258" r:id="rId9"/>
    <p:sldId id="259" r:id="rId10"/>
    <p:sldId id="257" r:id="rId11"/>
    <p:sldId id="262" r:id="rId12"/>
    <p:sldId id="263" r:id="rId13"/>
    <p:sldId id="265" r:id="rId14"/>
    <p:sldId id="267" r:id="rId15"/>
    <p:sldId id="266" r:id="rId16"/>
    <p:sldId id="278" r:id="rId17"/>
    <p:sldId id="276" r:id="rId18"/>
    <p:sldId id="277" r:id="rId19"/>
    <p:sldId id="268" r:id="rId20"/>
    <p:sldId id="275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F4382-0958-418B-923E-BBE65C7F685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1954-9379-4270-B6E3-26083C49E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0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1954-9379-4270-B6E3-26083C49EE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6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1954-9379-4270-B6E3-26083C49EE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1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41954-9379-4270-B6E3-26083C49EE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3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8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4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3343-44C9-4921-B3DC-4FE3757CF4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8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2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3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8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9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0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6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1D69C-4D89-4BF3-80FE-50B8C091479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34A5-5F3C-48BE-A9C8-1E45F624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Relationship Id="rId4" Type="http://schemas.openxmlformats.org/officeDocument/2006/relationships/hyperlink" Target="mailto:ruslanakolod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/>
              <a:t>Alternative diesel fuels.</a:t>
            </a:r>
            <a:r>
              <a:rPr lang="en-GB" sz="6000" b="1" dirty="0"/>
              <a:t/>
            </a:r>
            <a:br>
              <a:rPr lang="en-GB" sz="6000" b="1" dirty="0"/>
            </a:br>
            <a:r>
              <a:rPr lang="en-GB" sz="6000" b="1" dirty="0" smtClean="0"/>
              <a:t>BTL, </a:t>
            </a:r>
            <a:r>
              <a:rPr lang="en-GB" sz="6000" b="1" dirty="0" err="1" smtClean="0"/>
              <a:t>HVO,Biodiesel</a:t>
            </a:r>
            <a:r>
              <a:rPr lang="en-GB" sz="6000" b="1" dirty="0" smtClean="0"/>
              <a:t> </a:t>
            </a:r>
            <a:endParaRPr lang="en-GB" sz="6000" b="1" dirty="0"/>
          </a:p>
        </p:txBody>
      </p:sp>
      <p:pic>
        <p:nvPicPr>
          <p:cNvPr id="4" name="Picture 55" descr="C:\Users\Rus\Pictures\_2016\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41753"/>
            <a:ext cx="1899488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/>
          <a:p>
            <a:r>
              <a:rPr lang="en-GB" sz="3000" b="1" dirty="0" err="1" smtClean="0">
                <a:solidFill>
                  <a:schemeClr val="tx1"/>
                </a:solidFill>
              </a:rPr>
              <a:t>Ruslana</a:t>
            </a:r>
            <a:r>
              <a:rPr lang="en-GB" sz="3000" b="1" dirty="0" smtClean="0">
                <a:solidFill>
                  <a:schemeClr val="tx1"/>
                </a:solidFill>
              </a:rPr>
              <a:t> </a:t>
            </a:r>
            <a:r>
              <a:rPr lang="en-GB" sz="3000" b="1" dirty="0" err="1" smtClean="0">
                <a:solidFill>
                  <a:schemeClr val="tx1"/>
                </a:solidFill>
              </a:rPr>
              <a:t>Kolodnytska</a:t>
            </a:r>
            <a:endParaRPr lang="en-GB" sz="3000" b="1" dirty="0" smtClean="0">
              <a:solidFill>
                <a:schemeClr val="tx1"/>
              </a:solidFill>
            </a:endParaRPr>
          </a:p>
          <a:p>
            <a:r>
              <a:rPr lang="en-GB" sz="2200" b="1" dirty="0" smtClean="0">
                <a:solidFill>
                  <a:schemeClr val="tx1"/>
                </a:solidFill>
              </a:rPr>
              <a:t>Zhytomyr State Technological University, Ukraine 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943600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 smtClean="0">
                <a:solidFill>
                  <a:schemeClr val="bg1"/>
                </a:solidFill>
              </a:rPr>
              <a:t>ERASMUS +  teaching,  May  2017, Coventry , </a:t>
            </a:r>
            <a:r>
              <a:rPr lang="en-GB" sz="1400" i="1" dirty="0">
                <a:solidFill>
                  <a:schemeClr val="bg1"/>
                </a:solidFill>
              </a:rPr>
              <a:t>UK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Ruslana Kolodnytsksa    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/>
              </a:rPr>
              <a:t>ruslanakolod@gmail.com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coventry university emble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05" y="37575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Maximum Entropy Method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181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7512" y="1762780"/>
            <a:ext cx="161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Weber number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78" y="2217006"/>
            <a:ext cx="145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5239" y="3062873"/>
            <a:ext cx="290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Mass </a:t>
            </a:r>
            <a:r>
              <a:rPr lang="en-GB" dirty="0"/>
              <a:t>mean </a:t>
            </a:r>
            <a:r>
              <a:rPr lang="en-GB" dirty="0" smtClean="0"/>
              <a:t>droplet diameter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54" y="3810286"/>
            <a:ext cx="112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04" y="2215119"/>
            <a:ext cx="742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7232"/>
            <a:ext cx="3162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5013176"/>
            <a:ext cx="384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ources </a:t>
            </a:r>
            <a:r>
              <a:rPr lang="en-GB" dirty="0"/>
              <a:t>for mass, momentum </a:t>
            </a:r>
            <a:r>
              <a:rPr lang="en-GB" dirty="0" smtClean="0"/>
              <a:t>, </a:t>
            </a:r>
            <a:r>
              <a:rPr lang="en-GB" dirty="0"/>
              <a:t>energy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7941" y="343220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D30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66" y="4394051"/>
            <a:ext cx="3895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85" y="5477693"/>
            <a:ext cx="1876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78" y="5824271"/>
            <a:ext cx="2686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61861" y="5382508"/>
            <a:ext cx="3118535" cy="883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67744" y="291911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99592" y="1800504"/>
            <a:ext cx="3312368" cy="3069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82766" y="1628800"/>
            <a:ext cx="3697630" cy="1434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641764" y="18534"/>
            <a:ext cx="147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Part </a:t>
            </a:r>
            <a:r>
              <a:rPr lang="en-GB" dirty="0" smtClean="0">
                <a:solidFill>
                  <a:srgbClr val="C00000"/>
                </a:solidFill>
              </a:rPr>
              <a:t>II. </a:t>
            </a:r>
            <a:r>
              <a:rPr lang="en-GB" dirty="0">
                <a:solidFill>
                  <a:srgbClr val="C00000"/>
                </a:solidFill>
              </a:rPr>
              <a:t>SPRAY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Maximum Entropy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Classic </a:t>
            </a:r>
            <a:r>
              <a:rPr lang="en-GB" sz="2000" dirty="0"/>
              <a:t>dependence </a:t>
            </a:r>
            <a:r>
              <a:rPr lang="en-GB" sz="2000" dirty="0" smtClean="0"/>
              <a:t>between the  system entropy and </a:t>
            </a:r>
            <a:r>
              <a:rPr lang="en-GB" sz="2000" dirty="0"/>
              <a:t>the probability of </a:t>
            </a:r>
            <a:r>
              <a:rPr lang="en-GB" sz="2000" dirty="0" smtClean="0"/>
              <a:t>microstates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probability density function: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1705"/>
            <a:ext cx="26289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4" y="4077072"/>
            <a:ext cx="6886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2871294"/>
            <a:ext cx="4213846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The maximal </a:t>
            </a:r>
            <a:r>
              <a:rPr lang="en-GB" dirty="0"/>
              <a:t>value of the </a:t>
            </a:r>
            <a:r>
              <a:rPr lang="en-GB" dirty="0" smtClean="0"/>
              <a:t>entropy </a:t>
            </a:r>
            <a:r>
              <a:rPr lang="en-GB" dirty="0" smtClean="0">
                <a:solidFill>
                  <a:srgbClr val="FF0000"/>
                </a:solidFill>
              </a:rPr>
              <a:t>was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found </a:t>
            </a:r>
            <a:r>
              <a:rPr lang="en-GB" dirty="0" smtClean="0"/>
              <a:t>by the Lagrangian multiplier method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3568" y="2871294"/>
            <a:ext cx="2880320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528" y="4149080"/>
            <a:ext cx="7344816" cy="742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96336" y="116632"/>
            <a:ext cx="147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Part </a:t>
            </a:r>
            <a:r>
              <a:rPr lang="en-GB" dirty="0" smtClean="0">
                <a:solidFill>
                  <a:srgbClr val="C00000"/>
                </a:solidFill>
              </a:rPr>
              <a:t>II. </a:t>
            </a:r>
            <a:r>
              <a:rPr lang="en-GB" dirty="0">
                <a:solidFill>
                  <a:srgbClr val="C00000"/>
                </a:solidFill>
              </a:rPr>
              <a:t>SPRAY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0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  MA method to </a:t>
            </a:r>
            <a:br>
              <a:rPr lang="en-GB" dirty="0" smtClean="0"/>
            </a:br>
            <a:r>
              <a:rPr lang="en-GB" dirty="0" smtClean="0"/>
              <a:t>biodiesel spray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068"/>
            <a:ext cx="8229600" cy="26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9073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Diesel,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9308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Biodiesel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2312" y="5496162"/>
            <a:ext cx="8004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Distance from the nozzle 15 mm, injection pressure 100 MPa, ambient atmospheric</a:t>
            </a:r>
          </a:p>
          <a:p>
            <a:r>
              <a:rPr lang="en-GB" dirty="0" smtClean="0"/>
              <a:t>Pressure, Delphi nozzle ( 0.135</a:t>
            </a:r>
            <a:r>
              <a:rPr lang="uk-UA" dirty="0" smtClean="0"/>
              <a:t> </a:t>
            </a:r>
            <a:r>
              <a:rPr lang="en-GB" dirty="0" smtClean="0"/>
              <a:t>microns), 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60601"/>
            <a:ext cx="2971800" cy="2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95456"/>
            <a:ext cx="3017520" cy="2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24328" y="116632"/>
            <a:ext cx="147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Part II. SPRAY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8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en-GB" dirty="0" smtClean="0"/>
              <a:t>Part III . Combustion.  Hemp biodiesel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GB" dirty="0" err="1"/>
              <a:t>Cetane</a:t>
            </a:r>
            <a:r>
              <a:rPr lang="en-GB" dirty="0"/>
              <a:t> </a:t>
            </a:r>
            <a:r>
              <a:rPr lang="en-GB" dirty="0" smtClean="0"/>
              <a:t>number </a:t>
            </a:r>
          </a:p>
          <a:p>
            <a:r>
              <a:rPr lang="en-GB" dirty="0" smtClean="0"/>
              <a:t>The </a:t>
            </a:r>
            <a:r>
              <a:rPr lang="en-GB" dirty="0"/>
              <a:t>heat of </a:t>
            </a:r>
            <a:r>
              <a:rPr lang="en-GB" dirty="0" smtClean="0"/>
              <a:t>combustion </a:t>
            </a:r>
          </a:p>
          <a:p>
            <a:r>
              <a:rPr lang="en-GB" dirty="0" smtClean="0"/>
              <a:t>Stage of combustion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476672"/>
            <a:ext cx="7920880" cy="72008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41271" y="5536884"/>
            <a:ext cx="5147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Hemp can save our world 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362200" cy="22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en-GB" dirty="0" err="1" smtClean="0"/>
              <a:t>Cetane</a:t>
            </a:r>
            <a:r>
              <a:rPr lang="en-GB" dirty="0" smtClean="0"/>
              <a:t> number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aseline="-25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495149"/>
            <a:ext cx="1701107" cy="6463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Part III. </a:t>
            </a:r>
          </a:p>
          <a:p>
            <a:r>
              <a:rPr lang="en-GB" dirty="0" smtClean="0"/>
              <a:t>Hemp biodiesel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239196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1772816"/>
            <a:ext cx="7448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0" y="4149080"/>
            <a:ext cx="8332470" cy="120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3602183"/>
            <a:ext cx="3771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6830" y="3172326"/>
            <a:ext cx="15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Ignition delay 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0" y="5357803"/>
            <a:ext cx="8332470" cy="3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99592" y="5860049"/>
            <a:ext cx="5801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Hemp can safe our world 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3635" y="23919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Х1, Х2, Х3, Х4, Х5, Х6, Х7 і Х8 </a:t>
            </a:r>
            <a:r>
              <a:rPr lang="en-GB" dirty="0" smtClean="0"/>
              <a:t>– </a:t>
            </a:r>
            <a:r>
              <a:rPr lang="en-GB" dirty="0"/>
              <a:t>the content (in percentage) of methyl esters fatty acids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X</a:t>
            </a:r>
            <a:r>
              <a:rPr lang="ru-RU" dirty="0" smtClean="0"/>
              <a:t>1</a:t>
            </a:r>
            <a:r>
              <a:rPr lang="en-GB" dirty="0" smtClean="0"/>
              <a:t>-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С12:0 M</a:t>
            </a:r>
            <a:r>
              <a:rPr lang="en-GB" dirty="0" smtClean="0"/>
              <a:t>)</a:t>
            </a:r>
            <a:r>
              <a:rPr lang="ru-RU" dirty="0" smtClean="0"/>
              <a:t>, </a:t>
            </a:r>
            <a:r>
              <a:rPr lang="en-GB" dirty="0" smtClean="0"/>
              <a:t>X</a:t>
            </a:r>
            <a:r>
              <a:rPr lang="ru-RU" dirty="0" smtClean="0"/>
              <a:t>2 </a:t>
            </a:r>
            <a:r>
              <a:rPr lang="en-GB" dirty="0" smtClean="0"/>
              <a:t>- (</a:t>
            </a:r>
            <a:r>
              <a:rPr lang="ru-RU" dirty="0" smtClean="0"/>
              <a:t>С14:0 M</a:t>
            </a:r>
            <a:r>
              <a:rPr lang="en-GB" dirty="0" smtClean="0"/>
              <a:t>)</a:t>
            </a:r>
            <a:r>
              <a:rPr lang="ru-RU" dirty="0" smtClean="0"/>
              <a:t>, </a:t>
            </a:r>
            <a:r>
              <a:rPr lang="en-GB" dirty="0" smtClean="0"/>
              <a:t>X</a:t>
            </a:r>
            <a:r>
              <a:rPr lang="ru-RU" dirty="0" smtClean="0"/>
              <a:t>3</a:t>
            </a:r>
            <a:r>
              <a:rPr lang="en-GB" dirty="0" smtClean="0"/>
              <a:t> </a:t>
            </a:r>
            <a:r>
              <a:rPr lang="en-GB" dirty="0"/>
              <a:t>-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С16:0 M</a:t>
            </a:r>
            <a:r>
              <a:rPr lang="en-GB" dirty="0" smtClean="0"/>
              <a:t>)</a:t>
            </a:r>
            <a:r>
              <a:rPr lang="ru-RU" dirty="0" smtClean="0"/>
              <a:t>, </a:t>
            </a:r>
            <a:r>
              <a:rPr lang="en-GB" dirty="0" smtClean="0"/>
              <a:t>X</a:t>
            </a:r>
            <a:r>
              <a:rPr lang="ru-RU" dirty="0" smtClean="0"/>
              <a:t>4</a:t>
            </a:r>
            <a:r>
              <a:rPr lang="en-GB" dirty="0" smtClean="0"/>
              <a:t> </a:t>
            </a:r>
            <a:r>
              <a:rPr lang="en-GB" dirty="0"/>
              <a:t>-</a:t>
            </a:r>
            <a:r>
              <a:rPr lang="en-GB" dirty="0" smtClean="0"/>
              <a:t> 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С18:0 M</a:t>
            </a:r>
            <a:r>
              <a:rPr lang="en-GB" dirty="0" smtClean="0"/>
              <a:t>)</a:t>
            </a:r>
            <a:r>
              <a:rPr lang="ru-RU" dirty="0" smtClean="0"/>
              <a:t>, </a:t>
            </a:r>
            <a:r>
              <a:rPr lang="en-GB" dirty="0" smtClean="0"/>
              <a:t>X</a:t>
            </a:r>
            <a:r>
              <a:rPr lang="ru-RU" dirty="0" smtClean="0"/>
              <a:t>5</a:t>
            </a:r>
            <a:r>
              <a:rPr lang="en-GB" dirty="0" smtClean="0"/>
              <a:t> </a:t>
            </a:r>
            <a:r>
              <a:rPr lang="en-GB" dirty="0"/>
              <a:t>-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C16:1 M</a:t>
            </a:r>
            <a:r>
              <a:rPr lang="en-GB" dirty="0" smtClean="0"/>
              <a:t>)</a:t>
            </a:r>
            <a:r>
              <a:rPr lang="ru-RU" dirty="0" smtClean="0"/>
              <a:t>, </a:t>
            </a:r>
            <a:r>
              <a:rPr lang="en-GB" dirty="0" smtClean="0"/>
              <a:t>X6-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С18:1 M</a:t>
            </a:r>
            <a:r>
              <a:rPr lang="en-GB" dirty="0" smtClean="0"/>
              <a:t>)</a:t>
            </a:r>
            <a:r>
              <a:rPr lang="ru-RU" dirty="0" smtClean="0"/>
              <a:t>, </a:t>
            </a:r>
            <a:r>
              <a:rPr lang="en-GB" dirty="0" smtClean="0"/>
              <a:t>X</a:t>
            </a:r>
            <a:r>
              <a:rPr lang="ru-RU" dirty="0" smtClean="0"/>
              <a:t>7</a:t>
            </a:r>
            <a:r>
              <a:rPr lang="en-GB" dirty="0" smtClean="0"/>
              <a:t>-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С18:2M</a:t>
            </a:r>
            <a:r>
              <a:rPr lang="en-GB" dirty="0" smtClean="0"/>
              <a:t>)</a:t>
            </a:r>
            <a:r>
              <a:rPr lang="ru-RU" dirty="0" smtClean="0"/>
              <a:t> </a:t>
            </a:r>
            <a:r>
              <a:rPr lang="en-GB" dirty="0" smtClean="0"/>
              <a:t>and X</a:t>
            </a:r>
            <a:r>
              <a:rPr lang="ru-RU" dirty="0" smtClean="0"/>
              <a:t>8</a:t>
            </a:r>
            <a:r>
              <a:rPr lang="en-GB" dirty="0" smtClean="0"/>
              <a:t>- </a:t>
            </a:r>
            <a:r>
              <a:rPr lang="ru-RU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С18:3 M</a:t>
            </a:r>
            <a:r>
              <a:rPr lang="en-GB" dirty="0" smtClean="0"/>
              <a:t>)</a:t>
            </a:r>
            <a:r>
              <a:rPr lang="ru-RU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5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en-GB" dirty="0"/>
              <a:t>The heat of combustion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412021"/>
            <a:ext cx="1701107" cy="6463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Part III. </a:t>
            </a:r>
          </a:p>
          <a:p>
            <a:r>
              <a:rPr lang="en-GB" dirty="0" smtClean="0"/>
              <a:t>Hemp biodiesel 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8" y="2972976"/>
            <a:ext cx="4943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31" y="3933056"/>
            <a:ext cx="37623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5221"/>
            <a:ext cx="413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948179"/>
            <a:ext cx="255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higher heating value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3334926"/>
            <a:ext cx="248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lower heating value 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31634"/>
              </p:ext>
            </p:extLst>
          </p:nvPr>
        </p:nvGraphicFramePr>
        <p:xfrm>
          <a:off x="5782077" y="2353216"/>
          <a:ext cx="29158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169876"/>
                <a:gridCol w="1169876"/>
              </a:tblGrid>
              <a:tr h="452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HME1,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HME2, %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77.46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85528"/>
              </p:ext>
            </p:extLst>
          </p:nvPr>
        </p:nvGraphicFramePr>
        <p:xfrm>
          <a:off x="1209631" y="5157192"/>
          <a:ext cx="5648325" cy="13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859"/>
                <a:gridCol w="899520"/>
                <a:gridCol w="809441"/>
                <a:gridCol w="629283"/>
                <a:gridCol w="898886"/>
                <a:gridCol w="723168"/>
                <a:gridCol w="72316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LHV, MJ/kg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37.67/37.1</a:t>
                      </a:r>
                      <a:r>
                        <a:rPr lang="en-GB" sz="9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37.76</a:t>
                      </a:r>
                      <a:r>
                        <a:rPr lang="ru-RU" sz="900">
                          <a:effectLst/>
                        </a:rPr>
                        <a:t>/37.1</a:t>
                      </a:r>
                      <a:r>
                        <a:rPr lang="en-GB" sz="9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36.92</a:t>
                      </a:r>
                      <a:r>
                        <a:rPr lang="ru-RU" sz="900">
                          <a:effectLst/>
                        </a:rPr>
                        <a:t>/</a:t>
                      </a:r>
                      <a:r>
                        <a:rPr lang="uk-UA" sz="900">
                          <a:effectLst/>
                        </a:rPr>
                        <a:t>37.03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37.15/37.82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35.34</a:t>
                      </a:r>
                      <a:r>
                        <a:rPr lang="ru-RU" sz="900">
                          <a:effectLst/>
                        </a:rPr>
                        <a:t>/36.29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37.13/37.55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70579"/>
              </p:ext>
            </p:extLst>
          </p:nvPr>
        </p:nvGraphicFramePr>
        <p:xfrm>
          <a:off x="1313026" y="4725144"/>
          <a:ext cx="5648325" cy="296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859"/>
                <a:gridCol w="899520"/>
                <a:gridCol w="809441"/>
                <a:gridCol w="629283"/>
                <a:gridCol w="898886"/>
                <a:gridCol w="723168"/>
                <a:gridCol w="723168"/>
              </a:tblGrid>
              <a:tr h="296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Fuel/</a:t>
                      </a:r>
                      <a:endParaRPr lang="en-GB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Fuel parameters 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Hemp oil ME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(HME1)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Hemp oil ME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(HME2)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Flax oil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ME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Rapeseed oil ME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(RME)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Coconut oil ME</a:t>
                      </a:r>
                      <a:endParaRPr lang="en-GB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Soy </a:t>
                      </a:r>
                      <a:r>
                        <a:rPr lang="en-GB" sz="900" dirty="0" err="1">
                          <a:effectLst/>
                        </a:rPr>
                        <a:t>oilME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(SME)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14386" y="5536884"/>
            <a:ext cx="5801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Hemp can safe our world 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4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Combustion </a:t>
            </a:r>
            <a:br>
              <a:rPr lang="en-GB" dirty="0" smtClean="0"/>
            </a:br>
            <a:r>
              <a:rPr lang="en-GB" dirty="0" smtClean="0"/>
              <a:t>in compression ignition engine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  [Stone, 1999]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74328"/>
            <a:ext cx="6035040" cy="44265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76908" y="191683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04900" y="3050958"/>
            <a:ext cx="64807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063" y="2450793"/>
            <a:ext cx="2678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Hypothetical pressure</a:t>
            </a:r>
          </a:p>
          <a:p>
            <a:r>
              <a:rPr lang="en-GB" dirty="0"/>
              <a:t>d</a:t>
            </a:r>
            <a:r>
              <a:rPr lang="en-GB" dirty="0" smtClean="0"/>
              <a:t>iagram </a:t>
            </a:r>
            <a:r>
              <a:rPr lang="en-GB" smtClean="0"/>
              <a:t>for a compression</a:t>
            </a: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gnition engine </a:t>
            </a:r>
            <a:endParaRPr lang="en-GB" dirty="0"/>
          </a:p>
          <a:p>
            <a:r>
              <a:rPr lang="en-GB" dirty="0" smtClean="0"/>
              <a:t>             [Figure 3.11]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5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stage of combustion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113960" cy="4525963"/>
          </a:xfrm>
          <a:solidFill>
            <a:schemeClr val="accent1">
              <a:alpha val="31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 There are several stages of combustion that not distinctly separated [Stone, 1999]: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i="1" dirty="0" smtClean="0"/>
              <a:t>Ignition delay.  </a:t>
            </a:r>
            <a:r>
              <a:rPr lang="en-GB" dirty="0" smtClean="0"/>
              <a:t>During this period the fuel is breaking up into droplets being vaporised, and mixing with air.  Chemical reaction will be starting slowly.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i="1" dirty="0" smtClean="0"/>
              <a:t>Rapid or uncontrolled combustion</a:t>
            </a:r>
            <a:r>
              <a:rPr lang="en-GB" dirty="0" smtClean="0"/>
              <a:t>. A very rapid rise in pressure caused by ignition of the fuel/air mixture prepared during the ignition delay period. 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i="1" dirty="0" smtClean="0"/>
              <a:t>Controlled combustion.  </a:t>
            </a:r>
            <a:r>
              <a:rPr lang="en-GB" dirty="0" smtClean="0"/>
              <a:t>Combustion occurred at a rate determined by the preparation of fresh air/fuel mixture.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Final combustion. As with controlled combustion the rate of combustion is governed by diffusion until all the fuel or air is utilised.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271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Low temperature </a:t>
            </a:r>
            <a:r>
              <a:rPr lang="en-GB" dirty="0" smtClean="0"/>
              <a:t>properties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283790"/>
            <a:ext cx="1218603" cy="369332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Discussion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4386" y="5536884"/>
            <a:ext cx="5801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Hemp can safe our world 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7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Content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Part I. Alternative fuels</a:t>
            </a:r>
          </a:p>
          <a:p>
            <a:pPr marL="0" indent="0">
              <a:buNone/>
            </a:pPr>
            <a:r>
              <a:rPr lang="en-GB" dirty="0" smtClean="0"/>
              <a:t>Biodiesel, BTL and HVO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Part II. SPRAY </a:t>
            </a:r>
          </a:p>
          <a:p>
            <a:pPr marL="0" indent="0">
              <a:buNone/>
            </a:pPr>
            <a:r>
              <a:rPr lang="en-GB" dirty="0" smtClean="0"/>
              <a:t>Droplet velocity. </a:t>
            </a:r>
            <a:r>
              <a:rPr lang="en-GB" dirty="0"/>
              <a:t>Spray </a:t>
            </a:r>
            <a:r>
              <a:rPr lang="en-GB" dirty="0" smtClean="0"/>
              <a:t>parameters. Maximum entropy methods (biodiesel).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Part III. Combustion. HEMP Biodiesel </a:t>
            </a:r>
          </a:p>
          <a:p>
            <a:pPr marL="0" indent="0">
              <a:buNone/>
            </a:pPr>
            <a:r>
              <a:rPr lang="en-GB" dirty="0" err="1" smtClean="0"/>
              <a:t>Cetane</a:t>
            </a:r>
            <a:r>
              <a:rPr lang="en-GB" dirty="0" smtClean="0"/>
              <a:t> number. The heat of combustion.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Discussion. </a:t>
            </a:r>
            <a:r>
              <a:rPr lang="en-GB" dirty="0" smtClean="0"/>
              <a:t>Low temperature properties.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1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Mansour </a:t>
            </a:r>
            <a:r>
              <a:rPr lang="en-GB" dirty="0"/>
              <a:t>Al </a:t>
            </a:r>
            <a:r>
              <a:rPr lang="en-GB" dirty="0" err="1" smtClean="0"/>
              <a:t>Qubeissi</a:t>
            </a:r>
            <a:r>
              <a:rPr lang="en-GB" dirty="0" smtClean="0"/>
              <a:t>, </a:t>
            </a:r>
            <a:r>
              <a:rPr lang="en-GB" dirty="0"/>
              <a:t>Sergei S </a:t>
            </a:r>
            <a:r>
              <a:rPr lang="en-GB" dirty="0" err="1"/>
              <a:t>Sazhin</a:t>
            </a:r>
            <a:r>
              <a:rPr lang="en-GB" dirty="0"/>
              <a:t>, Guillaume de </a:t>
            </a:r>
            <a:r>
              <a:rPr lang="en-GB" dirty="0" err="1"/>
              <a:t>Sercey</a:t>
            </a:r>
            <a:r>
              <a:rPr lang="en-GB" dirty="0"/>
              <a:t>, Cyril </a:t>
            </a:r>
            <a:r>
              <a:rPr lang="en-GB" dirty="0" err="1"/>
              <a:t>Crua</a:t>
            </a:r>
            <a:r>
              <a:rPr lang="en-GB" dirty="0"/>
              <a:t> </a:t>
            </a:r>
            <a:r>
              <a:rPr lang="en-GB" dirty="0" smtClean="0"/>
              <a:t>.  </a:t>
            </a:r>
            <a:r>
              <a:rPr lang="en-GB" i="1" dirty="0"/>
              <a:t>ILASS – Europe 2014, </a:t>
            </a:r>
            <a:r>
              <a:rPr lang="en-GB" i="1" dirty="0" smtClean="0"/>
              <a:t>Bremen</a:t>
            </a:r>
            <a:r>
              <a:rPr lang="en-GB" i="1" dirty="0"/>
              <a:t>, Germany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628" y="404664"/>
            <a:ext cx="64556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for your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attention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9" y="3827611"/>
            <a:ext cx="2409403" cy="24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8224"/>
            <a:ext cx="2362200" cy="22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coventry university emble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C:\Users\Rus\Pictures\_2016\logo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05" y="2466216"/>
            <a:ext cx="1486853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Part1. Alternative fuels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Biodiesel</a:t>
            </a:r>
            <a:r>
              <a:rPr lang="en-GB" dirty="0"/>
              <a:t>, BTL and HVO</a:t>
            </a:r>
            <a:endParaRPr lang="en-GB" dirty="0" smtClean="0"/>
          </a:p>
          <a:p>
            <a:r>
              <a:rPr lang="en-GB" dirty="0" smtClean="0"/>
              <a:t>HVO </a:t>
            </a:r>
            <a:r>
              <a:rPr lang="en-GB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8340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HVO production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4358"/>
            <a:ext cx="6451283" cy="44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2234454"/>
            <a:ext cx="2467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the HVO </a:t>
            </a:r>
            <a:r>
              <a:rPr lang="en-GB" dirty="0" smtClean="0"/>
              <a:t>production</a:t>
            </a:r>
          </a:p>
          <a:p>
            <a:r>
              <a:rPr lang="en-GB" dirty="0" smtClean="0"/>
              <a:t> </a:t>
            </a:r>
            <a:r>
              <a:rPr lang="en-GB" dirty="0"/>
              <a:t>process, </a:t>
            </a:r>
            <a:endParaRPr lang="en-GB" dirty="0" smtClean="0"/>
          </a:p>
          <a:p>
            <a:r>
              <a:rPr lang="en-GB" dirty="0" smtClean="0"/>
              <a:t>hydrogen </a:t>
            </a:r>
            <a:r>
              <a:rPr lang="en-GB" dirty="0"/>
              <a:t>is used to</a:t>
            </a:r>
          </a:p>
          <a:p>
            <a:r>
              <a:rPr lang="en-GB" dirty="0"/>
              <a:t>remove the oxygen </a:t>
            </a:r>
            <a:endParaRPr lang="en-GB" dirty="0" smtClean="0"/>
          </a:p>
          <a:p>
            <a:r>
              <a:rPr lang="en-GB" dirty="0" smtClean="0"/>
              <a:t>from </a:t>
            </a:r>
            <a:r>
              <a:rPr lang="en-GB" dirty="0"/>
              <a:t>the </a:t>
            </a:r>
            <a:r>
              <a:rPr lang="en-GB" dirty="0" smtClean="0"/>
              <a:t>vegetable oil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27192" y="450912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LPG produced </a:t>
            </a:r>
            <a:endParaRPr lang="en-GB" dirty="0" smtClean="0"/>
          </a:p>
          <a:p>
            <a:r>
              <a:rPr lang="en-GB" dirty="0" smtClean="0"/>
              <a:t>as </a:t>
            </a:r>
            <a:r>
              <a:rPr lang="en-GB" dirty="0"/>
              <a:t>a side </a:t>
            </a:r>
            <a:r>
              <a:rPr lang="en-GB" dirty="0" smtClean="0"/>
              <a:t>products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2918" y="620508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[</a:t>
            </a:r>
            <a:r>
              <a:rPr lang="en-GB" b="1" dirty="0" err="1" smtClean="0"/>
              <a:t>Aatola</a:t>
            </a:r>
            <a:r>
              <a:rPr lang="en-GB" b="1" dirty="0" smtClean="0"/>
              <a:t>,  2008]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6232069"/>
            <a:ext cx="587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NExBTL</a:t>
            </a:r>
            <a:r>
              <a:rPr lang="en-GB" dirty="0" smtClean="0"/>
              <a:t> </a:t>
            </a:r>
            <a:r>
              <a:rPr lang="en-GB" dirty="0" err="1" smtClean="0"/>
              <a:t>Neste</a:t>
            </a:r>
            <a:r>
              <a:rPr lang="en-GB" dirty="0" smtClean="0"/>
              <a:t> Oil’s </a:t>
            </a:r>
            <a:r>
              <a:rPr lang="en-GB" dirty="0" err="1" smtClean="0"/>
              <a:t>Porvoo</a:t>
            </a:r>
            <a:r>
              <a:rPr lang="en-GB" dirty="0" smtClean="0"/>
              <a:t> oil refinery in Finland (2007)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9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C00000"/>
                </a:solidFill>
              </a:rPr>
              <a:t>Part 2. SPRAY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Droplet velocity </a:t>
            </a:r>
          </a:p>
          <a:p>
            <a:r>
              <a:rPr lang="en-GB" dirty="0" smtClean="0"/>
              <a:t>Spray parameters</a:t>
            </a:r>
          </a:p>
          <a:p>
            <a:r>
              <a:rPr lang="en-GB" dirty="0" smtClean="0"/>
              <a:t> </a:t>
            </a:r>
            <a:r>
              <a:rPr lang="en-GB" dirty="0"/>
              <a:t>Maximum entropy </a:t>
            </a:r>
            <a:r>
              <a:rPr lang="en-GB" dirty="0" smtClean="0"/>
              <a:t>method ( biodiesel)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9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Droplet </a:t>
            </a:r>
            <a:r>
              <a:rPr lang="en-GB" dirty="0" smtClean="0"/>
              <a:t>velocity (diesel fuel)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3025" y="5590714"/>
            <a:ext cx="804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Spray image (23 mm from the nozzle) and resulting velocity vectors [Qubeissi,2014]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" y="1916832"/>
            <a:ext cx="770382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Droplet velocity (diesel fuel)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4" y="1412776"/>
            <a:ext cx="6576060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588" y="5435932"/>
            <a:ext cx="727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measured and approximated droplet velocities (diesel</a:t>
            </a:r>
            <a:r>
              <a:rPr lang="en-GB" dirty="0" smtClean="0"/>
              <a:t>) [Qubeissi,2014]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5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Spray parameters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83048"/>
            <a:ext cx="3744416" cy="35283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Spray tip penetration 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7" y="2409854"/>
            <a:ext cx="2962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174" y="5446965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[</a:t>
            </a:r>
            <a:r>
              <a:rPr lang="en-GB" dirty="0"/>
              <a:t>Chen</a:t>
            </a:r>
            <a:r>
              <a:rPr lang="uk-UA" dirty="0"/>
              <a:t>, 2013]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260648"/>
            <a:ext cx="1475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Part </a:t>
            </a:r>
            <a:r>
              <a:rPr lang="en-GB" dirty="0" smtClean="0">
                <a:solidFill>
                  <a:srgbClr val="C00000"/>
                </a:solidFill>
              </a:rPr>
              <a:t>II. </a:t>
            </a:r>
            <a:r>
              <a:rPr lang="en-GB" dirty="0">
                <a:solidFill>
                  <a:srgbClr val="C00000"/>
                </a:solidFill>
              </a:rPr>
              <a:t>SPRAY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0689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2230457"/>
                <a:ext cx="49551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convenient way to  of characterising a fuel spray is the </a:t>
                </a:r>
                <a:r>
                  <a:rPr lang="en-GB" dirty="0" err="1" smtClean="0"/>
                  <a:t>Sauter</a:t>
                </a:r>
                <a:r>
                  <a:rPr lang="en-GB" dirty="0" smtClean="0"/>
                  <a:t> mean diameter  (SMD) .  “This  is the droplet  size  of  a hypothetical spray of uniform size , such  that  the volume and overall volume to surface area ration is the same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SMD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GB" dirty="0" smtClean="0"/>
                  <a:t>/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GB" dirty="0" smtClean="0"/>
                  <a:t>,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n is the number of droplets in the size group of mean diameter </a:t>
                </a:r>
                <a:r>
                  <a:rPr lang="en-GB" i="1" dirty="0" smtClean="0"/>
                  <a:t>D.</a:t>
                </a:r>
              </a:p>
              <a:p>
                <a:endParaRPr lang="en-GB" i="1" dirty="0" smtClean="0"/>
              </a:p>
              <a:p>
                <a:r>
                  <a:rPr lang="en-GB" dirty="0" smtClean="0"/>
                  <a:t>[Stone, 1999]</a:t>
                </a:r>
                <a:endParaRPr lang="en-GB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30457"/>
                <a:ext cx="4955108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984" t="-893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36667" y="6210847"/>
            <a:ext cx="748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Spray parameters:  SMD , spray penetration,   cone angle, droplet distribution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3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Droplet diameter distribution</a:t>
            </a:r>
            <a:br>
              <a:rPr lang="en-GB" dirty="0" smtClean="0"/>
            </a:br>
            <a:r>
              <a:rPr lang="en-GB" dirty="0" smtClean="0"/>
              <a:t>diesel (line -) biodiesel (-----)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29600" cy="26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8582" y="488175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mm from nozzle                                                       15 mm from nozzle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96336" y="116632"/>
            <a:ext cx="147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Part </a:t>
            </a:r>
            <a:r>
              <a:rPr lang="en-GB" dirty="0" smtClean="0">
                <a:solidFill>
                  <a:srgbClr val="C00000"/>
                </a:solidFill>
              </a:rPr>
              <a:t>II. </a:t>
            </a:r>
            <a:r>
              <a:rPr lang="en-GB" dirty="0">
                <a:solidFill>
                  <a:srgbClr val="C00000"/>
                </a:solidFill>
              </a:rPr>
              <a:t>SPRAY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1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769</Words>
  <Application>Microsoft Office PowerPoint</Application>
  <PresentationFormat>On-screen Show (4:3)</PresentationFormat>
  <Paragraphs>154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Alternative diesel fuels. BTL, HVO,Biodiesel </vt:lpstr>
      <vt:lpstr>Content</vt:lpstr>
      <vt:lpstr> Part1. Alternative fuels   </vt:lpstr>
      <vt:lpstr>HVO production </vt:lpstr>
      <vt:lpstr>  Part 2. SPRAY   </vt:lpstr>
      <vt:lpstr>Droplet velocity (diesel fuel) </vt:lpstr>
      <vt:lpstr>Droplet velocity (diesel fuel)</vt:lpstr>
      <vt:lpstr>Spray parameters</vt:lpstr>
      <vt:lpstr>Droplet diameter distribution diesel (line -) biodiesel (-----) </vt:lpstr>
      <vt:lpstr>Maximum Entropy Method</vt:lpstr>
      <vt:lpstr>Maximum Entropy Method</vt:lpstr>
      <vt:lpstr>Application  MA method to  biodiesel spray</vt:lpstr>
      <vt:lpstr> Part III . Combustion.  Hemp biodiesel  </vt:lpstr>
      <vt:lpstr>Cetane number </vt:lpstr>
      <vt:lpstr>The heat of combustion </vt:lpstr>
      <vt:lpstr>Combustion  in compression ignition engine</vt:lpstr>
      <vt:lpstr>The stage of combustion </vt:lpstr>
      <vt:lpstr>PowerPoint Presentation</vt:lpstr>
      <vt:lpstr>Low temperature properties </vt:lpstr>
      <vt:lpstr>Literature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fuels to diesel </dc:title>
  <dc:creator>Rus</dc:creator>
  <cp:lastModifiedBy>Rus</cp:lastModifiedBy>
  <cp:revision>90</cp:revision>
  <dcterms:created xsi:type="dcterms:W3CDTF">2017-04-21T12:18:00Z</dcterms:created>
  <dcterms:modified xsi:type="dcterms:W3CDTF">2017-05-22T17:03:50Z</dcterms:modified>
</cp:coreProperties>
</file>