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83" r:id="rId4"/>
    <p:sldId id="260" r:id="rId5"/>
    <p:sldId id="271" r:id="rId6"/>
    <p:sldId id="262" r:id="rId7"/>
    <p:sldId id="266" r:id="rId8"/>
    <p:sldId id="267" r:id="rId9"/>
    <p:sldId id="269" r:id="rId10"/>
    <p:sldId id="261" r:id="rId11"/>
    <p:sldId id="273" r:id="rId12"/>
    <p:sldId id="286" r:id="rId13"/>
    <p:sldId id="259" r:id="rId14"/>
    <p:sldId id="258" r:id="rId15"/>
    <p:sldId id="282" r:id="rId16"/>
    <p:sldId id="284" r:id="rId17"/>
    <p:sldId id="285" r:id="rId18"/>
    <p:sldId id="265" r:id="rId19"/>
    <p:sldId id="287" r:id="rId20"/>
    <p:sldId id="263" r:id="rId21"/>
    <p:sldId id="272" r:id="rId22"/>
    <p:sldId id="264" r:id="rId23"/>
    <p:sldId id="274" r:id="rId24"/>
    <p:sldId id="275" r:id="rId25"/>
    <p:sldId id="288" r:id="rId26"/>
    <p:sldId id="280" r:id="rId27"/>
    <p:sldId id="276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EBC67-D40C-42FD-8EA5-29861628832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69F79D-4769-41F1-B22B-0C4513B6BFB1}">
      <dgm:prSet phldrT="[Text]" custT="1"/>
      <dgm:spPr/>
      <dgm:t>
        <a:bodyPr/>
        <a:lstStyle/>
        <a:p>
          <a:r>
            <a:rPr lang="en-GB" sz="1800" dirty="0" smtClean="0"/>
            <a:t>Steady </a:t>
          </a:r>
          <a:r>
            <a:rPr lang="en-GB" sz="1600" dirty="0" smtClean="0"/>
            <a:t>Unsteady </a:t>
          </a:r>
        </a:p>
        <a:p>
          <a:endParaRPr lang="en-GB" sz="1200" dirty="0"/>
        </a:p>
      </dgm:t>
    </dgm:pt>
    <dgm:pt modelId="{A3DD6E4D-1BA4-49EE-98C5-65557D027463}" type="parTrans" cxnId="{254E9762-1D88-4DA7-98C2-1DFEC901A474}">
      <dgm:prSet/>
      <dgm:spPr/>
      <dgm:t>
        <a:bodyPr/>
        <a:lstStyle/>
        <a:p>
          <a:endParaRPr lang="en-GB"/>
        </a:p>
      </dgm:t>
    </dgm:pt>
    <dgm:pt modelId="{F828EEF4-F1A9-4703-B0D6-C8F332AAC8AB}" type="sibTrans" cxnId="{254E9762-1D88-4DA7-98C2-1DFEC901A474}">
      <dgm:prSet/>
      <dgm:spPr/>
      <dgm:t>
        <a:bodyPr/>
        <a:lstStyle/>
        <a:p>
          <a:r>
            <a:rPr lang="en-GB" dirty="0" smtClean="0"/>
            <a:t>Gas </a:t>
          </a:r>
        </a:p>
        <a:p>
          <a:r>
            <a:rPr lang="en-GB" dirty="0" smtClean="0"/>
            <a:t>Liquid </a:t>
          </a:r>
          <a:endParaRPr lang="en-GB" dirty="0"/>
        </a:p>
      </dgm:t>
    </dgm:pt>
    <dgm:pt modelId="{A09DBA73-BDF1-4A8F-9115-909BD0A9BE8C}">
      <dgm:prSet phldrT="[Text]"/>
      <dgm:spPr/>
      <dgm:t>
        <a:bodyPr/>
        <a:lstStyle/>
        <a:p>
          <a:endParaRPr lang="en-GB" dirty="0"/>
        </a:p>
      </dgm:t>
    </dgm:pt>
    <dgm:pt modelId="{2A08E25A-4D3D-4543-A213-21F8D22163FE}" type="parTrans" cxnId="{532447C0-375A-4FE8-A46B-A1E005CB22C0}">
      <dgm:prSet/>
      <dgm:spPr/>
      <dgm:t>
        <a:bodyPr/>
        <a:lstStyle/>
        <a:p>
          <a:endParaRPr lang="en-GB"/>
        </a:p>
      </dgm:t>
    </dgm:pt>
    <dgm:pt modelId="{7C4A762D-557B-48D6-BFBA-8BAD53D3AA30}" type="sibTrans" cxnId="{532447C0-375A-4FE8-A46B-A1E005CB22C0}">
      <dgm:prSet/>
      <dgm:spPr/>
      <dgm:t>
        <a:bodyPr/>
        <a:lstStyle/>
        <a:p>
          <a:endParaRPr lang="en-GB"/>
        </a:p>
      </dgm:t>
    </dgm:pt>
    <dgm:pt modelId="{C74B2179-7BD3-4E90-9689-EBED784AE4BD}">
      <dgm:prSet phldrT="[Text]" custT="1"/>
      <dgm:spPr/>
      <dgm:t>
        <a:bodyPr/>
        <a:lstStyle/>
        <a:p>
          <a:r>
            <a:rPr lang="en-GB" sz="1100" dirty="0" smtClean="0"/>
            <a:t>  </a:t>
          </a:r>
          <a:r>
            <a:rPr lang="en-GB" sz="1700" dirty="0" smtClean="0"/>
            <a:t>Incompressible</a:t>
          </a:r>
          <a:r>
            <a:rPr lang="en-GB" sz="1800" dirty="0" smtClean="0"/>
            <a:t> </a:t>
          </a:r>
        </a:p>
        <a:p>
          <a:r>
            <a:rPr lang="en-GB" sz="1800" dirty="0" smtClean="0"/>
            <a:t>Compressible </a:t>
          </a:r>
        </a:p>
        <a:p>
          <a:endParaRPr lang="en-GB" sz="1100" dirty="0"/>
        </a:p>
      </dgm:t>
    </dgm:pt>
    <dgm:pt modelId="{33F37350-DBF0-4A33-9B95-54F728F2AF72}" type="parTrans" cxnId="{475F5EDC-D085-44E7-859D-FCAF149F0BDB}">
      <dgm:prSet/>
      <dgm:spPr/>
      <dgm:t>
        <a:bodyPr/>
        <a:lstStyle/>
        <a:p>
          <a:endParaRPr lang="en-GB"/>
        </a:p>
      </dgm:t>
    </dgm:pt>
    <dgm:pt modelId="{759EC7DE-7352-45FF-8412-04A75AE2D76D}" type="sibTrans" cxnId="{475F5EDC-D085-44E7-859D-FCAF149F0BDB}">
      <dgm:prSet custT="1"/>
      <dgm:spPr/>
      <dgm:t>
        <a:bodyPr/>
        <a:lstStyle/>
        <a:p>
          <a:endParaRPr lang="en-GB" sz="1300" dirty="0" smtClean="0"/>
        </a:p>
        <a:p>
          <a:r>
            <a:rPr lang="en-GB" sz="1400" dirty="0" smtClean="0"/>
            <a:t>Inviscid</a:t>
          </a:r>
        </a:p>
        <a:p>
          <a:r>
            <a:rPr lang="en-GB" sz="1400" dirty="0" smtClean="0"/>
            <a:t>Viscous </a:t>
          </a:r>
        </a:p>
        <a:p>
          <a:endParaRPr lang="en-GB" sz="1300" dirty="0"/>
        </a:p>
      </dgm:t>
    </dgm:pt>
    <dgm:pt modelId="{B0494A51-F708-4959-903E-28DDBADCCF61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AA500590-21FB-4C75-AD08-179FED4DA6F8}" type="parTrans" cxnId="{90C345A9-FABE-44AD-836D-20ACB1EFA16E}">
      <dgm:prSet/>
      <dgm:spPr/>
      <dgm:t>
        <a:bodyPr/>
        <a:lstStyle/>
        <a:p>
          <a:endParaRPr lang="en-GB"/>
        </a:p>
      </dgm:t>
    </dgm:pt>
    <dgm:pt modelId="{1B947001-B55D-48FF-92A2-3919EFD190EF}" type="sibTrans" cxnId="{90C345A9-FABE-44AD-836D-20ACB1EFA16E}">
      <dgm:prSet/>
      <dgm:spPr/>
      <dgm:t>
        <a:bodyPr/>
        <a:lstStyle/>
        <a:p>
          <a:endParaRPr lang="en-GB"/>
        </a:p>
      </dgm:t>
    </dgm:pt>
    <dgm:pt modelId="{DDC01A6A-36A9-46E8-8612-5D0E00279C23}">
      <dgm:prSet phldrT="[Text]" custT="1"/>
      <dgm:spPr/>
      <dgm:t>
        <a:bodyPr/>
        <a:lstStyle/>
        <a:p>
          <a:r>
            <a:rPr lang="en-GB" sz="1400" dirty="0" smtClean="0"/>
            <a:t>Constant </a:t>
          </a:r>
        </a:p>
        <a:p>
          <a:r>
            <a:rPr lang="en-GB" sz="1200" dirty="0" smtClean="0"/>
            <a:t>Inconstant </a:t>
          </a:r>
        </a:p>
        <a:p>
          <a:r>
            <a:rPr lang="en-GB" sz="1400" dirty="0" smtClean="0"/>
            <a:t>Viscosity </a:t>
          </a:r>
          <a:endParaRPr lang="en-GB" sz="1400" dirty="0"/>
        </a:p>
      </dgm:t>
    </dgm:pt>
    <dgm:pt modelId="{31D1C230-A70A-48B1-AA07-DDA62BDB82D5}" type="parTrans" cxnId="{5317A82D-82C1-4BF4-AAB7-6A101125FB31}">
      <dgm:prSet/>
      <dgm:spPr/>
      <dgm:t>
        <a:bodyPr/>
        <a:lstStyle/>
        <a:p>
          <a:endParaRPr lang="en-GB"/>
        </a:p>
      </dgm:t>
    </dgm:pt>
    <dgm:pt modelId="{306118A1-E615-4A05-AC4B-758D02F65FB5}" type="sibTrans" cxnId="{5317A82D-82C1-4BF4-AAB7-6A101125FB31}">
      <dgm:prSet custT="1"/>
      <dgm:spPr/>
      <dgm:t>
        <a:bodyPr/>
        <a:lstStyle/>
        <a:p>
          <a:r>
            <a:rPr lang="en-GB" sz="1400" dirty="0" smtClean="0"/>
            <a:t>Constan</a:t>
          </a:r>
          <a:r>
            <a:rPr lang="en-GB" sz="1300" dirty="0" smtClean="0"/>
            <a:t>t </a:t>
          </a:r>
        </a:p>
        <a:p>
          <a:r>
            <a:rPr lang="en-GB" sz="1300" dirty="0" smtClean="0"/>
            <a:t>Inconstant </a:t>
          </a:r>
        </a:p>
        <a:p>
          <a:r>
            <a:rPr lang="en-GB" sz="1400" dirty="0" smtClean="0"/>
            <a:t>Density</a:t>
          </a:r>
          <a:r>
            <a:rPr lang="en-GB" sz="1300" dirty="0" smtClean="0"/>
            <a:t> </a:t>
          </a:r>
          <a:endParaRPr lang="en-GB" sz="1300" dirty="0"/>
        </a:p>
      </dgm:t>
    </dgm:pt>
    <dgm:pt modelId="{04FCAAF4-1C87-4DB4-B78E-CD8C703754F8}" type="pres">
      <dgm:prSet presAssocID="{A05EBC67-D40C-42FD-8EA5-29861628832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572F680-8961-40AD-A8BF-5A58485C83B3}" type="pres">
      <dgm:prSet presAssocID="{F569F79D-4769-41F1-B22B-0C4513B6BFB1}" presName="composite" presStyleCnt="0"/>
      <dgm:spPr/>
    </dgm:pt>
    <dgm:pt modelId="{2ED21B4A-519D-4046-8AAC-061375B9E39B}" type="pres">
      <dgm:prSet presAssocID="{F569F79D-4769-41F1-B22B-0C4513B6BFB1}" presName="Parent1" presStyleLbl="node1" presStyleIdx="0" presStyleCnt="6" custScaleX="124670" custLinFactNeighborX="17063" custLinFactNeighborY="17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963A2D-7499-43B0-8494-EE79BD25B488}" type="pres">
      <dgm:prSet presAssocID="{F569F79D-4769-41F1-B22B-0C4513B6BFB1}" presName="Childtext1" presStyleLbl="revTx" presStyleIdx="0" presStyleCnt="3" custLinFactY="32508" custLinFactNeighborX="3526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E221E0-C3C3-4E2B-9406-8268DEDED935}" type="pres">
      <dgm:prSet presAssocID="{F569F79D-4769-41F1-B22B-0C4513B6BFB1}" presName="BalanceSpacing" presStyleCnt="0"/>
      <dgm:spPr/>
    </dgm:pt>
    <dgm:pt modelId="{CA2151FA-03E0-460A-8DA0-053D0C448080}" type="pres">
      <dgm:prSet presAssocID="{F569F79D-4769-41F1-B22B-0C4513B6BFB1}" presName="BalanceSpacing1" presStyleCnt="0"/>
      <dgm:spPr/>
    </dgm:pt>
    <dgm:pt modelId="{7C825600-2A80-434C-B47C-DC492EF231D4}" type="pres">
      <dgm:prSet presAssocID="{F828EEF4-F1A9-4703-B0D6-C8F332AAC8AB}" presName="Accent1Text" presStyleLbl="node1" presStyleIdx="1" presStyleCnt="6" custLinFactNeighborX="12875" custLinFactNeighborY="1774"/>
      <dgm:spPr/>
      <dgm:t>
        <a:bodyPr/>
        <a:lstStyle/>
        <a:p>
          <a:endParaRPr lang="en-GB"/>
        </a:p>
      </dgm:t>
    </dgm:pt>
    <dgm:pt modelId="{CE43C851-B106-4C9D-9212-EAE1EA88C458}" type="pres">
      <dgm:prSet presAssocID="{F828EEF4-F1A9-4703-B0D6-C8F332AAC8AB}" presName="spaceBetweenRectangles" presStyleCnt="0"/>
      <dgm:spPr/>
    </dgm:pt>
    <dgm:pt modelId="{4661CC3F-B99C-4E91-B55D-2C35E4340029}" type="pres">
      <dgm:prSet presAssocID="{C74B2179-7BD3-4E90-9689-EBED784AE4BD}" presName="composite" presStyleCnt="0"/>
      <dgm:spPr/>
    </dgm:pt>
    <dgm:pt modelId="{AE3F14CF-273F-4D5E-BEA9-C9AFF44F5118}" type="pres">
      <dgm:prSet presAssocID="{C74B2179-7BD3-4E90-9689-EBED784AE4BD}" presName="Parent1" presStyleLbl="node1" presStyleIdx="2" presStyleCnt="6" custScaleX="1943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47DBB4-9588-42A9-912B-1026C76A525C}" type="pres">
      <dgm:prSet presAssocID="{C74B2179-7BD3-4E90-9689-EBED784AE4B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124998-40B4-4681-B981-E92BDA3D106F}" type="pres">
      <dgm:prSet presAssocID="{C74B2179-7BD3-4E90-9689-EBED784AE4BD}" presName="BalanceSpacing" presStyleCnt="0"/>
      <dgm:spPr/>
    </dgm:pt>
    <dgm:pt modelId="{60166119-8CAD-4067-86B8-2604D5C5F247}" type="pres">
      <dgm:prSet presAssocID="{C74B2179-7BD3-4E90-9689-EBED784AE4BD}" presName="BalanceSpacing1" presStyleCnt="0"/>
      <dgm:spPr/>
    </dgm:pt>
    <dgm:pt modelId="{BE8A7D6D-D9DE-4A73-9371-2CDB122AB7E7}" type="pres">
      <dgm:prSet presAssocID="{759EC7DE-7352-45FF-8412-04A75AE2D76D}" presName="Accent1Text" presStyleLbl="node1" presStyleIdx="3" presStyleCnt="6" custLinFactNeighborX="44548" custLinFactNeighborY="-7707"/>
      <dgm:spPr/>
      <dgm:t>
        <a:bodyPr/>
        <a:lstStyle/>
        <a:p>
          <a:endParaRPr lang="en-GB"/>
        </a:p>
      </dgm:t>
    </dgm:pt>
    <dgm:pt modelId="{C7969EDA-E5EB-41AC-8CBC-678F3EA13F7A}" type="pres">
      <dgm:prSet presAssocID="{759EC7DE-7352-45FF-8412-04A75AE2D76D}" presName="spaceBetweenRectangles" presStyleCnt="0"/>
      <dgm:spPr/>
    </dgm:pt>
    <dgm:pt modelId="{0B5B512D-592C-4E01-9B2E-10B19DE730C2}" type="pres">
      <dgm:prSet presAssocID="{DDC01A6A-36A9-46E8-8612-5D0E00279C23}" presName="composite" presStyleCnt="0"/>
      <dgm:spPr/>
    </dgm:pt>
    <dgm:pt modelId="{EC52F62B-7163-454F-9CD9-9811424025E0}" type="pres">
      <dgm:prSet presAssocID="{DDC01A6A-36A9-46E8-8612-5D0E00279C23}" presName="Parent1" presStyleLbl="node1" presStyleIdx="4" presStyleCnt="6" custLinFactNeighborX="17210" custLinFactNeighborY="3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D5962A-E4F8-498C-AE57-AC58C17C74D8}" type="pres">
      <dgm:prSet presAssocID="{DDC01A6A-36A9-46E8-8612-5D0E00279C2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142A07-8C91-4FF7-BF5F-AB6E6AC70480}" type="pres">
      <dgm:prSet presAssocID="{DDC01A6A-36A9-46E8-8612-5D0E00279C23}" presName="BalanceSpacing" presStyleCnt="0"/>
      <dgm:spPr/>
    </dgm:pt>
    <dgm:pt modelId="{620A2312-5F6D-4705-845F-366F1F7ED91D}" type="pres">
      <dgm:prSet presAssocID="{DDC01A6A-36A9-46E8-8612-5D0E00279C23}" presName="BalanceSpacing1" presStyleCnt="0"/>
      <dgm:spPr/>
    </dgm:pt>
    <dgm:pt modelId="{EC5AC2EC-4697-4B64-A193-085AF925BB36}" type="pres">
      <dgm:prSet presAssocID="{306118A1-E615-4A05-AC4B-758D02F65FB5}" presName="Accent1Text" presStyleLbl="node1" presStyleIdx="5" presStyleCnt="6" custLinFactNeighborX="393" custLinFactNeighborY="329"/>
      <dgm:spPr/>
      <dgm:t>
        <a:bodyPr/>
        <a:lstStyle/>
        <a:p>
          <a:endParaRPr lang="en-GB"/>
        </a:p>
      </dgm:t>
    </dgm:pt>
  </dgm:ptLst>
  <dgm:cxnLst>
    <dgm:cxn modelId="{90C345A9-FABE-44AD-836D-20ACB1EFA16E}" srcId="{C74B2179-7BD3-4E90-9689-EBED784AE4BD}" destId="{B0494A51-F708-4959-903E-28DDBADCCF61}" srcOrd="0" destOrd="0" parTransId="{AA500590-21FB-4C75-AD08-179FED4DA6F8}" sibTransId="{1B947001-B55D-48FF-92A2-3919EFD190EF}"/>
    <dgm:cxn modelId="{532447C0-375A-4FE8-A46B-A1E005CB22C0}" srcId="{F569F79D-4769-41F1-B22B-0C4513B6BFB1}" destId="{A09DBA73-BDF1-4A8F-9115-909BD0A9BE8C}" srcOrd="0" destOrd="0" parTransId="{2A08E25A-4D3D-4543-A213-21F8D22163FE}" sibTransId="{7C4A762D-557B-48D6-BFBA-8BAD53D3AA30}"/>
    <dgm:cxn modelId="{ED3321D8-DC29-42BB-A048-08C52D6A633A}" type="presOf" srcId="{C74B2179-7BD3-4E90-9689-EBED784AE4BD}" destId="{AE3F14CF-273F-4D5E-BEA9-C9AFF44F5118}" srcOrd="0" destOrd="0" presId="urn:microsoft.com/office/officeart/2008/layout/AlternatingHexagons"/>
    <dgm:cxn modelId="{2E532346-625F-4FD7-96E0-A7FD92573755}" type="presOf" srcId="{F569F79D-4769-41F1-B22B-0C4513B6BFB1}" destId="{2ED21B4A-519D-4046-8AAC-061375B9E39B}" srcOrd="0" destOrd="0" presId="urn:microsoft.com/office/officeart/2008/layout/AlternatingHexagons"/>
    <dgm:cxn modelId="{5F785069-0BDF-453F-9FC7-9EDB1E411476}" type="presOf" srcId="{306118A1-E615-4A05-AC4B-758D02F65FB5}" destId="{EC5AC2EC-4697-4B64-A193-085AF925BB36}" srcOrd="0" destOrd="0" presId="urn:microsoft.com/office/officeart/2008/layout/AlternatingHexagons"/>
    <dgm:cxn modelId="{23A02CAB-CC5D-4202-A45E-CAD4BE5EC539}" type="presOf" srcId="{DDC01A6A-36A9-46E8-8612-5D0E00279C23}" destId="{EC52F62B-7163-454F-9CD9-9811424025E0}" srcOrd="0" destOrd="0" presId="urn:microsoft.com/office/officeart/2008/layout/AlternatingHexagons"/>
    <dgm:cxn modelId="{3A842E56-E8A7-4E55-9C2C-2E1AEEDB78B4}" type="presOf" srcId="{A09DBA73-BDF1-4A8F-9115-909BD0A9BE8C}" destId="{A0963A2D-7499-43B0-8494-EE79BD25B488}" srcOrd="0" destOrd="0" presId="urn:microsoft.com/office/officeart/2008/layout/AlternatingHexagons"/>
    <dgm:cxn modelId="{475F5EDC-D085-44E7-859D-FCAF149F0BDB}" srcId="{A05EBC67-D40C-42FD-8EA5-298616288326}" destId="{C74B2179-7BD3-4E90-9689-EBED784AE4BD}" srcOrd="1" destOrd="0" parTransId="{33F37350-DBF0-4A33-9B95-54F728F2AF72}" sibTransId="{759EC7DE-7352-45FF-8412-04A75AE2D76D}"/>
    <dgm:cxn modelId="{405C1A53-4373-4AAB-8089-4A7A5E3E2F70}" type="presOf" srcId="{A05EBC67-D40C-42FD-8EA5-298616288326}" destId="{04FCAAF4-1C87-4DB4-B78E-CD8C703754F8}" srcOrd="0" destOrd="0" presId="urn:microsoft.com/office/officeart/2008/layout/AlternatingHexagons"/>
    <dgm:cxn modelId="{9601DA68-D0B0-42FA-AAE2-F317CD8D1907}" type="presOf" srcId="{759EC7DE-7352-45FF-8412-04A75AE2D76D}" destId="{BE8A7D6D-D9DE-4A73-9371-2CDB122AB7E7}" srcOrd="0" destOrd="0" presId="urn:microsoft.com/office/officeart/2008/layout/AlternatingHexagons"/>
    <dgm:cxn modelId="{254E9762-1D88-4DA7-98C2-1DFEC901A474}" srcId="{A05EBC67-D40C-42FD-8EA5-298616288326}" destId="{F569F79D-4769-41F1-B22B-0C4513B6BFB1}" srcOrd="0" destOrd="0" parTransId="{A3DD6E4D-1BA4-49EE-98C5-65557D027463}" sibTransId="{F828EEF4-F1A9-4703-B0D6-C8F332AAC8AB}"/>
    <dgm:cxn modelId="{519C1462-D600-4911-9066-2C545CD9DC4D}" type="presOf" srcId="{B0494A51-F708-4959-903E-28DDBADCCF61}" destId="{F947DBB4-9588-42A9-912B-1026C76A525C}" srcOrd="0" destOrd="0" presId="urn:microsoft.com/office/officeart/2008/layout/AlternatingHexagons"/>
    <dgm:cxn modelId="{5ADF70B0-8882-4C0B-AC84-AF31E4E08B74}" type="presOf" srcId="{F828EEF4-F1A9-4703-B0D6-C8F332AAC8AB}" destId="{7C825600-2A80-434C-B47C-DC492EF231D4}" srcOrd="0" destOrd="0" presId="urn:microsoft.com/office/officeart/2008/layout/AlternatingHexagons"/>
    <dgm:cxn modelId="{5317A82D-82C1-4BF4-AAB7-6A101125FB31}" srcId="{A05EBC67-D40C-42FD-8EA5-298616288326}" destId="{DDC01A6A-36A9-46E8-8612-5D0E00279C23}" srcOrd="2" destOrd="0" parTransId="{31D1C230-A70A-48B1-AA07-DDA62BDB82D5}" sibTransId="{306118A1-E615-4A05-AC4B-758D02F65FB5}"/>
    <dgm:cxn modelId="{6A77A602-4863-4D43-9032-8E419AAAA8A1}" type="presParOf" srcId="{04FCAAF4-1C87-4DB4-B78E-CD8C703754F8}" destId="{9572F680-8961-40AD-A8BF-5A58485C83B3}" srcOrd="0" destOrd="0" presId="urn:microsoft.com/office/officeart/2008/layout/AlternatingHexagons"/>
    <dgm:cxn modelId="{6D8D6BEB-32F7-4518-BD39-4389513FF395}" type="presParOf" srcId="{9572F680-8961-40AD-A8BF-5A58485C83B3}" destId="{2ED21B4A-519D-4046-8AAC-061375B9E39B}" srcOrd="0" destOrd="0" presId="urn:microsoft.com/office/officeart/2008/layout/AlternatingHexagons"/>
    <dgm:cxn modelId="{6D118680-210B-42BD-B363-449A8699119A}" type="presParOf" srcId="{9572F680-8961-40AD-A8BF-5A58485C83B3}" destId="{A0963A2D-7499-43B0-8494-EE79BD25B488}" srcOrd="1" destOrd="0" presId="urn:microsoft.com/office/officeart/2008/layout/AlternatingHexagons"/>
    <dgm:cxn modelId="{0A5CC785-D902-4E08-A1C9-1847AF009F08}" type="presParOf" srcId="{9572F680-8961-40AD-A8BF-5A58485C83B3}" destId="{5FE221E0-C3C3-4E2B-9406-8268DEDED935}" srcOrd="2" destOrd="0" presId="urn:microsoft.com/office/officeart/2008/layout/AlternatingHexagons"/>
    <dgm:cxn modelId="{DE573061-1ECB-436D-9962-B3E42F0CDA2C}" type="presParOf" srcId="{9572F680-8961-40AD-A8BF-5A58485C83B3}" destId="{CA2151FA-03E0-460A-8DA0-053D0C448080}" srcOrd="3" destOrd="0" presId="urn:microsoft.com/office/officeart/2008/layout/AlternatingHexagons"/>
    <dgm:cxn modelId="{F9A1F721-434E-4FC9-A8F6-D67F7C06A74B}" type="presParOf" srcId="{9572F680-8961-40AD-A8BF-5A58485C83B3}" destId="{7C825600-2A80-434C-B47C-DC492EF231D4}" srcOrd="4" destOrd="0" presId="urn:microsoft.com/office/officeart/2008/layout/AlternatingHexagons"/>
    <dgm:cxn modelId="{C8C1CC8D-E74F-4E61-8BE9-18A32F49788E}" type="presParOf" srcId="{04FCAAF4-1C87-4DB4-B78E-CD8C703754F8}" destId="{CE43C851-B106-4C9D-9212-EAE1EA88C458}" srcOrd="1" destOrd="0" presId="urn:microsoft.com/office/officeart/2008/layout/AlternatingHexagons"/>
    <dgm:cxn modelId="{D99FB0FA-22F8-40A2-A057-D032F0507387}" type="presParOf" srcId="{04FCAAF4-1C87-4DB4-B78E-CD8C703754F8}" destId="{4661CC3F-B99C-4E91-B55D-2C35E4340029}" srcOrd="2" destOrd="0" presId="urn:microsoft.com/office/officeart/2008/layout/AlternatingHexagons"/>
    <dgm:cxn modelId="{B2D0AC02-469B-4489-ACE9-121ED6762514}" type="presParOf" srcId="{4661CC3F-B99C-4E91-B55D-2C35E4340029}" destId="{AE3F14CF-273F-4D5E-BEA9-C9AFF44F5118}" srcOrd="0" destOrd="0" presId="urn:microsoft.com/office/officeart/2008/layout/AlternatingHexagons"/>
    <dgm:cxn modelId="{A7F613B6-0BAF-43E2-BA60-64CBFA08DF52}" type="presParOf" srcId="{4661CC3F-B99C-4E91-B55D-2C35E4340029}" destId="{F947DBB4-9588-42A9-912B-1026C76A525C}" srcOrd="1" destOrd="0" presId="urn:microsoft.com/office/officeart/2008/layout/AlternatingHexagons"/>
    <dgm:cxn modelId="{9A907B08-7297-40E2-9565-86ED8686B07A}" type="presParOf" srcId="{4661CC3F-B99C-4E91-B55D-2C35E4340029}" destId="{C0124998-40B4-4681-B981-E92BDA3D106F}" srcOrd="2" destOrd="0" presId="urn:microsoft.com/office/officeart/2008/layout/AlternatingHexagons"/>
    <dgm:cxn modelId="{98794D28-C65A-4C78-A66E-4FB294323BBD}" type="presParOf" srcId="{4661CC3F-B99C-4E91-B55D-2C35E4340029}" destId="{60166119-8CAD-4067-86B8-2604D5C5F247}" srcOrd="3" destOrd="0" presId="urn:microsoft.com/office/officeart/2008/layout/AlternatingHexagons"/>
    <dgm:cxn modelId="{EF44EE74-208E-49A2-B587-2DC0D5C9D5E0}" type="presParOf" srcId="{4661CC3F-B99C-4E91-B55D-2C35E4340029}" destId="{BE8A7D6D-D9DE-4A73-9371-2CDB122AB7E7}" srcOrd="4" destOrd="0" presId="urn:microsoft.com/office/officeart/2008/layout/AlternatingHexagons"/>
    <dgm:cxn modelId="{4696C024-87A4-4444-8A77-3270314618BD}" type="presParOf" srcId="{04FCAAF4-1C87-4DB4-B78E-CD8C703754F8}" destId="{C7969EDA-E5EB-41AC-8CBC-678F3EA13F7A}" srcOrd="3" destOrd="0" presId="urn:microsoft.com/office/officeart/2008/layout/AlternatingHexagons"/>
    <dgm:cxn modelId="{F134A35F-A12A-4A35-9F81-067166AF4F11}" type="presParOf" srcId="{04FCAAF4-1C87-4DB4-B78E-CD8C703754F8}" destId="{0B5B512D-592C-4E01-9B2E-10B19DE730C2}" srcOrd="4" destOrd="0" presId="urn:microsoft.com/office/officeart/2008/layout/AlternatingHexagons"/>
    <dgm:cxn modelId="{8E96AA9D-0905-4BB8-B4A6-F4AB669B7860}" type="presParOf" srcId="{0B5B512D-592C-4E01-9B2E-10B19DE730C2}" destId="{EC52F62B-7163-454F-9CD9-9811424025E0}" srcOrd="0" destOrd="0" presId="urn:microsoft.com/office/officeart/2008/layout/AlternatingHexagons"/>
    <dgm:cxn modelId="{0825F9F6-BB89-4B70-BFB9-8110D38927F1}" type="presParOf" srcId="{0B5B512D-592C-4E01-9B2E-10B19DE730C2}" destId="{95D5962A-E4F8-498C-AE57-AC58C17C74D8}" srcOrd="1" destOrd="0" presId="urn:microsoft.com/office/officeart/2008/layout/AlternatingHexagons"/>
    <dgm:cxn modelId="{4F15E036-A7E8-4E8C-AF1C-D5829CD060B5}" type="presParOf" srcId="{0B5B512D-592C-4E01-9B2E-10B19DE730C2}" destId="{BE142A07-8C91-4FF7-BF5F-AB6E6AC70480}" srcOrd="2" destOrd="0" presId="urn:microsoft.com/office/officeart/2008/layout/AlternatingHexagons"/>
    <dgm:cxn modelId="{07EC8BCE-2325-4888-9734-20BAF1F4707F}" type="presParOf" srcId="{0B5B512D-592C-4E01-9B2E-10B19DE730C2}" destId="{620A2312-5F6D-4705-845F-366F1F7ED91D}" srcOrd="3" destOrd="0" presId="urn:microsoft.com/office/officeart/2008/layout/AlternatingHexagons"/>
    <dgm:cxn modelId="{D2BA99FA-6476-4866-9AD0-D234E21D40BD}" type="presParOf" srcId="{0B5B512D-592C-4E01-9B2E-10B19DE730C2}" destId="{EC5AC2EC-4697-4B64-A193-085AF925BB3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21B4A-519D-4046-8AAC-061375B9E39B}">
      <dsp:nvSpPr>
        <dsp:cNvPr id="0" name=""/>
        <dsp:cNvSpPr/>
      </dsp:nvSpPr>
      <dsp:spPr>
        <a:xfrm rot="5400000">
          <a:off x="3589767" y="-31507"/>
          <a:ext cx="1326232" cy="143847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Steady </a:t>
          </a:r>
          <a:r>
            <a:rPr lang="en-GB" sz="1600" kern="1200" dirty="0" smtClean="0"/>
            <a:t>Unsteady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-5400000">
        <a:off x="3773393" y="245651"/>
        <a:ext cx="958980" cy="884154"/>
      </dsp:txXfrm>
    </dsp:sp>
    <dsp:sp modelId="{A0963A2D-7499-43B0-8494-EE79BD25B488}">
      <dsp:nvSpPr>
        <dsp:cNvPr id="0" name=""/>
        <dsp:cNvSpPr/>
      </dsp:nvSpPr>
      <dsp:spPr>
        <a:xfrm>
          <a:off x="5189834" y="1320748"/>
          <a:ext cx="1480075" cy="795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5189834" y="1320748"/>
        <a:ext cx="1480075" cy="795739"/>
      </dsp:txXfrm>
    </dsp:sp>
    <dsp:sp modelId="{7C825600-2A80-434C-B47C-DC492EF231D4}">
      <dsp:nvSpPr>
        <dsp:cNvPr id="0" name=""/>
        <dsp:cNvSpPr/>
      </dsp:nvSpPr>
      <dsp:spPr>
        <a:xfrm rot="5400000">
          <a:off x="2295317" y="110815"/>
          <a:ext cx="1326232" cy="11538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Gas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Liquid </a:t>
          </a:r>
          <a:endParaRPr lang="en-GB" sz="2400" kern="1200" dirty="0"/>
        </a:p>
      </dsp:txBody>
      <dsp:txXfrm rot="-5400000">
        <a:off x="2561326" y="231281"/>
        <a:ext cx="794214" cy="912890"/>
      </dsp:txXfrm>
    </dsp:sp>
    <dsp:sp modelId="{AE3F14CF-273F-4D5E-BEA9-C9AFF44F5118}">
      <dsp:nvSpPr>
        <dsp:cNvPr id="0" name=""/>
        <dsp:cNvSpPr/>
      </dsp:nvSpPr>
      <dsp:spPr>
        <a:xfrm rot="5400000">
          <a:off x="2767439" y="668863"/>
          <a:ext cx="1326232" cy="22420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  </a:t>
          </a:r>
          <a:r>
            <a:rPr lang="en-GB" sz="1700" kern="1200" dirty="0" smtClean="0"/>
            <a:t>Incompressible</a:t>
          </a:r>
          <a:r>
            <a:rPr lang="en-GB" sz="18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Compressible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 rot="-5400000">
        <a:off x="2683194" y="1347828"/>
        <a:ext cx="1494722" cy="884154"/>
      </dsp:txXfrm>
    </dsp:sp>
    <dsp:sp modelId="{F947DBB4-9588-42A9-912B-1026C76A525C}">
      <dsp:nvSpPr>
        <dsp:cNvPr id="0" name=""/>
        <dsp:cNvSpPr/>
      </dsp:nvSpPr>
      <dsp:spPr>
        <a:xfrm>
          <a:off x="1373568" y="1392036"/>
          <a:ext cx="1432331" cy="795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 </a:t>
          </a:r>
          <a:endParaRPr lang="en-GB" sz="3600" kern="1200" dirty="0"/>
        </a:p>
      </dsp:txBody>
      <dsp:txXfrm>
        <a:off x="1373568" y="1392036"/>
        <a:ext cx="1432331" cy="795739"/>
      </dsp:txXfrm>
    </dsp:sp>
    <dsp:sp modelId="{BE8A7D6D-D9DE-4A73-9371-2CDB122AB7E7}">
      <dsp:nvSpPr>
        <dsp:cNvPr id="0" name=""/>
        <dsp:cNvSpPr/>
      </dsp:nvSpPr>
      <dsp:spPr>
        <a:xfrm rot="5400000">
          <a:off x="4527572" y="1110782"/>
          <a:ext cx="1326232" cy="11538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Inviscid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Viscous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 rot="-5400000">
        <a:off x="4793581" y="1231248"/>
        <a:ext cx="794214" cy="912890"/>
      </dsp:txXfrm>
    </dsp:sp>
    <dsp:sp modelId="{EC52F62B-7163-454F-9CD9-9811424025E0}">
      <dsp:nvSpPr>
        <dsp:cNvPr id="0" name=""/>
        <dsp:cNvSpPr/>
      </dsp:nvSpPr>
      <dsp:spPr>
        <a:xfrm rot="5400000">
          <a:off x="3591463" y="2339784"/>
          <a:ext cx="1326232" cy="11538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Constant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Inconstant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Viscosity </a:t>
          </a:r>
          <a:endParaRPr lang="en-GB" sz="1400" kern="1200" dirty="0"/>
        </a:p>
      </dsp:txBody>
      <dsp:txXfrm rot="-5400000">
        <a:off x="3857472" y="2460250"/>
        <a:ext cx="794214" cy="912890"/>
      </dsp:txXfrm>
    </dsp:sp>
    <dsp:sp modelId="{95D5962A-E4F8-498C-AE57-AC58C17C74D8}">
      <dsp:nvSpPr>
        <dsp:cNvPr id="0" name=""/>
        <dsp:cNvSpPr/>
      </dsp:nvSpPr>
      <dsp:spPr>
        <a:xfrm>
          <a:off x="4667930" y="2517742"/>
          <a:ext cx="1480075" cy="795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AC2EC-4697-4B64-A193-085AF925BB36}">
      <dsp:nvSpPr>
        <dsp:cNvPr id="0" name=""/>
        <dsp:cNvSpPr/>
      </dsp:nvSpPr>
      <dsp:spPr>
        <a:xfrm rot="5400000">
          <a:off x="2151296" y="2339784"/>
          <a:ext cx="1326232" cy="11538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Constan</a:t>
          </a:r>
          <a:r>
            <a:rPr lang="en-GB" sz="1300" kern="1200" dirty="0" smtClean="0"/>
            <a:t>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Inconstant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Density</a:t>
          </a:r>
          <a:r>
            <a:rPr lang="en-GB" sz="1300" kern="1200" dirty="0" smtClean="0"/>
            <a:t> </a:t>
          </a:r>
          <a:endParaRPr lang="en-GB" sz="1300" kern="1200" dirty="0"/>
        </a:p>
      </dsp:txBody>
      <dsp:txXfrm rot="-5400000">
        <a:off x="2417305" y="2460250"/>
        <a:ext cx="794214" cy="912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F4382-0958-418B-923E-BBE65C7F685C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41954-9379-4270-B6E3-26083C49E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0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41954-9379-4270-B6E3-26083C49EE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6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B1D69C-4D89-4BF3-80FE-50B8C091479A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.uk/url?sa=i&amp;rct=j&amp;q=&amp;esrc=s&amp;source=images&amp;cd=&amp;cad=rja&amp;uact=8&amp;ved=0ahUKEwj1urSsxbXTAhVHSBQKHTOwDhwQjRwIBw&amp;url=https://www.therightu.com/subject/civil-engineering&amp;psig=AFQjCNH2Rc_HN7TJzfyW8grXGo23kSnVYg&amp;ust=1492863826772469" TargetMode="External"/><Relationship Id="rId4" Type="http://schemas.openxmlformats.org/officeDocument/2006/relationships/hyperlink" Target="mailto:ruslanakolod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j1urSsxbXTAhVHSBQKHTOwDhwQjRwIBw&amp;url=https://www.therightu.com/subject/civil-engineering&amp;psig=AFQjCNH2Rc_HN7TJzfyW8grXGo23kSnVYg&amp;ust=14928638267724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uslanakolod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438298" y="1073392"/>
            <a:ext cx="5648623" cy="2022776"/>
          </a:xfrm>
        </p:spPr>
        <p:txBody>
          <a:bodyPr>
            <a:noAutofit/>
          </a:bodyPr>
          <a:lstStyle/>
          <a:p>
            <a:r>
              <a:rPr lang="en-GB" sz="5600" b="1" dirty="0" err="1"/>
              <a:t>BiodieSel</a:t>
            </a:r>
            <a:r>
              <a:rPr lang="en-GB" sz="5600" b="1" dirty="0"/>
              <a:t>. </a:t>
            </a:r>
            <a:r>
              <a:rPr lang="en-GB" sz="5600" b="1" dirty="0" smtClean="0"/>
              <a:t>Fluid Mechanics</a:t>
            </a:r>
            <a:r>
              <a:rPr lang="en-GB" sz="6000" b="1" dirty="0" smtClean="0"/>
              <a:t> 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609798"/>
            <a:ext cx="6400800" cy="1198984"/>
          </a:xfrm>
        </p:spPr>
        <p:txBody>
          <a:bodyPr>
            <a:normAutofit lnSpcReduction="10000"/>
          </a:bodyPr>
          <a:lstStyle/>
          <a:p>
            <a:r>
              <a:rPr lang="en-GB" sz="3000" b="1" dirty="0"/>
              <a:t> </a:t>
            </a:r>
            <a:r>
              <a:rPr lang="en-GB" sz="3000" b="1" dirty="0" smtClean="0"/>
              <a:t>DR. </a:t>
            </a:r>
            <a:r>
              <a:rPr lang="en-GB" sz="3000" b="1" dirty="0" smtClean="0">
                <a:solidFill>
                  <a:schemeClr val="tx1"/>
                </a:solidFill>
              </a:rPr>
              <a:t>Ruslana </a:t>
            </a:r>
            <a:r>
              <a:rPr lang="en-GB" sz="3000" b="1" dirty="0" smtClean="0">
                <a:solidFill>
                  <a:schemeClr val="tx1"/>
                </a:solidFill>
              </a:rPr>
              <a:t>Kolodnytska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Zhytomyr State Technological University, Ukraine </a:t>
            </a:r>
            <a:endParaRPr lang="en-GB" sz="2200" b="1" dirty="0">
              <a:solidFill>
                <a:schemeClr val="tx1"/>
              </a:solidFill>
            </a:endParaRPr>
          </a:p>
        </p:txBody>
      </p:sp>
      <p:pic>
        <p:nvPicPr>
          <p:cNvPr id="4" name="Picture 55" descr="C:\Users\Rus\Pictures\_2016\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1899488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0933" y="6125303"/>
            <a:ext cx="7772400" cy="6810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i="1" dirty="0" smtClean="0">
                <a:solidFill>
                  <a:schemeClr val="bg1"/>
                </a:solidFill>
              </a:rPr>
              <a:t>ERASMUS +  /mobility,  May  2017, Coventry , </a:t>
            </a:r>
            <a:r>
              <a:rPr lang="en-GB" sz="1400" i="1" dirty="0">
                <a:solidFill>
                  <a:schemeClr val="bg1"/>
                </a:solidFill>
              </a:rPr>
              <a:t>UK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Ruslana </a:t>
            </a:r>
            <a:r>
              <a:rPr lang="en-GB" sz="1400" i="1" dirty="0" smtClean="0">
                <a:solidFill>
                  <a:schemeClr val="bg1"/>
                </a:solidFill>
              </a:rPr>
              <a:t>Kolodnytska    </a:t>
            </a:r>
            <a:r>
              <a:rPr lang="en-GB" sz="1400" i="1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4"/>
              </a:rPr>
              <a:t>ruslanakolod@gmail.com</a:t>
            </a:r>
            <a:r>
              <a:rPr lang="en-GB" sz="1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Zhytomyr State Technological </a:t>
            </a:r>
            <a:r>
              <a:rPr lang="en-GB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University, </a:t>
            </a:r>
            <a:r>
              <a:rPr lang="en-GB" sz="1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Ukraine 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coventry university emble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Dimensionless parameters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4045" y="5220475"/>
            <a:ext cx="14076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000000"/>
                </a:solidFill>
              </a:rPr>
              <a:t>Part </a:t>
            </a:r>
            <a:r>
              <a:rPr lang="en-GB" sz="1600" dirty="0" smtClean="0">
                <a:solidFill>
                  <a:srgbClr val="000000"/>
                </a:solidFill>
              </a:rPr>
              <a:t>I. </a:t>
            </a:r>
            <a:endParaRPr lang="en-GB" sz="1600" dirty="0">
              <a:solidFill>
                <a:srgbClr val="000000"/>
              </a:solidFill>
            </a:endParaRPr>
          </a:p>
          <a:p>
            <a:pPr lvl="0"/>
            <a:r>
              <a:rPr lang="en-GB" sz="1600" dirty="0">
                <a:solidFill>
                  <a:srgbClr val="000000"/>
                </a:solidFill>
              </a:rPr>
              <a:t>Fluid properties</a:t>
            </a:r>
            <a:r>
              <a:rPr lang="en-GB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1171" y="574407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Q5: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5190077"/>
            <a:ext cx="50843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Transition from laminar to turbulent flow occurs at </a:t>
            </a:r>
          </a:p>
          <a:p>
            <a:r>
              <a:rPr lang="en-GB" dirty="0" smtClean="0"/>
              <a:t>a Reynolds number of  [White, 1999] </a:t>
            </a:r>
          </a:p>
          <a:p>
            <a:endParaRPr lang="en-GB" dirty="0" smtClean="0"/>
          </a:p>
          <a:p>
            <a:pPr marL="342900" indent="-342900">
              <a:buAutoNum type="alphaUcParenBoth"/>
            </a:pPr>
            <a:r>
              <a:rPr lang="en-GB" dirty="0" smtClean="0"/>
              <a:t>900  (B) 1200 (C) 1500 (D) 2100   E(3000)</a:t>
            </a:r>
          </a:p>
          <a:p>
            <a:r>
              <a:rPr lang="en-GB" dirty="0" smtClean="0"/>
              <a:t>The “correct “ answer :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470266"/>
              </p:ext>
            </p:extLst>
          </p:nvPr>
        </p:nvGraphicFramePr>
        <p:xfrm>
          <a:off x="1389281" y="3429000"/>
          <a:ext cx="5616624" cy="153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192"/>
                <a:gridCol w="1397612"/>
                <a:gridCol w="1711820"/>
              </a:tblGrid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Biodiesel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Diesel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Reynolds Number 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Weber number,</a:t>
                      </a:r>
                      <a:r>
                        <a:rPr lang="en-GB" baseline="0" dirty="0" smtClean="0"/>
                        <a:t> We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0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Drag coefficient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7638461"/>
                  </p:ext>
                </p:extLst>
              </p:nvPr>
            </p:nvGraphicFramePr>
            <p:xfrm>
              <a:off x="642313" y="908720"/>
              <a:ext cx="7723841" cy="23980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8232"/>
                    <a:gridCol w="1296144"/>
                    <a:gridCol w="2047835"/>
                    <a:gridCol w="2291630"/>
                  </a:tblGrid>
                  <a:tr h="432048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Parameter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Definition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Qualitative ratio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Importance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Reynolds Number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GB" dirty="0" smtClean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𝑈𝐿</m:t>
                                  </m:r>
                                </m:num>
                                <m:den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den>
                              </m:f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𝐼𝑛𝑒𝑟𝑡𝑖𝑎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𝑉𝑖𝑠𝑐𝑜𝑠𝑖𝑡𝑦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 Always 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Weber number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GB" dirty="0" smtClean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sSup>
                                    <m:sSupPr>
                                      <m:ctrlPr>
                                        <a:rPr lang="en-GB" b="0" i="1" dirty="0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GB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den>
                              </m:f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𝐼𝑛𝑒𝑟𝑡𝑖𝑎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𝑆𝑢𝑟𝑓𝑎𝑐𝑒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𝑡𝑒𝑛𝑠𝑖𝑜𝑛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Free-surface flow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Drag coefficient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dirty="0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dirty="0" smtClean="0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dirty="0" smtClean="0">
                                      <a:latin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GB" b="0" i="1" dirty="0" smtClean="0">
                                      <a:latin typeface="Cambria Math"/>
                                    </a:rPr>
                                    <m:t>1/2</m:t>
                                  </m:r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sSup>
                                    <m:sSupPr>
                                      <m:ctrlPr>
                                        <a:rPr lang="en-GB" b="0" i="1" dirty="0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GB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den>
                              </m:f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𝐷𝑟𝑎𝑔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𝑓𝑜𝑟𝑐𝑒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𝐷𝑦𝑛𝑎𝑚𝑖𝑐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𝑓𝑜𝑟𝑐𝑒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Aerodynamics, hydrodynamics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7638461"/>
                  </p:ext>
                </p:extLst>
              </p:nvPr>
            </p:nvGraphicFramePr>
            <p:xfrm>
              <a:off x="642313" y="908720"/>
              <a:ext cx="7723841" cy="23980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8232"/>
                    <a:gridCol w="1296144"/>
                    <a:gridCol w="2047835"/>
                    <a:gridCol w="2291630"/>
                  </a:tblGrid>
                  <a:tr h="432048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Parameter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Definition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Qualitative ratio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Importance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65182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Reynolds Number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1792" t="-71028" r="-336321" b="-213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5179" t="-71028" r="-112202" b="-213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 </a:t>
                          </a:r>
                          <a:r>
                            <a:rPr lang="en-GB" dirty="0" smtClean="0"/>
                            <a:t>Always 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653098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Weber number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1792" t="-171028" r="-336321" b="-113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5179" t="-171028" r="-112202" b="-113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Free-surface flow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66103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Drag coefficient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1792" t="-268519" r="-336321" b="-12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5179" t="-268519" r="-112202" b="-12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Aerodynamics, hydrodynamics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782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Drag coefficient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100628"/>
                <a:ext cx="7520940" cy="3912548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GB" i="1" dirty="0" smtClean="0">
                  <a:latin typeface="Cambria Math"/>
                </a:endParaRPr>
              </a:p>
              <a:p>
                <a:endParaRPr lang="en-GB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dirty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200" b="0" i="1" dirty="0">
                            <a:latin typeface="Cambria Math"/>
                          </a:rPr>
                          <m:t>𝑑𝑟𝑎𝑔</m:t>
                        </m:r>
                      </m:num>
                      <m:den>
                        <m:f>
                          <m:fPr>
                            <m:ctrlPr>
                              <a:rPr lang="en-GB" sz="2200" b="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200" b="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sz="2200" b="0" i="1" dirty="0">
                            <a:latin typeface="Cambria Math"/>
                            <a:ea typeface="Cambria Math"/>
                          </a:rPr>
                          <m:t>𝜌</m:t>
                        </m:r>
                        <m:sSup>
                          <m:sSupPr>
                            <m:ctrlP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200" b="0" i="1" dirty="0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sz="2200" b="0" i="1" dirty="0" smtClean="0">
                            <a:latin typeface="Cambria Math"/>
                            <a:ea typeface="Cambria Math"/>
                          </a:rPr>
                          <m:t>𝑝𝑟𝑜𝑗𝑒𝑐𝑡𝑒𝑑</m:t>
                        </m:r>
                        <m:r>
                          <a:rPr lang="en-GB" sz="22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GB" sz="2200" b="0" i="1" dirty="0" smtClean="0">
                            <a:latin typeface="Cambria Math"/>
                            <a:ea typeface="Cambria Math"/>
                          </a:rPr>
                          <m:t>𝑎𝑟𝑒𝑎</m:t>
                        </m:r>
                        <m:r>
                          <a:rPr lang="en-GB" sz="2200" b="0" i="1" dirty="0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200" dirty="0" smtClean="0"/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/>
                          </a:rPr>
                          <m:t> </m:t>
                        </m:r>
                        <m:r>
                          <a:rPr lang="en-GB" sz="2200" b="0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200" b="0" i="1" dirty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sz="2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200" b="0" i="1" dirty="0">
                            <a:latin typeface="Cambria Math"/>
                          </a:rPr>
                          <m:t>𝑑𝑟𝑎𝑔</m:t>
                        </m:r>
                      </m:num>
                      <m:den>
                        <m:f>
                          <m:fPr>
                            <m:ctrlPr>
                              <a:rPr lang="en-GB" sz="2200" b="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200" b="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sz="2200" b="0" i="1" dirty="0">
                            <a:latin typeface="Cambria Math"/>
                            <a:ea typeface="Cambria Math"/>
                          </a:rPr>
                          <m:t>𝜌</m:t>
                        </m:r>
                        <m:sSup>
                          <m:sSupPr>
                            <m:ctrlP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200" b="0" i="1" dirty="0">
                            <a:latin typeface="Cambria Math"/>
                            <a:ea typeface="Cambria Math"/>
                          </a:rPr>
                          <m:t>𝐿𝑑</m:t>
                        </m:r>
                      </m:den>
                    </m:f>
                  </m:oMath>
                </a14:m>
                <a:r>
                  <a:rPr lang="en-GB" sz="2200" dirty="0"/>
                  <a:t>     -        </a:t>
                </a:r>
                <a:r>
                  <a:rPr lang="en-GB" sz="2200" b="0" dirty="0"/>
                  <a:t>cylinder </a:t>
                </a:r>
              </a:p>
              <a:p>
                <a:r>
                  <a:rPr lang="en-GB" sz="2200" dirty="0" smtClean="0"/>
                  <a:t>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0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200" b="0" i="1" dirty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sz="2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200" b="0" i="1" dirty="0">
                            <a:latin typeface="Cambria Math"/>
                          </a:rPr>
                          <m:t>𝑑𝑟𝑎𝑔</m:t>
                        </m:r>
                      </m:num>
                      <m:den>
                        <m:f>
                          <m:fPr>
                            <m:ctrlPr>
                              <a:rPr lang="en-GB" sz="2200" b="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200" b="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sz="2200" b="0" i="1" dirty="0">
                            <a:latin typeface="Cambria Math"/>
                            <a:ea typeface="Cambria Math"/>
                          </a:rPr>
                          <m:t>𝜌</m:t>
                        </m:r>
                        <m:sSup>
                          <m:sSupPr>
                            <m:ctrlP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GB" sz="2200" b="0" i="1" dirty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200" b="0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200" dirty="0"/>
                  <a:t>     -        </a:t>
                </a:r>
                <a:r>
                  <a:rPr lang="en-GB" sz="2200" b="0" dirty="0"/>
                  <a:t>sphere</a:t>
                </a:r>
              </a:p>
              <a:p>
                <a:endParaRPr lang="en-GB" dirty="0" smtClean="0"/>
              </a:p>
              <a:p>
                <a:r>
                  <a:rPr lang="en-GB" b="0" dirty="0" smtClean="0">
                    <a:latin typeface="Cambria Math"/>
                  </a:rPr>
                  <a:t>“</a:t>
                </a:r>
                <a:r>
                  <a:rPr lang="en-GB" b="0" dirty="0">
                    <a:latin typeface="Cambria Math"/>
                  </a:rPr>
                  <a:t>The  </a:t>
                </a:r>
                <a:r>
                  <a:rPr lang="en-GB" b="0" dirty="0" smtClean="0">
                    <a:latin typeface="Cambria Math"/>
                  </a:rPr>
                  <a:t>analysis  of </a:t>
                </a:r>
                <a:r>
                  <a:rPr lang="en-GB" b="0" dirty="0">
                    <a:latin typeface="Cambria Math"/>
                  </a:rPr>
                  <a:t>immersed</a:t>
                </a:r>
                <a:r>
                  <a:rPr lang="en-GB" b="0" dirty="0" smtClean="0">
                    <a:latin typeface="Cambria Math"/>
                  </a:rPr>
                  <a:t>  body drag  is one of the weakest  areas of modern  fluid  mechanics  theory” [White, 1999]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dirty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/>
                  <a:t>=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dirty="0">
                                <a:latin typeface="Cambria Math"/>
                              </a:rPr>
                              <m:t>𝑅𝑒</m:t>
                            </m:r>
                          </m:e>
                          <m:sub>
                            <m:r>
                              <a:rPr lang="en-GB" b="0" i="1" dirty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b="0" dirty="0"/>
                          <m:t>, </m:t>
                        </m:r>
                        <m:f>
                          <m:fPr>
                            <m:ctrlPr>
                              <a:rPr lang="en-GB" b="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dirty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GB" b="0" i="1" dirty="0">
                                <a:latin typeface="Cambria Math"/>
                              </a:rPr>
                              <m:t>𝑑</m:t>
                            </m:r>
                          </m:den>
                        </m:f>
                        <m:r>
                          <a:rPr lang="en-GB" b="0" i="1" dirty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GB" b="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dirty="0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n-GB" b="0" i="1" dirty="0"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GB" b="0" dirty="0" smtClean="0"/>
                  <a:t>  </a:t>
                </a:r>
                <a:r>
                  <a:rPr lang="en-GB" b="0" dirty="0"/>
                  <a:t>for rough </a:t>
                </a:r>
                <a:r>
                  <a:rPr lang="en-GB" b="0" dirty="0" smtClean="0"/>
                  <a:t>cylinder with length </a:t>
                </a:r>
                <a:r>
                  <a:rPr lang="en-GB" b="0" i="1" dirty="0" smtClean="0"/>
                  <a:t>L</a:t>
                </a:r>
                <a:r>
                  <a:rPr lang="en-GB" b="0" dirty="0" smtClean="0"/>
                  <a:t> and diameter </a:t>
                </a:r>
                <a:r>
                  <a:rPr lang="en-GB" b="0" i="1" dirty="0" smtClean="0"/>
                  <a:t>d</a:t>
                </a:r>
                <a:r>
                  <a:rPr lang="en-GB" b="0" dirty="0" smtClean="0"/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𝑅𝑒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=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GB" b="0" i="1" dirty="0">
                            <a:latin typeface="Cambria Math"/>
                            <a:ea typeface="Cambria Math"/>
                          </a:rPr>
                          <m:t>𝑈𝑑</m:t>
                        </m:r>
                      </m:num>
                      <m:den>
                        <m:r>
                          <a:rPr lang="en-GB" b="0" i="1" dirty="0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GB" dirty="0" smtClean="0"/>
                  <a:t>   (</a:t>
                </a:r>
                <a:r>
                  <a:rPr lang="en-GB" b="0" dirty="0" smtClean="0"/>
                  <a:t>the Reynold s number of  cylinder  is based upon diameter, hence  </a:t>
                </a:r>
                <a:r>
                  <a:rPr lang="en-GB" b="0" dirty="0"/>
                  <a:t>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>
                            <a:latin typeface="Cambria Math"/>
                          </a:rPr>
                          <m:t>𝑅𝑒</m:t>
                        </m:r>
                      </m:e>
                      <m:sub>
                        <m:r>
                          <a:rPr lang="en-GB" b="0" i="1" dirty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b="0" dirty="0" smtClean="0"/>
                  <a:t>)</a:t>
                </a:r>
                <a:endParaRPr lang="en-GB" b="0" dirty="0"/>
              </a:p>
              <a:p>
                <a:r>
                  <a:rPr lang="en-GB" b="0" dirty="0" smtClean="0"/>
                  <a:t>To describe this function would require 1000 or more experiments  </a:t>
                </a:r>
                <a:r>
                  <a:rPr lang="en-GB" b="0" dirty="0">
                    <a:latin typeface="Cambria Math"/>
                  </a:rPr>
                  <a:t>[White, 1999] </a:t>
                </a:r>
                <a:endParaRPr lang="en-GB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100628"/>
                <a:ext cx="7520940" cy="3912548"/>
              </a:xfrm>
              <a:blipFill rotWithShape="1">
                <a:blip r:embed="rId2"/>
                <a:stretch>
                  <a:fillRect l="-243" r="-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80466" y="5373216"/>
                <a:ext cx="5400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One should carefully check the definition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 smtClean="0"/>
                  <a:t>, We, Re etc., before using literature data (e.g., airfoils use the planform area)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466" y="5373216"/>
                <a:ext cx="54006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017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91679" y="5755322"/>
            <a:ext cx="92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Notice: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6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97A33"/>
                </a:solidFill>
              </a:rPr>
              <a:t>Part II. Spray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>
              <a:buAutoNum type="arabicPeriod"/>
            </a:pPr>
            <a:r>
              <a:rPr lang="en-GB" sz="2400" b="0" dirty="0" smtClean="0"/>
              <a:t>Main Spray parameters</a:t>
            </a:r>
          </a:p>
          <a:p>
            <a:pPr>
              <a:buAutoNum type="arabicPeriod"/>
            </a:pPr>
            <a:r>
              <a:rPr lang="en-GB" sz="2400" b="0" dirty="0" smtClean="0"/>
              <a:t>Exit velocity. Discharge coefficient</a:t>
            </a:r>
          </a:p>
          <a:p>
            <a:pPr>
              <a:buFont typeface="Arial" pitchFamily="34" charset="0"/>
              <a:buAutoNum type="arabicPeriod"/>
            </a:pPr>
            <a:r>
              <a:rPr lang="en-GB" sz="2400" b="0" dirty="0" smtClean="0"/>
              <a:t>Simple Spray </a:t>
            </a:r>
            <a:r>
              <a:rPr lang="en-GB" sz="2400" b="0" dirty="0"/>
              <a:t>models </a:t>
            </a:r>
          </a:p>
          <a:p>
            <a:pPr>
              <a:buAutoNum type="arabicPeriod"/>
            </a:pPr>
            <a:r>
              <a:rPr lang="en-GB" sz="2400" b="0" dirty="0" err="1" smtClean="0"/>
              <a:t>Roisman</a:t>
            </a:r>
            <a:r>
              <a:rPr lang="en-GB" sz="2400" b="0" dirty="0" smtClean="0"/>
              <a:t> spray model  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2534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Spray parameters 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61055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9752" y="4005064"/>
            <a:ext cx="176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[</a:t>
            </a:r>
            <a:r>
              <a:rPr lang="en-GB" dirty="0" err="1"/>
              <a:t>Assanis</a:t>
            </a:r>
            <a:r>
              <a:rPr lang="ru-RU" dirty="0"/>
              <a:t>, 2011]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5157192"/>
            <a:ext cx="908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Part </a:t>
            </a:r>
            <a:r>
              <a:rPr lang="en-GB" dirty="0" smtClean="0"/>
              <a:t>II </a:t>
            </a:r>
            <a:endParaRPr lang="en-GB" dirty="0"/>
          </a:p>
          <a:p>
            <a:r>
              <a:rPr lang="en-GB" dirty="0" smtClean="0"/>
              <a:t>Spray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6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Exit velocity. Diesel Fuel 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100629"/>
                <a:ext cx="7520940" cy="348049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sz="1800" b="0" dirty="0" smtClean="0"/>
                  <a:t>Bernoulli Equation [</a:t>
                </a:r>
                <a:r>
                  <a:rPr lang="en-GB" sz="1800" b="0" dirty="0" err="1" smtClean="0"/>
                  <a:t>Dytyakin</a:t>
                </a:r>
                <a:r>
                  <a:rPr lang="en-GB" sz="1800" b="0" dirty="0" smtClean="0"/>
                  <a:t>, Ukraine]:</a:t>
                </a:r>
              </a:p>
              <a:p>
                <a:endParaRPr lang="en-GB" sz="1800" b="0" dirty="0" smtClean="0"/>
              </a:p>
              <a:p>
                <a:endParaRPr lang="en-GB" sz="1800" b="0" dirty="0" smtClean="0"/>
              </a:p>
              <a:p>
                <a:r>
                  <a:rPr lang="en-GB" sz="1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GB" sz="18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GB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GB" sz="1800" b="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1800" b="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800" b="0" i="1">
                                <a:latin typeface="Cambria Math"/>
                              </a:rPr>
                              <m:t>2</m:t>
                            </m:r>
                            <m:r>
                              <a:rPr lang="en-GB" sz="1800" b="0" i="1">
                                <a:latin typeface="Cambria Math"/>
                                <a:ea typeface="Cambria Math"/>
                              </a:rPr>
                              <m:t>𝛥</m:t>
                            </m:r>
                            <m:r>
                              <a:rPr lang="en-GB" sz="18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18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1800" b="0" i="1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GB" sz="1800" b="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sz="1800" b="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GB" sz="1800" b="0" dirty="0" smtClean="0"/>
                  <a:t> is “ velocity coefficient, ”</a:t>
                </a:r>
                <a:r>
                  <a:rPr lang="en-GB" sz="1800" b="0" dirty="0"/>
                  <a:t> </a:t>
                </a:r>
                <a:r>
                  <a:rPr lang="en-GB" sz="1800" b="0" dirty="0" smtClean="0"/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sz="1800" b="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GB" sz="1800" b="0" dirty="0" smtClean="0"/>
                  <a:t> =0.95)  [</a:t>
                </a:r>
                <a:r>
                  <a:rPr lang="en-GB" sz="1800" b="0" dirty="0" err="1" smtClean="0"/>
                  <a:t>Lishevsky</a:t>
                </a:r>
                <a:r>
                  <a:rPr lang="en-GB" sz="1800" b="0" dirty="0" smtClean="0"/>
                  <a:t>, Ukraine]</a:t>
                </a:r>
                <a:endParaRPr lang="en-GB" sz="1800" b="0" dirty="0"/>
              </a:p>
              <a:p>
                <a:endParaRPr lang="en-GB" sz="1800" b="0" dirty="0" smtClean="0"/>
              </a:p>
              <a:p>
                <a:r>
                  <a:rPr lang="en-GB" sz="1800" b="0" dirty="0" smtClean="0"/>
                  <a:t>The </a:t>
                </a:r>
                <a:r>
                  <a:rPr lang="en-GB" sz="1800" b="0" dirty="0"/>
                  <a:t>value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GB" sz="1800" b="0" i="1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GB" sz="1800" b="0" dirty="0"/>
                  <a:t>  can be found from the pressure drop  at the nozzle </a:t>
                </a:r>
                <a:r>
                  <a:rPr lang="en-GB" sz="1800" b="0" dirty="0" smtClean="0"/>
                  <a:t>[</a:t>
                </a:r>
                <a:r>
                  <a:rPr lang="en-GB" sz="1800" b="0" dirty="0" err="1" smtClean="0"/>
                  <a:t>Sazhin</a:t>
                </a:r>
                <a:r>
                  <a:rPr lang="en-GB" sz="1800" b="0" dirty="0"/>
                  <a:t>, </a:t>
                </a:r>
                <a:r>
                  <a:rPr lang="en-GB" sz="1800" b="0" dirty="0" smtClean="0"/>
                  <a:t>2014, UK ]</a:t>
                </a:r>
              </a:p>
              <a:p>
                <a:r>
                  <a:rPr lang="en-GB" sz="1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GB" sz="1800" b="0" i="1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GB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800" b="0" i="1">
                            <a:latin typeface="Cambria Math"/>
                          </a:rPr>
                          <m:t>𝑗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GB" sz="1800" b="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1800" b="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800" b="0" i="1">
                                <a:latin typeface="Cambria Math"/>
                              </a:rPr>
                              <m:t>2</m:t>
                            </m:r>
                            <m:r>
                              <a:rPr lang="en-GB" sz="1800" b="0" i="1">
                                <a:latin typeface="Cambria Math"/>
                                <a:ea typeface="Cambria Math"/>
                              </a:rPr>
                              <m:t>𝛥</m:t>
                            </m:r>
                            <m:r>
                              <a:rPr lang="en-GB" sz="18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18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1800" b="0" i="1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GB" sz="1800" b="0" dirty="0" smtClean="0"/>
                  <a:t>  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800" b="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1800" b="0" dirty="0" smtClean="0"/>
                  <a:t>  is  the discharge coefficient.   </a:t>
                </a:r>
              </a:p>
              <a:p>
                <a:endParaRPr lang="en-GB" sz="1800" b="0" dirty="0" smtClean="0"/>
              </a:p>
              <a:p>
                <a:r>
                  <a:rPr lang="en-GB" sz="1800" b="0" dirty="0" smtClean="0"/>
                  <a:t>There is some uncertainty regarding to </a:t>
                </a:r>
              </a:p>
              <a:p>
                <a:r>
                  <a:rPr lang="en-GB" sz="1800" b="0" dirty="0" smtClean="0"/>
                  <a:t>the value of 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800" b="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1800" b="0" dirty="0" smtClean="0"/>
                  <a:t>. </a:t>
                </a:r>
              </a:p>
              <a:p>
                <a:r>
                  <a:rPr lang="en-GB" sz="1800" b="0" dirty="0" smtClean="0"/>
                  <a:t>  </a:t>
                </a:r>
                <a:endParaRPr lang="en-GB" sz="18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100629"/>
                <a:ext cx="7520940" cy="3480499"/>
              </a:xfrm>
              <a:blipFill rotWithShape="1">
                <a:blip r:embed="rId2"/>
                <a:stretch>
                  <a:fillRect l="-81" t="-12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12" y="1336259"/>
            <a:ext cx="2695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6259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591908" y="1627343"/>
            <a:ext cx="864096" cy="2423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51520" y="5157192"/>
            <a:ext cx="908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Part </a:t>
            </a:r>
            <a:r>
              <a:rPr lang="en-GB" dirty="0" smtClean="0"/>
              <a:t>II </a:t>
            </a:r>
            <a:endParaRPr lang="en-GB" dirty="0"/>
          </a:p>
          <a:p>
            <a:r>
              <a:rPr lang="en-GB" dirty="0" smtClean="0"/>
              <a:t>Spray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9386" y="5298946"/>
            <a:ext cx="64752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“The Bernoulli equation is a wonderful, historic   relation, </a:t>
            </a:r>
          </a:p>
          <a:p>
            <a:r>
              <a:rPr lang="en-GB" dirty="0" smtClean="0"/>
              <a:t> but it is extremely restrictive and should always be viewed  with  </a:t>
            </a:r>
          </a:p>
          <a:p>
            <a:r>
              <a:rPr lang="en-GB" dirty="0" smtClean="0"/>
              <a:t> scepticism and care in applying it to real (viscous)  fluid motion”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[White, 1999]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18064" y="5899109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Bernoulli </a:t>
            </a:r>
          </a:p>
          <a:p>
            <a:r>
              <a:rPr lang="en-GB" dirty="0" smtClean="0"/>
              <a:t>Equation 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819445"/>
              </p:ext>
            </p:extLst>
          </p:nvPr>
        </p:nvGraphicFramePr>
        <p:xfrm>
          <a:off x="5020866" y="2924944"/>
          <a:ext cx="2628800" cy="160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120"/>
                <a:gridCol w="1223680"/>
              </a:tblGrid>
              <a:tr h="720080">
                <a:tc>
                  <a:txBody>
                    <a:bodyPr/>
                    <a:lstStyle/>
                    <a:p>
                      <a:r>
                        <a:rPr lang="en-GB" dirty="0" smtClean="0"/>
                        <a:t>Discharge</a:t>
                      </a:r>
                      <a:r>
                        <a:rPr lang="en-GB" baseline="0" dirty="0" smtClean="0"/>
                        <a:t> coefficient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Literature </a:t>
                      </a:r>
                      <a:endParaRPr lang="en-GB" dirty="0"/>
                    </a:p>
                  </a:txBody>
                  <a:tcPr/>
                </a:tc>
              </a:tr>
              <a:tr h="44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[</a:t>
                      </a:r>
                      <a:r>
                        <a:rPr lang="en-GB" dirty="0" err="1" smtClean="0"/>
                        <a:t>Liferbvre</a:t>
                      </a:r>
                      <a:r>
                        <a:rPr lang="en-GB" baseline="0" dirty="0" smtClean="0"/>
                        <a:t> ]</a:t>
                      </a:r>
                      <a:endParaRPr lang="en-GB" dirty="0"/>
                    </a:p>
                  </a:txBody>
                  <a:tcPr/>
                </a:tc>
              </a:tr>
              <a:tr h="440040">
                <a:tc>
                  <a:txBody>
                    <a:bodyPr/>
                    <a:lstStyle/>
                    <a:p>
                      <a:r>
                        <a:rPr lang="en-GB" dirty="0" smtClean="0"/>
                        <a:t>0.39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[</a:t>
                      </a:r>
                      <a:r>
                        <a:rPr lang="en-GB" dirty="0" err="1" smtClean="0"/>
                        <a:t>Braco</a:t>
                      </a:r>
                      <a:r>
                        <a:rPr lang="en-GB" dirty="0" smtClean="0"/>
                        <a:t>]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Discharge coefficient. Diesel Biodiesel.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822960" y="1100628"/>
                <a:ext cx="7520940" cy="338554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0" dirty="0" smtClean="0"/>
                  <a:t>In practice, we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𝑎𝑐𝑡𝑢𝑎𝑙</m:t>
                        </m:r>
                      </m:sub>
                    </m:sSub>
                  </m:oMath>
                </a14:m>
                <a:r>
                  <a:rPr lang="en-GB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𝑖𝑑𝑒𝑎𝑙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1100628"/>
                <a:ext cx="7520940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405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16016" y="1052736"/>
                <a:ext cx="4329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and  correlate the discharge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052736"/>
                <a:ext cx="432977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68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35373" y="1458560"/>
            <a:ext cx="227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[White</a:t>
            </a:r>
            <a:r>
              <a:rPr lang="en-GB" dirty="0"/>
              <a:t>, </a:t>
            </a:r>
            <a:r>
              <a:rPr lang="en-GB" dirty="0" smtClean="0"/>
              <a:t>1999, p 181]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5045" y="4024149"/>
                <a:ext cx="19442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Biodiesel</a:t>
                </a:r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/>
                  <a:t>=  ?</a:t>
                </a:r>
                <a:r>
                  <a:rPr lang="en-GB" dirty="0" smtClean="0"/>
                  <a:t>                                                 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45" y="4024149"/>
                <a:ext cx="1944216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2508"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09787" y="4019709"/>
                <a:ext cx="19442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Biodiesel</a:t>
                </a:r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/>
                  <a:t>=  ?</a:t>
                </a:r>
                <a:r>
                  <a:rPr lang="en-GB" dirty="0" smtClean="0"/>
                  <a:t>                                                 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787" y="4019709"/>
                <a:ext cx="1944216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2508"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5373" y="2060848"/>
                <a:ext cx="4026359" cy="43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 </m:t>
                            </m:r>
                            <m:r>
                              <a:rPr lang="en-GB" i="1">
                                <a:latin typeface="Cambria Math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m:rPr>
                        <m:nor/>
                      </m:rPr>
                      <a:rPr lang="en-GB" dirty="0"/>
                      <m:t>=</m:t>
                    </m:r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  <a:ea typeface="Cambria Math"/>
                          </a:rPr>
                          <m:t>𝛥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[Stone, 1999]     </a:t>
                </a:r>
                <a:r>
                  <a:rPr lang="uk-UA" dirty="0" smtClean="0">
                    <a:solidFill>
                      <a:srgbClr val="FF0000"/>
                    </a:solidFill>
                  </a:rPr>
                  <a:t>(1)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73" y="2060848"/>
                <a:ext cx="4026359" cy="432811"/>
              </a:xfrm>
              <a:prstGeom prst="rect">
                <a:avLst/>
              </a:prstGeom>
              <a:blipFill rotWithShape="1">
                <a:blip r:embed="rId6"/>
                <a:stretch>
                  <a:fillRect r="-303" b="-15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49552" y="1954087"/>
                <a:ext cx="40429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is nozzle flow area per hole (n holes)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𝛥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 is pressure drop across the nozzle  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552" y="1954087"/>
                <a:ext cx="4042902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302" t="-4717" r="-754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4183" y="5522664"/>
                <a:ext cx="5889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What is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 smtClean="0"/>
                  <a:t> for diesel and biodiesel </a:t>
                </a:r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183" y="5522664"/>
                <a:ext cx="5889817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9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615485" y="585563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Q6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51520" y="5157192"/>
            <a:ext cx="908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Part </a:t>
            </a:r>
            <a:r>
              <a:rPr lang="en-GB" dirty="0" smtClean="0"/>
              <a:t>II </a:t>
            </a:r>
            <a:endParaRPr lang="en-GB" dirty="0"/>
          </a:p>
          <a:p>
            <a:r>
              <a:rPr lang="en-GB" dirty="0" smtClean="0"/>
              <a:t>Spray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563888" y="6009169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(1)  ?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97A33"/>
                </a:solidFill>
              </a:rPr>
              <a:t>Simple Spray models </a:t>
            </a:r>
            <a:endParaRPr lang="en-GB" dirty="0">
              <a:solidFill>
                <a:srgbClr val="F97A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328372"/>
          </a:xfrm>
        </p:spPr>
        <p:txBody>
          <a:bodyPr/>
          <a:lstStyle/>
          <a:p>
            <a:r>
              <a:rPr lang="ru-RU" dirty="0"/>
              <a:t> 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259036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5860" y="1581667"/>
            <a:ext cx="1123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Lishevsky</a:t>
            </a:r>
            <a:endParaRPr lang="en-GB" dirty="0" smtClean="0"/>
          </a:p>
          <a:p>
            <a:r>
              <a:rPr lang="en-GB" dirty="0" smtClean="0"/>
              <a:t>model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82252"/>
            <a:ext cx="3754755" cy="228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37558" y="3561263"/>
            <a:ext cx="17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Roisman model 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8" y="4248373"/>
            <a:ext cx="4556760" cy="22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3648" y="3560967"/>
            <a:ext cx="179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Kuleshov</a:t>
            </a:r>
            <a:r>
              <a:rPr lang="en-GB" dirty="0" smtClean="0"/>
              <a:t> model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9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Roisman Model (Germany). Diesel Fuel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4769"/>
            <a:ext cx="4171950" cy="25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841" y="3788387"/>
            <a:ext cx="2715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 &gt;Ro</a:t>
            </a:r>
          </a:p>
          <a:p>
            <a:pPr marL="342900" indent="-342900">
              <a:buAutoNum type="arabicPeriod"/>
            </a:pPr>
            <a:r>
              <a:rPr lang="en-GB" dirty="0" smtClean="0"/>
              <a:t>Radial expansion zone</a:t>
            </a:r>
          </a:p>
          <a:p>
            <a:pPr marL="342900" indent="-342900">
              <a:buAutoNum type="arabicPeriod"/>
            </a:pPr>
            <a:r>
              <a:rPr lang="en-GB" dirty="0" smtClean="0"/>
              <a:t> </a:t>
            </a:r>
            <a:r>
              <a:rPr lang="en-GB" dirty="0"/>
              <a:t>Front zone   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5085184"/>
            <a:ext cx="864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Part II </a:t>
            </a:r>
          </a:p>
          <a:p>
            <a:r>
              <a:rPr lang="en-GB" dirty="0"/>
              <a:t>Spray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0121" y="5587418"/>
            <a:ext cx="1870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[</a:t>
            </a:r>
            <a:r>
              <a:rPr lang="en-GB" dirty="0"/>
              <a:t>Roisman</a:t>
            </a:r>
            <a:r>
              <a:rPr lang="uk-UA" dirty="0"/>
              <a:t>, 2007] 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14" y="1488189"/>
            <a:ext cx="4711541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11268"/>
            <a:ext cx="24193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76056" y="1114606"/>
            <a:ext cx="335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Zone that is very close to Nozzle </a:t>
            </a:r>
          </a:p>
          <a:p>
            <a:r>
              <a:rPr lang="en-GB" dirty="0" smtClean="0"/>
              <a:t>(r &lt; Ro)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426235" y="4590105"/>
            <a:ext cx="200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 is sound velocity </a:t>
            </a:r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47" y="5120580"/>
            <a:ext cx="2219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69" y="5104708"/>
            <a:ext cx="2257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75894" y="5367717"/>
            <a:ext cx="157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 = 1350 bar,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656166" y="5973133"/>
                <a:ext cx="4804266" cy="690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 smtClean="0"/>
                  <a:t> =1,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 </m:t>
                        </m:r>
                        <m:r>
                          <a:rPr lang="en-GB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𝑖𝑛𝑗</m:t>
                        </m:r>
                      </m:sub>
                    </m:sSub>
                  </m:oMath>
                </a14:m>
                <a:r>
                  <a:rPr lang="en-GB" dirty="0" smtClean="0"/>
                  <a:t> = 568 m/s</a:t>
                </a:r>
              </a:p>
              <a:p>
                <a:r>
                  <a:rPr lang="en-GB" dirty="0" smtClean="0"/>
                  <a:t>For mean velocity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 </m:t>
                        </m:r>
                        <m:r>
                          <a:rPr lang="en-GB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𝑖𝑛𝑗</m:t>
                        </m:r>
                      </m:sub>
                    </m:sSub>
                  </m:oMath>
                </a14:m>
                <a:r>
                  <a:rPr lang="en-GB" dirty="0" smtClean="0"/>
                  <a:t> =442 m/s)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=0.78 </a:t>
                </a:r>
                <a:endParaRPr lang="en-GB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166" y="5973133"/>
                <a:ext cx="4804266" cy="690958"/>
              </a:xfrm>
              <a:prstGeom prst="rect">
                <a:avLst/>
              </a:prstGeom>
              <a:blipFill rotWithShape="1">
                <a:blip r:embed="rId7"/>
                <a:stretch>
                  <a:fillRect l="-1142" t="-4425" b="-9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43134" y="5997701"/>
                <a:ext cx="15406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 smtClean="0"/>
                  <a:t> 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𝐷</m:t>
                        </m:r>
                        <m:r>
                          <a:rPr lang="en-GB" b="0" i="1" dirty="0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GB" dirty="0" smtClean="0"/>
                  <a:t>?)</a:t>
                </a:r>
                <a:endParaRPr lang="en-GB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34" y="5997701"/>
                <a:ext cx="154063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90171" y="6374952"/>
                <a:ext cx="2840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𝐷</m:t>
                        </m:r>
                        <m:r>
                          <a:rPr lang="en-GB" i="1" dirty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en-GB" b="0" i="0" dirty="0" smtClean="0">
                        <a:latin typeface="Cambria Math"/>
                      </a:rPr>
                      <m:t>is</m:t>
                    </m:r>
                    <m:r>
                      <a:rPr lang="en-GB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/>
                      </a:rPr>
                      <m:t>discharge</m:t>
                    </m:r>
                    <m:r>
                      <a:rPr lang="en-GB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/>
                      </a:rPr>
                      <m:t>coeffisient</m:t>
                    </m:r>
                    <m:r>
                      <a:rPr lang="en-GB" b="0" i="0" dirty="0" smtClean="0">
                        <a:latin typeface="Cambria Math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71" y="6374952"/>
                <a:ext cx="2840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931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9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</a:t>
            </a:r>
            <a:r>
              <a:rPr lang="en-GB" dirty="0" smtClean="0"/>
              <a:t>: Spray and Jet formation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5157192"/>
            <a:ext cx="908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Part </a:t>
            </a:r>
            <a:r>
              <a:rPr lang="en-GB" dirty="0" smtClean="0"/>
              <a:t>II </a:t>
            </a:r>
            <a:endParaRPr lang="en-GB" dirty="0"/>
          </a:p>
          <a:p>
            <a:r>
              <a:rPr lang="en-GB" dirty="0" smtClean="0"/>
              <a:t>Spray</a:t>
            </a:r>
            <a:endParaRPr lang="en-GB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34" y="1426031"/>
            <a:ext cx="5787957" cy="292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4477762"/>
            <a:ext cx="321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</a:t>
            </a:r>
            <a:r>
              <a:rPr lang="en-GB" dirty="0" err="1" smtClean="0"/>
              <a:t>Crua</a:t>
            </a:r>
            <a:r>
              <a:rPr lang="en-GB" dirty="0" smtClean="0"/>
              <a:t>, Brighton University, UK ]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44717" y="5778840"/>
            <a:ext cx="56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Q7: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5803523"/>
            <a:ext cx="4227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Which  picture doe’s belong to biodiesel: </a:t>
            </a:r>
          </a:p>
          <a:p>
            <a:r>
              <a:rPr lang="en-GB" dirty="0" smtClean="0"/>
              <a:t>on the left  or on the right 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2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itle 7"/>
          <p:cNvSpPr>
            <a:spLocks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Diesel and Biodiesel Spray</a:t>
            </a: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64" y="1329724"/>
            <a:ext cx="57880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54" y="2240949"/>
            <a:ext cx="927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807053" y="3997373"/>
            <a:ext cx="167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accent2">
                    <a:lumMod val="75000"/>
                  </a:schemeClr>
                </a:solidFill>
              </a:rPr>
              <a:t>Diesel fuel</a:t>
            </a: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796136" y="4376529"/>
            <a:ext cx="1436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chemeClr val="accent2">
                    <a:lumMod val="75000"/>
                  </a:schemeClr>
                </a:solidFill>
              </a:rPr>
              <a:t>Biodiesel</a:t>
            </a:r>
            <a:endParaRPr lang="en-GB" altLang="en-US" sz="1800" dirty="0">
              <a:solidFill>
                <a:schemeClr val="bg2"/>
              </a:solidFill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2929064" y="5373215"/>
            <a:ext cx="3779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initial jet formation at 40 MPA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into atmospheric pressure </a:t>
            </a: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2082442" y="6308726"/>
            <a:ext cx="4626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 smtClean="0"/>
              <a:t>[T.T</a:t>
            </a:r>
            <a:r>
              <a:rPr lang="en-GB" altLang="en-US" sz="1800" i="1" dirty="0"/>
              <a:t>. </a:t>
            </a:r>
            <a:r>
              <a:rPr lang="en-GB" altLang="en-US" sz="1800" i="1" dirty="0" err="1"/>
              <a:t>Shoba</a:t>
            </a:r>
            <a:r>
              <a:rPr lang="en-GB" altLang="en-US" sz="1800" i="1" dirty="0"/>
              <a:t>  and C. </a:t>
            </a:r>
            <a:r>
              <a:rPr lang="en-GB" altLang="en-US" sz="1800" i="1" dirty="0" err="1"/>
              <a:t>Crua</a:t>
            </a:r>
            <a:r>
              <a:rPr lang="en-GB" altLang="en-US" sz="1800" i="1" dirty="0"/>
              <a:t> et al, ILASS </a:t>
            </a:r>
            <a:r>
              <a:rPr lang="en-GB" altLang="en-US" sz="1800" i="1" dirty="0" smtClean="0"/>
              <a:t>2011]</a:t>
            </a:r>
            <a:endParaRPr lang="en-GB" altLang="en-US" sz="1800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4818984" y="3962353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5870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97A33"/>
                </a:solidFill>
              </a:rPr>
              <a:t>Contents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pPr marL="0" indent="0"/>
            <a:r>
              <a:rPr lang="en-GB" sz="2000" b="0" dirty="0" smtClean="0"/>
              <a:t> </a:t>
            </a:r>
            <a:r>
              <a:rPr lang="en-GB" sz="2000" dirty="0" smtClean="0"/>
              <a:t>I  Fluid properties </a:t>
            </a:r>
          </a:p>
          <a:p>
            <a:pPr marL="0" indent="0"/>
            <a:r>
              <a:rPr lang="en-GB" sz="2000" b="0" dirty="0" smtClean="0"/>
              <a:t>Thermodynamic properties of fluids (biodiesel and diesel).</a:t>
            </a:r>
          </a:p>
          <a:p>
            <a:pPr marL="0" indent="0"/>
            <a:r>
              <a:rPr lang="en-GB" sz="2000" b="0" dirty="0" smtClean="0"/>
              <a:t>Dimensionless parameters. Drag coefficient. </a:t>
            </a:r>
          </a:p>
          <a:p>
            <a:pPr marL="0" indent="0"/>
            <a:r>
              <a:rPr lang="en-GB" sz="2000" dirty="0" smtClean="0"/>
              <a:t>II SPRAY </a:t>
            </a:r>
          </a:p>
          <a:p>
            <a:pPr marL="0" indent="0"/>
            <a:r>
              <a:rPr lang="en-GB" sz="2000" b="0" dirty="0" smtClean="0"/>
              <a:t>Main parameters. Exit fluid velocity. Discharge coefficient. </a:t>
            </a:r>
          </a:p>
          <a:p>
            <a:pPr marL="0" indent="0"/>
            <a:r>
              <a:rPr lang="en-GB" sz="2000" dirty="0" smtClean="0"/>
              <a:t>III Flow analysis </a:t>
            </a:r>
          </a:p>
          <a:p>
            <a:pPr marL="0" indent="0"/>
            <a:r>
              <a:rPr lang="en-GB" sz="2000" b="0" dirty="0" smtClean="0"/>
              <a:t>Differential equation for fluid particle. Viscose flow. </a:t>
            </a:r>
          </a:p>
          <a:p>
            <a:pPr marL="0" indent="0"/>
            <a:r>
              <a:rPr lang="en-GB" sz="2000" b="0" dirty="0"/>
              <a:t>Methods of drag </a:t>
            </a:r>
            <a:r>
              <a:rPr lang="en-GB" sz="2000" b="0" dirty="0" smtClean="0"/>
              <a:t>reduction.  </a:t>
            </a:r>
          </a:p>
          <a:p>
            <a:pPr>
              <a:buAutoNum type="arabicPeriod"/>
            </a:pPr>
            <a:endParaRPr lang="en-GB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297150" y="5733256"/>
            <a:ext cx="1297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Biodiesel. </a:t>
            </a:r>
          </a:p>
          <a:p>
            <a:r>
              <a:rPr lang="en-GB" dirty="0" smtClean="0"/>
              <a:t>Fluid </a:t>
            </a:r>
          </a:p>
          <a:p>
            <a:r>
              <a:rPr lang="en-GB" dirty="0" smtClean="0"/>
              <a:t>mechanics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707904" y="5648108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ERASMUS +  /mobility,  May  2017, Coventry , </a:t>
            </a:r>
            <a:r>
              <a:rPr lang="en-GB" i="1" dirty="0" smtClean="0">
                <a:solidFill>
                  <a:schemeClr val="bg1"/>
                </a:solidFill>
              </a:rPr>
              <a:t>UK Ruslana Kolodnytska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III Flow analysis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309430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3688" y="260316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Biodiesel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275" y="5085184"/>
            <a:ext cx="10278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Part III </a:t>
            </a:r>
          </a:p>
          <a:p>
            <a:r>
              <a:rPr lang="en-GB" dirty="0" smtClean="0"/>
              <a:t>Flow </a:t>
            </a:r>
          </a:p>
          <a:p>
            <a:r>
              <a:rPr lang="en-GB" dirty="0" smtClean="0"/>
              <a:t>analysis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264323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Diesel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3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 Equations for Fluid Particle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100628"/>
                <a:ext cx="7520940" cy="3984556"/>
              </a:xfrm>
            </p:spPr>
            <p:txBody>
              <a:bodyPr>
                <a:normAutofit/>
              </a:bodyPr>
              <a:lstStyle/>
              <a:p>
                <a:r>
                  <a:rPr lang="en-GB" sz="1800" b="0" dirty="0" smtClean="0"/>
                  <a:t>The Differential Equation of linear momentum  </a:t>
                </a:r>
              </a:p>
              <a:p>
                <a:r>
                  <a:rPr lang="en-GB" b="0" dirty="0" smtClean="0"/>
                  <a:t>1. Inviscid flow :  Euler’s Equation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GB" b="1" i="1" smtClean="0">
                          <a:latin typeface="Cambria Math"/>
                          <a:ea typeface="Cambria Math"/>
                        </a:rPr>
                        <m:t>𝒈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  <a:ea typeface="Cambria Math"/>
                        </a:rPr>
                        <m:t>𝜵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GB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GB" b="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𝑽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b="0" dirty="0" smtClean="0"/>
              </a:p>
              <a:p>
                <a:r>
                  <a:rPr lang="en-GB" b="0" dirty="0" smtClean="0"/>
                  <a:t>2. Newtonian Fluid: </a:t>
                </a:r>
                <a:r>
                  <a:rPr lang="en-GB" b="0" dirty="0" err="1" smtClean="0"/>
                  <a:t>Navier</a:t>
                </a:r>
                <a:r>
                  <a:rPr lang="en-GB" b="0" dirty="0" smtClean="0"/>
                  <a:t>- Stokes Equation </a:t>
                </a:r>
              </a:p>
              <a:p>
                <a:r>
                  <a:rPr lang="en-GB" b="0" dirty="0" smtClean="0"/>
                  <a:t>For constant density and viscosity: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𝜌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 −</m:t>
                          </m:r>
                        </m:sub>
                      </m:sSub>
                      <m:f>
                        <m:f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μ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l-GR" b="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l-GR" b="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l-GR" b="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l-GR" b="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>
                          <a:latin typeface="Cambria Math"/>
                          <a:ea typeface="Cambria Math"/>
                        </a:rPr>
                        <m:t>𝜌</m:t>
                      </m:r>
                      <m:sSub>
                        <m:sSubPr>
                          <m:ctrlPr>
                            <a:rPr lang="en-GB" b="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 −</m:t>
                          </m:r>
                        </m:sub>
                      </m:sSub>
                      <m:f>
                        <m:fPr>
                          <m:ctrlPr>
                            <a:rPr lang="en-GB" b="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en-GB" b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>
                          <a:latin typeface="Cambria Math"/>
                          <a:ea typeface="Cambria Math"/>
                        </a:rPr>
                        <m:t>μ</m:t>
                      </m:r>
                      <m:d>
                        <m:dPr>
                          <m:ctrlPr>
                            <a:rPr lang="el-GR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b="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l-GR" b="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l-GR" b="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l-GR" b="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GB" b="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l-GR" b="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l-GR" b="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b="0" i="1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GB" b="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>
                          <a:latin typeface="Cambria Math"/>
                          <a:ea typeface="Cambria Math"/>
                        </a:rPr>
                        <m:t>𝜌</m:t>
                      </m:r>
                      <m:sSub>
                        <m:sSubPr>
                          <m:ctrlPr>
                            <a:rPr lang="en-GB" b="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 −</m:t>
                          </m:r>
                        </m:sub>
                      </m:sSub>
                      <m:f>
                        <m:fPr>
                          <m:ctrlPr>
                            <a:rPr lang="en-GB" b="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GB" b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>
                          <a:latin typeface="Cambria Math"/>
                          <a:ea typeface="Cambria Math"/>
                        </a:rPr>
                        <m:t>μ</m:t>
                      </m:r>
                      <m:d>
                        <m:dPr>
                          <m:ctrlPr>
                            <a:rPr lang="el-GR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b="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l-GR" b="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l-GR" b="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l-GR" b="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GB" b="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l-GR" b="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𝑤𝑤</m:t>
                              </m:r>
                            </m:num>
                            <m:den>
                              <m:r>
                                <a:rPr lang="el-GR" b="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l-GR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b="0" i="1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GB" b="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num>
                        <m:den>
                          <m:r>
                            <a:rPr lang="en-GB" b="0" i="1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endParaRPr lang="en-GB" b="0" dirty="0"/>
              </a:p>
              <a:p>
                <a:endParaRPr lang="en-GB" b="0" dirty="0" smtClean="0"/>
              </a:p>
              <a:p>
                <a:endParaRPr lang="en-GB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100628"/>
                <a:ext cx="7520940" cy="3984556"/>
              </a:xfrm>
              <a:blipFill rotWithShape="1">
                <a:blip r:embed="rId2"/>
                <a:stretch>
                  <a:fillRect l="-648"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45241" y="6094090"/>
            <a:ext cx="541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Navier</a:t>
            </a:r>
            <a:r>
              <a:rPr lang="en-GB" dirty="0"/>
              <a:t>- Stokes Equation </a:t>
            </a:r>
            <a:r>
              <a:rPr lang="en-GB" dirty="0" smtClean="0"/>
              <a:t>has four unknowns  </a:t>
            </a:r>
            <a:r>
              <a:rPr lang="en-GB" i="1" dirty="0" smtClean="0">
                <a:sym typeface="Symbol"/>
              </a:rPr>
              <a:t>p, u, v, w</a:t>
            </a:r>
            <a:r>
              <a:rPr lang="en-GB" i="1" dirty="0" smtClean="0"/>
              <a:t> 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905926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Analysis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69781" y="5170760"/>
            <a:ext cx="5969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a Newtonian fluid  the viscous stress are proportional </a:t>
            </a:r>
            <a:r>
              <a:rPr lang="en-GB" dirty="0" smtClean="0"/>
              <a:t>to</a:t>
            </a:r>
          </a:p>
          <a:p>
            <a:r>
              <a:rPr lang="en-GB" dirty="0" smtClean="0"/>
              <a:t> </a:t>
            </a:r>
            <a:r>
              <a:rPr lang="en-GB" dirty="0"/>
              <a:t>the element strain rates and the coefficient viscosity 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4325" y="5167262"/>
            <a:ext cx="1093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Part III </a:t>
            </a:r>
          </a:p>
          <a:p>
            <a:r>
              <a:rPr lang="en-GB" dirty="0"/>
              <a:t>Flow </a:t>
            </a:r>
          </a:p>
          <a:p>
            <a:r>
              <a:rPr lang="en-GB" dirty="0"/>
              <a:t>analysis </a:t>
            </a:r>
          </a:p>
        </p:txBody>
      </p:sp>
    </p:spTree>
    <p:extLst>
      <p:ext uri="{BB962C8B-B14F-4D97-AF65-F5344CB8AC3E}">
        <p14:creationId xmlns:p14="http://schemas.microsoft.com/office/powerpoint/2010/main" val="16255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Viscous Flow in Ducts 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just"/>
                <a:r>
                  <a:rPr lang="en-GB" b="0" dirty="0" smtClean="0"/>
                  <a:t>The flow  ceases being smooth and steady (laminar) and becomes fluctuating and agitated (turbulent). The changeover is called transition. </a:t>
                </a:r>
              </a:p>
              <a:p>
                <a:pPr algn="just"/>
                <a:r>
                  <a:rPr lang="en-GB" b="0" dirty="0" smtClean="0"/>
                  <a:t>Transition on the cylinder and sphere occurred at about Re= 3 00000, where the sharp drop in the drag coefficient  appeared   ( [Fig. 5.3a, p. 325, White, 1999]</a:t>
                </a:r>
              </a:p>
              <a:p>
                <a:pPr algn="just"/>
                <a:r>
                  <a:rPr lang="en-GB" b="0" dirty="0" smtClean="0"/>
                  <a:t> </a:t>
                </a:r>
                <a:r>
                  <a:rPr lang="en-GB" b="0" dirty="0"/>
                  <a:t>[Fig. </a:t>
                </a:r>
                <a:r>
                  <a:rPr lang="en-GB" b="0" dirty="0" smtClean="0"/>
                  <a:t>5.3b, </a:t>
                </a:r>
                <a:r>
                  <a:rPr lang="en-GB" b="0" dirty="0"/>
                  <a:t>p. </a:t>
                </a:r>
                <a:r>
                  <a:rPr lang="en-GB" b="0" dirty="0" smtClean="0"/>
                  <a:t>298, 325</a:t>
                </a:r>
                <a:r>
                  <a:rPr lang="en-GB" b="0" dirty="0"/>
                  <a:t>, White, 1999]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𝑅</m:t>
                    </m:r>
                    <m:r>
                      <a:rPr lang="en-GB" b="0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=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/>
                          </a:rPr>
                          <m:t> </m:t>
                        </m:r>
                        <m:r>
                          <a:rPr lang="en-GB" b="0" i="1" dirty="0">
                            <a:latin typeface="Cambria Math"/>
                            <a:ea typeface="Cambria Math"/>
                          </a:rPr>
                          <m:t>𝑈𝐿</m:t>
                        </m:r>
                      </m:num>
                      <m:den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𝜈</m:t>
                        </m:r>
                      </m:den>
                    </m:f>
                    <m:r>
                      <a:rPr lang="en-GB" b="1" i="0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b="0" dirty="0" smtClean="0"/>
                  <a:t> (</a:t>
                </a:r>
                <a:r>
                  <a:rPr lang="en-GB" b="0" i="1" dirty="0" smtClean="0"/>
                  <a:t>U</a:t>
                </a:r>
                <a:r>
                  <a:rPr lang="en-GB" b="0" dirty="0" smtClean="0"/>
                  <a:t> is average stream velocity, </a:t>
                </a:r>
                <a:r>
                  <a:rPr lang="en-GB" b="0" i="1" dirty="0" smtClean="0"/>
                  <a:t>L </a:t>
                </a:r>
                <a:r>
                  <a:rPr lang="en-GB" b="0" dirty="0" smtClean="0"/>
                  <a:t>is the “width” or transverse thickness, of the shear layer)  </a:t>
                </a:r>
              </a:p>
              <a:p>
                <a:pPr algn="just"/>
                <a:r>
                  <a:rPr lang="en-GB" b="0" dirty="0" smtClean="0"/>
                  <a:t>Representative range</a:t>
                </a:r>
                <a:endParaRPr lang="en-GB" b="0" dirty="0"/>
              </a:p>
              <a:p>
                <a:pPr algn="just"/>
                <a:r>
                  <a:rPr lang="en-GB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>
                        <a:latin typeface="Cambria Math"/>
                      </a:rPr>
                      <m:t> </m:t>
                    </m:r>
                  </m:oMath>
                </a14:m>
                <a:r>
                  <a:rPr lang="en-GB" b="0" dirty="0" smtClean="0"/>
                  <a:t>&lt; Re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b="0" dirty="0" smtClean="0"/>
                  <a:t>  transition to turbulence </a:t>
                </a:r>
              </a:p>
              <a:p>
                <a:pPr algn="just"/>
                <a:r>
                  <a:rPr lang="en-GB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GB" b="0" i="1">
                        <a:latin typeface="Cambria Math"/>
                      </a:rPr>
                      <m:t> </m:t>
                    </m:r>
                  </m:oMath>
                </a14:m>
                <a:r>
                  <a:rPr lang="en-GB" b="0" dirty="0"/>
                  <a:t>&lt; Re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b="0" dirty="0" smtClean="0"/>
                  <a:t> turbulent, moderate Reynolds-number dependence</a:t>
                </a: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GB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GB" b="0" i="1">
                        <a:latin typeface="Cambria Math"/>
                      </a:rPr>
                      <m:t> </m:t>
                    </m:r>
                  </m:oMath>
                </a14:m>
                <a:r>
                  <a:rPr lang="en-GB" b="0" dirty="0"/>
                  <a:t>&lt; Re &lt;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∞</m:t>
                    </m:r>
                  </m:oMath>
                </a14:m>
                <a:r>
                  <a:rPr lang="en-GB" b="0" dirty="0"/>
                  <a:t> turbulent, </a:t>
                </a:r>
                <a:r>
                  <a:rPr lang="en-GB" b="0" dirty="0" smtClean="0"/>
                  <a:t>slight Reynolds dependence</a:t>
                </a:r>
                <a:endParaRPr lang="en-GB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5" t="-1193" r="-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5085184"/>
            <a:ext cx="1368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Part III </a:t>
            </a:r>
          </a:p>
          <a:p>
            <a:r>
              <a:rPr lang="en-GB" dirty="0"/>
              <a:t>Flow analysis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5301208"/>
            <a:ext cx="6062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general analysis of fluid motion yet exist .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There are  several practical solution, computer solution, and </a:t>
            </a:r>
          </a:p>
          <a:p>
            <a:r>
              <a:rPr lang="en-GB" dirty="0"/>
              <a:t>a</a:t>
            </a:r>
            <a:r>
              <a:rPr lang="en-GB" dirty="0" smtClean="0"/>
              <a:t> great experimental data.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5795972"/>
            <a:ext cx="864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Notice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4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of drag reduction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768532"/>
          </a:xfrm>
        </p:spPr>
        <p:txBody>
          <a:bodyPr>
            <a:normAutofit lnSpcReduction="10000"/>
          </a:bodyPr>
          <a:lstStyle/>
          <a:p>
            <a:r>
              <a:rPr lang="en-GB" b="0" dirty="0" smtClean="0"/>
              <a:t>Nearly compressible fluid ( High march  number,  [see p 465 White])</a:t>
            </a:r>
          </a:p>
          <a:p>
            <a:r>
              <a:rPr lang="en-GB" b="0" dirty="0" smtClean="0"/>
              <a:t>The classical method of drug reduction is streamlining </a:t>
            </a:r>
          </a:p>
          <a:p>
            <a:r>
              <a:rPr lang="en-GB" b="0" dirty="0" smtClean="0"/>
              <a:t>Other methods for drag reduction </a:t>
            </a:r>
          </a:p>
          <a:p>
            <a:pPr>
              <a:buAutoNum type="arabicPeriod"/>
            </a:pPr>
            <a:r>
              <a:rPr lang="en-GB" b="0" dirty="0" smtClean="0"/>
              <a:t>Oil pipelines introduce an </a:t>
            </a:r>
            <a:r>
              <a:rPr lang="en-GB" b="0" i="1" dirty="0" smtClean="0"/>
              <a:t>annular core </a:t>
            </a:r>
            <a:r>
              <a:rPr lang="en-GB" b="0" dirty="0" smtClean="0"/>
              <a:t>of water to reduce the pumping  power. The low viscosity water rides the wall and reduced  friction up to 60%</a:t>
            </a:r>
          </a:p>
          <a:p>
            <a:pPr>
              <a:buAutoNum type="arabicPeriod"/>
            </a:pPr>
            <a:r>
              <a:rPr lang="en-GB" b="0" dirty="0" smtClean="0"/>
              <a:t>Turbulent friction in liquid flow is reduced up to 60% by dissolving small amounts  of </a:t>
            </a:r>
            <a:r>
              <a:rPr lang="en-GB" b="0" i="1" dirty="0" smtClean="0"/>
              <a:t>high-molecular-weight polymer additive</a:t>
            </a:r>
            <a:r>
              <a:rPr lang="en-GB" b="0" dirty="0" smtClean="0"/>
              <a:t>.  Trans Alaska Pipeline system  increased oil flow by 50% by injected small amount of polymer dissolved in kerosene .</a:t>
            </a:r>
          </a:p>
          <a:p>
            <a:pPr>
              <a:buAutoNum type="arabicPeriod"/>
            </a:pPr>
            <a:r>
              <a:rPr lang="en-GB" b="0" dirty="0" smtClean="0"/>
              <a:t>Stream oriented surface </a:t>
            </a:r>
            <a:r>
              <a:rPr lang="en-GB" b="0" i="1" dirty="0" err="1" smtClean="0"/>
              <a:t>vee</a:t>
            </a:r>
            <a:r>
              <a:rPr lang="en-GB" b="0" i="1" dirty="0" smtClean="0"/>
              <a:t>-groove </a:t>
            </a:r>
            <a:r>
              <a:rPr lang="en-GB" b="0" i="1" dirty="0" err="1" smtClean="0"/>
              <a:t>microriblets</a:t>
            </a:r>
            <a:r>
              <a:rPr lang="en-GB" b="0" i="1" dirty="0" smtClean="0"/>
              <a:t> reduced turbulent friction by 8%</a:t>
            </a:r>
          </a:p>
          <a:p>
            <a:pPr>
              <a:buAutoNum type="arabicPeriod"/>
            </a:pPr>
            <a:r>
              <a:rPr lang="en-GB" b="0" i="1" dirty="0" smtClean="0"/>
              <a:t>Small near wall large-eddy break-up devices – up to 10%</a:t>
            </a:r>
          </a:p>
          <a:p>
            <a:pPr>
              <a:buAutoNum type="arabicPeriod"/>
            </a:pPr>
            <a:r>
              <a:rPr lang="en-GB" b="0" i="1" dirty="0" smtClean="0"/>
              <a:t>Air microbubbles injected at the wall of </a:t>
            </a:r>
            <a:r>
              <a:rPr lang="en-GB" b="0" i="1" dirty="0"/>
              <a:t>a </a:t>
            </a:r>
            <a:r>
              <a:rPr lang="en-GB" b="0" i="1" dirty="0" smtClean="0"/>
              <a:t>water flow create a low –shear bubble blanket (80%) </a:t>
            </a:r>
          </a:p>
          <a:p>
            <a:pPr>
              <a:buAutoNum type="arabicPeriod"/>
            </a:pPr>
            <a:r>
              <a:rPr lang="en-GB" b="0" i="1" dirty="0" err="1" smtClean="0"/>
              <a:t>Spanwise</a:t>
            </a:r>
            <a:r>
              <a:rPr lang="en-GB" b="0" i="1" dirty="0" smtClean="0"/>
              <a:t> (transverse) wall oscillation  -up to 30%</a:t>
            </a:r>
          </a:p>
          <a:p>
            <a:pPr>
              <a:buAutoNum type="arabicPeriod"/>
            </a:pPr>
            <a:endParaRPr lang="en-GB" b="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5733256"/>
            <a:ext cx="411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Your own method to reduce drag force ?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917922"/>
            <a:ext cx="161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Braine  storm!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5085184"/>
            <a:ext cx="1368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Part III </a:t>
            </a:r>
          </a:p>
          <a:p>
            <a:r>
              <a:rPr lang="en-GB" dirty="0"/>
              <a:t>Flow analysis </a:t>
            </a:r>
          </a:p>
        </p:txBody>
      </p:sp>
    </p:spTree>
    <p:extLst>
      <p:ext uri="{BB962C8B-B14F-4D97-AF65-F5344CB8AC3E}">
        <p14:creationId xmlns:p14="http://schemas.microsoft.com/office/powerpoint/2010/main" val="3226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Q5. What is an  average drag coefficient of modern </a:t>
            </a:r>
            <a:r>
              <a:rPr lang="en-GB" sz="2400" dirty="0" smtClean="0"/>
              <a:t>cars ?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 </a:t>
                </a:r>
              </a:p>
              <a:p>
                <a:endParaRPr lang="en-GB" dirty="0"/>
              </a:p>
              <a:p>
                <a:r>
                  <a:rPr lang="en-GB" dirty="0" smtClean="0"/>
                  <a:t>                                                                                                               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b="0" i="1" dirty="0"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                                                                                                              </a:t>
                </a:r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                                                                                                           2017   ?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4325" y="5167262"/>
            <a:ext cx="1093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Part III </a:t>
            </a:r>
          </a:p>
          <a:p>
            <a:r>
              <a:rPr lang="en-GB" dirty="0"/>
              <a:t>Flow </a:t>
            </a:r>
          </a:p>
          <a:p>
            <a:r>
              <a:rPr lang="en-GB" dirty="0"/>
              <a:t>analysis 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10" y="1147789"/>
            <a:ext cx="4773082" cy="3579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1616" y="6086670"/>
            <a:ext cx="1524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[White, </a:t>
            </a:r>
            <a:r>
              <a:rPr lang="en-GB" dirty="0" smtClean="0"/>
              <a:t>1999]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97A33"/>
                </a:solidFill>
              </a:rPr>
              <a:t>What  </a:t>
            </a:r>
            <a:r>
              <a:rPr lang="en-GB" dirty="0">
                <a:solidFill>
                  <a:srgbClr val="F97A33"/>
                </a:solidFill>
              </a:rPr>
              <a:t>is the drag coefficient for biodiesel  ? </a:t>
            </a:r>
            <a:br>
              <a:rPr lang="en-GB" dirty="0">
                <a:solidFill>
                  <a:srgbClr val="F97A33"/>
                </a:solidFill>
              </a:rPr>
            </a:br>
            <a:endParaRPr lang="en-GB" dirty="0">
              <a:solidFill>
                <a:srgbClr val="F97A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247255"/>
            <a:ext cx="3103735" cy="923330"/>
          </a:xfrm>
          <a:prstGeom prst="rect">
            <a:avLst/>
          </a:prstGeom>
          <a:solidFill>
            <a:srgbClr val="0070C0">
              <a:alpha val="63000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Viscosity difference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Density difference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Surface tension difference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6176" y="2708920"/>
            <a:ext cx="2827634" cy="646331"/>
          </a:xfrm>
          <a:prstGeom prst="rect">
            <a:avLst/>
          </a:prstGeom>
          <a:solidFill>
            <a:srgbClr val="00B0F0">
              <a:alpha val="52000"/>
            </a:srgbClr>
          </a:solidFill>
        </p:spPr>
        <p:txBody>
          <a:bodyPr wrap="non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Velocity difference 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Droplets form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851920" y="5589240"/>
            <a:ext cx="161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Braine storm 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173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b="0" dirty="0" smtClean="0"/>
          </a:p>
          <a:p>
            <a:pPr>
              <a:buAutoNum type="arabicPeriod"/>
            </a:pPr>
            <a:r>
              <a:rPr lang="en-GB" b="0" dirty="0" smtClean="0"/>
              <a:t>White </a:t>
            </a:r>
            <a:r>
              <a:rPr lang="en-GB" b="0" dirty="0"/>
              <a:t>F.M. </a:t>
            </a:r>
            <a:r>
              <a:rPr lang="en-GB" b="0" dirty="0" smtClean="0"/>
              <a:t> Fluid </a:t>
            </a:r>
            <a:r>
              <a:rPr lang="en-GB" b="0" dirty="0"/>
              <a:t>Mechanics. McGraw Hill. Fourth </a:t>
            </a:r>
            <a:r>
              <a:rPr lang="en-GB" b="0" dirty="0" smtClean="0"/>
              <a:t>edition, 1999</a:t>
            </a:r>
            <a:r>
              <a:rPr lang="en-GB" b="0" dirty="0"/>
              <a:t>. </a:t>
            </a:r>
            <a:endParaRPr lang="en-GB" b="0" dirty="0" smtClean="0"/>
          </a:p>
          <a:p>
            <a:pPr>
              <a:buAutoNum type="arabicPeriod"/>
            </a:pPr>
            <a:r>
              <a:rPr lang="en-GB" b="0" dirty="0" err="1"/>
              <a:t>Sazhin</a:t>
            </a:r>
            <a:r>
              <a:rPr lang="en-GB" b="0" dirty="0"/>
              <a:t> S</a:t>
            </a:r>
            <a:r>
              <a:rPr lang="uk-UA" b="0" dirty="0"/>
              <a:t>.</a:t>
            </a:r>
            <a:r>
              <a:rPr lang="en-GB" b="0" dirty="0"/>
              <a:t>S</a:t>
            </a:r>
            <a:r>
              <a:rPr lang="uk-UA" b="0" dirty="0"/>
              <a:t>., </a:t>
            </a:r>
            <a:r>
              <a:rPr lang="en-GB" b="0" dirty="0"/>
              <a:t>Al </a:t>
            </a:r>
            <a:r>
              <a:rPr lang="en-GB" b="0" dirty="0" err="1"/>
              <a:t>Qubeissi</a:t>
            </a:r>
            <a:r>
              <a:rPr lang="en-GB" b="0" dirty="0"/>
              <a:t> M</a:t>
            </a:r>
            <a:r>
              <a:rPr lang="uk-UA" b="0" dirty="0"/>
              <a:t>., </a:t>
            </a:r>
            <a:r>
              <a:rPr lang="en-GB" b="0" dirty="0" err="1"/>
              <a:t>Kolodnytska</a:t>
            </a:r>
            <a:r>
              <a:rPr lang="en-GB" b="0" dirty="0"/>
              <a:t> R</a:t>
            </a:r>
            <a:r>
              <a:rPr lang="uk-UA" b="0" dirty="0"/>
              <a:t>., </a:t>
            </a:r>
            <a:r>
              <a:rPr lang="en-GB" b="0" dirty="0" err="1"/>
              <a:t>Elwardany</a:t>
            </a:r>
            <a:r>
              <a:rPr lang="en-GB" b="0" dirty="0"/>
              <a:t> A</a:t>
            </a:r>
            <a:r>
              <a:rPr lang="uk-UA" b="0" dirty="0"/>
              <a:t>.</a:t>
            </a:r>
            <a:r>
              <a:rPr lang="en-GB" b="0" dirty="0"/>
              <a:t>E</a:t>
            </a:r>
            <a:r>
              <a:rPr lang="uk-UA" b="0" dirty="0"/>
              <a:t>., </a:t>
            </a:r>
            <a:r>
              <a:rPr lang="en-GB" b="0" dirty="0" err="1"/>
              <a:t>Nasiri</a:t>
            </a:r>
            <a:r>
              <a:rPr lang="en-GB" b="0" dirty="0"/>
              <a:t> R</a:t>
            </a:r>
            <a:r>
              <a:rPr lang="uk-UA" b="0" dirty="0"/>
              <a:t>., </a:t>
            </a:r>
            <a:r>
              <a:rPr lang="en-GB" b="0" dirty="0" err="1"/>
              <a:t>Heikal</a:t>
            </a:r>
            <a:r>
              <a:rPr lang="en-GB" b="0" dirty="0"/>
              <a:t> M</a:t>
            </a:r>
            <a:r>
              <a:rPr lang="uk-UA" b="0" dirty="0"/>
              <a:t>.</a:t>
            </a:r>
            <a:r>
              <a:rPr lang="en-GB" b="0" dirty="0"/>
              <a:t>R</a:t>
            </a:r>
            <a:r>
              <a:rPr lang="uk-UA" b="0" dirty="0"/>
              <a:t>. </a:t>
            </a:r>
            <a:r>
              <a:rPr lang="en-GB" b="0" dirty="0" smtClean="0"/>
              <a:t>Modelling </a:t>
            </a:r>
            <a:r>
              <a:rPr lang="en-GB" b="0" dirty="0"/>
              <a:t>of </a:t>
            </a:r>
            <a:r>
              <a:rPr lang="en-GB" b="0" dirty="0" err="1"/>
              <a:t>biodisel</a:t>
            </a:r>
            <a:r>
              <a:rPr lang="en-GB" b="0" dirty="0"/>
              <a:t> fuel droplet heating and </a:t>
            </a:r>
            <a:r>
              <a:rPr lang="en-GB" b="0" dirty="0" smtClean="0"/>
              <a:t>evaporation. </a:t>
            </a:r>
            <a:r>
              <a:rPr lang="en-GB" b="0" dirty="0"/>
              <a:t>Fuel 115 (2014), 559-572.</a:t>
            </a:r>
          </a:p>
          <a:p>
            <a:pPr>
              <a:buFont typeface="Arial" pitchFamily="34" charset="0"/>
              <a:buAutoNum type="arabicPeriod"/>
            </a:pPr>
            <a:r>
              <a:rPr lang="en-GB" b="0" dirty="0" err="1"/>
              <a:t>Sazhin</a:t>
            </a:r>
            <a:r>
              <a:rPr lang="en-GB" b="0" dirty="0"/>
              <a:t> S. Droplets and Sprays. Springer. </a:t>
            </a:r>
            <a:r>
              <a:rPr lang="en-GB" b="0" dirty="0" smtClean="0"/>
              <a:t>2014</a:t>
            </a:r>
          </a:p>
          <a:p>
            <a:pPr>
              <a:buFont typeface="Arial" pitchFamily="34" charset="0"/>
              <a:buAutoNum type="arabicPeriod"/>
            </a:pPr>
            <a:r>
              <a:rPr lang="en-GB" b="0" dirty="0" err="1" smtClean="0"/>
              <a:t>Dityakin</a:t>
            </a:r>
            <a:r>
              <a:rPr lang="en-GB" b="0" dirty="0" smtClean="0"/>
              <a:t> Y. F  et all. Liquid Spray</a:t>
            </a:r>
            <a:r>
              <a:rPr lang="uk-UA" b="0" dirty="0" smtClean="0"/>
              <a:t>, </a:t>
            </a:r>
            <a:r>
              <a:rPr lang="uk-UA" b="0" dirty="0"/>
              <a:t>1977</a:t>
            </a:r>
            <a:r>
              <a:rPr lang="uk-UA" b="0" dirty="0" smtClean="0"/>
              <a:t>.</a:t>
            </a:r>
            <a:r>
              <a:rPr lang="en-GB" b="0" dirty="0" smtClean="0"/>
              <a:t> ( In Ukrainian)</a:t>
            </a:r>
          </a:p>
          <a:p>
            <a:pPr>
              <a:buAutoNum type="arabicPeriod"/>
            </a:pPr>
            <a:r>
              <a:rPr lang="en-GB" b="0" dirty="0" smtClean="0"/>
              <a:t>Stone R. Introduction to Internal Combustion Engine. Macmillan, 1999.</a:t>
            </a:r>
          </a:p>
          <a:p>
            <a:pPr>
              <a:buAutoNum type="arabicPeriod"/>
            </a:pPr>
            <a:r>
              <a:rPr lang="en-GB" b="0" dirty="0" smtClean="0"/>
              <a:t>Grabar IG, </a:t>
            </a:r>
            <a:r>
              <a:rPr lang="en-GB" b="0" dirty="0" err="1" smtClean="0"/>
              <a:t>Kolodnytska</a:t>
            </a:r>
            <a:r>
              <a:rPr lang="en-GB" b="0" dirty="0" smtClean="0"/>
              <a:t> RV,  Semenov VG. Biofuels for diesel engine. 2011</a:t>
            </a:r>
          </a:p>
          <a:p>
            <a:pPr marL="0" indent="0"/>
            <a:r>
              <a:rPr lang="en-GB" b="0" dirty="0" smtClean="0"/>
              <a:t>( In Ukrainian) </a:t>
            </a:r>
          </a:p>
          <a:p>
            <a:pPr marL="0" indent="0"/>
            <a:r>
              <a:rPr lang="en-GB" b="0" dirty="0" smtClean="0"/>
              <a:t>6. Perkins RA, Huber ML. Energy fuel 2011, 25, p. 2383-2388. </a:t>
            </a:r>
          </a:p>
          <a:p>
            <a:pPr marL="0" indent="0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5076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0" dirty="0" smtClean="0"/>
          </a:p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author are grateful for ERASMUS + </a:t>
            </a:r>
            <a:endParaRPr lang="en-US" altLang="en-US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 </a:t>
            </a:r>
            <a:r>
              <a:rPr lang="en-US" altLang="en-US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EU and to </a:t>
            </a:r>
            <a:r>
              <a:rPr lang="en-GB" altLang="en-US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Ministry of Education </a:t>
            </a:r>
            <a:endParaRPr lang="en-GB" altLang="en-US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GB" altLang="en-US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Ukraine for their financial </a:t>
            </a:r>
            <a:r>
              <a:rPr lang="en-GB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support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endParaRPr lang="en-GB" altLang="en-US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also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altLang="en-US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b="0" dirty="0" err="1" smtClean="0"/>
              <a:t>Dr.</a:t>
            </a:r>
            <a:r>
              <a:rPr lang="en-GB" b="0" dirty="0" smtClean="0"/>
              <a:t> </a:t>
            </a:r>
            <a:r>
              <a:rPr lang="en-GB" alt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Mansour Al </a:t>
            </a:r>
            <a:r>
              <a:rPr lang="en-GB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Qubeissi</a:t>
            </a:r>
            <a:r>
              <a:rPr lang="en-GB" altLang="en-US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0" dirty="0" smtClean="0"/>
              <a:t>, UK </a:t>
            </a:r>
          </a:p>
          <a:p>
            <a:r>
              <a:rPr lang="en-GB" b="0" dirty="0" smtClean="0"/>
              <a:t>as  the  project coordinator </a:t>
            </a:r>
          </a:p>
          <a:p>
            <a:endParaRPr lang="en-GB" dirty="0"/>
          </a:p>
        </p:txBody>
      </p:sp>
      <p:pic>
        <p:nvPicPr>
          <p:cNvPr id="4" name="Picture 2" descr="Image result for coventry university emble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4264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5" descr="C:\Users\Rus\Pictures\_2016\logo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04" y="188640"/>
            <a:ext cx="1899488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0070C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                               </a:t>
            </a:r>
            <a:r>
              <a:rPr lang="en-GB" sz="3000" dirty="0" smtClean="0">
                <a:solidFill>
                  <a:srgbClr val="F97A33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Hemp biodiesel</a:t>
            </a:r>
          </a:p>
          <a:p>
            <a:pPr marL="0" indent="0" algn="ctr">
              <a:buNone/>
            </a:pPr>
            <a:r>
              <a:rPr lang="en-GB" sz="3000" dirty="0" smtClean="0">
                <a:solidFill>
                  <a:srgbClr val="F97A33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                                              Or  hemp BTL?</a:t>
            </a:r>
          </a:p>
          <a:p>
            <a:pPr marL="0" indent="0" algn="ctr">
              <a:buNone/>
            </a:pPr>
            <a:r>
              <a:rPr lang="en-GB" sz="5400" dirty="0" smtClean="0">
                <a:solidFill>
                  <a:srgbClr val="0070C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 </a:t>
            </a:r>
          </a:p>
          <a:p>
            <a:pPr marL="0" indent="0" algn="ctr">
              <a:buNone/>
            </a:pPr>
            <a:r>
              <a:rPr lang="en-GB" sz="5400" dirty="0" smtClean="0">
                <a:solidFill>
                  <a:srgbClr val="0070C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Thank you ! </a:t>
            </a:r>
          </a:p>
          <a:p>
            <a:pPr marL="0" indent="0" algn="ctr"/>
            <a:r>
              <a:rPr lang="en-GB" sz="4000" b="0" dirty="0">
                <a:solidFill>
                  <a:schemeClr val="accent1">
                    <a:lumMod val="50000"/>
                  </a:schemeClr>
                </a:solidFill>
              </a:rPr>
              <a:t>All the  students   for listening    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297" y="4293096"/>
            <a:ext cx="7772400" cy="68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bg1"/>
                </a:solidFill>
              </a:rPr>
              <a:t>ERASMUS +  teaching,  May  2017, Coventry , UK</a:t>
            </a:r>
          </a:p>
          <a:p>
            <a:r>
              <a:rPr lang="en-GB" sz="1200" i="1" dirty="0" smtClean="0">
                <a:solidFill>
                  <a:schemeClr val="bg1"/>
                </a:solidFill>
              </a:rPr>
              <a:t>Ruslana </a:t>
            </a:r>
            <a:r>
              <a:rPr lang="en-GB" sz="1200" i="1" dirty="0">
                <a:solidFill>
                  <a:schemeClr val="bg1"/>
                </a:solidFill>
              </a:rPr>
              <a:t>Kolodnytsksa   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2"/>
              </a:rPr>
              <a:t>ruslanakolod@gmail.com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Zhytomyr State Technological </a:t>
            </a:r>
            <a:r>
              <a:rPr lang="en-GB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University,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Ukraine </a:t>
            </a:r>
            <a:endParaRPr lang="en-US" sz="12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5" descr="C:\Users\Rus\Pictures\_2016\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930597" cy="19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1497" y="5517232"/>
            <a:ext cx="4876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The next </a:t>
            </a:r>
            <a:r>
              <a:rPr lang="en-GB" sz="2800" smtClean="0"/>
              <a:t>lecture is “Hemp </a:t>
            </a:r>
            <a:r>
              <a:rPr lang="en-GB" sz="2800" dirty="0" smtClean="0"/>
              <a:t>car”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798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97A33"/>
                </a:solidFill>
              </a:rPr>
              <a:t>Part I. Fluid Properties</a:t>
            </a:r>
            <a:endParaRPr lang="en-GB" dirty="0">
              <a:solidFill>
                <a:srgbClr val="F97A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dirty="0" smtClean="0"/>
              <a:t>Thermodynamic </a:t>
            </a:r>
            <a:r>
              <a:rPr lang="en-GB" sz="2400" b="0" dirty="0"/>
              <a:t>properties of fluids </a:t>
            </a:r>
            <a:r>
              <a:rPr lang="en-GB" sz="2400" b="0" dirty="0" smtClean="0"/>
              <a:t>(</a:t>
            </a:r>
            <a:r>
              <a:rPr lang="en-GB" sz="2400" b="0" dirty="0"/>
              <a:t>biodiesel and diesel</a:t>
            </a:r>
            <a:r>
              <a:rPr lang="en-GB" sz="2400" b="0" dirty="0" smtClean="0"/>
              <a:t>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dirty="0" smtClean="0"/>
              <a:t>Secondary properties (vapour density 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dirty="0" smtClean="0"/>
              <a:t>Dimensionless parameters (Drag coefficient).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8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r>
              <a:rPr lang="en-GB" dirty="0" smtClean="0"/>
              <a:t>Thermodynamic  Properties of Fluids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49128"/>
              </p:ext>
            </p:extLst>
          </p:nvPr>
        </p:nvGraphicFramePr>
        <p:xfrm>
          <a:off x="1691680" y="908720"/>
          <a:ext cx="6624736" cy="3980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944216"/>
                <a:gridCol w="1368152"/>
              </a:tblGrid>
              <a:tr h="648071">
                <a:tc>
                  <a:txBody>
                    <a:bodyPr/>
                    <a:lstStyle/>
                    <a:p>
                      <a:r>
                        <a:rPr lang="en-GB" dirty="0" smtClean="0"/>
                        <a:t>Thermodynamic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Properties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Biodiesel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Diesel 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1. </a:t>
                      </a:r>
                      <a:r>
                        <a:rPr lang="en-GB" b="1" dirty="0" smtClean="0"/>
                        <a:t>Pressure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</a:t>
                      </a:r>
                      <a:r>
                        <a:rPr lang="en-GB" dirty="0" err="1" smtClean="0"/>
                        <a:t>atm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 </a:t>
                      </a:r>
                      <a:r>
                        <a:rPr lang="en-GB" dirty="0" err="1" smtClean="0"/>
                        <a:t>atm</a:t>
                      </a:r>
                      <a:endParaRPr lang="en-GB" dirty="0"/>
                    </a:p>
                  </a:txBody>
                  <a:tcPr/>
                </a:tc>
              </a:tr>
              <a:tr h="28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2. </a:t>
                      </a:r>
                      <a:r>
                        <a:rPr lang="en-GB" b="1" dirty="0" smtClean="0"/>
                        <a:t>Density, </a:t>
                      </a:r>
                      <a:r>
                        <a:rPr lang="en-GB" b="0" dirty="0" smtClean="0"/>
                        <a:t>kg/m</a:t>
                      </a:r>
                      <a:r>
                        <a:rPr lang="ru-RU" b="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883 (15°C)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837 (15°C)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3. </a:t>
                      </a:r>
                      <a:r>
                        <a:rPr lang="en-GB" b="1" dirty="0" smtClean="0"/>
                        <a:t>Temperature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4. Internal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5. Enthalpy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6. Entropy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7. Specific heats </a:t>
                      </a:r>
                      <a:r>
                        <a:rPr lang="en-GB" dirty="0" err="1" smtClean="0"/>
                        <a:t>cp</a:t>
                      </a:r>
                      <a:r>
                        <a:rPr lang="en-GB" dirty="0" smtClean="0"/>
                        <a:t>/cv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8. Coefficient of viscosity, </a:t>
                      </a:r>
                      <a:r>
                        <a:rPr lang="en-GB" dirty="0" err="1" smtClean="0"/>
                        <a:t>Pa</a:t>
                      </a:r>
                      <a:r>
                        <a:rPr lang="en-GB" baseline="0" dirty="0" err="1" smtClean="0"/>
                        <a:t>×s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3.16 (20°C)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1.7 (20°C)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9. Thermal conductivity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[Perkins, </a:t>
                      </a:r>
                      <a:r>
                        <a:rPr lang="en-GB" smtClean="0"/>
                        <a:t>2011]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0.149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013176"/>
            <a:ext cx="15476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Part I </a:t>
            </a:r>
          </a:p>
          <a:p>
            <a:r>
              <a:rPr lang="en-GB" sz="1600" dirty="0" smtClean="0"/>
              <a:t>Fluid properties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97318" y="6373196"/>
            <a:ext cx="247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Coefficient  of viscosity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5482525"/>
            <a:ext cx="1214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Dynamic </a:t>
            </a:r>
          </a:p>
          <a:p>
            <a:r>
              <a:rPr lang="en-GB" dirty="0" smtClean="0"/>
              <a:t>(absolute) </a:t>
            </a:r>
          </a:p>
          <a:p>
            <a:r>
              <a:rPr lang="en-GB" dirty="0" smtClean="0"/>
              <a:t>viscosity 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5215445"/>
            <a:ext cx="5580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Last two properties called </a:t>
            </a:r>
            <a:r>
              <a:rPr lang="en-GB" b="1" i="1" dirty="0" smtClean="0"/>
              <a:t>transport properties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smtClean="0"/>
              <a:t>All nine of these properties are determined by the thermodynamic condition or</a:t>
            </a:r>
            <a:r>
              <a:rPr lang="ru-RU" dirty="0" smtClean="0"/>
              <a:t> </a:t>
            </a:r>
            <a:r>
              <a:rPr lang="en-GB" dirty="0" smtClean="0"/>
              <a:t>state  of the fluid.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7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thermodynamic properties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n-GB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37267"/>
              </p:ext>
            </p:extLst>
          </p:nvPr>
        </p:nvGraphicFramePr>
        <p:xfrm>
          <a:off x="1187624" y="1196752"/>
          <a:ext cx="6096000" cy="293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759744"/>
                <a:gridCol w="2032000"/>
              </a:tblGrid>
              <a:tr h="120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Thermodynamic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r>
                        <a:rPr lang="en-GB" dirty="0" smtClean="0"/>
                        <a:t>Properties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Biodiesel </a:t>
                      </a:r>
                      <a:endParaRPr lang="en-GB" b="0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Diesel </a:t>
                      </a:r>
                      <a:endParaRPr lang="en-GB" b="0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Kinematic</a:t>
                      </a:r>
                      <a:r>
                        <a:rPr lang="en-GB" baseline="0" dirty="0" smtClean="0"/>
                        <a:t> viscosity, mm2/s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3.3</a:t>
                      </a:r>
                      <a:endParaRPr lang="en-GB" dirty="0"/>
                    </a:p>
                  </a:txBody>
                  <a:tcPr/>
                </a:tc>
              </a:tr>
              <a:tr h="37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Surface tension, </a:t>
                      </a:r>
                      <a:r>
                        <a:rPr lang="en-GB" baseline="0" dirty="0" smtClean="0"/>
                        <a:t>N/s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33.2</a:t>
                      </a:r>
                      <a:r>
                        <a:rPr lang="en-GB" baseline="0" dirty="0" smtClean="0"/>
                        <a:t> ×10 -3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29.8 </a:t>
                      </a:r>
                      <a:r>
                        <a:rPr lang="en-GB" baseline="0" dirty="0" smtClean="0"/>
                        <a:t>×10 -3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Saturated  vapour pressure, Pa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[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Sazhin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SS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(et al) Fuel, 2014]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1329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dirty="0" smtClean="0"/>
                        <a:t>Vapour density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future work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future</a:t>
                      </a:r>
                      <a:r>
                        <a:rPr lang="en-GB" baseline="0" dirty="0" smtClean="0"/>
                        <a:t> work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7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Vapour Pressure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2652" y="980728"/>
                <a:ext cx="7520940" cy="3579849"/>
              </a:xfrm>
            </p:spPr>
            <p:txBody>
              <a:bodyPr>
                <a:normAutofit/>
              </a:bodyPr>
              <a:lstStyle/>
              <a:p>
                <a:endParaRPr lang="en-GB" dirty="0" smtClean="0"/>
              </a:p>
              <a:p>
                <a:r>
                  <a:rPr lang="en-GB" sz="2000" i="1" dirty="0" smtClean="0"/>
                  <a:t>Vapour pressure </a:t>
                </a:r>
                <a:r>
                  <a:rPr lang="en-GB" sz="2000" b="0" dirty="0" smtClean="0"/>
                  <a:t>is the pressure at which the liquids boils and  is in equilibrium with its own pressure </a:t>
                </a:r>
                <a:r>
                  <a:rPr lang="en-GB" sz="2000" b="0" dirty="0"/>
                  <a:t>[</a:t>
                </a:r>
                <a:r>
                  <a:rPr lang="en-GB" sz="2000" b="0" dirty="0" smtClean="0"/>
                  <a:t>White, 1999]</a:t>
                </a:r>
                <a:endParaRPr lang="en-GB" sz="2000" b="0" dirty="0"/>
              </a:p>
              <a:p>
                <a:endParaRPr lang="en-GB" b="0" dirty="0" smtClean="0"/>
              </a:p>
              <a:p>
                <a:r>
                  <a:rPr lang="en-GB" sz="2000" i="1" dirty="0" smtClean="0"/>
                  <a:t>Cavitation number  </a:t>
                </a:r>
                <a:r>
                  <a:rPr lang="en-GB" sz="2000" b="0" dirty="0" smtClean="0"/>
                  <a:t>[</a:t>
                </a:r>
                <a:r>
                  <a:rPr lang="en-GB" sz="2000" b="0" dirty="0"/>
                  <a:t>White, 1999]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  <a:sym typeface="Symbol"/>
                            </a:rPr>
                            <m:t>𝐶𝑎</m:t>
                          </m:r>
                          <m:r>
                            <a:rPr lang="en-GB" b="0" i="1" smtClean="0">
                              <a:latin typeface="Cambria Math"/>
                              <a:sym typeface="Symbol"/>
                            </a:rPr>
                            <m:t>=       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  <a:sym typeface="Symbo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  <a:sym typeface="Symbol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  <a:sym typeface="Symbol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  <a:sym typeface="Symbol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  <a:sym typeface="Symbol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b="0" i="1">
                                  <a:latin typeface="Cambria Math"/>
                                  <a:sym typeface="Symbol"/>
                                </a:rPr>
                                <m:t>1/2</m:t>
                              </m:r>
                              <m:r>
                                <a:rPr lang="en-GB" b="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  <a:sym typeface="Symbol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  <a:sym typeface="Symbol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 smtClean="0">
                              <a:latin typeface="Cambria Math"/>
                              <a:sym typeface="Symbol"/>
                            </a:rPr>
                            <m:t> </m:t>
                          </m:r>
                        </m:e>
                        <m:sub/>
                      </m:sSub>
                    </m:oMath>
                  </m:oMathPara>
                </a14:m>
                <a:endParaRPr lang="en-GB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sz="2000" b="0" i="1"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GB" sz="2000" b="0" i="1">
                            <a:latin typeface="Cambria Math"/>
                            <a:sym typeface="Symbol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sz="2000" b="0" dirty="0" smtClean="0"/>
                  <a:t> is  ambient pressure,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sz="2000" b="0" i="1"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GB" sz="2000" b="0" i="1">
                            <a:latin typeface="Cambria Math"/>
                            <a:sym typeface="Symbol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GB" sz="2000" b="0" dirty="0" smtClean="0"/>
                  <a:t> is  vapour pressure,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>
                        <a:latin typeface="Cambria Math"/>
                        <a:ea typeface="Cambria Math"/>
                        <a:sym typeface="Symbol"/>
                      </a:rPr>
                      <m:t>𝑉</m:t>
                    </m:r>
                    <m:r>
                      <a:rPr lang="en-GB" sz="2000" b="0" i="1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GB" sz="2000" b="0" dirty="0" smtClean="0"/>
                  <a:t>is characteristic flow velocity </a:t>
                </a:r>
                <a:endParaRPr lang="en-GB" sz="20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2652" y="980728"/>
                <a:ext cx="7520940" cy="3579849"/>
              </a:xfrm>
              <a:blipFill rotWithShape="1">
                <a:blip r:embed="rId2"/>
                <a:stretch>
                  <a:fillRect l="-810" b="-3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4993400"/>
            <a:ext cx="16512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Part I </a:t>
            </a:r>
          </a:p>
          <a:p>
            <a:r>
              <a:rPr lang="en-GB" sz="1600" dirty="0" smtClean="0"/>
              <a:t>Fluid properties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72870" y="5424287"/>
            <a:ext cx="4417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Which fuel has the higher vapour pressure :</a:t>
            </a:r>
          </a:p>
          <a:p>
            <a:r>
              <a:rPr lang="en-GB" dirty="0" smtClean="0"/>
              <a:t>Diesel or Biodiesel 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47664" y="5608953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Q1: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4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20940" cy="548640"/>
          </a:xfrm>
        </p:spPr>
        <p:txBody>
          <a:bodyPr/>
          <a:lstStyle/>
          <a:p>
            <a:r>
              <a:rPr lang="en-GB" dirty="0" smtClean="0"/>
              <a:t>Vapour Density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743" y="5005367"/>
            <a:ext cx="16512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Part I </a:t>
            </a:r>
          </a:p>
          <a:p>
            <a:r>
              <a:rPr lang="en-GB" sz="1600" dirty="0" smtClean="0"/>
              <a:t>Fluid properties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084628" y="5589984"/>
            <a:ext cx="559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Any idea how to find  the vapour density of biodiesel ?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547664" y="5608953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Q2:</a:t>
            </a:r>
            <a:endParaRPr lang="en-GB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8606"/>
            <a:ext cx="5589225" cy="307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54228"/>
            <a:ext cx="4919534" cy="3170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652120" y="1772816"/>
            <a:ext cx="3177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Density </a:t>
            </a:r>
            <a:r>
              <a:rPr lang="en-GB" dirty="0"/>
              <a:t>for saturated </a:t>
            </a:r>
            <a:r>
              <a:rPr lang="en-GB" b="1" i="1" dirty="0"/>
              <a:t>n-octane </a:t>
            </a:r>
            <a:endParaRPr lang="en-GB" b="1" i="1" dirty="0" smtClean="0"/>
          </a:p>
          <a:p>
            <a:r>
              <a:rPr lang="en-GB" dirty="0" smtClean="0"/>
              <a:t>vapour </a:t>
            </a:r>
            <a:r>
              <a:rPr lang="en-GB" dirty="0"/>
              <a:t>as a function of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temperature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836" y="4307615"/>
            <a:ext cx="4971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[Nikolay </a:t>
            </a:r>
            <a:r>
              <a:rPr lang="en-GB" dirty="0"/>
              <a:t>I. </a:t>
            </a:r>
            <a:r>
              <a:rPr lang="en-GB" dirty="0" err="1"/>
              <a:t>Kolev</a:t>
            </a:r>
            <a:r>
              <a:rPr lang="en-GB" dirty="0"/>
              <a:t>. Multiphase Flow Dynamics 3</a:t>
            </a:r>
            <a:r>
              <a:rPr lang="en-GB" dirty="0" smtClean="0"/>
              <a:t>. Springer.,2007]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7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rgbClr val="F97A33"/>
                </a:solidFill>
              </a:rPr>
              <a:t>question 3.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rgbClr val="F97A33"/>
              </a:solidFill>
            </a:endParaRPr>
          </a:p>
          <a:p>
            <a:endParaRPr lang="en-GB" dirty="0">
              <a:solidFill>
                <a:schemeClr val="accent5"/>
              </a:solidFill>
            </a:endParaRPr>
          </a:p>
          <a:p>
            <a:r>
              <a:rPr lang="en-GB" sz="28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What’s the </a:t>
            </a:r>
            <a:r>
              <a:rPr lang="en-GB" sz="2800" cap="all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main  difference between</a:t>
            </a:r>
          </a:p>
          <a:p>
            <a:r>
              <a:rPr lang="en-GB" sz="2800" cap="all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thermodynamic properties </a:t>
            </a:r>
          </a:p>
          <a:p>
            <a:endParaRPr lang="en-GB" sz="2800" cap="all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n-GB" sz="28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800" b="0" cap="all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GB" sz="2800" cap="all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GB" sz="2800" cap="all" dirty="0" smtClean="0">
                <a:solidFill>
                  <a:srgbClr val="0070C0"/>
                </a:solidFill>
              </a:rPr>
              <a:t>The </a:t>
            </a:r>
            <a:r>
              <a:rPr lang="en-GB" sz="2800" cap="all" dirty="0">
                <a:solidFill>
                  <a:srgbClr val="0070C0"/>
                </a:solidFill>
              </a:rPr>
              <a:t>biodiesel and </a:t>
            </a:r>
            <a:r>
              <a:rPr lang="en-GB" sz="2800" cap="all" dirty="0" smtClean="0">
                <a:solidFill>
                  <a:srgbClr val="0070C0"/>
                </a:solidFill>
              </a:rPr>
              <a:t>diesel  ?</a:t>
            </a:r>
            <a:endParaRPr lang="en-GB" sz="2800" cap="all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07" y="5085184"/>
            <a:ext cx="14076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000000"/>
                </a:solidFill>
              </a:rPr>
              <a:t>Part I </a:t>
            </a:r>
          </a:p>
          <a:p>
            <a:pPr lvl="0"/>
            <a:r>
              <a:rPr lang="en-GB" sz="1600" dirty="0">
                <a:solidFill>
                  <a:srgbClr val="000000"/>
                </a:solidFill>
              </a:rPr>
              <a:t>Fluid properties</a:t>
            </a:r>
            <a:r>
              <a:rPr lang="en-GB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6989" y="5577626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Q3.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</a:t>
            </a:r>
            <a:r>
              <a:rPr lang="en-GB" dirty="0" smtClean="0"/>
              <a:t>1: Biodiesel  viscosity</a:t>
            </a:r>
            <a:endParaRPr lang="en-GB" dirty="0"/>
          </a:p>
        </p:txBody>
      </p:sp>
      <p:pic>
        <p:nvPicPr>
          <p:cNvPr id="5" name="Content Placeholder 4" descr="Drop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8728" y="1052736"/>
            <a:ext cx="3267288" cy="3579812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5364088" y="3212976"/>
            <a:ext cx="23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[Zhytomyr, experiment]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19872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absolute viscosity  of a fluid is primary a function of </a:t>
            </a:r>
          </a:p>
          <a:p>
            <a:endParaRPr lang="en-GB" dirty="0"/>
          </a:p>
          <a:p>
            <a:pPr marL="342900" indent="-342900">
              <a:buAutoNum type="alphaLcParenBoth"/>
            </a:pPr>
            <a:r>
              <a:rPr lang="en-GB" dirty="0"/>
              <a:t>Density (b)  Temperature  (c) Pressure (d) Velocity </a:t>
            </a:r>
            <a:r>
              <a:rPr lang="en-GB" dirty="0" smtClean="0"/>
              <a:t> </a:t>
            </a:r>
            <a:r>
              <a:rPr lang="en-GB" dirty="0"/>
              <a:t>(e) Surface tension   </a:t>
            </a:r>
            <a:endParaRPr lang="en-GB" dirty="0" smtClean="0"/>
          </a:p>
          <a:p>
            <a:r>
              <a:rPr lang="en-GB" dirty="0" smtClean="0"/>
              <a:t>                 [White, 1999]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619672" y="5972941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Q4: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1574</TotalTime>
  <Words>2226</Words>
  <Application>Microsoft Office PowerPoint</Application>
  <PresentationFormat>On-screen Show (4:3)</PresentationFormat>
  <Paragraphs>362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Angles</vt:lpstr>
      <vt:lpstr>BiodieSel. Fluid Mechanics </vt:lpstr>
      <vt:lpstr>Contents </vt:lpstr>
      <vt:lpstr>Part I. Fluid Properties</vt:lpstr>
      <vt:lpstr>Thermodynamic  Properties of Fluids </vt:lpstr>
      <vt:lpstr>Secondary thermodynamic properties </vt:lpstr>
      <vt:lpstr>Vapour Pressure </vt:lpstr>
      <vt:lpstr>Vapour Density </vt:lpstr>
      <vt:lpstr> question 3.  </vt:lpstr>
      <vt:lpstr>Exercise 1: Biodiesel  viscosity</vt:lpstr>
      <vt:lpstr> Dimensionless parameters </vt:lpstr>
      <vt:lpstr>Drag coefficient </vt:lpstr>
      <vt:lpstr>Part II. Spray </vt:lpstr>
      <vt:lpstr>Main Spray parameters  </vt:lpstr>
      <vt:lpstr>Exit velocity. Diesel Fuel  </vt:lpstr>
      <vt:lpstr>Discharge coefficient. Diesel Biodiesel. </vt:lpstr>
      <vt:lpstr>Simple Spray models </vt:lpstr>
      <vt:lpstr>Roisman Model (Germany). Diesel Fuel </vt:lpstr>
      <vt:lpstr>Exercise : Spray and Jet formation </vt:lpstr>
      <vt:lpstr>PowerPoint Presentation</vt:lpstr>
      <vt:lpstr>III Flow analysis</vt:lpstr>
      <vt:lpstr>Differential Equations for Fluid Particle </vt:lpstr>
      <vt:lpstr>Viscous Flow in Ducts  </vt:lpstr>
      <vt:lpstr>Methods of drag reduction </vt:lpstr>
      <vt:lpstr>Q5. What is an  average drag coefficient of modern cars ?</vt:lpstr>
      <vt:lpstr> What  is the drag coefficient for biodiesel  ?  </vt:lpstr>
      <vt:lpstr>Literature</vt:lpstr>
      <vt:lpstr>acknowledgment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fuels to diesel</dc:title>
  <dc:creator>Rus</dc:creator>
  <cp:lastModifiedBy>Rus</cp:lastModifiedBy>
  <cp:revision>279</cp:revision>
  <dcterms:created xsi:type="dcterms:W3CDTF">2017-04-21T12:18:00Z</dcterms:created>
  <dcterms:modified xsi:type="dcterms:W3CDTF">2017-05-06T11:37:04Z</dcterms:modified>
</cp:coreProperties>
</file>