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39" r:id="rId3"/>
    <p:sldId id="310" r:id="rId4"/>
    <p:sldId id="296" r:id="rId5"/>
    <p:sldId id="337" r:id="rId6"/>
    <p:sldId id="320" r:id="rId7"/>
    <p:sldId id="302" r:id="rId8"/>
    <p:sldId id="295" r:id="rId9"/>
    <p:sldId id="336" r:id="rId10"/>
    <p:sldId id="303" r:id="rId11"/>
    <p:sldId id="328" r:id="rId12"/>
    <p:sldId id="277" r:id="rId13"/>
    <p:sldId id="273" r:id="rId14"/>
    <p:sldId id="264" r:id="rId15"/>
    <p:sldId id="330" r:id="rId16"/>
    <p:sldId id="311" r:id="rId17"/>
    <p:sldId id="286" r:id="rId18"/>
    <p:sldId id="331" r:id="rId19"/>
    <p:sldId id="307" r:id="rId20"/>
    <p:sldId id="308" r:id="rId21"/>
    <p:sldId id="297" r:id="rId22"/>
    <p:sldId id="333" r:id="rId23"/>
    <p:sldId id="334" r:id="rId24"/>
    <p:sldId id="326" r:id="rId25"/>
    <p:sldId id="299" r:id="rId26"/>
    <p:sldId id="305" r:id="rId27"/>
    <p:sldId id="313" r:id="rId28"/>
    <p:sldId id="315" r:id="rId29"/>
    <p:sldId id="316" r:id="rId30"/>
    <p:sldId id="318" r:id="rId31"/>
    <p:sldId id="317" r:id="rId32"/>
    <p:sldId id="332" r:id="rId33"/>
    <p:sldId id="300" r:id="rId34"/>
    <p:sldId id="319" r:id="rId35"/>
    <p:sldId id="322" r:id="rId36"/>
    <p:sldId id="323" r:id="rId37"/>
    <p:sldId id="341" r:id="rId38"/>
    <p:sldId id="325" r:id="rId39"/>
    <p:sldId id="324" r:id="rId4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CF385B-D40D-44EA-B057-56D852CA6D58}" type="datetimeFigureOut">
              <a:rPr lang="en-GB"/>
              <a:pPr>
                <a:defRPr/>
              </a:pPr>
              <a:t>02/06/2017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5F5CE3-95F3-4C86-B395-66B1FF0757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00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42936-1A1C-4A0A-BF52-F5E6DC6F79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4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B2CE46-3C3F-43DA-8E2E-3AF47C4CFEE1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F5CE3-95F3-4C86-B395-66B1FF07576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6DAC1-1B9E-48E1-A226-6C231CD926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79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484A-9F2A-4A90-A951-DC582212A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4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2D224-C7D7-474A-BA9B-07C3D0130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3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14F0-68BD-451B-970B-C5E4CDF77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2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3343-44C9-4921-B3DC-4FE3757CF4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BFF6A-2BEA-4D16-A0E7-B27DAE5CF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4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1752-9A97-4AC3-ACA0-72670F000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5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1185-5F8F-4B70-B1CC-0C3677B394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9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5C84-1D71-43CF-9D1B-005C92DDD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12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93D2-2773-45A6-B494-54E5E093D3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8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ABBD-C72D-48CA-BC32-9EC09E363F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55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2653A-D215-4F53-9E80-8C8AA414B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0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AC1D3-4317-4DD7-A74E-82597E4C95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54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Образец текста</a:t>
            </a:r>
          </a:p>
          <a:p>
            <a:pPr lvl="1"/>
            <a:r>
              <a:rPr lang="en-GB" altLang="en-US" smtClean="0"/>
              <a:t>Второй уровень</a:t>
            </a:r>
          </a:p>
          <a:p>
            <a:pPr lvl="2"/>
            <a:r>
              <a:rPr lang="en-GB" altLang="en-US" smtClean="0"/>
              <a:t>Третий уровень</a:t>
            </a:r>
          </a:p>
          <a:p>
            <a:pPr lvl="3"/>
            <a:r>
              <a:rPr lang="en-GB" altLang="en-US" smtClean="0"/>
              <a:t>Четвертый уровень</a:t>
            </a:r>
          </a:p>
          <a:p>
            <a:pPr lvl="4"/>
            <a:r>
              <a:rPr lang="en-GB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EDAAE22-B86F-4AB2-BB0E-8244E9A05D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Document1.doc"/><Relationship Id="rId11" Type="http://schemas.openxmlformats.org/officeDocument/2006/relationships/image" Target="../media/image18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9.png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ruslanakolod@gmail.com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gas2.org/files/2008/07/lotus-eco-elise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as2.org/files/2008/07/lotus-eco-elise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www.google.co.uk/url?sa=i&amp;rct=j&amp;q=&amp;esrc=s&amp;source=images&amp;cd=&amp;cad=rja&amp;uact=8&amp;ved=0ahUKEwj1urSsxbXTAhVHSBQKHTOwDhwQjRwIBw&amp;url=https://www.therightu.com/subject/civil-engineering&amp;psig=AFQjCNH2Rc_HN7TJzfyW8grXGo23kSnVYg&amp;ust=1492863826772469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uslanakolod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tocar.co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20" y="404664"/>
            <a:ext cx="7772400" cy="2305050"/>
          </a:xfrm>
        </p:spPr>
        <p:txBody>
          <a:bodyPr/>
          <a:lstStyle/>
          <a:p>
            <a:pPr eaLnBrk="1" hangingPunct="1"/>
            <a:r>
              <a:rPr lang="en-GB" altLang="en-US" sz="5400" dirty="0" smtClean="0"/>
              <a:t>HEMP CAR</a:t>
            </a:r>
            <a:br>
              <a:rPr lang="en-GB" altLang="en-US" sz="5400" dirty="0" smtClean="0"/>
            </a:br>
            <a:r>
              <a:rPr lang="en-GB" altLang="en-US" sz="2400" dirty="0" smtClean="0"/>
              <a:t>(ALTERNATIVE BIOFUEL  AND MATERIAL DESIGN)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0800" y="3068638"/>
            <a:ext cx="6400800" cy="18005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b="1" dirty="0" err="1" smtClean="0"/>
              <a:t>Ruslana</a:t>
            </a:r>
            <a:r>
              <a:rPr lang="en-GB" altLang="en-US" sz="2800" b="1" dirty="0" smtClean="0"/>
              <a:t> </a:t>
            </a:r>
            <a:r>
              <a:rPr lang="en-GB" altLang="en-US" sz="2800" b="1" dirty="0" err="1" smtClean="0"/>
              <a:t>Kolodnytska</a:t>
            </a:r>
            <a:r>
              <a:rPr lang="en-GB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Associate </a:t>
            </a:r>
            <a:r>
              <a:rPr lang="en-GB" altLang="en-US" sz="2400" dirty="0" err="1"/>
              <a:t>Prof.</a:t>
            </a:r>
            <a:r>
              <a:rPr lang="en-GB" altLang="en-US" sz="2400" dirty="0"/>
              <a:t>, Zhytomyr State Technological University, Ukraine 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66688" y="5194300"/>
            <a:ext cx="7343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endParaRPr lang="en-US" altLang="en-US" sz="2800"/>
          </a:p>
        </p:txBody>
      </p:sp>
      <p:pic>
        <p:nvPicPr>
          <p:cNvPr id="2053" name="Picture 8" descr="webcrop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349500"/>
            <a:ext cx="249555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5508104" y="6338532"/>
            <a:ext cx="29047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 smtClean="0">
                <a:latin typeface="Calibri" pitchFamily="34" charset="0"/>
                <a:ea typeface="宋体" pitchFamily="2" charset="-122"/>
              </a:rPr>
              <a:t>Lotus Eco-Elise (Hemp),2009 </a:t>
            </a:r>
            <a:endParaRPr lang="en-GB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463091" y="5536884"/>
            <a:ext cx="5904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Hemp can save our world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Picture 55" descr="C:\Users\Rus\Pictures\_2016\log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86853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oventry university emble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436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DAC1-1B9E-48E1-A226-6C231CD9267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9284"/>
            <a:ext cx="8229600" cy="853716"/>
          </a:xfrm>
        </p:spPr>
        <p:txBody>
          <a:bodyPr/>
          <a:lstStyle/>
          <a:p>
            <a:r>
              <a:rPr lang="en-GB" altLang="en-US" sz="4800" dirty="0" smtClean="0">
                <a:solidFill>
                  <a:srgbClr val="0070C0"/>
                </a:solidFill>
              </a:rPr>
              <a:t>Diesel and biodiesel</a:t>
            </a:r>
          </a:p>
        </p:txBody>
      </p:sp>
      <p:graphicFrame>
        <p:nvGraphicFramePr>
          <p:cNvPr id="7171" name="Object 6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22202037"/>
              </p:ext>
            </p:extLst>
          </p:nvPr>
        </p:nvGraphicFramePr>
        <p:xfrm>
          <a:off x="25806" y="2171700"/>
          <a:ext cx="6581775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0" name="Chart" r:id="rId3" imgW="6581775" imgH="2991002" progId="Excel.Chart.8">
                  <p:embed/>
                </p:oleObj>
              </mc:Choice>
              <mc:Fallback>
                <p:oleObj name="Chart" r:id="rId3" imgW="6581775" imgH="2991002" progId="Excel.Char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6" y="2171700"/>
                        <a:ext cx="6581775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743075" y="3877206"/>
            <a:ext cx="123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Saturated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87.8%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59814" y="2230437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Aromatics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1571625" y="2816322"/>
            <a:ext cx="527050" cy="28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14725" y="5465804"/>
            <a:ext cx="42098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Seven PAHs have been listed in the </a:t>
            </a:r>
          </a:p>
          <a:p>
            <a:pPr>
              <a:defRPr/>
            </a:pP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1999 EPA National Toxics 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Inventory</a:t>
            </a: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Benzo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(a)</a:t>
            </a:r>
            <a:r>
              <a:rPr lang="en-GB" alt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pyrene</a:t>
            </a:r>
            <a:r>
              <a:rPr lang="en-GB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743075" y="1504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8" name="Rectangle 22"/>
          <p:cNvSpPr>
            <a:spLocks noChangeArrowheads="1"/>
          </p:cNvSpPr>
          <p:nvPr/>
        </p:nvSpPr>
        <p:spPr bwMode="auto">
          <a:xfrm>
            <a:off x="371343" y="1414463"/>
            <a:ext cx="374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Typical diesel composition</a:t>
            </a:r>
          </a:p>
        </p:txBody>
      </p:sp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041400"/>
            <a:ext cx="4924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1"/>
          <p:cNvSpPr txBox="1">
            <a:spLocks noChangeArrowheads="1"/>
          </p:cNvSpPr>
          <p:nvPr/>
        </p:nvSpPr>
        <p:spPr bwMode="auto">
          <a:xfrm>
            <a:off x="5795963" y="1274763"/>
            <a:ext cx="3060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400" dirty="0"/>
              <a:t>Biodiesel, </a:t>
            </a:r>
            <a:r>
              <a:rPr lang="en-GB" altLang="en-US" sz="2400" dirty="0" smtClean="0"/>
              <a:t>(C18:2 M) </a:t>
            </a:r>
            <a:endParaRPr lang="en-GB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144517" y="3667125"/>
            <a:ext cx="4999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Sazhin</a:t>
            </a:r>
            <a:r>
              <a:rPr lang="en-GB" dirty="0" smtClean="0"/>
              <a:t> SS,…Kolodnytska RV., </a:t>
            </a:r>
            <a:r>
              <a:rPr lang="en-GB" dirty="0" smtClean="0"/>
              <a:t>/Fuel/, </a:t>
            </a:r>
            <a:r>
              <a:rPr lang="en-GB" dirty="0" smtClean="0"/>
              <a:t>2014]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54275" y="6389134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R.Stone</a:t>
            </a:r>
            <a:r>
              <a:rPr lang="en-GB" dirty="0" smtClean="0"/>
              <a:t>, </a:t>
            </a:r>
            <a:r>
              <a:rPr lang="en-GB" dirty="0" smtClean="0"/>
              <a:t>“Introduction </a:t>
            </a:r>
            <a:r>
              <a:rPr lang="en-GB" dirty="0" smtClean="0"/>
              <a:t>to </a:t>
            </a:r>
            <a:r>
              <a:rPr lang="en-GB" dirty="0" smtClean="0"/>
              <a:t>ICE”, </a:t>
            </a:r>
            <a:r>
              <a:rPr lang="en-GB" dirty="0" smtClean="0"/>
              <a:t>1999]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05083" y="5604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dirty="0" err="1"/>
              <a:t>Cetane</a:t>
            </a:r>
            <a:r>
              <a:rPr lang="en-GB" altLang="en-US" dirty="0"/>
              <a:t> number indicates how readily the fuel </a:t>
            </a:r>
            <a:r>
              <a:rPr lang="en-GB" altLang="en-US" dirty="0" smtClean="0"/>
              <a:t>self-ignites</a:t>
            </a:r>
            <a:r>
              <a:rPr lang="en-GB" altLang="en-US" dirty="0"/>
              <a:t>. </a:t>
            </a:r>
            <a:endParaRPr lang="en-GB" dirty="0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6713494" y="5927469"/>
            <a:ext cx="111601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CN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283869" y="4149080"/>
            <a:ext cx="3024188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number </a:t>
            </a:r>
            <a:r>
              <a:rPr lang="en-GB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of </a:t>
            </a:r>
            <a:r>
              <a:rPr lang="en-GB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carbons</a:t>
            </a:r>
            <a:endParaRPr lang="en-GB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4328949" y="4986517"/>
            <a:ext cx="3123371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GB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GB" alt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number of double bonds</a:t>
            </a:r>
          </a:p>
          <a:p>
            <a:pPr algn="ctr">
              <a:defRPr/>
            </a:pPr>
            <a:endParaRPr lang="en-GB" alt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413" y="11846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E484A-9F2A-4A90-A951-DC582212A4A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2. Biofuel Spray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32116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DAC1-1B9E-48E1-A226-6C231CD9267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Diesel and Biodiesel Spray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19563"/>
            <a:ext cx="4038600" cy="2738437"/>
          </a:xfrm>
        </p:spPr>
      </p:pic>
      <p:sp>
        <p:nvSpPr>
          <p:cNvPr id="8196" name="TextBox 17"/>
          <p:cNvSpPr txBox="1">
            <a:spLocks noChangeArrowheads="1"/>
          </p:cNvSpPr>
          <p:nvPr/>
        </p:nvSpPr>
        <p:spPr bwMode="auto">
          <a:xfrm>
            <a:off x="4859338" y="6308725"/>
            <a:ext cx="318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</a:t>
            </a:r>
            <a:r>
              <a:rPr lang="en-GB" altLang="en-US" sz="1800" dirty="0" err="1" smtClean="0"/>
              <a:t>Crua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C. et </a:t>
            </a:r>
            <a:r>
              <a:rPr lang="en-GB" altLang="en-US" sz="1800" dirty="0" smtClean="0"/>
              <a:t>al, </a:t>
            </a:r>
            <a:r>
              <a:rPr lang="en-GB" altLang="en-US" sz="1800" dirty="0"/>
              <a:t>ICLASS </a:t>
            </a:r>
            <a:r>
              <a:rPr lang="en-GB" altLang="en-US" sz="1800" dirty="0" smtClean="0"/>
              <a:t>2012]</a:t>
            </a:r>
            <a:endParaRPr lang="en-GB" altLang="en-US" sz="1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7880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92700" y="2565400"/>
            <a:ext cx="405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nn-NO" altLang="en-US" sz="1800"/>
              <a:t>Dual frame at nozzle exit (dt = 400 ns)</a:t>
            </a:r>
            <a:endParaRPr lang="en-GB" altLang="en-US" sz="180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00113" y="3933825"/>
            <a:ext cx="167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2"/>
                </a:solidFill>
              </a:rPr>
              <a:t>Diesel fuel</a:t>
            </a:r>
            <a:r>
              <a:rPr lang="en-GB" altLang="en-US" sz="1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03575" y="4221163"/>
            <a:ext cx="2389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2"/>
                </a:solidFill>
              </a:rPr>
              <a:t>Biodiesel (RME)</a:t>
            </a:r>
            <a:endParaRPr lang="en-GB" altLang="en-US" sz="1800">
              <a:solidFill>
                <a:schemeClr val="bg2"/>
              </a:solidFill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372225" y="4868863"/>
            <a:ext cx="142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2"/>
                </a:solidFill>
              </a:rPr>
              <a:t>Biodiesel</a:t>
            </a:r>
            <a:endParaRPr lang="en-GB" altLang="en-US" sz="1800">
              <a:solidFill>
                <a:schemeClr val="bg2"/>
              </a:solidFill>
            </a:endParaRPr>
          </a:p>
        </p:txBody>
      </p:sp>
      <p:sp>
        <p:nvSpPr>
          <p:cNvPr id="8203" name="TextBox 10"/>
          <p:cNvSpPr txBox="1">
            <a:spLocks noChangeArrowheads="1"/>
          </p:cNvSpPr>
          <p:nvPr/>
        </p:nvSpPr>
        <p:spPr bwMode="auto">
          <a:xfrm>
            <a:off x="900113" y="5445125"/>
            <a:ext cx="3779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 initial jet formation at 40 MPA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into atmospheric pressure </a:t>
            </a:r>
          </a:p>
        </p:txBody>
      </p:sp>
      <p:sp>
        <p:nvSpPr>
          <p:cNvPr id="8204" name="Rectangle 11"/>
          <p:cNvSpPr>
            <a:spLocks noChangeArrowheads="1"/>
          </p:cNvSpPr>
          <p:nvPr/>
        </p:nvSpPr>
        <p:spPr bwMode="auto">
          <a:xfrm>
            <a:off x="468313" y="6237288"/>
            <a:ext cx="3356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[</a:t>
            </a:r>
            <a:r>
              <a:rPr lang="en-GB" altLang="en-US" sz="1800" dirty="0" err="1" smtClean="0"/>
              <a:t>Shoba</a:t>
            </a:r>
            <a:r>
              <a:rPr lang="en-GB" altLang="en-US" sz="1800" dirty="0" smtClean="0"/>
              <a:t> T.T</a:t>
            </a:r>
            <a:r>
              <a:rPr lang="en-GB" altLang="en-US" sz="1800" dirty="0"/>
              <a:t>.   et </a:t>
            </a:r>
            <a:r>
              <a:rPr lang="en-GB" altLang="en-US" sz="1800" dirty="0" smtClean="0"/>
              <a:t>al </a:t>
            </a:r>
            <a:r>
              <a:rPr lang="en-GB" altLang="en-US" sz="1800" dirty="0"/>
              <a:t>ILASS </a:t>
            </a:r>
            <a:r>
              <a:rPr lang="en-GB" altLang="en-US" sz="1800" dirty="0" smtClean="0"/>
              <a:t>2011]</a:t>
            </a:r>
            <a:endParaRPr lang="en-GB" altLang="en-US" sz="1800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2595563" y="4383088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5148263" y="1989138"/>
            <a:ext cx="3781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initial jet formation at 100 MPA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into atmospheric pressure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18" name="Down Arrow 17"/>
          <p:cNvSpPr/>
          <p:nvPr/>
        </p:nvSpPr>
        <p:spPr>
          <a:xfrm>
            <a:off x="6804025" y="29972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175974" y="7598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2. Biofuel spray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413" y="11846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ABBD-C72D-48CA-BC32-9EC09E363FF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Spray Penetration Modelling</a:t>
            </a:r>
          </a:p>
        </p:txBody>
      </p:sp>
      <p:pic>
        <p:nvPicPr>
          <p:cNvPr id="9219" name="Picture 4" descr="cluster-1600-60-1-50mm^3-cold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9" r="17937" b="9116"/>
          <a:stretch>
            <a:fillRect/>
          </a:stretch>
        </p:blipFill>
        <p:spPr bwMode="auto">
          <a:xfrm>
            <a:off x="1066800" y="2057400"/>
            <a:ext cx="10937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8"/>
          <p:cNvSpPr>
            <a:spLocks noChangeShapeType="1"/>
          </p:cNvSpPr>
          <p:nvPr/>
        </p:nvSpPr>
        <p:spPr bwMode="auto">
          <a:xfrm>
            <a:off x="1752600" y="220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1828800" y="6019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276600" y="3962400"/>
            <a:ext cx="56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/>
              <a:t>S</a:t>
            </a:r>
            <a:r>
              <a:rPr lang="en-GB" altLang="en-US" sz="2400" baseline="-25000" dirty="0" err="1"/>
              <a:t>tip</a:t>
            </a:r>
            <a:endParaRPr lang="en-US" altLang="en-US" sz="2400" dirty="0"/>
          </a:p>
        </p:txBody>
      </p:sp>
      <p:sp>
        <p:nvSpPr>
          <p:cNvPr id="9223" name="Line 16"/>
          <p:cNvSpPr>
            <a:spLocks noChangeShapeType="1"/>
          </p:cNvSpPr>
          <p:nvPr/>
        </p:nvSpPr>
        <p:spPr bwMode="auto">
          <a:xfrm>
            <a:off x="3200400" y="2209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Line 17"/>
          <p:cNvSpPr>
            <a:spLocks noChangeShapeType="1"/>
          </p:cNvSpPr>
          <p:nvPr/>
        </p:nvSpPr>
        <p:spPr bwMode="auto">
          <a:xfrm>
            <a:off x="2743200" y="22098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>
            <a:off x="21336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Text Box 19"/>
          <p:cNvSpPr txBox="1">
            <a:spLocks noChangeArrowheads="1"/>
          </p:cNvSpPr>
          <p:nvPr/>
        </p:nvSpPr>
        <p:spPr bwMode="auto">
          <a:xfrm>
            <a:off x="2209800" y="3124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</a:t>
            </a:r>
          </a:p>
        </p:txBody>
      </p: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4860925" y="234791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aseline="-25000"/>
          </a:p>
        </p:txBody>
      </p:sp>
      <p:pic>
        <p:nvPicPr>
          <p:cNvPr id="922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33600"/>
            <a:ext cx="4862513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23"/>
          <p:cNvSpPr txBox="1">
            <a:spLocks noChangeArrowheads="1"/>
          </p:cNvSpPr>
          <p:nvPr/>
        </p:nvSpPr>
        <p:spPr bwMode="auto">
          <a:xfrm>
            <a:off x="3995738" y="1916113"/>
            <a:ext cx="38973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Roizman</a:t>
            </a:r>
            <a:r>
              <a:rPr lang="en-US" altLang="en-US" sz="2000" dirty="0"/>
              <a:t> model (2007)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graphicFrame>
        <p:nvGraphicFramePr>
          <p:cNvPr id="92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16230"/>
              </p:ext>
            </p:extLst>
          </p:nvPr>
        </p:nvGraphicFramePr>
        <p:xfrm>
          <a:off x="250825" y="1268413"/>
          <a:ext cx="825976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6" name="Document" r:id="rId6" imgW="6094034" imgH="469507" progId="Word.Document.8">
                  <p:embed/>
                </p:oleObj>
              </mc:Choice>
              <mc:Fallback>
                <p:oleObj name="Document" r:id="rId6" imgW="6094034" imgH="469507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68413"/>
                        <a:ext cx="8259763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51856"/>
              </p:ext>
            </p:extLst>
          </p:nvPr>
        </p:nvGraphicFramePr>
        <p:xfrm>
          <a:off x="5559425" y="5737225"/>
          <a:ext cx="2774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7" name="Equation" r:id="rId8" imgW="1206500" imgH="241300" progId="Equation.3">
                  <p:embed/>
                </p:oleObj>
              </mc:Choice>
              <mc:Fallback>
                <p:oleObj name="Equation" r:id="rId8" imgW="12065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5737225"/>
                        <a:ext cx="27749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69324"/>
              </p:ext>
            </p:extLst>
          </p:nvPr>
        </p:nvGraphicFramePr>
        <p:xfrm>
          <a:off x="3537049" y="5825331"/>
          <a:ext cx="12160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8" name="Equation" r:id="rId10" imgW="672808" imgH="215806" progId="Equation.3">
                  <p:embed/>
                </p:oleObj>
              </mc:Choice>
              <mc:Fallback>
                <p:oleObj name="Equation" r:id="rId10" imgW="672808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7049" y="5825331"/>
                        <a:ext cx="12160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TextBox 27"/>
          <p:cNvSpPr txBox="1">
            <a:spLocks noChangeArrowheads="1"/>
          </p:cNvSpPr>
          <p:nvPr/>
        </p:nvSpPr>
        <p:spPr bwMode="auto">
          <a:xfrm>
            <a:off x="3811643" y="5229225"/>
            <a:ext cx="2125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/>
              <a:t>Lishevsky</a:t>
            </a:r>
            <a:r>
              <a:rPr lang="en-GB" altLang="en-US" sz="2000" dirty="0"/>
              <a:t> model</a:t>
            </a:r>
            <a:r>
              <a:rPr lang="en-GB" altLang="en-US" sz="1800" dirty="0"/>
              <a:t> 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4356100" y="1268413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/>
              <a:t>Sazhin</a:t>
            </a:r>
            <a:r>
              <a:rPr lang="en-GB" altLang="en-US" sz="2000" dirty="0"/>
              <a:t> model (2005)</a:t>
            </a:r>
            <a:r>
              <a:rPr lang="en-GB" altLang="en-US" sz="1800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6100" y="6383629"/>
            <a:ext cx="370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[Grabar IG, </a:t>
            </a:r>
            <a:r>
              <a:rPr lang="en-GB" dirty="0" err="1" smtClean="0"/>
              <a:t>Kolodnytska</a:t>
            </a:r>
            <a:r>
              <a:rPr lang="en-GB" dirty="0" smtClean="0"/>
              <a:t> RV, 2011]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7745" y="6379240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Spray penetration: </a:t>
            </a:r>
            <a:r>
              <a:rPr lang="en-GB" altLang="en-US" dirty="0" err="1" smtClean="0"/>
              <a:t>S</a:t>
            </a:r>
            <a:r>
              <a:rPr lang="en-GB" altLang="en-US" baseline="-25000" dirty="0" err="1" smtClean="0"/>
              <a:t>tip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75974" y="7598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2. Biofuel spray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413" y="11846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793D2-2773-45A6-B494-54E5E093D3F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367660" cy="1143000"/>
          </a:xfrm>
        </p:spPr>
        <p:txBody>
          <a:bodyPr/>
          <a:lstStyle/>
          <a:p>
            <a:pPr eaLnBrk="1" hangingPunct="1"/>
            <a:r>
              <a:rPr lang="en-GB" altLang="en-US" sz="3600" dirty="0" smtClean="0">
                <a:solidFill>
                  <a:srgbClr val="0070C0"/>
                </a:solidFill>
              </a:rPr>
              <a:t>Spray Penetration Modelling,</a:t>
            </a:r>
            <a:br>
              <a:rPr lang="en-GB" altLang="en-US" sz="3600" dirty="0" smtClean="0">
                <a:solidFill>
                  <a:srgbClr val="0070C0"/>
                </a:solidFill>
              </a:rPr>
            </a:br>
            <a:r>
              <a:rPr lang="en-US" altLang="en-US" sz="3600" dirty="0" smtClean="0">
                <a:solidFill>
                  <a:srgbClr val="0070C0"/>
                </a:solidFill>
              </a:rPr>
              <a:t> С</a:t>
            </a:r>
            <a:r>
              <a:rPr lang="en-GB" altLang="en-US" sz="3600" dirty="0" smtClean="0">
                <a:solidFill>
                  <a:srgbClr val="0070C0"/>
                </a:solidFill>
              </a:rPr>
              <a:t>OFM – model</a:t>
            </a: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620498"/>
              </p:ext>
            </p:extLst>
          </p:nvPr>
        </p:nvGraphicFramePr>
        <p:xfrm>
          <a:off x="531621" y="1844824"/>
          <a:ext cx="76977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Equation" r:id="rId3" imgW="2616200" imgH="393700" progId="Equation.DSMT4">
                  <p:embed/>
                </p:oleObj>
              </mc:Choice>
              <mc:Fallback>
                <p:oleObj name="Equation" r:id="rId3" imgW="2616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21" y="1844824"/>
                        <a:ext cx="7697787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8" y="3212976"/>
            <a:ext cx="38100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9" y="3212976"/>
            <a:ext cx="3810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207963" y="6303963"/>
            <a:ext cx="83451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[</a:t>
            </a:r>
            <a:r>
              <a:rPr lang="en-GB" altLang="en-US" sz="1800" dirty="0" err="1" smtClean="0"/>
              <a:t>Kolodnytska</a:t>
            </a:r>
            <a:r>
              <a:rPr lang="en-GB" altLang="en-US" sz="1800" dirty="0" smtClean="0"/>
              <a:t> RV. et </a:t>
            </a:r>
            <a:r>
              <a:rPr lang="en-GB" altLang="en-US" sz="1800" dirty="0" smtClean="0"/>
              <a:t>al</a:t>
            </a:r>
            <a:r>
              <a:rPr lang="en-GB" altLang="en-US" sz="1800" dirty="0"/>
              <a:t> </a:t>
            </a:r>
            <a:r>
              <a:rPr lang="en-GB" altLang="en-US" sz="1800" dirty="0" smtClean="0"/>
              <a:t>/</a:t>
            </a:r>
            <a:r>
              <a:rPr lang="en-US" altLang="en-US" sz="1800" dirty="0" smtClean="0"/>
              <a:t>International </a:t>
            </a:r>
            <a:r>
              <a:rPr lang="en-US" altLang="en-US" sz="1800" dirty="0"/>
              <a:t>Congress of Propulsion </a:t>
            </a:r>
            <a:r>
              <a:rPr lang="en-US" altLang="en-US" sz="1800" dirty="0" smtClean="0"/>
              <a:t>Engineering/</a:t>
            </a:r>
            <a:r>
              <a:rPr lang="en-GB" altLang="en-US" sz="1800" dirty="0" smtClean="0"/>
              <a:t> </a:t>
            </a:r>
            <a:r>
              <a:rPr lang="en-GB" altLang="en-US" sz="1800" dirty="0" smtClean="0"/>
              <a:t>2008]</a:t>
            </a:r>
            <a:endParaRPr lang="en-GB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7175974" y="7598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2. Biofuel spray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413" y="11846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 </a:t>
            </a:r>
            <a:r>
              <a:rPr lang="en-GB" altLang="en-US" dirty="0">
                <a:solidFill>
                  <a:srgbClr val="0070C0"/>
                </a:solidFill>
                <a:sym typeface="Wingdings" pitchFamily="2" charset="2"/>
              </a:rPr>
              <a:t>3. Hemp biodiesel evaporation </a:t>
            </a:r>
            <a:br>
              <a:rPr lang="en-GB" altLang="en-US" dirty="0">
                <a:solidFill>
                  <a:srgbClr val="0070C0"/>
                </a:solidFill>
                <a:sym typeface="Wingdings" pitchFamily="2" charset="2"/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34693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6DAC1-1B9E-48E1-A226-6C231CD9267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21506" y="414338"/>
            <a:ext cx="6491288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rgbClr val="0070C0"/>
                </a:solidFill>
              </a:rPr>
              <a:t>Modelling of evaporation</a:t>
            </a:r>
            <a:br>
              <a:rPr lang="en-GB" altLang="en-US" sz="4000" dirty="0" smtClean="0">
                <a:solidFill>
                  <a:srgbClr val="0070C0"/>
                </a:solidFill>
              </a:rPr>
            </a:br>
            <a:r>
              <a:rPr lang="en-GB" altLang="en-US" sz="4000" dirty="0">
                <a:solidFill>
                  <a:srgbClr val="0070C0"/>
                </a:solidFill>
              </a:rPr>
              <a:t>(</a:t>
            </a:r>
            <a:r>
              <a:rPr lang="en-GB" altLang="en-US" sz="4000" dirty="0" smtClean="0">
                <a:solidFill>
                  <a:srgbClr val="0070C0"/>
                </a:solidFill>
              </a:rPr>
              <a:t>Biodiesel droplet)</a:t>
            </a:r>
          </a:p>
        </p:txBody>
      </p:sp>
      <p:sp>
        <p:nvSpPr>
          <p:cNvPr id="26627" name="Oval 4"/>
          <p:cNvSpPr>
            <a:spLocks noChangeArrowheads="1"/>
          </p:cNvSpPr>
          <p:nvPr/>
        </p:nvSpPr>
        <p:spPr bwMode="auto">
          <a:xfrm>
            <a:off x="1979613" y="3573463"/>
            <a:ext cx="12239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C12:0 M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1403350" y="1989138"/>
            <a:ext cx="936625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density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79388" y="4724400"/>
            <a:ext cx="38512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Component property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(</a:t>
            </a:r>
            <a:r>
              <a:rPr lang="en-GB" altLang="en-US" sz="1800" dirty="0"/>
              <a:t>T, carbon number,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number of double bond)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2916238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1" name="Oval 11"/>
          <p:cNvSpPr>
            <a:spLocks noChangeArrowheads="1"/>
          </p:cNvSpPr>
          <p:nvPr/>
        </p:nvSpPr>
        <p:spPr bwMode="auto">
          <a:xfrm>
            <a:off x="3851275" y="3500438"/>
            <a:ext cx="12239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C24:0 M</a:t>
            </a:r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6732588" y="4652963"/>
            <a:ext cx="20161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468313" y="1989138"/>
            <a:ext cx="914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Liquid</a:t>
            </a:r>
          </a:p>
          <a:p>
            <a:pPr algn="ctr">
              <a:buFontTx/>
              <a:buNone/>
            </a:pPr>
            <a:endParaRPr lang="en-GB" altLang="en-US" sz="1800"/>
          </a:p>
        </p:txBody>
      </p:sp>
      <p:sp>
        <p:nvSpPr>
          <p:cNvPr id="26634" name="Oval 16"/>
          <p:cNvSpPr>
            <a:spLocks noChangeArrowheads="1"/>
          </p:cNvSpPr>
          <p:nvPr/>
        </p:nvSpPr>
        <p:spPr bwMode="auto">
          <a:xfrm>
            <a:off x="6659563" y="1557338"/>
            <a:ext cx="1439862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latent heat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of evaporation</a:t>
            </a:r>
          </a:p>
        </p:txBody>
      </p:sp>
      <p:sp>
        <p:nvSpPr>
          <p:cNvPr id="26635" name="Oval 18"/>
          <p:cNvSpPr>
            <a:spLocks noChangeArrowheads="1"/>
          </p:cNvSpPr>
          <p:nvPr/>
        </p:nvSpPr>
        <p:spPr bwMode="auto">
          <a:xfrm>
            <a:off x="2339975" y="1989138"/>
            <a:ext cx="107950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viscosity</a:t>
            </a:r>
          </a:p>
        </p:txBody>
      </p:sp>
      <p:sp>
        <p:nvSpPr>
          <p:cNvPr id="26636" name="Oval 19"/>
          <p:cNvSpPr>
            <a:spLocks noChangeArrowheads="1"/>
          </p:cNvSpPr>
          <p:nvPr/>
        </p:nvSpPr>
        <p:spPr bwMode="auto">
          <a:xfrm>
            <a:off x="5508625" y="1628775"/>
            <a:ext cx="1152525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diffusivity</a:t>
            </a:r>
          </a:p>
        </p:txBody>
      </p:sp>
      <p:sp>
        <p:nvSpPr>
          <p:cNvPr id="26637" name="Oval 20"/>
          <p:cNvSpPr>
            <a:spLocks noChangeArrowheads="1"/>
          </p:cNvSpPr>
          <p:nvPr/>
        </p:nvSpPr>
        <p:spPr bwMode="auto">
          <a:xfrm>
            <a:off x="3419475" y="1844675"/>
            <a:ext cx="208915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thermal conductivity</a:t>
            </a:r>
          </a:p>
        </p:txBody>
      </p:sp>
      <p:sp>
        <p:nvSpPr>
          <p:cNvPr id="26638" name="Rectangle 21"/>
          <p:cNvSpPr>
            <a:spLocks noChangeArrowheads="1"/>
          </p:cNvSpPr>
          <p:nvPr/>
        </p:nvSpPr>
        <p:spPr bwMode="auto">
          <a:xfrm>
            <a:off x="395288" y="2852738"/>
            <a:ext cx="9144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</a:t>
            </a:r>
          </a:p>
          <a:p>
            <a:pPr algn="ctr">
              <a:buFontTx/>
              <a:buNone/>
            </a:pPr>
            <a:endParaRPr lang="en-GB" altLang="en-US" sz="1800"/>
          </a:p>
        </p:txBody>
      </p:sp>
      <p:sp>
        <p:nvSpPr>
          <p:cNvPr id="26639" name="Oval 22"/>
          <p:cNvSpPr>
            <a:spLocks noChangeArrowheads="1"/>
          </p:cNvSpPr>
          <p:nvPr/>
        </p:nvSpPr>
        <p:spPr bwMode="auto">
          <a:xfrm>
            <a:off x="4284663" y="4652963"/>
            <a:ext cx="2160587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Mixture rule</a:t>
            </a:r>
          </a:p>
        </p:txBody>
      </p:sp>
      <p:sp>
        <p:nvSpPr>
          <p:cNvPr id="26640" name="Rectangle 23"/>
          <p:cNvSpPr>
            <a:spLocks noChangeArrowheads="1"/>
          </p:cNvSpPr>
          <p:nvPr/>
        </p:nvSpPr>
        <p:spPr bwMode="auto">
          <a:xfrm>
            <a:off x="6804025" y="4868863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Biodiesel property</a:t>
            </a:r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>
            <a:off x="3995738" y="51577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 flipV="1">
            <a:off x="6516688" y="5084763"/>
            <a:ext cx="287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3" name="Rectangle 27"/>
          <p:cNvSpPr>
            <a:spLocks noChangeArrowheads="1"/>
          </p:cNvSpPr>
          <p:nvPr/>
        </p:nvSpPr>
        <p:spPr bwMode="auto">
          <a:xfrm>
            <a:off x="323850" y="3644900"/>
            <a:ext cx="12239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Biodiesel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components</a:t>
            </a:r>
          </a:p>
        </p:txBody>
      </p:sp>
      <p:sp>
        <p:nvSpPr>
          <p:cNvPr id="26644" name="Oval 29"/>
          <p:cNvSpPr>
            <a:spLocks noChangeArrowheads="1"/>
          </p:cNvSpPr>
          <p:nvPr/>
        </p:nvSpPr>
        <p:spPr bwMode="auto">
          <a:xfrm>
            <a:off x="5435600" y="35004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C18:1 M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3327400" y="3808413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…..</a:t>
            </a:r>
          </a:p>
        </p:txBody>
      </p:sp>
      <p:sp>
        <p:nvSpPr>
          <p:cNvPr id="26646" name="Oval 31"/>
          <p:cNvSpPr>
            <a:spLocks noChangeArrowheads="1"/>
          </p:cNvSpPr>
          <p:nvPr/>
        </p:nvSpPr>
        <p:spPr bwMode="auto">
          <a:xfrm>
            <a:off x="6588125" y="3429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C18:2 M</a:t>
            </a:r>
          </a:p>
        </p:txBody>
      </p:sp>
      <p:sp>
        <p:nvSpPr>
          <p:cNvPr id="26647" name="Oval 32"/>
          <p:cNvSpPr>
            <a:spLocks noChangeArrowheads="1"/>
          </p:cNvSpPr>
          <p:nvPr/>
        </p:nvSpPr>
        <p:spPr bwMode="auto">
          <a:xfrm>
            <a:off x="7667625" y="3500438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C18:3 M</a:t>
            </a:r>
          </a:p>
        </p:txBody>
      </p:sp>
      <p:sp>
        <p:nvSpPr>
          <p:cNvPr id="26648" name="Oval 33"/>
          <p:cNvSpPr>
            <a:spLocks noChangeArrowheads="1"/>
          </p:cNvSpPr>
          <p:nvPr/>
        </p:nvSpPr>
        <p:spPr bwMode="auto">
          <a:xfrm>
            <a:off x="5364163" y="2205038"/>
            <a:ext cx="15843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specific heat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capacity</a:t>
            </a:r>
            <a:endParaRPr lang="en-GB" altLang="en-US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/>
          </a:p>
        </p:txBody>
      </p:sp>
      <p:sp>
        <p:nvSpPr>
          <p:cNvPr id="26649" name="Oval 34"/>
          <p:cNvSpPr>
            <a:spLocks noChangeArrowheads="1"/>
          </p:cNvSpPr>
          <p:nvPr/>
        </p:nvSpPr>
        <p:spPr bwMode="auto">
          <a:xfrm>
            <a:off x="1403350" y="2636838"/>
            <a:ext cx="122396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 pressure</a:t>
            </a:r>
          </a:p>
        </p:txBody>
      </p:sp>
      <p:sp>
        <p:nvSpPr>
          <p:cNvPr id="26650" name="Oval 35"/>
          <p:cNvSpPr>
            <a:spLocks noChangeArrowheads="1"/>
          </p:cNvSpPr>
          <p:nvPr/>
        </p:nvSpPr>
        <p:spPr bwMode="auto">
          <a:xfrm>
            <a:off x="2700338" y="2636838"/>
            <a:ext cx="122396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vapour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diffusivity</a:t>
            </a:r>
          </a:p>
        </p:txBody>
      </p:sp>
      <p:sp>
        <p:nvSpPr>
          <p:cNvPr id="26651" name="Oval 39"/>
          <p:cNvSpPr>
            <a:spLocks noChangeArrowheads="1"/>
          </p:cNvSpPr>
          <p:nvPr/>
        </p:nvSpPr>
        <p:spPr bwMode="auto">
          <a:xfrm>
            <a:off x="3024823" y="5688330"/>
            <a:ext cx="1005840" cy="10058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Droplet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diameter</a:t>
            </a:r>
            <a:endParaRPr lang="en-GB" altLang="en-US" sz="1800" dirty="0"/>
          </a:p>
        </p:txBody>
      </p:sp>
      <p:sp>
        <p:nvSpPr>
          <p:cNvPr id="26652" name="Rectangle 40"/>
          <p:cNvSpPr>
            <a:spLocks noChangeArrowheads="1"/>
          </p:cNvSpPr>
          <p:nvPr/>
        </p:nvSpPr>
        <p:spPr bwMode="auto">
          <a:xfrm>
            <a:off x="250825" y="5734050"/>
            <a:ext cx="2232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Property of air (gas)</a:t>
            </a:r>
          </a:p>
        </p:txBody>
      </p:sp>
      <p:sp>
        <p:nvSpPr>
          <p:cNvPr id="26653" name="Line 41"/>
          <p:cNvSpPr>
            <a:spLocks noChangeShapeType="1"/>
          </p:cNvSpPr>
          <p:nvPr/>
        </p:nvSpPr>
        <p:spPr bwMode="auto">
          <a:xfrm>
            <a:off x="2521585" y="62372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4" name="Line 42"/>
          <p:cNvSpPr>
            <a:spLocks noChangeShapeType="1"/>
          </p:cNvSpPr>
          <p:nvPr/>
        </p:nvSpPr>
        <p:spPr bwMode="auto">
          <a:xfrm flipH="1">
            <a:off x="7667625" y="5516563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5" name="Rectangle 43"/>
          <p:cNvSpPr>
            <a:spLocks noChangeArrowheads="1"/>
          </p:cNvSpPr>
          <p:nvPr/>
        </p:nvSpPr>
        <p:spPr bwMode="auto">
          <a:xfrm>
            <a:off x="4067175" y="5734050"/>
            <a:ext cx="13684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Droplet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velocity</a:t>
            </a:r>
          </a:p>
        </p:txBody>
      </p:sp>
      <p:sp>
        <p:nvSpPr>
          <p:cNvPr id="26656" name="Line 44"/>
          <p:cNvSpPr>
            <a:spLocks noChangeShapeType="1"/>
          </p:cNvSpPr>
          <p:nvPr/>
        </p:nvSpPr>
        <p:spPr bwMode="auto">
          <a:xfrm>
            <a:off x="5435600" y="6092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57" name="Oval 45"/>
          <p:cNvSpPr>
            <a:spLocks noChangeArrowheads="1"/>
          </p:cNvSpPr>
          <p:nvPr/>
        </p:nvSpPr>
        <p:spPr bwMode="auto">
          <a:xfrm>
            <a:off x="6084888" y="57340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Droplet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 radius </a:t>
            </a:r>
            <a:endParaRPr lang="en-GB" altLang="en-US" sz="1200" dirty="0"/>
          </a:p>
        </p:txBody>
      </p:sp>
      <p:sp>
        <p:nvSpPr>
          <p:cNvPr id="26658" name="Oval 46"/>
          <p:cNvSpPr>
            <a:spLocks noChangeArrowheads="1"/>
          </p:cNvSpPr>
          <p:nvPr/>
        </p:nvSpPr>
        <p:spPr bwMode="auto">
          <a:xfrm>
            <a:off x="7185024" y="5734050"/>
            <a:ext cx="1059383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Droplet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tempera-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err="1" smtClean="0"/>
              <a:t>ture</a:t>
            </a:r>
            <a:endParaRPr lang="en-GB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6870556" y="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0070C0"/>
                </a:solidFill>
                <a:sym typeface="Wingdings" pitchFamily="2" charset="2"/>
              </a:rPr>
              <a:t>Hemp biodiesel</a:t>
            </a:r>
          </a:p>
          <a:p>
            <a:r>
              <a:rPr lang="en-GB" altLang="en-US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GB" altLang="en-US" dirty="0">
                <a:solidFill>
                  <a:srgbClr val="0070C0"/>
                </a:solidFill>
                <a:sym typeface="Wingdings" pitchFamily="2" charset="2"/>
              </a:rPr>
              <a:t>evaporation 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135993" y="63877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15113" y="6354023"/>
            <a:ext cx="2133600" cy="340147"/>
          </a:xfrm>
        </p:spPr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49778"/>
            <a:ext cx="8229600" cy="863600"/>
          </a:xfrm>
        </p:spPr>
        <p:txBody>
          <a:bodyPr/>
          <a:lstStyle/>
          <a:p>
            <a:r>
              <a:rPr lang="en-GB" altLang="zh-CN" sz="3600" dirty="0" smtClean="0">
                <a:solidFill>
                  <a:srgbClr val="0070C0"/>
                </a:solidFill>
                <a:ea typeface="宋体" pitchFamily="2" charset="-122"/>
              </a:rPr>
              <a:t>Evaporation of Hemp </a:t>
            </a:r>
            <a:br>
              <a:rPr lang="en-GB" altLang="zh-CN" sz="3600" dirty="0" smtClean="0">
                <a:solidFill>
                  <a:srgbClr val="0070C0"/>
                </a:solidFill>
                <a:ea typeface="宋体" pitchFamily="2" charset="-122"/>
              </a:rPr>
            </a:br>
            <a:r>
              <a:rPr lang="en-GB" altLang="zh-CN" sz="3600" dirty="0" smtClean="0">
                <a:solidFill>
                  <a:srgbClr val="0070C0"/>
                </a:solidFill>
                <a:ea typeface="宋体" pitchFamily="2" charset="-122"/>
              </a:rPr>
              <a:t>biodiesel</a:t>
            </a:r>
            <a:endParaRPr lang="en-GB" altLang="en-US" sz="3600" dirty="0" smtClean="0">
              <a:solidFill>
                <a:srgbClr val="0070C0"/>
              </a:solidFill>
            </a:endParaRP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688" y="1124744"/>
            <a:ext cx="7219950" cy="4362450"/>
          </a:xfrm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93688" y="5227638"/>
            <a:ext cx="87545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SME and HME1 droplet surface temperatures (</a:t>
            </a:r>
            <a:r>
              <a:rPr lang="en-GB" altLang="zh-CN" sz="1600" i="1" dirty="0" err="1">
                <a:solidFill>
                  <a:schemeClr val="tx2"/>
                </a:solidFill>
                <a:ea typeface="宋体" pitchFamily="2" charset="-122"/>
              </a:rPr>
              <a:t>Ts</a:t>
            </a: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) and radii (</a:t>
            </a:r>
            <a:r>
              <a:rPr lang="en-GB" altLang="zh-CN" sz="1600" i="1" dirty="0">
                <a:solidFill>
                  <a:schemeClr val="tx2"/>
                </a:solidFill>
                <a:ea typeface="宋体" pitchFamily="2" charset="-122"/>
              </a:rPr>
              <a:t>Rd</a:t>
            </a: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) versus time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predicted by the multi-component model.</a:t>
            </a:r>
            <a:r>
              <a:rPr lang="en-GB" altLang="zh-CN" sz="1600" dirty="0">
                <a:ea typeface="宋体" pitchFamily="2" charset="-122"/>
              </a:rPr>
              <a:t> </a:t>
            </a: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Gas temperature and pressure are assumed 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 be equal to 880 K and 30 bar respectively. The initial droplet radius is assumed to be equal to </a:t>
            </a:r>
          </a:p>
          <a:p>
            <a:pPr lvl="0" eaLnBrk="1" hangingPunct="1">
              <a:spcBef>
                <a:spcPct val="0"/>
              </a:spcBef>
              <a:buNone/>
            </a:pP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12.66 </a:t>
            </a:r>
            <a:r>
              <a:rPr lang="en-GB" altLang="zh-CN" sz="1600" dirty="0" err="1">
                <a:solidFill>
                  <a:schemeClr val="tx2"/>
                </a:solidFill>
                <a:ea typeface="宋体" pitchFamily="2" charset="-122"/>
              </a:rPr>
              <a:t>μm</a:t>
            </a:r>
            <a:r>
              <a:rPr lang="en-GB" altLang="zh-CN" sz="1600" dirty="0">
                <a:solidFill>
                  <a:schemeClr val="tx2"/>
                </a:solidFill>
                <a:ea typeface="宋体" pitchFamily="2" charset="-122"/>
              </a:rPr>
              <a:t>. The droplet is assumed to be moving with a constant velocity equal to 10 m/s</a:t>
            </a:r>
            <a:r>
              <a:rPr lang="en-GB" altLang="zh-CN" sz="1600" dirty="0" smtClean="0">
                <a:solidFill>
                  <a:schemeClr val="tx2"/>
                </a:solidFill>
                <a:ea typeface="宋体" pitchFamily="2" charset="-122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[Ruslana </a:t>
            </a:r>
            <a:r>
              <a:rPr lang="en-GB" altLang="en-US" sz="1600" dirty="0"/>
              <a:t>Kolodnytska </a:t>
            </a:r>
            <a:r>
              <a:rPr lang="en-GB" altLang="en-US" sz="1600" dirty="0" smtClean="0"/>
              <a:t>et al, </a:t>
            </a:r>
            <a:r>
              <a:rPr lang="en-GB" altLang="en-US" sz="1600" dirty="0" smtClean="0"/>
              <a:t>/ILASS/, </a:t>
            </a:r>
            <a:r>
              <a:rPr lang="en-GB" altLang="en-US" sz="1600" dirty="0" smtClean="0"/>
              <a:t>2013]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1728" y="2492896"/>
            <a:ext cx="13965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GB" alt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HME1:</a:t>
            </a:r>
          </a:p>
          <a:p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0.15%</a:t>
            </a:r>
            <a:endParaRPr lang="en-GB" altLang="en-US" dirty="0"/>
          </a:p>
          <a:p>
            <a:pPr lvl="0"/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C24:1M</a:t>
            </a:r>
          </a:p>
          <a:p>
            <a:pPr lvl="0"/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(HME2:</a:t>
            </a:r>
            <a:endParaRPr lang="en-GB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alt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0% C24:1M)</a:t>
            </a:r>
            <a:endParaRPr lang="en-GB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52910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altLang="en-US" dirty="0">
                <a:solidFill>
                  <a:srgbClr val="0070C0"/>
                </a:solidFill>
              </a:rPr>
              <a:t>4. Biofuel combustion (emissions, consumption)</a:t>
            </a:r>
            <a:br>
              <a:rPr lang="en-GB" altLang="en-US" dirty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t-BR" altLang="en-US" dirty="0" smtClean="0"/>
              <a:t/>
            </a:r>
            <a:br>
              <a:rPr lang="pt-BR" altLang="en-US" dirty="0" smtClean="0"/>
            </a:br>
            <a:r>
              <a:rPr lang="pt-BR" altLang="en-US" sz="4000" dirty="0" smtClean="0">
                <a:solidFill>
                  <a:srgbClr val="0070C0"/>
                </a:solidFill>
              </a:rPr>
              <a:t>Perfomance map (diesel/bidiesel)</a:t>
            </a:r>
            <a:r>
              <a:rPr lang="pt-BR" altLang="en-US" sz="4000" b="1" dirty="0" smtClean="0">
                <a:solidFill>
                  <a:srgbClr val="0070C0"/>
                </a:solidFill>
              </a:rPr>
              <a:t/>
            </a:r>
            <a:br>
              <a:rPr lang="pt-BR" altLang="en-US" sz="4000" b="1" dirty="0" smtClean="0">
                <a:solidFill>
                  <a:srgbClr val="0070C0"/>
                </a:solidFill>
              </a:rPr>
            </a:br>
            <a:endParaRPr lang="en-GB" alt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13315" name="Picture 2"/>
          <p:cNvSpPr>
            <a:spLocks noChangeAspect="1" noChangeArrowheads="1"/>
          </p:cNvSpPr>
          <p:nvPr/>
        </p:nvSpPr>
        <p:spPr bwMode="auto">
          <a:xfrm>
            <a:off x="1042988" y="1052513"/>
            <a:ext cx="727551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/>
          <p:cNvSpPr/>
          <p:nvPr/>
        </p:nvSpPr>
        <p:spPr>
          <a:xfrm>
            <a:off x="236711" y="2004615"/>
            <a:ext cx="461665" cy="338817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dirty="0" smtClean="0"/>
              <a:t>[Leonardo </a:t>
            </a:r>
            <a:r>
              <a:rPr lang="en-GB" dirty="0"/>
              <a:t>de A. Monteiro, </a:t>
            </a:r>
            <a:r>
              <a:rPr lang="en-GB" dirty="0" smtClean="0"/>
              <a:t>2013]</a:t>
            </a:r>
            <a:endParaRPr lang="en-GB" dirty="0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514350" y="6281738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Performance maps obtained with the engine MWM Sprint turbo GMT 400 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9" y="1172195"/>
            <a:ext cx="7294562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16594" y="89832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solidFill>
                  <a:srgbClr val="0070C0"/>
                </a:solidFill>
              </a:rPr>
              <a:t>4. Biofuel combustion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100" y="89832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9" y="3827611"/>
            <a:ext cx="2409403" cy="24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8224"/>
            <a:ext cx="2362200" cy="22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coventry university emble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C:\Users\Rus\Pictures\_2016\logo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05" y="2466216"/>
            <a:ext cx="1486853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5738" y="476672"/>
            <a:ext cx="6268590" cy="9411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i="1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GB" sz="1400" i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sz="1400" i="1" dirty="0" smtClean="0">
                <a:solidFill>
                  <a:schemeClr val="tx2"/>
                </a:solidFill>
              </a:rPr>
              <a:t>ERASMUS </a:t>
            </a:r>
            <a:r>
              <a:rPr lang="en-GB" sz="1400" i="1" dirty="0">
                <a:solidFill>
                  <a:schemeClr val="tx2"/>
                </a:solidFill>
              </a:rPr>
              <a:t>+  </a:t>
            </a:r>
            <a:r>
              <a:rPr lang="en-GB" sz="1400" i="1" dirty="0" smtClean="0">
                <a:solidFill>
                  <a:schemeClr val="tx2"/>
                </a:solidFill>
              </a:rPr>
              <a:t>mobility</a:t>
            </a:r>
            <a:r>
              <a:rPr lang="en-GB" sz="1400" i="1" dirty="0">
                <a:solidFill>
                  <a:schemeClr val="tx2"/>
                </a:solidFill>
              </a:rPr>
              <a:t>,  May  2017, Coventry , UK</a:t>
            </a:r>
          </a:p>
          <a:p>
            <a:pPr>
              <a:defRPr/>
            </a:pPr>
            <a:r>
              <a:rPr lang="en-GB" sz="1400" i="1" dirty="0" err="1" smtClean="0">
                <a:solidFill>
                  <a:schemeClr val="tx2"/>
                </a:solidFill>
              </a:rPr>
              <a:t>Dr.</a:t>
            </a:r>
            <a:r>
              <a:rPr lang="en-GB" sz="1400" i="1" dirty="0" smtClean="0">
                <a:solidFill>
                  <a:schemeClr val="tx2"/>
                </a:solidFill>
              </a:rPr>
              <a:t>  Ruslana </a:t>
            </a:r>
            <a:r>
              <a:rPr lang="en-GB" sz="1400" i="1" dirty="0">
                <a:solidFill>
                  <a:schemeClr val="tx2"/>
                </a:solidFill>
              </a:rPr>
              <a:t>Kolodnytska    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7"/>
              </a:rPr>
              <a:t>ruslanakolod@gmail.com</a:t>
            </a:r>
            <a:r>
              <a:rPr lang="en-GB" sz="1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400" i="1" dirty="0" smtClean="0">
                <a:solidFill>
                  <a:schemeClr val="tx1"/>
                </a:solidFill>
              </a:rPr>
              <a:t>Zhytomyr, Ukraine</a:t>
            </a:r>
          </a:p>
          <a:p>
            <a:pPr>
              <a:defRPr/>
            </a:pPr>
            <a:r>
              <a:rPr lang="en-GB" sz="1400" i="1" dirty="0" smtClean="0">
                <a:solidFill>
                  <a:schemeClr val="tx1"/>
                </a:solidFill>
              </a:rPr>
              <a:t>Project  coordinator </a:t>
            </a:r>
            <a:r>
              <a:rPr lang="en-GB" sz="1400" i="1" dirty="0" err="1" smtClean="0">
                <a:solidFill>
                  <a:schemeClr val="tx1"/>
                </a:solidFill>
              </a:rPr>
              <a:t>Dr.</a:t>
            </a:r>
            <a:r>
              <a:rPr lang="en-GB" sz="1400" i="1" dirty="0" smtClean="0">
                <a:solidFill>
                  <a:schemeClr val="tx1"/>
                </a:solidFill>
              </a:rPr>
              <a:t> Mansour </a:t>
            </a:r>
            <a:r>
              <a:rPr lang="en-GB" sz="1400" i="1" dirty="0" err="1" smtClean="0">
                <a:solidFill>
                  <a:schemeClr val="tx1"/>
                </a:solidFill>
              </a:rPr>
              <a:t>Quebissi</a:t>
            </a:r>
            <a:r>
              <a:rPr lang="en-GB" sz="1400" i="1" dirty="0" smtClean="0">
                <a:solidFill>
                  <a:schemeClr val="tx1"/>
                </a:solidFill>
              </a:rPr>
              <a:t>, Coventry, UK 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GB" sz="1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43343-44C9-4921-B3DC-4FE3757CF45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Specific fuel consumption 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93" y="1459906"/>
            <a:ext cx="7304087" cy="4576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187450" y="6053138"/>
            <a:ext cx="6930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70C0"/>
                </a:solidFill>
              </a:rPr>
              <a:t>Specific fuel consumption </a:t>
            </a:r>
            <a:r>
              <a:rPr lang="en-GB" altLang="en-US" sz="1800" dirty="0"/>
              <a:t>for preheated castor biodiesel </a:t>
            </a:r>
            <a:r>
              <a:rPr lang="en-GB" altLang="en-US" sz="1800" dirty="0" smtClean="0"/>
              <a:t>(B100), 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20% biodiesel (B20) and diesel with engine MWM 229 T6 </a:t>
            </a:r>
          </a:p>
        </p:txBody>
      </p:sp>
      <p:sp>
        <p:nvSpPr>
          <p:cNvPr id="2" name="Rectangle 1"/>
          <p:cNvSpPr/>
          <p:nvPr/>
        </p:nvSpPr>
        <p:spPr>
          <a:xfrm>
            <a:off x="92694" y="1720751"/>
            <a:ext cx="461665" cy="338817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GB" dirty="0" smtClean="0"/>
              <a:t>[Leonardo </a:t>
            </a:r>
            <a:r>
              <a:rPr lang="en-GB" dirty="0"/>
              <a:t>de A. Monteiro, </a:t>
            </a:r>
            <a:r>
              <a:rPr lang="en-GB" dirty="0" smtClean="0"/>
              <a:t>2013]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2420888"/>
            <a:ext cx="29290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dirty="0">
                <a:solidFill>
                  <a:srgbClr val="0070C0"/>
                </a:solidFill>
              </a:rPr>
              <a:t>Castor </a:t>
            </a:r>
            <a:r>
              <a:rPr lang="en-GB" altLang="en-US" dirty="0" smtClean="0">
                <a:solidFill>
                  <a:srgbClr val="0070C0"/>
                </a:solidFill>
              </a:rPr>
              <a:t>biodiesel</a:t>
            </a:r>
          </a:p>
          <a:p>
            <a:r>
              <a:rPr lang="en-GB" altLang="en-US" dirty="0" smtClean="0"/>
              <a:t>(density 924.5 kg/m3)</a:t>
            </a:r>
            <a:endParaRPr lang="en-GB" altLang="en-US" dirty="0"/>
          </a:p>
          <a:p>
            <a:endParaRPr lang="en-GB" altLang="en-US" dirty="0" smtClean="0"/>
          </a:p>
          <a:p>
            <a:r>
              <a:rPr lang="en-GB" altLang="en-US" dirty="0" smtClean="0"/>
              <a:t>Increase of specific fuel </a:t>
            </a:r>
          </a:p>
          <a:p>
            <a:r>
              <a:rPr lang="en-GB" altLang="en-US" dirty="0" smtClean="0"/>
              <a:t>consumption by around </a:t>
            </a:r>
          </a:p>
          <a:p>
            <a:r>
              <a:rPr lang="en-GB" altLang="en-US" dirty="0" smtClean="0"/>
              <a:t>10% comparing with diesel</a:t>
            </a:r>
          </a:p>
          <a:p>
            <a:r>
              <a:rPr lang="en-GB" altLang="en-US" dirty="0" smtClean="0"/>
              <a:t>(</a:t>
            </a:r>
            <a:r>
              <a:rPr lang="en-GB" altLang="en-US" dirty="0"/>
              <a:t>density </a:t>
            </a:r>
            <a:r>
              <a:rPr lang="en-GB" altLang="en-US" dirty="0" smtClean="0"/>
              <a:t>850.0 </a:t>
            </a:r>
            <a:r>
              <a:rPr lang="en-GB" altLang="en-US" dirty="0"/>
              <a:t>kg/m3</a:t>
            </a:r>
            <a:r>
              <a:rPr lang="en-GB" altLang="en-US" dirty="0" smtClean="0"/>
              <a:t>)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16594" y="89832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solidFill>
                  <a:srgbClr val="0070C0"/>
                </a:solidFill>
              </a:rPr>
              <a:t>4. Biofuel combustion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2694" y="104820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r>
              <a:rPr lang="en-GB" altLang="en-US" sz="4000" dirty="0" smtClean="0">
                <a:solidFill>
                  <a:srgbClr val="0070C0"/>
                </a:solidFill>
              </a:rPr>
              <a:t>Biofuels emission (hydrotreated oils)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45" y="1412776"/>
            <a:ext cx="6215063" cy="3667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755648" y="5229200"/>
            <a:ext cx="6571030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Evolution of </a:t>
            </a:r>
            <a:r>
              <a:rPr lang="en-GB" altLang="en-US" sz="1800" dirty="0" smtClean="0"/>
              <a:t>cumulative CO and HC mass during the NEDC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diesel and  </a:t>
            </a:r>
            <a:r>
              <a:rPr lang="en-GB" altLang="en-US" sz="1800" dirty="0" err="1" smtClean="0"/>
              <a:t>hydrotreated</a:t>
            </a:r>
            <a:r>
              <a:rPr lang="en-GB" altLang="en-US" sz="1800" dirty="0" smtClean="0"/>
              <a:t> waste </a:t>
            </a:r>
            <a:r>
              <a:rPr lang="en-GB" altLang="en-US" sz="1800" dirty="0"/>
              <a:t>cooking </a:t>
            </a:r>
            <a:r>
              <a:rPr lang="en-GB" altLang="en-US" sz="1800" dirty="0" smtClean="0"/>
              <a:t>oil  </a:t>
            </a:r>
            <a:r>
              <a:rPr lang="en-GB" altLang="en-US" sz="1800" dirty="0"/>
              <a:t>(</a:t>
            </a:r>
            <a:r>
              <a:rPr lang="en-GB" altLang="en-US" sz="1800" dirty="0" smtClean="0"/>
              <a:t>HWCO).</a:t>
            </a:r>
            <a:endParaRPr lang="en-GB" altLang="en-US" sz="1800" dirty="0" smtClean="0"/>
          </a:p>
          <a:p>
            <a:pPr>
              <a:buNone/>
            </a:pPr>
            <a:r>
              <a:rPr lang="en-GB" sz="1800" dirty="0" smtClean="0"/>
              <a:t>Light-duty </a:t>
            </a:r>
            <a:r>
              <a:rPr lang="en-GB" sz="1800" dirty="0"/>
              <a:t>common-rail </a:t>
            </a:r>
            <a:r>
              <a:rPr lang="en-GB" sz="1800" dirty="0" smtClean="0"/>
              <a:t>Euro-5 </a:t>
            </a:r>
            <a:r>
              <a:rPr lang="en-GB" sz="1800" dirty="0"/>
              <a:t>diesel </a:t>
            </a:r>
            <a:r>
              <a:rPr lang="en-GB" sz="1800" dirty="0" smtClean="0"/>
              <a:t>engine (Toyota IND) 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[</a:t>
            </a:r>
            <a:r>
              <a:rPr lang="en-GB" altLang="en-US" sz="1800" dirty="0" err="1" smtClean="0"/>
              <a:t>Kousoulidou</a:t>
            </a:r>
            <a:r>
              <a:rPr lang="en-GB" altLang="en-US" sz="1800" dirty="0"/>
              <a:t>, </a:t>
            </a:r>
            <a:r>
              <a:rPr lang="en-GB" altLang="en-US" sz="1800" dirty="0" smtClean="0"/>
              <a:t>/J</a:t>
            </a:r>
            <a:r>
              <a:rPr lang="en-GB" altLang="en-US" sz="1800" dirty="0"/>
              <a:t>. Energy </a:t>
            </a:r>
            <a:r>
              <a:rPr lang="en-GB" altLang="en-US" sz="1800" dirty="0" err="1" smtClean="0"/>
              <a:t>Eng</a:t>
            </a:r>
            <a:r>
              <a:rPr lang="en-GB" altLang="en-US" sz="1800" dirty="0" smtClean="0"/>
              <a:t>/., </a:t>
            </a:r>
            <a:r>
              <a:rPr lang="en-GB" altLang="en-US" sz="1800" dirty="0" smtClean="0"/>
              <a:t>2013]</a:t>
            </a:r>
            <a:endParaRPr lang="en-GB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6444208" y="1953413"/>
            <a:ext cx="2230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70C0"/>
                </a:solidFill>
              </a:rPr>
              <a:t>Cetane</a:t>
            </a:r>
            <a:r>
              <a:rPr lang="en-GB" dirty="0" smtClean="0">
                <a:solidFill>
                  <a:srgbClr val="0070C0"/>
                </a:solidFill>
              </a:rPr>
              <a:t> number </a:t>
            </a:r>
            <a:r>
              <a:rPr lang="en-GB" dirty="0" smtClean="0"/>
              <a:t>&gt;80</a:t>
            </a:r>
          </a:p>
          <a:p>
            <a:r>
              <a:rPr lang="en-GB" dirty="0" smtClean="0"/>
              <a:t>(diesel: CN=56.5)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208509" y="2852936"/>
            <a:ext cx="2759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Density at 60° C 756 </a:t>
            </a:r>
            <a:r>
              <a:rPr lang="en-GB" sz="1600" dirty="0" smtClean="0"/>
              <a:t>kg/m</a:t>
            </a:r>
            <a:r>
              <a:rPr lang="en-GB" sz="1600" baseline="30000" dirty="0" smtClean="0"/>
              <a:t>3</a:t>
            </a:r>
          </a:p>
          <a:p>
            <a:r>
              <a:rPr lang="en-GB" sz="1600" dirty="0" smtClean="0"/>
              <a:t>(</a:t>
            </a:r>
            <a:r>
              <a:rPr lang="en-GB" sz="1600" dirty="0"/>
              <a:t>diesel 832 kg/m</a:t>
            </a:r>
            <a:r>
              <a:rPr lang="en-GB" sz="1600" baseline="30000" dirty="0"/>
              <a:t>3</a:t>
            </a:r>
            <a:r>
              <a:rPr lang="en-GB" sz="1600" dirty="0"/>
              <a:t>) 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Kinematic </a:t>
            </a:r>
            <a:r>
              <a:rPr lang="en-GB" sz="1600" dirty="0"/>
              <a:t>viscosity </a:t>
            </a:r>
            <a:r>
              <a:rPr lang="en-GB" sz="1600" dirty="0" smtClean="0"/>
              <a:t>40°C </a:t>
            </a:r>
          </a:p>
          <a:p>
            <a:r>
              <a:rPr lang="en-GB" sz="1600" dirty="0" smtClean="0"/>
              <a:t>3.691 </a:t>
            </a:r>
            <a:r>
              <a:rPr lang="en-GB" sz="1600" dirty="0"/>
              <a:t>mm</a:t>
            </a:r>
            <a:r>
              <a:rPr lang="en-GB" sz="1600" baseline="30000" dirty="0"/>
              <a:t>2</a:t>
            </a:r>
            <a:r>
              <a:rPr lang="en-GB" sz="1600" dirty="0"/>
              <a:t>/s  </a:t>
            </a:r>
            <a:endParaRPr lang="en-GB" sz="1600" dirty="0" smtClean="0"/>
          </a:p>
          <a:p>
            <a:r>
              <a:rPr lang="en-GB" sz="1600" dirty="0" smtClean="0"/>
              <a:t>(</a:t>
            </a:r>
            <a:r>
              <a:rPr lang="en-GB" sz="1600" dirty="0"/>
              <a:t>diesel 3.236 </a:t>
            </a:r>
            <a:r>
              <a:rPr lang="en-GB" sz="1600" dirty="0" smtClean="0"/>
              <a:t>mm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/s </a:t>
            </a:r>
            <a:r>
              <a:rPr lang="en-GB" sz="16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81410" y="130049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Renewable </a:t>
            </a:r>
            <a:r>
              <a:rPr lang="en-GB" b="1" dirty="0" smtClean="0">
                <a:solidFill>
                  <a:srgbClr val="0070C0"/>
                </a:solidFill>
              </a:rPr>
              <a:t>diesel (HVO) </a:t>
            </a:r>
          </a:p>
          <a:p>
            <a:r>
              <a:rPr lang="en-GB" b="1" dirty="0" smtClean="0"/>
              <a:t>C</a:t>
            </a:r>
            <a:r>
              <a:rPr lang="en-GB" b="1" baseline="-25000" dirty="0" smtClean="0"/>
              <a:t>n</a:t>
            </a:r>
            <a:r>
              <a:rPr lang="en-GB" b="1" dirty="0" smtClean="0"/>
              <a:t>H</a:t>
            </a:r>
            <a:r>
              <a:rPr lang="en-GB" b="1" baseline="-25000" dirty="0" smtClean="0"/>
              <a:t>2n+2 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4366" y="4437112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Heating value 44 MJ/kg 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/>
              <a:t>diesel 43 MJ/kg)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716594" y="89832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solidFill>
                  <a:srgbClr val="0070C0"/>
                </a:solidFill>
              </a:rPr>
              <a:t>4. Biofuel combustion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991" y="91173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046" y="142517"/>
            <a:ext cx="4740258" cy="1143000"/>
          </a:xfrm>
        </p:spPr>
        <p:txBody>
          <a:bodyPr/>
          <a:lstStyle/>
          <a:p>
            <a:r>
              <a:rPr lang="en-GB" sz="4000" dirty="0" smtClean="0">
                <a:solidFill>
                  <a:srgbClr val="0070C0"/>
                </a:solidFill>
              </a:rPr>
              <a:t>Hemp biodiesel 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 smtClean="0">
                <a:solidFill>
                  <a:srgbClr val="0070C0"/>
                </a:solidFill>
              </a:rPr>
              <a:t>cetane number 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04" y="1524938"/>
            <a:ext cx="8291264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baseline="-25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9" y="2057281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4" y="1271024"/>
            <a:ext cx="74485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0" y="4149080"/>
            <a:ext cx="8332470" cy="120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2" y="3243530"/>
            <a:ext cx="37719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769" y="252599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</a:rPr>
              <a:t>Ignition delay </a:t>
            </a:r>
            <a:endParaRPr lang="en-GB" sz="3600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0" y="5357803"/>
            <a:ext cx="8332470" cy="36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48297" y="5860049"/>
            <a:ext cx="5904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Hemp can 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 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 world 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09372" y="2062215"/>
            <a:ext cx="4773446" cy="1938992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Х1, Х2, Х3, Х4, Х5, Х6, Х7 і Х8 </a:t>
            </a:r>
            <a:r>
              <a:rPr lang="en-GB" dirty="0" smtClean="0"/>
              <a:t>–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content (in percentage) of methyl esters fatty acids 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X</a:t>
            </a:r>
            <a:r>
              <a:rPr lang="ru-RU" dirty="0" smtClean="0"/>
              <a:t>1</a:t>
            </a:r>
            <a:r>
              <a:rPr lang="en-GB" dirty="0" smtClean="0"/>
              <a:t>: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С12:0 M</a:t>
            </a:r>
            <a:r>
              <a:rPr lang="en-GB" dirty="0" smtClean="0"/>
              <a:t>);</a:t>
            </a:r>
            <a:r>
              <a:rPr lang="ru-RU" dirty="0" smtClean="0"/>
              <a:t> </a:t>
            </a:r>
            <a:r>
              <a:rPr lang="en-GB" dirty="0" smtClean="0"/>
              <a:t>X: (</a:t>
            </a:r>
            <a:r>
              <a:rPr lang="ru-RU" dirty="0" smtClean="0"/>
              <a:t>С14:0 M</a:t>
            </a:r>
            <a:r>
              <a:rPr lang="en-GB" dirty="0" smtClean="0"/>
              <a:t>);</a:t>
            </a:r>
            <a:r>
              <a:rPr lang="ru-RU" dirty="0" smtClean="0"/>
              <a:t> </a:t>
            </a:r>
            <a:r>
              <a:rPr lang="en-GB" dirty="0" smtClean="0"/>
              <a:t>X</a:t>
            </a:r>
            <a:r>
              <a:rPr lang="ru-RU" dirty="0" smtClean="0"/>
              <a:t>3</a:t>
            </a:r>
            <a:r>
              <a:rPr lang="en-GB" dirty="0" smtClean="0"/>
              <a:t> </a:t>
            </a:r>
            <a:r>
              <a:rPr lang="en-GB" dirty="0" smtClean="0"/>
              <a:t>: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С16:0 M</a:t>
            </a:r>
            <a:r>
              <a:rPr lang="en-GB" dirty="0" smtClean="0"/>
              <a:t>)</a:t>
            </a:r>
            <a:r>
              <a:rPr lang="en-GB" dirty="0"/>
              <a:t>;</a:t>
            </a:r>
            <a:r>
              <a:rPr lang="ru-RU" dirty="0" smtClean="0"/>
              <a:t> </a:t>
            </a:r>
            <a:r>
              <a:rPr lang="en-GB" dirty="0" smtClean="0"/>
              <a:t>X</a:t>
            </a:r>
            <a:r>
              <a:rPr lang="ru-RU" dirty="0" smtClean="0"/>
              <a:t>4</a:t>
            </a:r>
            <a:r>
              <a:rPr lang="en-GB" dirty="0" smtClean="0"/>
              <a:t> </a:t>
            </a:r>
            <a:r>
              <a:rPr lang="en-GB" dirty="0" smtClean="0"/>
              <a:t>: 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С18:0 M</a:t>
            </a:r>
            <a:r>
              <a:rPr lang="en-GB" dirty="0" smtClean="0"/>
              <a:t>); X</a:t>
            </a:r>
            <a:r>
              <a:rPr lang="ru-RU" dirty="0" smtClean="0"/>
              <a:t>5</a:t>
            </a:r>
            <a:r>
              <a:rPr lang="en-GB" dirty="0"/>
              <a:t>: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C16:1 M</a:t>
            </a:r>
            <a:r>
              <a:rPr lang="en-GB" dirty="0" smtClean="0"/>
              <a:t>);</a:t>
            </a:r>
            <a:r>
              <a:rPr lang="ru-RU" dirty="0" smtClean="0"/>
              <a:t> </a:t>
            </a:r>
            <a:r>
              <a:rPr lang="en-GB" dirty="0" smtClean="0"/>
              <a:t>X6: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С18:1 M</a:t>
            </a:r>
            <a:r>
              <a:rPr lang="en-GB" dirty="0" smtClean="0"/>
              <a:t>);</a:t>
            </a:r>
            <a:r>
              <a:rPr lang="ru-RU" dirty="0" smtClean="0"/>
              <a:t> </a:t>
            </a:r>
            <a:r>
              <a:rPr lang="en-GB" dirty="0" smtClean="0"/>
              <a:t>X</a:t>
            </a:r>
            <a:r>
              <a:rPr lang="ru-RU" dirty="0" smtClean="0"/>
              <a:t>7</a:t>
            </a:r>
            <a:r>
              <a:rPr lang="en-GB" dirty="0" smtClean="0"/>
              <a:t>: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ru-RU" dirty="0" smtClean="0"/>
              <a:t>С18:2M</a:t>
            </a:r>
            <a:r>
              <a:rPr lang="en-GB" dirty="0" smtClean="0"/>
              <a:t>)</a:t>
            </a:r>
            <a:r>
              <a:rPr lang="ru-RU" dirty="0" smtClean="0"/>
              <a:t> </a:t>
            </a:r>
            <a:r>
              <a:rPr lang="en-GB" dirty="0" smtClean="0"/>
              <a:t>and </a:t>
            </a:r>
            <a:r>
              <a:rPr lang="en-GB" dirty="0" smtClean="0"/>
              <a:t>X</a:t>
            </a:r>
            <a:r>
              <a:rPr lang="ru-RU" dirty="0" smtClean="0"/>
              <a:t>8</a:t>
            </a:r>
            <a:r>
              <a:rPr lang="en-GB" dirty="0" smtClean="0"/>
              <a:t>:</a:t>
            </a:r>
            <a:r>
              <a:rPr lang="ru-RU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С18:3 M</a:t>
            </a:r>
            <a:r>
              <a:rPr lang="en-GB" dirty="0" smtClean="0"/>
              <a:t>)</a:t>
            </a:r>
            <a:r>
              <a:rPr lang="ru-RU" dirty="0" smtClean="0"/>
              <a:t>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097089" y="1271024"/>
            <a:ext cx="919482" cy="582166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8991" y="91173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HEMP Biodiesel. Summary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1. The spray and evaporation properties  of Hemp biodiesel are very  close to Soy biodiesel.</a:t>
            </a:r>
          </a:p>
          <a:p>
            <a:pPr marL="0" indent="0">
              <a:buNone/>
            </a:pPr>
            <a:r>
              <a:rPr lang="en-GB" dirty="0" smtClean="0"/>
              <a:t>2. To improve the combustion characteristics of Hemp biodiesel it is better to remove the molecular C18:3  from </a:t>
            </a:r>
            <a:r>
              <a:rPr lang="en-GB" dirty="0" smtClean="0"/>
              <a:t>biodiesel. 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6588224" y="104820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PART II. HEMP MATERIAL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33535"/>
            <a:ext cx="55263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solidFill>
                  <a:srgbClr val="0070C0"/>
                </a:solidFill>
              </a:rPr>
              <a:t>Hemp </a:t>
            </a:r>
            <a:r>
              <a:rPr lang="en-GB" altLang="en-US" sz="3200" dirty="0">
                <a:solidFill>
                  <a:srgbClr val="0070C0"/>
                </a:solidFill>
              </a:rPr>
              <a:t>car design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solidFill>
                  <a:srgbClr val="0070C0"/>
                </a:solidFill>
              </a:rPr>
              <a:t>Hemp </a:t>
            </a:r>
            <a:r>
              <a:rPr lang="en-GB" altLang="en-US" sz="3200" dirty="0">
                <a:solidFill>
                  <a:srgbClr val="0070C0"/>
                </a:solidFill>
              </a:rPr>
              <a:t>composite materials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85964"/>
            <a:ext cx="8229600" cy="931674"/>
          </a:xfrm>
        </p:spPr>
        <p:txBody>
          <a:bodyPr/>
          <a:lstStyle/>
          <a:p>
            <a:r>
              <a:rPr lang="en-GB" altLang="zh-CN" dirty="0" smtClean="0">
                <a:solidFill>
                  <a:srgbClr val="0070C0"/>
                </a:solidFill>
                <a:latin typeface="Calibri" pitchFamily="34" charset="0"/>
                <a:ea typeface="宋体" pitchFamily="2" charset="-122"/>
              </a:rPr>
              <a:t>Lotus Eco-Elise (h</a:t>
            </a:r>
            <a:r>
              <a:rPr lang="en-GB" altLang="en-US" dirty="0" smtClean="0">
                <a:solidFill>
                  <a:srgbClr val="0070C0"/>
                </a:solidFill>
              </a:rPr>
              <a:t>emp)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</p:txBody>
      </p:sp>
      <p:pic>
        <p:nvPicPr>
          <p:cNvPr id="15364" name="Picture 10" descr="lotus-eco-eli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700213"/>
            <a:ext cx="4762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1141413" y="5573713"/>
            <a:ext cx="6666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latin typeface="Calibri" pitchFamily="34" charset="0"/>
                <a:ea typeface="宋体" pitchFamily="2" charset="-122"/>
              </a:rPr>
              <a:t>Lotus Eco-Elise. </a:t>
            </a:r>
            <a:r>
              <a:rPr lang="en-GB" altLang="zh-CN" sz="2400" dirty="0" smtClean="0">
                <a:latin typeface="Calibri" pitchFamily="34" charset="0"/>
                <a:ea typeface="宋体" pitchFamily="2" charset="-122"/>
              </a:rPr>
              <a:t>[ </a:t>
            </a:r>
            <a:r>
              <a:rPr lang="en-GB" altLang="zh-CN" sz="2400" dirty="0">
                <a:latin typeface="Calibri" pitchFamily="34" charset="0"/>
                <a:ea typeface="宋体" pitchFamily="2" charset="-122"/>
              </a:rPr>
              <a:t>British International Motor, </a:t>
            </a:r>
            <a:r>
              <a:rPr lang="en-GB" altLang="zh-CN" sz="2400" dirty="0" smtClean="0">
                <a:latin typeface="Calibri" pitchFamily="34" charset="0"/>
                <a:ea typeface="宋体" pitchFamily="2" charset="-122"/>
              </a:rPr>
              <a:t>2009]</a:t>
            </a:r>
            <a:r>
              <a:rPr lang="en-GB" altLang="zh-CN" sz="1800" b="1" dirty="0" smtClean="0">
                <a:latin typeface="Calibri" pitchFamily="34" charset="0"/>
                <a:ea typeface="宋体" pitchFamily="2" charset="-122"/>
              </a:rPr>
              <a:t> </a:t>
            </a:r>
            <a:endParaRPr lang="en-GB" altLang="en-US" sz="1800" b="1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2325" y="1857375"/>
            <a:ext cx="241776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Hemp composite:</a:t>
            </a:r>
          </a:p>
          <a:p>
            <a:pPr>
              <a:defRPr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body panels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hardtop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 spoiler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5884863" y="3789363"/>
            <a:ext cx="2518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reduced the weight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by 2 lb/1 kg per panel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comparing </a:t>
            </a:r>
            <a:r>
              <a:rPr lang="en-GB" altLang="en-US" sz="1800" dirty="0" smtClean="0"/>
              <a:t>with </a:t>
            </a:r>
            <a:r>
              <a:rPr lang="en-GB" altLang="en-US" sz="1800" dirty="0"/>
              <a:t>typical 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fiberglass </a:t>
            </a:r>
            <a:endParaRPr lang="en-GB" alt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7088322" y="192116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 Hemp </a:t>
            </a:r>
            <a:r>
              <a:rPr lang="en-GB" altLang="en-US" dirty="0">
                <a:solidFill>
                  <a:srgbClr val="0070C0"/>
                </a:solidFill>
              </a:rPr>
              <a:t>car design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6632"/>
            <a:ext cx="310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 II. HEMP </a:t>
            </a:r>
            <a:r>
              <a:rPr lang="en-GB" dirty="0" smtClean="0"/>
              <a:t>MATERIAL</a:t>
            </a:r>
            <a:r>
              <a:rPr lang="en-GB" altLang="en-US" dirty="0" smtClean="0">
                <a:solidFill>
                  <a:srgbClr val="0070C0"/>
                </a:solidFill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zh-CN" dirty="0" smtClean="0">
                <a:solidFill>
                  <a:srgbClr val="0070C0"/>
                </a:solidFill>
                <a:ea typeface="宋体" pitchFamily="2" charset="-122"/>
              </a:rPr>
              <a:t>Flax and polyethylene composite</a:t>
            </a:r>
            <a:endParaRPr lang="en-GB" altLang="en-US" dirty="0" smtClean="0">
              <a:solidFill>
                <a:srgbClr val="0070C0"/>
              </a:solidFill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685841"/>
            <a:ext cx="8229600" cy="37385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755650" y="5392738"/>
            <a:ext cx="7704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Temperature </a:t>
            </a:r>
            <a:r>
              <a:rPr lang="en-GB" altLang="en-US" sz="1800" dirty="0"/>
              <a:t>setting at injection moulding machine: * D=166ºC, C=182ºC, B=188ºC and A=188ºC; **D=177ºC, C=190ºC, B=200ºC and A=200ºC; ***Average of 5 testing specimens; a - e: values in the same group are not significantly different at 5% level.  [</a:t>
            </a:r>
            <a:r>
              <a:rPr lang="en-GB" altLang="en-US" sz="1800" dirty="0" err="1"/>
              <a:t>Panigrahi</a:t>
            </a:r>
            <a:r>
              <a:rPr lang="en-GB" altLang="en-US" sz="1800" dirty="0"/>
              <a:t>  et al., 2008]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4966"/>
            <a:ext cx="8229600" cy="922114"/>
          </a:xfrm>
        </p:spPr>
        <p:txBody>
          <a:bodyPr/>
          <a:lstStyle/>
          <a:p>
            <a:r>
              <a:rPr lang="en-GB" sz="2800" dirty="0">
                <a:solidFill>
                  <a:srgbClr val="0070C0"/>
                </a:solidFill>
              </a:rPr>
              <a:t>Hemp </a:t>
            </a:r>
            <a:r>
              <a:rPr lang="en-GB" sz="2800" dirty="0" smtClean="0">
                <a:solidFill>
                  <a:srgbClr val="0070C0"/>
                </a:solidFill>
              </a:rPr>
              <a:t>Fibre as an Alternative to Glass Fibre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06680" y="188640"/>
            <a:ext cx="4884686" cy="637342"/>
          </a:xfrm>
        </p:spPr>
        <p:txBody>
          <a:bodyPr/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" y="649166"/>
            <a:ext cx="4876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7873" y="6131766"/>
            <a:ext cx="699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Patela</a:t>
            </a:r>
            <a:r>
              <a:rPr lang="en-GB" dirty="0" smtClean="0"/>
              <a:t> H.K</a:t>
            </a:r>
            <a:r>
              <a:rPr lang="en-GB" dirty="0"/>
              <a:t>. </a:t>
            </a:r>
            <a:r>
              <a:rPr lang="en-GB" dirty="0" smtClean="0"/>
              <a:t>, Ren G., Hogg P.J</a:t>
            </a:r>
            <a:r>
              <a:rPr lang="en-GB" dirty="0"/>
              <a:t>. </a:t>
            </a:r>
            <a:r>
              <a:rPr lang="en-GB" dirty="0" smtClean="0"/>
              <a:t>, </a:t>
            </a:r>
            <a:r>
              <a:rPr lang="en-GB" dirty="0" err="1" smtClean="0"/>
              <a:t>Peijsa</a:t>
            </a:r>
            <a:r>
              <a:rPr lang="en-GB" dirty="0" smtClean="0"/>
              <a:t> T. http</a:t>
            </a:r>
            <a:r>
              <a:rPr lang="en-GB" dirty="0"/>
              <a:t>://</a:t>
            </a:r>
            <a:r>
              <a:rPr lang="en-GB" dirty="0" smtClean="0"/>
              <a:t>uhra.herts.ac.uk/]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980728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Orthophthalic</a:t>
            </a:r>
            <a:r>
              <a:rPr lang="en-GB" dirty="0" smtClean="0"/>
              <a:t> </a:t>
            </a:r>
            <a:r>
              <a:rPr lang="en-GB" dirty="0"/>
              <a:t>unsaturated </a:t>
            </a:r>
            <a:r>
              <a:rPr lang="en-GB" dirty="0" smtClean="0"/>
              <a:t>polyester</a:t>
            </a:r>
          </a:p>
          <a:p>
            <a:r>
              <a:rPr lang="en-GB" dirty="0" smtClean="0"/>
              <a:t> </a:t>
            </a:r>
            <a:r>
              <a:rPr lang="en-GB" dirty="0"/>
              <a:t>(UP) </a:t>
            </a:r>
            <a:r>
              <a:rPr lang="en-GB" dirty="0" smtClean="0"/>
              <a:t>resin (</a:t>
            </a:r>
            <a:r>
              <a:rPr lang="en-GB" dirty="0"/>
              <a:t>DSM Resins, UK</a:t>
            </a:r>
            <a:r>
              <a:rPr lang="en-GB" dirty="0" smtClean="0"/>
              <a:t>)</a:t>
            </a:r>
          </a:p>
          <a:p>
            <a:r>
              <a:rPr lang="en-GB" dirty="0"/>
              <a:t>was used as resin </a:t>
            </a:r>
            <a:r>
              <a:rPr lang="en-GB" dirty="0" smtClean="0"/>
              <a:t>system.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85473" y="192758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Tensile </a:t>
            </a:r>
            <a:r>
              <a:rPr lang="en-GB" dirty="0"/>
              <a:t>strength of (●) H-SMC composites and (o) G-SMC composites as a function of </a:t>
            </a:r>
            <a:r>
              <a:rPr lang="en-GB" dirty="0" smtClean="0"/>
              <a:t>fibre volume </a:t>
            </a:r>
            <a:r>
              <a:rPr lang="en-GB" dirty="0"/>
              <a:t>fraction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The </a:t>
            </a:r>
            <a:r>
              <a:rPr lang="en-GB" dirty="0"/>
              <a:t>dotted lines represent the Kelly-Tyson model predictions for G-SMC and H-SMC</a:t>
            </a:r>
          </a:p>
          <a:p>
            <a:r>
              <a:rPr lang="en-GB" dirty="0"/>
              <a:t>and the solid line the modified Kelly-Tyson model predictions for H-SMC.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1282" y="5738759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Hemp and glass fibre mat properties </a:t>
            </a:r>
            <a:endParaRPr lang="en-GB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73" y="4364230"/>
            <a:ext cx="7315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139952" y="2204864"/>
            <a:ext cx="145521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43343-44C9-4921-B3DC-4FE3757CF45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7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Use of lignin as a </a:t>
            </a:r>
            <a:r>
              <a:rPr lang="en-GB" dirty="0" err="1">
                <a:solidFill>
                  <a:srgbClr val="0070C0"/>
                </a:solidFill>
              </a:rPr>
              <a:t>compatibiliser</a:t>
            </a:r>
            <a:r>
              <a:rPr lang="en-GB" dirty="0">
                <a:solidFill>
                  <a:srgbClr val="0070C0"/>
                </a:solidFill>
              </a:rPr>
              <a:t> in </a:t>
            </a:r>
            <a:r>
              <a:rPr lang="en-GB" dirty="0" smtClean="0">
                <a:solidFill>
                  <a:srgbClr val="0070C0"/>
                </a:solidFill>
              </a:rPr>
              <a:t>hemp/epoxy </a:t>
            </a:r>
            <a:r>
              <a:rPr lang="en-GB" dirty="0" smtClean="0">
                <a:solidFill>
                  <a:srgbClr val="0070C0"/>
                </a:solidFill>
              </a:rPr>
              <a:t>composites (1)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1556792"/>
            <a:ext cx="368712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1438" y="5187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SEM image of hemp/epoxy composite with 0% w/w lignin added</a:t>
            </a:r>
          </a:p>
        </p:txBody>
      </p:sp>
      <p:sp>
        <p:nvSpPr>
          <p:cNvPr id="5" name="Down Arrow 4"/>
          <p:cNvSpPr/>
          <p:nvPr/>
        </p:nvSpPr>
        <p:spPr>
          <a:xfrm rot="10800000">
            <a:off x="2112806" y="41852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096239">
            <a:off x="6459597" y="2256546"/>
            <a:ext cx="484632" cy="963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72000" y="15585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SEM image of hemp/epoxy </a:t>
            </a:r>
            <a:endParaRPr lang="en-GB" dirty="0" smtClean="0"/>
          </a:p>
          <a:p>
            <a:r>
              <a:rPr lang="en-GB" dirty="0" smtClean="0"/>
              <a:t>composite </a:t>
            </a:r>
            <a:r>
              <a:rPr lang="en-GB" dirty="0"/>
              <a:t>with </a:t>
            </a:r>
            <a:r>
              <a:rPr lang="en-GB" dirty="0" smtClean="0"/>
              <a:t>2.5 % </a:t>
            </a:r>
            <a:r>
              <a:rPr lang="en-GB" dirty="0"/>
              <a:t>w/w lignin added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50" y="3067300"/>
            <a:ext cx="368712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5844962"/>
            <a:ext cx="6836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[Benjamin </a:t>
            </a:r>
            <a:r>
              <a:rPr lang="en-GB" dirty="0"/>
              <a:t>M. Wood</a:t>
            </a:r>
            <a:r>
              <a:rPr lang="en-GB" dirty="0" smtClean="0"/>
              <a:t>, </a:t>
            </a:r>
            <a:r>
              <a:rPr lang="en-GB" dirty="0"/>
              <a:t>Composites Science and </a:t>
            </a:r>
            <a:r>
              <a:rPr lang="en-GB" dirty="0" smtClean="0"/>
              <a:t>Technology, 2011</a:t>
            </a:r>
            <a:r>
              <a:rPr lang="en-GB" dirty="0"/>
              <a:t>] </a:t>
            </a:r>
          </a:p>
          <a:p>
            <a:r>
              <a:rPr lang="en-GB" dirty="0" smtClean="0"/>
              <a:t>University </a:t>
            </a:r>
            <a:r>
              <a:rPr lang="en-GB" dirty="0"/>
              <a:t>of </a:t>
            </a:r>
            <a:r>
              <a:rPr lang="en-GB" dirty="0" smtClean="0"/>
              <a:t>Warwick, Coventry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09" y="332656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Use of lignin as a </a:t>
            </a:r>
            <a:r>
              <a:rPr lang="en-GB" dirty="0" err="1">
                <a:solidFill>
                  <a:srgbClr val="0070C0"/>
                </a:solidFill>
              </a:rPr>
              <a:t>compatibiliser</a:t>
            </a:r>
            <a:r>
              <a:rPr lang="en-GB" dirty="0">
                <a:solidFill>
                  <a:srgbClr val="0070C0"/>
                </a:solidFill>
              </a:rPr>
              <a:t> in hemp/epoxy </a:t>
            </a:r>
            <a:r>
              <a:rPr lang="en-GB" dirty="0" smtClean="0">
                <a:solidFill>
                  <a:srgbClr val="0070C0"/>
                </a:solidFill>
              </a:rPr>
              <a:t>composites (2)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63912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7314" y="2861309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Dark field optical micrograph of </a:t>
            </a:r>
            <a:r>
              <a:rPr lang="en-GB" dirty="0" smtClean="0"/>
              <a:t>hemp/epoxy </a:t>
            </a:r>
            <a:r>
              <a:rPr lang="en-GB" dirty="0"/>
              <a:t>composite with 0% </a:t>
            </a:r>
            <a:r>
              <a:rPr lang="en-GB" dirty="0" smtClean="0"/>
              <a:t>w/w lignin</a:t>
            </a:r>
            <a:r>
              <a:rPr lang="en-GB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6021288"/>
            <a:ext cx="6836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[Benjamin </a:t>
            </a:r>
            <a:r>
              <a:rPr lang="en-GB" dirty="0"/>
              <a:t>M. Wood</a:t>
            </a:r>
            <a:r>
              <a:rPr lang="en-GB" dirty="0" smtClean="0"/>
              <a:t>, </a:t>
            </a:r>
            <a:r>
              <a:rPr lang="en-GB" dirty="0"/>
              <a:t>Composites Science and </a:t>
            </a:r>
            <a:r>
              <a:rPr lang="en-GB" dirty="0" smtClean="0"/>
              <a:t>Technology, 2011]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89953" y="4237967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Dark field optical micrograph of hemp/epoxy composite </a:t>
            </a:r>
            <a:r>
              <a:rPr lang="en-GB" dirty="0" smtClean="0"/>
              <a:t>with </a:t>
            </a:r>
            <a:r>
              <a:rPr lang="en-GB" dirty="0"/>
              <a:t>2.5% </a:t>
            </a:r>
            <a:r>
              <a:rPr lang="en-GB" dirty="0" smtClean="0"/>
              <a:t>w/w lignin</a:t>
            </a:r>
            <a:r>
              <a:rPr lang="en-GB" dirty="0"/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7" y="3507640"/>
            <a:ext cx="6381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9953" y="5013176"/>
            <a:ext cx="6100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All samples show evidence of porosity signified by the </a:t>
            </a:r>
            <a:r>
              <a:rPr lang="en-GB" dirty="0" smtClean="0"/>
              <a:t>red colour </a:t>
            </a:r>
            <a:r>
              <a:rPr lang="en-GB" dirty="0"/>
              <a:t>of the resin used to mount the samples.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60388" y="-635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Why hemp car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816" y="836712"/>
            <a:ext cx="8441648" cy="831850"/>
          </a:xfrm>
        </p:spPr>
        <p:txBody>
          <a:bodyPr/>
          <a:lstStyle/>
          <a:p>
            <a:pPr>
              <a:defRPr/>
            </a:pPr>
            <a:r>
              <a:rPr lang="en-GB" altLang="en-US" sz="2000" dirty="0" smtClean="0"/>
              <a:t>World energy consumption  </a:t>
            </a:r>
            <a:r>
              <a:rPr lang="en-GB" altLang="zh-CN" sz="2000" dirty="0" smtClean="0">
                <a:solidFill>
                  <a:schemeClr val="tx2"/>
                </a:solidFill>
                <a:ea typeface="宋体" pitchFamily="2" charset="-122"/>
              </a:rPr>
              <a:t>grew</a:t>
            </a:r>
            <a:endParaRPr lang="en-GB" altLang="zh-CN" sz="2000" dirty="0" smtClean="0">
              <a:solidFill>
                <a:schemeClr val="tx2"/>
              </a:solidFill>
              <a:ea typeface="宋体" pitchFamily="2" charset="-122"/>
            </a:endParaRPr>
          </a:p>
          <a:p>
            <a:pPr>
              <a:defRPr/>
            </a:pPr>
            <a:r>
              <a:rPr lang="en-GB" altLang="zh-CN" sz="1800" dirty="0">
                <a:ea typeface="宋体" pitchFamily="2" charset="-122"/>
              </a:rPr>
              <a:t>(</a:t>
            </a:r>
            <a:r>
              <a:rPr lang="en-GB" altLang="zh-CN" sz="2000" dirty="0">
                <a:ea typeface="宋体" pitchFamily="2" charset="-122"/>
              </a:rPr>
              <a:t>CO2) </a:t>
            </a:r>
            <a:r>
              <a:rPr lang="en-GB" altLang="zh-CN" sz="2000" dirty="0" smtClean="0">
                <a:ea typeface="宋体" pitchFamily="2" charset="-122"/>
              </a:rPr>
              <a:t>increased</a:t>
            </a:r>
            <a:endParaRPr lang="en-GB" altLang="en-US" sz="1800" dirty="0"/>
          </a:p>
          <a:p>
            <a:pPr>
              <a:buFontTx/>
              <a:buNone/>
              <a:defRPr/>
            </a:pPr>
            <a:endParaRPr lang="en-GB" altLang="zh-CN" sz="2000" b="1" dirty="0">
              <a:solidFill>
                <a:schemeClr val="tx2"/>
              </a:solidFill>
              <a:ea typeface="宋体" pitchFamily="2" charset="-122"/>
            </a:endParaRPr>
          </a:p>
          <a:p>
            <a:pPr>
              <a:buFontTx/>
              <a:buNone/>
              <a:defRPr/>
            </a:pPr>
            <a:endParaRPr lang="en-GB" altLang="en-US" b="1" dirty="0">
              <a:solidFill>
                <a:schemeClr val="tx2"/>
              </a:solidFill>
            </a:endParaRP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05371" y="6300417"/>
            <a:ext cx="6440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Good biodegradability, less energy, less water</a:t>
            </a:r>
            <a:endParaRPr lang="en-GB" altLang="en-US" sz="2400" dirty="0"/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68313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400655" y="4308545"/>
            <a:ext cx="27672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Automotive </a:t>
            </a:r>
            <a:r>
              <a:rPr lang="en-GB" altLang="en-US" sz="2000" dirty="0" smtClean="0"/>
              <a:t> </a:t>
            </a:r>
            <a:r>
              <a:rPr lang="en-GB" altLang="en-US" sz="2000" dirty="0" smtClean="0">
                <a:solidFill>
                  <a:srgbClr val="FF0000"/>
                </a:solidFill>
              </a:rPr>
              <a:t>BIOFUEL 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from  </a:t>
            </a:r>
            <a:r>
              <a:rPr lang="en-GB" altLang="en-US" sz="2000" dirty="0" smtClean="0"/>
              <a:t>Hemp </a:t>
            </a:r>
            <a:r>
              <a:rPr lang="en-GB" altLang="en-US" sz="2000" dirty="0"/>
              <a:t>waste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355976" y="4291282"/>
            <a:ext cx="41732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Automotive </a:t>
            </a:r>
            <a:r>
              <a:rPr lang="en-GB" altLang="en-US" sz="2000" dirty="0" smtClean="0"/>
              <a:t> </a:t>
            </a:r>
            <a:r>
              <a:rPr lang="en-GB" altLang="en-US" sz="2000" dirty="0" smtClean="0">
                <a:solidFill>
                  <a:srgbClr val="FF0000"/>
                </a:solidFill>
              </a:rPr>
              <a:t>MATERIAL </a:t>
            </a:r>
            <a:endParaRPr lang="en-GB" altLang="en-US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from Hemp </a:t>
            </a:r>
            <a:r>
              <a:rPr lang="en-GB" altLang="en-US" sz="2000" dirty="0" smtClean="0"/>
              <a:t>fibre and Hemp waste</a:t>
            </a:r>
            <a:endParaRPr lang="en-GB" altLang="en-US" sz="2000" dirty="0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1118368" y="1586979"/>
            <a:ext cx="5498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Industrial hemp is not psychoactive 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4810067" y="4971808"/>
            <a:ext cx="23034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 smtClean="0"/>
              <a:t>High strength </a:t>
            </a:r>
            <a:endParaRPr lang="en-GB" altLang="en-US" sz="1800" b="1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 smtClean="0"/>
              <a:t>High toughness </a:t>
            </a:r>
            <a:endParaRPr lang="en-GB" altLang="en-US" sz="1800" b="1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 smtClean="0"/>
              <a:t>High durability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 smtClean="0"/>
              <a:t>Low weight</a:t>
            </a:r>
            <a:endParaRPr lang="en-GB" altLang="en-US" sz="1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8310" y="5035332"/>
            <a:ext cx="38976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 smtClean="0"/>
              <a:t>Less soot emission, </a:t>
            </a:r>
            <a:endParaRPr lang="en-GB" altLang="en-US" sz="1800" b="1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/>
              <a:t>Less CO and </a:t>
            </a:r>
            <a:r>
              <a:rPr lang="en-GB" altLang="en-US" sz="1800" b="1" dirty="0" smtClean="0"/>
              <a:t>HC </a:t>
            </a:r>
            <a:r>
              <a:rPr lang="en-GB" altLang="en-US" sz="1800" b="1" dirty="0" smtClean="0"/>
              <a:t>emissions</a:t>
            </a:r>
            <a:endParaRPr lang="en-GB" altLang="en-US" sz="1800" b="1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en-US" sz="1800" b="1" dirty="0" smtClean="0"/>
              <a:t>Less gravimetric consumption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800" b="1" dirty="0"/>
              <a:t> </a:t>
            </a:r>
            <a:r>
              <a:rPr lang="en-GB" altLang="en-US" sz="1800" b="1" dirty="0" smtClean="0"/>
              <a:t>        (</a:t>
            </a:r>
            <a:r>
              <a:rPr lang="en-GB" altLang="en-US" sz="1800" b="1" dirty="0" err="1" smtClean="0"/>
              <a:t>hydrotreated</a:t>
            </a:r>
            <a:r>
              <a:rPr lang="en-GB" altLang="en-US" sz="1800" b="1" dirty="0" smtClean="0"/>
              <a:t> oil) </a:t>
            </a:r>
            <a:endParaRPr lang="en-GB" alt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3607" y="2901716"/>
            <a:ext cx="2072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HEMP CAR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615973">
            <a:off x="2942201" y="3412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9191226">
            <a:off x="4267839" y="34036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5" descr="hem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7" t="-3751" r="-1785"/>
          <a:stretch>
            <a:fillRect/>
          </a:stretch>
        </p:blipFill>
        <p:spPr bwMode="auto">
          <a:xfrm>
            <a:off x="5198743" y="2048644"/>
            <a:ext cx="2995907" cy="15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" y="2053991"/>
            <a:ext cx="17430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3497761" y="2063757"/>
            <a:ext cx="484632" cy="854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076268" y="3752145"/>
            <a:ext cx="167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Hemp fibre  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30246" y="386165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/>
              <a:t>Hemp </a:t>
            </a:r>
            <a:r>
              <a:rPr lang="en-GB" altLang="en-US" dirty="0"/>
              <a:t>waste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en-GB" dirty="0" smtClean="0"/>
              <a:t>Q. Is the strength of composite </a:t>
            </a:r>
            <a:r>
              <a:rPr lang="en-GB" dirty="0" smtClean="0">
                <a:solidFill>
                  <a:schemeClr val="tx1"/>
                </a:solidFill>
              </a:rPr>
              <a:t>increased </a:t>
            </a:r>
            <a:r>
              <a:rPr lang="en-GB" dirty="0" smtClean="0"/>
              <a:t>when we add more lignin?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59624" y="836712"/>
            <a:ext cx="338437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dirty="0" smtClean="0">
                <a:solidFill>
                  <a:srgbClr val="0070C0"/>
                </a:solidFill>
              </a:rPr>
              <a:t>6</a:t>
            </a:r>
            <a:r>
              <a:rPr lang="en-GB" altLang="en-US" dirty="0">
                <a:solidFill>
                  <a:srgbClr val="0070C0"/>
                </a:solidFill>
              </a:rPr>
              <a:t>. Hemp composite materials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6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75578" cy="1143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>
                <a:solidFill>
                  <a:srgbClr val="0070C0"/>
                </a:solidFill>
              </a:rPr>
              <a:t>Hemp/epoxy </a:t>
            </a:r>
            <a:r>
              <a:rPr lang="en-GB" sz="4000" dirty="0">
                <a:solidFill>
                  <a:srgbClr val="0070C0"/>
                </a:solidFill>
              </a:rPr>
              <a:t>composite </a:t>
            </a:r>
            <a:br>
              <a:rPr lang="en-GB" sz="4000" dirty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with 5% w/w </a:t>
            </a:r>
            <a:r>
              <a:rPr lang="en-GB" sz="4000" dirty="0" smtClean="0">
                <a:solidFill>
                  <a:srgbClr val="0070C0"/>
                </a:solidFill>
              </a:rPr>
              <a:t>lignin</a:t>
            </a:r>
            <a:r>
              <a:rPr lang="en-GB" sz="4000" dirty="0">
                <a:solidFill>
                  <a:srgbClr val="0070C0"/>
                </a:solidFill>
              </a:rPr>
              <a:t/>
            </a:r>
            <a:br>
              <a:rPr lang="en-GB" sz="4000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36" y="1564248"/>
            <a:ext cx="3554730" cy="16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3" y="1484784"/>
            <a:ext cx="37242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889" y="42329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SEM image of hemp/epoxy composite </a:t>
            </a:r>
            <a:endParaRPr lang="en-GB" dirty="0" smtClean="0"/>
          </a:p>
          <a:p>
            <a:r>
              <a:rPr lang="en-GB" dirty="0" smtClean="0"/>
              <a:t>with </a:t>
            </a:r>
            <a:r>
              <a:rPr lang="en-GB" dirty="0"/>
              <a:t>5% w/w lignin added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4" y="4941168"/>
            <a:ext cx="6391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7683" y="60110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Dark field optical micrograph of hemp/epoxy composite with </a:t>
            </a:r>
            <a:r>
              <a:rPr lang="en-GB" dirty="0" smtClean="0"/>
              <a:t>5% </a:t>
            </a:r>
            <a:r>
              <a:rPr lang="en-GB" dirty="0"/>
              <a:t>w/w lignin.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3096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reduction in </a:t>
            </a:r>
            <a:r>
              <a:rPr lang="en-GB" dirty="0"/>
              <a:t>tensile strength compared to 2.5% lignin addition can be attributed</a:t>
            </a:r>
          </a:p>
          <a:p>
            <a:r>
              <a:rPr lang="en-GB" dirty="0"/>
              <a:t>to the increase in porosity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9683" y="6149501"/>
            <a:ext cx="2946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[Benjamin </a:t>
            </a:r>
            <a:r>
              <a:rPr lang="en-GB" dirty="0"/>
              <a:t>M. Wood</a:t>
            </a:r>
            <a:r>
              <a:rPr lang="en-GB" dirty="0" smtClean="0"/>
              <a:t>,  2011,</a:t>
            </a:r>
          </a:p>
          <a:p>
            <a:r>
              <a:rPr lang="en-GB" dirty="0" smtClean="0"/>
              <a:t> </a:t>
            </a:r>
            <a:r>
              <a:rPr lang="en-GB" dirty="0"/>
              <a:t>University of </a:t>
            </a:r>
            <a:r>
              <a:rPr lang="en-GB" dirty="0" smtClean="0"/>
              <a:t>Warwick</a:t>
            </a:r>
            <a:r>
              <a:rPr lang="en-GB" dirty="0" smtClean="0"/>
              <a:t>].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6086351" y="2486929"/>
            <a:ext cx="2448272" cy="3400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516216" y="244729"/>
            <a:ext cx="25462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dirty="0" smtClean="0">
                <a:solidFill>
                  <a:srgbClr val="0070C0"/>
                </a:solidFill>
              </a:rPr>
              <a:t>6</a:t>
            </a:r>
            <a:r>
              <a:rPr lang="en-GB" altLang="en-US" dirty="0">
                <a:solidFill>
                  <a:srgbClr val="0070C0"/>
                </a:solidFill>
              </a:rPr>
              <a:t>. Hemp </a:t>
            </a:r>
            <a:endParaRPr lang="en-GB" altLang="en-US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dirty="0" smtClean="0">
                <a:solidFill>
                  <a:srgbClr val="0070C0"/>
                </a:solidFill>
              </a:rPr>
              <a:t>composite </a:t>
            </a:r>
            <a:r>
              <a:rPr lang="en-GB" altLang="en-US" dirty="0">
                <a:solidFill>
                  <a:srgbClr val="0070C0"/>
                </a:solidFill>
              </a:rPr>
              <a:t>materials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III Discussion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2208" y="1341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 </a:t>
            </a:r>
          </a:p>
        </p:txBody>
      </p:sp>
      <p:pic>
        <p:nvPicPr>
          <p:cNvPr id="17411" name="Picture 4" descr="C:\Users\Rus\Pictures\toyo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7123" y="3898994"/>
            <a:ext cx="3619500" cy="2483963"/>
          </a:xfrm>
          <a:noFill/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977123" y="6065028"/>
            <a:ext cx="4326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Toyota Launches the </a:t>
            </a:r>
            <a:r>
              <a:rPr lang="en-GB" altLang="en-US" sz="1800" dirty="0" err="1"/>
              <a:t>Mirai</a:t>
            </a:r>
            <a:r>
              <a:rPr lang="en-GB" altLang="en-US" sz="1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Fuel-Cell Electric </a:t>
            </a:r>
            <a:r>
              <a:rPr lang="en-GB" altLang="en-US" sz="1800" dirty="0" smtClean="0"/>
              <a:t>Car [ITM </a:t>
            </a:r>
            <a:r>
              <a:rPr lang="en-GB" altLang="en-US" sz="1800" dirty="0"/>
              <a:t>Power, </a:t>
            </a:r>
            <a:r>
              <a:rPr lang="en-GB" altLang="en-US" sz="1800" dirty="0" smtClean="0"/>
              <a:t>2014]</a:t>
            </a:r>
            <a:endParaRPr lang="en-GB" altLang="en-US" sz="1800" dirty="0"/>
          </a:p>
        </p:txBody>
      </p:sp>
      <p:pic>
        <p:nvPicPr>
          <p:cNvPr id="5" name="Picture 10" descr="lotus-eco-eli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8" y="3898994"/>
            <a:ext cx="3175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1367" y="6356969"/>
            <a:ext cx="249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Calibri" pitchFamily="34" charset="0"/>
                <a:ea typeface="宋体" pitchFamily="2" charset="-122"/>
              </a:rPr>
              <a:t>Lotus Eco-Elise. </a:t>
            </a:r>
            <a:r>
              <a:rPr lang="en-GB" altLang="zh-CN" dirty="0" smtClean="0">
                <a:latin typeface="Calibri" pitchFamily="34" charset="0"/>
                <a:ea typeface="宋体" pitchFamily="2" charset="-122"/>
              </a:rPr>
              <a:t> 2009</a:t>
            </a:r>
            <a:r>
              <a:rPr lang="en-GB" altLang="zh-CN" sz="1400" b="1" dirty="0" smtClean="0">
                <a:latin typeface="Calibri" pitchFamily="34" charset="0"/>
                <a:ea typeface="宋体" pitchFamily="2" charset="-122"/>
              </a:rPr>
              <a:t> </a:t>
            </a:r>
            <a:endParaRPr lang="en-GB" altLang="en-US" sz="14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15" y="563181"/>
            <a:ext cx="5998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What is the best car for motorsport ?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Rus\Pictures\19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4" y="1348011"/>
            <a:ext cx="3444794" cy="196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369" y="3429001"/>
            <a:ext cx="369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http://racing.herts.ac.uk/cars/uh1/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28" y="1245970"/>
            <a:ext cx="331089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6459" y="3533917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http://go.warwick.ac.uk/wrap/51907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628" y="404664"/>
            <a:ext cx="64556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for your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attention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9" y="3827611"/>
            <a:ext cx="2409403" cy="24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8224"/>
            <a:ext cx="2362200" cy="22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coventry university emble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C:\Users\Rus\Pictures\_2016\logo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05" y="2466216"/>
            <a:ext cx="1486853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43343-44C9-4921-B3DC-4FE3757CF45A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Appendix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0" y="3080060"/>
            <a:ext cx="6102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From </a:t>
            </a:r>
            <a:r>
              <a:rPr lang="en-GB" sz="3600" dirty="0" smtClean="0"/>
              <a:t>MSc. students’ work.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ZSTU. </a:t>
            </a:r>
            <a:r>
              <a:rPr lang="en-GB" sz="3600" dirty="0" smtClean="0"/>
              <a:t>Zhytomyr, </a:t>
            </a:r>
            <a:r>
              <a:rPr lang="en-GB" sz="3600" dirty="0" smtClean="0"/>
              <a:t>Ukraine</a:t>
            </a:r>
          </a:p>
          <a:p>
            <a:endParaRPr lang="en-GB" sz="2000" dirty="0" smtClean="0"/>
          </a:p>
          <a:p>
            <a:r>
              <a:rPr lang="en-GB" sz="2000" dirty="0" smtClean="0"/>
              <a:t>Supervisor </a:t>
            </a:r>
            <a:r>
              <a:rPr lang="en-GB" sz="2000" dirty="0" err="1" smtClean="0"/>
              <a:t>Dr.</a:t>
            </a:r>
            <a:r>
              <a:rPr lang="en-GB" sz="2000" dirty="0" smtClean="0"/>
              <a:t>  Ruslana Kolodnytska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793D2-2773-45A6-B494-54E5E093D3F4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0013" y="188640"/>
            <a:ext cx="4697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 consumption experiments </a:t>
            </a:r>
          </a:p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ZSTU, Ukraine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(MSc. </a:t>
            </a:r>
            <a:r>
              <a:rPr lang="en-GB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Povarchuk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2013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0" y="1156542"/>
            <a:ext cx="2876550" cy="21570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00" y="1196752"/>
            <a:ext cx="2882900" cy="21621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1196752"/>
            <a:ext cx="2876550" cy="215709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0" y="3645024"/>
            <a:ext cx="2870200" cy="21526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41" y="3467447"/>
            <a:ext cx="2152650" cy="28695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00" y="3766531"/>
            <a:ext cx="3028950" cy="22713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ABBD-C72D-48CA-BC32-9EC09E363FFC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Hemp bus ( </a:t>
            </a:r>
            <a:r>
              <a:rPr lang="en-GB" dirty="0" smtClean="0"/>
              <a:t>MSc. </a:t>
            </a:r>
            <a:r>
              <a:rPr lang="en-GB" dirty="0" err="1" smtClean="0"/>
              <a:t>Lyashko</a:t>
            </a:r>
            <a:r>
              <a:rPr lang="en-GB" dirty="0" smtClean="0"/>
              <a:t>),</a:t>
            </a:r>
            <a:br>
              <a:rPr lang="en-GB" dirty="0" smtClean="0"/>
            </a:br>
            <a:r>
              <a:rPr lang="en-GB" dirty="0" smtClean="0"/>
              <a:t>ZSTU, Ukraine 2006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37" y="1600200"/>
            <a:ext cx="6405126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451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1" y="1196752"/>
            <a:ext cx="4248472" cy="473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94" y="1058201"/>
            <a:ext cx="4259802" cy="4876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1505" y="60593"/>
            <a:ext cx="1661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P-V diagram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940" y="6024681"/>
            <a:ext cx="450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Diesel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828" y="6004790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Biodiesel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ABBD-C72D-48CA-BC32-9EC09E363FFC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02998" y="580038"/>
            <a:ext cx="4098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ZSTU, Ukraine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(MSc.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Povarchuk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2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207" y="243506"/>
            <a:ext cx="2226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Fuel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" y="1384990"/>
            <a:ext cx="4109864" cy="30348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384990"/>
            <a:ext cx="4364182" cy="3034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6184" y="5642957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палива від частоти обертання колінчастого валу для двигунів з різним пробігом від початку експлуатації (або після капітального ремонту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(Ukrainian language)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AABBD-C72D-48CA-BC32-9EC09E363FFC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96043" y="764704"/>
            <a:ext cx="4136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ZSTU, Ukraine (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Povarchuk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2013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32507" y="479715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Diesel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04294" y="479633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Biodiesel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8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dirty="0" smtClean="0">
                <a:solidFill>
                  <a:srgbClr val="0070C0"/>
                </a:solidFill>
              </a:rPr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81488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2400" dirty="0" smtClean="0">
                <a:solidFill>
                  <a:srgbClr val="0070C0"/>
                </a:solidFill>
              </a:rPr>
              <a:t>Part I.  HEMP FUELS </a:t>
            </a:r>
          </a:p>
          <a:p>
            <a:pPr marL="457200" indent="-457200">
              <a:lnSpc>
                <a:spcPct val="90000"/>
              </a:lnSpc>
              <a:buAutoNum type="arabicPeriod"/>
              <a:defRPr/>
            </a:pPr>
            <a:r>
              <a:rPr lang="en-GB" altLang="en-US" sz="2400" dirty="0" smtClean="0"/>
              <a:t>Biodiesel or Biomass to Liquid (BTL)?</a:t>
            </a:r>
          </a:p>
          <a:p>
            <a:pPr marL="457200" indent="-457200">
              <a:lnSpc>
                <a:spcPct val="90000"/>
              </a:lnSpc>
              <a:buAutoNum type="arabicPeriod"/>
              <a:defRPr/>
            </a:pPr>
            <a:r>
              <a:rPr lang="en-GB" altLang="en-US" sz="2400" dirty="0" smtClean="0"/>
              <a:t>Biofuel Spray</a:t>
            </a:r>
            <a:r>
              <a:rPr lang="en-GB" altLang="en-US" sz="2400" dirty="0" smtClean="0">
                <a:sym typeface="Wingdings" pitchFamily="2" charset="2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2400" dirty="0" smtClean="0">
                <a:sym typeface="Wingdings" pitchFamily="2" charset="2"/>
              </a:rPr>
              <a:t>3.   Hemp biodiesel evaporation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2400" dirty="0" smtClean="0"/>
              <a:t>4.   Biofuel combustion (emissions, consumption)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sz="2400" dirty="0" smtClean="0"/>
              <a:t> </a:t>
            </a:r>
            <a:r>
              <a:rPr lang="en-GB" altLang="en-US" sz="2400" dirty="0" smtClean="0">
                <a:solidFill>
                  <a:srgbClr val="0070C0"/>
                </a:solidFill>
              </a:rPr>
              <a:t>PART II. HEMP MATERIALS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400" dirty="0" smtClean="0"/>
              <a:t>5. Hemp car design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400" dirty="0" smtClean="0"/>
              <a:t>6. Hemp composite materials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400" dirty="0" smtClean="0">
                <a:solidFill>
                  <a:srgbClr val="0070C0"/>
                </a:solidFill>
              </a:rPr>
              <a:t>PART III. DISCUSSION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400" dirty="0" smtClean="0"/>
              <a:t> Future hemp motorsport car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400" dirty="0" smtClean="0">
                <a:solidFill>
                  <a:srgbClr val="0070C0"/>
                </a:solidFill>
              </a:rPr>
              <a:t>APPENDIX</a:t>
            </a:r>
            <a:r>
              <a:rPr lang="en-GB" altLang="en-US" sz="2400" dirty="0" smtClean="0"/>
              <a:t>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400" dirty="0" smtClean="0"/>
              <a:t>Students’ work (ZSTU</a:t>
            </a:r>
            <a:r>
              <a:rPr lang="en-GB" altLang="en-US" sz="2400" smtClean="0"/>
              <a:t>, Zhytomyr</a:t>
            </a:r>
            <a:r>
              <a:rPr lang="en-GB" altLang="en-US" sz="2400" dirty="0" smtClean="0"/>
              <a:t>, Ukraine)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GB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tx1"/>
                </a:solidFill>
              </a:rPr>
              <a:t/>
            </a:r>
            <a:br>
              <a:rPr lang="en-GB" altLang="en-US" dirty="0" smtClean="0">
                <a:solidFill>
                  <a:schemeClr val="tx1"/>
                </a:solidFill>
              </a:rPr>
            </a:br>
            <a:r>
              <a:rPr lang="en-GB" altLang="en-US" dirty="0" smtClean="0">
                <a:solidFill>
                  <a:schemeClr val="tx1"/>
                </a:solidFill>
              </a:rPr>
              <a:t>Part </a:t>
            </a:r>
            <a:r>
              <a:rPr lang="en-GB" altLang="en-US" dirty="0">
                <a:solidFill>
                  <a:schemeClr val="tx1"/>
                </a:solidFill>
              </a:rPr>
              <a:t>I.  HEMP FUELS </a:t>
            </a:r>
            <a:r>
              <a:rPr lang="en-GB" altLang="en-US" dirty="0">
                <a:solidFill>
                  <a:srgbClr val="0070C0"/>
                </a:solidFill>
              </a:rPr>
              <a:t/>
            </a:r>
            <a:br>
              <a:rPr lang="en-GB" altLang="en-US" dirty="0">
                <a:solidFill>
                  <a:srgbClr val="0070C0"/>
                </a:solidFill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82" y="260648"/>
            <a:ext cx="7115338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Why hemp biofuel? 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182" y="4724400"/>
            <a:ext cx="7769797" cy="762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7200" dirty="0" smtClean="0"/>
              <a:t>The LP-model </a:t>
            </a:r>
            <a:r>
              <a:rPr lang="en-GB" sz="7200" dirty="0"/>
              <a:t>can </a:t>
            </a:r>
            <a:r>
              <a:rPr lang="en-GB" sz="7200" dirty="0" smtClean="0"/>
              <a:t>evaluate </a:t>
            </a:r>
            <a:r>
              <a:rPr lang="en-GB" sz="7200" dirty="0"/>
              <a:t>the spray penetration </a:t>
            </a:r>
            <a:r>
              <a:rPr lang="en-GB" sz="7200" dirty="0" smtClean="0"/>
              <a:t>of </a:t>
            </a:r>
            <a:r>
              <a:rPr lang="en-GB" sz="7200" dirty="0"/>
              <a:t>a new type of alternative </a:t>
            </a:r>
            <a:r>
              <a:rPr lang="en-GB" sz="7200" dirty="0" smtClean="0"/>
              <a:t>fuel in just 15 </a:t>
            </a:r>
            <a:r>
              <a:rPr lang="en-GB" sz="7200" dirty="0"/>
              <a:t>minutes!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94181" y="5943600"/>
            <a:ext cx="7772400" cy="681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ERASMUS </a:t>
            </a:r>
            <a:r>
              <a:rPr lang="en-GB" sz="1200" i="1" dirty="0" smtClean="0">
                <a:solidFill>
                  <a:schemeClr val="bg1"/>
                </a:solidFill>
              </a:rPr>
              <a:t>+/ Mobility,  </a:t>
            </a:r>
            <a:r>
              <a:rPr lang="en-GB" sz="1200" i="1" dirty="0">
                <a:solidFill>
                  <a:schemeClr val="bg1"/>
                </a:solidFill>
              </a:rPr>
              <a:t>May  2017, Coventry , UK</a:t>
            </a:r>
          </a:p>
          <a:p>
            <a:r>
              <a:rPr lang="en-GB" sz="1200" i="1" dirty="0" err="1" smtClean="0">
                <a:solidFill>
                  <a:schemeClr val="bg1"/>
                </a:solidFill>
              </a:rPr>
              <a:t>Ruslana</a:t>
            </a:r>
            <a:r>
              <a:rPr lang="en-GB" sz="1200" i="1" dirty="0" smtClean="0">
                <a:solidFill>
                  <a:schemeClr val="bg1"/>
                </a:solidFill>
              </a:rPr>
              <a:t> </a:t>
            </a:r>
            <a:r>
              <a:rPr lang="en-GB" sz="1200" i="1" dirty="0">
                <a:solidFill>
                  <a:schemeClr val="bg1"/>
                </a:solidFill>
              </a:rPr>
              <a:t>Kolodnytsksa   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  <a:hlinkClick r:id="rId3"/>
              </a:rPr>
              <a:t>ruslanakolod@gmail.com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Zhytomyr State Technological </a:t>
            </a:r>
            <a:r>
              <a:rPr lang="en-GB" sz="12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University, </a:t>
            </a:r>
            <a:r>
              <a:rPr lang="en-GB" sz="12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Ukraine 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182" y="1752600"/>
            <a:ext cx="777239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</a:t>
            </a:r>
            <a:r>
              <a:rPr lang="en-GB" sz="2200" dirty="0" smtClean="0"/>
              <a:t>emp</a:t>
            </a:r>
            <a:r>
              <a:rPr lang="en-GB" sz="2400" dirty="0" smtClean="0"/>
              <a:t> biodiesel </a:t>
            </a:r>
            <a:r>
              <a:rPr lang="en-GB" sz="2400" dirty="0"/>
              <a:t>or </a:t>
            </a:r>
            <a:r>
              <a:rPr lang="en-GB" sz="2400" dirty="0" smtClean="0"/>
              <a:t>hemp BTL? </a:t>
            </a:r>
            <a:endParaRPr lang="en-GB" sz="2400" dirty="0"/>
          </a:p>
          <a:p>
            <a:pPr algn="ctr"/>
            <a:r>
              <a:rPr lang="en-GB" sz="2400" dirty="0"/>
              <a:t>That is the question.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4181" y="2667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b="1" dirty="0" smtClean="0">
                <a:solidFill>
                  <a:schemeClr val="tx2"/>
                </a:solidFill>
              </a:rPr>
              <a:t>Ukraine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smtClean="0">
                <a:solidFill>
                  <a:schemeClr val="tx2"/>
                </a:solidFill>
              </a:rPr>
              <a:t>4</a:t>
            </a:r>
            <a:r>
              <a:rPr lang="en-GB" b="1" baseline="30000" dirty="0" smtClean="0">
                <a:solidFill>
                  <a:schemeClr val="tx2"/>
                </a:solidFill>
              </a:rPr>
              <a:t>th</a:t>
            </a:r>
            <a:r>
              <a:rPr lang="en-GB" b="1" dirty="0" smtClean="0">
                <a:solidFill>
                  <a:schemeClr val="tx2"/>
                </a:solidFill>
              </a:rPr>
              <a:t>  </a:t>
            </a:r>
            <a:r>
              <a:rPr lang="en-GB" b="1" dirty="0">
                <a:solidFill>
                  <a:schemeClr val="tx2"/>
                </a:solidFill>
              </a:rPr>
              <a:t>place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in the world </a:t>
            </a:r>
            <a:r>
              <a:rPr lang="en-GB" b="1" dirty="0" smtClean="0">
                <a:solidFill>
                  <a:schemeClr val="tx2"/>
                </a:solidFill>
              </a:rPr>
              <a:t>for technical hemp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  <a:p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182" y="3867329"/>
            <a:ext cx="7772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What </a:t>
            </a:r>
            <a:r>
              <a:rPr lang="en-GB" dirty="0" smtClean="0"/>
              <a:t>are </a:t>
            </a:r>
            <a:r>
              <a:rPr lang="en-GB" dirty="0"/>
              <a:t>the spray </a:t>
            </a:r>
            <a:r>
              <a:rPr lang="en-GB" dirty="0" smtClean="0"/>
              <a:t>parameters </a:t>
            </a:r>
            <a:r>
              <a:rPr lang="en-GB" dirty="0"/>
              <a:t>of hemp biodiesel?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37080" y="907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Biodiesel </a:t>
            </a:r>
            <a:r>
              <a:rPr lang="en-GB" altLang="en-US" dirty="0">
                <a:solidFill>
                  <a:srgbClr val="0070C0"/>
                </a:solidFill>
              </a:rPr>
              <a:t>or BTL</a:t>
            </a:r>
            <a:r>
              <a:rPr lang="en-GB" altLang="en-US" dirty="0" smtClean="0">
                <a:solidFill>
                  <a:srgbClr val="0070C0"/>
                </a:solidFill>
              </a:rPr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BFF6A-2BEA-4D16-A0E7-B27DAE5CF13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altLang="en-US" sz="4000" dirty="0" smtClean="0">
                <a:solidFill>
                  <a:srgbClr val="0070C0"/>
                </a:solidFill>
              </a:rPr>
              <a:t>The fuel for future:CO</a:t>
            </a:r>
            <a:r>
              <a:rPr lang="en-GB" altLang="en-US" sz="1800" dirty="0" smtClean="0">
                <a:solidFill>
                  <a:srgbClr val="0070C0"/>
                </a:solidFill>
              </a:rPr>
              <a:t>2</a:t>
            </a:r>
            <a:r>
              <a:rPr lang="en-GB" altLang="en-US" sz="4000" dirty="0" smtClean="0">
                <a:solidFill>
                  <a:srgbClr val="0070C0"/>
                </a:solidFill>
              </a:rPr>
              <a:t> emissions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95053"/>
              </p:ext>
            </p:extLst>
          </p:nvPr>
        </p:nvGraphicFramePr>
        <p:xfrm>
          <a:off x="539552" y="1173819"/>
          <a:ext cx="8208912" cy="531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376264"/>
                <a:gridCol w="1224136"/>
                <a:gridCol w="942133"/>
                <a:gridCol w="1074091"/>
              </a:tblGrid>
              <a:tr h="56603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FUELS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FROM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Well </a:t>
                      </a:r>
                    </a:p>
                    <a:p>
                      <a:r>
                        <a:rPr lang="en-GB" sz="1800" dirty="0" smtClean="0">
                          <a:effectLst/>
                        </a:rPr>
                        <a:t>to tank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Tank to wheel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Well to wheel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Hydrogen, electricity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renewable energy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Compressed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hydrogen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wind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7.6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+0.0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7.6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Biofuels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(second generation)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From biomass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7715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Synthetic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diesel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waste wood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-116.7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+126.8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10.1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77152"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NExBTL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sunflower oil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-55.0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+126.8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71.8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7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</a:rPr>
                        <a:t>Biofuels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</a:rPr>
                        <a:t>(first generation)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</a:rPr>
                        <a:t>From biomass</a:t>
                      </a: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5946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Compressed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biogas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</a:rPr>
                        <a:t>From organic waste</a:t>
                      </a:r>
                      <a:endParaRPr lang="en-GB" sz="16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-75.6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+107.6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32.0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7318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Ethanol (100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%)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sugar cane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-114.5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+135.9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21.4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14884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-51.1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+136.5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133.9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492714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Natural gas (CNG),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Hydrogen*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natural gas</a:t>
                      </a:r>
                      <a:r>
                        <a:rPr lang="en-GB" sz="15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(*</a:t>
                      </a:r>
                      <a:r>
                        <a:rPr lang="en-GB" sz="15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made using steam reforming)</a:t>
                      </a:r>
                      <a:endParaRPr lang="en-GB" sz="15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39938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Compressed 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hydrogen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82.2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0.0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82.2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5128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Compressed natural gas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26.3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+107.6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133.9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25467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C000"/>
                          </a:solidFill>
                          <a:effectLst/>
                        </a:rPr>
                        <a:t>Conventional fuels</a:t>
                      </a:r>
                      <a:endParaRPr lang="en-GB" sz="1600" dirty="0">
                        <a:solidFill>
                          <a:srgbClr val="FFC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From crude oil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13474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 Diesel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25.1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+131.1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156.2 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Gasoline 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23.5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+138.8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effectLst/>
                        </a:rPr>
                        <a:t>162.3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619672" y="6488668"/>
            <a:ext cx="679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(CO</a:t>
            </a:r>
            <a:r>
              <a:rPr lang="en-GB" sz="1200" dirty="0" smtClean="0"/>
              <a:t>2</a:t>
            </a:r>
            <a:r>
              <a:rPr lang="en-GB" dirty="0" smtClean="0"/>
              <a:t> emissions, g/km) [ adapted from </a:t>
            </a:r>
            <a:r>
              <a:rPr lang="en-GB" dirty="0" smtClean="0">
                <a:hlinkClick r:id="rId2"/>
              </a:rPr>
              <a:t>www.autocar.co.uk</a:t>
            </a:r>
            <a:r>
              <a:rPr lang="en-GB" dirty="0" smtClean="0"/>
              <a:t>, 2011] </a:t>
            </a:r>
            <a:endParaRPr lang="en-GB" dirty="0"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413" y="11846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7080" y="907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Biodiesel </a:t>
            </a:r>
            <a:r>
              <a:rPr lang="en-GB" altLang="en-US" dirty="0">
                <a:solidFill>
                  <a:srgbClr val="0070C0"/>
                </a:solidFill>
              </a:rPr>
              <a:t>or BTL</a:t>
            </a:r>
            <a:r>
              <a:rPr lang="en-GB" altLang="en-US" dirty="0" smtClean="0">
                <a:solidFill>
                  <a:srgbClr val="0070C0"/>
                </a:solidFill>
              </a:rPr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8" y="682625"/>
            <a:ext cx="8229600" cy="6477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0070C0"/>
                </a:solidFill>
              </a:rPr>
              <a:t>Biofuels production (biodiesel, ethanol)</a:t>
            </a:r>
            <a:r>
              <a:rPr lang="en-GB" altLang="zh-CN" sz="3600" dirty="0" smtClean="0">
                <a:solidFill>
                  <a:srgbClr val="0070C0"/>
                </a:solidFill>
                <a:ea typeface="宋体" pitchFamily="2" charset="-122"/>
              </a:rPr>
              <a:t/>
            </a:r>
            <a:br>
              <a:rPr lang="en-GB" altLang="zh-CN" sz="3600" dirty="0" smtClean="0">
                <a:solidFill>
                  <a:srgbClr val="0070C0"/>
                </a:solidFill>
                <a:ea typeface="宋体" pitchFamily="2" charset="-122"/>
              </a:rPr>
            </a:br>
            <a:r>
              <a:rPr lang="en-GB" altLang="zh-CN" sz="4000" dirty="0" smtClean="0">
                <a:solidFill>
                  <a:srgbClr val="0070C0"/>
                </a:solidFill>
                <a:ea typeface="宋体" pitchFamily="2" charset="-122"/>
              </a:rPr>
              <a:t/>
            </a:r>
            <a:br>
              <a:rPr lang="en-GB" altLang="zh-CN" sz="4000" dirty="0" smtClean="0">
                <a:solidFill>
                  <a:srgbClr val="0070C0"/>
                </a:solidFill>
                <a:ea typeface="宋体" pitchFamily="2" charset="-122"/>
              </a:rPr>
            </a:br>
            <a:endParaRPr lang="en-GB" altLang="en-US" sz="4000" dirty="0" smtClean="0">
              <a:solidFill>
                <a:srgbClr val="0070C0"/>
              </a:solidFill>
              <a:ea typeface="宋体" pitchFamily="2" charset="-122"/>
            </a:endParaRPr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 rot="10800000">
            <a:off x="0" y="2420938"/>
            <a:ext cx="45878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Thousand tonnes oil equivalent</a:t>
            </a:r>
          </a:p>
        </p:txBody>
      </p:sp>
      <p:sp>
        <p:nvSpPr>
          <p:cNvPr id="6148" name="Rectangle 13"/>
          <p:cNvSpPr>
            <a:spLocks noChangeArrowheads="1"/>
          </p:cNvSpPr>
          <p:nvPr/>
        </p:nvSpPr>
        <p:spPr bwMode="auto">
          <a:xfrm>
            <a:off x="2051050" y="6184900"/>
            <a:ext cx="1055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>
                <a:ea typeface="宋体" pitchFamily="2" charset="-122"/>
              </a:rPr>
              <a:t>years</a:t>
            </a:r>
            <a:endParaRPr lang="en-GB" altLang="en-US" sz="2800"/>
          </a:p>
        </p:txBody>
      </p:sp>
      <p:sp>
        <p:nvSpPr>
          <p:cNvPr id="6149" name="Rectangle 15"/>
          <p:cNvSpPr>
            <a:spLocks noChangeArrowheads="1"/>
          </p:cNvSpPr>
          <p:nvPr/>
        </p:nvSpPr>
        <p:spPr bwMode="auto">
          <a:xfrm>
            <a:off x="3851274" y="6259790"/>
            <a:ext cx="15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ea typeface="宋体" pitchFamily="2" charset="-122"/>
              </a:rPr>
              <a:t>[BP, 2013</a:t>
            </a:r>
            <a:r>
              <a:rPr lang="en-GB" altLang="zh-CN" sz="1800" dirty="0" smtClean="0">
                <a:ea typeface="宋体" pitchFamily="2" charset="-122"/>
              </a:rPr>
              <a:t>]</a:t>
            </a:r>
            <a:endParaRPr lang="en-GB" altLang="en-US" sz="1800" dirty="0"/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6084888" y="6184900"/>
            <a:ext cx="1354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800">
                <a:ea typeface="宋体" pitchFamily="2" charset="-122"/>
              </a:rPr>
              <a:t>regions</a:t>
            </a:r>
            <a:endParaRPr lang="en-GB" altLang="en-US" sz="2800"/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262037" y="836919"/>
            <a:ext cx="367347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>
                <a:solidFill>
                  <a:schemeClr val="tx2"/>
                </a:solidFill>
                <a:ea typeface="宋体" pitchFamily="2" charset="-122"/>
              </a:rPr>
              <a:t>increased </a:t>
            </a:r>
            <a:r>
              <a:rPr lang="en-GB" altLang="en-US" sz="2800" dirty="0">
                <a:solidFill>
                  <a:schemeClr val="tx2"/>
                </a:solidFill>
              </a:rPr>
              <a:t>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2"/>
                </a:solidFill>
              </a:rPr>
              <a:t>6.1% in 2013 </a:t>
            </a:r>
          </a:p>
        </p:txBody>
      </p:sp>
      <p:pic>
        <p:nvPicPr>
          <p:cNvPr id="615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113" y="1839913"/>
            <a:ext cx="3914775" cy="404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1833563"/>
            <a:ext cx="3895725" cy="405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427984" y="836920"/>
            <a:ext cx="432048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 smtClean="0">
                <a:solidFill>
                  <a:schemeClr val="tx2"/>
                </a:solidFill>
                <a:ea typeface="宋体" pitchFamily="2" charset="-122"/>
              </a:rPr>
              <a:t>biodiesel  sheared 78.2%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2800" dirty="0" smtClean="0">
                <a:solidFill>
                  <a:schemeClr val="tx2"/>
                </a:solidFill>
                <a:ea typeface="宋体" pitchFamily="2" charset="-122"/>
              </a:rPr>
              <a:t>in European transport</a:t>
            </a:r>
            <a:r>
              <a:rPr lang="en-GB" altLang="en-US" sz="2800" dirty="0" smtClean="0">
                <a:solidFill>
                  <a:schemeClr val="tx2"/>
                </a:solidFill>
              </a:rPr>
              <a:t> </a:t>
            </a:r>
            <a:endParaRPr lang="en-GB" altLang="en-US" sz="28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51185-5F8F-4B70-B1CC-0C3677B394C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rPr>
              <a:t>Biofuels (biodiesel, ethanol) production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A0132-E9AD-41F5-8032-021B8E89FDC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 rot="10800000">
            <a:off x="0" y="2420938"/>
            <a:ext cx="458788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Thousand tonnes oil equivalent</a:t>
            </a:r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2051050" y="62357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years</a:t>
            </a:r>
            <a:endParaRPr lang="en-GB" altLang="en-US" sz="2400" dirty="0"/>
          </a:p>
        </p:txBody>
      </p:sp>
      <p:sp>
        <p:nvSpPr>
          <p:cNvPr id="10" name="Rectangle 46"/>
          <p:cNvSpPr>
            <a:spLocks noChangeArrowheads="1"/>
          </p:cNvSpPr>
          <p:nvPr/>
        </p:nvSpPr>
        <p:spPr bwMode="auto">
          <a:xfrm>
            <a:off x="6668984" y="6235700"/>
            <a:ext cx="118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2400" dirty="0">
                <a:ea typeface="SimSun" pitchFamily="2" charset="-122"/>
              </a:rPr>
              <a:t>regions</a:t>
            </a:r>
            <a:endParaRPr lang="en-GB" altLang="en-US" sz="2400" dirty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6256"/>
            <a:ext cx="79248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1"/>
          <p:cNvSpPr>
            <a:spLocks noChangeArrowheads="1"/>
          </p:cNvSpPr>
          <p:nvPr/>
        </p:nvSpPr>
        <p:spPr bwMode="auto">
          <a:xfrm>
            <a:off x="1939966" y="1323975"/>
            <a:ext cx="1447800" cy="1219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solidFill>
                  <a:schemeClr val="tx2"/>
                </a:solidFill>
                <a:ea typeface="SimSun" pitchFamily="2" charset="-122"/>
              </a:rPr>
              <a:t>g</a:t>
            </a:r>
            <a:r>
              <a:rPr lang="en-GB" altLang="en-US" sz="1800" dirty="0">
                <a:solidFill>
                  <a:schemeClr val="tx2"/>
                </a:solidFill>
              </a:rPr>
              <a:t>rew by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2"/>
                </a:solidFill>
              </a:rPr>
              <a:t>0.9%</a:t>
            </a:r>
            <a:endParaRPr lang="en-GB" altLang="en-US" sz="18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  <p:sp>
        <p:nvSpPr>
          <p:cNvPr id="15" name="Line 50"/>
          <p:cNvSpPr>
            <a:spLocks noChangeShapeType="1"/>
          </p:cNvSpPr>
          <p:nvPr/>
        </p:nvSpPr>
        <p:spPr bwMode="auto">
          <a:xfrm>
            <a:off x="3387766" y="1676400"/>
            <a:ext cx="523752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3733800" y="6096000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800" dirty="0">
                <a:ea typeface="SimSun" pitchFamily="2" charset="-122"/>
              </a:rPr>
              <a:t>[BP, </a:t>
            </a:r>
            <a:r>
              <a:rPr lang="en-GB" altLang="zh-CN" sz="1800" dirty="0" smtClean="0">
                <a:ea typeface="SimSun" pitchFamily="2" charset="-122"/>
              </a:rPr>
              <a:t>2016]</a:t>
            </a:r>
            <a:r>
              <a:rPr lang="en-GB" altLang="zh-CN" sz="1800" dirty="0">
                <a:ea typeface="SimSun" pitchFamily="2" charset="-122"/>
              </a:rPr>
              <a:t/>
            </a:r>
            <a:br>
              <a:rPr lang="en-GB" altLang="zh-CN" sz="1800" dirty="0">
                <a:ea typeface="SimSun" pitchFamily="2" charset="-122"/>
              </a:rPr>
            </a:br>
            <a:endParaRPr lang="en-GB" alt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93413" y="118468"/>
            <a:ext cx="23990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 smtClean="0"/>
              <a:t>Part I. </a:t>
            </a:r>
            <a:r>
              <a:rPr lang="en-GB" altLang="en-US" dirty="0"/>
              <a:t>HEMP FUELS </a:t>
            </a:r>
          </a:p>
        </p:txBody>
      </p:sp>
    </p:spTree>
    <p:extLst>
      <p:ext uri="{BB962C8B-B14F-4D97-AF65-F5344CB8AC3E}">
        <p14:creationId xmlns:p14="http://schemas.microsoft.com/office/powerpoint/2010/main" val="34685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ing of biodiesel sprays_07MAY_1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4084</TotalTime>
  <Words>1812</Words>
  <Application>Microsoft Office PowerPoint</Application>
  <PresentationFormat>On-screen Show (4:3)</PresentationFormat>
  <Paragraphs>431</Paragraphs>
  <Slides>39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Modelling of biodiesel sprays_07MAY_13</vt:lpstr>
      <vt:lpstr>Chart</vt:lpstr>
      <vt:lpstr>Document</vt:lpstr>
      <vt:lpstr>Equation</vt:lpstr>
      <vt:lpstr>HEMP CAR (ALTERNATIVE BIOFUEL  AND MATERIAL DESIGN)</vt:lpstr>
      <vt:lpstr>PowerPoint Presentation</vt:lpstr>
      <vt:lpstr>Why hemp car ?</vt:lpstr>
      <vt:lpstr>Overview</vt:lpstr>
      <vt:lpstr> Part I.  HEMP FUELS  </vt:lpstr>
      <vt:lpstr>Why hemp biofuel? </vt:lpstr>
      <vt:lpstr>The fuel for future:CO2 emissions  </vt:lpstr>
      <vt:lpstr>Biofuels production (biodiesel, ethanol)  </vt:lpstr>
      <vt:lpstr>Biofuels (biodiesel, ethanol) production</vt:lpstr>
      <vt:lpstr>Diesel and biodiesel</vt:lpstr>
      <vt:lpstr>2. Biofuel Spray </vt:lpstr>
      <vt:lpstr>Diesel and Biodiesel Spray</vt:lpstr>
      <vt:lpstr>Spray Penetration Modelling</vt:lpstr>
      <vt:lpstr>Spray Penetration Modelling,  СOFM – model</vt:lpstr>
      <vt:lpstr>  3. Hemp biodiesel evaporation  </vt:lpstr>
      <vt:lpstr>Modelling of evaporation (Biodiesel droplet)</vt:lpstr>
      <vt:lpstr>Evaporation of Hemp  biodiesel</vt:lpstr>
      <vt:lpstr> 4. Biofuel combustion (emissions, consumption)  </vt:lpstr>
      <vt:lpstr> Perfomance map (diesel/bidiesel) </vt:lpstr>
      <vt:lpstr>Specific fuel consumption </vt:lpstr>
      <vt:lpstr>Biofuels emission (hydrotreated oils)</vt:lpstr>
      <vt:lpstr>Hemp biodiesel  cetane number </vt:lpstr>
      <vt:lpstr>HEMP Biodiesel. Summary </vt:lpstr>
      <vt:lpstr>PART II. HEMP MATERIAL</vt:lpstr>
      <vt:lpstr>Lotus Eco-Elise (hemp) </vt:lpstr>
      <vt:lpstr>Flax and polyethylene composite</vt:lpstr>
      <vt:lpstr>Hemp Fibre as an Alternative to Glass Fibre</vt:lpstr>
      <vt:lpstr>Use of lignin as a compatibiliser in hemp/epoxy composites (1)</vt:lpstr>
      <vt:lpstr>Use of lignin as a compatibiliser in hemp/epoxy composites (2)</vt:lpstr>
      <vt:lpstr>Q. Is the strength of composite increased when we add more lignin? </vt:lpstr>
      <vt:lpstr> Hemp/epoxy composite  with 5% w/w lignin </vt:lpstr>
      <vt:lpstr>III Discussion</vt:lpstr>
      <vt:lpstr> </vt:lpstr>
      <vt:lpstr>PowerPoint Presentation</vt:lpstr>
      <vt:lpstr>Appendix </vt:lpstr>
      <vt:lpstr>PowerPoint Presentation</vt:lpstr>
      <vt:lpstr>Hemp bus ( MSc. Lyashko), ZSTU, Ukraine 2006</vt:lpstr>
      <vt:lpstr>PowerPoint Presentation</vt:lpstr>
      <vt:lpstr>PowerPoint Presentation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FUELS SPRAY AVAPORATION AND COMBUSTION</dc:title>
  <dc:creator>Ruslana</dc:creator>
  <cp:lastModifiedBy>Rus</cp:lastModifiedBy>
  <cp:revision>430</cp:revision>
  <dcterms:created xsi:type="dcterms:W3CDTF">2013-05-07T16:27:15Z</dcterms:created>
  <dcterms:modified xsi:type="dcterms:W3CDTF">2017-06-02T10:02:51Z</dcterms:modified>
</cp:coreProperties>
</file>