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7" r:id="rId3"/>
    <p:sldId id="264" r:id="rId4"/>
    <p:sldId id="277" r:id="rId5"/>
    <p:sldId id="279" r:id="rId6"/>
    <p:sldId id="291" r:id="rId7"/>
    <p:sldId id="278" r:id="rId8"/>
    <p:sldId id="280" r:id="rId9"/>
    <p:sldId id="290" r:id="rId10"/>
    <p:sldId id="262" r:id="rId11"/>
    <p:sldId id="289" r:id="rId12"/>
    <p:sldId id="281" r:id="rId13"/>
    <p:sldId id="282" r:id="rId14"/>
    <p:sldId id="260" r:id="rId15"/>
    <p:sldId id="259" r:id="rId16"/>
    <p:sldId id="261" r:id="rId17"/>
    <p:sldId id="288" r:id="rId18"/>
    <p:sldId id="275" r:id="rId19"/>
    <p:sldId id="263" r:id="rId20"/>
    <p:sldId id="268" r:id="rId21"/>
    <p:sldId id="269" r:id="rId22"/>
    <p:sldId id="270" r:id="rId23"/>
    <p:sldId id="271" r:id="rId24"/>
    <p:sldId id="272" r:id="rId25"/>
    <p:sldId id="294" r:id="rId26"/>
    <p:sldId id="283" r:id="rId27"/>
    <p:sldId id="284" r:id="rId28"/>
    <p:sldId id="285" r:id="rId29"/>
    <p:sldId id="286" r:id="rId30"/>
    <p:sldId id="273" r:id="rId31"/>
    <p:sldId id="293" r:id="rId32"/>
    <p:sldId id="292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___2016\___0MyILASS_2016_papers\37_38_LP_11May_paper54ILA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___2016\___0MyILASS_2016_papers\37_38_LP_11May_paper54ILA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___2016\___0MyILASS_2016_papers\37_38_LP_11May_paper54ILAS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___2016\___0MyILASS_2016_papers\37_38_LP_11May_paper54ILAS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___2016\___0MyILASS_2016_papers\37_38_LP_11May_paper54ILA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9548863923391"/>
          <c:y val="5.1400554097404488E-2"/>
          <c:w val="0.83876234089985613"/>
          <c:h val="0.78169364246135897"/>
        </c:manualLayout>
      </c:layout>
      <c:scatterChart>
        <c:scatterStyle val="lineMarker"/>
        <c:varyColors val="0"/>
        <c:ser>
          <c:idx val="2"/>
          <c:order val="2"/>
          <c:tx>
            <c:strRef>
              <c:f>Plots_biod100_15!$G$2</c:f>
              <c:strCache>
                <c:ptCount val="1"/>
                <c:pt idx="0">
                  <c:v>diesel 100:15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Plots_biod100_15!$F$3:$F$15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Plots_biod100_15!$G$3:$G$15</c:f>
              <c:numCache>
                <c:formatCode>General</c:formatCode>
                <c:ptCount val="13"/>
                <c:pt idx="0">
                  <c:v>0</c:v>
                </c:pt>
                <c:pt idx="1">
                  <c:v>24.210447708825434</c:v>
                </c:pt>
                <c:pt idx="2">
                  <c:v>34.23874350094556</c:v>
                </c:pt>
                <c:pt idx="3">
                  <c:v>41.933725505675163</c:v>
                </c:pt>
                <c:pt idx="4">
                  <c:v>48.420895417650868</c:v>
                </c:pt>
                <c:pt idx="5">
                  <c:v>54.136206842637719</c:v>
                </c:pt>
                <c:pt idx="6">
                  <c:v>59.303243330956398</c:v>
                </c:pt>
                <c:pt idx="7">
                  <c:v>64.054823767085608</c:v>
                </c:pt>
                <c:pt idx="8">
                  <c:v>68.47748700189112</c:v>
                </c:pt>
                <c:pt idx="9">
                  <c:v>72.63134312647631</c:v>
                </c:pt>
                <c:pt idx="10">
                  <c:v>76.560157932293393</c:v>
                </c:pt>
                <c:pt idx="11">
                  <c:v>80.296971056693536</c:v>
                </c:pt>
                <c:pt idx="12">
                  <c:v>83.867451011350326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Plots_biod100_15!$H$2</c:f>
              <c:strCache>
                <c:ptCount val="1"/>
                <c:pt idx="0">
                  <c:v>expDF 100:15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Plots_biod100_15!$F$3:$F$15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Plots_biod100_15!$H$3:$H$15</c:f>
              <c:numCache>
                <c:formatCode>General</c:formatCode>
                <c:ptCount val="13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79</c:v>
                </c:pt>
                <c:pt idx="11">
                  <c:v>82</c:v>
                </c:pt>
                <c:pt idx="12">
                  <c:v>85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Plots_biod_200_15!$G$2</c:f>
              <c:strCache>
                <c:ptCount val="1"/>
                <c:pt idx="0">
                  <c:v>diesel 200:15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Plots_biod_200_15!$F$3:$F$14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</c:numCache>
            </c:numRef>
          </c:xVal>
          <c:yVal>
            <c:numRef>
              <c:f>Plots_biod_200_15!$G$3:$G$14</c:f>
              <c:numCache>
                <c:formatCode>General</c:formatCode>
                <c:ptCount val="12"/>
                <c:pt idx="0">
                  <c:v>0</c:v>
                </c:pt>
                <c:pt idx="1">
                  <c:v>27.965084022989132</c:v>
                </c:pt>
                <c:pt idx="2">
                  <c:v>39.548601098214384</c:v>
                </c:pt>
                <c:pt idx="3">
                  <c:v>48.436946365749833</c:v>
                </c:pt>
                <c:pt idx="4">
                  <c:v>55.930168045978263</c:v>
                </c:pt>
                <c:pt idx="5">
                  <c:v>62.531828871896998</c:v>
                </c:pt>
                <c:pt idx="6">
                  <c:v>68.500186470381607</c:v>
                </c:pt>
                <c:pt idx="7">
                  <c:v>73.988657717854935</c:v>
                </c:pt>
                <c:pt idx="8">
                  <c:v>79.097202196428768</c:v>
                </c:pt>
                <c:pt idx="9">
                  <c:v>83.895252068967395</c:v>
                </c:pt>
                <c:pt idx="10">
                  <c:v>88.433360470630205</c:v>
                </c:pt>
                <c:pt idx="11">
                  <c:v>92.749690935017469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Plots_biod_200_15!$H$2</c:f>
              <c:strCache>
                <c:ptCount val="1"/>
                <c:pt idx="0">
                  <c:v>expDF 200:15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Plots_biod_200_15!$F$3:$F$14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</c:numCache>
            </c:numRef>
          </c:xVal>
          <c:yVal>
            <c:numRef>
              <c:f>Plots_biod_200_15!$H$3:$H$14</c:f>
              <c:numCache>
                <c:formatCode>General</c:formatCode>
                <c:ptCount val="12"/>
                <c:pt idx="1">
                  <c:v>17</c:v>
                </c:pt>
                <c:pt idx="2">
                  <c:v>33</c:v>
                </c:pt>
                <c:pt idx="3">
                  <c:v>48</c:v>
                </c:pt>
                <c:pt idx="4">
                  <c:v>58</c:v>
                </c:pt>
                <c:pt idx="5">
                  <c:v>63</c:v>
                </c:pt>
                <c:pt idx="6">
                  <c:v>67</c:v>
                </c:pt>
                <c:pt idx="7">
                  <c:v>73</c:v>
                </c:pt>
                <c:pt idx="8">
                  <c:v>78</c:v>
                </c:pt>
                <c:pt idx="9">
                  <c:v>84</c:v>
                </c:pt>
                <c:pt idx="10">
                  <c:v>85</c:v>
                </c:pt>
                <c:pt idx="11">
                  <c:v>89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Plots_biod_200_15!$J$24</c:f>
              <c:strCache>
                <c:ptCount val="1"/>
                <c:pt idx="0">
                  <c:v>BDC 200:15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Plots_biod_200_15!$I$25:$I$34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Plots_biod_200_15!$J$25:$J$34</c:f>
              <c:numCache>
                <c:formatCode>General</c:formatCode>
                <c:ptCount val="10"/>
                <c:pt idx="0">
                  <c:v>0</c:v>
                </c:pt>
                <c:pt idx="1">
                  <c:v>29.551383451789139</c:v>
                </c:pt>
                <c:pt idx="2">
                  <c:v>41.791967264408044</c:v>
                </c:pt>
                <c:pt idx="3">
                  <c:v>51.184497572448933</c:v>
                </c:pt>
                <c:pt idx="4">
                  <c:v>59.102766903578278</c:v>
                </c:pt>
                <c:pt idx="5">
                  <c:v>66.078902227362903</c:v>
                </c:pt>
                <c:pt idx="6">
                  <c:v>72.385810650210047</c:v>
                </c:pt>
                <c:pt idx="7">
                  <c:v>78.185611511343566</c:v>
                </c:pt>
                <c:pt idx="8">
                  <c:v>83.583934528816087</c:v>
                </c:pt>
                <c:pt idx="9">
                  <c:v>88.65415035536742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Plots_biod_200_15!$K$24</c:f>
              <c:strCache>
                <c:ptCount val="1"/>
                <c:pt idx="0">
                  <c:v>expBDC 200:15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ln>
                <a:round/>
              </a:ln>
            </c:spPr>
          </c:marker>
          <c:xVal>
            <c:numRef>
              <c:f>Plots_biod_200_15!$I$25:$I$34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Plots_biod_200_15!$K$25:$K$34</c:f>
              <c:numCache>
                <c:formatCode>General</c:formatCode>
                <c:ptCount val="10"/>
                <c:pt idx="0">
                  <c:v>0</c:v>
                </c:pt>
                <c:pt idx="1">
                  <c:v>16</c:v>
                </c:pt>
                <c:pt idx="2">
                  <c:v>39</c:v>
                </c:pt>
                <c:pt idx="3">
                  <c:v>51</c:v>
                </c:pt>
                <c:pt idx="4">
                  <c:v>59</c:v>
                </c:pt>
                <c:pt idx="5">
                  <c:v>68</c:v>
                </c:pt>
                <c:pt idx="6">
                  <c:v>75</c:v>
                </c:pt>
                <c:pt idx="7">
                  <c:v>81</c:v>
                </c:pt>
                <c:pt idx="8">
                  <c:v>85</c:v>
                </c:pt>
                <c:pt idx="9">
                  <c:v>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47872"/>
        <c:axId val="83034688"/>
      </c:scatterChart>
      <c:valAx>
        <c:axId val="7584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ASOI, ms</a:t>
                </a:r>
              </a:p>
            </c:rich>
          </c:tx>
          <c:layout>
            <c:manualLayout>
              <c:xMode val="edge"/>
              <c:yMode val="edge"/>
              <c:x val="0.43915395512799404"/>
              <c:y val="0.915717410323709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034688"/>
        <c:crosses val="autoZero"/>
        <c:crossBetween val="midCat"/>
      </c:valAx>
      <c:valAx>
        <c:axId val="83034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Spray penetration, mm</a:t>
                </a:r>
              </a:p>
            </c:rich>
          </c:tx>
          <c:layout>
            <c:manualLayout>
              <c:xMode val="edge"/>
              <c:yMode val="edge"/>
              <c:x val="1.1157601115760111E-2"/>
              <c:y val="0.191772747156605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58478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408305211848516"/>
          <c:y val="0.33218175853018372"/>
          <c:w val="0.27517367860398201"/>
          <c:h val="0.502303149606299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951881014874"/>
          <c:y val="8.8437591134441523E-2"/>
          <c:w val="0.6874422572178478"/>
          <c:h val="0.72613808690580339"/>
        </c:manualLayout>
      </c:layout>
      <c:scatterChart>
        <c:scatterStyle val="lineMarker"/>
        <c:varyColors val="0"/>
        <c:ser>
          <c:idx val="2"/>
          <c:order val="2"/>
          <c:tx>
            <c:strRef>
              <c:f>Plots_biod_200_15!$G$2</c:f>
              <c:strCache>
                <c:ptCount val="1"/>
                <c:pt idx="0">
                  <c:v>diesel 200:15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Plots_biod_200_15!$F$3:$F$14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</c:numCache>
            </c:numRef>
          </c:xVal>
          <c:yVal>
            <c:numRef>
              <c:f>Plots_biod_200_15!$G$3:$G$14</c:f>
              <c:numCache>
                <c:formatCode>General</c:formatCode>
                <c:ptCount val="12"/>
                <c:pt idx="0">
                  <c:v>0</c:v>
                </c:pt>
                <c:pt idx="1">
                  <c:v>27.965084022989132</c:v>
                </c:pt>
                <c:pt idx="2">
                  <c:v>39.548601098214384</c:v>
                </c:pt>
                <c:pt idx="3">
                  <c:v>48.436946365749833</c:v>
                </c:pt>
                <c:pt idx="4">
                  <c:v>55.930168045978263</c:v>
                </c:pt>
                <c:pt idx="5">
                  <c:v>62.531828871896998</c:v>
                </c:pt>
                <c:pt idx="6">
                  <c:v>68.500186470381607</c:v>
                </c:pt>
                <c:pt idx="7">
                  <c:v>73.988657717854935</c:v>
                </c:pt>
                <c:pt idx="8">
                  <c:v>79.097202196428768</c:v>
                </c:pt>
                <c:pt idx="9">
                  <c:v>83.895252068967395</c:v>
                </c:pt>
                <c:pt idx="10">
                  <c:v>88.433360470630205</c:v>
                </c:pt>
                <c:pt idx="11">
                  <c:v>92.749690935017469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Plots_biod_200_15!$H$2</c:f>
              <c:strCache>
                <c:ptCount val="1"/>
                <c:pt idx="0">
                  <c:v>expDF 200:15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Plots_biod_200_15!$F$3:$F$14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</c:numCache>
            </c:numRef>
          </c:xVal>
          <c:yVal>
            <c:numRef>
              <c:f>Plots_biod_200_15!$H$3:$H$14</c:f>
              <c:numCache>
                <c:formatCode>General</c:formatCode>
                <c:ptCount val="12"/>
                <c:pt idx="1">
                  <c:v>17</c:v>
                </c:pt>
                <c:pt idx="2">
                  <c:v>33</c:v>
                </c:pt>
                <c:pt idx="3">
                  <c:v>48</c:v>
                </c:pt>
                <c:pt idx="4">
                  <c:v>58</c:v>
                </c:pt>
                <c:pt idx="5">
                  <c:v>63</c:v>
                </c:pt>
                <c:pt idx="6">
                  <c:v>67</c:v>
                </c:pt>
                <c:pt idx="7">
                  <c:v>73</c:v>
                </c:pt>
                <c:pt idx="8">
                  <c:v>78</c:v>
                </c:pt>
                <c:pt idx="9">
                  <c:v>84</c:v>
                </c:pt>
                <c:pt idx="10">
                  <c:v>85</c:v>
                </c:pt>
                <c:pt idx="11">
                  <c:v>89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Plots_biod_200_15!$B$24</c:f>
              <c:strCache>
                <c:ptCount val="1"/>
                <c:pt idx="0">
                  <c:v>PDP 200:15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Plots_biod_200_15!$A$25:$A$33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Plots_biod_200_15!$B$25:$B$33</c:f>
              <c:numCache>
                <c:formatCode>General</c:formatCode>
                <c:ptCount val="9"/>
                <c:pt idx="0">
                  <c:v>0</c:v>
                </c:pt>
                <c:pt idx="1">
                  <c:v>31.198751752028507</c:v>
                </c:pt>
                <c:pt idx="2">
                  <c:v>44.121697856830068</c:v>
                </c:pt>
                <c:pt idx="3">
                  <c:v>54.037823167241889</c:v>
                </c:pt>
                <c:pt idx="4">
                  <c:v>62.397503504057013</c:v>
                </c:pt>
                <c:pt idx="5">
                  <c:v>69.762529730676391</c:v>
                </c:pt>
                <c:pt idx="6">
                  <c:v>76.421022404232531</c:v>
                </c:pt>
                <c:pt idx="7">
                  <c:v>82.54413835150811</c:v>
                </c:pt>
                <c:pt idx="8">
                  <c:v>88.243395713660135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Plots_biod_200_15!$C$24</c:f>
              <c:strCache>
                <c:ptCount val="1"/>
                <c:pt idx="0">
                  <c:v>expBDP 200:15</c:v>
                </c:pt>
              </c:strCache>
            </c:strRef>
          </c:tx>
          <c:spPr>
            <a:ln w="28575">
              <a:noFill/>
            </a:ln>
          </c:spPr>
          <c:xVal>
            <c:numRef>
              <c:f>Plots_biod_200_15!$A$25:$A$33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Plots_biod_200_15!$C$25:$C$33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43</c:v>
                </c:pt>
                <c:pt idx="3">
                  <c:v>53</c:v>
                </c:pt>
                <c:pt idx="4">
                  <c:v>65</c:v>
                </c:pt>
                <c:pt idx="5">
                  <c:v>71</c:v>
                </c:pt>
                <c:pt idx="6">
                  <c:v>78</c:v>
                </c:pt>
                <c:pt idx="7">
                  <c:v>84</c:v>
                </c:pt>
                <c:pt idx="8">
                  <c:v>87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Plots_biod_200_15!$J$24</c:f>
              <c:strCache>
                <c:ptCount val="1"/>
                <c:pt idx="0">
                  <c:v>BDC 200:15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Plots_biod_200_15!$I$25:$I$34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Plots_biod_200_15!$J$25:$J$34</c:f>
              <c:numCache>
                <c:formatCode>General</c:formatCode>
                <c:ptCount val="10"/>
                <c:pt idx="0">
                  <c:v>0</c:v>
                </c:pt>
                <c:pt idx="1">
                  <c:v>29.551383451789139</c:v>
                </c:pt>
                <c:pt idx="2">
                  <c:v>41.791967264408044</c:v>
                </c:pt>
                <c:pt idx="3">
                  <c:v>51.184497572448933</c:v>
                </c:pt>
                <c:pt idx="4">
                  <c:v>59.102766903578278</c:v>
                </c:pt>
                <c:pt idx="5">
                  <c:v>66.078902227362903</c:v>
                </c:pt>
                <c:pt idx="6">
                  <c:v>72.385810650210047</c:v>
                </c:pt>
                <c:pt idx="7">
                  <c:v>78.185611511343566</c:v>
                </c:pt>
                <c:pt idx="8">
                  <c:v>83.583934528816087</c:v>
                </c:pt>
                <c:pt idx="9">
                  <c:v>88.65415035536742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Plots_biod_200_15!$K$24</c:f>
              <c:strCache>
                <c:ptCount val="1"/>
                <c:pt idx="0">
                  <c:v>expBDC 200:15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accent6">
                  <a:lumMod val="50000"/>
                </a:schemeClr>
              </a:solidFill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marker>
          <c:xVal>
            <c:numRef>
              <c:f>Plots_biod_200_15!$I$25:$I$34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Plots_biod_200_15!$K$25:$K$34</c:f>
              <c:numCache>
                <c:formatCode>General</c:formatCode>
                <c:ptCount val="10"/>
                <c:pt idx="0">
                  <c:v>0</c:v>
                </c:pt>
                <c:pt idx="1">
                  <c:v>16</c:v>
                </c:pt>
                <c:pt idx="2">
                  <c:v>39</c:v>
                </c:pt>
                <c:pt idx="3">
                  <c:v>51</c:v>
                </c:pt>
                <c:pt idx="4">
                  <c:v>59</c:v>
                </c:pt>
                <c:pt idx="5">
                  <c:v>68</c:v>
                </c:pt>
                <c:pt idx="6">
                  <c:v>75</c:v>
                </c:pt>
                <c:pt idx="7">
                  <c:v>81</c:v>
                </c:pt>
                <c:pt idx="8">
                  <c:v>85</c:v>
                </c:pt>
                <c:pt idx="9">
                  <c:v>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36416"/>
        <c:axId val="83036992"/>
      </c:scatterChart>
      <c:valAx>
        <c:axId val="8303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ASOI, 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036992"/>
        <c:crosses val="autoZero"/>
        <c:crossBetween val="midCat"/>
      </c:valAx>
      <c:valAx>
        <c:axId val="83036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Spray  penetration , mm</a:t>
                </a:r>
              </a:p>
            </c:rich>
          </c:tx>
          <c:layout>
            <c:manualLayout>
              <c:xMode val="edge"/>
              <c:yMode val="edge"/>
              <c:x val="0"/>
              <c:y val="0.182582750072907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0364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07174103237094"/>
          <c:y val="7.9178331875182265E-2"/>
          <c:w val="0.72689348206474202"/>
          <c:h val="0.73076771653543304"/>
        </c:manualLayout>
      </c:layout>
      <c:scatterChart>
        <c:scatterStyle val="lineMarker"/>
        <c:varyColors val="0"/>
        <c:ser>
          <c:idx val="2"/>
          <c:order val="2"/>
          <c:tx>
            <c:strRef>
              <c:f>Plots_300_15!$B$22</c:f>
              <c:strCache>
                <c:ptCount val="1"/>
                <c:pt idx="0">
                  <c:v>BDP 300:15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Plots_300_15!$A$23:$A$31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Plots_300_15!$B$23:$B$31</c:f>
              <c:numCache>
                <c:formatCode>General</c:formatCode>
                <c:ptCount val="9"/>
                <c:pt idx="0">
                  <c:v>0</c:v>
                </c:pt>
                <c:pt idx="1">
                  <c:v>33.427686169745606</c:v>
                </c:pt>
                <c:pt idx="2">
                  <c:v>47.273887140005769</c:v>
                </c:pt>
                <c:pt idx="3">
                  <c:v>57.89845082546686</c:v>
                </c:pt>
                <c:pt idx="4">
                  <c:v>66.855372339491211</c:v>
                </c:pt>
                <c:pt idx="5">
                  <c:v>74.746578606080746</c:v>
                </c:pt>
                <c:pt idx="6">
                  <c:v>81.880774397766956</c:v>
                </c:pt>
                <c:pt idx="7">
                  <c:v>88.441344509460123</c:v>
                </c:pt>
                <c:pt idx="8">
                  <c:v>94.547774280011538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Plots_300_15!$C$22</c:f>
              <c:strCache>
                <c:ptCount val="1"/>
                <c:pt idx="0">
                  <c:v>expBDP 300:15</c:v>
                </c:pt>
              </c:strCache>
            </c:strRef>
          </c:tx>
          <c:spPr>
            <a:ln w="28575">
              <a:noFill/>
            </a:ln>
          </c:spPr>
          <c:xVal>
            <c:numRef>
              <c:f>Plots_300_15!$A$23:$A$31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Plots_300_15!$C$23:$C$31</c:f>
              <c:numCache>
                <c:formatCode>General</c:formatCode>
                <c:ptCount val="9"/>
                <c:pt idx="0">
                  <c:v>0</c:v>
                </c:pt>
                <c:pt idx="1">
                  <c:v>29</c:v>
                </c:pt>
                <c:pt idx="2">
                  <c:v>50</c:v>
                </c:pt>
                <c:pt idx="3">
                  <c:v>63</c:v>
                </c:pt>
                <c:pt idx="4">
                  <c:v>72</c:v>
                </c:pt>
                <c:pt idx="5">
                  <c:v>80</c:v>
                </c:pt>
                <c:pt idx="6">
                  <c:v>85</c:v>
                </c:pt>
                <c:pt idx="7">
                  <c:v>86</c:v>
                </c:pt>
                <c:pt idx="8">
                  <c:v>90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Plots_300_15!$J$22</c:f>
              <c:strCache>
                <c:ptCount val="1"/>
                <c:pt idx="0">
                  <c:v>BDC 300:15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Plots_300_15!$I$23:$I$30</c:f>
              <c:numCache>
                <c:formatCode>General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</c:numCache>
            </c:numRef>
          </c:xVal>
          <c:yVal>
            <c:numRef>
              <c:f>Plots_300_15!$J$23:$J$30</c:f>
              <c:numCache>
                <c:formatCode>General</c:formatCode>
                <c:ptCount val="8"/>
                <c:pt idx="0">
                  <c:v>0</c:v>
                </c:pt>
                <c:pt idx="1">
                  <c:v>34.195634817072857</c:v>
                </c:pt>
                <c:pt idx="2">
                  <c:v>48.359930532262041</c:v>
                </c:pt>
                <c:pt idx="3">
                  <c:v>59.22857690024145</c:v>
                </c:pt>
                <c:pt idx="4">
                  <c:v>68.391269634145715</c:v>
                </c:pt>
                <c:pt idx="5">
                  <c:v>76.46376398473349</c:v>
                </c:pt>
                <c:pt idx="6">
                  <c:v>83.761856732379272</c:v>
                </c:pt>
                <c:pt idx="7">
                  <c:v>90.473145649956464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Plots_300_15!$K$22</c:f>
              <c:strCache>
                <c:ptCount val="1"/>
                <c:pt idx="0">
                  <c:v>expBDC 300:15</c:v>
                </c:pt>
              </c:strCache>
            </c:strRef>
          </c:tx>
          <c:spPr>
            <a:ln w="28575">
              <a:noFill/>
            </a:ln>
          </c:spPr>
          <c:xVal>
            <c:numRef>
              <c:f>Plots_300_15!$I$23:$I$30</c:f>
              <c:numCache>
                <c:formatCode>General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</c:numCache>
            </c:numRef>
          </c:xVal>
          <c:yVal>
            <c:numRef>
              <c:f>Plots_300_15!$K$23:$K$30</c:f>
              <c:numCache>
                <c:formatCode>General</c:formatCode>
                <c:ptCount val="8"/>
                <c:pt idx="0">
                  <c:v>0</c:v>
                </c:pt>
                <c:pt idx="1">
                  <c:v>30</c:v>
                </c:pt>
                <c:pt idx="2">
                  <c:v>51</c:v>
                </c:pt>
                <c:pt idx="3">
                  <c:v>62</c:v>
                </c:pt>
                <c:pt idx="4">
                  <c:v>71</c:v>
                </c:pt>
                <c:pt idx="5">
                  <c:v>78</c:v>
                </c:pt>
                <c:pt idx="6">
                  <c:v>84</c:v>
                </c:pt>
                <c:pt idx="7">
                  <c:v>87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Plots_300_15!$G$3</c:f>
              <c:strCache>
                <c:ptCount val="1"/>
                <c:pt idx="0">
                  <c:v>diesel 300:15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Plots_300_15!$F$4:$F$14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Plots_300_15!$G$4:$G$14</c:f>
              <c:numCache>
                <c:formatCode>General</c:formatCode>
                <c:ptCount val="11"/>
                <c:pt idx="0">
                  <c:v>0</c:v>
                </c:pt>
                <c:pt idx="1">
                  <c:v>29.962995310229598</c:v>
                </c:pt>
                <c:pt idx="2">
                  <c:v>42.374074337048135</c:v>
                </c:pt>
                <c:pt idx="3">
                  <c:v>51.897430224265655</c:v>
                </c:pt>
                <c:pt idx="4">
                  <c:v>59.925990620459196</c:v>
                </c:pt>
                <c:pt idx="5">
                  <c:v>66.999294323180791</c:v>
                </c:pt>
                <c:pt idx="6">
                  <c:v>73.394049675467883</c:v>
                </c:pt>
                <c:pt idx="7">
                  <c:v>79.274634125462143</c:v>
                </c:pt>
                <c:pt idx="8">
                  <c:v>84.748148674096271</c:v>
                </c:pt>
                <c:pt idx="9">
                  <c:v>89.88898593068879</c:v>
                </c:pt>
                <c:pt idx="10">
                  <c:v>94.751310701268977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Plots_300_15!$H$3</c:f>
              <c:strCache>
                <c:ptCount val="1"/>
                <c:pt idx="0">
                  <c:v>expDF300:15</c:v>
                </c:pt>
              </c:strCache>
            </c:strRef>
          </c:tx>
          <c:spPr>
            <a:ln w="28575">
              <a:noFill/>
            </a:ln>
          </c:spPr>
          <c:xVal>
            <c:numRef>
              <c:f>Plots_300_15!$F$4:$F$14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Plots_300_15!$H$4:$H$14</c:f>
              <c:numCache>
                <c:formatCode>General</c:formatCode>
                <c:ptCount val="11"/>
                <c:pt idx="1">
                  <c:v>16</c:v>
                </c:pt>
                <c:pt idx="2">
                  <c:v>36</c:v>
                </c:pt>
                <c:pt idx="3">
                  <c:v>50</c:v>
                </c:pt>
                <c:pt idx="4">
                  <c:v>59</c:v>
                </c:pt>
                <c:pt idx="5">
                  <c:v>69</c:v>
                </c:pt>
                <c:pt idx="6">
                  <c:v>74</c:v>
                </c:pt>
                <c:pt idx="7">
                  <c:v>79</c:v>
                </c:pt>
                <c:pt idx="8">
                  <c:v>85</c:v>
                </c:pt>
                <c:pt idx="9">
                  <c:v>88</c:v>
                </c:pt>
                <c:pt idx="10">
                  <c:v>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39872"/>
        <c:axId val="83040448"/>
      </c:scatterChart>
      <c:valAx>
        <c:axId val="83039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ASOI,</a:t>
                </a:r>
                <a:r>
                  <a:rPr lang="en-GB" baseline="0"/>
                  <a:t> ms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040448"/>
        <c:crosses val="autoZero"/>
        <c:crossBetween val="midCat"/>
      </c:valAx>
      <c:valAx>
        <c:axId val="83040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Spray penetration, mm</a:t>
                </a:r>
              </a:p>
            </c:rich>
          </c:tx>
          <c:layout>
            <c:manualLayout>
              <c:xMode val="edge"/>
              <c:yMode val="edge"/>
              <c:x val="1.3319335083114611E-2"/>
              <c:y val="0.243821449402158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039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506867891513556"/>
          <c:y val="0.2627373140857393"/>
          <c:w val="0.31493132108486438"/>
          <c:h val="0.502303149606299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07174103237094"/>
          <c:y val="4.6770924467774866E-2"/>
          <c:w val="0.7675177165354331"/>
          <c:h val="0.79558253135024792"/>
        </c:manualLayout>
      </c:layout>
      <c:scatterChart>
        <c:scatterStyle val="lineMarker"/>
        <c:varyColors val="0"/>
        <c:ser>
          <c:idx val="2"/>
          <c:order val="2"/>
          <c:tx>
            <c:strRef>
              <c:f>Plots_300_30!$J$22</c:f>
              <c:strCache>
                <c:ptCount val="1"/>
                <c:pt idx="0">
                  <c:v>BDC 300:30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Plots_300_30!$I$23:$I$35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Plots_300_30!$J$23:$J$35</c:f>
              <c:numCache>
                <c:formatCode>General</c:formatCode>
                <c:ptCount val="13"/>
                <c:pt idx="0">
                  <c:v>0</c:v>
                </c:pt>
                <c:pt idx="1">
                  <c:v>24.052807246730904</c:v>
                </c:pt>
                <c:pt idx="2">
                  <c:v>34.015806221472701</c:v>
                </c:pt>
                <c:pt idx="3">
                  <c:v>41.660684215998799</c:v>
                </c:pt>
                <c:pt idx="4">
                  <c:v>48.105614493461808</c:v>
                </c:pt>
                <c:pt idx="5">
                  <c:v>53.783712053389856</c:v>
                </c:pt>
                <c:pt idx="6">
                  <c:v>58.91710463600824</c:v>
                </c:pt>
                <c:pt idx="7">
                  <c:v>63.637746307822162</c:v>
                </c:pt>
                <c:pt idx="8">
                  <c:v>68.031612442945402</c:v>
                </c:pt>
                <c:pt idx="9">
                  <c:v>72.158421740192694</c:v>
                </c:pt>
                <c:pt idx="10">
                  <c:v>76.061655020673228</c:v>
                </c:pt>
                <c:pt idx="11">
                  <c:v>79.774136792147715</c:v>
                </c:pt>
                <c:pt idx="12">
                  <c:v>83.321368431997598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Plots_300_30!$K$22</c:f>
              <c:strCache>
                <c:ptCount val="1"/>
                <c:pt idx="0">
                  <c:v>expBDC  300:30</c:v>
                </c:pt>
              </c:strCache>
            </c:strRef>
          </c:tx>
          <c:spPr>
            <a:ln w="28575">
              <a:noFill/>
            </a:ln>
          </c:spPr>
          <c:xVal>
            <c:numRef>
              <c:f>Plots_300_30!$I$23:$I$35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Plots_300_30!$K$23:$K$35</c:f>
              <c:numCache>
                <c:formatCode>General</c:formatCode>
                <c:ptCount val="13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40</c:v>
                </c:pt>
                <c:pt idx="4">
                  <c:v>48</c:v>
                </c:pt>
                <c:pt idx="5">
                  <c:v>55</c:v>
                </c:pt>
                <c:pt idx="6">
                  <c:v>60</c:v>
                </c:pt>
                <c:pt idx="7">
                  <c:v>64</c:v>
                </c:pt>
                <c:pt idx="8">
                  <c:v>69</c:v>
                </c:pt>
                <c:pt idx="9">
                  <c:v>72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Plots_300_30!$G$3</c:f>
              <c:strCache>
                <c:ptCount val="1"/>
                <c:pt idx="0">
                  <c:v>diesel 300:30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xVal>
            <c:numRef>
              <c:f>Plots_300_30!$F$4:$F$16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Plots_300_30!$G$4:$G$16</c:f>
              <c:numCache>
                <c:formatCode>General</c:formatCode>
                <c:ptCount val="13"/>
                <c:pt idx="0">
                  <c:v>0</c:v>
                </c:pt>
                <c:pt idx="1">
                  <c:v>22.761667884041749</c:v>
                </c:pt>
                <c:pt idx="2">
                  <c:v>32.189859423843949</c:v>
                </c:pt>
                <c:pt idx="3">
                  <c:v>39.424365240169081</c:v>
                </c:pt>
                <c:pt idx="4">
                  <c:v>45.523335768083498</c:v>
                </c:pt>
                <c:pt idx="5">
                  <c:v>50.896636669991146</c:v>
                </c:pt>
                <c:pt idx="6">
                  <c:v>55.754472010597553</c:v>
                </c:pt>
                <c:pt idx="7">
                  <c:v>60.22171264622024</c:v>
                </c:pt>
                <c:pt idx="8">
                  <c:v>64.379718847687897</c:v>
                </c:pt>
                <c:pt idx="9">
                  <c:v>68.285003652125241</c:v>
                </c:pt>
                <c:pt idx="10">
                  <c:v>71.978713857877281</c:v>
                </c:pt>
                <c:pt idx="11">
                  <c:v>75.491911974049216</c:v>
                </c:pt>
                <c:pt idx="12">
                  <c:v>78.848730480338162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Plots_300_30!$H$3</c:f>
              <c:strCache>
                <c:ptCount val="1"/>
                <c:pt idx="0">
                  <c:v>expDF 300:30</c:v>
                </c:pt>
              </c:strCache>
            </c:strRef>
          </c:tx>
          <c:spPr>
            <a:ln w="28575">
              <a:noFill/>
            </a:ln>
          </c:spPr>
          <c:xVal>
            <c:numRef>
              <c:f>Plots_300_30!$F$4:$F$16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Plots_300_30!$H$4:$H$16</c:f>
              <c:numCache>
                <c:formatCode>General</c:formatCode>
                <c:ptCount val="13"/>
                <c:pt idx="1">
                  <c:v>19</c:v>
                </c:pt>
                <c:pt idx="2">
                  <c:v>24</c:v>
                </c:pt>
                <c:pt idx="3">
                  <c:v>38</c:v>
                </c:pt>
                <c:pt idx="4">
                  <c:v>42</c:v>
                </c:pt>
                <c:pt idx="5">
                  <c:v>49</c:v>
                </c:pt>
                <c:pt idx="6">
                  <c:v>54</c:v>
                </c:pt>
                <c:pt idx="7">
                  <c:v>62</c:v>
                </c:pt>
                <c:pt idx="9">
                  <c:v>70</c:v>
                </c:pt>
                <c:pt idx="10">
                  <c:v>74</c:v>
                </c:pt>
                <c:pt idx="11">
                  <c:v>78</c:v>
                </c:pt>
                <c:pt idx="12">
                  <c:v>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47104"/>
        <c:axId val="83247680"/>
      </c:scatterChart>
      <c:valAx>
        <c:axId val="83247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ASOI, 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247680"/>
        <c:crosses val="autoZero"/>
        <c:crossBetween val="midCat"/>
      </c:valAx>
      <c:valAx>
        <c:axId val="83247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Spray  penetration 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2471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32174103237096"/>
          <c:y val="7.4548702245552628E-2"/>
          <c:w val="0.81255883639545057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Plots_300_30!$B$22</c:f>
              <c:strCache>
                <c:ptCount val="1"/>
                <c:pt idx="0">
                  <c:v>BDP 300:30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Plots_300_30!$A$23:$A$35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Plots_300_30!$B$23:$B$35</c:f>
              <c:numCache>
                <c:formatCode>General</c:formatCode>
                <c:ptCount val="13"/>
                <c:pt idx="0">
                  <c:v>0</c:v>
                </c:pt>
                <c:pt idx="1">
                  <c:v>23.185508803147972</c:v>
                </c:pt>
                <c:pt idx="2">
                  <c:v>32.789260999932644</c:v>
                </c:pt>
                <c:pt idx="3">
                  <c:v>40.158479246387756</c:v>
                </c:pt>
                <c:pt idx="4">
                  <c:v>46.371017606295943</c:v>
                </c:pt>
                <c:pt idx="5">
                  <c:v>51.844373776758658</c:v>
                </c:pt>
                <c:pt idx="6">
                  <c:v>56.792665994520036</c:v>
                </c:pt>
                <c:pt idx="7">
                  <c:v>61.343090313628352</c:v>
                </c:pt>
                <c:pt idx="8">
                  <c:v>65.578521999865288</c:v>
                </c:pt>
                <c:pt idx="9">
                  <c:v>69.556526409443919</c:v>
                </c:pt>
                <c:pt idx="10">
                  <c:v>73.319016527832133</c:v>
                </c:pt>
                <c:pt idx="11">
                  <c:v>76.897633273523923</c:v>
                </c:pt>
                <c:pt idx="12">
                  <c:v>80.316958492775342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Plots_300_30!$C$22</c:f>
              <c:strCache>
                <c:ptCount val="1"/>
                <c:pt idx="0">
                  <c:v>expBDP 300:30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</c:spPr>
          </c:marker>
          <c:xVal>
            <c:numRef>
              <c:f>Plots_300_30!$A$23:$A$35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</c:numCache>
            </c:numRef>
          </c:xVal>
          <c:yVal>
            <c:numRef>
              <c:f>Plots_300_30!$C$23:$C$35</c:f>
              <c:numCache>
                <c:formatCode>General</c:formatCode>
                <c:ptCount val="13"/>
                <c:pt idx="0">
                  <c:v>0</c:v>
                </c:pt>
                <c:pt idx="1">
                  <c:v>19</c:v>
                </c:pt>
                <c:pt idx="2">
                  <c:v>32</c:v>
                </c:pt>
                <c:pt idx="3">
                  <c:v>40</c:v>
                </c:pt>
                <c:pt idx="4">
                  <c:v>48</c:v>
                </c:pt>
                <c:pt idx="5">
                  <c:v>53</c:v>
                </c:pt>
                <c:pt idx="6">
                  <c:v>55</c:v>
                </c:pt>
                <c:pt idx="7">
                  <c:v>62</c:v>
                </c:pt>
                <c:pt idx="8">
                  <c:v>66</c:v>
                </c:pt>
                <c:pt idx="9">
                  <c:v>70</c:v>
                </c:pt>
                <c:pt idx="10">
                  <c:v>73</c:v>
                </c:pt>
                <c:pt idx="11">
                  <c:v>77</c:v>
                </c:pt>
                <c:pt idx="12">
                  <c:v>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49984"/>
        <c:axId val="83250560"/>
      </c:scatterChart>
      <c:valAx>
        <c:axId val="8324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ASOI, 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250560"/>
        <c:crosses val="autoZero"/>
        <c:crossBetween val="midCat"/>
        <c:majorUnit val="0.5"/>
      </c:valAx>
      <c:valAx>
        <c:axId val="83250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Spray  penetration,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24998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53824868766404199"/>
          <c:y val="0.43904709827938176"/>
          <c:w val="0.40897353455818025"/>
          <c:h val="0.279313210848643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1B2F-EE7F-4F75-BC09-443A96B1536D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42936-1A1C-4A0A-BF52-F5E6DC6F7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42936-1A1C-4A0A-BF52-F5E6DC6F79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5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42936-1A1C-4A0A-BF52-F5E6DC6F79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4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B2CE46-3C3F-43DA-8E2E-3AF47C4CFEE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42936-1A1C-4A0A-BF52-F5E6DC6F79E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2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1954-9379-4270-B6E3-26083C49EE0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FC3A-AFE9-483A-917A-02CCD79213E9}" type="datetime1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2AF-0DE6-48CE-91FC-58A85902247F}" type="datetime1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8036-9A46-42BB-B969-15E879CEEEB8}" type="datetime1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6F87-3594-452B-8D0E-4CFF9F9117F2}" type="datetime1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A77-2D6B-43AE-9E39-460674D14932}" type="datetime1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3AC5-BF4C-42DE-A3C1-77A68D091662}" type="datetime1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F433-7EF4-41F4-AF37-E37F1D856601}" type="datetime1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BB9-8D93-4139-B683-3FF8C3015B61}" type="datetime1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20B8-977C-4B93-A04B-9DC8D08E7F07}" type="datetime1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3F79-77B8-4A40-B6DB-9893C8C81A02}" type="datetime1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FB15-4F16-4C32-9595-096F9304D494}" type="datetime1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48F9-0173-40B5-83D8-01DD57FA5D76}" type="datetime1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gres&amp;cd=&amp;cad=rja&amp;uact=8&amp;ved=0ahUKEwjmtenirbbTAhWDtBQKHVGxBQsQjRwIBw&amp;url=https://en.wikipedia.org/wiki/Union_Jack&amp;psig=AFQjCNGDW_KW4QW_lkSvCoefUi1onTvS5w&amp;ust=1492891878666309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Relationship Id="rId4" Type="http://schemas.openxmlformats.org/officeDocument/2006/relationships/hyperlink" Target="mailto:ruslanakolod@gmail.com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0.png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uslanakolod@gmail.com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uslanakolod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ruslanakolod@gmail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uslanakolod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uslanakolod@gmail.com" TargetMode="External"/><Relationship Id="rId2" Type="http://schemas.openxmlformats.org/officeDocument/2006/relationships/hyperlink" Target="http://www.aiche.org/chenected/2016/02/renewable-diesel-big-winner-after-paris-climate-accord-and-vws-diesel-g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uslanakolod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6000" b="1" dirty="0" smtClean="0"/>
              <a:t>Biofuel spray modelling </a:t>
            </a:r>
            <a:r>
              <a:rPr lang="en-GB" sz="6400" b="1" dirty="0" smtClean="0"/>
              <a:t/>
            </a:r>
            <a:br>
              <a:rPr lang="en-GB" sz="6400" b="1" dirty="0" smtClean="0"/>
            </a:br>
            <a:r>
              <a:rPr lang="en-GB" sz="6700" b="1" dirty="0" smtClean="0"/>
              <a:t> </a:t>
            </a:r>
            <a:r>
              <a:rPr lang="en-GB" sz="6700" b="1" dirty="0"/>
              <a:t/>
            </a:r>
            <a:br>
              <a:rPr lang="en-GB" sz="6700" b="1" dirty="0"/>
            </a:br>
            <a:endParaRPr lang="en-GB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>
            <a:normAutofit fontScale="40000" lnSpcReduction="20000"/>
          </a:bodyPr>
          <a:lstStyle/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6700" b="1" dirty="0" err="1" smtClean="0">
                <a:solidFill>
                  <a:schemeClr val="tx1"/>
                </a:solidFill>
              </a:rPr>
              <a:t>Dr.</a:t>
            </a:r>
            <a:r>
              <a:rPr lang="en-GB" sz="6700" b="1" dirty="0" smtClean="0">
                <a:solidFill>
                  <a:schemeClr val="tx1"/>
                </a:solidFill>
              </a:rPr>
              <a:t> Ruslana Kolodnytska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5000" b="1" dirty="0" smtClean="0">
                <a:solidFill>
                  <a:schemeClr val="tx1"/>
                </a:solidFill>
              </a:rPr>
              <a:t>Ass. Professor of  Mechanical Engineering Department </a:t>
            </a:r>
          </a:p>
          <a:p>
            <a:r>
              <a:rPr lang="en-GB" sz="5000" b="1" dirty="0">
                <a:solidFill>
                  <a:schemeClr val="tx1"/>
                </a:solidFill>
              </a:rPr>
              <a:t>Zhytomyr State Technological University, Ukraine </a:t>
            </a:r>
          </a:p>
        </p:txBody>
      </p:sp>
      <p:pic>
        <p:nvPicPr>
          <p:cNvPr id="4" name="Picture 55" descr="C:\Users\Rus\Pictures\_2016\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620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5943600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ERASMUS + /Mobility,  May  2017, Coventry , </a:t>
            </a:r>
            <a:r>
              <a:rPr lang="en-GB" sz="1200" i="1" dirty="0">
                <a:solidFill>
                  <a:schemeClr val="bg1"/>
                </a:solidFill>
              </a:rPr>
              <a:t>UK</a:t>
            </a:r>
          </a:p>
          <a:p>
            <a:r>
              <a:rPr lang="en-GB" sz="1200" i="1" dirty="0">
                <a:solidFill>
                  <a:schemeClr val="bg1"/>
                </a:solidFill>
              </a:rPr>
              <a:t>Ruslana 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Image result for coventry university emble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99" y="194469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lag of Ukrain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35492"/>
            <a:ext cx="990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Image resul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46460"/>
            <a:ext cx="1047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52006" y="300162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UKRAINE</a:t>
            </a:r>
            <a:r>
              <a:rPr lang="en-GB" altLang="en-US" sz="1800" dirty="0"/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73737" y="20436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2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Biodiesel ligament </a:t>
            </a:r>
            <a:r>
              <a:rPr lang="en-GB" b="1" dirty="0" smtClean="0">
                <a:solidFill>
                  <a:srgbClr val="0070C0"/>
                </a:solidFill>
              </a:rPr>
              <a:t>breakup.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Length parameter (</a:t>
            </a:r>
            <a:r>
              <a:rPr lang="en-GB" b="1" i="1" dirty="0" smtClean="0">
                <a:solidFill>
                  <a:srgbClr val="0070C0"/>
                </a:solidFill>
              </a:rPr>
              <a:t>LP</a:t>
            </a:r>
            <a:r>
              <a:rPr lang="en-GB" b="1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46" y="1503121"/>
            <a:ext cx="308858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26" y="1676400"/>
            <a:ext cx="1790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77000" y="2961610"/>
            <a:ext cx="1752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Viscosity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Density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Surface </a:t>
            </a:r>
            <a:r>
              <a:rPr lang="en-GB" sz="2000" b="1" dirty="0" smtClean="0"/>
              <a:t> tension</a:t>
            </a:r>
          </a:p>
          <a:p>
            <a:endParaRPr lang="en-GB" dirty="0">
              <a:solidFill>
                <a:srgbClr val="0033CC"/>
              </a:solidFill>
            </a:endParaRPr>
          </a:p>
          <a:p>
            <a:pPr algn="ctr"/>
            <a:r>
              <a:rPr lang="en-GB" sz="4000" i="1" dirty="0" smtClean="0">
                <a:solidFill>
                  <a:srgbClr val="0033CC"/>
                </a:solidFill>
              </a:rPr>
              <a:t>LP</a:t>
            </a:r>
            <a:r>
              <a:rPr lang="en-GB" sz="3200" dirty="0" smtClean="0">
                <a:solidFill>
                  <a:srgbClr val="0033CC"/>
                </a:solidFill>
              </a:rPr>
              <a:t>   </a:t>
            </a:r>
          </a:p>
          <a:p>
            <a:pPr algn="ctr"/>
            <a:r>
              <a:rPr lang="en-GB" sz="3200" dirty="0" smtClean="0">
                <a:solidFill>
                  <a:srgbClr val="0033CC"/>
                </a:solidFill>
              </a:rPr>
              <a:t>[mm]</a:t>
            </a:r>
            <a:endParaRPr lang="en-GB" sz="3200" dirty="0">
              <a:solidFill>
                <a:srgbClr val="0033CC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856945" y="3112606"/>
            <a:ext cx="484632" cy="130699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4800" y="593467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Primary atomization within first </a:t>
            </a:r>
            <a:r>
              <a:rPr lang="en-GB" dirty="0"/>
              <a:t>2.1 mm from the </a:t>
            </a:r>
            <a:r>
              <a:rPr lang="en-GB" dirty="0" smtClean="0"/>
              <a:t>nozzle for diesel  (left) and biodiesel (right</a:t>
            </a:r>
            <a:r>
              <a:rPr lang="en-GB" dirty="0" smtClean="0"/>
              <a:t>). </a:t>
            </a:r>
            <a:r>
              <a:rPr lang="en-GB" dirty="0" smtClean="0"/>
              <a:t>Injection </a:t>
            </a:r>
            <a:r>
              <a:rPr lang="en-GB" dirty="0"/>
              <a:t>pressure is 40 MPa; gas pressure is 0.1 MPa </a:t>
            </a:r>
            <a:r>
              <a:rPr lang="en-GB" dirty="0" smtClean="0"/>
              <a:t>[</a:t>
            </a:r>
            <a:r>
              <a:rPr lang="en-GB" dirty="0" err="1" smtClean="0"/>
              <a:t>Crua</a:t>
            </a:r>
            <a:r>
              <a:rPr lang="en-GB" dirty="0" smtClean="0"/>
              <a:t> et </a:t>
            </a:r>
            <a:r>
              <a:rPr lang="en-GB" dirty="0" smtClean="0"/>
              <a:t>al., </a:t>
            </a:r>
            <a:r>
              <a:rPr lang="en-GB" dirty="0" smtClean="0"/>
              <a:t>2015]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4454" y="4377382"/>
            <a:ext cx="265450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Length and time parameters</a:t>
            </a:r>
          </a:p>
          <a:p>
            <a:r>
              <a:rPr lang="en-GB" dirty="0" smtClean="0"/>
              <a:t>for liquid jet  breakup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37262"/>
            <a:ext cx="265450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Length parameter  </a:t>
            </a:r>
          </a:p>
          <a:p>
            <a:r>
              <a:rPr lang="en-GB" dirty="0"/>
              <a:t>for  biodiesel spray SMD</a:t>
            </a:r>
          </a:p>
          <a:p>
            <a:r>
              <a:rPr lang="en-GB" dirty="0" smtClean="0"/>
              <a:t>[Kolodnytska, 2006]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980142"/>
            <a:ext cx="2819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Length parameter  </a:t>
            </a:r>
          </a:p>
          <a:p>
            <a:r>
              <a:rPr lang="en-GB" dirty="0" smtClean="0"/>
              <a:t>for  hemp biodiesel spray SMD</a:t>
            </a:r>
          </a:p>
          <a:p>
            <a:r>
              <a:rPr lang="en-GB" dirty="0" smtClean="0"/>
              <a:t>[Kolodnytska</a:t>
            </a:r>
            <a:r>
              <a:rPr lang="en-GB" dirty="0"/>
              <a:t>, 20</a:t>
            </a:r>
            <a:r>
              <a:rPr lang="uk-UA" dirty="0" smtClean="0"/>
              <a:t>10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8843" y="38246"/>
            <a:ext cx="17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I. </a:t>
            </a:r>
            <a:r>
              <a:rPr lang="en-GB" b="1" dirty="0" smtClean="0"/>
              <a:t>Fuel spray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300712"/>
            <a:ext cx="265450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[Eggers, 1997]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6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/>
          <a:lstStyle/>
          <a:p>
            <a:r>
              <a:rPr lang="en-GB" dirty="0" smtClean="0"/>
              <a:t>Part II. Spray penetration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title"/>
          </p:nvPr>
        </p:nvSpPr>
        <p:spPr>
          <a:xfrm>
            <a:off x="1907691" y="0"/>
            <a:ext cx="7256947" cy="1017587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Spray Penetration Modelling</a:t>
            </a:r>
          </a:p>
        </p:txBody>
      </p:sp>
      <p:pic>
        <p:nvPicPr>
          <p:cNvPr id="9219" name="Picture 4" descr="cluster-1600-60-1-50mm^3-cold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r="17937" b="9116"/>
          <a:stretch>
            <a:fillRect/>
          </a:stretch>
        </p:blipFill>
        <p:spPr bwMode="auto">
          <a:xfrm>
            <a:off x="1066800" y="2057400"/>
            <a:ext cx="10937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8"/>
          <p:cNvSpPr>
            <a:spLocks noChangeShapeType="1"/>
          </p:cNvSpPr>
          <p:nvPr/>
        </p:nvSpPr>
        <p:spPr bwMode="auto">
          <a:xfrm>
            <a:off x="1752600" y="2209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1828800" y="6019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276600" y="3962400"/>
            <a:ext cx="56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/>
              <a:t>S</a:t>
            </a:r>
            <a:r>
              <a:rPr lang="en-GB" altLang="en-US" sz="2400" baseline="-25000" dirty="0" err="1"/>
              <a:t>tip</a:t>
            </a:r>
            <a:endParaRPr lang="en-US" altLang="en-US" sz="2400" dirty="0"/>
          </a:p>
        </p:txBody>
      </p:sp>
      <p:sp>
        <p:nvSpPr>
          <p:cNvPr id="9223" name="Line 16"/>
          <p:cNvSpPr>
            <a:spLocks noChangeShapeType="1"/>
          </p:cNvSpPr>
          <p:nvPr/>
        </p:nvSpPr>
        <p:spPr bwMode="auto">
          <a:xfrm>
            <a:off x="3200400" y="2209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4" name="Line 17"/>
          <p:cNvSpPr>
            <a:spLocks noChangeShapeType="1"/>
          </p:cNvSpPr>
          <p:nvPr/>
        </p:nvSpPr>
        <p:spPr bwMode="auto">
          <a:xfrm>
            <a:off x="2743200" y="2209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>
            <a:off x="21336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2209800" y="3124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4860925" y="2347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aseline="-25000"/>
          </a:p>
        </p:txBody>
      </p:sp>
      <p:pic>
        <p:nvPicPr>
          <p:cNvPr id="922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4862513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23"/>
          <p:cNvSpPr txBox="1">
            <a:spLocks noChangeArrowheads="1"/>
          </p:cNvSpPr>
          <p:nvPr/>
        </p:nvSpPr>
        <p:spPr bwMode="auto">
          <a:xfrm>
            <a:off x="3995738" y="1916113"/>
            <a:ext cx="3897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Roizman</a:t>
            </a:r>
            <a:r>
              <a:rPr lang="en-US" altLang="en-US" sz="2000" dirty="0"/>
              <a:t> model (2007)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9230" name="Object 2"/>
          <p:cNvGraphicFramePr>
            <a:graphicFrameLocks noChangeAspect="1"/>
          </p:cNvGraphicFramePr>
          <p:nvPr/>
        </p:nvGraphicFramePr>
        <p:xfrm>
          <a:off x="250825" y="1268413"/>
          <a:ext cx="825976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Document" r:id="rId6" imgW="6094034" imgH="469507" progId="Word.Document.8">
                  <p:embed/>
                </p:oleObj>
              </mc:Choice>
              <mc:Fallback>
                <p:oleObj name="Document" r:id="rId6" imgW="6094034" imgH="4695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8259763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258903"/>
              </p:ext>
            </p:extLst>
          </p:nvPr>
        </p:nvGraphicFramePr>
        <p:xfrm>
          <a:off x="5559425" y="5737225"/>
          <a:ext cx="2774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8" imgW="1206500" imgH="241300" progId="Equation.3">
                  <p:embed/>
                </p:oleObj>
              </mc:Choice>
              <mc:Fallback>
                <p:oleObj name="Equation" r:id="rId8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5737225"/>
                        <a:ext cx="27749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8073"/>
              </p:ext>
            </p:extLst>
          </p:nvPr>
        </p:nvGraphicFramePr>
        <p:xfrm>
          <a:off x="3537049" y="5825331"/>
          <a:ext cx="12160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10" imgW="672808" imgH="215806" progId="Equation.3">
                  <p:embed/>
                </p:oleObj>
              </mc:Choice>
              <mc:Fallback>
                <p:oleObj name="Equation" r:id="rId10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049" y="5825331"/>
                        <a:ext cx="12160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Box 27"/>
          <p:cNvSpPr txBox="1">
            <a:spLocks noChangeArrowheads="1"/>
          </p:cNvSpPr>
          <p:nvPr/>
        </p:nvSpPr>
        <p:spPr bwMode="auto">
          <a:xfrm>
            <a:off x="3811643" y="5229225"/>
            <a:ext cx="2125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Lishevsky model</a:t>
            </a:r>
            <a:r>
              <a:rPr lang="en-GB" altLang="en-US" sz="1800" dirty="0"/>
              <a:t> 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4356100" y="1268413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/>
              <a:t>Sazhin</a:t>
            </a:r>
            <a:r>
              <a:rPr lang="en-GB" altLang="en-US" sz="2000" dirty="0"/>
              <a:t> model (2005)</a:t>
            </a:r>
            <a:r>
              <a:rPr lang="en-GB" altLang="en-US" sz="18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6100" y="6383629"/>
            <a:ext cx="37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[Grabar IG, </a:t>
            </a:r>
            <a:r>
              <a:rPr lang="en-GB" dirty="0" err="1" smtClean="0"/>
              <a:t>Kolodnytska</a:t>
            </a:r>
            <a:r>
              <a:rPr lang="en-GB" dirty="0" smtClean="0"/>
              <a:t> RV, 2011]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7745" y="6379240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Spray penetration: </a:t>
            </a:r>
            <a:r>
              <a:rPr lang="en-GB" altLang="en-US" dirty="0" err="1" smtClean="0"/>
              <a:t>S</a:t>
            </a:r>
            <a:r>
              <a:rPr lang="en-GB" altLang="en-US" baseline="-25000" dirty="0" err="1" smtClean="0"/>
              <a:t>tip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6911" y="152400"/>
            <a:ext cx="1995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II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Spray Penetration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378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72072" y="274638"/>
            <a:ext cx="651472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 smtClean="0">
                <a:solidFill>
                  <a:srgbClr val="0070C0"/>
                </a:solidFill>
              </a:rPr>
              <a:t>Spray Penetration Modelling,</a:t>
            </a:r>
            <a:br>
              <a:rPr lang="en-GB" altLang="en-US" sz="3600" b="1" dirty="0" smtClean="0">
                <a:solidFill>
                  <a:srgbClr val="0070C0"/>
                </a:solidFill>
              </a:rPr>
            </a:br>
            <a:r>
              <a:rPr lang="en-US" altLang="en-US" sz="3600" b="1" dirty="0" smtClean="0">
                <a:solidFill>
                  <a:srgbClr val="0070C0"/>
                </a:solidFill>
              </a:rPr>
              <a:t> С</a:t>
            </a:r>
            <a:r>
              <a:rPr lang="en-GB" altLang="en-US" sz="3600" b="1" dirty="0" smtClean="0">
                <a:solidFill>
                  <a:srgbClr val="0070C0"/>
                </a:solidFill>
              </a:rPr>
              <a:t>OFM – model</a:t>
            </a: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468313" y="1557338"/>
          <a:ext cx="76977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2616200" imgH="393700" progId="Equation.DSMT4">
                  <p:embed/>
                </p:oleObj>
              </mc:Choice>
              <mc:Fallback>
                <p:oleObj name="Equation" r:id="rId3" imgW="2616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7697787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6348"/>
            <a:ext cx="38100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96" y="2996952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07963" y="6303963"/>
            <a:ext cx="8345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[</a:t>
            </a:r>
            <a:r>
              <a:rPr lang="en-GB" altLang="en-US" sz="1800" dirty="0" err="1" smtClean="0"/>
              <a:t>Kolodnytska</a:t>
            </a:r>
            <a:r>
              <a:rPr lang="en-GB" altLang="en-US" sz="1800" dirty="0" smtClean="0"/>
              <a:t> RV. et </a:t>
            </a:r>
            <a:r>
              <a:rPr lang="en-GB" altLang="en-US" sz="1800" dirty="0" smtClean="0"/>
              <a:t>al, </a:t>
            </a:r>
            <a:r>
              <a:rPr lang="en-US" altLang="en-US" sz="1800" dirty="0"/>
              <a:t>International Congress of Propulsion Engineering,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2008]</a:t>
            </a:r>
            <a:endParaRPr lang="en-GB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911" y="152400"/>
            <a:ext cx="1995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II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Spray Penetration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63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68069"/>
            <a:ext cx="6754714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Spray penetration </a:t>
            </a:r>
            <a:r>
              <a:rPr lang="en-GB" b="1" dirty="0" smtClean="0">
                <a:solidFill>
                  <a:srgbClr val="0070C0"/>
                </a:solidFill>
              </a:rPr>
              <a:t>correlations.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Diesel fuels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116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Hiroyasu </a:t>
            </a:r>
            <a:r>
              <a:rPr lang="en-GB" sz="1800" dirty="0"/>
              <a:t>and Arai’s </a:t>
            </a:r>
            <a:r>
              <a:rPr lang="en-GB" sz="1800" dirty="0" smtClean="0"/>
              <a:t>equations  [Heywood, 1988]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49" y="2057400"/>
            <a:ext cx="3028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88945"/>
            <a:ext cx="282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367" y="3714750"/>
            <a:ext cx="514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Birmingham, UK  [Wang </a:t>
            </a:r>
            <a:r>
              <a:rPr lang="en-GB" dirty="0"/>
              <a:t>Z. et al. , </a:t>
            </a:r>
            <a:r>
              <a:rPr lang="en-GB" dirty="0" smtClean="0"/>
              <a:t>2016]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93299"/>
              </p:ext>
            </p:extLst>
          </p:nvPr>
        </p:nvGraphicFramePr>
        <p:xfrm>
          <a:off x="4267200" y="4343400"/>
          <a:ext cx="3886200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33450"/>
                <a:gridCol w="1009650"/>
                <a:gridCol w="971550"/>
              </a:tblGrid>
              <a:tr h="3048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Back</a:t>
                      </a:r>
                    </a:p>
                    <a:p>
                      <a:r>
                        <a:rPr lang="en-GB" sz="1600" dirty="0" smtClean="0"/>
                        <a:t>Pressure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 </a:t>
                      </a:r>
                      <a:endParaRPr lang="en-GB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under</a:t>
                      </a:r>
                      <a:r>
                        <a:rPr lang="en-GB" sz="1600" baseline="0" dirty="0" smtClean="0"/>
                        <a:t> 60 </a:t>
                      </a:r>
                    </a:p>
                    <a:p>
                      <a:r>
                        <a:rPr lang="en-GB" sz="1600" baseline="0" dirty="0" smtClean="0"/>
                        <a:t>MPa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0.14785/</a:t>
                      </a:r>
                    </a:p>
                    <a:p>
                      <a:r>
                        <a:rPr lang="ru-RU" sz="1600" dirty="0" smtClean="0"/>
                        <a:t>0.1520</a:t>
                      </a:r>
                      <a:r>
                        <a:rPr lang="en-GB" sz="1600" dirty="0" smtClean="0"/>
                        <a:t>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0.02695/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0.016*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-0.1047/</a:t>
                      </a:r>
                    </a:p>
                    <a:p>
                      <a:r>
                        <a:rPr lang="en-GB" sz="1600" dirty="0" smtClean="0"/>
                        <a:t>-0.034*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120 MPa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0.7077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1.0917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0.6294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60 MPa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0.7620</a:t>
                      </a:r>
                    </a:p>
                    <a:p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1.0713</a:t>
                      </a:r>
                    </a:p>
                    <a:p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0.7123</a:t>
                      </a:r>
                    </a:p>
                    <a:p>
                      <a:endParaRPr lang="en-GB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4383" y="5715000"/>
            <a:ext cx="197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* Low temperature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3403"/>
            <a:ext cx="144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Part II</a:t>
            </a:r>
            <a:r>
              <a:rPr lang="en-GB" b="1" dirty="0" smtClean="0"/>
              <a:t>. Spray </a:t>
            </a:r>
          </a:p>
          <a:p>
            <a:r>
              <a:rPr lang="en-GB" b="1" dirty="0" smtClean="0"/>
              <a:t>penetration </a:t>
            </a:r>
            <a:endParaRPr lang="en-GB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Physical properties 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of </a:t>
            </a:r>
            <a:r>
              <a:rPr lang="en-GB" dirty="0" smtClean="0">
                <a:solidFill>
                  <a:srgbClr val="0070C0"/>
                </a:solidFill>
              </a:rPr>
              <a:t>fuels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4040188" cy="1066800"/>
          </a:xfrm>
        </p:spPr>
        <p:txBody>
          <a:bodyPr>
            <a:noAutofit/>
          </a:bodyPr>
          <a:lstStyle/>
          <a:p>
            <a:r>
              <a:rPr lang="en-GB" sz="1800" dirty="0"/>
              <a:t>Case 1.  </a:t>
            </a:r>
          </a:p>
          <a:p>
            <a:r>
              <a:rPr lang="en-GB" sz="1800" dirty="0" smtClean="0"/>
              <a:t>Physical properties [Kolodnytska, 2010] of </a:t>
            </a:r>
            <a:r>
              <a:rPr lang="en-GB" sz="1800" dirty="0"/>
              <a:t>biodiesel and diesel </a:t>
            </a:r>
            <a:r>
              <a:rPr lang="en-GB" sz="1800" dirty="0" smtClean="0"/>
              <a:t>fuels, 80°C</a:t>
            </a:r>
            <a:endParaRPr lang="en-GB" sz="1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0917897"/>
              </p:ext>
            </p:extLst>
          </p:nvPr>
        </p:nvGraphicFramePr>
        <p:xfrm>
          <a:off x="381000" y="2895600"/>
          <a:ext cx="40401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8"/>
                <a:gridCol w="808038"/>
                <a:gridCol w="808038"/>
                <a:gridCol w="808038"/>
                <a:gridCol w="80803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HME *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SME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RME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Diesel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Density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845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841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Times New Roman"/>
                        </a:rPr>
                        <a:t>841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788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Kinematic viscosity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1.96×10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2.01×10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2.58×10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1.09×10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Surface tension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27.41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27.15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27.82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Times New Roman"/>
                        </a:rPr>
                        <a:t>24.14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 dirty="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94456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Case 2. </a:t>
            </a:r>
          </a:p>
          <a:p>
            <a:r>
              <a:rPr lang="en-GB" dirty="0" smtClean="0"/>
              <a:t>Physical </a:t>
            </a:r>
            <a:r>
              <a:rPr lang="en-GB" dirty="0"/>
              <a:t>properties </a:t>
            </a:r>
            <a:r>
              <a:rPr lang="en-GB" dirty="0" smtClean="0"/>
              <a:t>[</a:t>
            </a:r>
            <a:r>
              <a:rPr lang="en-GB" dirty="0" err="1" smtClean="0"/>
              <a:t>Desantes</a:t>
            </a:r>
            <a:r>
              <a:rPr lang="en-GB" dirty="0" smtClean="0"/>
              <a:t> et al, 2009] of </a:t>
            </a:r>
            <a:r>
              <a:rPr lang="en-GB" dirty="0"/>
              <a:t>biodiesel and diesel fuels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2156783"/>
              </p:ext>
            </p:extLst>
          </p:nvPr>
        </p:nvGraphicFramePr>
        <p:xfrm>
          <a:off x="4572000" y="2895600"/>
          <a:ext cx="4041776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4"/>
                <a:gridCol w="1010444"/>
                <a:gridCol w="1010444"/>
                <a:gridCol w="1010444"/>
              </a:tblGrid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Diesel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BDC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Density (15°C)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830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874.4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885.1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Kinematic viscosity (30°C)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3.36×10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5.53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4.45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Surface tension (25°C)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25.5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26.2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25.7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 dirty="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5428111"/>
            <a:ext cx="314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Case 3. </a:t>
            </a:r>
          </a:p>
          <a:p>
            <a:r>
              <a:rPr lang="en-GB" b="1" dirty="0" smtClean="0"/>
              <a:t>New alternative to  diesel fuels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21682"/>
              </p:ext>
            </p:extLst>
          </p:nvPr>
        </p:nvGraphicFramePr>
        <p:xfrm>
          <a:off x="422868" y="6096000"/>
          <a:ext cx="74499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496"/>
                <a:gridCol w="3849152"/>
                <a:gridCol w="2483324"/>
              </a:tblGrid>
              <a:tr h="304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Renewable diesel  (HWO)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Biomass to Liquid (BTL)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5808" y="4597114"/>
            <a:ext cx="252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HME –hemp oil biodiesel</a:t>
            </a:r>
          </a:p>
          <a:p>
            <a:r>
              <a:rPr lang="en-GB" sz="1600" b="1" dirty="0" smtClean="0"/>
              <a:t>SME – soy biodiesel </a:t>
            </a:r>
          </a:p>
          <a:p>
            <a:r>
              <a:rPr lang="en-GB" sz="1600" b="1" dirty="0" smtClean="0"/>
              <a:t>RME rapeseed oil biodiesel </a:t>
            </a:r>
            <a:endParaRPr lang="en-GB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354378" y="4627892"/>
            <a:ext cx="3027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BDP  </a:t>
            </a:r>
            <a:r>
              <a:rPr lang="en-GB" sz="1600" dirty="0" smtClean="0"/>
              <a:t>– biodiesel </a:t>
            </a:r>
            <a:r>
              <a:rPr lang="en-GB" sz="1600" dirty="0" smtClean="0"/>
              <a:t>from palm oil </a:t>
            </a:r>
          </a:p>
          <a:p>
            <a:r>
              <a:rPr lang="en-GB" sz="1600" dirty="0" smtClean="0"/>
              <a:t>BDC </a:t>
            </a:r>
            <a:r>
              <a:rPr lang="en-GB" sz="1600" dirty="0" smtClean="0"/>
              <a:t>– biodiesel </a:t>
            </a:r>
            <a:r>
              <a:rPr lang="en-GB" sz="1600" dirty="0" smtClean="0"/>
              <a:t>from cooked oil</a:t>
            </a:r>
            <a:endParaRPr lang="en-GB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92165"/>
            <a:ext cx="262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Part II</a:t>
            </a:r>
            <a:r>
              <a:rPr lang="en-GB" b="1" dirty="0" smtClean="0"/>
              <a:t>. Spray penetration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224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Biodiesel </a:t>
            </a:r>
            <a:r>
              <a:rPr lang="en-GB" dirty="0" smtClean="0">
                <a:solidFill>
                  <a:srgbClr val="0070C0"/>
                </a:solidFill>
              </a:rPr>
              <a:t>spray </a:t>
            </a:r>
            <a:r>
              <a:rPr lang="en-GB" dirty="0">
                <a:solidFill>
                  <a:srgbClr val="0070C0"/>
                </a:solidFill>
              </a:rPr>
              <a:t>penetration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" y="1741745"/>
            <a:ext cx="3781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84678" y="1329003"/>
                <a:ext cx="4572000" cy="11216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𝑖𝑛𝑗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𝑛𝑜𝑧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78" y="1329003"/>
                <a:ext cx="4572000" cy="1121654"/>
              </a:xfrm>
              <a:prstGeom prst="rect">
                <a:avLst/>
              </a:prstGeom>
              <a:blipFill rotWithShape="1">
                <a:blip r:embed="rId3"/>
                <a:stretch>
                  <a:fillRect b="-2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0144" y="3285295"/>
            <a:ext cx="8077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“spray </a:t>
            </a:r>
            <a:r>
              <a:rPr lang="en-GB" dirty="0"/>
              <a:t>momentum </a:t>
            </a:r>
            <a:r>
              <a:rPr lang="en-GB" dirty="0" smtClean="0"/>
              <a:t>remains </a:t>
            </a:r>
            <a:r>
              <a:rPr lang="en-GB" dirty="0"/>
              <a:t>constant along the spray travel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“the spray momentum flax was really similar for all fuels”  (B5, B30, RME)</a:t>
            </a:r>
          </a:p>
          <a:p>
            <a:r>
              <a:rPr lang="en-GB" dirty="0" smtClean="0"/>
              <a:t>[</a:t>
            </a:r>
            <a:r>
              <a:rPr lang="en-GB" dirty="0" err="1" smtClean="0"/>
              <a:t>Deasantes</a:t>
            </a:r>
            <a:r>
              <a:rPr lang="en-GB" dirty="0" smtClean="0"/>
              <a:t> </a:t>
            </a:r>
            <a:r>
              <a:rPr lang="en-GB" dirty="0" smtClean="0"/>
              <a:t>et al., </a:t>
            </a:r>
            <a:r>
              <a:rPr lang="en-GB" dirty="0" smtClean="0"/>
              <a:t>2009]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0144" y="4453771"/>
            <a:ext cx="80772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It has been found </a:t>
            </a:r>
            <a:r>
              <a:rPr lang="en-GB" dirty="0" smtClean="0"/>
              <a:t> that </a:t>
            </a:r>
            <a:r>
              <a:rPr lang="en-GB" dirty="0"/>
              <a:t>injected mass of the fuel is influenced 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   by </a:t>
            </a:r>
            <a:r>
              <a:rPr lang="en-GB" dirty="0"/>
              <a:t>viscosity </a:t>
            </a:r>
            <a:r>
              <a:rPr lang="en-GB" dirty="0" smtClean="0"/>
              <a:t>(when </a:t>
            </a:r>
            <a:r>
              <a:rPr lang="en-GB" dirty="0"/>
              <a:t>injection time is </a:t>
            </a:r>
            <a:r>
              <a:rPr lang="en-GB" dirty="0" smtClean="0"/>
              <a:t>short)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 by density ( when injection </a:t>
            </a:r>
            <a:r>
              <a:rPr lang="en-GB" dirty="0"/>
              <a:t>time is </a:t>
            </a:r>
            <a:r>
              <a:rPr lang="en-GB" dirty="0" smtClean="0"/>
              <a:t>longer)   </a:t>
            </a:r>
          </a:p>
          <a:p>
            <a:r>
              <a:rPr lang="en-GB" dirty="0" smtClean="0"/>
              <a:t>The </a:t>
            </a:r>
            <a:r>
              <a:rPr lang="en-GB" dirty="0"/>
              <a:t>injected mass was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lower </a:t>
            </a:r>
            <a:r>
              <a:rPr lang="en-GB" dirty="0"/>
              <a:t>with biodiesel for low injection time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higher </a:t>
            </a:r>
            <a:r>
              <a:rPr lang="en-GB" dirty="0"/>
              <a:t>when the time became </a:t>
            </a:r>
            <a:r>
              <a:rPr lang="en-GB" dirty="0" smtClean="0"/>
              <a:t>longer</a:t>
            </a:r>
            <a:r>
              <a:rPr lang="en-GB" dirty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19200"/>
            <a:ext cx="2762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8963" y="6312932"/>
            <a:ext cx="6762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</a:t>
            </a:r>
            <a:r>
              <a:rPr lang="en-GB" dirty="0" err="1"/>
              <a:t>Desantes</a:t>
            </a:r>
            <a:r>
              <a:rPr lang="en-GB" dirty="0"/>
              <a:t> et al., 2009] </a:t>
            </a:r>
            <a:r>
              <a:rPr lang="en-GB" dirty="0" err="1"/>
              <a:t>Universitat</a:t>
            </a:r>
            <a:r>
              <a:rPr lang="en-GB" dirty="0"/>
              <a:t>  </a:t>
            </a:r>
            <a:r>
              <a:rPr lang="en-GB" dirty="0" err="1"/>
              <a:t>Politecnica</a:t>
            </a:r>
            <a:r>
              <a:rPr lang="en-GB" dirty="0"/>
              <a:t> de Valencia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4284" y="2427469"/>
                <a:ext cx="2283317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momentum flux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4" y="2427469"/>
                <a:ext cx="228331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33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67" y="8762"/>
            <a:ext cx="262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Part II</a:t>
            </a:r>
            <a:r>
              <a:rPr lang="en-GB" b="1" dirty="0" smtClean="0"/>
              <a:t>. Spray penetration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967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3. LP-model for biodiesel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0284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06" y="4429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LP-model for spray penetration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of biodiesel fuels 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Spray Penetration is proportional to </a:t>
            </a:r>
            <a:r>
              <a:rPr lang="en-GB" i="1" dirty="0">
                <a:latin typeface="Arial"/>
                <a:ea typeface="Calibri"/>
              </a:rPr>
              <a:t>LP </a:t>
            </a:r>
            <a:r>
              <a:rPr lang="en-GB" i="1" baseline="30000" dirty="0">
                <a:latin typeface="Arial"/>
                <a:ea typeface="Calibri"/>
              </a:rPr>
              <a:t>0.1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89052"/>
              </p:ext>
            </p:extLst>
          </p:nvPr>
        </p:nvGraphicFramePr>
        <p:xfrm>
          <a:off x="381000" y="4114800"/>
          <a:ext cx="4040190" cy="54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8"/>
                <a:gridCol w="808038"/>
                <a:gridCol w="808038"/>
                <a:gridCol w="808038"/>
                <a:gridCol w="808038"/>
              </a:tblGrid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[m]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1.18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1.25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2.01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0.388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[micron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]</a:t>
                      </a:r>
                      <a:endParaRPr lang="en-GB" sz="900" dirty="0" smtClean="0">
                        <a:effectLst/>
                        <a:latin typeface="Arial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11.8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12.5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20.1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3.88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48892"/>
              </p:ext>
            </p:extLst>
          </p:nvPr>
        </p:nvGraphicFramePr>
        <p:xfrm>
          <a:off x="442419" y="3657600"/>
          <a:ext cx="404019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8"/>
                <a:gridCol w="715962"/>
                <a:gridCol w="900114"/>
                <a:gridCol w="808038"/>
                <a:gridCol w="808038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Fuel 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HME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SME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RME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Diesel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74250"/>
              </p:ext>
            </p:extLst>
          </p:nvPr>
        </p:nvGraphicFramePr>
        <p:xfrm>
          <a:off x="482599" y="5429210"/>
          <a:ext cx="404177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4"/>
                <a:gridCol w="1010444"/>
                <a:gridCol w="1010444"/>
                <a:gridCol w="1010444"/>
              </a:tblGrid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i="1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[m]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3.67×10</a:t>
                      </a:r>
                      <a:r>
                        <a:rPr lang="en-GB" sz="9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10.21×10</a:t>
                      </a:r>
                      <a:r>
                        <a:rPr lang="en-GB" sz="9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6.81×10</a:t>
                      </a:r>
                      <a:r>
                        <a:rPr lang="en-GB" sz="9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[micron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]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36.7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102.1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68.1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30372"/>
              </p:ext>
            </p:extLst>
          </p:nvPr>
        </p:nvGraphicFramePr>
        <p:xfrm>
          <a:off x="482599" y="5108944"/>
          <a:ext cx="4041776" cy="29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4"/>
                <a:gridCol w="945357"/>
                <a:gridCol w="1075531"/>
                <a:gridCol w="1010444"/>
              </a:tblGrid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Fuel 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Diesel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BDC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2955851"/>
            <a:ext cx="305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LP for biodiesels (Case 1, 80°C)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7799" y="4724400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LP for </a:t>
            </a:r>
            <a:r>
              <a:rPr lang="en-GB" dirty="0" smtClean="0"/>
              <a:t>biodiesels  (Case 2) </a:t>
            </a:r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41405"/>
            <a:ext cx="1790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9800" y="5657165"/>
            <a:ext cx="21664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Viscosity – Density -</a:t>
            </a:r>
          </a:p>
          <a:p>
            <a:r>
              <a:rPr lang="en-GB" dirty="0" smtClean="0"/>
              <a:t>Surface tension 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913474" y="3679161"/>
            <a:ext cx="213321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Length parameter </a:t>
            </a:r>
            <a:r>
              <a:rPr lang="en-GB" i="1" dirty="0" smtClean="0"/>
              <a:t>LP</a:t>
            </a:r>
            <a:endParaRPr lang="en-GB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44729" y="2948762"/>
            <a:ext cx="36263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Nozzle diameter - Injection pressure-</a:t>
            </a:r>
          </a:p>
          <a:p>
            <a:r>
              <a:rPr lang="en-GB" dirty="0" smtClean="0"/>
              <a:t>Gas density – </a:t>
            </a:r>
            <a:r>
              <a:rPr lang="en-GB" i="1" dirty="0" smtClean="0"/>
              <a:t>LP- </a:t>
            </a:r>
            <a:r>
              <a:rPr lang="en-GB" dirty="0" smtClean="0"/>
              <a:t>injection time [</a:t>
            </a:r>
            <a:r>
              <a:rPr lang="en-GB" dirty="0" err="1" smtClean="0"/>
              <a:t>ms</a:t>
            </a:r>
            <a:r>
              <a:rPr lang="en-GB" dirty="0" smtClean="0"/>
              <a:t>]</a:t>
            </a:r>
            <a:endParaRPr lang="en-GB" i="1" dirty="0"/>
          </a:p>
        </p:txBody>
      </p:sp>
      <p:sp>
        <p:nvSpPr>
          <p:cNvPr id="15" name="Rectangle 14"/>
          <p:cNvSpPr/>
          <p:nvPr/>
        </p:nvSpPr>
        <p:spPr>
          <a:xfrm>
            <a:off x="115155" y="29570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16040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7770" y="5134620"/>
            <a:ext cx="259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Based on fuel properties: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902"/>
            <a:ext cx="8229600" cy="1143000"/>
          </a:xfrm>
        </p:spPr>
        <p:txBody>
          <a:bodyPr>
            <a:normAutofit/>
          </a:bodyPr>
          <a:lstStyle/>
          <a:p>
            <a:r>
              <a:rPr lang="en-GB" sz="4200" b="1" dirty="0" smtClean="0">
                <a:solidFill>
                  <a:srgbClr val="0070C0"/>
                </a:solidFill>
              </a:rPr>
              <a:t>LP-model for </a:t>
            </a:r>
            <a:r>
              <a:rPr lang="en-GB" sz="4200" b="1" dirty="0" smtClean="0">
                <a:solidFill>
                  <a:srgbClr val="0070C0"/>
                </a:solidFill>
              </a:rPr>
              <a:t>biodiesel, 80 C </a:t>
            </a:r>
            <a:r>
              <a:rPr lang="en-GB" sz="4200" b="1" dirty="0" smtClean="0">
                <a:solidFill>
                  <a:srgbClr val="0070C0"/>
                </a:solidFill>
              </a:rPr>
              <a:t>(</a:t>
            </a:r>
            <a:r>
              <a:rPr lang="en-GB" sz="4200" b="1" dirty="0">
                <a:solidFill>
                  <a:srgbClr val="0070C0"/>
                </a:solidFill>
              </a:rPr>
              <a:t>Case 1</a:t>
            </a:r>
            <a:r>
              <a:rPr lang="en-GB" sz="4200" b="1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1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0419"/>
            <a:ext cx="3149600" cy="175641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88" y="1930419"/>
            <a:ext cx="3088640" cy="18211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5025" y="4022143"/>
            <a:ext cx="4198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Spray </a:t>
            </a:r>
            <a:r>
              <a:rPr lang="en-GB" sz="1600" dirty="0"/>
              <a:t>penetration </a:t>
            </a:r>
            <a:r>
              <a:rPr lang="en-GB" sz="1600" dirty="0" smtClean="0"/>
              <a:t>for diesel, RME and soy</a:t>
            </a:r>
          </a:p>
          <a:p>
            <a:r>
              <a:rPr lang="en-GB" sz="1600" dirty="0" smtClean="0"/>
              <a:t> </a:t>
            </a:r>
            <a:r>
              <a:rPr lang="en-GB" sz="1600" dirty="0"/>
              <a:t>biodiesel </a:t>
            </a:r>
            <a:r>
              <a:rPr lang="en-GB" sz="1600" dirty="0" smtClean="0"/>
              <a:t> (SME). Injection pressure is </a:t>
            </a:r>
            <a:r>
              <a:rPr lang="en-GB" sz="1600" dirty="0"/>
              <a:t>80 </a:t>
            </a:r>
            <a:r>
              <a:rPr lang="en-GB" sz="1600" dirty="0" smtClean="0"/>
              <a:t> </a:t>
            </a:r>
            <a:r>
              <a:rPr lang="en-GB" sz="1600" dirty="0"/>
              <a:t>MPa.</a:t>
            </a:r>
            <a:endParaRPr lang="en-GB" sz="1600" dirty="0" smtClean="0"/>
          </a:p>
          <a:p>
            <a:r>
              <a:rPr lang="en-GB" sz="1600" dirty="0" smtClean="0"/>
              <a:t>Ambient </a:t>
            </a:r>
            <a:r>
              <a:rPr lang="en-GB" sz="1600" dirty="0"/>
              <a:t>pressure is </a:t>
            </a:r>
            <a:r>
              <a:rPr lang="en-GB" sz="1600" dirty="0" smtClean="0"/>
              <a:t>2 </a:t>
            </a:r>
            <a:r>
              <a:rPr lang="en-GB" sz="1600" dirty="0"/>
              <a:t>MPa.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7511" y="5943600"/>
            <a:ext cx="49606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plots for </a:t>
            </a:r>
            <a:r>
              <a:rPr lang="en-GB" dirty="0" smtClean="0"/>
              <a:t>hemp biodiesel (HME ) are </a:t>
            </a:r>
            <a:r>
              <a:rPr lang="en-GB" dirty="0"/>
              <a:t>very close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SME and are </a:t>
            </a:r>
            <a:r>
              <a:rPr lang="en-GB" dirty="0" smtClean="0"/>
              <a:t>not shown in the Figures 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77837" y="4131681"/>
            <a:ext cx="3213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Spray penetration for </a:t>
            </a:r>
            <a:r>
              <a:rPr lang="en-GB" sz="1600" dirty="0" smtClean="0"/>
              <a:t>SME:</a:t>
            </a:r>
            <a:endParaRPr lang="en-GB" sz="1600" dirty="0" smtClean="0"/>
          </a:p>
          <a:p>
            <a:r>
              <a:rPr lang="en-GB" sz="1600" dirty="0" smtClean="0"/>
              <a:t>injection </a:t>
            </a:r>
            <a:r>
              <a:rPr lang="en-GB" sz="1600" dirty="0"/>
              <a:t>pressures 60 </a:t>
            </a:r>
            <a:r>
              <a:rPr lang="en-GB" sz="1600" dirty="0" smtClean="0"/>
              <a:t>MPa, 80 </a:t>
            </a:r>
            <a:r>
              <a:rPr lang="en-GB" sz="1600" dirty="0"/>
              <a:t>MPA </a:t>
            </a:r>
            <a:endParaRPr lang="en-GB" sz="1600" dirty="0" smtClean="0"/>
          </a:p>
          <a:p>
            <a:r>
              <a:rPr lang="en-GB" sz="1600" dirty="0" smtClean="0"/>
              <a:t>comparing </a:t>
            </a:r>
            <a:r>
              <a:rPr lang="en-GB" sz="1600" dirty="0"/>
              <a:t>with experimental </a:t>
            </a:r>
            <a:r>
              <a:rPr lang="en-GB" sz="1600" dirty="0" smtClean="0"/>
              <a:t>data. </a:t>
            </a:r>
          </a:p>
          <a:p>
            <a:r>
              <a:rPr lang="en-GB" sz="1600" dirty="0" smtClean="0"/>
              <a:t>Ambient </a:t>
            </a:r>
            <a:r>
              <a:rPr lang="en-GB" sz="1600" dirty="0"/>
              <a:t>pressure is 4 MPa.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595" y="5208899"/>
            <a:ext cx="375615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GB" dirty="0"/>
              <a:t>A</a:t>
            </a:r>
            <a:r>
              <a:rPr lang="en-GB" sz="1200" dirty="0"/>
              <a:t>LP</a:t>
            </a:r>
            <a:r>
              <a:rPr lang="en-GB" dirty="0"/>
              <a:t>= 0.066 when the time </a:t>
            </a:r>
            <a:r>
              <a:rPr lang="en-GB" dirty="0" err="1"/>
              <a:t>t</a:t>
            </a:r>
            <a:r>
              <a:rPr lang="en-GB" baseline="-25000" dirty="0" err="1"/>
              <a:t>inj</a:t>
            </a:r>
            <a:r>
              <a:rPr lang="en-GB" dirty="0"/>
              <a:t> is in [</a:t>
            </a:r>
            <a:r>
              <a:rPr lang="en-GB" dirty="0" err="1"/>
              <a:t>ms</a:t>
            </a:r>
            <a:r>
              <a:rPr lang="en-GB" dirty="0"/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155" y="29570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Biofuels (biodiesel, ethanol) production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 rot="10800000">
            <a:off x="0" y="2420938"/>
            <a:ext cx="458788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Thousand tonnes oil equivalent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051050" y="62357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years</a:t>
            </a:r>
            <a:endParaRPr lang="en-GB" altLang="en-US" sz="2400" dirty="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668984" y="623570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regions</a:t>
            </a:r>
            <a:endParaRPr lang="en-GB" altLang="en-US" sz="2400" dirty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6256"/>
            <a:ext cx="7924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1939966" y="1323975"/>
            <a:ext cx="1447800" cy="1219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solidFill>
                  <a:schemeClr val="tx2"/>
                </a:solidFill>
                <a:ea typeface="SimSun" pitchFamily="2" charset="-122"/>
              </a:rPr>
              <a:t>g</a:t>
            </a:r>
            <a:r>
              <a:rPr lang="en-GB" altLang="en-US" sz="1800" dirty="0">
                <a:solidFill>
                  <a:schemeClr val="tx2"/>
                </a:solidFill>
              </a:rPr>
              <a:t>rew 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0.9%</a:t>
            </a:r>
            <a:endParaRPr lang="en-GB" altLang="en-US" sz="18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3387766" y="1676400"/>
            <a:ext cx="523752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3733800" y="609600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ea typeface="SimSun" pitchFamily="2" charset="-122"/>
              </a:rPr>
              <a:t>[BP, </a:t>
            </a:r>
            <a:r>
              <a:rPr lang="en-GB" altLang="zh-CN" sz="1800" dirty="0" smtClean="0">
                <a:ea typeface="SimSun" pitchFamily="2" charset="-122"/>
              </a:rPr>
              <a:t>2016]</a:t>
            </a:r>
            <a:r>
              <a:rPr lang="en-GB" altLang="zh-CN" sz="1800" dirty="0">
                <a:ea typeface="SimSun" pitchFamily="2" charset="-122"/>
              </a:rPr>
              <a:t/>
            </a:r>
            <a:br>
              <a:rPr lang="en-GB" altLang="zh-CN" sz="1800" dirty="0">
                <a:ea typeface="SimSun" pitchFamily="2" charset="-122"/>
              </a:rPr>
            </a:b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158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83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LP- model </a:t>
            </a:r>
            <a:r>
              <a:rPr lang="en-GB" b="1" dirty="0" smtClean="0">
                <a:solidFill>
                  <a:srgbClr val="0070C0"/>
                </a:solidFill>
              </a:rPr>
              <a:t>for biodiesel </a:t>
            </a:r>
            <a:r>
              <a:rPr lang="en-GB" b="1" dirty="0" smtClean="0">
                <a:solidFill>
                  <a:srgbClr val="0070C0"/>
                </a:solidFill>
              </a:rPr>
              <a:t>(Case 2</a:t>
            </a:r>
            <a:r>
              <a:rPr lang="en-GB" b="1" dirty="0" smtClean="0">
                <a:solidFill>
                  <a:srgbClr val="0070C0"/>
                </a:solidFill>
              </a:rPr>
              <a:t>), 1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6048653"/>
            <a:ext cx="4040188" cy="639762"/>
          </a:xfrm>
        </p:spPr>
        <p:txBody>
          <a:bodyPr>
            <a:noAutofit/>
          </a:bodyPr>
          <a:lstStyle/>
          <a:p>
            <a:r>
              <a:rPr lang="en-GB" sz="1300" dirty="0" smtClean="0"/>
              <a:t>Diesel and biodiesel from cooked oil (BDC). </a:t>
            </a:r>
          </a:p>
          <a:p>
            <a:r>
              <a:rPr lang="en-GB" sz="1300" dirty="0" smtClean="0"/>
              <a:t>Gas </a:t>
            </a:r>
            <a:r>
              <a:rPr lang="en-GB" sz="1300" dirty="0"/>
              <a:t>density </a:t>
            </a:r>
            <a:r>
              <a:rPr lang="en-GB" sz="1300" dirty="0" smtClean="0"/>
              <a:t>is </a:t>
            </a:r>
            <a:r>
              <a:rPr lang="en-GB" sz="1300" dirty="0"/>
              <a:t>15 </a:t>
            </a:r>
            <a:r>
              <a:rPr lang="en-GB" sz="1300" dirty="0" smtClean="0"/>
              <a:t>kg/m</a:t>
            </a:r>
            <a:r>
              <a:rPr lang="en-GB" sz="1300" baseline="30000" dirty="0" smtClean="0"/>
              <a:t>3</a:t>
            </a:r>
            <a:r>
              <a:rPr lang="en-GB" sz="1300" dirty="0" smtClean="0"/>
              <a:t>; injection </a:t>
            </a:r>
            <a:r>
              <a:rPr lang="en-GB" sz="1300" dirty="0"/>
              <a:t>pressures are 100 MPa and 200 </a:t>
            </a:r>
            <a:r>
              <a:rPr lang="en-GB" sz="1300" dirty="0" smtClean="0"/>
              <a:t>MPa</a:t>
            </a:r>
            <a:endParaRPr lang="en-GB" sz="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3366" y="5913438"/>
            <a:ext cx="4041775" cy="639762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Diesel and </a:t>
            </a:r>
            <a:r>
              <a:rPr lang="en-GB" dirty="0" smtClean="0"/>
              <a:t>biodiesels </a:t>
            </a:r>
            <a:r>
              <a:rPr lang="en-GB" dirty="0"/>
              <a:t>from cooked oil (BDC</a:t>
            </a:r>
            <a:r>
              <a:rPr lang="en-GB" dirty="0" smtClean="0"/>
              <a:t>) and palm oil (BDP). Injection </a:t>
            </a:r>
            <a:r>
              <a:rPr lang="en-GB" dirty="0"/>
              <a:t>pressure is 200 MPa; gas density is 15 kg/m</a:t>
            </a:r>
            <a:r>
              <a:rPr lang="en-GB" baseline="30000" dirty="0"/>
              <a:t>3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2582529"/>
              </p:ext>
            </p:extLst>
          </p:nvPr>
        </p:nvGraphicFramePr>
        <p:xfrm>
          <a:off x="455612" y="19050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43848694"/>
              </p:ext>
            </p:extLst>
          </p:nvPr>
        </p:nvGraphicFramePr>
        <p:xfrm>
          <a:off x="4614583" y="18288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61838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61516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5155" y="29570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LP- model for spray penetration of biodiesel fuels (Case 2</a:t>
            </a:r>
            <a:r>
              <a:rPr lang="en-GB" b="1" dirty="0" smtClean="0">
                <a:solidFill>
                  <a:srgbClr val="0070C0"/>
                </a:solidFill>
              </a:rPr>
              <a:t>), 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943600"/>
            <a:ext cx="4040188" cy="6397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/>
              <a:t>Diesel and biodiesel from cooked oil (BDC). </a:t>
            </a:r>
          </a:p>
          <a:p>
            <a:r>
              <a:rPr lang="en-GB" sz="1400" dirty="0"/>
              <a:t>Gas density is  15 kg/m3 ; injection pressure is 300 MPa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5867400"/>
            <a:ext cx="4041775" cy="639762"/>
          </a:xfrm>
        </p:spPr>
        <p:txBody>
          <a:bodyPr>
            <a:normAutofit fontScale="25000" lnSpcReduction="20000"/>
          </a:bodyPr>
          <a:lstStyle/>
          <a:p>
            <a:endParaRPr lang="en-GB" sz="5500" dirty="0" smtClean="0"/>
          </a:p>
          <a:p>
            <a:r>
              <a:rPr lang="en-GB" sz="5500" dirty="0" smtClean="0"/>
              <a:t>Diesel </a:t>
            </a:r>
            <a:r>
              <a:rPr lang="en-GB" sz="5500" dirty="0"/>
              <a:t>fuel ( diesel 300:30) and biodiesel from cooked oil (BDC 300:30). Injection pressure is 300 MPa; gas density is 30 kg/m</a:t>
            </a:r>
            <a:r>
              <a:rPr lang="en-GB" sz="5500" baseline="30000" dirty="0"/>
              <a:t>3</a:t>
            </a:r>
            <a:endParaRPr lang="en-GB" sz="5500" dirty="0"/>
          </a:p>
          <a:p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4054498"/>
              </p:ext>
            </p:extLst>
          </p:nvPr>
        </p:nvGraphicFramePr>
        <p:xfrm>
          <a:off x="381000" y="18288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22323603"/>
              </p:ext>
            </p:extLst>
          </p:nvPr>
        </p:nvGraphicFramePr>
        <p:xfrm>
          <a:off x="4648200" y="1752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15155" y="29570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79" y="36747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LP- </a:t>
            </a:r>
            <a:r>
              <a:rPr lang="en-GB" sz="3600" b="1" dirty="0" smtClean="0">
                <a:solidFill>
                  <a:srgbClr val="0070C0"/>
                </a:solidFill>
              </a:rPr>
              <a:t>model for spray penetration. 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The </a:t>
            </a:r>
            <a:r>
              <a:rPr lang="en-GB" sz="3600" b="1" dirty="0">
                <a:solidFill>
                  <a:srgbClr val="0070C0"/>
                </a:solidFill>
              </a:rPr>
              <a:t>values of the coefficients A</a:t>
            </a:r>
            <a:r>
              <a:rPr lang="en-GB" sz="3600" b="1" i="1" baseline="-25000" dirty="0">
                <a:solidFill>
                  <a:srgbClr val="0070C0"/>
                </a:solidFill>
              </a:rPr>
              <a:t>LP</a:t>
            </a:r>
            <a:r>
              <a:rPr lang="en-GB" sz="3600" b="1" baseline="-25000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(Case 2</a:t>
            </a:r>
            <a:r>
              <a:rPr lang="en-GB" sz="3600" b="1" dirty="0" smtClean="0">
                <a:solidFill>
                  <a:srgbClr val="0070C0"/>
                </a:solidFill>
              </a:rPr>
              <a:t>)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334000"/>
            <a:ext cx="4040188" cy="124936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plots of BDP spray tip penetration  </a:t>
            </a:r>
            <a:r>
              <a:rPr lang="en-GB" i="1" dirty="0" err="1"/>
              <a:t>S</a:t>
            </a:r>
            <a:r>
              <a:rPr lang="en-GB" baseline="-25000" dirty="0" err="1"/>
              <a:t>tip</a:t>
            </a:r>
            <a:r>
              <a:rPr lang="en-GB" dirty="0"/>
              <a:t> versus time of injection predicted by </a:t>
            </a:r>
            <a:r>
              <a:rPr lang="en-GB" dirty="0" smtClean="0"/>
              <a:t>LP –model for </a:t>
            </a:r>
            <a:r>
              <a:rPr lang="en-GB" dirty="0"/>
              <a:t>biodiesel from palm oil (BDP 300:30). Experimental data of </a:t>
            </a:r>
            <a:r>
              <a:rPr lang="en-GB" dirty="0" err="1"/>
              <a:t>S</a:t>
            </a:r>
            <a:r>
              <a:rPr lang="en-GB" baseline="-25000" dirty="0" err="1"/>
              <a:t>tip</a:t>
            </a:r>
            <a:r>
              <a:rPr lang="en-GB" dirty="0"/>
              <a:t> for BDP (</a:t>
            </a:r>
            <a:r>
              <a:rPr lang="en-GB" dirty="0" err="1"/>
              <a:t>exp</a:t>
            </a:r>
            <a:r>
              <a:rPr lang="en-GB" dirty="0"/>
              <a:t> BDP 300:30) taken from [Figure 4, Wang, X., </a:t>
            </a:r>
            <a:r>
              <a:rPr lang="en-GB" dirty="0" smtClean="0"/>
              <a:t>et al , 2010]. </a:t>
            </a:r>
            <a:r>
              <a:rPr lang="en-GB" dirty="0"/>
              <a:t>Injection pressure is 300 MPa; gas density is 30 kg/m</a:t>
            </a:r>
            <a:r>
              <a:rPr lang="en-GB" baseline="30000" dirty="0"/>
              <a:t>3</a:t>
            </a:r>
            <a:r>
              <a:rPr lang="en-GB" dirty="0"/>
              <a:t>(300:30)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0328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100" dirty="0" smtClean="0"/>
              <a:t>The </a:t>
            </a:r>
            <a:r>
              <a:rPr lang="en-GB" sz="5100" dirty="0"/>
              <a:t>values of the coefficients A</a:t>
            </a:r>
            <a:r>
              <a:rPr lang="en-GB" sz="5100" i="1" baseline="-25000" dirty="0"/>
              <a:t>LP</a:t>
            </a:r>
            <a:r>
              <a:rPr lang="en-GB" sz="5100" baseline="-25000" dirty="0"/>
              <a:t> </a:t>
            </a:r>
            <a:r>
              <a:rPr lang="en-GB" sz="5100" dirty="0" smtClean="0"/>
              <a:t>for </a:t>
            </a:r>
            <a:r>
              <a:rPr lang="en-GB" sz="5100" i="1" dirty="0"/>
              <a:t>LP</a:t>
            </a:r>
            <a:r>
              <a:rPr lang="en-GB" sz="5100" dirty="0"/>
              <a:t>- model </a:t>
            </a:r>
          </a:p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65925172"/>
              </p:ext>
            </p:extLst>
          </p:nvPr>
        </p:nvGraphicFramePr>
        <p:xfrm>
          <a:off x="4572000" y="2438400"/>
          <a:ext cx="4194176" cy="20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877889"/>
                <a:gridCol w="1010444"/>
                <a:gridCol w="1010444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Injection pressure/Gas density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Diesel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BDC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100 MPa/15.5 kg m</a:t>
                      </a:r>
                      <a:r>
                        <a:rPr lang="en-GB" sz="900" baseline="30000" dirty="0" smtClean="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0.3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0.3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0.3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200 </a:t>
                      </a: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MPa/15.5 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kg m</a:t>
                      </a:r>
                      <a:r>
                        <a:rPr lang="en-GB" sz="900" baseline="30000" dirty="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0.27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0.27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0.27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300 MPa/15.5 kg m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0.25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0.25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0.27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300 </a:t>
                      </a: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MPa/30 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kg m</a:t>
                      </a:r>
                      <a:r>
                        <a:rPr lang="en-GB" sz="900" baseline="30000" dirty="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0.23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0.21</a:t>
                      </a:r>
                      <a:endParaRPr lang="en-GB" sz="9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Times New Roman"/>
                        </a:rPr>
                        <a:t>0.23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0844834"/>
              </p:ext>
            </p:extLst>
          </p:nvPr>
        </p:nvGraphicFramePr>
        <p:xfrm>
          <a:off x="381000" y="12954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09630"/>
              </p:ext>
            </p:extLst>
          </p:nvPr>
        </p:nvGraphicFramePr>
        <p:xfrm>
          <a:off x="4572000" y="5715000"/>
          <a:ext cx="4194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8200"/>
                <a:gridCol w="1066800"/>
                <a:gridCol w="122237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</a:rPr>
                        <a:t>LP </a:t>
                      </a:r>
                      <a:r>
                        <a:rPr lang="en-GB" sz="900" baseline="300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</a:rPr>
                        <a:t>0.1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0.23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0.25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0.24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30869"/>
              </p:ext>
            </p:extLst>
          </p:nvPr>
        </p:nvGraphicFramePr>
        <p:xfrm>
          <a:off x="4572000" y="5334000"/>
          <a:ext cx="4191000" cy="29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980260"/>
                <a:gridCol w="1115240"/>
                <a:gridCol w="1047750"/>
              </a:tblGrid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Fuel 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Diesel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BDC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43893" y="4775522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The values of </a:t>
            </a:r>
            <a:r>
              <a:rPr lang="en-GB" sz="2200" b="1" dirty="0" smtClean="0"/>
              <a:t>the </a:t>
            </a:r>
            <a:r>
              <a:rPr lang="en-GB" sz="2200" b="1" i="1" dirty="0" smtClean="0"/>
              <a:t>LP </a:t>
            </a:r>
            <a:r>
              <a:rPr lang="en-GB" sz="2200" b="1" baseline="30000" dirty="0" smtClean="0"/>
              <a:t>0.1</a:t>
            </a:r>
            <a:r>
              <a:rPr lang="en-GB" sz="2200" b="1" dirty="0" smtClean="0"/>
              <a:t> </a:t>
            </a:r>
            <a:endParaRPr lang="en-GB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115155" y="29570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81" y="3989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LP-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model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for different </a:t>
            </a:r>
            <a:r>
              <a:rPr lang="en-GB" b="1" dirty="0">
                <a:solidFill>
                  <a:srgbClr val="0070C0"/>
                </a:solidFill>
              </a:rPr>
              <a:t>alternative </a:t>
            </a:r>
            <a:r>
              <a:rPr lang="en-GB" b="1" dirty="0" smtClean="0">
                <a:solidFill>
                  <a:srgbClr val="0070C0"/>
                </a:solidFill>
              </a:rPr>
              <a:t>fuels. (Case 3)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>
            <a:noAutofit/>
          </a:bodyPr>
          <a:lstStyle/>
          <a:p>
            <a:r>
              <a:rPr lang="en-GB" sz="1400" dirty="0" smtClean="0"/>
              <a:t>Comparison </a:t>
            </a:r>
            <a:r>
              <a:rPr lang="en-GB" sz="1400" dirty="0"/>
              <a:t>of physical properties </a:t>
            </a:r>
            <a:r>
              <a:rPr lang="en-GB" sz="1400" dirty="0" smtClean="0"/>
              <a:t>[</a:t>
            </a:r>
            <a:r>
              <a:rPr lang="en-GB" sz="1400" dirty="0" err="1" smtClean="0"/>
              <a:t>Millo</a:t>
            </a:r>
            <a:r>
              <a:rPr lang="en-GB" sz="1400" dirty="0" smtClean="0"/>
              <a:t> et al</a:t>
            </a:r>
            <a:r>
              <a:rPr lang="en-GB" sz="1400" dirty="0" smtClean="0"/>
              <a:t>., 2015</a:t>
            </a:r>
            <a:r>
              <a:rPr lang="en-GB" sz="1400" dirty="0" smtClean="0"/>
              <a:t>] </a:t>
            </a:r>
            <a:r>
              <a:rPr lang="en-GB" sz="1400" dirty="0"/>
              <a:t>and </a:t>
            </a:r>
            <a:r>
              <a:rPr lang="en-GB" sz="1400" i="1" dirty="0"/>
              <a:t>LP</a:t>
            </a:r>
            <a:r>
              <a:rPr lang="en-GB" sz="1400" dirty="0"/>
              <a:t> of biodiesel blends, HVO blend and diesel </a:t>
            </a:r>
            <a:r>
              <a:rPr lang="en-GB" sz="1400" dirty="0" smtClean="0"/>
              <a:t>fuels</a:t>
            </a:r>
            <a:endParaRPr lang="en-GB" sz="1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8426629"/>
              </p:ext>
            </p:extLst>
          </p:nvPr>
        </p:nvGraphicFramePr>
        <p:xfrm>
          <a:off x="304800" y="2590800"/>
          <a:ext cx="4191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Fuel/ Properties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Diesel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RME 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HVO 30</a:t>
                      </a: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Density (15°C)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837.5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853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812.2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Kinematic viscosity (40°C)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2.681×10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3.183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2.545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Surface tension (20°C)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30.4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31.3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28.0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[m]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1.98×10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2.76×10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1.88×10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 </a:t>
                      </a:r>
                      <a:r>
                        <a:rPr lang="en-GB" sz="900" i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0.214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0.213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914400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sz="2000" dirty="0" smtClean="0"/>
              <a:t>Comparison </a:t>
            </a:r>
            <a:r>
              <a:rPr lang="en-GB" sz="2000" dirty="0"/>
              <a:t>of physical properties </a:t>
            </a:r>
            <a:r>
              <a:rPr lang="en-GB" sz="2000" dirty="0" smtClean="0"/>
              <a:t>[</a:t>
            </a:r>
            <a:r>
              <a:rPr lang="en-GB" sz="2000" dirty="0" err="1" smtClean="0"/>
              <a:t>Dragomirov</a:t>
            </a:r>
            <a:r>
              <a:rPr lang="en-GB" sz="2000" dirty="0" smtClean="0"/>
              <a:t> et. al, 2013] </a:t>
            </a:r>
            <a:r>
              <a:rPr lang="en-GB" sz="2000" dirty="0"/>
              <a:t>and </a:t>
            </a:r>
            <a:r>
              <a:rPr lang="en-GB" sz="2000" i="1" dirty="0"/>
              <a:t>LP</a:t>
            </a:r>
            <a:r>
              <a:rPr lang="en-GB" sz="2000" dirty="0"/>
              <a:t> of biodiesel and GTL </a:t>
            </a:r>
            <a:endParaRPr lang="en-GB" sz="2000" dirty="0" smtClean="0"/>
          </a:p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07248802"/>
              </p:ext>
            </p:extLst>
          </p:nvPr>
        </p:nvGraphicFramePr>
        <p:xfrm>
          <a:off x="4639536" y="2556002"/>
          <a:ext cx="4123464" cy="226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88"/>
                <a:gridCol w="1374488"/>
                <a:gridCol w="1374488"/>
              </a:tblGrid>
              <a:tr h="4563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Fuel/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Properties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RME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GTL</a:t>
                      </a:r>
                    </a:p>
                  </a:txBody>
                  <a:tcPr marL="68580" marR="68580" marT="0" marB="0"/>
                </a:tc>
              </a:tr>
              <a:tr h="357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Density (15°C)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883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779.4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7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Kinematic viscosity (40°C)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4.5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2.74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7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Surface tension (25°C)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31.0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26.04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7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[m]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5.77×10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2.25×10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7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 </a:t>
                      </a:r>
                      <a:r>
                        <a:rPr lang="en-GB" sz="900" i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5486400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+  teaching,  May  2017, Coventry , UK</a:t>
            </a:r>
          </a:p>
          <a:p>
            <a:r>
              <a:rPr lang="en-GB" sz="1200" i="1" dirty="0" err="1" smtClean="0">
                <a:solidFill>
                  <a:schemeClr val="bg1"/>
                </a:solidFill>
              </a:rPr>
              <a:t>Ruslana</a:t>
            </a:r>
            <a:r>
              <a:rPr lang="en-GB" sz="1200" i="1" dirty="0" smtClean="0">
                <a:solidFill>
                  <a:schemeClr val="bg1"/>
                </a:solidFill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155" y="29570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4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Evaluation of spray penetration for different alternative fuels using </a:t>
            </a:r>
            <a:r>
              <a:rPr lang="en-GB" b="1" i="1" dirty="0">
                <a:solidFill>
                  <a:srgbClr val="0070C0"/>
                </a:solidFill>
              </a:rPr>
              <a:t>LP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868362"/>
          </a:xfrm>
        </p:spPr>
        <p:txBody>
          <a:bodyPr>
            <a:normAutofit fontScale="47500" lnSpcReduction="20000"/>
          </a:bodyPr>
          <a:lstStyle/>
          <a:p>
            <a:r>
              <a:rPr lang="en-GB" sz="3300" dirty="0" smtClean="0"/>
              <a:t>Physical </a:t>
            </a:r>
            <a:r>
              <a:rPr lang="en-GB" sz="3300" dirty="0"/>
              <a:t>properties </a:t>
            </a:r>
            <a:r>
              <a:rPr lang="en-GB" sz="3300" dirty="0" smtClean="0"/>
              <a:t>[</a:t>
            </a:r>
            <a:r>
              <a:rPr lang="en-GB" sz="3300" b="0" dirty="0" err="1"/>
              <a:t>Desantes</a:t>
            </a:r>
            <a:r>
              <a:rPr lang="en-GB" sz="3300" b="0" dirty="0"/>
              <a:t> </a:t>
            </a:r>
            <a:r>
              <a:rPr lang="en-GB" sz="3300" b="0" dirty="0" smtClean="0"/>
              <a:t> et. al, 2009 </a:t>
            </a:r>
            <a:r>
              <a:rPr lang="en-GB" sz="3300" dirty="0" smtClean="0"/>
              <a:t>] </a:t>
            </a:r>
            <a:r>
              <a:rPr lang="en-GB" sz="3300" dirty="0"/>
              <a:t>and </a:t>
            </a:r>
            <a:r>
              <a:rPr lang="en-GB" sz="3300" i="1" dirty="0"/>
              <a:t>LP</a:t>
            </a:r>
            <a:r>
              <a:rPr lang="en-GB" sz="3300" dirty="0"/>
              <a:t> of biodiesel (RME) and RME blends</a:t>
            </a:r>
          </a:p>
          <a:p>
            <a:r>
              <a:rPr lang="en-GB" sz="3400" dirty="0"/>
              <a:t>(CASE </a:t>
            </a:r>
            <a:r>
              <a:rPr lang="en-GB" sz="3400" dirty="0"/>
              <a:t>3)</a:t>
            </a:r>
            <a:endParaRPr lang="en-GB" sz="3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008651"/>
              </p:ext>
            </p:extLst>
          </p:nvPr>
        </p:nvGraphicFramePr>
        <p:xfrm>
          <a:off x="457200" y="2514600"/>
          <a:ext cx="4040188" cy="201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047"/>
                <a:gridCol w="1010047"/>
                <a:gridCol w="1010047"/>
                <a:gridCol w="1010047"/>
              </a:tblGrid>
              <a:tr h="31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RME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Density (15°C)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831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851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879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Kinematic viscosity (40°C)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2.38 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3.12×10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r>
                        <a:rPr lang="ru-RU" sz="900"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4.47×10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Surface tension (20°C)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23.0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25.00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[m]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2.05×10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3.31×10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6.27×10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 </a:t>
                      </a:r>
                      <a:r>
                        <a:rPr lang="en-GB" sz="900" i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4041775" cy="792162"/>
          </a:xfrm>
        </p:spPr>
        <p:txBody>
          <a:bodyPr>
            <a:normAutofit fontScale="47500" lnSpcReduction="20000"/>
          </a:bodyPr>
          <a:lstStyle/>
          <a:p>
            <a:r>
              <a:rPr lang="en-GB" sz="3400" dirty="0" smtClean="0"/>
              <a:t>P</a:t>
            </a:r>
            <a:r>
              <a:rPr lang="en-GB" sz="3400" dirty="0" smtClean="0"/>
              <a:t>hysical </a:t>
            </a:r>
            <a:r>
              <a:rPr lang="en-GB" sz="3400" dirty="0"/>
              <a:t>properties </a:t>
            </a:r>
            <a:r>
              <a:rPr lang="en-GB" sz="3400" dirty="0" smtClean="0"/>
              <a:t>[</a:t>
            </a:r>
            <a:r>
              <a:rPr lang="en-GB" sz="3400" b="0" dirty="0" err="1"/>
              <a:t>Crua</a:t>
            </a:r>
            <a:r>
              <a:rPr lang="en-GB" sz="3400" b="0" dirty="0"/>
              <a:t> </a:t>
            </a:r>
            <a:r>
              <a:rPr lang="en-GB" sz="3400" b="0" dirty="0" smtClean="0"/>
              <a:t>et. al, 2015 </a:t>
            </a:r>
            <a:r>
              <a:rPr lang="en-GB" sz="3400" dirty="0" smtClean="0"/>
              <a:t>] </a:t>
            </a:r>
            <a:r>
              <a:rPr lang="en-GB" sz="3400" dirty="0"/>
              <a:t>and </a:t>
            </a:r>
            <a:r>
              <a:rPr lang="en-GB" sz="3400" i="1" dirty="0"/>
              <a:t>LP</a:t>
            </a:r>
            <a:r>
              <a:rPr lang="en-GB" sz="3400" dirty="0"/>
              <a:t> of diesel, biodiesel (RME) and kerosene. </a:t>
            </a:r>
          </a:p>
          <a:p>
            <a:r>
              <a:rPr lang="en-GB" sz="3400" dirty="0"/>
              <a:t>(CASE </a:t>
            </a:r>
            <a:r>
              <a:rPr lang="en-GB" sz="3400" dirty="0"/>
              <a:t>3)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6145512"/>
              </p:ext>
            </p:extLst>
          </p:nvPr>
        </p:nvGraphicFramePr>
        <p:xfrm>
          <a:off x="4645025" y="2514600"/>
          <a:ext cx="4041776" cy="204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4"/>
                <a:gridCol w="1010444"/>
                <a:gridCol w="1010444"/>
                <a:gridCol w="1010444"/>
              </a:tblGrid>
              <a:tr h="31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RME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Diesel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Kerosene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Density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883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837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803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Kinematic viscosity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4.4×10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3.3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1.2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900" baseline="3000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Surface tension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33.2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29.8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27.7</a:t>
                      </a:r>
                      <a:r>
                        <a:rPr lang="en-GB" sz="900">
                          <a:effectLst/>
                          <a:latin typeface="Arial"/>
                          <a:ea typeface="Calibri"/>
                        </a:rPr>
                        <a:t>×10</a:t>
                      </a:r>
                      <a:r>
                        <a:rPr lang="en-GB" sz="900" baseline="30000">
                          <a:effectLst/>
                          <a:latin typeface="Arial"/>
                          <a:ea typeface="Calibri"/>
                        </a:rPr>
                        <a:t>-3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</a:t>
                      </a: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[m]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5.15×10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3.06×10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0.417×10</a:t>
                      </a:r>
                      <a:r>
                        <a:rPr lang="en-GB" sz="9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-7</a:t>
                      </a:r>
                      <a:endParaRPr lang="en-GB" sz="9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 </a:t>
                      </a:r>
                      <a:r>
                        <a:rPr lang="en-GB" sz="900" i="1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0.18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72922"/>
              </p:ext>
            </p:extLst>
          </p:nvPr>
        </p:nvGraphicFramePr>
        <p:xfrm>
          <a:off x="685800" y="5181600"/>
          <a:ext cx="4040188" cy="15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"/>
                <a:gridCol w="1429941"/>
                <a:gridCol w="101004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Fuel 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B30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RME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71744"/>
              </p:ext>
            </p:extLst>
          </p:nvPr>
        </p:nvGraphicFramePr>
        <p:xfrm>
          <a:off x="685800" y="5410200"/>
          <a:ext cx="40401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914400"/>
                <a:gridCol w="1353741"/>
                <a:gridCol w="101004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 </a:t>
                      </a:r>
                      <a:r>
                        <a:rPr lang="en-GB" sz="900" i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78319"/>
              </p:ext>
            </p:extLst>
          </p:nvPr>
        </p:nvGraphicFramePr>
        <p:xfrm>
          <a:off x="4724400" y="5181600"/>
          <a:ext cx="3031332" cy="19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4"/>
                <a:gridCol w="1010444"/>
                <a:gridCol w="1010444"/>
              </a:tblGrid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RME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Diesel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Kerosene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34300"/>
              </p:ext>
            </p:extLst>
          </p:nvPr>
        </p:nvGraphicFramePr>
        <p:xfrm>
          <a:off x="4724400" y="5410200"/>
          <a:ext cx="3031332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4"/>
                <a:gridCol w="1010444"/>
                <a:gridCol w="1010444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0.18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1959"/>
              </p:ext>
            </p:extLst>
          </p:nvPr>
        </p:nvGraphicFramePr>
        <p:xfrm>
          <a:off x="685800" y="5943600"/>
          <a:ext cx="40401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047"/>
                <a:gridCol w="1010047"/>
                <a:gridCol w="1010047"/>
                <a:gridCol w="101004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Fuel </a:t>
                      </a: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Diesel 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Calibri"/>
                        </a:rPr>
                        <a:t>RME 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Arial"/>
                          <a:ea typeface="Calibri"/>
                        </a:rPr>
                        <a:t>HVO 30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37517"/>
              </p:ext>
            </p:extLst>
          </p:nvPr>
        </p:nvGraphicFramePr>
        <p:xfrm>
          <a:off x="685800" y="6248400"/>
          <a:ext cx="40401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047"/>
                <a:gridCol w="1010047"/>
                <a:gridCol w="1010047"/>
                <a:gridCol w="101004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LP </a:t>
                      </a:r>
                      <a:r>
                        <a:rPr lang="en-GB" sz="900" i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0.214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0.221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0.213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95750"/>
              </p:ext>
            </p:extLst>
          </p:nvPr>
        </p:nvGraphicFramePr>
        <p:xfrm>
          <a:off x="4724400" y="5943600"/>
          <a:ext cx="2971800" cy="294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294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</a:rPr>
                        <a:t>RME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</a:rPr>
                        <a:t>GTL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340350"/>
              </p:ext>
            </p:extLst>
          </p:nvPr>
        </p:nvGraphicFramePr>
        <p:xfrm>
          <a:off x="4724400" y="6248401"/>
          <a:ext cx="297180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183"/>
                <a:gridCol w="1487617"/>
              </a:tblGrid>
              <a:tr h="380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0.24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0.22</a:t>
                      </a:r>
                      <a:endParaRPr lang="en-GB" sz="9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199" y="4615934"/>
            <a:ext cx="170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Arial"/>
                <a:ea typeface="Calibri"/>
              </a:rPr>
              <a:t>LP </a:t>
            </a:r>
            <a:r>
              <a:rPr lang="en-GB" b="1" i="1" baseline="30000" dirty="0" smtClean="0">
                <a:solidFill>
                  <a:srgbClr val="000000"/>
                </a:solidFill>
                <a:latin typeface="Arial"/>
                <a:ea typeface="Calibri"/>
              </a:rPr>
              <a:t>0.1</a:t>
            </a:r>
            <a:r>
              <a:rPr lang="en-GB" i="1" dirty="0" smtClean="0">
                <a:solidFill>
                  <a:srgbClr val="000000"/>
                </a:solidFill>
                <a:latin typeface="Arial"/>
                <a:ea typeface="Calibri"/>
              </a:rPr>
              <a:t> (</a:t>
            </a:r>
            <a:r>
              <a:rPr lang="en-GB" b="1" dirty="0" smtClean="0"/>
              <a:t>CASE 3 ) 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115155" y="29570"/>
            <a:ext cx="262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 II. Spray penetration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229600" cy="1143000"/>
          </a:xfrm>
        </p:spPr>
        <p:txBody>
          <a:bodyPr/>
          <a:lstStyle/>
          <a:p>
            <a:r>
              <a:rPr lang="en-GB" b="1" dirty="0" smtClean="0"/>
              <a:t>Part III. Droplet </a:t>
            </a:r>
            <a:r>
              <a:rPr lang="en-GB" b="1" dirty="0"/>
              <a:t>distribution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94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Droplet diameter distribution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diesel (line -) biodiesel (-----)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229600" cy="26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8582" y="548640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mm from nozzle                                                       15 mm from nozzle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099" y="116632"/>
            <a:ext cx="294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</a:t>
            </a:r>
            <a:r>
              <a:rPr lang="en-GB" b="1" dirty="0" smtClean="0"/>
              <a:t>III. Droplet Distribution 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6096000"/>
            <a:ext cx="444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[Experiments: </a:t>
            </a:r>
            <a:r>
              <a:rPr lang="en-GB" dirty="0" smtClean="0"/>
              <a:t>C. </a:t>
            </a:r>
            <a:r>
              <a:rPr lang="en-GB" dirty="0" err="1" smtClean="0"/>
              <a:t>Crua</a:t>
            </a:r>
            <a:r>
              <a:rPr lang="en-GB" dirty="0" smtClean="0"/>
              <a:t>, Brighton and BP, 2007]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58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Maximum Entropy </a:t>
            </a:r>
            <a:r>
              <a:rPr lang="en-GB" dirty="0" smtClean="0">
                <a:solidFill>
                  <a:srgbClr val="0070C0"/>
                </a:solidFill>
              </a:rPr>
              <a:t>Method, 1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181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7512" y="1762780"/>
            <a:ext cx="161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Weber number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78" y="2217006"/>
            <a:ext cx="145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5239" y="3062873"/>
            <a:ext cx="290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Mass </a:t>
            </a:r>
            <a:r>
              <a:rPr lang="en-GB" dirty="0"/>
              <a:t>mean </a:t>
            </a:r>
            <a:r>
              <a:rPr lang="en-GB" dirty="0" smtClean="0"/>
              <a:t>droplet diameter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54" y="3810286"/>
            <a:ext cx="112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04" y="2215119"/>
            <a:ext cx="742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7232"/>
            <a:ext cx="3162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5013176"/>
            <a:ext cx="384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ources </a:t>
            </a:r>
            <a:r>
              <a:rPr lang="en-GB" dirty="0"/>
              <a:t>for mass, momentum </a:t>
            </a:r>
            <a:r>
              <a:rPr lang="en-GB" dirty="0" smtClean="0"/>
              <a:t>, </a:t>
            </a:r>
            <a:r>
              <a:rPr lang="en-GB" dirty="0"/>
              <a:t>energy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7941" y="343220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D30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66" y="4394051"/>
            <a:ext cx="3895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85" y="5477693"/>
            <a:ext cx="1876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78" y="5824271"/>
            <a:ext cx="2686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61861" y="5382508"/>
            <a:ext cx="3118535" cy="883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99592" y="1800504"/>
            <a:ext cx="3312368" cy="3069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82766" y="1628800"/>
            <a:ext cx="3697630" cy="1434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099" y="116632"/>
            <a:ext cx="294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</a:t>
            </a:r>
            <a:r>
              <a:rPr lang="en-GB" b="1" dirty="0" smtClean="0"/>
              <a:t>III. Droplet Distribution  </a:t>
            </a:r>
            <a:endParaRPr lang="en-GB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64" y="6096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Maximum Entropy </a:t>
            </a:r>
            <a:r>
              <a:rPr lang="en-GB" dirty="0" smtClean="0">
                <a:solidFill>
                  <a:srgbClr val="0070C0"/>
                </a:solidFill>
              </a:rPr>
              <a:t>Method,2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Classic </a:t>
            </a:r>
            <a:r>
              <a:rPr lang="en-GB" sz="2000" dirty="0"/>
              <a:t>dependence </a:t>
            </a:r>
            <a:r>
              <a:rPr lang="en-GB" sz="2000" dirty="0" smtClean="0"/>
              <a:t>between the  system entropy and </a:t>
            </a:r>
            <a:r>
              <a:rPr lang="en-GB" sz="2000" dirty="0"/>
              <a:t>the probability of </a:t>
            </a:r>
            <a:r>
              <a:rPr lang="en-GB" sz="2000" dirty="0" smtClean="0"/>
              <a:t>microstates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 smtClean="0"/>
              <a:t>probability density function: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1705"/>
            <a:ext cx="26289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4" y="4820022"/>
            <a:ext cx="6886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2871294"/>
            <a:ext cx="4213846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The maximal </a:t>
            </a:r>
            <a:r>
              <a:rPr lang="en-GB" dirty="0"/>
              <a:t>value of the </a:t>
            </a:r>
            <a:r>
              <a:rPr lang="en-GB" dirty="0" smtClean="0"/>
              <a:t>entropy </a:t>
            </a:r>
            <a:r>
              <a:rPr lang="en-GB" dirty="0" smtClean="0">
                <a:solidFill>
                  <a:srgbClr val="FF0000"/>
                </a:solidFill>
              </a:rPr>
              <a:t>was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found </a:t>
            </a:r>
            <a:r>
              <a:rPr lang="en-GB" dirty="0" smtClean="0"/>
              <a:t>by the Lagrangian multiplier method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3568" y="2871294"/>
            <a:ext cx="2880320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1564" y="4820183"/>
            <a:ext cx="7344816" cy="742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99" y="116632"/>
            <a:ext cx="294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</a:t>
            </a:r>
            <a:r>
              <a:rPr lang="en-GB" b="1" dirty="0" smtClean="0"/>
              <a:t>III. Droplet Distribution 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06" y="4859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Application  </a:t>
            </a:r>
            <a:r>
              <a:rPr lang="en-GB" sz="3600" dirty="0" smtClean="0">
                <a:solidFill>
                  <a:srgbClr val="0070C0"/>
                </a:solidFill>
              </a:rPr>
              <a:t>of MA </a:t>
            </a:r>
            <a:r>
              <a:rPr lang="en-GB" sz="3600" dirty="0" smtClean="0">
                <a:solidFill>
                  <a:srgbClr val="0070C0"/>
                </a:solidFill>
              </a:rPr>
              <a:t>method to </a:t>
            </a:r>
            <a:br>
              <a:rPr lang="en-GB" sz="3600" dirty="0" smtClean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biodiesel spray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234" y="5791200"/>
            <a:ext cx="710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density function at distance from the nozzle of 15 mm. </a:t>
            </a:r>
          </a:p>
          <a:p>
            <a:r>
              <a:rPr lang="en-GB" dirty="0" smtClean="0"/>
              <a:t>Injection pressure 100 MPa, ambient atmospheric pressure, </a:t>
            </a:r>
          </a:p>
          <a:p>
            <a:r>
              <a:rPr lang="en-GB" dirty="0" smtClean="0"/>
              <a:t>Delphi nozzle ( 0.135</a:t>
            </a:r>
            <a:r>
              <a:rPr lang="uk-UA" dirty="0" smtClean="0"/>
              <a:t> </a:t>
            </a:r>
            <a:r>
              <a:rPr lang="en-GB" dirty="0" smtClean="0"/>
              <a:t>microns)</a:t>
            </a:r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26" y="1627837"/>
            <a:ext cx="6233160" cy="41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95934" y="182468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Diesel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99429" y="365814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Biodiesel 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15" y="2194019"/>
            <a:ext cx="3609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57084" y="3011814"/>
            <a:ext cx="1665392" cy="646331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Weber number </a:t>
            </a:r>
          </a:p>
          <a:p>
            <a:r>
              <a:rPr lang="en-GB" dirty="0" smtClean="0"/>
              <a:t>We = 2500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099" y="116632"/>
            <a:ext cx="294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</a:t>
            </a:r>
            <a:r>
              <a:rPr lang="en-GB" b="1" dirty="0" smtClean="0"/>
              <a:t>III. Droplet Distribution  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42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What are  </a:t>
            </a:r>
            <a:r>
              <a:rPr lang="en-GB" dirty="0">
                <a:solidFill>
                  <a:srgbClr val="0070C0"/>
                </a:solidFill>
              </a:rPr>
              <a:t>the spray </a:t>
            </a:r>
            <a:r>
              <a:rPr lang="en-GB" dirty="0" smtClean="0">
                <a:solidFill>
                  <a:srgbClr val="0070C0"/>
                </a:solidFill>
              </a:rPr>
              <a:t>parameters of </a:t>
            </a:r>
            <a:r>
              <a:rPr lang="en-GB" dirty="0">
                <a:solidFill>
                  <a:srgbClr val="0070C0"/>
                </a:solidFill>
              </a:rPr>
              <a:t>hemp biodiesel?</a:t>
            </a:r>
            <a:br>
              <a:rPr lang="en-GB" dirty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7769797" cy="762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7200" dirty="0" smtClean="0"/>
              <a:t>The LP-model </a:t>
            </a:r>
            <a:r>
              <a:rPr lang="en-GB" sz="7200" dirty="0"/>
              <a:t>can </a:t>
            </a:r>
            <a:r>
              <a:rPr lang="en-GB" sz="7200" dirty="0" smtClean="0"/>
              <a:t>evaluate the  </a:t>
            </a:r>
            <a:r>
              <a:rPr lang="en-GB" sz="7200" dirty="0"/>
              <a:t>spray penetration of a new type of alternative </a:t>
            </a:r>
            <a:r>
              <a:rPr lang="en-GB" sz="7200" dirty="0"/>
              <a:t>fuel in just 15 </a:t>
            </a:r>
            <a:r>
              <a:rPr lang="en-GB" sz="7200" dirty="0"/>
              <a:t>minutes!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5882185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</a:t>
            </a:r>
            <a:r>
              <a:rPr lang="en-GB" sz="1200" i="1" dirty="0" smtClean="0">
                <a:solidFill>
                  <a:schemeClr val="bg1"/>
                </a:solidFill>
              </a:rPr>
              <a:t>+/ Mobility,  </a:t>
            </a:r>
            <a:r>
              <a:rPr lang="en-GB" sz="1200" i="1" dirty="0">
                <a:solidFill>
                  <a:schemeClr val="bg1"/>
                </a:solidFill>
              </a:rPr>
              <a:t>May  2017, Coventry , UK</a:t>
            </a:r>
          </a:p>
          <a:p>
            <a:r>
              <a:rPr lang="en-GB" sz="1200" i="1" dirty="0" err="1" smtClean="0">
                <a:solidFill>
                  <a:schemeClr val="bg1"/>
                </a:solidFill>
              </a:rPr>
              <a:t>Ruslana</a:t>
            </a:r>
            <a:r>
              <a:rPr lang="en-GB" sz="1200" i="1" dirty="0" smtClean="0">
                <a:solidFill>
                  <a:schemeClr val="bg1"/>
                </a:solidFill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182" y="1752600"/>
            <a:ext cx="777239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“To be </a:t>
            </a:r>
            <a:r>
              <a:rPr lang="en-GB" sz="2400" dirty="0" smtClean="0"/>
              <a:t>a </a:t>
            </a:r>
            <a:r>
              <a:rPr lang="en-GB" sz="2200" dirty="0" smtClean="0"/>
              <a:t>hemp</a:t>
            </a:r>
            <a:r>
              <a:rPr lang="en-GB" sz="2400" dirty="0" smtClean="0"/>
              <a:t> </a:t>
            </a:r>
            <a:r>
              <a:rPr lang="en-GB" sz="2400" dirty="0"/>
              <a:t>biodiesel or not to </a:t>
            </a:r>
            <a:r>
              <a:rPr lang="en-GB" sz="2400" dirty="0" smtClean="0"/>
              <a:t>be ?” </a:t>
            </a:r>
            <a:endParaRPr lang="en-GB" sz="2400" dirty="0"/>
          </a:p>
          <a:p>
            <a:pPr algn="ctr"/>
            <a:r>
              <a:rPr lang="en-GB" sz="2400" dirty="0"/>
              <a:t>That is the question.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181" y="2667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Ukraine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the 4</a:t>
            </a:r>
            <a:r>
              <a:rPr lang="en-GB" b="1" baseline="30000" dirty="0">
                <a:solidFill>
                  <a:schemeClr val="tx2"/>
                </a:solidFill>
              </a:rPr>
              <a:t>th</a:t>
            </a:r>
            <a:r>
              <a:rPr lang="en-GB" b="1" dirty="0">
                <a:solidFill>
                  <a:schemeClr val="tx2"/>
                </a:solidFill>
              </a:rPr>
              <a:t>  place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 the world </a:t>
            </a:r>
            <a:r>
              <a:rPr lang="en-GB" b="1" dirty="0" smtClean="0">
                <a:solidFill>
                  <a:schemeClr val="tx2"/>
                </a:solidFill>
              </a:rPr>
              <a:t>for technical </a:t>
            </a:r>
            <a:r>
              <a:rPr lang="en-GB" b="1" dirty="0" smtClean="0">
                <a:solidFill>
                  <a:schemeClr val="tx2"/>
                </a:solidFill>
              </a:rPr>
              <a:t>hemp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Conclusions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Simple model (</a:t>
            </a:r>
            <a:r>
              <a:rPr lang="en-GB" dirty="0">
                <a:solidFill>
                  <a:srgbClr val="0070C0"/>
                </a:solidFill>
              </a:rPr>
              <a:t>LP-model</a:t>
            </a:r>
            <a:r>
              <a:rPr lang="en-GB" dirty="0"/>
              <a:t>) for biodiesel spray penetration under conditions relevant to internal combustion engines was proposed</a:t>
            </a:r>
            <a:r>
              <a:rPr lang="en-GB" dirty="0" smtClean="0"/>
              <a:t>.</a:t>
            </a:r>
          </a:p>
          <a:p>
            <a:r>
              <a:rPr lang="en-GB" dirty="0"/>
              <a:t>A parameter referred to as “length parameter</a:t>
            </a:r>
            <a:r>
              <a:rPr lang="en-GB" dirty="0" smtClean="0"/>
              <a:t>” </a:t>
            </a:r>
            <a:r>
              <a:rPr lang="en-GB" i="1" dirty="0" smtClean="0">
                <a:solidFill>
                  <a:srgbClr val="0070C0"/>
                </a:solidFill>
              </a:rPr>
              <a:t>(LP</a:t>
            </a:r>
            <a:r>
              <a:rPr lang="en-GB" dirty="0" smtClean="0"/>
              <a:t>) </a:t>
            </a:r>
            <a:r>
              <a:rPr lang="en-GB" dirty="0"/>
              <a:t>is introduced to define the fuel </a:t>
            </a:r>
            <a:r>
              <a:rPr lang="en-GB" dirty="0" smtClean="0"/>
              <a:t>properties.</a:t>
            </a:r>
          </a:p>
          <a:p>
            <a:r>
              <a:rPr lang="en-GB" dirty="0"/>
              <a:t>Spray penetrations for </a:t>
            </a:r>
            <a:r>
              <a:rPr lang="en-GB" dirty="0" smtClean="0"/>
              <a:t>Biodiesels from </a:t>
            </a:r>
            <a:r>
              <a:rPr lang="en-GB" dirty="0" smtClean="0">
                <a:solidFill>
                  <a:srgbClr val="0070C0"/>
                </a:solidFill>
              </a:rPr>
              <a:t>Hemp oil,</a:t>
            </a:r>
            <a:r>
              <a:rPr lang="en-GB" dirty="0" smtClean="0"/>
              <a:t> </a:t>
            </a:r>
            <a:r>
              <a:rPr lang="en-GB" dirty="0"/>
              <a:t>Rapeseed </a:t>
            </a:r>
            <a:r>
              <a:rPr lang="en-GB" dirty="0" smtClean="0"/>
              <a:t>oil, </a:t>
            </a:r>
            <a:r>
              <a:rPr lang="en-GB" dirty="0"/>
              <a:t>Soybean </a:t>
            </a:r>
            <a:r>
              <a:rPr lang="en-GB" dirty="0" smtClean="0"/>
              <a:t>oil, Palm </a:t>
            </a:r>
            <a:r>
              <a:rPr lang="en-GB" dirty="0"/>
              <a:t>oil and </a:t>
            </a:r>
            <a:r>
              <a:rPr lang="en-GB" dirty="0" smtClean="0">
                <a:solidFill>
                  <a:srgbClr val="0070C0"/>
                </a:solidFill>
              </a:rPr>
              <a:t>Cooked </a:t>
            </a:r>
            <a:r>
              <a:rPr lang="en-GB" dirty="0">
                <a:solidFill>
                  <a:srgbClr val="0070C0"/>
                </a:solidFill>
              </a:rPr>
              <a:t>oil </a:t>
            </a:r>
            <a:r>
              <a:rPr lang="en-GB" dirty="0"/>
              <a:t>comparing with those of diesel fuel were calculated under different injection conditions and ambient pressures</a:t>
            </a:r>
            <a:r>
              <a:rPr lang="en-GB" dirty="0" smtClean="0"/>
              <a:t>.</a:t>
            </a:r>
          </a:p>
          <a:p>
            <a:r>
              <a:rPr lang="en-GB" dirty="0"/>
              <a:t>The model gives </a:t>
            </a:r>
            <a:r>
              <a:rPr lang="en-GB" dirty="0">
                <a:solidFill>
                  <a:srgbClr val="0070C0"/>
                </a:solidFill>
              </a:rPr>
              <a:t>a good agreement </a:t>
            </a:r>
            <a:r>
              <a:rPr lang="en-GB" dirty="0"/>
              <a:t>with experimental data that available for biodiesel and diesel fuels</a:t>
            </a:r>
            <a:r>
              <a:rPr lang="en-GB" dirty="0" smtClean="0"/>
              <a:t>.</a:t>
            </a:r>
          </a:p>
          <a:p>
            <a:r>
              <a:rPr lang="en-GB" dirty="0"/>
              <a:t>Length parameters of new types of alternative diesel fuels: </a:t>
            </a:r>
            <a:r>
              <a:rPr lang="en-GB" dirty="0" smtClean="0"/>
              <a:t>Hydrogenated Vegetable Oil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70C0"/>
                </a:solidFill>
              </a:rPr>
              <a:t>HVO</a:t>
            </a:r>
            <a:r>
              <a:rPr lang="en-GB" dirty="0" smtClean="0"/>
              <a:t>) and </a:t>
            </a:r>
            <a:r>
              <a:rPr lang="en-GB" dirty="0"/>
              <a:t>Biomass to </a:t>
            </a:r>
            <a:r>
              <a:rPr lang="en-GB" dirty="0" smtClean="0"/>
              <a:t>Liquid (</a:t>
            </a:r>
            <a:r>
              <a:rPr lang="en-GB" dirty="0" smtClean="0">
                <a:solidFill>
                  <a:srgbClr val="0070C0"/>
                </a:solidFill>
              </a:rPr>
              <a:t>BTL</a:t>
            </a:r>
            <a:r>
              <a:rPr lang="en-GB" dirty="0" smtClean="0"/>
              <a:t>)  </a:t>
            </a:r>
            <a:r>
              <a:rPr lang="en-GB" dirty="0"/>
              <a:t>were evaluated.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514387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+  teaching,  May  2017, Coventry , UK</a:t>
            </a:r>
          </a:p>
          <a:p>
            <a:r>
              <a:rPr lang="en-GB" sz="1200" i="1" dirty="0" err="1" smtClean="0">
                <a:solidFill>
                  <a:schemeClr val="bg1"/>
                </a:solidFill>
              </a:rPr>
              <a:t>Ruslana</a:t>
            </a:r>
            <a:r>
              <a:rPr lang="en-GB" sz="1200" i="1" dirty="0" smtClean="0">
                <a:solidFill>
                  <a:schemeClr val="bg1"/>
                </a:solidFill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Literature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b="0" dirty="0" smtClean="0"/>
          </a:p>
          <a:p>
            <a:pPr>
              <a:buAutoNum type="arabicPeriod"/>
            </a:pPr>
            <a:r>
              <a:rPr lang="en-GB" b="0" dirty="0" err="1" smtClean="0"/>
              <a:t>Sazhin</a:t>
            </a:r>
            <a:r>
              <a:rPr lang="en-GB" b="0" dirty="0" smtClean="0"/>
              <a:t> </a:t>
            </a:r>
            <a:r>
              <a:rPr lang="en-GB" b="0" dirty="0"/>
              <a:t>S</a:t>
            </a:r>
            <a:r>
              <a:rPr lang="uk-UA" b="0" dirty="0"/>
              <a:t>.</a:t>
            </a:r>
            <a:r>
              <a:rPr lang="en-GB" b="0" dirty="0"/>
              <a:t>S</a:t>
            </a:r>
            <a:r>
              <a:rPr lang="uk-UA" b="0" dirty="0"/>
              <a:t>., </a:t>
            </a:r>
            <a:r>
              <a:rPr lang="en-GB" b="0" dirty="0"/>
              <a:t>Al </a:t>
            </a:r>
            <a:r>
              <a:rPr lang="en-GB" b="0" dirty="0" err="1"/>
              <a:t>Qubeissi</a:t>
            </a:r>
            <a:r>
              <a:rPr lang="en-GB" b="0" dirty="0"/>
              <a:t> M</a:t>
            </a:r>
            <a:r>
              <a:rPr lang="uk-UA" b="0" dirty="0"/>
              <a:t>., </a:t>
            </a:r>
            <a:r>
              <a:rPr lang="en-GB" b="0" dirty="0" err="1"/>
              <a:t>Kolodnytska</a:t>
            </a:r>
            <a:r>
              <a:rPr lang="en-GB" b="0" dirty="0"/>
              <a:t> R</a:t>
            </a:r>
            <a:r>
              <a:rPr lang="uk-UA" b="0" dirty="0"/>
              <a:t>., </a:t>
            </a:r>
            <a:r>
              <a:rPr lang="en-GB" b="0" dirty="0" err="1"/>
              <a:t>Elwardany</a:t>
            </a:r>
            <a:r>
              <a:rPr lang="en-GB" b="0" dirty="0"/>
              <a:t> A</a:t>
            </a:r>
            <a:r>
              <a:rPr lang="uk-UA" b="0" dirty="0"/>
              <a:t>.</a:t>
            </a:r>
            <a:r>
              <a:rPr lang="en-GB" b="0" dirty="0"/>
              <a:t>E</a:t>
            </a:r>
            <a:r>
              <a:rPr lang="uk-UA" b="0" dirty="0"/>
              <a:t>., </a:t>
            </a:r>
            <a:r>
              <a:rPr lang="en-GB" b="0" dirty="0" err="1"/>
              <a:t>Nasiri</a:t>
            </a:r>
            <a:r>
              <a:rPr lang="en-GB" b="0" dirty="0"/>
              <a:t> R</a:t>
            </a:r>
            <a:r>
              <a:rPr lang="uk-UA" b="0" dirty="0"/>
              <a:t>., </a:t>
            </a:r>
            <a:r>
              <a:rPr lang="en-GB" b="0" dirty="0" err="1"/>
              <a:t>Heikal</a:t>
            </a:r>
            <a:r>
              <a:rPr lang="en-GB" b="0" dirty="0"/>
              <a:t> M</a:t>
            </a:r>
            <a:r>
              <a:rPr lang="uk-UA" b="0" dirty="0"/>
              <a:t>.</a:t>
            </a:r>
            <a:r>
              <a:rPr lang="en-GB" b="0" dirty="0"/>
              <a:t>R</a:t>
            </a:r>
            <a:r>
              <a:rPr lang="uk-UA" b="0" dirty="0"/>
              <a:t>. </a:t>
            </a:r>
            <a:r>
              <a:rPr lang="en-GB" b="0" dirty="0" smtClean="0"/>
              <a:t>Modelling </a:t>
            </a:r>
            <a:r>
              <a:rPr lang="en-GB" b="0" dirty="0"/>
              <a:t>of </a:t>
            </a:r>
            <a:r>
              <a:rPr lang="en-GB" b="0" dirty="0" err="1"/>
              <a:t>biodisel</a:t>
            </a:r>
            <a:r>
              <a:rPr lang="en-GB" b="0" dirty="0"/>
              <a:t> fuel droplet heating and </a:t>
            </a:r>
            <a:r>
              <a:rPr lang="en-GB" b="0" dirty="0" smtClean="0"/>
              <a:t>evaporation. </a:t>
            </a:r>
            <a:r>
              <a:rPr lang="en-GB" b="0" dirty="0"/>
              <a:t>Fuel 115 (2014), 559-572.</a:t>
            </a:r>
          </a:p>
          <a:p>
            <a:pPr>
              <a:buFont typeface="Arial" pitchFamily="34" charset="0"/>
              <a:buAutoNum type="arabicPeriod"/>
            </a:pPr>
            <a:r>
              <a:rPr lang="en-GB" b="0" dirty="0" err="1"/>
              <a:t>Sazhin</a:t>
            </a:r>
            <a:r>
              <a:rPr lang="en-GB" b="0" dirty="0"/>
              <a:t> S. Droplets and Sprays. Springer. </a:t>
            </a:r>
            <a:r>
              <a:rPr lang="en-GB" b="0" dirty="0" smtClean="0"/>
              <a:t>2014</a:t>
            </a:r>
          </a:p>
          <a:p>
            <a:pPr>
              <a:buAutoNum type="arabicPeriod"/>
            </a:pPr>
            <a:r>
              <a:rPr lang="en-GB" b="0" dirty="0" smtClean="0"/>
              <a:t>Grabar </a:t>
            </a:r>
            <a:r>
              <a:rPr lang="en-GB" b="0" dirty="0" smtClean="0"/>
              <a:t>IG, Kolodnytska RV,  Semenov VG. Biofuels for diesel engine. </a:t>
            </a:r>
            <a:r>
              <a:rPr lang="en-GB" b="0" dirty="0" smtClean="0"/>
              <a:t>2011(In </a:t>
            </a:r>
            <a:r>
              <a:rPr lang="en-GB" b="0" dirty="0" smtClean="0"/>
              <a:t>Ukrainian) </a:t>
            </a:r>
          </a:p>
          <a:p>
            <a:pPr marL="514350" lvl="0" indent="-514350">
              <a:buFont typeface="Arial" pitchFamily="34" charset="0"/>
              <a:buAutoNum type="arabicPeriod" startAt="4"/>
            </a:pPr>
            <a:r>
              <a:rPr lang="en-US" dirty="0" smtClean="0"/>
              <a:t>Kolodnytska </a:t>
            </a:r>
            <a:r>
              <a:rPr lang="en-US" dirty="0"/>
              <a:t>R</a:t>
            </a:r>
            <a:r>
              <a:rPr lang="uk-UA" dirty="0"/>
              <a:t>.</a:t>
            </a:r>
            <a:r>
              <a:rPr lang="en-US" dirty="0"/>
              <a:t>V</a:t>
            </a:r>
            <a:r>
              <a:rPr lang="uk-UA" dirty="0"/>
              <a:t>. </a:t>
            </a:r>
            <a:r>
              <a:rPr lang="en-GB" dirty="0"/>
              <a:t>Analytical study for atomization of hemp oil biodiesel</a:t>
            </a:r>
            <a:r>
              <a:rPr lang="uk-UA" dirty="0"/>
              <a:t>. //</a:t>
            </a:r>
            <a:r>
              <a:rPr lang="en-GB" dirty="0" err="1"/>
              <a:t>Visnik</a:t>
            </a:r>
            <a:r>
              <a:rPr lang="uk-UA" dirty="0"/>
              <a:t>  </a:t>
            </a:r>
            <a:r>
              <a:rPr lang="en-GB" dirty="0"/>
              <a:t>SNU </a:t>
            </a:r>
            <a:r>
              <a:rPr lang="en-US" dirty="0" err="1"/>
              <a:t>im</a:t>
            </a:r>
            <a:r>
              <a:rPr lang="uk-UA" dirty="0"/>
              <a:t>. </a:t>
            </a:r>
            <a:r>
              <a:rPr lang="en-GB" dirty="0" err="1"/>
              <a:t>Volodimira</a:t>
            </a:r>
            <a:r>
              <a:rPr lang="en-GB" dirty="0"/>
              <a:t> </a:t>
            </a:r>
            <a:r>
              <a:rPr lang="en-GB" dirty="0" err="1"/>
              <a:t>Dalya</a:t>
            </a:r>
            <a:r>
              <a:rPr lang="uk-UA" dirty="0"/>
              <a:t>.- 2010- №6 (148).- </a:t>
            </a:r>
            <a:r>
              <a:rPr lang="en-GB" dirty="0"/>
              <a:t>P</a:t>
            </a:r>
            <a:r>
              <a:rPr lang="uk-UA" dirty="0" smtClean="0"/>
              <a:t>.41-46</a:t>
            </a:r>
            <a:r>
              <a:rPr lang="en-GB" dirty="0" smtClean="0"/>
              <a:t> (In Ukrainian)</a:t>
            </a:r>
            <a:r>
              <a:rPr lang="uk-UA" dirty="0" smtClean="0"/>
              <a:t>.</a:t>
            </a:r>
            <a:endParaRPr lang="en-GB" dirty="0" smtClean="0"/>
          </a:p>
          <a:p>
            <a:pPr marL="514350" indent="-514350">
              <a:buFont typeface="Arial" pitchFamily="34" charset="0"/>
              <a:buAutoNum type="arabicPeriod" startAt="4"/>
            </a:pPr>
            <a:r>
              <a:rPr lang="uk-UA" dirty="0"/>
              <a:t>Kolodnytska R. LP-model for Biodiesel Spray Penetration. ILASS – Europe 2016, 27th Annual Conference on Liquid Atomization and Spray Systems, 4-7 September 2016, Brighton, UK. 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514350" indent="-514350">
              <a:buAutoNum type="arabicPeriod" startAt="4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                              </a:t>
            </a:r>
            <a:r>
              <a:rPr lang="en-GB" sz="3000" dirty="0" smtClean="0">
                <a:solidFill>
                  <a:srgbClr val="F97A33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Hemp biodiesel</a:t>
            </a:r>
          </a:p>
          <a:p>
            <a:pPr marL="0" indent="0" algn="ctr">
              <a:buNone/>
            </a:pPr>
            <a:r>
              <a:rPr lang="en-GB" sz="3000" dirty="0" smtClean="0">
                <a:solidFill>
                  <a:srgbClr val="F97A33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                                             Or  hemp BTL?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Thank you ! </a:t>
            </a:r>
          </a:p>
          <a:p>
            <a:pPr marL="0" indent="0" algn="ctr">
              <a:buNone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297" y="4495800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+  teaching,  May  2017, Coventry , UK</a:t>
            </a:r>
          </a:p>
          <a:p>
            <a:r>
              <a:rPr lang="en-GB" sz="1200" i="1" dirty="0" smtClean="0">
                <a:solidFill>
                  <a:schemeClr val="bg1"/>
                </a:solidFill>
              </a:rPr>
              <a:t>Ruslana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5" descr="C:\Users\Rus\Pictures\_2016\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930597" cy="19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1497" y="5517232"/>
            <a:ext cx="487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next lecture is “Hemp car”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is the future </a:t>
            </a:r>
            <a:r>
              <a:rPr lang="en-GB" b="1" smtClean="0"/>
              <a:t>alternative </a:t>
            </a:r>
            <a:br>
              <a:rPr lang="en-GB" b="1" smtClean="0"/>
            </a:br>
            <a:r>
              <a:rPr lang="en-GB" b="1" smtClean="0"/>
              <a:t>diesel </a:t>
            </a:r>
            <a:r>
              <a:rPr lang="en-GB" b="1" dirty="0" smtClean="0"/>
              <a:t>fuels?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“Renewable </a:t>
            </a:r>
            <a:r>
              <a:rPr lang="en-GB" sz="2800" dirty="0"/>
              <a:t>diesel easily replaces petroleum diesel with no equipment modifications and no expensive infrastructure </a:t>
            </a:r>
            <a:r>
              <a:rPr lang="en-GB" sz="2800" dirty="0" smtClean="0"/>
              <a:t>changes” 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www.aiche.org/chenected/2016/02/renewable-diesel-big-winner-after-paris-climate-accord-and-vws-diesel-gate</a:t>
            </a:r>
            <a:endParaRPr lang="en-GB" sz="2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94181" y="5943600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+  teaching,  May  2017, Coventry , UK</a:t>
            </a:r>
          </a:p>
          <a:p>
            <a:r>
              <a:rPr lang="en-GB" sz="1200" i="1" dirty="0" err="1" smtClean="0">
                <a:solidFill>
                  <a:schemeClr val="bg1"/>
                </a:solidFill>
              </a:rPr>
              <a:t>Ruslana</a:t>
            </a:r>
            <a:r>
              <a:rPr lang="en-GB" sz="1200" i="1" dirty="0" smtClean="0">
                <a:solidFill>
                  <a:schemeClr val="bg1"/>
                </a:solidFill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CONTENT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71" y="1371600"/>
            <a:ext cx="8121219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rgbClr val="0033CC"/>
                </a:solidFill>
              </a:rPr>
              <a:t>Part I.  Fuel spray </a:t>
            </a:r>
          </a:p>
          <a:p>
            <a:pPr marL="0" indent="0">
              <a:buNone/>
            </a:pPr>
            <a:r>
              <a:rPr lang="en-GB" sz="2800" b="1" dirty="0" smtClean="0"/>
              <a:t>         1. Spray parameters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         2</a:t>
            </a:r>
            <a:r>
              <a:rPr lang="en-GB" sz="2800" b="1" dirty="0"/>
              <a:t>. </a:t>
            </a:r>
            <a:r>
              <a:rPr lang="en-GB" sz="2800" b="1" dirty="0" smtClean="0"/>
              <a:t>Fluid parameters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33CC"/>
                </a:solidFill>
              </a:rPr>
              <a:t>  Part  </a:t>
            </a:r>
            <a:r>
              <a:rPr lang="en-GB" sz="2800" b="1" dirty="0">
                <a:solidFill>
                  <a:srgbClr val="0033CC"/>
                </a:solidFill>
              </a:rPr>
              <a:t>I</a:t>
            </a:r>
            <a:r>
              <a:rPr lang="en-GB" sz="2800" b="1" dirty="0" smtClean="0">
                <a:solidFill>
                  <a:srgbClr val="0033CC"/>
                </a:solidFill>
              </a:rPr>
              <a:t>I. </a:t>
            </a:r>
            <a:r>
              <a:rPr lang="en-GB" sz="2800" b="1" dirty="0">
                <a:solidFill>
                  <a:srgbClr val="0033CC"/>
                </a:solidFill>
              </a:rPr>
              <a:t>Spray</a:t>
            </a:r>
            <a:r>
              <a:rPr lang="en-GB" sz="2800" b="1" dirty="0" smtClean="0">
                <a:solidFill>
                  <a:srgbClr val="0033CC"/>
                </a:solidFill>
              </a:rPr>
              <a:t> penetration</a:t>
            </a:r>
            <a:endParaRPr lang="en-GB" sz="28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GB" sz="2800" b="1" dirty="0" smtClean="0"/>
              <a:t>          3. Correlations for diesel and biodiesel fuels </a:t>
            </a:r>
          </a:p>
          <a:p>
            <a:pPr marL="0" indent="0">
              <a:buNone/>
            </a:pPr>
            <a:r>
              <a:rPr lang="en-GB" sz="2800" b="1" dirty="0" smtClean="0"/>
              <a:t>          4. LP-model  </a:t>
            </a:r>
            <a:r>
              <a:rPr lang="en-GB" sz="2800" b="1" dirty="0"/>
              <a:t>for </a:t>
            </a:r>
            <a:r>
              <a:rPr lang="en-GB" sz="2800" b="1" dirty="0" smtClean="0"/>
              <a:t>biodiesel  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          5. LP-model  </a:t>
            </a:r>
            <a:r>
              <a:rPr lang="en-GB" sz="2800" b="1" dirty="0"/>
              <a:t>for renewable diesel and </a:t>
            </a:r>
            <a:r>
              <a:rPr lang="en-GB" sz="2800" b="1" dirty="0" smtClean="0"/>
              <a:t>Biofuel to Liquid (BTL) fuel. </a:t>
            </a: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>
                <a:solidFill>
                  <a:srgbClr val="0033CC"/>
                </a:solidFill>
              </a:rPr>
              <a:t>Part  </a:t>
            </a:r>
            <a:r>
              <a:rPr lang="en-GB" sz="2800" b="1" dirty="0" smtClean="0">
                <a:solidFill>
                  <a:srgbClr val="0033CC"/>
                </a:solidFill>
              </a:rPr>
              <a:t>III</a:t>
            </a:r>
            <a:r>
              <a:rPr lang="en-GB" sz="2800" b="1" dirty="0" smtClean="0"/>
              <a:t>. </a:t>
            </a:r>
            <a:r>
              <a:rPr lang="en-GB" sz="2800" b="1" dirty="0">
                <a:solidFill>
                  <a:srgbClr val="0033CC"/>
                </a:solidFill>
              </a:rPr>
              <a:t>Droplet distribution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33CC"/>
                </a:solidFill>
              </a:rPr>
              <a:t>           </a:t>
            </a:r>
            <a:r>
              <a:rPr lang="en-GB" sz="2800" b="1" dirty="0" smtClean="0"/>
              <a:t>6. Maximum entropy method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" y="5638800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+  teaching,  May  2017, Coventry , UK</a:t>
            </a:r>
          </a:p>
          <a:p>
            <a:r>
              <a:rPr lang="en-GB" sz="1200" i="1" dirty="0" err="1" smtClean="0">
                <a:solidFill>
                  <a:schemeClr val="bg1"/>
                </a:solidFill>
              </a:rPr>
              <a:t>Ruslana</a:t>
            </a:r>
            <a:r>
              <a:rPr lang="en-GB" sz="1200" i="1" dirty="0" smtClean="0">
                <a:solidFill>
                  <a:schemeClr val="bg1"/>
                </a:solidFill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4A49A2-82FF-4882-AB7A-8E99342CA3FB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2946"/>
            <a:ext cx="8458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Diesel fuel jet and  droplet breakup</a:t>
            </a:r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25" y="1934746"/>
            <a:ext cx="4346575" cy="148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41" y="2951706"/>
            <a:ext cx="281781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2193"/>
            <a:ext cx="35814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324195" y="6171193"/>
            <a:ext cx="2095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[Lee </a:t>
            </a:r>
            <a:r>
              <a:rPr lang="en-GB" altLang="en-US" sz="1800" dirty="0"/>
              <a:t>&amp; Park, </a:t>
            </a:r>
            <a:r>
              <a:rPr lang="en-GB" altLang="en-US" sz="1800" dirty="0" smtClean="0"/>
              <a:t>2002]</a:t>
            </a:r>
            <a:endParaRPr lang="en-GB" altLang="en-US" sz="1800" dirty="0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5813674" y="6148078"/>
            <a:ext cx="2095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[Lee </a:t>
            </a:r>
            <a:r>
              <a:rPr lang="en-GB" altLang="en-US" sz="1800" dirty="0"/>
              <a:t>&amp; Park, </a:t>
            </a:r>
            <a:r>
              <a:rPr lang="en-GB" altLang="en-US" sz="1800" dirty="0" smtClean="0"/>
              <a:t>2002]</a:t>
            </a:r>
            <a:endParaRPr lang="en-GB" altLang="en-US" sz="1800" dirty="0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584579" y="3502533"/>
            <a:ext cx="18859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[Kuleshov</a:t>
            </a:r>
            <a:r>
              <a:rPr lang="en-GB" altLang="en-US" sz="1800" dirty="0"/>
              <a:t>, </a:t>
            </a:r>
            <a:r>
              <a:rPr lang="en-GB" altLang="en-US" sz="1800" dirty="0" smtClean="0"/>
              <a:t>2006]</a:t>
            </a:r>
            <a:endParaRPr lang="en-GB" alt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88843" y="120133"/>
            <a:ext cx="17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I. </a:t>
            </a:r>
            <a:r>
              <a:rPr lang="en-GB" b="1" dirty="0" smtClean="0"/>
              <a:t>Fuel spray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51467" y="1567190"/>
            <a:ext cx="134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Fuel jet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4168" y="1595946"/>
            <a:ext cx="264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Droplet breakup </a:t>
            </a:r>
            <a:endParaRPr lang="en-GB" sz="28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95800" y="2119166"/>
            <a:ext cx="1038368" cy="175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9800" y="2119166"/>
            <a:ext cx="533400" cy="83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0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464"/>
            <a:ext cx="8229600" cy="92817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Spray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328372"/>
          </a:xfrm>
        </p:spPr>
        <p:txBody>
          <a:bodyPr/>
          <a:lstStyle/>
          <a:p>
            <a:r>
              <a:rPr lang="ru-RU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9812"/>
            <a:ext cx="7259036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9328" y="1607489"/>
            <a:ext cx="163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Lishevsky</a:t>
            </a:r>
          </a:p>
          <a:p>
            <a:r>
              <a:rPr lang="en-GB" dirty="0" smtClean="0"/>
              <a:t>Model, Ukraine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51" y="3844621"/>
            <a:ext cx="3754755" cy="228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3486" y="6095006"/>
            <a:ext cx="266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Roisman model, Germany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2" y="4291807"/>
            <a:ext cx="455676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5021" y="3758478"/>
            <a:ext cx="279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Kuleshov model </a:t>
            </a:r>
            <a:r>
              <a:rPr lang="en-GB" dirty="0" smtClean="0"/>
              <a:t>(Diesel </a:t>
            </a:r>
            <a:r>
              <a:rPr lang="en-GB" dirty="0" smtClean="0"/>
              <a:t>RK)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8843" y="120133"/>
            <a:ext cx="17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I. </a:t>
            </a:r>
            <a:r>
              <a:rPr lang="en-GB" b="1" dirty="0" smtClean="0"/>
              <a:t>Fuel spray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3467"/>
            <a:ext cx="6805848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Main Spray parameters 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5" y="1514475"/>
            <a:ext cx="61055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0044" y="3886200"/>
            <a:ext cx="176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[</a:t>
            </a:r>
            <a:r>
              <a:rPr lang="en-GB" dirty="0" err="1"/>
              <a:t>Assanis</a:t>
            </a:r>
            <a:r>
              <a:rPr lang="ru-RU" dirty="0"/>
              <a:t>, 2011]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9852" y="4868433"/>
            <a:ext cx="8663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Spray  penetration </a:t>
            </a:r>
            <a:r>
              <a:rPr lang="en-GB" dirty="0" smtClean="0"/>
              <a:t>(</a:t>
            </a:r>
            <a:r>
              <a:rPr lang="en-GB" i="1" dirty="0" smtClean="0"/>
              <a:t>SP</a:t>
            </a:r>
            <a:r>
              <a:rPr lang="en-GB" dirty="0" smtClean="0"/>
              <a:t>) [</a:t>
            </a:r>
            <a:r>
              <a:rPr lang="en-GB" dirty="0" err="1" smtClean="0"/>
              <a:t>Saszin</a:t>
            </a:r>
            <a:r>
              <a:rPr lang="en-GB" dirty="0" smtClean="0"/>
              <a:t>, 2014]: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practical importance ( e.g. optimization of </a:t>
            </a:r>
            <a:r>
              <a:rPr lang="en-GB" i="1" dirty="0" smtClean="0"/>
              <a:t>SP</a:t>
            </a:r>
            <a:r>
              <a:rPr lang="en-GB" dirty="0" smtClean="0"/>
              <a:t> in internal combustion engine)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is easily measurable, so can be used for validation of the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correct prediction of the </a:t>
            </a:r>
            <a:r>
              <a:rPr lang="en-GB" i="1" dirty="0" smtClean="0"/>
              <a:t>SP </a:t>
            </a:r>
            <a:r>
              <a:rPr lang="en-GB" dirty="0" smtClean="0"/>
              <a:t>can indirectly indicate the correctness of complex models of spray formation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12893" y="1636467"/>
            <a:ext cx="2659895" cy="1200329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Spray penetration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Cone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Sauter</a:t>
            </a:r>
            <a:r>
              <a:rPr lang="en-GB" dirty="0" smtClean="0"/>
              <a:t> Mean Diameter </a:t>
            </a:r>
          </a:p>
          <a:p>
            <a:r>
              <a:rPr lang="en-GB" dirty="0" smtClean="0"/>
              <a:t>       (SMD) 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26771" y="1680063"/>
            <a:ext cx="1359964" cy="196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2293" y="157368"/>
            <a:ext cx="20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1. Spray parameters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43" y="120133"/>
            <a:ext cx="17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I. </a:t>
            </a:r>
            <a:r>
              <a:rPr lang="en-GB" b="1" dirty="0" smtClean="0"/>
              <a:t>Fuel spray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7E3A54-96FB-426E-A703-416AB7A78302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smtClean="0"/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468313" y="541390"/>
            <a:ext cx="8229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70C0"/>
                </a:solidFill>
              </a:rPr>
              <a:t>SMD </a:t>
            </a:r>
            <a:r>
              <a:rPr lang="en-GB" altLang="en-US" sz="4000" dirty="0" smtClean="0">
                <a:solidFill>
                  <a:srgbClr val="0070C0"/>
                </a:solidFill>
              </a:rPr>
              <a:t>of </a:t>
            </a:r>
            <a:r>
              <a:rPr lang="en-GB" altLang="en-US" sz="4000" dirty="0">
                <a:solidFill>
                  <a:srgbClr val="0070C0"/>
                </a:solidFill>
              </a:rPr>
              <a:t>Different Biodiesel </a:t>
            </a:r>
            <a:br>
              <a:rPr lang="en-GB" altLang="en-US" sz="4000" dirty="0">
                <a:solidFill>
                  <a:srgbClr val="0070C0"/>
                </a:solidFill>
              </a:rPr>
            </a:br>
            <a:r>
              <a:rPr lang="en-GB" altLang="en-US" sz="4000" dirty="0">
                <a:solidFill>
                  <a:srgbClr val="0070C0"/>
                </a:solidFill>
              </a:rPr>
              <a:t>(methyl esters of vegetable oils)</a:t>
            </a:r>
          </a:p>
        </p:txBody>
      </p:sp>
      <p:pic>
        <p:nvPicPr>
          <p:cNvPr id="307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78771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471863" y="6329363"/>
            <a:ext cx="2569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[</a:t>
            </a:r>
            <a:r>
              <a:rPr lang="en-GB" altLang="en-US" sz="1800" dirty="0" smtClean="0"/>
              <a:t> </a:t>
            </a:r>
            <a:r>
              <a:rPr lang="en-GB" altLang="en-US" sz="1800" dirty="0" smtClean="0"/>
              <a:t>Kolodnytska R., </a:t>
            </a:r>
            <a:r>
              <a:rPr lang="en-GB" altLang="en-US" sz="1800" dirty="0" smtClean="0"/>
              <a:t>2006]</a:t>
            </a:r>
            <a:endParaRPr lang="en-GB" alt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8843" y="120133"/>
            <a:ext cx="17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I. </a:t>
            </a:r>
            <a:r>
              <a:rPr lang="en-GB" b="1" dirty="0" smtClean="0"/>
              <a:t>Fuel spray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00080"/>
            <a:ext cx="20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1. Spray parameters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>
                <a:solidFill>
                  <a:srgbClr val="0070C0"/>
                </a:solidFill>
              </a:rPr>
              <a:t>Dimensionless fluid parameters</a:t>
            </a:r>
            <a:r>
              <a:rPr lang="en-GB" b="1" dirty="0">
                <a:solidFill>
                  <a:srgbClr val="0070C0"/>
                </a:solidFill>
              </a:rPr>
              <a:t/>
            </a:r>
            <a:br>
              <a:rPr lang="en-GB" b="1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954682"/>
                  </p:ext>
                </p:extLst>
              </p:nvPr>
            </p:nvGraphicFramePr>
            <p:xfrm>
              <a:off x="685800" y="1447800"/>
              <a:ext cx="7723841" cy="23317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296144"/>
                    <a:gridCol w="2047835"/>
                    <a:gridCol w="2291630"/>
                  </a:tblGrid>
                  <a:tr h="121568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Parameter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Definition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Qualitative ratio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Importance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Reynolds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𝑈𝐿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𝐼𝑛𝑒𝑟𝑡𝑖𝑎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𝑉𝑖𝑠𝑐𝑜𝑠𝑖𝑡𝑦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Always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Weber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𝐼𝑛𝑒𝑟𝑡𝑖𝑎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𝑆𝑢𝑟𝑓𝑎𝑐𝑒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𝑡𝑒𝑛𝑠𝑖𝑜𝑛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Free-surface flow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Drag coefficient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latin typeface="Cambria Math"/>
                                    </a:rPr>
                                    <m:t>1/2</m:t>
                                  </m:r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𝐷𝑟𝑎𝑔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𝑓𝑜𝑟𝑐𝑒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𝐷𝑦𝑛𝑎𝑚𝑖𝑐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𝑓𝑜𝑟𝑐𝑒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Aerodynamics, hydrodynamics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954682"/>
                  </p:ext>
                </p:extLst>
              </p:nvPr>
            </p:nvGraphicFramePr>
            <p:xfrm>
              <a:off x="685800" y="1447800"/>
              <a:ext cx="7723841" cy="23317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296144"/>
                    <a:gridCol w="2047835"/>
                    <a:gridCol w="229163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Parameter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Definition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Qualitative ratio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Importance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518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Reynolds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264" t="-60748" r="-335849" b="-2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476" t="-60748" r="-111905" b="-2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Always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53098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Weber number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264" t="-160748" r="-335849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476" t="-160748" r="-111905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Free-surface flow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610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Drag coefficient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264" t="-258333" r="-335849" b="-12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476" t="-258333" r="-111905" b="-12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Aerodynamics, hydrodynamics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88843" y="120133"/>
            <a:ext cx="17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Part I. </a:t>
            </a:r>
            <a:r>
              <a:rPr lang="en-GB" b="1" dirty="0" smtClean="0"/>
              <a:t>Fuel spray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00080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2. Fluid  parameters</a:t>
            </a:r>
            <a:endParaRPr lang="en-GB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643675"/>
                  </p:ext>
                </p:extLst>
              </p:nvPr>
            </p:nvGraphicFramePr>
            <p:xfrm>
              <a:off x="974212" y="4972305"/>
              <a:ext cx="7788787" cy="971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5791"/>
                    <a:gridCol w="1307043"/>
                    <a:gridCol w="2888106"/>
                    <a:gridCol w="1487847"/>
                  </a:tblGrid>
                  <a:tr h="76200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 parameter 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b="1" i="1" dirty="0" smtClean="0">
                                  <a:latin typeface="Cambria Math"/>
                                </a:rPr>
                                <m:t>𝑷</m:t>
                              </m:r>
                            </m:oMath>
                          </a14:m>
                          <a:r>
                            <a:rPr lang="en-GB" dirty="0" smtClean="0"/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GB" b="0" i="1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dirty="0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GB" b="0" i="1" dirty="0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oMath>
                          </a14:m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𝒆𝒏𝒔𝒊𝒕𝒚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GB" b="1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×</m:t>
                                        </m:r>
                                        <m:r>
                                          <a:rPr lang="en-GB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𝒌𝒊𝒏</m:t>
                                        </m:r>
                                        <m:r>
                                          <a:rPr lang="en-GB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. </m:t>
                                        </m:r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𝒗𝒊𝒔𝒄𝒐𝒔𝒊𝒕𝒚</m:t>
                                        </m:r>
                                      </m:e>
                                      <m:sup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𝒔𝒖𝒓𝒇𝒂𝒄𝒆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𝒕𝒆𝒏𝒔𝒊𝒐𝒏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New type of diesel fuels 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643675"/>
                  </p:ext>
                </p:extLst>
              </p:nvPr>
            </p:nvGraphicFramePr>
            <p:xfrm>
              <a:off x="974212" y="4972305"/>
              <a:ext cx="7788787" cy="971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5791"/>
                    <a:gridCol w="1307043"/>
                    <a:gridCol w="2888106"/>
                    <a:gridCol w="1487847"/>
                  </a:tblGrid>
                  <a:tr h="97129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 parameter 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0930" t="-3145" r="-33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605" t="-3145" r="-51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New type of diesel fuels 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53770"/>
              </p:ext>
            </p:extLst>
          </p:nvPr>
        </p:nvGraphicFramePr>
        <p:xfrm>
          <a:off x="974213" y="4572000"/>
          <a:ext cx="77238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296144"/>
                <a:gridCol w="2880411"/>
                <a:gridCol w="1459054"/>
              </a:tblGrid>
              <a:tr h="121568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Qualitative ratio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Importance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3810000"/>
            <a:ext cx="4990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New length parameter 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2379</Words>
  <Application>Microsoft Office PowerPoint</Application>
  <PresentationFormat>On-screen Show (4:3)</PresentationFormat>
  <Paragraphs>570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Document</vt:lpstr>
      <vt:lpstr>Equation</vt:lpstr>
      <vt:lpstr>   Biofuel spray modelling    </vt:lpstr>
      <vt:lpstr>Biofuels (biodiesel, ethanol) production</vt:lpstr>
      <vt:lpstr> What are  the spray parameters of hemp biodiesel? </vt:lpstr>
      <vt:lpstr>CONTENT</vt:lpstr>
      <vt:lpstr>Diesel fuel jet and  droplet breakup</vt:lpstr>
      <vt:lpstr>Simple Spray models </vt:lpstr>
      <vt:lpstr>Main Spray parameters  </vt:lpstr>
      <vt:lpstr>PowerPoint Presentation</vt:lpstr>
      <vt:lpstr> Dimensionless fluid parameters </vt:lpstr>
      <vt:lpstr>Biodiesel ligament breakup. Length parameter (LP)</vt:lpstr>
      <vt:lpstr>Part II. Spray penetration </vt:lpstr>
      <vt:lpstr>Spray Penetration Modelling</vt:lpstr>
      <vt:lpstr>Spray Penetration Modelling,  СOFM – model</vt:lpstr>
      <vt:lpstr>Spray penetration correlations. Diesel fuels</vt:lpstr>
      <vt:lpstr>Physical properties  of fuels </vt:lpstr>
      <vt:lpstr>Biodiesel spray penetration</vt:lpstr>
      <vt:lpstr>3. LP-model for biodiesel </vt:lpstr>
      <vt:lpstr>LP-model for spray penetration of biodiesel fuels  </vt:lpstr>
      <vt:lpstr>LP-model for biodiesel, 80 C (Case 1)</vt:lpstr>
      <vt:lpstr>LP- model for biodiesel (Case 2), 1</vt:lpstr>
      <vt:lpstr>LP- model for spray penetration of biodiesel fuels (Case 2), 2</vt:lpstr>
      <vt:lpstr>LP- model for spray penetration.  The values of the coefficients ALP (Case 2) </vt:lpstr>
      <vt:lpstr>LP- model for different alternative fuels. (Case 3) </vt:lpstr>
      <vt:lpstr>Evaluation of spray penetration for different alternative fuels using LP</vt:lpstr>
      <vt:lpstr>Part III. Droplet distribution</vt:lpstr>
      <vt:lpstr>Droplet diameter distribution diesel (line -) biodiesel (-----) </vt:lpstr>
      <vt:lpstr>Maximum Entropy Method, 1</vt:lpstr>
      <vt:lpstr>Maximum Entropy Method,2</vt:lpstr>
      <vt:lpstr>Application  of MA method to  biodiesel spray</vt:lpstr>
      <vt:lpstr>Conclusions </vt:lpstr>
      <vt:lpstr>Literature</vt:lpstr>
      <vt:lpstr>PowerPoint Presentation</vt:lpstr>
      <vt:lpstr>What is the future alternative  diesel fuels?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LP-model for Biodiesel spray penetration</dc:title>
  <dc:creator>Rus</dc:creator>
  <cp:lastModifiedBy>Rus</cp:lastModifiedBy>
  <cp:revision>201</cp:revision>
  <dcterms:created xsi:type="dcterms:W3CDTF">2006-08-16T00:00:00Z</dcterms:created>
  <dcterms:modified xsi:type="dcterms:W3CDTF">2017-06-30T15:52:41Z</dcterms:modified>
</cp:coreProperties>
</file>