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69" r:id="rId3"/>
    <p:sldId id="321" r:id="rId4"/>
    <p:sldId id="268" r:id="rId5"/>
    <p:sldId id="316" r:id="rId6"/>
    <p:sldId id="299" r:id="rId7"/>
    <p:sldId id="303" r:id="rId8"/>
    <p:sldId id="317" r:id="rId9"/>
    <p:sldId id="318" r:id="rId10"/>
    <p:sldId id="282" r:id="rId11"/>
    <p:sldId id="276" r:id="rId12"/>
    <p:sldId id="277" r:id="rId13"/>
    <p:sldId id="315" r:id="rId14"/>
    <p:sldId id="304" r:id="rId15"/>
    <p:sldId id="293" r:id="rId16"/>
    <p:sldId id="298" r:id="rId17"/>
    <p:sldId id="302" r:id="rId18"/>
    <p:sldId id="262" r:id="rId19"/>
    <p:sldId id="305" r:id="rId20"/>
    <p:sldId id="272" r:id="rId21"/>
    <p:sldId id="295" r:id="rId22"/>
    <p:sldId id="308" r:id="rId23"/>
    <p:sldId id="259" r:id="rId24"/>
    <p:sldId id="263" r:id="rId25"/>
    <p:sldId id="306" r:id="rId26"/>
    <p:sldId id="264" r:id="rId27"/>
    <p:sldId id="309" r:id="rId28"/>
    <p:sldId id="310" r:id="rId29"/>
    <p:sldId id="261" r:id="rId30"/>
    <p:sldId id="271" r:id="rId31"/>
    <p:sldId id="291" r:id="rId32"/>
    <p:sldId id="260" r:id="rId33"/>
    <p:sldId id="290" r:id="rId34"/>
    <p:sldId id="311" r:id="rId35"/>
    <p:sldId id="265" r:id="rId36"/>
    <p:sldId id="314" r:id="rId37"/>
    <p:sldId id="274" r:id="rId38"/>
    <p:sldId id="266" r:id="rId39"/>
    <p:sldId id="280" r:id="rId40"/>
    <p:sldId id="319" r:id="rId41"/>
    <p:sldId id="267" r:id="rId42"/>
    <p:sldId id="278" r:id="rId43"/>
    <p:sldId id="312" r:id="rId44"/>
    <p:sldId id="283" r:id="rId45"/>
    <p:sldId id="287" r:id="rId46"/>
    <p:sldId id="320" r:id="rId4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71" autoAdjust="0"/>
  </p:normalViewPr>
  <p:slideViewPr>
    <p:cSldViewPr>
      <p:cViewPr>
        <p:scale>
          <a:sx n="70" d="100"/>
          <a:sy n="7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6F32AD-B98A-42D4-ABC9-E941834A2A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885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F32AD-B98A-42D4-ABC9-E941834A2AA6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419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57B5-F8A3-47E4-8CC4-66A06F9CE3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8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88C1-87BE-4D9C-A22D-804FA6B9A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20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B54C9-7D9B-4A37-8479-B142BE0BDC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50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2E6D8-630B-4BED-B121-8D80FBE53A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4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E28E-E43C-4787-9D22-0BDD09E8DD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70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5C76-C528-410F-A5D9-61A1058DC9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1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A0132-E9AD-41F5-8032-021B8E89FD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E4770-6C80-4A01-8BC9-E96C4790DE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96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CC502-44B7-4895-B36D-1D785C195A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740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5FC1-6BD7-4368-9EA7-B8ABFCF33E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21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31D3-1DED-4B69-94DF-0F590600A9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5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B1F4-6065-47C9-8BBB-6A13A08D91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708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C766-0189-4ABD-9318-B840F5C7F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B157-FE31-4BFB-8CA4-AB47AD0997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86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FAA117-62EB-4A2A-AA9B-2F03403475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gres&amp;cd=&amp;cad=rja&amp;uact=8&amp;ved=0ahUKEwjmtenirbbTAhWDtBQKHVGxBQsQjRwIBw&amp;url=https://en.wikipedia.org/wiki/Union_Jack&amp;psig=AFQjCNGDW_KW4QW_lkSvCoefUi1onTvS5w&amp;ust=1492891878666309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ruslanakolod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458200" cy="1546225"/>
          </a:xfrm>
        </p:spPr>
        <p:txBody>
          <a:bodyPr/>
          <a:lstStyle/>
          <a:p>
            <a:pPr eaLnBrk="1" hangingPunct="1"/>
            <a:r>
              <a:rPr lang="en-GB" altLang="en-US" sz="3200" b="1" smtClean="0"/>
              <a:t>BIODIESEL FUEL: </a:t>
            </a:r>
            <a:br>
              <a:rPr lang="en-GB" altLang="en-US" sz="3200" b="1" smtClean="0"/>
            </a:br>
            <a:r>
              <a:rPr lang="en-GB" altLang="en-US" sz="3200" b="1" smtClean="0"/>
              <a:t>transport and thermodynamic properties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048000"/>
            <a:ext cx="8991600" cy="12192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</a:pPr>
            <a:r>
              <a:rPr lang="en-GB" altLang="en-US" sz="2000" b="1" dirty="0" err="1" smtClean="0"/>
              <a:t>Dr.</a:t>
            </a:r>
            <a:r>
              <a:rPr lang="en-GB" altLang="en-US" sz="2000" b="1" dirty="0" smtClean="0"/>
              <a:t> Ruslana Kolodnytska</a:t>
            </a:r>
            <a:endParaRPr lang="en-GB" altLang="en-US" sz="2000" dirty="0" smtClean="0"/>
          </a:p>
          <a:p>
            <a:pPr rtl="1" eaLnBrk="1" hangingPunct="1">
              <a:lnSpc>
                <a:spcPct val="80000"/>
              </a:lnSpc>
            </a:pPr>
            <a:r>
              <a:rPr lang="en-GB" altLang="en-US" sz="1800" dirty="0" smtClean="0"/>
              <a:t/>
            </a:r>
            <a:br>
              <a:rPr lang="en-GB" altLang="en-US" sz="1800" dirty="0" smtClean="0"/>
            </a:br>
            <a:r>
              <a:rPr lang="en-GB" altLang="en-US" sz="1800" dirty="0" smtClean="0"/>
              <a:t>Department of Mechanical Engineering, </a:t>
            </a:r>
          </a:p>
          <a:p>
            <a:pPr rtl="1" eaLnBrk="1" hangingPunct="1">
              <a:lnSpc>
                <a:spcPct val="80000"/>
              </a:lnSpc>
            </a:pPr>
            <a:r>
              <a:rPr lang="en-GB" altLang="en-US" sz="1400" dirty="0" smtClean="0"/>
              <a:t> </a:t>
            </a:r>
            <a:r>
              <a:rPr lang="en-GB" altLang="en-US" sz="1800" dirty="0" smtClean="0"/>
              <a:t>Zhytomyr State Technological University, Ukraine</a:t>
            </a:r>
          </a:p>
          <a:p>
            <a:pPr rtl="1" eaLnBrk="1" hangingPunct="1">
              <a:lnSpc>
                <a:spcPct val="80000"/>
              </a:lnSpc>
            </a:pPr>
            <a:endParaRPr lang="en-GB" altLang="en-US" sz="1400" dirty="0" smtClean="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UKRAINE</a:t>
            </a:r>
            <a:r>
              <a:rPr lang="en-GB" altLang="en-US" sz="1800"/>
              <a:t> 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5943600" y="460851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UK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304800" y="5867400"/>
            <a:ext cx="288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Zhytomyr State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Technological University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5580063" y="0"/>
            <a:ext cx="35639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600" b="1" i="1">
                <a:solidFill>
                  <a:schemeClr val="bg1"/>
                </a:solidFill>
              </a:rPr>
              <a:t>ILASS 25</a:t>
            </a:r>
            <a:r>
              <a:rPr lang="en-GB" altLang="en-US" sz="1600" b="1" i="1" baseline="30000">
                <a:solidFill>
                  <a:schemeClr val="bg1"/>
                </a:solidFill>
              </a:rPr>
              <a:t>th</a:t>
            </a:r>
            <a:r>
              <a:rPr lang="en-GB" altLang="en-US" sz="1600" b="1" i="1">
                <a:solidFill>
                  <a:schemeClr val="bg1"/>
                </a:solidFill>
              </a:rPr>
              <a:t> European conference</a:t>
            </a: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b="1" i="1">
                <a:solidFill>
                  <a:schemeClr val="bg1"/>
                </a:solidFill>
              </a:rPr>
              <a:t>Chain, Crete</a:t>
            </a:r>
          </a:p>
        </p:txBody>
      </p:sp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ERASMUS +/ MOBILITY, Coventry University, UK,  May  2017.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</p:txBody>
      </p:sp>
      <p:pic>
        <p:nvPicPr>
          <p:cNvPr id="2057" name="Picture 2" descr="Image result for coventry university embl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06571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5" descr="C:\Users\Rus\Pictures\_2016\log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837113"/>
            <a:ext cx="19002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Image resul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5157788"/>
            <a:ext cx="1047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Flag of Ukrain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5105400"/>
            <a:ext cx="990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0CDE53-8644-4564-9C97-A648249241F5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smtClean="0"/>
          </a:p>
        </p:txBody>
      </p:sp>
      <p:sp>
        <p:nvSpPr>
          <p:cNvPr id="6147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0070C0"/>
                </a:solidFill>
              </a:rPr>
              <a:t>Molar fractions of biodiesel components</a:t>
            </a:r>
          </a:p>
        </p:txBody>
      </p:sp>
      <p:graphicFrame>
        <p:nvGraphicFramePr>
          <p:cNvPr id="6148" name="Object 29"/>
          <p:cNvGraphicFramePr>
            <a:graphicFrameLocks noChangeAspect="1"/>
          </p:cNvGraphicFramePr>
          <p:nvPr/>
        </p:nvGraphicFramePr>
        <p:xfrm>
          <a:off x="304800" y="1295400"/>
          <a:ext cx="58515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Chart" r:id="rId3" imgW="5886450" imgH="3352800" progId="Excel.Chart.8">
                  <p:embed/>
                </p:oleObj>
              </mc:Choice>
              <mc:Fallback>
                <p:oleObj name="Chart" r:id="rId3" imgW="5886450" imgH="3352800" progId="Excel.Char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58515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173127"/>
              </p:ext>
            </p:extLst>
          </p:nvPr>
        </p:nvGraphicFramePr>
        <p:xfrm>
          <a:off x="4800600" y="4614863"/>
          <a:ext cx="40386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Chart" r:id="rId5" imgW="5886450" imgH="3305251" progId="Excel.Chart.8">
                  <p:embed/>
                </p:oleObj>
              </mc:Choice>
              <mc:Fallback>
                <p:oleObj name="Chart" r:id="rId5" imgW="5886450" imgH="3305251" progId="Excel.Char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14863"/>
                        <a:ext cx="40386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6477000" y="1676400"/>
            <a:ext cx="23733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Hemp biodiesel, Ukraine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(Methyl ester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Hempseed oil)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C22:0 (2.5%)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C24:0 (2.3%)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C24:1 (1.5%)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6151" name="Text Box 32"/>
          <p:cNvSpPr txBox="1">
            <a:spLocks noChangeArrowheads="1"/>
          </p:cNvSpPr>
          <p:nvPr/>
        </p:nvSpPr>
        <p:spPr bwMode="auto">
          <a:xfrm>
            <a:off x="1143000" y="563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2" name="Text Box 33"/>
          <p:cNvSpPr txBox="1">
            <a:spLocks noChangeArrowheads="1"/>
          </p:cNvSpPr>
          <p:nvPr/>
        </p:nvSpPr>
        <p:spPr bwMode="auto">
          <a:xfrm>
            <a:off x="1143000" y="5180012"/>
            <a:ext cx="1822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Soy biodiesel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(methyl ester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soybean oil)</a:t>
            </a:r>
          </a:p>
        </p:txBody>
      </p:sp>
      <p:sp>
        <p:nvSpPr>
          <p:cNvPr id="6153" name="Text Box 34"/>
          <p:cNvSpPr txBox="1">
            <a:spLocks noChangeArrowheads="1"/>
          </p:cNvSpPr>
          <p:nvPr/>
        </p:nvSpPr>
        <p:spPr bwMode="auto">
          <a:xfrm>
            <a:off x="2286000" y="3200400"/>
            <a:ext cx="1174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C18:2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(56.71 %)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4" name="Text Box 35"/>
          <p:cNvSpPr txBox="1">
            <a:spLocks noChangeArrowheads="1"/>
          </p:cNvSpPr>
          <p:nvPr/>
        </p:nvSpPr>
        <p:spPr bwMode="auto">
          <a:xfrm>
            <a:off x="3200400" y="25146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C18:1</a:t>
            </a:r>
          </a:p>
        </p:txBody>
      </p:sp>
      <p:sp>
        <p:nvSpPr>
          <p:cNvPr id="6155" name="Text Box 36"/>
          <p:cNvSpPr txBox="1">
            <a:spLocks noChangeArrowheads="1"/>
          </p:cNvSpPr>
          <p:nvPr/>
        </p:nvSpPr>
        <p:spPr bwMode="auto">
          <a:xfrm>
            <a:off x="198120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C18:3 </a:t>
            </a:r>
          </a:p>
        </p:txBody>
      </p:sp>
      <p:sp>
        <p:nvSpPr>
          <p:cNvPr id="6156" name="Text Box 37"/>
          <p:cNvSpPr txBox="1">
            <a:spLocks noChangeArrowheads="1"/>
          </p:cNvSpPr>
          <p:nvPr/>
        </p:nvSpPr>
        <p:spPr bwMode="auto">
          <a:xfrm>
            <a:off x="5832475" y="5684838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C18:2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(52.8%)</a:t>
            </a:r>
          </a:p>
        </p:txBody>
      </p:sp>
      <p:sp>
        <p:nvSpPr>
          <p:cNvPr id="6157" name="Text Box 38"/>
          <p:cNvSpPr txBox="1">
            <a:spLocks noChangeArrowheads="1"/>
          </p:cNvSpPr>
          <p:nvPr/>
        </p:nvSpPr>
        <p:spPr bwMode="auto">
          <a:xfrm>
            <a:off x="6610350" y="5705474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C18:1</a:t>
            </a:r>
          </a:p>
        </p:txBody>
      </p:sp>
      <p:sp>
        <p:nvSpPr>
          <p:cNvPr id="6158" name="Line 39"/>
          <p:cNvSpPr>
            <a:spLocks noChangeShapeType="1"/>
          </p:cNvSpPr>
          <p:nvPr/>
        </p:nvSpPr>
        <p:spPr bwMode="auto">
          <a:xfrm flipV="1">
            <a:off x="3886200" y="2209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9" name="Line 40"/>
          <p:cNvSpPr>
            <a:spLocks noChangeShapeType="1"/>
          </p:cNvSpPr>
          <p:nvPr/>
        </p:nvSpPr>
        <p:spPr bwMode="auto">
          <a:xfrm flipV="1">
            <a:off x="7404100" y="5542756"/>
            <a:ext cx="413544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0" name="Text Box 41"/>
          <p:cNvSpPr txBox="1">
            <a:spLocks noChangeArrowheads="1"/>
          </p:cNvSpPr>
          <p:nvPr/>
        </p:nvSpPr>
        <p:spPr bwMode="auto">
          <a:xfrm>
            <a:off x="41148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11.88%</a:t>
            </a:r>
          </a:p>
        </p:txBody>
      </p:sp>
      <p:sp>
        <p:nvSpPr>
          <p:cNvPr id="6161" name="Text Box 42"/>
          <p:cNvSpPr txBox="1">
            <a:spLocks noChangeArrowheads="1"/>
          </p:cNvSpPr>
          <p:nvPr/>
        </p:nvSpPr>
        <p:spPr bwMode="auto">
          <a:xfrm>
            <a:off x="7772400" y="49530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24.0%</a:t>
            </a:r>
          </a:p>
        </p:txBody>
      </p:sp>
      <p:sp>
        <p:nvSpPr>
          <p:cNvPr id="6162" name="Line 43"/>
          <p:cNvSpPr>
            <a:spLocks noChangeShapeType="1"/>
          </p:cNvSpPr>
          <p:nvPr/>
        </p:nvSpPr>
        <p:spPr bwMode="auto">
          <a:xfrm flipH="1" flipV="1">
            <a:off x="6172200" y="4876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Text Box 44"/>
          <p:cNvSpPr txBox="1">
            <a:spLocks noChangeArrowheads="1"/>
          </p:cNvSpPr>
          <p:nvPr/>
        </p:nvSpPr>
        <p:spPr bwMode="auto">
          <a:xfrm>
            <a:off x="5562600" y="4724400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7.2%</a:t>
            </a:r>
          </a:p>
        </p:txBody>
      </p:sp>
      <p:sp>
        <p:nvSpPr>
          <p:cNvPr id="6164" name="Line 45"/>
          <p:cNvSpPr>
            <a:spLocks noChangeShapeType="1"/>
          </p:cNvSpPr>
          <p:nvPr/>
        </p:nvSpPr>
        <p:spPr bwMode="auto">
          <a:xfrm flipH="1" flipV="1">
            <a:off x="15240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5" name="Text Box 46"/>
          <p:cNvSpPr txBox="1">
            <a:spLocks noChangeArrowheads="1"/>
          </p:cNvSpPr>
          <p:nvPr/>
        </p:nvSpPr>
        <p:spPr bwMode="auto">
          <a:xfrm>
            <a:off x="974725" y="1560513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66" name="Text Box 47"/>
          <p:cNvSpPr txBox="1">
            <a:spLocks noChangeArrowheads="1"/>
          </p:cNvSpPr>
          <p:nvPr/>
        </p:nvSpPr>
        <p:spPr bwMode="auto">
          <a:xfrm>
            <a:off x="1203325" y="163671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20.67%</a:t>
            </a:r>
          </a:p>
        </p:txBody>
      </p:sp>
      <p:sp>
        <p:nvSpPr>
          <p:cNvPr id="6167" name="Line 48"/>
          <p:cNvSpPr>
            <a:spLocks noChangeShapeType="1"/>
          </p:cNvSpPr>
          <p:nvPr/>
        </p:nvSpPr>
        <p:spPr bwMode="auto">
          <a:xfrm>
            <a:off x="6096000" y="1371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Line 51"/>
          <p:cNvSpPr>
            <a:spLocks noChangeShapeType="1"/>
          </p:cNvSpPr>
          <p:nvPr/>
        </p:nvSpPr>
        <p:spPr bwMode="auto">
          <a:xfrm>
            <a:off x="3200400" y="5610622"/>
            <a:ext cx="1409700" cy="2115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0269" y="6096000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I. </a:t>
            </a:r>
            <a:endParaRPr lang="en-GB" alt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</a:t>
            </a:r>
            <a:r>
              <a:rPr lang="en-GB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Fuels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AF6193-06BB-4374-9BCA-0733CBBDE700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structures of methyl stearate</a:t>
            </a:r>
            <a:br>
              <a:rPr lang="en-GB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(C18:0), and  methyl </a:t>
            </a:r>
            <a:r>
              <a:rPr lang="en-GB" alt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oleate</a:t>
            </a:r>
            <a:r>
              <a:rPr lang="en-GB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(C18:1)</a:t>
            </a:r>
            <a:r>
              <a:rPr lang="en-GB" altLang="en-US" sz="18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648200" y="37338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Double bond </a:t>
            </a: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4495800" y="3962400"/>
            <a:ext cx="228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889125" y="3084513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Oxygen </a:t>
            </a:r>
            <a:r>
              <a:rPr lang="en-GB" altLang="en-US" sz="1800" dirty="0" smtClean="0">
                <a:solidFill>
                  <a:srgbClr val="FF0000"/>
                </a:solidFill>
              </a:rPr>
              <a:t>atoms</a:t>
            </a:r>
            <a:endParaRPr lang="en-GB" altLang="en-US" sz="1800" dirty="0">
              <a:solidFill>
                <a:srgbClr val="FF0000"/>
              </a:solidFill>
            </a:endParaRPr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 flipV="1">
            <a:off x="1447800" y="2514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1752600" y="30480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96200" y="31844"/>
            <a:ext cx="1298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I. </a:t>
            </a:r>
            <a:endParaRPr lang="en-GB" alt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</a:t>
            </a:r>
          </a:p>
          <a:p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Fuels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FD64AA-437C-402C-81B3-FB7681F8FC22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0070C0"/>
                </a:solidFill>
              </a:rPr>
              <a:t>Chemical structures of </a:t>
            </a:r>
            <a:br>
              <a:rPr lang="en-GB" altLang="en-US" sz="3200" dirty="0" smtClean="0">
                <a:solidFill>
                  <a:srgbClr val="0070C0"/>
                </a:solidFill>
              </a:rPr>
            </a:br>
            <a:r>
              <a:rPr lang="en-GB" altLang="en-US" sz="3200" dirty="0" smtClean="0">
                <a:solidFill>
                  <a:srgbClr val="0070C0"/>
                </a:solidFill>
              </a:rPr>
              <a:t>Methyl linoleate (C18:2)</a:t>
            </a:r>
            <a:r>
              <a:rPr lang="en-GB" altLang="en-US" sz="4000" dirty="0" smtClean="0">
                <a:solidFill>
                  <a:srgbClr val="0070C0"/>
                </a:solidFill>
              </a:rPr>
              <a:t/>
            </a:r>
            <a:br>
              <a:rPr lang="en-GB" altLang="en-US" sz="4000" dirty="0" smtClean="0">
                <a:solidFill>
                  <a:srgbClr val="0070C0"/>
                </a:solidFill>
              </a:rPr>
            </a:br>
            <a:endParaRPr lang="en-GB" altLang="en-US" sz="4000" dirty="0" smtClean="0">
              <a:solidFill>
                <a:srgbClr val="0070C0"/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8305800" cy="4525963"/>
          </a:xfr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38400" y="4876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05000" y="48768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Double bond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00600" y="50292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Double bond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V="1">
            <a:off x="2895600" y="4572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 flipH="1" flipV="1">
            <a:off x="4800600" y="4572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6705600" y="1752600"/>
            <a:ext cx="1828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DB</a:t>
            </a:r>
            <a:r>
              <a:rPr lang="en-GB" altLang="en-US" sz="1800"/>
              <a:t>: number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double bonds</a:t>
            </a:r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3505200" y="16764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Carbon atoms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204" name="Line 19"/>
          <p:cNvSpPr>
            <a:spLocks noChangeShapeType="1"/>
          </p:cNvSpPr>
          <p:nvPr/>
        </p:nvSpPr>
        <p:spPr bwMode="auto">
          <a:xfrm flipH="1">
            <a:off x="2286000" y="21336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5" name="Line 21"/>
          <p:cNvSpPr>
            <a:spLocks noChangeShapeType="1"/>
          </p:cNvSpPr>
          <p:nvPr/>
        </p:nvSpPr>
        <p:spPr bwMode="auto">
          <a:xfrm>
            <a:off x="5257800" y="25908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6553200" y="3810000"/>
            <a:ext cx="18288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Hydrogen atoms</a:t>
            </a:r>
          </a:p>
        </p:txBody>
      </p:sp>
      <p:sp>
        <p:nvSpPr>
          <p:cNvPr id="8207" name="Line 25"/>
          <p:cNvSpPr>
            <a:spLocks noChangeShapeType="1"/>
          </p:cNvSpPr>
          <p:nvPr/>
        </p:nvSpPr>
        <p:spPr bwMode="auto">
          <a:xfrm flipH="1" flipV="1">
            <a:off x="6096000" y="3733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8" name="Line 26"/>
          <p:cNvSpPr>
            <a:spLocks noChangeShapeType="1"/>
          </p:cNvSpPr>
          <p:nvPr/>
        </p:nvSpPr>
        <p:spPr bwMode="auto">
          <a:xfrm flipH="1" flipV="1">
            <a:off x="6248400" y="3124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732623" y="152400"/>
            <a:ext cx="1298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I. </a:t>
            </a:r>
            <a:endParaRPr lang="en-GB" alt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</a:t>
            </a:r>
          </a:p>
          <a:p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Fuels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12"/>
          <p:cNvSpPr>
            <a:spLocks noGrp="1" noChangeArrowheads="1"/>
          </p:cNvSpPr>
          <p:nvPr>
            <p:ph type="title"/>
          </p:nvPr>
        </p:nvSpPr>
        <p:spPr>
          <a:xfrm>
            <a:off x="457200" y="197644"/>
            <a:ext cx="8229600" cy="1143000"/>
          </a:xfrm>
        </p:spPr>
        <p:txBody>
          <a:bodyPr/>
          <a:lstStyle/>
          <a:p>
            <a:r>
              <a:rPr lang="en-GB" altLang="en-US" sz="3200" dirty="0" smtClean="0"/>
              <a:t>Biodiesel (methyl ester) component</a:t>
            </a:r>
          </a:p>
        </p:txBody>
      </p:sp>
      <p:graphicFrame>
        <p:nvGraphicFramePr>
          <p:cNvPr id="52738" name="Group 5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47627"/>
              </p:ext>
            </p:extLst>
          </p:nvPr>
        </p:nvGraphicFramePr>
        <p:xfrm>
          <a:off x="457200" y="1600200"/>
          <a:ext cx="8229600" cy="4968534"/>
        </p:xfrm>
        <a:graphic>
          <a:graphicData uri="http://schemas.openxmlformats.org/drawingml/2006/table">
            <a:tbl>
              <a:tblPr/>
              <a:tblGrid>
                <a:gridCol w="1355725"/>
                <a:gridCol w="1158875"/>
                <a:gridCol w="1143000"/>
                <a:gridCol w="1262063"/>
                <a:gridCol w="1252537"/>
                <a:gridCol w="1143000"/>
                <a:gridCol w="914400"/>
              </a:tblGrid>
              <a:tr h="41595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Components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Chem. form.</a:t>
                      </a:r>
                      <a:endParaRPr kumimoji="0" lang="en-GB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Palm ME 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Hemp1 ME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Hemp2 ME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Rapeseed ME 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Soy ME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С12:0 М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0.0026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С14:0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0.0129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С16:0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0.4513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0.0662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0.0651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0.0495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0.109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С17:0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0.0021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С18:0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0.0447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0.0206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0.0246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0.0167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0.044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C20:0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0.0035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0.0045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0.0056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0.004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C22:0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0.0025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С24:0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0.0023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С16:1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0.0021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0.0033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С18:1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0.3839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0.1188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0.1188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0.2671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C20:1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C22:1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0.0017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0.2204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С24:1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0.0015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0.0077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С18:2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0.0916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0.5671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0.5482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0.2484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0.528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С18:3 М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alt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0.0019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0.2067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0.2007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0.0973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0.0038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0.0246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0.0873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E55076-3DAC-4230-8533-869B8821280B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14486" name="TextBox 2"/>
          <p:cNvSpPr txBox="1">
            <a:spLocks noChangeArrowheads="1"/>
          </p:cNvSpPr>
          <p:nvPr/>
        </p:nvSpPr>
        <p:spPr bwMode="auto">
          <a:xfrm>
            <a:off x="4356100" y="11557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Ukraine</a:t>
            </a:r>
            <a:r>
              <a:rPr lang="en-GB" altLang="en-US" sz="1800"/>
              <a:t> </a:t>
            </a:r>
          </a:p>
        </p:txBody>
      </p:sp>
      <p:sp>
        <p:nvSpPr>
          <p:cNvPr id="14487" name="TextBox 3"/>
          <p:cNvSpPr txBox="1">
            <a:spLocks noChangeArrowheads="1"/>
          </p:cNvSpPr>
          <p:nvPr/>
        </p:nvSpPr>
        <p:spPr bwMode="auto">
          <a:xfrm>
            <a:off x="5467350" y="11557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Germany</a:t>
            </a:r>
            <a:r>
              <a:rPr lang="en-GB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II. Biodiesel  fuel: </a:t>
            </a:r>
            <a:b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</a:t>
            </a:r>
            <a: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Density</a:t>
            </a: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Viscosity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diffusivity </a:t>
            </a: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Heat capacity </a:t>
            </a: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Latent 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heat of evaporation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9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145BBB-9BB2-49EF-B481-F2FD86ACD20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32385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density of </a:t>
            </a:r>
          </a:p>
          <a:p>
            <a:pPr>
              <a:defRPr/>
            </a:pP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component</a:t>
            </a:r>
            <a:endParaRPr lang="en-GB" alt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347788" y="2266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414622" y="1728338"/>
            <a:ext cx="6408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2800" dirty="0">
                <a:ea typeface="SimSun" pitchFamily="2" charset="-122"/>
              </a:rPr>
              <a:t>Density modelling, (</a:t>
            </a:r>
            <a:r>
              <a:rPr lang="en-GB" altLang="zh-CN" sz="2800" dirty="0" err="1">
                <a:ea typeface="SimSun" pitchFamily="2" charset="-122"/>
              </a:rPr>
              <a:t>Lapuerta</a:t>
            </a:r>
            <a:r>
              <a:rPr lang="en-GB" altLang="zh-CN" sz="2800" dirty="0">
                <a:ea typeface="SimSun" pitchFamily="2" charset="-122"/>
              </a:rPr>
              <a:t>, 2010 )</a:t>
            </a:r>
            <a:r>
              <a:rPr lang="en-GB" altLang="zh-CN" sz="2000" dirty="0">
                <a:ea typeface="SimSun" pitchFamily="2" charset="-122"/>
              </a:rPr>
              <a:t>  </a:t>
            </a:r>
            <a:endParaRPr lang="ru-RU" altLang="zh-CN" sz="2000" dirty="0"/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363824"/>
              </p:ext>
            </p:extLst>
          </p:nvPr>
        </p:nvGraphicFramePr>
        <p:xfrm>
          <a:off x="431005" y="2450306"/>
          <a:ext cx="36115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2" name="Equation" r:id="rId3" imgW="1562100" imgH="228600" progId="Equation.3">
                  <p:embed/>
                </p:oleObj>
              </mc:Choice>
              <mc:Fallback>
                <p:oleObj name="Equation" r:id="rId3" imgW="156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" y="2450306"/>
                        <a:ext cx="36115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62548"/>
              </p:ext>
            </p:extLst>
          </p:nvPr>
        </p:nvGraphicFramePr>
        <p:xfrm>
          <a:off x="293202" y="3048000"/>
          <a:ext cx="54435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3" name="Equation" r:id="rId5" imgW="2362200" imgH="431800" progId="Equation.3">
                  <p:embed/>
                </p:oleObj>
              </mc:Choice>
              <mc:Fallback>
                <p:oleObj name="Equation" r:id="rId5" imgW="2362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02" y="3048000"/>
                        <a:ext cx="54435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1275" name="Oval 13"/>
          <p:cNvSpPr>
            <a:spLocks noChangeArrowheads="1"/>
          </p:cNvSpPr>
          <p:nvPr/>
        </p:nvSpPr>
        <p:spPr bwMode="auto">
          <a:xfrm>
            <a:off x="6248400" y="2762250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n</a:t>
            </a:r>
            <a:r>
              <a:rPr lang="en-GB" altLang="en-US" sz="1000" i="1"/>
              <a:t>acid</a:t>
            </a:r>
          </a:p>
        </p:txBody>
      </p:sp>
      <p:sp>
        <p:nvSpPr>
          <p:cNvPr id="11276" name="Oval 14"/>
          <p:cNvSpPr>
            <a:spLocks noChangeArrowheads="1"/>
          </p:cNvSpPr>
          <p:nvPr/>
        </p:nvSpPr>
        <p:spPr bwMode="auto">
          <a:xfrm>
            <a:off x="7162800" y="27813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DB</a:t>
            </a: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6477000" y="22098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Parameters</a:t>
            </a:r>
          </a:p>
        </p:txBody>
      </p:sp>
      <p:graphicFrame>
        <p:nvGraphicFramePr>
          <p:cNvPr id="11280" name="Object 2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78424768"/>
              </p:ext>
            </p:extLst>
          </p:nvPr>
        </p:nvGraphicFramePr>
        <p:xfrm>
          <a:off x="5333999" y="4624518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" name="Equation" r:id="rId7" imgW="291973" imgH="228501" progId="Equation.3">
                  <p:embed/>
                </p:oleObj>
              </mc:Choice>
              <mc:Fallback>
                <p:oleObj name="Equation" r:id="rId7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9" y="4624518"/>
                        <a:ext cx="609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 Box 23"/>
          <p:cNvSpPr txBox="1">
            <a:spLocks noChangeArrowheads="1"/>
          </p:cNvSpPr>
          <p:nvPr/>
        </p:nvSpPr>
        <p:spPr bwMode="auto">
          <a:xfrm>
            <a:off x="5528480" y="4822824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Text Box 25"/>
          <p:cNvSpPr txBox="1">
            <a:spLocks noChangeArrowheads="1"/>
          </p:cNvSpPr>
          <p:nvPr/>
        </p:nvSpPr>
        <p:spPr bwMode="auto">
          <a:xfrm>
            <a:off x="5943599" y="4656931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1800" dirty="0">
                <a:ea typeface="SimSun" pitchFamily="2" charset="-122"/>
              </a:rPr>
              <a:t>is the number of carbons in fatty acids </a:t>
            </a:r>
            <a:endParaRPr lang="en-GB" altLang="en-US" sz="1800" dirty="0"/>
          </a:p>
        </p:txBody>
      </p:sp>
      <p:sp>
        <p:nvSpPr>
          <p:cNvPr id="11283" name="Rectangle 28"/>
          <p:cNvSpPr>
            <a:spLocks noChangeArrowheads="1"/>
          </p:cNvSpPr>
          <p:nvPr/>
        </p:nvSpPr>
        <p:spPr bwMode="auto">
          <a:xfrm>
            <a:off x="5257800" y="4656931"/>
            <a:ext cx="2819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780256" y="4656931"/>
            <a:ext cx="2819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1285" name="Text Box 31"/>
          <p:cNvSpPr txBox="1">
            <a:spLocks noChangeArrowheads="1"/>
          </p:cNvSpPr>
          <p:nvPr/>
        </p:nvSpPr>
        <p:spPr bwMode="auto">
          <a:xfrm>
            <a:off x="919162" y="4731543"/>
            <a:ext cx="2635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/>
              <a:t>DB</a:t>
            </a:r>
            <a:r>
              <a:rPr lang="en-GB" altLang="en-US" sz="1800" dirty="0"/>
              <a:t> is  the </a:t>
            </a:r>
            <a:r>
              <a:rPr lang="en-GB" altLang="zh-CN" sz="1800" dirty="0">
                <a:ea typeface="SimSun" pitchFamily="2" charset="-122"/>
              </a:rPr>
              <a:t>number of double bonds </a:t>
            </a:r>
            <a:endParaRPr lang="en-GB" altLang="zh-CN" sz="1800" dirty="0" smtClean="0"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233058" y="188913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Biodiesel  fuel: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671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2E6D8-630B-4BED-B121-8D80FBE53A35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4" name="Picture 4" descr="Drops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9153"/>
            <a:ext cx="4382498" cy="48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385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4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Viscosity </a:t>
            </a:r>
            <a:r>
              <a:rPr lang="en-GB" altLang="en-US" sz="4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78783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Necking</a:t>
            </a:r>
          </a:p>
          <a:p>
            <a:r>
              <a:rPr lang="en-GB" sz="3200" dirty="0" smtClean="0"/>
              <a:t>(liquid bridge)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81450" y="4191000"/>
            <a:ext cx="2343150" cy="822186"/>
          </a:xfrm>
          <a:prstGeom prst="straightConnector1">
            <a:avLst/>
          </a:prstGeom>
          <a:ln>
            <a:solidFill>
              <a:schemeClr val="tx1">
                <a:alpha val="8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3058" y="188913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Biodiesel  fuel: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15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7B01F1-3594-4875-8F63-9B1306D4CC1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51204" name="Title 7"/>
          <p:cNvSpPr>
            <a:spLocks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Diesel and Biodiesel jet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19563"/>
            <a:ext cx="40386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7"/>
          <p:cNvSpPr txBox="1">
            <a:spLocks noChangeArrowheads="1"/>
          </p:cNvSpPr>
          <p:nvPr/>
        </p:nvSpPr>
        <p:spPr bwMode="auto">
          <a:xfrm>
            <a:off x="4932363" y="6421954"/>
            <a:ext cx="3134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[</a:t>
            </a:r>
            <a:r>
              <a:rPr lang="en-GB" altLang="en-US" sz="1800" i="1" dirty="0" smtClean="0"/>
              <a:t>C</a:t>
            </a:r>
            <a:r>
              <a:rPr lang="en-GB" altLang="en-US" sz="1800" i="1" dirty="0"/>
              <a:t>. </a:t>
            </a:r>
            <a:r>
              <a:rPr lang="en-GB" altLang="en-US" sz="1800" i="1" dirty="0" err="1"/>
              <a:t>Crua</a:t>
            </a:r>
            <a:r>
              <a:rPr lang="en-GB" altLang="en-US" sz="1800" i="1" dirty="0"/>
              <a:t> et al, ICLASS </a:t>
            </a:r>
            <a:r>
              <a:rPr lang="en-GB" altLang="en-US" sz="1800" i="1" dirty="0" smtClean="0"/>
              <a:t>2012]</a:t>
            </a:r>
            <a:endParaRPr lang="en-GB" altLang="en-US" sz="1800" dirty="0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5788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00113" y="3933825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2"/>
                </a:solidFill>
              </a:rPr>
              <a:t>Diesel fuel</a:t>
            </a:r>
            <a:r>
              <a:rPr lang="en-GB" altLang="en-US" sz="1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76600" y="4149725"/>
            <a:ext cx="142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2"/>
                </a:solidFill>
              </a:rPr>
              <a:t>Biodiesel</a:t>
            </a:r>
            <a:endParaRPr lang="en-GB" altLang="en-US" sz="1800">
              <a:solidFill>
                <a:schemeClr val="bg2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372225" y="4868863"/>
            <a:ext cx="142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2"/>
                </a:solidFill>
              </a:rPr>
              <a:t>Biodiesel</a:t>
            </a:r>
            <a:endParaRPr lang="en-GB" altLang="en-US" sz="1800">
              <a:solidFill>
                <a:schemeClr val="bg2"/>
              </a:solidFill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900113" y="5445125"/>
            <a:ext cx="377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initial jet formation at 40 MPA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into atmospheric pressure 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282332" y="6237288"/>
            <a:ext cx="462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[T.T</a:t>
            </a:r>
            <a:r>
              <a:rPr lang="en-GB" altLang="en-US" sz="1800" dirty="0"/>
              <a:t>. Shoba  and C. </a:t>
            </a:r>
            <a:r>
              <a:rPr lang="en-GB" altLang="en-US" sz="1800" dirty="0" err="1"/>
              <a:t>Crua</a:t>
            </a:r>
            <a:r>
              <a:rPr lang="en-GB" altLang="en-US" sz="1800" dirty="0"/>
              <a:t> et al, ILASS </a:t>
            </a:r>
            <a:r>
              <a:rPr lang="en-GB" altLang="en-US" sz="1800" dirty="0" smtClean="0"/>
              <a:t>2011]</a:t>
            </a:r>
            <a:endParaRPr lang="en-GB" altLang="en-US" sz="1800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2595563" y="4383088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5181600" y="2209800"/>
            <a:ext cx="3781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initial jet formation at 100 </a:t>
            </a:r>
            <a:r>
              <a:rPr lang="en-GB" altLang="en-US" sz="1800" dirty="0" smtClean="0"/>
              <a:t>MPa 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into atmospheric pressure 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804025" y="29972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7" name="TextBox 16"/>
          <p:cNvSpPr txBox="1"/>
          <p:nvPr/>
        </p:nvSpPr>
        <p:spPr>
          <a:xfrm>
            <a:off x="7233058" y="188913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76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145BBB-9BB2-49EF-B481-F2FD86ACD20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323850" y="188913"/>
            <a:ext cx="72477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4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Viscosity of </a:t>
            </a:r>
          </a:p>
          <a:p>
            <a:pPr>
              <a:defRPr/>
            </a:pPr>
            <a:r>
              <a:rPr lang="en-GB" altLang="en-US" sz="4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</a:t>
            </a:r>
            <a:r>
              <a:rPr lang="en-GB" altLang="en-US" sz="4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4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components </a:t>
            </a:r>
            <a:r>
              <a:rPr lang="en-GB" altLang="en-US" sz="4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347788" y="2266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228905"/>
              </p:ext>
            </p:extLst>
          </p:nvPr>
        </p:nvGraphicFramePr>
        <p:xfrm>
          <a:off x="779462" y="4336256"/>
          <a:ext cx="38512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Equation" r:id="rId3" imgW="1269720" imgH="457200" progId="Equation.3">
                  <p:embed/>
                </p:oleObj>
              </mc:Choice>
              <mc:Fallback>
                <p:oleObj name="Equation" r:id="rId3" imgW="126972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" y="4336256"/>
                        <a:ext cx="38512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228600" y="3807947"/>
            <a:ext cx="7978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 smtClean="0">
                <a:ea typeface="SimSun" pitchFamily="2" charset="-122"/>
              </a:rPr>
              <a:t>2. Viscosity </a:t>
            </a:r>
            <a:r>
              <a:rPr lang="en-GB" altLang="zh-CN" sz="2800" dirty="0">
                <a:ea typeface="SimSun" pitchFamily="2" charset="-122"/>
              </a:rPr>
              <a:t>modelling (Orrick and </a:t>
            </a:r>
            <a:r>
              <a:rPr lang="en-GB" altLang="zh-CN" sz="2800" dirty="0" err="1">
                <a:ea typeface="SimSun" pitchFamily="2" charset="-122"/>
              </a:rPr>
              <a:t>Erbar</a:t>
            </a:r>
            <a:r>
              <a:rPr lang="en-GB" altLang="zh-CN" sz="2800" dirty="0">
                <a:ea typeface="SimSun" pitchFamily="2" charset="-122"/>
              </a:rPr>
              <a:t> method)</a:t>
            </a:r>
            <a:r>
              <a:rPr lang="en-GB" altLang="zh-CN" sz="1800" dirty="0">
                <a:ea typeface="SimSun" pitchFamily="2" charset="-122"/>
              </a:rPr>
              <a:t> </a:t>
            </a:r>
          </a:p>
        </p:txBody>
      </p:sp>
      <p:sp>
        <p:nvSpPr>
          <p:cNvPr id="11275" name="Oval 13"/>
          <p:cNvSpPr>
            <a:spLocks noChangeArrowheads="1"/>
          </p:cNvSpPr>
          <p:nvPr/>
        </p:nvSpPr>
        <p:spPr bwMode="auto">
          <a:xfrm>
            <a:off x="6121021" y="1809750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n</a:t>
            </a:r>
            <a:r>
              <a:rPr lang="en-GB" altLang="en-US" sz="1000" i="1"/>
              <a:t>acid</a:t>
            </a:r>
          </a:p>
        </p:txBody>
      </p:sp>
      <p:sp>
        <p:nvSpPr>
          <p:cNvPr id="11276" name="Oval 14"/>
          <p:cNvSpPr>
            <a:spLocks noChangeArrowheads="1"/>
          </p:cNvSpPr>
          <p:nvPr/>
        </p:nvSpPr>
        <p:spPr bwMode="auto">
          <a:xfrm>
            <a:off x="7114441" y="18097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DB</a:t>
            </a: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6483350" y="1317128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Parameters</a:t>
            </a:r>
          </a:p>
        </p:txBody>
      </p: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5013325" y="468471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M</a:t>
            </a:r>
            <a:r>
              <a:rPr lang="en-GB" altLang="en-US" sz="1800"/>
              <a:t> is molecular weight </a:t>
            </a:r>
          </a:p>
        </p:txBody>
      </p:sp>
      <p:sp>
        <p:nvSpPr>
          <p:cNvPr id="11279" name="Rectangle 20"/>
          <p:cNvSpPr>
            <a:spLocks noChangeArrowheads="1"/>
          </p:cNvSpPr>
          <p:nvPr/>
        </p:nvSpPr>
        <p:spPr bwMode="auto">
          <a:xfrm>
            <a:off x="5029200" y="4648200"/>
            <a:ext cx="2362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1280" name="Object 21"/>
          <p:cNvGraphicFramePr>
            <a:graphicFrameLocks noGrp="1" noChangeAspect="1"/>
          </p:cNvGraphicFramePr>
          <p:nvPr>
            <p:ph/>
          </p:nvPr>
        </p:nvGraphicFramePr>
        <p:xfrm>
          <a:off x="5105400" y="54102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" name="Equation" r:id="rId5" imgW="291973" imgH="228501" progId="Equation.3">
                  <p:embed/>
                </p:oleObj>
              </mc:Choice>
              <mc:Fallback>
                <p:oleObj name="Equation" r:id="rId5" imgW="291973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10200"/>
                        <a:ext cx="609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 Box 23"/>
          <p:cNvSpPr txBox="1">
            <a:spLocks noChangeArrowheads="1"/>
          </p:cNvSpPr>
          <p:nvPr/>
        </p:nvSpPr>
        <p:spPr bwMode="auto">
          <a:xfrm>
            <a:off x="5029200" y="5410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Text Box 25"/>
          <p:cNvSpPr txBox="1">
            <a:spLocks noChangeArrowheads="1"/>
          </p:cNvSpPr>
          <p:nvPr/>
        </p:nvSpPr>
        <p:spPr bwMode="auto">
          <a:xfrm>
            <a:off x="5943600" y="53340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1800">
                <a:ea typeface="SimSun" pitchFamily="2" charset="-122"/>
              </a:rPr>
              <a:t>is the number of carbons in fatty acids </a:t>
            </a:r>
            <a:endParaRPr lang="en-GB" altLang="en-US" sz="1800"/>
          </a:p>
        </p:txBody>
      </p:sp>
      <p:sp>
        <p:nvSpPr>
          <p:cNvPr id="11283" name="Rectangle 28"/>
          <p:cNvSpPr>
            <a:spLocks noChangeArrowheads="1"/>
          </p:cNvSpPr>
          <p:nvPr/>
        </p:nvSpPr>
        <p:spPr bwMode="auto">
          <a:xfrm>
            <a:off x="5029200" y="5257800"/>
            <a:ext cx="2819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1295400" y="5638800"/>
            <a:ext cx="2819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1285" name="Text Box 31"/>
          <p:cNvSpPr txBox="1">
            <a:spLocks noChangeArrowheads="1"/>
          </p:cNvSpPr>
          <p:nvPr/>
        </p:nvSpPr>
        <p:spPr bwMode="auto">
          <a:xfrm>
            <a:off x="1295400" y="5715000"/>
            <a:ext cx="2635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DB</a:t>
            </a:r>
            <a:r>
              <a:rPr lang="en-GB" altLang="en-US" sz="1800"/>
              <a:t> is  the </a:t>
            </a:r>
            <a:r>
              <a:rPr lang="en-GB" altLang="zh-CN" sz="1800">
                <a:ea typeface="SimSun" pitchFamily="2" charset="-122"/>
              </a:rPr>
              <a:t>number of double bonds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442857" y="27756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/>
              <a:t>M</a:t>
            </a:r>
            <a:endParaRPr lang="en-GB" altLang="en-US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59107" y="2292277"/>
            <a:ext cx="58175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 smtClean="0"/>
              <a:t>Viscosity of saturated</a:t>
            </a:r>
            <a:r>
              <a:rPr lang="en-GB" dirty="0" smtClean="0"/>
              <a:t> </a:t>
            </a:r>
            <a:r>
              <a:rPr lang="en-GB" sz="2800" dirty="0" smtClean="0"/>
              <a:t>molecular</a:t>
            </a:r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25140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06465"/>
              </p:ext>
            </p:extLst>
          </p:nvPr>
        </p:nvGraphicFramePr>
        <p:xfrm>
          <a:off x="1635669" y="2990361"/>
          <a:ext cx="762000" cy="6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5669" y="2990361"/>
                        <a:ext cx="762000" cy="68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19833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Boiling and critical points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of biodiesel components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533400" y="3851687"/>
            <a:ext cx="184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Critical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point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idx="1"/>
          </p:nvPr>
        </p:nvSpPr>
        <p:spPr bwMode="auto">
          <a:xfrm>
            <a:off x="533400" y="2205065"/>
            <a:ext cx="1949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Boiling  </a:t>
            </a:r>
            <a:r>
              <a:rPr lang="en-GB" altLang="en-US" sz="2400" dirty="0">
                <a:solidFill>
                  <a:srgbClr val="FF0000"/>
                </a:solidFill>
              </a:rPr>
              <a:t>point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1681"/>
              </p:ext>
            </p:extLst>
          </p:nvPr>
        </p:nvGraphicFramePr>
        <p:xfrm>
          <a:off x="654050" y="3258082"/>
          <a:ext cx="16017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Equation" r:id="rId3" imgW="799753" imgH="190417" progId="Equation.3">
                  <p:embed/>
                </p:oleObj>
              </mc:Choice>
              <mc:Fallback>
                <p:oleObj name="Equation" r:id="rId3" imgW="799753" imgH="19041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3258082"/>
                        <a:ext cx="16017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732257"/>
              </p:ext>
            </p:extLst>
          </p:nvPr>
        </p:nvGraphicFramePr>
        <p:xfrm>
          <a:off x="547687" y="4419600"/>
          <a:ext cx="18145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Equation" r:id="rId5" imgW="901309" imgH="190417" progId="Equation.3">
                  <p:embed/>
                </p:oleObj>
              </mc:Choice>
              <mc:Fallback>
                <p:oleObj name="Equation" r:id="rId5" imgW="901309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4419600"/>
                        <a:ext cx="18145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772376" y="2541326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/>
              <a:t>M</a:t>
            </a:r>
            <a:endParaRPr lang="en-GB" altLang="en-US" sz="1800" i="1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511783" y="2021709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Parameters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5716" y="36632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400800" y="3639082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/>
              <a:t>M</a:t>
            </a:r>
            <a:r>
              <a:rPr lang="en-GB" altLang="en-US" sz="1800" dirty="0"/>
              <a:t> is molecular weight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4029" y="5562600"/>
            <a:ext cx="5548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GB" altLang="en-US" sz="2400" dirty="0" smtClean="0"/>
              <a:t>[</a:t>
            </a:r>
            <a:r>
              <a:rPr lang="en-GB" altLang="en-US" sz="2400" dirty="0" err="1" smtClean="0"/>
              <a:t>Hallet</a:t>
            </a:r>
            <a:r>
              <a:rPr lang="en-GB" altLang="en-US" sz="2400" dirty="0" smtClean="0"/>
              <a:t> &amp; Clark, 2006]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51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DFB743-B50E-474A-B8F4-8847EAF6823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/>
            </a:r>
            <a:br>
              <a:rPr lang="en-GB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GB" altLang="zh-CN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Biofuels (biodiesel and ethanol)</a:t>
            </a:r>
            <a:br>
              <a:rPr lang="en-GB" altLang="zh-CN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GB" altLang="zh-CN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production, 2010 </a:t>
            </a:r>
            <a:r>
              <a:rPr lang="en-GB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/>
            </a:r>
            <a:br>
              <a:rPr lang="en-GB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endParaRPr lang="en-GB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Picture 4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9900"/>
            <a:ext cx="4038600" cy="424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5625"/>
            <a:ext cx="40386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2051050" y="62357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years</a:t>
            </a:r>
            <a:endParaRPr lang="en-GB" altLang="en-US" sz="2400" dirty="0"/>
          </a:p>
        </p:txBody>
      </p:sp>
      <p:sp>
        <p:nvSpPr>
          <p:cNvPr id="3079" name="Rectangle 45"/>
          <p:cNvSpPr>
            <a:spLocks noChangeArrowheads="1"/>
          </p:cNvSpPr>
          <p:nvPr/>
        </p:nvSpPr>
        <p:spPr bwMode="auto">
          <a:xfrm>
            <a:off x="3733800" y="609600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ea typeface="SimSun" pitchFamily="2" charset="-122"/>
              </a:rPr>
              <a:t>[BP, 2010]</a:t>
            </a:r>
            <a:br>
              <a:rPr lang="en-GB" altLang="zh-CN" sz="1800" dirty="0">
                <a:ea typeface="SimSun" pitchFamily="2" charset="-122"/>
              </a:rPr>
            </a:br>
            <a:endParaRPr lang="en-GB" altLang="en-US" sz="1800" dirty="0"/>
          </a:p>
        </p:txBody>
      </p:sp>
      <p:sp>
        <p:nvSpPr>
          <p:cNvPr id="3080" name="Rectangle 46"/>
          <p:cNvSpPr>
            <a:spLocks noChangeArrowheads="1"/>
          </p:cNvSpPr>
          <p:nvPr/>
        </p:nvSpPr>
        <p:spPr bwMode="auto">
          <a:xfrm>
            <a:off x="6705600" y="6099175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regions</a:t>
            </a:r>
            <a:endParaRPr lang="en-GB" altLang="en-US" sz="2400" dirty="0"/>
          </a:p>
        </p:txBody>
      </p:sp>
      <p:sp>
        <p:nvSpPr>
          <p:cNvPr id="3081" name="Text Box 48"/>
          <p:cNvSpPr txBox="1">
            <a:spLocks noChangeArrowheads="1"/>
          </p:cNvSpPr>
          <p:nvPr/>
        </p:nvSpPr>
        <p:spPr bwMode="auto">
          <a:xfrm rot="10800000">
            <a:off x="0" y="2420938"/>
            <a:ext cx="458788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Thousand tonnes oil equivalent</a:t>
            </a:r>
          </a:p>
        </p:txBody>
      </p:sp>
      <p:sp>
        <p:nvSpPr>
          <p:cNvPr id="3082" name="Line 50"/>
          <p:cNvSpPr>
            <a:spLocks noChangeShapeType="1"/>
          </p:cNvSpPr>
          <p:nvPr/>
        </p:nvSpPr>
        <p:spPr bwMode="auto">
          <a:xfrm>
            <a:off x="2895600" y="2057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Oval 51"/>
          <p:cNvSpPr>
            <a:spLocks noChangeArrowheads="1"/>
          </p:cNvSpPr>
          <p:nvPr/>
        </p:nvSpPr>
        <p:spPr bwMode="auto">
          <a:xfrm>
            <a:off x="1828800" y="1524000"/>
            <a:ext cx="1447800" cy="1219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1800">
                <a:solidFill>
                  <a:schemeClr val="tx2"/>
                </a:solidFill>
                <a:ea typeface="SimSun" pitchFamily="2" charset="-122"/>
              </a:rPr>
              <a:t>g</a:t>
            </a:r>
            <a:r>
              <a:rPr lang="en-GB" altLang="en-US" sz="1800">
                <a:solidFill>
                  <a:schemeClr val="tx2"/>
                </a:solidFill>
              </a:rPr>
              <a:t>rew 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</a:rPr>
              <a:t>13.8%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36B2A1-FB7C-4B0C-8A76-0A13099C4954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Latent heat of evaporation</a:t>
            </a:r>
            <a:b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altLang="en-US" sz="1800" dirty="0"/>
              <a:t>[</a:t>
            </a:r>
            <a:r>
              <a:rPr lang="en-GB" altLang="en-US" sz="1800" dirty="0" err="1" smtClean="0"/>
              <a:t>Hallet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&amp; Clark, </a:t>
            </a:r>
            <a:r>
              <a:rPr lang="en-GB" altLang="en-US" sz="1800" dirty="0" smtClean="0"/>
              <a:t>2006] </a:t>
            </a:r>
            <a:endParaRPr lang="en-GB" altLang="en-US" sz="1800" dirty="0"/>
          </a:p>
          <a:p>
            <a:pPr eaLnBrk="1" hangingPunct="1">
              <a:buFontTx/>
              <a:buNone/>
            </a:pPr>
            <a:endParaRPr lang="en-GB" altLang="en-US" sz="1800" dirty="0" smtClean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62833"/>
              </p:ext>
            </p:extLst>
          </p:nvPr>
        </p:nvGraphicFramePr>
        <p:xfrm>
          <a:off x="533400" y="2209800"/>
          <a:ext cx="2036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" name="Equation" r:id="rId3" imgW="1016000" imgH="228600" progId="Equation.3">
                  <p:embed/>
                </p:oleObj>
              </mc:Choice>
              <mc:Fallback>
                <p:oleObj name="Equation" r:id="rId3" imgW="1016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20367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971800" y="2057400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" name="Equation" r:id="rId5" imgW="1066800" imgH="457200" progId="Equation.3">
                  <p:embed/>
                </p:oleObj>
              </mc:Choice>
              <mc:Fallback>
                <p:oleObj name="Equation" r:id="rId5" imgW="10668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2133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6" name="Rectangle 2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12" name="Rectangle 32"/>
          <p:cNvSpPr>
            <a:spLocks noChangeArrowheads="1"/>
          </p:cNvSpPr>
          <p:nvPr/>
        </p:nvSpPr>
        <p:spPr bwMode="auto">
          <a:xfrm>
            <a:off x="4359275" y="3505200"/>
            <a:ext cx="25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 </a:t>
            </a:r>
            <a:r>
              <a:rPr lang="en-GB" altLang="en-US" sz="900"/>
              <a:t> </a:t>
            </a:r>
            <a:endParaRPr lang="en-GB" altLang="en-US" sz="1800"/>
          </a:p>
        </p:txBody>
      </p:sp>
      <p:sp>
        <p:nvSpPr>
          <p:cNvPr id="12313" name="Rectangle 35"/>
          <p:cNvSpPr>
            <a:spLocks noChangeArrowheads="1"/>
          </p:cNvSpPr>
          <p:nvPr/>
        </p:nvSpPr>
        <p:spPr bwMode="auto">
          <a:xfrm>
            <a:off x="4359275" y="3505200"/>
            <a:ext cx="25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 </a:t>
            </a:r>
            <a:r>
              <a:rPr lang="en-GB" altLang="en-US" sz="900"/>
              <a:t> </a:t>
            </a:r>
            <a:endParaRPr lang="en-GB" altLang="en-US" sz="180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971800"/>
            <a:ext cx="7834313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55716" y="9337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150114"/>
            <a:ext cx="742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Latent heat of evaporation for saturated </a:t>
            </a:r>
            <a:r>
              <a:rPr lang="en-GB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methyl </a:t>
            </a:r>
            <a:r>
              <a:rPr lang="en-GB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esters (T=298.15 K)</a:t>
            </a:r>
            <a:endParaRPr lang="en-GB" sz="1800" dirty="0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7353719" y="1600196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/>
              <a:t>M</a:t>
            </a:r>
            <a:endParaRPr lang="en-GB" altLang="en-US" sz="1800" i="1" dirty="0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588544" y="2469356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/>
              <a:t>M</a:t>
            </a:r>
            <a:r>
              <a:rPr lang="en-GB" altLang="en-US" sz="1800" dirty="0"/>
              <a:t> is molecular weight 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160139" y="1232845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36B2A1-FB7C-4B0C-8A76-0A13099C4954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heat capacity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230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10916"/>
              </p:ext>
            </p:extLst>
          </p:nvPr>
        </p:nvGraphicFramePr>
        <p:xfrm>
          <a:off x="889000" y="2673350"/>
          <a:ext cx="313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" name="Equation" r:id="rId3" imgW="1549080" imgH="241200" progId="Equation.3">
                  <p:embed/>
                </p:oleObj>
              </mc:Choice>
              <mc:Fallback>
                <p:oleObj name="Equation" r:id="rId3" imgW="1549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673350"/>
                        <a:ext cx="313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6" name="Rectangle 2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8" name="Rectangle 26"/>
          <p:cNvSpPr>
            <a:spLocks noChangeArrowheads="1"/>
          </p:cNvSpPr>
          <p:nvPr/>
        </p:nvSpPr>
        <p:spPr bwMode="auto">
          <a:xfrm>
            <a:off x="947738" y="1524000"/>
            <a:ext cx="3578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/>
              <a:t>Liquid heat </a:t>
            </a:r>
            <a:r>
              <a:rPr lang="en-GB" altLang="en-US" sz="3000" dirty="0" smtClean="0"/>
              <a:t>capacity</a:t>
            </a:r>
            <a:endParaRPr lang="en-GB" altLang="en-US" sz="1800" dirty="0"/>
          </a:p>
        </p:txBody>
      </p:sp>
      <p:sp>
        <p:nvSpPr>
          <p:cNvPr id="12312" name="Rectangle 32"/>
          <p:cNvSpPr>
            <a:spLocks noChangeArrowheads="1"/>
          </p:cNvSpPr>
          <p:nvPr/>
        </p:nvSpPr>
        <p:spPr bwMode="auto">
          <a:xfrm>
            <a:off x="4359275" y="3505200"/>
            <a:ext cx="25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 </a:t>
            </a:r>
            <a:r>
              <a:rPr lang="en-GB" altLang="en-US" sz="900"/>
              <a:t> </a:t>
            </a:r>
            <a:endParaRPr lang="en-GB" altLang="en-US" sz="1800"/>
          </a:p>
        </p:txBody>
      </p:sp>
      <p:sp>
        <p:nvSpPr>
          <p:cNvPr id="12313" name="Rectangle 35"/>
          <p:cNvSpPr>
            <a:spLocks noChangeArrowheads="1"/>
          </p:cNvSpPr>
          <p:nvPr/>
        </p:nvSpPr>
        <p:spPr bwMode="auto">
          <a:xfrm>
            <a:off x="4359275" y="3505200"/>
            <a:ext cx="25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 </a:t>
            </a:r>
            <a:r>
              <a:rPr lang="en-GB" altLang="en-US" sz="900"/>
              <a:t> </a:t>
            </a:r>
            <a:endParaRPr lang="en-GB" alt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455716" y="9337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096000" y="2683668"/>
            <a:ext cx="192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/>
              <a:t>T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is </a:t>
            </a:r>
            <a:r>
              <a:rPr lang="en-GB" altLang="en-US" sz="1800" dirty="0" smtClean="0"/>
              <a:t>temperature </a:t>
            </a:r>
            <a:endParaRPr lang="en-GB" alt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1681283" y="4492189"/>
            <a:ext cx="554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GB" altLang="en-US" sz="2800" dirty="0" smtClean="0"/>
              <a:t>[</a:t>
            </a:r>
            <a:r>
              <a:rPr lang="en-GB" altLang="en-US" sz="2800" dirty="0" err="1" smtClean="0"/>
              <a:t>Hallet</a:t>
            </a:r>
            <a:r>
              <a:rPr lang="en-GB" altLang="en-US" sz="2800" dirty="0" smtClean="0"/>
              <a:t> &amp; Clark, 2006] 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36B2A1-FB7C-4B0C-8A76-0A13099C4954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834"/>
            <a:ext cx="699851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thermal conductivity 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69274"/>
              </p:ext>
            </p:extLst>
          </p:nvPr>
        </p:nvGraphicFramePr>
        <p:xfrm>
          <a:off x="5006975" y="4724400"/>
          <a:ext cx="16017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8" name="Equation" r:id="rId3" imgW="799753" imgH="190417" progId="Equation.3">
                  <p:embed/>
                </p:oleObj>
              </mc:Choice>
              <mc:Fallback>
                <p:oleObj name="Equation" r:id="rId3" imgW="79975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4724400"/>
                        <a:ext cx="16017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230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76941"/>
              </p:ext>
            </p:extLst>
          </p:nvPr>
        </p:nvGraphicFramePr>
        <p:xfrm>
          <a:off x="431800" y="2306637"/>
          <a:ext cx="26416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9" name="Equation" r:id="rId5" imgW="1320227" imgH="444307" progId="Equation.3">
                  <p:embed/>
                </p:oleObj>
              </mc:Choice>
              <mc:Fallback>
                <p:oleObj name="Equation" r:id="rId5" imgW="132022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306637"/>
                        <a:ext cx="26416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2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230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041700"/>
              </p:ext>
            </p:extLst>
          </p:nvPr>
        </p:nvGraphicFramePr>
        <p:xfrm>
          <a:off x="6408760" y="2209800"/>
          <a:ext cx="9715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0" name="Equation" r:id="rId7" imgW="482391" imgH="380835" progId="Equation.3">
                  <p:embed/>
                </p:oleObj>
              </mc:Choice>
              <mc:Fallback>
                <p:oleObj name="Equation" r:id="rId7" imgW="482391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60" y="2209800"/>
                        <a:ext cx="9715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Rectangle 27"/>
          <p:cNvSpPr>
            <a:spLocks noChangeArrowheads="1"/>
          </p:cNvSpPr>
          <p:nvPr/>
        </p:nvSpPr>
        <p:spPr bwMode="auto">
          <a:xfrm>
            <a:off x="723900" y="1447800"/>
            <a:ext cx="6465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dirty="0"/>
              <a:t>Liquid thermal conductivity  </a:t>
            </a:r>
            <a:r>
              <a:rPr lang="en-GB" altLang="en-US" sz="1800" dirty="0"/>
              <a:t>(</a:t>
            </a:r>
            <a:r>
              <a:rPr lang="en-GB" altLang="en-US" sz="1800" dirty="0" err="1"/>
              <a:t>Latini</a:t>
            </a:r>
            <a:r>
              <a:rPr lang="en-GB" altLang="en-US" sz="1800" dirty="0"/>
              <a:t> method) </a:t>
            </a:r>
          </a:p>
        </p:txBody>
      </p:sp>
      <p:sp>
        <p:nvSpPr>
          <p:cNvPr id="12310" name="Rectangle 28"/>
          <p:cNvSpPr>
            <a:spLocks noChangeArrowheads="1"/>
          </p:cNvSpPr>
          <p:nvPr/>
        </p:nvSpPr>
        <p:spPr bwMode="auto">
          <a:xfrm>
            <a:off x="5109369" y="4117975"/>
            <a:ext cx="1944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Critical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2400" dirty="0" smtClean="0">
                <a:solidFill>
                  <a:srgbClr val="FF0000"/>
                </a:solidFill>
              </a:rPr>
              <a:t>point: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714375" y="4114800"/>
            <a:ext cx="2034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Boiling  </a:t>
            </a:r>
            <a:r>
              <a:rPr lang="en-GB" altLang="en-US" sz="2400" dirty="0" smtClean="0">
                <a:solidFill>
                  <a:srgbClr val="FF0000"/>
                </a:solidFill>
              </a:rPr>
              <a:t>point: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2312" name="Rectangle 32"/>
          <p:cNvSpPr>
            <a:spLocks noChangeArrowheads="1"/>
          </p:cNvSpPr>
          <p:nvPr/>
        </p:nvSpPr>
        <p:spPr bwMode="auto">
          <a:xfrm>
            <a:off x="4359275" y="3505200"/>
            <a:ext cx="25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 </a:t>
            </a:r>
            <a:r>
              <a:rPr lang="en-GB" altLang="en-US" sz="900"/>
              <a:t> </a:t>
            </a:r>
            <a:endParaRPr lang="en-GB" altLang="en-US" sz="1800"/>
          </a:p>
        </p:txBody>
      </p:sp>
      <p:sp>
        <p:nvSpPr>
          <p:cNvPr id="12313" name="Rectangle 35"/>
          <p:cNvSpPr>
            <a:spLocks noChangeArrowheads="1"/>
          </p:cNvSpPr>
          <p:nvPr/>
        </p:nvSpPr>
        <p:spPr bwMode="auto">
          <a:xfrm>
            <a:off x="4359275" y="3505200"/>
            <a:ext cx="250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 </a:t>
            </a:r>
            <a:r>
              <a:rPr lang="en-GB" altLang="en-US" sz="900"/>
              <a:t> </a:t>
            </a:r>
            <a:endParaRPr lang="en-GB" altLang="en-US" sz="1800"/>
          </a:p>
        </p:txBody>
      </p:sp>
      <p:sp>
        <p:nvSpPr>
          <p:cNvPr id="12314" name="Rectangle 36"/>
          <p:cNvSpPr>
            <a:spLocks noChangeArrowheads="1"/>
          </p:cNvSpPr>
          <p:nvPr/>
        </p:nvSpPr>
        <p:spPr bwMode="auto">
          <a:xfrm>
            <a:off x="3834606" y="2505075"/>
            <a:ext cx="15509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Times New Roman" pitchFamily="18" charset="0"/>
              </a:rPr>
              <a:t>A*=0.0713</a:t>
            </a:r>
            <a:endParaRPr lang="en-GB" altLang="en-US" sz="1800" dirty="0"/>
          </a:p>
        </p:txBody>
      </p:sp>
      <p:sp>
        <p:nvSpPr>
          <p:cNvPr id="12315" name="Rectangle 37"/>
          <p:cNvSpPr>
            <a:spLocks noChangeArrowheads="1"/>
          </p:cNvSpPr>
          <p:nvPr/>
        </p:nvSpPr>
        <p:spPr bwMode="auto">
          <a:xfrm>
            <a:off x="3798887" y="2505075"/>
            <a:ext cx="1371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28" name="TextBox 27"/>
          <p:cNvSpPr txBox="1"/>
          <p:nvPr/>
        </p:nvSpPr>
        <p:spPr>
          <a:xfrm>
            <a:off x="7455716" y="9337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69902"/>
              </p:ext>
            </p:extLst>
          </p:nvPr>
        </p:nvGraphicFramePr>
        <p:xfrm>
          <a:off x="736600" y="4648200"/>
          <a:ext cx="16017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1" name="Equation" r:id="rId9" imgW="799753" imgH="190417" progId="Equation.3">
                  <p:embed/>
                </p:oleObj>
              </mc:Choice>
              <mc:Fallback>
                <p:oleObj name="Equation" r:id="rId9" imgW="799753" imgH="19041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648200"/>
                        <a:ext cx="16017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D93395-7E28-4DD1-B343-4A1698A9BE90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8516" cy="8683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diffusivity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81200"/>
            <a:ext cx="67437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62881"/>
              </p:ext>
            </p:extLst>
          </p:nvPr>
        </p:nvGraphicFramePr>
        <p:xfrm>
          <a:off x="3657600" y="1245393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Equation" r:id="rId4" imgW="1422400" imgH="495300" progId="Equation.3">
                  <p:embed/>
                </p:oleObj>
              </mc:Choice>
              <mc:Fallback>
                <p:oleObj name="Equation" r:id="rId4" imgW="14224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45393"/>
                        <a:ext cx="2133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79400" y="1278730"/>
            <a:ext cx="311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Wilke-Chang approximation: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5716" y="9337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9400" y="5715000"/>
            <a:ext cx="756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liquid diffusivity for PME, SME, and HME2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753FBC-2818-43F6-8EBD-B90E51D850B2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49566" y="228600"/>
            <a:ext cx="6994234" cy="1143000"/>
          </a:xfrm>
        </p:spPr>
        <p:txBody>
          <a:bodyPr/>
          <a:lstStyle/>
          <a:p>
            <a:pPr eaLnBrk="1" hangingPunct="1"/>
            <a:r>
              <a:rPr lang="en-GB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GB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GB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Alternative  approximation </a:t>
            </a:r>
            <a:br>
              <a:rPr lang="en-GB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GB" alt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for liquid  diffusivity </a:t>
            </a:r>
            <a:r>
              <a:rPr lang="en-GB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GB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GB" altLang="en-US" sz="3600" dirty="0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838200" y="1828800"/>
          <a:ext cx="5808663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1" name="Equation" r:id="rId3" imgW="1954951" imgH="444307" progId="Equation.3">
                  <p:embed/>
                </p:oleObj>
              </mc:Choice>
              <mc:Fallback>
                <p:oleObj name="Equation" r:id="rId3" imgW="1954951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5808663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5367" name="Object 6"/>
          <p:cNvGraphicFramePr>
            <a:graphicFrameLocks noChangeAspect="1"/>
          </p:cNvGraphicFramePr>
          <p:nvPr/>
        </p:nvGraphicFramePr>
        <p:xfrm>
          <a:off x="685800" y="4953000"/>
          <a:ext cx="43799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" name="Equation" r:id="rId5" imgW="1473200" imgH="254000" progId="Equation.3">
                  <p:embed/>
                </p:oleObj>
              </mc:Choice>
              <mc:Fallback>
                <p:oleObj name="Equation" r:id="rId5" imgW="14732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437991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5369" name="Object 8"/>
          <p:cNvGraphicFramePr>
            <a:graphicFrameLocks noChangeAspect="1"/>
          </p:cNvGraphicFramePr>
          <p:nvPr/>
        </p:nvGraphicFramePr>
        <p:xfrm>
          <a:off x="609600" y="2895600"/>
          <a:ext cx="2971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" name="Equation" r:id="rId7" imgW="850900" imgH="228600" progId="Equation.3">
                  <p:embed/>
                </p:oleObj>
              </mc:Choice>
              <mc:Fallback>
                <p:oleObj name="Equation" r:id="rId7" imgW="8509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5600"/>
                        <a:ext cx="29718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0" y="3319463"/>
            <a:ext cx="35988625" cy="3598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5371" name="Object 10"/>
          <p:cNvGraphicFramePr>
            <a:graphicFrameLocks noChangeAspect="1"/>
          </p:cNvGraphicFramePr>
          <p:nvPr/>
        </p:nvGraphicFramePr>
        <p:xfrm>
          <a:off x="685800" y="3810000"/>
          <a:ext cx="35623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" name="Equation" r:id="rId9" imgW="1054100" imgH="241300" progId="Equation.3">
                  <p:embed/>
                </p:oleObj>
              </mc:Choice>
              <mc:Fallback>
                <p:oleObj name="Equation" r:id="rId9" imgW="10541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35623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53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96779"/>
              </p:ext>
            </p:extLst>
          </p:nvPr>
        </p:nvGraphicFramePr>
        <p:xfrm>
          <a:off x="457200" y="5941983"/>
          <a:ext cx="457200" cy="36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" name="Equation" r:id="rId11" imgW="203112" imgH="190417" progId="Equation.3">
                  <p:embed/>
                </p:oleObj>
              </mc:Choice>
              <mc:Fallback>
                <p:oleObj name="Equation" r:id="rId11" imgW="203112" imgH="19041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41983"/>
                        <a:ext cx="457200" cy="360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62000" y="5941983"/>
            <a:ext cx="6139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cs typeface="Times New Roman" pitchFamily="18" charset="0"/>
              </a:rPr>
              <a:t>=2 </a:t>
            </a:r>
            <a:r>
              <a:rPr lang="en-GB" altLang="en-US" sz="2000" dirty="0">
                <a:cs typeface="Times New Roman" pitchFamily="18" charset="0"/>
              </a:rPr>
              <a:t>for </a:t>
            </a:r>
            <a:r>
              <a:rPr lang="en-GB" altLang="en-US" sz="2000" dirty="0" smtClean="0">
                <a:cs typeface="Times New Roman" pitchFamily="18" charset="0"/>
              </a:rPr>
              <a:t>saturated methyl esters ( </a:t>
            </a:r>
            <a:r>
              <a:rPr lang="en-GB" altLang="en-US" sz="2000" dirty="0">
                <a:cs typeface="Times New Roman" pitchFamily="18" charset="0"/>
              </a:rPr>
              <a:t>C12:0 M – C24:0 </a:t>
            </a:r>
            <a:r>
              <a:rPr lang="en-GB" altLang="en-US" sz="2000" dirty="0" smtClean="0">
                <a:cs typeface="Times New Roman" pitchFamily="18" charset="0"/>
              </a:rPr>
              <a:t>M)</a:t>
            </a:r>
            <a:r>
              <a:rPr lang="en-GB" altLang="en-US" sz="900" dirty="0" smtClean="0"/>
              <a:t> </a:t>
            </a:r>
            <a:endParaRPr lang="en-GB" altLang="en-US" sz="1800" dirty="0"/>
          </a:p>
        </p:txBody>
      </p:sp>
      <p:sp>
        <p:nvSpPr>
          <p:cNvPr id="15375" name="Oval 17"/>
          <p:cNvSpPr>
            <a:spLocks noChangeArrowheads="1"/>
          </p:cNvSpPr>
          <p:nvPr/>
        </p:nvSpPr>
        <p:spPr bwMode="auto">
          <a:xfrm>
            <a:off x="6731904" y="525780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 err="1"/>
              <a:t>n</a:t>
            </a:r>
            <a:r>
              <a:rPr lang="en-GB" altLang="en-US" sz="1000" i="1" dirty="0" err="1"/>
              <a:t>acid</a:t>
            </a:r>
            <a:endParaRPr lang="en-GB" altLang="en-US" sz="1000" i="1" dirty="0"/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746125" y="4608513"/>
            <a:ext cx="668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approximation for saturated molecules </a:t>
            </a:r>
            <a:r>
              <a:rPr lang="en-GB" altLang="en-US" sz="1800" dirty="0"/>
              <a:t>(</a:t>
            </a:r>
            <a:r>
              <a:rPr lang="en-GB" altLang="en-US" sz="1800" i="1" dirty="0"/>
              <a:t>DB</a:t>
            </a:r>
            <a:r>
              <a:rPr lang="en-GB" altLang="en-US" sz="1800" dirty="0"/>
              <a:t>=0, T=293.15K )</a:t>
            </a:r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 flipH="1" flipV="1">
            <a:off x="4534540" y="5474336"/>
            <a:ext cx="2133600" cy="458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8" name="Rectangle 21"/>
          <p:cNvSpPr>
            <a:spLocks noChangeArrowheads="1"/>
          </p:cNvSpPr>
          <p:nvPr/>
        </p:nvSpPr>
        <p:spPr bwMode="auto">
          <a:xfrm>
            <a:off x="4419600" y="4037291"/>
            <a:ext cx="269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- </a:t>
            </a:r>
            <a:r>
              <a:rPr lang="en-GB" altLang="en-US" sz="1800" dirty="0" err="1" smtClean="0"/>
              <a:t>Lennard</a:t>
            </a:r>
            <a:r>
              <a:rPr lang="en-GB" altLang="en-US" sz="1800" dirty="0" smtClean="0"/>
              <a:t>-Jones length </a:t>
            </a:r>
            <a:endParaRPr lang="en-GB" altLang="en-US" sz="1800" dirty="0"/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3762375" y="3245128"/>
            <a:ext cx="1838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-  Molar volume </a:t>
            </a:r>
            <a:endParaRPr lang="en-GB" altLang="en-US" sz="1800" dirty="0"/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990600" y="1598891"/>
            <a:ext cx="4104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Liquid diffusivity [</a:t>
            </a:r>
            <a:r>
              <a:rPr lang="en-GB" altLang="en-US" sz="1800" dirty="0" err="1" smtClean="0"/>
              <a:t>Hayduk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and </a:t>
            </a:r>
            <a:r>
              <a:rPr lang="en-GB" altLang="en-US" sz="1800" dirty="0" err="1" smtClean="0"/>
              <a:t>Minhas</a:t>
            </a:r>
            <a:r>
              <a:rPr lang="en-GB" altLang="en-US" sz="1800" dirty="0" smtClean="0"/>
              <a:t>] </a:t>
            </a:r>
            <a:endParaRPr lang="en-GB" alt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455716" y="9337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</a:t>
            </a:r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GB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properties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III. </a:t>
            </a:r>
            <a: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 fuel: </a:t>
            </a: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vapour </a:t>
            </a:r>
            <a: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</a:t>
            </a:r>
            <a:b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Saturated 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vapour </a:t>
            </a: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</a:p>
          <a:p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Vapour heat capacity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45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2F7CAC-BE50-4806-8847-E86977BFFB19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zh-CN" sz="3600" dirty="0">
                <a:solidFill>
                  <a:srgbClr val="0070C0"/>
                </a:solidFill>
                <a:ea typeface="SimSun" pitchFamily="2" charset="-122"/>
              </a:rPr>
              <a:t>Saturated vapour </a:t>
            </a:r>
            <a:r>
              <a:rPr lang="en-GB" altLang="zh-CN" sz="3600" dirty="0" smtClean="0">
                <a:solidFill>
                  <a:srgbClr val="0070C0"/>
                </a:solidFill>
                <a:ea typeface="SimSun" pitchFamily="2" charset="-122"/>
              </a:rPr>
              <a:t>pressure of biodiesel component</a:t>
            </a:r>
            <a:endParaRPr lang="en-GB" alt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zh-CN" dirty="0" smtClean="0">
              <a:ea typeface="SimSun" pitchFamily="2" charset="-122"/>
            </a:endParaRPr>
          </a:p>
          <a:p>
            <a:pPr eaLnBrk="1" hangingPunct="1">
              <a:buFontTx/>
              <a:buNone/>
            </a:pPr>
            <a:r>
              <a:rPr lang="en-GB" altLang="zh-CN" dirty="0" smtClean="0">
                <a:ea typeface="SimSun" pitchFamily="2" charset="-122"/>
              </a:rPr>
              <a:t>Saturated vapour pressure</a:t>
            </a:r>
            <a:endParaRPr lang="en-GB" altLang="en-US" dirty="0" smtClean="0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38186"/>
              </p:ext>
            </p:extLst>
          </p:nvPr>
        </p:nvGraphicFramePr>
        <p:xfrm>
          <a:off x="465138" y="3866677"/>
          <a:ext cx="70278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8" name="Equation" r:id="rId3" imgW="3479800" imgH="431800" progId="Equation.3">
                  <p:embed/>
                </p:oleObj>
              </mc:Choice>
              <mc:Fallback>
                <p:oleObj name="Equation" r:id="rId3" imgW="34798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866677"/>
                        <a:ext cx="70278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6395" name="Oval 14"/>
          <p:cNvSpPr>
            <a:spLocks noChangeArrowheads="1"/>
          </p:cNvSpPr>
          <p:nvPr/>
        </p:nvSpPr>
        <p:spPr bwMode="auto">
          <a:xfrm>
            <a:off x="7943851" y="3669969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 err="1"/>
              <a:t>n</a:t>
            </a:r>
            <a:r>
              <a:rPr lang="en-GB" altLang="en-US" sz="1000" i="1" dirty="0" err="1"/>
              <a:t>acid</a:t>
            </a:r>
            <a:endParaRPr lang="en-GB" altLang="en-US" sz="1000" i="1" dirty="0"/>
          </a:p>
        </p:txBody>
      </p:sp>
      <p:sp>
        <p:nvSpPr>
          <p:cNvPr id="16396" name="Oval 15"/>
          <p:cNvSpPr>
            <a:spLocks noChangeArrowheads="1"/>
          </p:cNvSpPr>
          <p:nvPr/>
        </p:nvSpPr>
        <p:spPr bwMode="auto">
          <a:xfrm>
            <a:off x="7861300" y="4724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DB</a:t>
            </a: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76200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6401" name="Rectangle 20"/>
          <p:cNvSpPr>
            <a:spLocks noChangeArrowheads="1"/>
          </p:cNvSpPr>
          <p:nvPr/>
        </p:nvSpPr>
        <p:spPr bwMode="auto">
          <a:xfrm>
            <a:off x="0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6402" name="Rectangle 22"/>
          <p:cNvSpPr>
            <a:spLocks noChangeArrowheads="1"/>
          </p:cNvSpPr>
          <p:nvPr/>
        </p:nvSpPr>
        <p:spPr bwMode="auto">
          <a:xfrm>
            <a:off x="22225" y="3643313"/>
            <a:ext cx="434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.</a:t>
            </a:r>
            <a:endParaRPr lang="en-GB" alt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7493001" y="38100"/>
            <a:ext cx="165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III </a:t>
            </a:r>
            <a:endParaRPr lang="en-GB" altLang="en-US" sz="1800" kern="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sz="18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</a:t>
            </a:r>
          </a:p>
          <a:p>
            <a:r>
              <a:rPr lang="en-GB" altLang="en-US" sz="18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vapour </a:t>
            </a:r>
            <a:r>
              <a:rPr lang="en-GB" altLang="en-US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</a:t>
            </a:r>
            <a:endParaRPr lang="en-GB" dirty="0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635875" y="3124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Parameters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51816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altLang="zh-CN" sz="2800" dirty="0" smtClean="0">
                <a:ea typeface="SimSun" pitchFamily="2" charset="-122"/>
              </a:rPr>
              <a:t>[Diaz</a:t>
            </a:r>
            <a:r>
              <a:rPr lang="en-GB" altLang="zh-CN" sz="2800" dirty="0">
                <a:ea typeface="SimSun" pitchFamily="2" charset="-122"/>
              </a:rPr>
              <a:t>, </a:t>
            </a:r>
            <a:r>
              <a:rPr lang="en-GB" altLang="zh-CN" sz="2800" dirty="0" err="1">
                <a:ea typeface="SimSun" pitchFamily="2" charset="-122"/>
              </a:rPr>
              <a:t>Schoeggl</a:t>
            </a:r>
            <a:r>
              <a:rPr lang="en-GB" altLang="zh-CN" sz="2800" dirty="0">
                <a:ea typeface="SimSun" pitchFamily="2" charset="-122"/>
              </a:rPr>
              <a:t>, </a:t>
            </a:r>
            <a:r>
              <a:rPr lang="en-GB" altLang="zh-CN" sz="2800" dirty="0" smtClean="0">
                <a:ea typeface="SimSun" pitchFamily="2" charset="-122"/>
              </a:rPr>
              <a:t>2012] </a:t>
            </a:r>
            <a:endParaRPr lang="en-GB" altLang="zh-CN" sz="2800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2F7CAC-BE50-4806-8847-E86977BFFB19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Vapour heat capacity</a:t>
            </a:r>
            <a:endParaRPr lang="en-GB" altLang="en-US" dirty="0" smtClean="0">
              <a:solidFill>
                <a:srgbClr val="0070C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>
                <a:solidFill>
                  <a:srgbClr val="0070C0"/>
                </a:solidFill>
              </a:rPr>
              <a:t>New approximation: 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457200" y="2359532"/>
            <a:ext cx="6465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 smtClean="0">
                <a:ea typeface="SimSun" pitchFamily="2" charset="-122"/>
              </a:rPr>
              <a:t>vapour </a:t>
            </a:r>
            <a:r>
              <a:rPr lang="en-GB" altLang="zh-CN" sz="2800" dirty="0">
                <a:ea typeface="SimSun" pitchFamily="2" charset="-122"/>
              </a:rPr>
              <a:t>heat </a:t>
            </a:r>
            <a:r>
              <a:rPr lang="en-GB" altLang="zh-CN" sz="2800" dirty="0" smtClean="0">
                <a:ea typeface="SimSun" pitchFamily="2" charset="-122"/>
              </a:rPr>
              <a:t>capacities of component</a:t>
            </a:r>
            <a:r>
              <a:rPr lang="en-GB" altLang="zh-CN" dirty="0" smtClean="0">
                <a:ea typeface="SimSun" pitchFamily="2" charset="-122"/>
              </a:rPr>
              <a:t>s</a:t>
            </a:r>
            <a:r>
              <a:rPr lang="en-GB" altLang="zh-CN" sz="1800" dirty="0" smtClean="0">
                <a:ea typeface="SimSun" pitchFamily="2" charset="-122"/>
              </a:rPr>
              <a:t> </a:t>
            </a:r>
            <a:endParaRPr lang="en-GB" altLang="zh-CN" sz="1800" dirty="0">
              <a:ea typeface="SimSun" pitchFamily="2" charset="-122"/>
            </a:endParaRPr>
          </a:p>
        </p:txBody>
      </p:sp>
      <p:graphicFrame>
        <p:nvGraphicFramePr>
          <p:cNvPr id="16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82054"/>
              </p:ext>
            </p:extLst>
          </p:nvPr>
        </p:nvGraphicFramePr>
        <p:xfrm>
          <a:off x="609600" y="3282950"/>
          <a:ext cx="2720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7" name="Equation" r:id="rId3" imgW="1346200" imgH="241300" progId="Equation.3">
                  <p:embed/>
                </p:oleObj>
              </mc:Choice>
              <mc:Fallback>
                <p:oleObj name="Equation" r:id="rId3" imgW="1346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82950"/>
                        <a:ext cx="27209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53858"/>
              </p:ext>
            </p:extLst>
          </p:nvPr>
        </p:nvGraphicFramePr>
        <p:xfrm>
          <a:off x="4173538" y="3365500"/>
          <a:ext cx="11858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8" name="Equation" r:id="rId5" imgW="609480" imgH="215640" progId="Equation.3">
                  <p:embed/>
                </p:oleObj>
              </mc:Choice>
              <mc:Fallback>
                <p:oleObj name="Equation" r:id="rId5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3365500"/>
                        <a:ext cx="11858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6395" name="Oval 14"/>
          <p:cNvSpPr>
            <a:spLocks noChangeArrowheads="1"/>
          </p:cNvSpPr>
          <p:nvPr/>
        </p:nvSpPr>
        <p:spPr bwMode="auto">
          <a:xfrm>
            <a:off x="7112000" y="3186113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n</a:t>
            </a:r>
            <a:r>
              <a:rPr lang="en-GB" altLang="en-US" sz="1000" i="1"/>
              <a:t>acid</a:t>
            </a:r>
          </a:p>
        </p:txBody>
      </p:sp>
      <p:sp>
        <p:nvSpPr>
          <p:cNvPr id="16396" name="Oval 15"/>
          <p:cNvSpPr>
            <a:spLocks noChangeArrowheads="1"/>
          </p:cNvSpPr>
          <p:nvPr/>
        </p:nvSpPr>
        <p:spPr bwMode="auto">
          <a:xfrm>
            <a:off x="7112000" y="4191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DB</a:t>
            </a: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76200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1639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296767"/>
              </p:ext>
            </p:extLst>
          </p:nvPr>
        </p:nvGraphicFramePr>
        <p:xfrm>
          <a:off x="457200" y="3945731"/>
          <a:ext cx="53657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9" name="Equation" r:id="rId7" imgW="3784600" imgH="241300" progId="Equation.3">
                  <p:embed/>
                </p:oleObj>
              </mc:Choice>
              <mc:Fallback>
                <p:oleObj name="Equation" r:id="rId7" imgW="378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45731"/>
                        <a:ext cx="53657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136462"/>
              </p:ext>
            </p:extLst>
          </p:nvPr>
        </p:nvGraphicFramePr>
        <p:xfrm>
          <a:off x="469900" y="4521200"/>
          <a:ext cx="7191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0" name="Equation" r:id="rId9" imgW="444307" imgH="241195" progId="Equation.3">
                  <p:embed/>
                </p:oleObj>
              </mc:Choice>
              <mc:Fallback>
                <p:oleObj name="Equation" r:id="rId9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521200"/>
                        <a:ext cx="7191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58109"/>
              </p:ext>
            </p:extLst>
          </p:nvPr>
        </p:nvGraphicFramePr>
        <p:xfrm>
          <a:off x="1371600" y="4559300"/>
          <a:ext cx="2749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1" name="Equation" r:id="rId11" imgW="1714500" imgH="190500" progId="Equation.3">
                  <p:embed/>
                </p:oleObj>
              </mc:Choice>
              <mc:Fallback>
                <p:oleObj name="Equation" r:id="rId11" imgW="17145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59300"/>
                        <a:ext cx="27495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Rectangle 20"/>
          <p:cNvSpPr>
            <a:spLocks noChangeArrowheads="1"/>
          </p:cNvSpPr>
          <p:nvPr/>
        </p:nvSpPr>
        <p:spPr bwMode="auto">
          <a:xfrm>
            <a:off x="0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6402" name="Rectangle 22"/>
          <p:cNvSpPr>
            <a:spLocks noChangeArrowheads="1"/>
          </p:cNvSpPr>
          <p:nvPr/>
        </p:nvSpPr>
        <p:spPr bwMode="auto">
          <a:xfrm>
            <a:off x="22225" y="3643313"/>
            <a:ext cx="434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cs typeface="Times New Roman" pitchFamily="18" charset="0"/>
              </a:rPr>
              <a:t>.</a:t>
            </a:r>
            <a:endParaRPr lang="en-GB" alt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7112000" y="127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III </a:t>
            </a:r>
            <a:r>
              <a:rPr lang="en-GB" altLang="en-US" sz="18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</a:t>
            </a:r>
          </a:p>
          <a:p>
            <a:r>
              <a:rPr lang="en-GB" altLang="en-US" sz="18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vapour </a:t>
            </a:r>
            <a:r>
              <a:rPr lang="en-GB" altLang="en-US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</a:t>
            </a:r>
            <a:endParaRPr lang="en-GB" dirty="0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7099300" y="2194719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/>
              <a:t>M</a:t>
            </a:r>
            <a:endParaRPr lang="en-GB" altLang="en-US" sz="1800" i="1" dirty="0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099300" y="1599558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40077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Applications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80000"/>
              </a:lnSpc>
              <a:buAutoNum type="arabicPeriod"/>
              <a:defRPr/>
            </a:pP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 Heat </a:t>
            </a:r>
            <a: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Evaporation </a:t>
            </a: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  <a:defRPr/>
            </a:pPr>
            <a:r>
              <a:rPr lang="en-GB" dirty="0" smtClean="0">
                <a:solidFill>
                  <a:srgbClr val="0070C0"/>
                </a:solidFill>
              </a:rPr>
              <a:t>Biodiesel Spray modelling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533400" y="3429000"/>
            <a:ext cx="8001000" cy="275152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Palm Methyl Ester (PME); </a:t>
            </a:r>
            <a:endParaRPr lang="en-GB" altLang="zh-CN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Hemp </a:t>
            </a: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Methyl </a:t>
            </a:r>
            <a:r>
              <a:rPr lang="en-GB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Esters </a:t>
            </a: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from hempseed oil </a:t>
            </a:r>
            <a:r>
              <a:rPr lang="en-GB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(Ukraine ) (</a:t>
            </a: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HME1) </a:t>
            </a:r>
            <a:endParaRPr lang="en-GB" altLang="zh-CN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Hemp Methyl Esters </a:t>
            </a:r>
            <a:r>
              <a:rPr lang="en-GB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(European Union) </a:t>
            </a: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(HME2</a:t>
            </a:r>
            <a:r>
              <a:rPr lang="en-GB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zh-CN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Rapeseed </a:t>
            </a: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oil Methyl Ester (RME), produced from rapeseed oil in the Ukraine; </a:t>
            </a:r>
            <a:endParaRPr lang="en-GB" altLang="zh-CN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Soybean </a:t>
            </a:r>
            <a:r>
              <a:rPr lang="en-GB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oil Methyl Ester (SME), produced from soybean oil. </a:t>
            </a:r>
          </a:p>
        </p:txBody>
      </p:sp>
    </p:spTree>
    <p:extLst>
      <p:ext uri="{BB962C8B-B14F-4D97-AF65-F5344CB8AC3E}">
        <p14:creationId xmlns:p14="http://schemas.microsoft.com/office/powerpoint/2010/main" val="19110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A634C0-F629-4DEF-866A-47B9B3F2BA35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 smtClean="0"/>
          </a:p>
        </p:txBody>
      </p:sp>
      <p:sp>
        <p:nvSpPr>
          <p:cNvPr id="1129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Modelling of Biodiesel </a:t>
            </a:r>
            <a:br>
              <a:rPr lang="en-GB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 from properties of components</a:t>
            </a:r>
          </a:p>
        </p:txBody>
      </p:sp>
      <p:sp>
        <p:nvSpPr>
          <p:cNvPr id="10244" name="Rectangle 3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>
              <a:buFontTx/>
              <a:buNone/>
            </a:pPr>
            <a:endParaRPr lang="en-GB" altLang="en-US" sz="1600" smtClean="0"/>
          </a:p>
        </p:txBody>
      </p:sp>
      <p:sp>
        <p:nvSpPr>
          <p:cNvPr id="10245" name="Oval 31"/>
          <p:cNvSpPr>
            <a:spLocks noChangeArrowheads="1"/>
          </p:cNvSpPr>
          <p:nvPr/>
        </p:nvSpPr>
        <p:spPr bwMode="auto">
          <a:xfrm>
            <a:off x="1752600" y="3657600"/>
            <a:ext cx="1223963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C12:0 M</a:t>
            </a:r>
          </a:p>
        </p:txBody>
      </p:sp>
      <p:sp>
        <p:nvSpPr>
          <p:cNvPr id="10246" name="Oval 32"/>
          <p:cNvSpPr>
            <a:spLocks noChangeArrowheads="1"/>
          </p:cNvSpPr>
          <p:nvPr/>
        </p:nvSpPr>
        <p:spPr bwMode="auto">
          <a:xfrm>
            <a:off x="1600200" y="1905000"/>
            <a:ext cx="936625" cy="5762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density</a:t>
            </a:r>
          </a:p>
        </p:txBody>
      </p:sp>
      <p:sp>
        <p:nvSpPr>
          <p:cNvPr id="10247" name="Rectangle 33"/>
          <p:cNvSpPr>
            <a:spLocks noChangeArrowheads="1"/>
          </p:cNvSpPr>
          <p:nvPr/>
        </p:nvSpPr>
        <p:spPr bwMode="auto">
          <a:xfrm>
            <a:off x="228600" y="5181600"/>
            <a:ext cx="38512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Component property  = f (T, c_acid)</a:t>
            </a:r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>
            <a:off x="2916238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Oval 36"/>
          <p:cNvSpPr>
            <a:spLocks noChangeArrowheads="1"/>
          </p:cNvSpPr>
          <p:nvPr/>
        </p:nvSpPr>
        <p:spPr bwMode="auto">
          <a:xfrm>
            <a:off x="3886200" y="3657600"/>
            <a:ext cx="1223963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C24:0 M</a:t>
            </a:r>
          </a:p>
        </p:txBody>
      </p:sp>
      <p:sp>
        <p:nvSpPr>
          <p:cNvPr id="10250" name="Rectangle 37"/>
          <p:cNvSpPr>
            <a:spLocks noChangeArrowheads="1"/>
          </p:cNvSpPr>
          <p:nvPr/>
        </p:nvSpPr>
        <p:spPr bwMode="auto">
          <a:xfrm>
            <a:off x="6934200" y="5181600"/>
            <a:ext cx="20161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1" name="Oval 39"/>
          <p:cNvSpPr>
            <a:spLocks noChangeArrowheads="1"/>
          </p:cNvSpPr>
          <p:nvPr/>
        </p:nvSpPr>
        <p:spPr bwMode="auto">
          <a:xfrm>
            <a:off x="6705600" y="1752600"/>
            <a:ext cx="12954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thermal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conductivity</a:t>
            </a:r>
          </a:p>
        </p:txBody>
      </p:sp>
      <p:sp>
        <p:nvSpPr>
          <p:cNvPr id="10252" name="Oval 40"/>
          <p:cNvSpPr>
            <a:spLocks noChangeArrowheads="1"/>
          </p:cNvSpPr>
          <p:nvPr/>
        </p:nvSpPr>
        <p:spPr bwMode="auto">
          <a:xfrm>
            <a:off x="2514600" y="1905000"/>
            <a:ext cx="1079500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viscosity</a:t>
            </a:r>
          </a:p>
        </p:txBody>
      </p:sp>
      <p:sp>
        <p:nvSpPr>
          <p:cNvPr id="10253" name="Oval 41"/>
          <p:cNvSpPr>
            <a:spLocks noChangeArrowheads="1"/>
          </p:cNvSpPr>
          <p:nvPr/>
        </p:nvSpPr>
        <p:spPr bwMode="auto">
          <a:xfrm>
            <a:off x="7991475" y="1981200"/>
            <a:ext cx="1152525" cy="5762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diffusivity</a:t>
            </a:r>
          </a:p>
        </p:txBody>
      </p:sp>
      <p:sp>
        <p:nvSpPr>
          <p:cNvPr id="10254" name="Oval 42"/>
          <p:cNvSpPr>
            <a:spLocks noChangeArrowheads="1"/>
          </p:cNvSpPr>
          <p:nvPr/>
        </p:nvSpPr>
        <p:spPr bwMode="auto">
          <a:xfrm>
            <a:off x="5181600" y="1752600"/>
            <a:ext cx="1600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capacity</a:t>
            </a:r>
          </a:p>
        </p:txBody>
      </p:sp>
      <p:sp>
        <p:nvSpPr>
          <p:cNvPr id="10255" name="Oval 44"/>
          <p:cNvSpPr>
            <a:spLocks noChangeArrowheads="1"/>
          </p:cNvSpPr>
          <p:nvPr/>
        </p:nvSpPr>
        <p:spPr bwMode="auto">
          <a:xfrm>
            <a:off x="4419600" y="5181600"/>
            <a:ext cx="2160588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Mixture rule</a:t>
            </a:r>
          </a:p>
        </p:txBody>
      </p:sp>
      <p:sp>
        <p:nvSpPr>
          <p:cNvPr id="10256" name="Rectangle 45"/>
          <p:cNvSpPr>
            <a:spLocks noChangeArrowheads="1"/>
          </p:cNvSpPr>
          <p:nvPr/>
        </p:nvSpPr>
        <p:spPr bwMode="auto">
          <a:xfrm>
            <a:off x="6934200" y="548640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Biodiesel property</a:t>
            </a:r>
          </a:p>
        </p:txBody>
      </p:sp>
      <p:sp>
        <p:nvSpPr>
          <p:cNvPr id="10257" name="Line 46"/>
          <p:cNvSpPr>
            <a:spLocks noChangeShapeType="1"/>
          </p:cNvSpPr>
          <p:nvPr/>
        </p:nvSpPr>
        <p:spPr bwMode="auto">
          <a:xfrm>
            <a:off x="4114800" y="56388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8" name="Line 47"/>
          <p:cNvSpPr>
            <a:spLocks noChangeShapeType="1"/>
          </p:cNvSpPr>
          <p:nvPr/>
        </p:nvSpPr>
        <p:spPr bwMode="auto">
          <a:xfrm flipV="1">
            <a:off x="6553200" y="5638800"/>
            <a:ext cx="2873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9" name="Rectangle 48"/>
          <p:cNvSpPr>
            <a:spLocks noChangeArrowheads="1"/>
          </p:cNvSpPr>
          <p:nvPr/>
        </p:nvSpPr>
        <p:spPr bwMode="auto">
          <a:xfrm>
            <a:off x="228600" y="3644900"/>
            <a:ext cx="131921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Biodiesel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components</a:t>
            </a:r>
          </a:p>
        </p:txBody>
      </p:sp>
      <p:sp>
        <p:nvSpPr>
          <p:cNvPr id="10260" name="Rectangle 49"/>
          <p:cNvSpPr>
            <a:spLocks noChangeArrowheads="1"/>
          </p:cNvSpPr>
          <p:nvPr/>
        </p:nvSpPr>
        <p:spPr bwMode="auto">
          <a:xfrm>
            <a:off x="395288" y="6237288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Property of air (gas)</a:t>
            </a:r>
          </a:p>
        </p:txBody>
      </p:sp>
      <p:sp>
        <p:nvSpPr>
          <p:cNvPr id="10261" name="Oval 50"/>
          <p:cNvSpPr>
            <a:spLocks noChangeArrowheads="1"/>
          </p:cNvSpPr>
          <p:nvPr/>
        </p:nvSpPr>
        <p:spPr bwMode="auto">
          <a:xfrm>
            <a:off x="5105400" y="3657600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C18:1 M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3327400" y="380841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…..</a:t>
            </a:r>
          </a:p>
        </p:txBody>
      </p:sp>
      <p:sp>
        <p:nvSpPr>
          <p:cNvPr id="10263" name="Oval 52"/>
          <p:cNvSpPr>
            <a:spLocks noChangeArrowheads="1"/>
          </p:cNvSpPr>
          <p:nvPr/>
        </p:nvSpPr>
        <p:spPr bwMode="auto">
          <a:xfrm>
            <a:off x="6019800" y="37338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C18:2 M</a:t>
            </a:r>
          </a:p>
        </p:txBody>
      </p:sp>
      <p:sp>
        <p:nvSpPr>
          <p:cNvPr id="10264" name="Oval 53"/>
          <p:cNvSpPr>
            <a:spLocks noChangeArrowheads="1"/>
          </p:cNvSpPr>
          <p:nvPr/>
        </p:nvSpPr>
        <p:spPr bwMode="auto">
          <a:xfrm>
            <a:off x="6934200" y="3733800"/>
            <a:ext cx="914400" cy="914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C18:3 M</a:t>
            </a:r>
          </a:p>
        </p:txBody>
      </p:sp>
      <p:sp>
        <p:nvSpPr>
          <p:cNvPr id="10265" name="Oval 55"/>
          <p:cNvSpPr>
            <a:spLocks noChangeArrowheads="1"/>
          </p:cNvSpPr>
          <p:nvPr/>
        </p:nvSpPr>
        <p:spPr bwMode="auto">
          <a:xfrm>
            <a:off x="7848600" y="3657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0266" name="Rectangle 56"/>
          <p:cNvSpPr>
            <a:spLocks noChangeArrowheads="1"/>
          </p:cNvSpPr>
          <p:nvPr/>
        </p:nvSpPr>
        <p:spPr bwMode="auto">
          <a:xfrm>
            <a:off x="7924800" y="38862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Other</a:t>
            </a:r>
          </a:p>
        </p:txBody>
      </p:sp>
      <p:sp>
        <p:nvSpPr>
          <p:cNvPr id="10267" name="Oval 57"/>
          <p:cNvSpPr>
            <a:spLocks noChangeArrowheads="1"/>
          </p:cNvSpPr>
          <p:nvPr/>
        </p:nvSpPr>
        <p:spPr bwMode="auto">
          <a:xfrm>
            <a:off x="3505200" y="2057400"/>
            <a:ext cx="1752600" cy="914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latent heat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evaporation</a:t>
            </a:r>
          </a:p>
        </p:txBody>
      </p:sp>
      <p:sp>
        <p:nvSpPr>
          <p:cNvPr id="10268" name="Rectangle 60"/>
          <p:cNvSpPr>
            <a:spLocks noChangeArrowheads="1"/>
          </p:cNvSpPr>
          <p:nvPr/>
        </p:nvSpPr>
        <p:spPr bwMode="auto">
          <a:xfrm>
            <a:off x="2209800" y="2590800"/>
            <a:ext cx="9144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vapour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pressure</a:t>
            </a:r>
          </a:p>
        </p:txBody>
      </p:sp>
      <p:sp>
        <p:nvSpPr>
          <p:cNvPr id="10269" name="Rectangle 63"/>
          <p:cNvSpPr>
            <a:spLocks noChangeArrowheads="1"/>
          </p:cNvSpPr>
          <p:nvPr/>
        </p:nvSpPr>
        <p:spPr bwMode="auto">
          <a:xfrm>
            <a:off x="5153026" y="27432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vapour heat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capacity</a:t>
            </a:r>
          </a:p>
        </p:txBody>
      </p:sp>
      <p:sp>
        <p:nvSpPr>
          <p:cNvPr id="10270" name="Rectangle 65"/>
          <p:cNvSpPr>
            <a:spLocks noChangeArrowheads="1"/>
          </p:cNvSpPr>
          <p:nvPr/>
        </p:nvSpPr>
        <p:spPr bwMode="auto">
          <a:xfrm>
            <a:off x="7086600" y="2667000"/>
            <a:ext cx="13716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vapour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diffusion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coefficient</a:t>
            </a:r>
          </a:p>
        </p:txBody>
      </p:sp>
      <p:sp>
        <p:nvSpPr>
          <p:cNvPr id="10271" name="AutoShape 66"/>
          <p:cNvSpPr>
            <a:spLocks noChangeArrowheads="1"/>
          </p:cNvSpPr>
          <p:nvPr/>
        </p:nvSpPr>
        <p:spPr bwMode="auto">
          <a:xfrm>
            <a:off x="0" y="2667000"/>
            <a:ext cx="1752600" cy="838200"/>
          </a:xfrm>
          <a:prstGeom prst="cloudCallout">
            <a:avLst>
              <a:gd name="adj1" fmla="val 305435"/>
              <a:gd name="adj2" fmla="val 3464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vapour</a:t>
            </a:r>
          </a:p>
        </p:txBody>
      </p:sp>
      <p:sp>
        <p:nvSpPr>
          <p:cNvPr id="10272" name="Oval 67"/>
          <p:cNvSpPr>
            <a:spLocks noChangeArrowheads="1"/>
          </p:cNvSpPr>
          <p:nvPr/>
        </p:nvSpPr>
        <p:spPr bwMode="auto">
          <a:xfrm>
            <a:off x="304800" y="175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Liquid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73" name="Line 69"/>
          <p:cNvSpPr>
            <a:spLocks noChangeShapeType="1"/>
          </p:cNvSpPr>
          <p:nvPr/>
        </p:nvSpPr>
        <p:spPr bwMode="auto">
          <a:xfrm>
            <a:off x="1219200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4" name="Line 70"/>
          <p:cNvSpPr>
            <a:spLocks noChangeShapeType="1"/>
          </p:cNvSpPr>
          <p:nvPr/>
        </p:nvSpPr>
        <p:spPr bwMode="auto">
          <a:xfrm>
            <a:off x="1752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112000" y="127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1.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Spray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Biodiesel and ethanol production, 2016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 rot="10800000">
            <a:off x="0" y="2420938"/>
            <a:ext cx="458788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Thousand tonnes oil equivalent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051050" y="62357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years</a:t>
            </a:r>
            <a:endParaRPr lang="en-GB" altLang="en-US" sz="2400" dirty="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668984" y="623570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regions</a:t>
            </a:r>
            <a:endParaRPr lang="en-GB" altLang="en-US" sz="2400" dirty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6256"/>
            <a:ext cx="7924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1939966" y="1323975"/>
            <a:ext cx="1447800" cy="1219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solidFill>
                  <a:schemeClr val="tx2"/>
                </a:solidFill>
                <a:ea typeface="SimSun" pitchFamily="2" charset="-122"/>
              </a:rPr>
              <a:t>g</a:t>
            </a:r>
            <a:r>
              <a:rPr lang="en-GB" altLang="en-US" sz="1800" dirty="0">
                <a:solidFill>
                  <a:schemeClr val="tx2"/>
                </a:solidFill>
              </a:rPr>
              <a:t>rew 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0.9%</a:t>
            </a:r>
            <a:endParaRPr lang="en-GB" altLang="en-US" sz="18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3387766" y="1676400"/>
            <a:ext cx="523752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3733800" y="609600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ea typeface="SimSun" pitchFamily="2" charset="-122"/>
              </a:rPr>
              <a:t>[BP, </a:t>
            </a:r>
            <a:r>
              <a:rPr lang="en-GB" altLang="zh-CN" sz="1800" dirty="0" smtClean="0">
                <a:ea typeface="SimSun" pitchFamily="2" charset="-122"/>
              </a:rPr>
              <a:t>2016]</a:t>
            </a:r>
            <a:r>
              <a:rPr lang="en-GB" altLang="zh-CN" sz="1800" dirty="0">
                <a:ea typeface="SimSun" pitchFamily="2" charset="-122"/>
              </a:rPr>
              <a:t/>
            </a:r>
            <a:br>
              <a:rPr lang="en-GB" altLang="zh-CN" sz="1800" dirty="0">
                <a:ea typeface="SimSun" pitchFamily="2" charset="-122"/>
              </a:rPr>
            </a:b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47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6F16EB-CDE4-4010-AB77-DEF3E4B58DD1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 and evaporation models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7193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3845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1000" y="2641600"/>
            <a:ext cx="3614738" cy="7016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Initial and boundary </a:t>
            </a:r>
            <a:r>
              <a:rPr lang="en-GB" altLang="en-US" sz="2000" dirty="0" smtClean="0"/>
              <a:t>conditions</a:t>
            </a:r>
            <a:endParaRPr lang="en-GB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(heat transfer</a:t>
            </a:r>
            <a:r>
              <a:rPr lang="en-GB" altLang="en-US" sz="2000" dirty="0" smtClean="0"/>
              <a:t>)</a:t>
            </a:r>
            <a:endParaRPr lang="en-GB" altLang="en-US" sz="2000" dirty="0"/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38544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381000" y="1270000"/>
            <a:ext cx="421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Transient heat conduction equation:</a:t>
            </a:r>
          </a:p>
        </p:txBody>
      </p:sp>
      <p:sp>
        <p:nvSpPr>
          <p:cNvPr id="17418" name="TextBox 41"/>
          <p:cNvSpPr txBox="1">
            <a:spLocks noChangeArrowheads="1"/>
          </p:cNvSpPr>
          <p:nvPr/>
        </p:nvSpPr>
        <p:spPr bwMode="auto">
          <a:xfrm>
            <a:off x="4724400" y="4419600"/>
            <a:ext cx="3733800" cy="7016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Initial and boundary conditions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(evaporation):</a:t>
            </a:r>
          </a:p>
        </p:txBody>
      </p:sp>
      <p:pic>
        <p:nvPicPr>
          <p:cNvPr id="174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3600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304800" y="4495800"/>
            <a:ext cx="380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Species mass transfer equation:</a:t>
            </a: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4800600" y="1524000"/>
            <a:ext cx="36925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2000" b="1" u="sng"/>
              <a:t>Input parameters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sz="2000"/>
              <a:t>fuel temperature= 375 K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sz="2000"/>
              <a:t>d</a:t>
            </a:r>
            <a:r>
              <a:rPr lang="en-GB" altLang="en-US" sz="1800"/>
              <a:t>roplet radius= 12.66 µm</a:t>
            </a:r>
            <a:endParaRPr lang="en-GB" altLang="en-US" sz="2000" b="1" u="sng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sz="2000"/>
              <a:t>gas pressure= 30 bar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sz="2000"/>
              <a:t>gas temperature=880 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en-US" sz="2000"/>
              <a:t>The droplet relative velocity= 10 m/s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4724400" y="1600200"/>
            <a:ext cx="38100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09600" y="5943600"/>
            <a:ext cx="66992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zh-CN" sz="180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model takes into account temperature gradient and recirculation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zh-CN" sz="180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inside droplets and species diffusion within them.</a:t>
            </a:r>
            <a:r>
              <a:rPr lang="en-GB" altLang="zh-CN" sz="1800">
                <a:ea typeface="SimSun" pitchFamily="2" charset="-122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282733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90787" y="2827337"/>
            <a:ext cx="45719" cy="457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20000" y="127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1.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Spray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F5980-2ECF-41D9-9700-C8552F5C69DC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Evaporation model</a:t>
            </a: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7381875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1219200"/>
            <a:ext cx="563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Droplet evaporation rate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304800" y="4114800"/>
            <a:ext cx="5497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2400">
                <a:ea typeface="SimSun" pitchFamily="2" charset="-122"/>
              </a:rPr>
              <a:t>Biodiesel vapour diffusion coefficients:</a:t>
            </a:r>
            <a:r>
              <a:rPr lang="en-GB" altLang="zh-CN" sz="4000">
                <a:ea typeface="SimSun" pitchFamily="2" charset="-122"/>
              </a:rPr>
              <a:t> </a:t>
            </a:r>
            <a:endParaRPr lang="en-GB" altLang="en-US" sz="4000"/>
          </a:p>
        </p:txBody>
      </p:sp>
      <p:graphicFrame>
        <p:nvGraphicFramePr>
          <p:cNvPr id="18439" name="Object 11"/>
          <p:cNvGraphicFramePr>
            <a:graphicFrameLocks noChangeAspect="1"/>
          </p:cNvGraphicFramePr>
          <p:nvPr/>
        </p:nvGraphicFramePr>
        <p:xfrm>
          <a:off x="457200" y="5029200"/>
          <a:ext cx="2105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4" imgW="1054100" imgH="393700" progId="Equation.3">
                  <p:embed/>
                </p:oleObj>
              </mc:Choice>
              <mc:Fallback>
                <p:oleObj name="Equation" r:id="rId4" imgW="10541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9200"/>
                        <a:ext cx="21050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3581400" y="5029200"/>
            <a:ext cx="23622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4114800" y="51816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Times New Roman" pitchFamily="18" charset="0"/>
              </a:rPr>
              <a:t> </a:t>
            </a:r>
            <a:endParaRPr lang="en-GB" altLang="en-US" sz="1800"/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3733800" y="5181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p </a:t>
            </a:r>
            <a:r>
              <a:rPr lang="en-GB" altLang="en-US" sz="1800"/>
              <a:t> is ambient pressure (bars)</a:t>
            </a:r>
            <a:endParaRPr lang="en-GB" altLang="en-US" sz="1800" i="1"/>
          </a:p>
        </p:txBody>
      </p:sp>
      <p:sp>
        <p:nvSpPr>
          <p:cNvPr id="18443" name="Oval 21"/>
          <p:cNvSpPr>
            <a:spLocks noChangeArrowheads="1"/>
          </p:cNvSpPr>
          <p:nvPr/>
        </p:nvSpPr>
        <p:spPr bwMode="auto">
          <a:xfrm>
            <a:off x="1219200" y="2819400"/>
            <a:ext cx="7162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Assumption: the mixture of vapour species is a separate gas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(similar: mixture of nitrogen, oxygen an carbon dioxide is air)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3715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2.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Evaporation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17B3EE-8715-4EBF-AAA6-1668697AB711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434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zh-C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The plots of SME and HME1 droplet surface temperatures (</a:t>
            </a:r>
            <a:r>
              <a:rPr lang="en-GB" altLang="zh-CN" sz="32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Ts</a:t>
            </a:r>
            <a:r>
              <a:rPr lang="en-GB" altLang="zh-C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) and radii (</a:t>
            </a:r>
            <a:r>
              <a:rPr lang="en-GB" altLang="zh-CN"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Rd</a:t>
            </a:r>
            <a:r>
              <a:rPr lang="en-GB" altLang="zh-C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)</a:t>
            </a:r>
            <a:endParaRPr lang="en-GB" alt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44650"/>
            <a:ext cx="7219950" cy="436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832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Evaporation time for Hemp Methyl Esters is very close to that of Soybean oil Methyl Esters</a:t>
            </a:r>
            <a:endParaRPr lang="en-GB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3350" y="2540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2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Evaporation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C0C45F-F0B4-4878-B341-28F49E6CFE65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9625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/>
              <a:t> Joint publication</a:t>
            </a:r>
            <a:endParaRPr lang="en-GB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C1A9D3-D38E-46E9-B26B-8D5CE309E092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 smtClean="0"/>
          </a:p>
        </p:txBody>
      </p:sp>
      <p:sp>
        <p:nvSpPr>
          <p:cNvPr id="15364" name="Title 1"/>
          <p:cNvSpPr>
            <a:spLocks/>
          </p:cNvSpPr>
          <p:nvPr/>
        </p:nvSpPr>
        <p:spPr bwMode="auto">
          <a:xfrm>
            <a:off x="468313" y="260350"/>
            <a:ext cx="73144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Sauter Mean Diameter (SMD)</a:t>
            </a:r>
          </a:p>
          <a:p>
            <a:pPr>
              <a:defRPr/>
            </a:pPr>
            <a:r>
              <a:rPr lang="uk-UA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 Biodiesel Spray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660525" y="1530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1430766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70C0"/>
                </a:solidFill>
              </a:rPr>
              <a:t>NEW  MODEL </a:t>
            </a:r>
            <a:endParaRPr lang="uk-UA" altLang="en-US" sz="24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Sauter </a:t>
            </a:r>
            <a:r>
              <a:rPr lang="en-GB" altLang="en-US" sz="2400" dirty="0"/>
              <a:t>mean </a:t>
            </a:r>
            <a:r>
              <a:rPr lang="en-GB" altLang="en-US" sz="2400" dirty="0" smtClean="0"/>
              <a:t>diameter:</a:t>
            </a: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dirty="0">
                <a:solidFill>
                  <a:srgbClr val="000000"/>
                </a:solidFill>
              </a:rPr>
              <a:t>SMD= </a:t>
            </a:r>
            <a:r>
              <a:rPr lang="ru-RU" altLang="en-US" sz="2400" i="1" dirty="0">
                <a:solidFill>
                  <a:srgbClr val="000000"/>
                </a:solidFill>
              </a:rPr>
              <a:t>0.001</a:t>
            </a:r>
            <a:r>
              <a:rPr lang="uk-UA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i="1" dirty="0">
                <a:solidFill>
                  <a:srgbClr val="000000"/>
                </a:solidFill>
              </a:rPr>
              <a:t>l</a:t>
            </a:r>
            <a:r>
              <a:rPr lang="en-GB" altLang="en-US" sz="2400" baseline="-25000" dirty="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uk-UA" altLang="en-US" sz="2400" baseline="-25000" dirty="0">
                <a:solidFill>
                  <a:srgbClr val="000000"/>
                </a:solidFill>
              </a:rPr>
              <a:t> </a:t>
            </a:r>
            <a:r>
              <a:rPr lang="ru-RU" altLang="en-US" sz="2400" i="1" baseline="30000" dirty="0">
                <a:solidFill>
                  <a:srgbClr val="000000"/>
                </a:solidFill>
              </a:rPr>
              <a:t>0.29</a:t>
            </a:r>
            <a:r>
              <a:rPr lang="en-GB" altLang="en-US" sz="2400" i="1" baseline="30000" dirty="0">
                <a:solidFill>
                  <a:srgbClr val="00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(New model)</a:t>
            </a:r>
            <a:endParaRPr lang="en-GB" altLang="en-US" sz="24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95288" y="2997200"/>
            <a:ext cx="26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i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aseline="30000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50825" y="2708275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/>
              <a:t> </a:t>
            </a:r>
            <a:endParaRPr lang="en-US" altLang="en-US" sz="2400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803525" y="51958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431925" y="4281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28" name="Oval 58"/>
          <p:cNvSpPr>
            <a:spLocks noChangeArrowheads="1"/>
          </p:cNvSpPr>
          <p:nvPr/>
        </p:nvSpPr>
        <p:spPr bwMode="auto">
          <a:xfrm>
            <a:off x="7620000" y="3351212"/>
            <a:ext cx="1295400" cy="1295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Diesel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SMD=18.3 µm</a:t>
            </a:r>
          </a:p>
        </p:txBody>
      </p:sp>
      <p:sp>
        <p:nvSpPr>
          <p:cNvPr id="9229" name="Oval 64"/>
          <p:cNvSpPr>
            <a:spLocks noChangeArrowheads="1"/>
          </p:cNvSpPr>
          <p:nvPr/>
        </p:nvSpPr>
        <p:spPr bwMode="auto">
          <a:xfrm>
            <a:off x="7162800" y="1719506"/>
            <a:ext cx="1644650" cy="1536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Soy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Biodiesel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SMD=23.87 µm</a:t>
            </a:r>
          </a:p>
        </p:txBody>
      </p:sp>
      <p:sp>
        <p:nvSpPr>
          <p:cNvPr id="9230" name="Oval 65"/>
          <p:cNvSpPr>
            <a:spLocks noChangeArrowheads="1"/>
          </p:cNvSpPr>
          <p:nvPr/>
        </p:nvSpPr>
        <p:spPr bwMode="auto">
          <a:xfrm>
            <a:off x="5410200" y="1719506"/>
            <a:ext cx="1676400" cy="16224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Hemp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Biodiesel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SMD=23.55 µm</a:t>
            </a:r>
          </a:p>
        </p:txBody>
      </p:sp>
      <p:sp>
        <p:nvSpPr>
          <p:cNvPr id="9231" name="Rectangle 66"/>
          <p:cNvSpPr>
            <a:spLocks noChangeArrowheads="1"/>
          </p:cNvSpPr>
          <p:nvPr/>
        </p:nvSpPr>
        <p:spPr bwMode="auto">
          <a:xfrm>
            <a:off x="228600" y="45720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Length </a:t>
            </a:r>
            <a:r>
              <a:rPr lang="ru-RU" altLang="en-US" sz="2000"/>
              <a:t>parameter</a:t>
            </a:r>
            <a:r>
              <a:rPr lang="en-GB" altLang="en-US" sz="2000"/>
              <a:t> based on fuel properties</a:t>
            </a:r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9233" name="Line 77"/>
          <p:cNvSpPr>
            <a:spLocks noChangeShapeType="1"/>
          </p:cNvSpPr>
          <p:nvPr/>
        </p:nvSpPr>
        <p:spPr bwMode="auto">
          <a:xfrm flipH="1">
            <a:off x="2057400" y="3429001"/>
            <a:ext cx="228600" cy="106679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Rectangle 78"/>
          <p:cNvSpPr>
            <a:spLocks noChangeArrowheads="1"/>
          </p:cNvSpPr>
          <p:nvPr/>
        </p:nvSpPr>
        <p:spPr bwMode="auto">
          <a:xfrm>
            <a:off x="0" y="4495800"/>
            <a:ext cx="3352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9235" name="Rectangle 80"/>
          <p:cNvSpPr>
            <a:spLocks noChangeArrowheads="1"/>
          </p:cNvSpPr>
          <p:nvPr/>
        </p:nvSpPr>
        <p:spPr bwMode="auto">
          <a:xfrm>
            <a:off x="395288" y="6256189"/>
            <a:ext cx="2722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droplet radius= 12.66 µm</a:t>
            </a:r>
          </a:p>
        </p:txBody>
      </p:sp>
      <p:sp>
        <p:nvSpPr>
          <p:cNvPr id="9236" name="Rectangle 81"/>
          <p:cNvSpPr>
            <a:spLocks noChangeArrowheads="1"/>
          </p:cNvSpPr>
          <p:nvPr/>
        </p:nvSpPr>
        <p:spPr bwMode="auto">
          <a:xfrm>
            <a:off x="530225" y="5593556"/>
            <a:ext cx="2710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u="sng" dirty="0"/>
              <a:t>Input </a:t>
            </a:r>
            <a:r>
              <a:rPr lang="en-GB" altLang="en-US" sz="1800" b="1" u="sng" dirty="0" smtClean="0"/>
              <a:t>parameter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u="sng" dirty="0" smtClean="0"/>
              <a:t>evaporation modelling </a:t>
            </a:r>
            <a:endParaRPr lang="en-GB" altLang="en-US" sz="1800" b="1" u="sng" dirty="0"/>
          </a:p>
        </p:txBody>
      </p:sp>
      <p:sp>
        <p:nvSpPr>
          <p:cNvPr id="9237" name="Rectangle 82"/>
          <p:cNvSpPr>
            <a:spLocks noChangeArrowheads="1"/>
          </p:cNvSpPr>
          <p:nvPr/>
        </p:nvSpPr>
        <p:spPr bwMode="auto">
          <a:xfrm>
            <a:off x="419100" y="5593556"/>
            <a:ext cx="27432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7" name="Oval 16"/>
          <p:cNvSpPr/>
          <p:nvPr/>
        </p:nvSpPr>
        <p:spPr>
          <a:xfrm>
            <a:off x="5715000" y="3962400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1800" i="1" smtClean="0">
                <a:solidFill>
                  <a:srgbClr val="FF0000"/>
                </a:solidFill>
              </a:rPr>
              <a:t>l</a:t>
            </a:r>
            <a:r>
              <a:rPr lang="en-GB" altLang="en-US" sz="1800" baseline="-25000" smtClean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uk-UA" altLang="en-US" sz="1800" baseline="-25000" smtClean="0">
                <a:solidFill>
                  <a:srgbClr val="FF0000"/>
                </a:solidFill>
              </a:rPr>
              <a:t> </a:t>
            </a:r>
            <a:r>
              <a:rPr lang="uk-UA" altLang="en-US" sz="1800" i="1" smtClean="0">
                <a:solidFill>
                  <a:srgbClr val="FF0000"/>
                </a:solidFill>
              </a:rPr>
              <a:t>= </a:t>
            </a:r>
            <a:r>
              <a:rPr lang="uk-UA" altLang="en-US" sz="180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uk-UA" altLang="en-US" sz="1800" baseline="-25000" smtClean="0">
                <a:solidFill>
                  <a:srgbClr val="FF0000"/>
                </a:solidFill>
              </a:rPr>
              <a:t>f</a:t>
            </a:r>
            <a:r>
              <a:rPr lang="uk-UA" altLang="en-US" sz="1800" smtClean="0">
                <a:solidFill>
                  <a:srgbClr val="FF0000"/>
                </a:solidFill>
              </a:rPr>
              <a:t> /(</a:t>
            </a:r>
            <a:r>
              <a:rPr lang="en-US" altLang="en-US" sz="1800" smtClean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uk-UA" altLang="en-US" sz="1800" smtClean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uk-UA" altLang="en-US" sz="1800" baseline="-25000" smtClean="0">
                <a:solidFill>
                  <a:srgbClr val="FF0000"/>
                </a:solidFill>
              </a:rPr>
              <a:t>f</a:t>
            </a:r>
            <a:r>
              <a:rPr lang="uk-UA" altLang="en-US" sz="1800" smtClean="0">
                <a:solidFill>
                  <a:srgbClr val="FF0000"/>
                </a:solidFill>
              </a:rPr>
              <a:t>)</a:t>
            </a:r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9240" name="Line 86"/>
          <p:cNvSpPr>
            <a:spLocks noChangeShapeType="1"/>
          </p:cNvSpPr>
          <p:nvPr/>
        </p:nvSpPr>
        <p:spPr bwMode="auto">
          <a:xfrm>
            <a:off x="2286000" y="3429001"/>
            <a:ext cx="3429000" cy="10509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1" name="Line 88"/>
          <p:cNvSpPr>
            <a:spLocks noChangeShapeType="1"/>
          </p:cNvSpPr>
          <p:nvPr/>
        </p:nvSpPr>
        <p:spPr bwMode="auto">
          <a:xfrm flipV="1">
            <a:off x="3352800" y="4724400"/>
            <a:ext cx="2362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620000" y="127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1.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Spray 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81355" y="542296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Dynamic viscosity </a:t>
            </a:r>
            <a:endParaRPr lang="en-GB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5768211" y="620952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Surface tension </a:t>
            </a:r>
            <a:endParaRPr lang="en-GB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7162800" y="535857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Density </a:t>
            </a:r>
            <a:endParaRPr lang="en-GB" sz="1800" dirty="0"/>
          </a:p>
        </p:txBody>
      </p:sp>
      <p:sp>
        <p:nvSpPr>
          <p:cNvPr id="30" name="Line 88"/>
          <p:cNvSpPr>
            <a:spLocks noChangeShapeType="1"/>
          </p:cNvSpPr>
          <p:nvPr/>
        </p:nvSpPr>
        <p:spPr bwMode="auto">
          <a:xfrm flipV="1">
            <a:off x="5486400" y="4724400"/>
            <a:ext cx="990600" cy="88323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88"/>
          <p:cNvSpPr>
            <a:spLocks noChangeShapeType="1"/>
          </p:cNvSpPr>
          <p:nvPr/>
        </p:nvSpPr>
        <p:spPr bwMode="auto">
          <a:xfrm flipV="1">
            <a:off x="6248400" y="4724400"/>
            <a:ext cx="609600" cy="1485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88"/>
          <p:cNvSpPr>
            <a:spLocks noChangeShapeType="1"/>
          </p:cNvSpPr>
          <p:nvPr/>
        </p:nvSpPr>
        <p:spPr bwMode="auto">
          <a:xfrm flipH="1" flipV="1">
            <a:off x="7086600" y="4724399"/>
            <a:ext cx="533398" cy="63417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C1A9D3-D38E-46E9-B26B-8D5CE309E092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 smtClean="0"/>
          </a:p>
        </p:txBody>
      </p:sp>
      <p:sp>
        <p:nvSpPr>
          <p:cNvPr id="15364" name="Title 1"/>
          <p:cNvSpPr>
            <a:spLocks/>
          </p:cNvSpPr>
          <p:nvPr/>
        </p:nvSpPr>
        <p:spPr bwMode="auto">
          <a:xfrm>
            <a:off x="468313" y="260350"/>
            <a:ext cx="73144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Sauter Mean Diameter (SMD)</a:t>
            </a:r>
          </a:p>
          <a:p>
            <a:pPr>
              <a:defRPr/>
            </a:pPr>
            <a:r>
              <a:rPr lang="uk-UA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 Biodiesel Spray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660525" y="1530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98938" y="1577493"/>
            <a:ext cx="82819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70C0"/>
                </a:solidFill>
              </a:rPr>
              <a:t>Sauter mean diameter: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dirty="0"/>
              <a:t>SMD= 3.08</a:t>
            </a:r>
            <a:r>
              <a:rPr lang="uk-UA" altLang="en-US" sz="2400" dirty="0">
                <a:sym typeface="Symbol" pitchFamily="18" charset="2"/>
              </a:rPr>
              <a:t></a:t>
            </a:r>
            <a:r>
              <a:rPr lang="uk-UA" altLang="en-US" sz="2400" baseline="-25000" dirty="0"/>
              <a:t>f</a:t>
            </a:r>
            <a:r>
              <a:rPr lang="uk-UA" altLang="en-US" sz="2400" dirty="0"/>
              <a:t> </a:t>
            </a:r>
            <a:r>
              <a:rPr lang="uk-UA" altLang="en-US" sz="2400" baseline="30000" dirty="0"/>
              <a:t>0.385</a:t>
            </a:r>
            <a:r>
              <a:rPr lang="uk-UA" altLang="en-US" sz="2400" dirty="0"/>
              <a:t>(</a:t>
            </a:r>
            <a:r>
              <a:rPr lang="uk-UA" altLang="en-US" sz="2400" dirty="0">
                <a:sym typeface="Symbol" pitchFamily="18" charset="2"/>
              </a:rPr>
              <a:t></a:t>
            </a:r>
            <a:r>
              <a:rPr lang="uk-UA" altLang="en-US" sz="2400" baseline="-25000" dirty="0"/>
              <a:t>f</a:t>
            </a:r>
            <a:r>
              <a:rPr lang="uk-UA" altLang="en-US" sz="2400" dirty="0"/>
              <a:t>)</a:t>
            </a:r>
            <a:r>
              <a:rPr lang="uk-UA" altLang="en-US" sz="2400" baseline="30000" dirty="0"/>
              <a:t>0.737</a:t>
            </a:r>
            <a:r>
              <a:rPr lang="uk-UA" altLang="en-US" sz="2400" dirty="0">
                <a:sym typeface="Symbol" pitchFamily="18" charset="2"/>
              </a:rPr>
              <a:t></a:t>
            </a:r>
            <a:r>
              <a:rPr lang="uk-UA" altLang="en-US" sz="2400" baseline="-25000" dirty="0"/>
              <a:t>g</a:t>
            </a:r>
            <a:r>
              <a:rPr lang="uk-UA" altLang="en-US" sz="2400" baseline="30000" dirty="0"/>
              <a:t>0.06</a:t>
            </a:r>
            <a:r>
              <a:rPr lang="uk-UA" altLang="en-US" sz="2400" dirty="0"/>
              <a:t> </a:t>
            </a:r>
            <a:r>
              <a:rPr lang="uk-UA" altLang="en-US" sz="2400" dirty="0">
                <a:sym typeface="Symbol" pitchFamily="18" charset="2"/>
              </a:rPr>
              <a:t></a:t>
            </a:r>
            <a:r>
              <a:rPr lang="uk-UA" altLang="en-US" sz="2400" i="1" dirty="0"/>
              <a:t>P</a:t>
            </a:r>
            <a:r>
              <a:rPr lang="uk-UA" altLang="en-US" sz="2400" baseline="30000" dirty="0"/>
              <a:t>-0.54</a:t>
            </a:r>
            <a:r>
              <a:rPr lang="uk-UA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(</a:t>
            </a:r>
            <a:r>
              <a:rPr lang="en-GB" altLang="en-US" sz="2400" dirty="0" err="1">
                <a:solidFill>
                  <a:srgbClr val="000000"/>
                </a:solidFill>
              </a:rPr>
              <a:t>Elcotb</a:t>
            </a:r>
            <a:r>
              <a:rPr lang="en-GB" altLang="en-US" sz="2400" dirty="0">
                <a:solidFill>
                  <a:srgbClr val="000000"/>
                </a:solidFill>
              </a:rPr>
              <a:t> model)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 </a:t>
            </a: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95288" y="2997200"/>
            <a:ext cx="26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i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aseline="30000" dirty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71096" y="2438400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803525" y="51958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431925" y="4281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5638800" y="4022725"/>
            <a:ext cx="25034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800" dirty="0" smtClean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uk-UA" altLang="en-US" sz="1800" i="1" dirty="0" smtClean="0">
                <a:solidFill>
                  <a:srgbClr val="000000"/>
                </a:solidFill>
              </a:rPr>
              <a:t>P</a:t>
            </a:r>
            <a:r>
              <a:rPr lang="en-GB" altLang="en-US" sz="1800" i="1" dirty="0" smtClean="0">
                <a:solidFill>
                  <a:srgbClr val="000000"/>
                </a:solidFill>
              </a:rPr>
              <a:t> is  the </a:t>
            </a:r>
            <a:r>
              <a:rPr lang="en-GB" altLang="en-US" sz="1800" dirty="0" smtClean="0">
                <a:solidFill>
                  <a:srgbClr val="000000"/>
                </a:solidFill>
              </a:rPr>
              <a:t>pressure difference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0000"/>
              </a:solidFill>
            </a:endParaRPr>
          </a:p>
        </p:txBody>
      </p:sp>
      <p:sp>
        <p:nvSpPr>
          <p:cNvPr id="9232" name="Rectangle 74"/>
          <p:cNvSpPr>
            <a:spLocks noChangeArrowheads="1"/>
          </p:cNvSpPr>
          <p:nvPr/>
        </p:nvSpPr>
        <p:spPr bwMode="auto">
          <a:xfrm>
            <a:off x="5609492" y="4022725"/>
            <a:ext cx="27432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9238" name="Line 84"/>
          <p:cNvSpPr>
            <a:spLocks noChangeShapeType="1"/>
          </p:cNvSpPr>
          <p:nvPr/>
        </p:nvSpPr>
        <p:spPr bwMode="auto">
          <a:xfrm flipH="1" flipV="1">
            <a:off x="5029200" y="3095624"/>
            <a:ext cx="718038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620000" y="127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1.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Spray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13459" y="4567793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Biodiesel </a:t>
            </a:r>
          </a:p>
          <a:p>
            <a:r>
              <a:rPr lang="en-GB" sz="1800" dirty="0" smtClean="0"/>
              <a:t>kinematic  viscosity </a:t>
            </a:r>
            <a:endParaRPr lang="en-GB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2415838" y="522343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Surface tension </a:t>
            </a:r>
            <a:endParaRPr lang="en-GB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116265" y="452162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Biodiesel Density </a:t>
            </a:r>
            <a:endParaRPr lang="en-GB" sz="1800" dirty="0"/>
          </a:p>
        </p:txBody>
      </p:sp>
      <p:sp>
        <p:nvSpPr>
          <p:cNvPr id="31" name="Line 84"/>
          <p:cNvSpPr>
            <a:spLocks noChangeShapeType="1"/>
          </p:cNvSpPr>
          <p:nvPr/>
        </p:nvSpPr>
        <p:spPr bwMode="auto">
          <a:xfrm flipV="1">
            <a:off x="1130970" y="3146425"/>
            <a:ext cx="85023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84"/>
          <p:cNvSpPr>
            <a:spLocks noChangeShapeType="1"/>
          </p:cNvSpPr>
          <p:nvPr/>
        </p:nvSpPr>
        <p:spPr bwMode="auto">
          <a:xfrm flipH="1" flipV="1">
            <a:off x="2895600" y="3095624"/>
            <a:ext cx="39321" cy="20190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84"/>
          <p:cNvSpPr>
            <a:spLocks noChangeShapeType="1"/>
          </p:cNvSpPr>
          <p:nvPr/>
        </p:nvSpPr>
        <p:spPr bwMode="auto">
          <a:xfrm flipH="1" flipV="1">
            <a:off x="3238286" y="3140563"/>
            <a:ext cx="686227" cy="1231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594146" y="17271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Gas Density </a:t>
            </a:r>
            <a:endParaRPr lang="en-GB" sz="1800" dirty="0"/>
          </a:p>
        </p:txBody>
      </p:sp>
      <p:sp>
        <p:nvSpPr>
          <p:cNvPr id="35" name="Line 84"/>
          <p:cNvSpPr>
            <a:spLocks noChangeShapeType="1"/>
          </p:cNvSpPr>
          <p:nvPr/>
        </p:nvSpPr>
        <p:spPr bwMode="auto">
          <a:xfrm flipH="1">
            <a:off x="3941108" y="2137384"/>
            <a:ext cx="653038" cy="684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en-US" altLang="en-US" sz="4200" smtClean="0">
                <a:solidFill>
                  <a:srgbClr val="0070C0"/>
                </a:solidFill>
              </a:rPr>
              <a:t>Surface tension modelling (biodiesel) </a:t>
            </a:r>
            <a:endParaRPr lang="en-GB" altLang="en-US" sz="4200" smtClean="0">
              <a:solidFill>
                <a:srgbClr val="0070C0"/>
              </a:solidFill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347788" y="2266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6390" name="Object 15"/>
          <p:cNvGraphicFramePr>
            <a:graphicFrameLocks noChangeAspect="1"/>
          </p:cNvGraphicFramePr>
          <p:nvPr/>
        </p:nvGraphicFramePr>
        <p:xfrm>
          <a:off x="804863" y="2449513"/>
          <a:ext cx="2881312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Equation" r:id="rId3" imgW="1054100" imgH="342900" progId="Equation.3">
                  <p:embed/>
                </p:oleObj>
              </mc:Choice>
              <mc:Fallback>
                <p:oleObj name="Equation" r:id="rId3" imgW="10541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2449513"/>
                        <a:ext cx="2881312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4092575" y="2444750"/>
            <a:ext cx="3673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2000">
                <a:ea typeface="宋体" pitchFamily="2" charset="-122"/>
              </a:rPr>
              <a:t>[P]</a:t>
            </a:r>
            <a:r>
              <a:rPr lang="ru-RU" altLang="zh-CN" sz="2000"/>
              <a:t> </a:t>
            </a:r>
            <a:r>
              <a:rPr lang="en-GB" altLang="zh-CN" sz="2000">
                <a:ea typeface="宋体" pitchFamily="2" charset="-122"/>
              </a:rPr>
              <a:t>- Parachor (temperature independent parameters)</a:t>
            </a:r>
            <a:r>
              <a:rPr lang="en-GB" altLang="zh-CN" sz="1800">
                <a:ea typeface="宋体" pitchFamily="2" charset="-122"/>
              </a:rPr>
              <a:t>  </a:t>
            </a:r>
            <a:endParaRPr lang="ru-RU" altLang="zh-CN" sz="1800"/>
          </a:p>
        </p:txBody>
      </p:sp>
      <p:sp>
        <p:nvSpPr>
          <p:cNvPr id="1639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0" y="1809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GB" altLang="zh-CN" sz="900">
                <a:ea typeface="宋体" pitchFamily="2" charset="-122"/>
                <a:cs typeface="Times New Roman" pitchFamily="18" charset="0"/>
              </a:rPr>
              <a:t> </a:t>
            </a:r>
            <a:endParaRPr lang="en-GB" altLang="zh-CN" sz="180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39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6397" name="Object 31"/>
          <p:cNvGraphicFramePr>
            <a:graphicFrameLocks noChangeAspect="1"/>
          </p:cNvGraphicFramePr>
          <p:nvPr/>
        </p:nvGraphicFramePr>
        <p:xfrm>
          <a:off x="5508625" y="4762500"/>
          <a:ext cx="32400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62500"/>
                        <a:ext cx="3240088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3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9" name="Rectangle 37"/>
          <p:cNvSpPr>
            <a:spLocks noChangeArrowheads="1"/>
          </p:cNvSpPr>
          <p:nvPr/>
        </p:nvSpPr>
        <p:spPr bwMode="auto">
          <a:xfrm>
            <a:off x="250825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00" name="Rectangle 39"/>
          <p:cNvSpPr>
            <a:spLocks noChangeArrowheads="1"/>
          </p:cNvSpPr>
          <p:nvPr/>
        </p:nvSpPr>
        <p:spPr bwMode="auto">
          <a:xfrm>
            <a:off x="263525" y="4760913"/>
            <a:ext cx="5256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2800">
                <a:ea typeface="宋体" pitchFamily="2" charset="-122"/>
              </a:rPr>
              <a:t>2. Surface tension of biodiesel (mixture of components)</a:t>
            </a:r>
            <a:endParaRPr lang="ru-RU" altLang="zh-CN" sz="1800"/>
          </a:p>
        </p:txBody>
      </p:sp>
      <p:sp>
        <p:nvSpPr>
          <p:cNvPr id="16401" name="Rectangle 2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02" name="Rectangle 2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A3FBA3-7D4C-4200-9698-089520E4FBF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 smtClean="0"/>
          </a:p>
        </p:txBody>
      </p:sp>
      <p:sp>
        <p:nvSpPr>
          <p:cNvPr id="16405" name="TextBox 5"/>
          <p:cNvSpPr txBox="1">
            <a:spLocks noChangeArrowheads="1"/>
          </p:cNvSpPr>
          <p:nvPr/>
        </p:nvSpPr>
        <p:spPr bwMode="auto">
          <a:xfrm>
            <a:off x="406400" y="3260725"/>
            <a:ext cx="489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To calculate surface tension we need to know </a:t>
            </a:r>
          </a:p>
        </p:txBody>
      </p:sp>
      <p:sp>
        <p:nvSpPr>
          <p:cNvPr id="16406" name="TextBox 8"/>
          <p:cNvSpPr txBox="1">
            <a:spLocks noChangeArrowheads="1"/>
          </p:cNvSpPr>
          <p:nvPr/>
        </p:nvSpPr>
        <p:spPr bwMode="auto">
          <a:xfrm>
            <a:off x="127000" y="1743075"/>
            <a:ext cx="825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ea typeface="宋体" pitchFamily="2" charset="-122"/>
              </a:rPr>
              <a:t>1. The surface tension of components (molecules)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6369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Liquid density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Vapour  density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Molecular mass </a:t>
            </a:r>
          </a:p>
        </p:txBody>
      </p:sp>
    </p:spTree>
    <p:extLst>
      <p:ext uri="{BB962C8B-B14F-4D97-AF65-F5344CB8AC3E}">
        <p14:creationId xmlns:p14="http://schemas.microsoft.com/office/powerpoint/2010/main" val="40025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93DCDE-BFC1-4ECE-81BF-A7B40F519B1C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 smtClean="0"/>
          </a:p>
        </p:txBody>
      </p:sp>
      <p:sp>
        <p:nvSpPr>
          <p:cNvPr id="27652" name="Title 5"/>
          <p:cNvSpPr>
            <a:spLocks/>
          </p:cNvSpPr>
          <p:nvPr/>
        </p:nvSpPr>
        <p:spPr bwMode="auto">
          <a:xfrm>
            <a:off x="468313" y="363986"/>
            <a:ext cx="71516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tension  of Biodiesel (</a:t>
            </a:r>
            <a:r>
              <a:rPr lang="en-US" altLang="en-US" sz="3200" dirty="0" smtClean="0">
                <a:solidFill>
                  <a:srgbClr val="0070C0"/>
                </a:solidFill>
              </a:rPr>
              <a:t>necking and pedant droplet measurement) </a:t>
            </a:r>
          </a:p>
        </p:txBody>
      </p:sp>
      <p:pic>
        <p:nvPicPr>
          <p:cNvPr id="23556" name="Picture 4" descr="Drop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89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44513" y="6232525"/>
            <a:ext cx="249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Hempseed oil: Ukraine</a:t>
            </a:r>
          </a:p>
        </p:txBody>
      </p:sp>
      <p:pic>
        <p:nvPicPr>
          <p:cNvPr id="23558" name="Picture 9" descr="r2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354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724400" y="5791200"/>
            <a:ext cx="403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zh-CN" sz="2000" i="1">
                <a:ea typeface="SimSun" pitchFamily="2" charset="-122"/>
              </a:rPr>
              <a:t>H -</a:t>
            </a:r>
            <a:r>
              <a:rPr lang="en-GB" altLang="zh-CN" sz="2000">
                <a:ea typeface="SimSun" pitchFamily="2" charset="-122"/>
              </a:rPr>
              <a:t> is the space droplet coefficient</a:t>
            </a:r>
            <a:endParaRPr lang="en-GB" altLang="en-US" sz="2000"/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4724400" y="1676400"/>
            <a:ext cx="377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Surface tension modelling</a:t>
            </a:r>
            <a:r>
              <a:rPr lang="en-GB" altLang="en-US" sz="2400" b="1"/>
              <a:t> </a:t>
            </a:r>
          </a:p>
        </p:txBody>
      </p:sp>
      <p:graphicFrame>
        <p:nvGraphicFramePr>
          <p:cNvPr id="23561" name="Object 6"/>
          <p:cNvGraphicFramePr>
            <a:graphicFrameLocks noGrp="1" noChangeAspect="1"/>
          </p:cNvGraphicFramePr>
          <p:nvPr>
            <p:ph/>
          </p:nvPr>
        </p:nvGraphicFramePr>
        <p:xfrm>
          <a:off x="5105400" y="4821238"/>
          <a:ext cx="26670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5" imgW="800100" imgH="419100" progId="Equation.3">
                  <p:embed/>
                </p:oleObj>
              </mc:Choice>
              <mc:Fallback>
                <p:oleObj name="Equation" r:id="rId5" imgW="8001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21238"/>
                        <a:ext cx="26670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0" y="127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1.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Spray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AE1497-F572-4F62-899C-79A013632A11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0070C0"/>
                </a:solidFill>
              </a:rPr>
              <a:t>Conclusions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detailed comparative analysis of transport and thermodynamic properties of biodiesel fuels and components of these fuels (methyl esters) are  presented.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The analysis has been focused on five types of biodiesel fuels: Palm Methyl Ester (PME); Hemp Methyl Esters, produced from hempseed oil in the Ukraine (HME1) and European Union (HME2); Rapeseed oil Methyl Ester (RME), produced from rapeseed oil in the Ukraine; and Soybean oil Methyl Ester (SME), produced from soybean oil.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Up to 16 components of these fuels are considered. The results are applied to the analysis of biodiesel Spray and fuel droplet heating and evaporation in Diesel engine-like conditions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Our results show that the evaporation time for Hemp Methyl Esters is very close to that of Soybean oil Methyl Esters. </a:t>
            </a:r>
            <a:endParaRPr lang="en-GB" alt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32C02C-7104-4BD5-AD45-4AB8320990DD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C00000"/>
                </a:solidFill>
              </a:rPr>
              <a:t>Work in Progress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Modeling of hempseed Biodiesel Properties (surface tension) </a:t>
            </a:r>
          </a:p>
          <a:p>
            <a:pPr eaLnBrk="1" hangingPunct="1">
              <a:defRPr/>
            </a:pPr>
            <a:r>
              <a:rPr lang="en-GB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Vapour density </a:t>
            </a:r>
            <a:endParaRPr lang="en-GB" altLang="zh-CN" dirty="0"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GB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3350" y="2540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</a:rPr>
              <a:t>Application 2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Evaporation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5D1C0C-3E7B-47A9-9FE1-A7960E36C6E9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Biodiesel Fuels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Biodiesel: liquid properties of components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Density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Viscosity, diffusivity,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Heat capacity,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Latent heat of evaporation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Biodiesel  </a:t>
            </a:r>
            <a:r>
              <a:rPr lang="en-GB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fuel: </a:t>
            </a: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vapour </a:t>
            </a:r>
            <a:r>
              <a:rPr lang="en-GB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Saturated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vapour </a:t>
            </a: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Vapour heat capacity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Heat and Evaporation </a:t>
            </a: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 </a:t>
            </a:r>
            <a:endParaRPr lang="en-GB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Spray modelling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in progress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28600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Lecture </a:t>
            </a:r>
            <a:r>
              <a:rPr lang="en-US" altLang="en-US" sz="54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en-US" altLang="en-US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ontent </a:t>
            </a:r>
            <a:endParaRPr lang="en-GB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20940" cy="54864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Vapour Density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4628" y="5589984"/>
            <a:ext cx="5591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Any idea how to find  the vapour density of biodiesel ? 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1547664" y="5608953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Q2:</a:t>
            </a:r>
            <a:endParaRPr lang="en-GB" sz="2000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8606"/>
            <a:ext cx="5589225" cy="307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4228"/>
            <a:ext cx="4919534" cy="3170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52120" y="1772816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Density </a:t>
            </a:r>
            <a:r>
              <a:rPr lang="en-GB" sz="1800" dirty="0"/>
              <a:t>for saturated </a:t>
            </a:r>
            <a:r>
              <a:rPr lang="en-GB" sz="1800" b="1" i="1" dirty="0"/>
              <a:t>n-octane </a:t>
            </a:r>
            <a:endParaRPr lang="en-GB" sz="1800" b="1" i="1" dirty="0" smtClean="0"/>
          </a:p>
          <a:p>
            <a:r>
              <a:rPr lang="en-GB" sz="1800" dirty="0" smtClean="0"/>
              <a:t>vapour </a:t>
            </a:r>
            <a:r>
              <a:rPr lang="en-GB" sz="1800" dirty="0"/>
              <a:t>as a function of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temperature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979" y="4676947"/>
            <a:ext cx="724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[Nikolay </a:t>
            </a:r>
            <a:r>
              <a:rPr lang="en-GB" sz="1800" dirty="0"/>
              <a:t>I. </a:t>
            </a:r>
            <a:r>
              <a:rPr lang="en-GB" sz="1800" dirty="0" err="1"/>
              <a:t>Kolev</a:t>
            </a:r>
            <a:r>
              <a:rPr lang="en-GB" sz="1800" dirty="0"/>
              <a:t>. Multiphase Flow Dynamics 3</a:t>
            </a:r>
            <a:r>
              <a:rPr lang="en-GB" sz="1800" dirty="0" smtClean="0"/>
              <a:t>. Springer,2007]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313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41AF1A-71AC-40F0-9A78-8C1D0EE83ECC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C00000"/>
                </a:solidFill>
              </a:rPr>
              <a:t>Publications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Sazhin</a:t>
            </a:r>
            <a:r>
              <a:rPr lang="en-GB" altLang="en-US" sz="2000" dirty="0" smtClean="0"/>
              <a:t>, S.S., Al </a:t>
            </a:r>
            <a:r>
              <a:rPr lang="en-GB" altLang="en-US" sz="2000" dirty="0" err="1" smtClean="0"/>
              <a:t>Qubeissi</a:t>
            </a:r>
            <a:r>
              <a:rPr lang="en-GB" altLang="en-US" sz="2000" dirty="0" smtClean="0"/>
              <a:t>, M., Kolodnytska, R., </a:t>
            </a:r>
            <a:r>
              <a:rPr lang="en-GB" altLang="en-US" sz="2000" dirty="0" err="1" smtClean="0"/>
              <a:t>Elwardany</a:t>
            </a:r>
            <a:r>
              <a:rPr lang="en-GB" altLang="en-US" sz="2000" dirty="0" smtClean="0"/>
              <a:t>, A.E., </a:t>
            </a:r>
            <a:r>
              <a:rPr lang="en-GB" altLang="en-US" sz="2000" dirty="0" err="1" smtClean="0"/>
              <a:t>Nasiri</a:t>
            </a:r>
            <a:r>
              <a:rPr lang="en-GB" altLang="en-US" sz="2000" dirty="0" smtClean="0"/>
              <a:t>, R. and </a:t>
            </a:r>
            <a:r>
              <a:rPr lang="en-GB" altLang="en-US" sz="2000" dirty="0" err="1" smtClean="0"/>
              <a:t>Heikal</a:t>
            </a:r>
            <a:r>
              <a:rPr lang="en-GB" altLang="en-US" sz="2000" dirty="0" smtClean="0"/>
              <a:t>, M.R. (2013) Modelling of biodiesel fuel droplet heating and evaporation. Fuel 115 (2014) 559-572.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Al </a:t>
            </a:r>
            <a:r>
              <a:rPr lang="en-GB" altLang="en-US" sz="2000" dirty="0" err="1" smtClean="0"/>
              <a:t>Qubeissi</a:t>
            </a:r>
            <a:r>
              <a:rPr lang="en-GB" altLang="en-US" sz="2000" dirty="0" smtClean="0"/>
              <a:t>, M., Kolodnytska, R., and </a:t>
            </a:r>
            <a:r>
              <a:rPr lang="en-GB" altLang="en-US" sz="2000" dirty="0" err="1" smtClean="0"/>
              <a:t>Sazhin</a:t>
            </a:r>
            <a:r>
              <a:rPr lang="en-GB" altLang="en-US" sz="2000" dirty="0" smtClean="0"/>
              <a:t>, S.S. (2013) Biodiesel Fuel Droplets: Modelling of Heating and Evaporation Processes. </a:t>
            </a:r>
            <a:r>
              <a:rPr lang="en-GB" altLang="en-US" sz="2000" dirty="0"/>
              <a:t>Proceedings of </a:t>
            </a:r>
            <a:r>
              <a:rPr lang="en-GB" altLang="en-US" sz="2000" dirty="0" err="1"/>
              <a:t>Ilass</a:t>
            </a:r>
            <a:r>
              <a:rPr lang="en-GB" altLang="en-US" sz="2000" dirty="0"/>
              <a:t>-Europe  25th, Chania, Greece.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Kolodnytska</a:t>
            </a:r>
            <a:r>
              <a:rPr lang="en-GB" sz="2000" dirty="0"/>
              <a:t>, R., Al </a:t>
            </a:r>
            <a:r>
              <a:rPr lang="en-GB" sz="2000" dirty="0" err="1"/>
              <a:t>Qubeissi</a:t>
            </a:r>
            <a:r>
              <a:rPr lang="en-GB" sz="2000" dirty="0"/>
              <a:t>, M., </a:t>
            </a:r>
            <a:r>
              <a:rPr lang="en-GB" sz="2000" dirty="0" err="1"/>
              <a:t>Sazhin</a:t>
            </a:r>
            <a:r>
              <a:rPr lang="en-GB" sz="2000" dirty="0"/>
              <a:t>, S.S. (2013) Biodiesel fuel droplets: transport and thermodynamic properties. Proceedings of the ILASS – Europe 2013, 25th European Conference on Liquid Atomization and Spray Systems, Chania, </a:t>
            </a:r>
            <a:r>
              <a:rPr lang="en-GB" sz="2000" dirty="0"/>
              <a:t>Greece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/>
              <a:t>I.G</a:t>
            </a:r>
            <a:r>
              <a:rPr lang="en-GB" altLang="zh-CN" sz="2000" dirty="0"/>
              <a:t>. Grabar, R.V. Kolodnytska, V. G. Semenov.  Biofuels Based on Oil for Diesel Engines. (ZDTU, Zhytomyr, 2011) (In Ukrainian).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zh-CN" sz="2000" dirty="0"/>
              <a:t>R.V. Kolodnytska, Analytical study for atomization of hemp oil biodiesel. </a:t>
            </a:r>
            <a:r>
              <a:rPr lang="en-GB" altLang="zh-CN" sz="2000" dirty="0" err="1"/>
              <a:t>Visnik</a:t>
            </a:r>
            <a:r>
              <a:rPr lang="en-GB" altLang="zh-CN" sz="2000" dirty="0"/>
              <a:t> </a:t>
            </a:r>
            <a:r>
              <a:rPr lang="en-GB" altLang="zh-CN" sz="2000" dirty="0" err="1"/>
              <a:t>Shydno-Ukrainskogo</a:t>
            </a:r>
            <a:r>
              <a:rPr lang="en-GB" altLang="zh-CN" sz="2000" dirty="0"/>
              <a:t> </a:t>
            </a:r>
            <a:r>
              <a:rPr lang="en-GB" altLang="zh-CN" sz="2000" dirty="0" err="1"/>
              <a:t>Natyonalnogo</a:t>
            </a:r>
            <a:r>
              <a:rPr lang="en-GB" altLang="zh-CN" sz="2000" dirty="0"/>
              <a:t> </a:t>
            </a:r>
            <a:r>
              <a:rPr lang="en-GB" altLang="zh-CN" sz="2000" dirty="0" err="1"/>
              <a:t>Universitetu</a:t>
            </a:r>
            <a:r>
              <a:rPr lang="en-GB" altLang="zh-CN" sz="2000" dirty="0"/>
              <a:t> </a:t>
            </a:r>
            <a:r>
              <a:rPr lang="en-GB" altLang="zh-CN" sz="2000" dirty="0" err="1"/>
              <a:t>imeni</a:t>
            </a:r>
            <a:r>
              <a:rPr lang="en-GB" altLang="zh-CN" sz="2000" dirty="0"/>
              <a:t> </a:t>
            </a:r>
            <a:r>
              <a:rPr lang="en-GB" altLang="zh-CN" sz="2000" dirty="0" err="1"/>
              <a:t>Volodymira</a:t>
            </a:r>
            <a:r>
              <a:rPr lang="en-GB" altLang="zh-CN" sz="2000" dirty="0"/>
              <a:t> </a:t>
            </a:r>
            <a:r>
              <a:rPr lang="en-GB" altLang="zh-CN" sz="2000" dirty="0" err="1"/>
              <a:t>Dalya</a:t>
            </a:r>
            <a:r>
              <a:rPr lang="en-GB" altLang="zh-CN" sz="2000" dirty="0"/>
              <a:t> 6 (148), 41-46 (2010) (In Ukrainian).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74F84F-1DE5-4D95-9288-83C0B762C04A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b="1" smtClean="0">
                <a:solidFill>
                  <a:srgbClr val="3333CC"/>
                </a:solidFill>
              </a:rPr>
              <a:t>Acknowledgements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800" b="1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dirty="0" smtClean="0"/>
              <a:t> 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am grateful for ERASMUS + (EU) and to </a:t>
            </a:r>
            <a:r>
              <a:rPr lang="en-GB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Ministry of Education of the Ukraine for their financial support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rtl="1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5400" b="1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 smtClean="0"/>
              <a:t> </a:t>
            </a:r>
            <a:endParaRPr lang="en-GB" altLang="en-US" sz="24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54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                              </a:t>
            </a:r>
          </a:p>
          <a:p>
            <a:pPr marL="0" indent="0" algn="ctr">
              <a:buFontTx/>
              <a:buNone/>
              <a:defRPr/>
            </a:pPr>
            <a:r>
              <a:rPr lang="en-GB" sz="3000" dirty="0" smtClean="0">
                <a:solidFill>
                  <a:srgbClr val="F97A33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Hemp biodiesel</a:t>
            </a:r>
          </a:p>
          <a:p>
            <a:pPr marL="0" indent="0" algn="ctr">
              <a:buFontTx/>
              <a:buNone/>
              <a:defRPr/>
            </a:pPr>
            <a:r>
              <a:rPr lang="en-GB" sz="3000" dirty="0" smtClean="0">
                <a:solidFill>
                  <a:srgbClr val="F97A33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                                             Or  hemp BTL?</a:t>
            </a:r>
          </a:p>
          <a:p>
            <a:pPr marL="0" indent="0" algn="ctr">
              <a:buFontTx/>
              <a:buNone/>
              <a:defRPr/>
            </a:pPr>
            <a:r>
              <a:rPr lang="en-GB" sz="5400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</a:t>
            </a:r>
          </a:p>
          <a:p>
            <a:pPr marL="0" indent="0" algn="ctr">
              <a:buFontTx/>
              <a:buNone/>
              <a:defRPr/>
            </a:pPr>
            <a:r>
              <a:rPr lang="en-GB" sz="5400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Thank you ! </a:t>
            </a:r>
          </a:p>
          <a:p>
            <a:pPr marL="0" indent="0" algn="ctr">
              <a:buFontTx/>
              <a:buNone/>
              <a:defRPr/>
            </a:pPr>
            <a:r>
              <a:rPr lang="en-GB" sz="5400" dirty="0" smtClean="0">
                <a:solidFill>
                  <a:srgbClr val="FF000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Any</a:t>
            </a:r>
            <a:r>
              <a:rPr lang="en-GB" sz="5400" dirty="0" smtClean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</a:t>
            </a:r>
            <a:r>
              <a:rPr lang="en-GB" sz="5400" dirty="0" smtClean="0">
                <a:solidFill>
                  <a:srgbClr val="FF000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Questions?</a:t>
            </a:r>
          </a:p>
          <a:p>
            <a:pPr marL="0" indent="0" algn="ctr">
              <a:buFontTx/>
              <a:buNone/>
              <a:defRPr/>
            </a:pPr>
            <a:endParaRPr lang="en-GB" dirty="0"/>
          </a:p>
          <a:p>
            <a:pPr marL="0" indent="0" algn="ctr">
              <a:buFontTx/>
              <a:buNone/>
              <a:defRPr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7107" name="Picture 55" descr="C:\Users\Rus\Pictures\_2016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1930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0138" y="5772150"/>
            <a:ext cx="5905500" cy="6810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i="1" dirty="0">
                <a:solidFill>
                  <a:schemeClr val="tx2"/>
                </a:solidFill>
              </a:rPr>
              <a:t>ERASMUS +  /mobility,  May  2017, Coventry , UK</a:t>
            </a:r>
          </a:p>
          <a:p>
            <a:pPr>
              <a:defRPr/>
            </a:pPr>
            <a:r>
              <a:rPr lang="en-GB" sz="1400" i="1" dirty="0">
                <a:solidFill>
                  <a:schemeClr val="tx2"/>
                </a:solidFill>
              </a:rPr>
              <a:t>Ruslana Kolodnytska    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ruslanakolod@gmail.com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University, Ukraine 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5BF47B-2269-44AC-BEA8-C50E05C319D0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635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4F9826-1B7E-49F6-9E86-D799E7FD4BCE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 smtClean="0"/>
          </a:p>
        </p:txBody>
      </p:sp>
      <p:sp>
        <p:nvSpPr>
          <p:cNvPr id="24579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29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429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3429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800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257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714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71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0070C0"/>
                </a:solidFill>
              </a:rPr>
              <a:t>New Fuel Parameters</a:t>
            </a:r>
            <a:r>
              <a:rPr lang="en-US" altLang="en-US" sz="4400" dirty="0">
                <a:solidFill>
                  <a:schemeClr val="tx2"/>
                </a:solidFill>
              </a:rPr>
              <a:t/>
            </a:r>
            <a:br>
              <a:rPr lang="en-US" altLang="en-US" sz="4400" dirty="0">
                <a:solidFill>
                  <a:schemeClr val="tx2"/>
                </a:solidFill>
              </a:rPr>
            </a:br>
            <a:endParaRPr lang="en-GB" altLang="en-US" sz="4400" dirty="0">
              <a:solidFill>
                <a:schemeClr val="tx2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660525" y="39766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536575" y="4078288"/>
          <a:ext cx="93599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" name="Document" r:id="rId3" imgW="6628036" imgH="1453888" progId="Word.Document.8">
                  <p:embed/>
                </p:oleObj>
              </mc:Choice>
              <mc:Fallback>
                <p:oleObj name="Document" r:id="rId3" imgW="6628036" imgH="145388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078288"/>
                        <a:ext cx="93599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468313" y="1052513"/>
            <a:ext cx="80216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</a:rPr>
              <a:t>	    Length			         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000">
                <a:sym typeface="Symbol" pitchFamily="18" charset="2"/>
              </a:rPr>
              <a:t></a:t>
            </a:r>
            <a:r>
              <a:rPr lang="uk-UA" altLang="en-US" sz="2000" baseline="-25000"/>
              <a:t>f</a:t>
            </a:r>
            <a:r>
              <a:rPr lang="uk-UA" altLang="en-US" sz="2000"/>
              <a:t> – fuel density ,</a:t>
            </a:r>
            <a:r>
              <a:rPr lang="ru-RU" altLang="en-US" sz="2000"/>
              <a:t> </a:t>
            </a:r>
            <a:r>
              <a:rPr lang="en-GB" altLang="en-US" sz="2000">
                <a:sym typeface="Symbol" pitchFamily="18" charset="2"/>
              </a:rPr>
              <a:t></a:t>
            </a:r>
            <a:r>
              <a:rPr lang="ru-RU" altLang="en-US" sz="2000" baseline="-25000"/>
              <a:t> </a:t>
            </a:r>
            <a:r>
              <a:rPr lang="uk-UA" altLang="en-US" sz="2000"/>
              <a:t> – fuel surface tension, </a:t>
            </a:r>
            <a:r>
              <a:rPr lang="uk-UA" altLang="en-US" sz="2000">
                <a:sym typeface="Symbol" pitchFamily="18" charset="2"/>
              </a:rPr>
              <a:t></a:t>
            </a:r>
            <a:r>
              <a:rPr lang="uk-UA" altLang="en-US" sz="2000" baseline="-25000"/>
              <a:t> f</a:t>
            </a:r>
            <a:r>
              <a:rPr lang="uk-UA" altLang="en-US" sz="2000"/>
              <a:t> – fuel dynamic viscosity</a:t>
            </a:r>
            <a:endParaRPr lang="uk-UA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" name="Oval 8"/>
          <p:cNvSpPr/>
          <p:nvPr/>
        </p:nvSpPr>
        <p:spPr>
          <a:xfrm>
            <a:off x="3132138" y="981075"/>
            <a:ext cx="2160587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FF0000"/>
                </a:solidFill>
              </a:rPr>
              <a:t>New </a:t>
            </a:r>
            <a:r>
              <a:rPr lang="ru-RU" sz="1800" dirty="0" err="1">
                <a:solidFill>
                  <a:srgbClr val="FF0000"/>
                </a:solidFill>
              </a:rPr>
              <a:t>parameters</a:t>
            </a:r>
            <a:r>
              <a:rPr lang="uk-UA" sz="1800" dirty="0">
                <a:solidFill>
                  <a:srgbClr val="000000"/>
                </a:solidFill>
              </a:rPr>
              <a:t> </a:t>
            </a:r>
            <a:endParaRPr lang="en-GB" sz="1800" dirty="0"/>
          </a:p>
        </p:txBody>
      </p:sp>
      <p:sp>
        <p:nvSpPr>
          <p:cNvPr id="14" name="Down Arrow 13"/>
          <p:cNvSpPr/>
          <p:nvPr/>
        </p:nvSpPr>
        <p:spPr>
          <a:xfrm>
            <a:off x="5724525" y="1125538"/>
            <a:ext cx="1008063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6" name="Oval 15"/>
          <p:cNvSpPr/>
          <p:nvPr/>
        </p:nvSpPr>
        <p:spPr>
          <a:xfrm>
            <a:off x="4427538" y="2276475"/>
            <a:ext cx="15843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800" i="1" dirty="0">
                <a:solidFill>
                  <a:srgbClr val="FF0000"/>
                </a:solidFill>
              </a:rPr>
              <a:t>t</a:t>
            </a:r>
            <a:r>
              <a:rPr lang="uk-UA" sz="1800" baseline="-25000" dirty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uk-UA" sz="1800" dirty="0">
                <a:solidFill>
                  <a:srgbClr val="FF0000"/>
                </a:solidFill>
              </a:rPr>
              <a:t>= 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 /(</a:t>
            </a: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uk-UA" sz="1800" baseline="30000" dirty="0">
                <a:solidFill>
                  <a:srgbClr val="FF0000"/>
                </a:solidFill>
              </a:rPr>
              <a:t>2</a:t>
            </a: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 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11413" y="2276475"/>
            <a:ext cx="15843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i="1" dirty="0">
                <a:solidFill>
                  <a:srgbClr val="FF0000"/>
                </a:solidFill>
              </a:rPr>
              <a:t>l</a:t>
            </a:r>
            <a:r>
              <a:rPr lang="en-GB" sz="1800" baseline="-25000" dirty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uk-UA" sz="1800" baseline="-25000" dirty="0">
                <a:solidFill>
                  <a:srgbClr val="FF0000"/>
                </a:solidFill>
              </a:rPr>
              <a:t> </a:t>
            </a:r>
            <a:r>
              <a:rPr lang="uk-UA" sz="1800" i="1" dirty="0">
                <a:solidFill>
                  <a:srgbClr val="FF0000"/>
                </a:solidFill>
              </a:rPr>
              <a:t>= </a:t>
            </a:r>
            <a:endParaRPr lang="en-GB" sz="18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 </a:t>
            </a:r>
            <a:r>
              <a:rPr lang="uk-UA" sz="1800" baseline="30000" dirty="0">
                <a:solidFill>
                  <a:srgbClr val="FF0000"/>
                </a:solidFill>
              </a:rPr>
              <a:t>2</a:t>
            </a:r>
            <a:r>
              <a:rPr lang="uk-UA" sz="1800" dirty="0">
                <a:solidFill>
                  <a:srgbClr val="FF0000"/>
                </a:solidFill>
              </a:rPr>
              <a:t>/(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)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763713" y="1125538"/>
            <a:ext cx="1008062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 flipH="1">
            <a:off x="3352800" y="1600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4419600" y="16764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EA25DC-B833-47D8-B1D9-1E75B0B97D0B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>
                <a:ea typeface="SimSun" pitchFamily="2" charset="-122"/>
              </a:rPr>
              <a:t>Asymptotic of viscous breakup</a:t>
            </a:r>
            <a:endParaRPr lang="en-GB" alt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graphicFrame>
        <p:nvGraphicFramePr>
          <p:cNvPr id="25605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3733800"/>
          <a:ext cx="374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2" name="Equation" r:id="rId3" imgW="152268" imgH="164957" progId="Equation.3">
                  <p:embed/>
                </p:oleObj>
              </mc:Choice>
              <mc:Fallback>
                <p:oleObj name="Equation" r:id="rId3" imgW="152268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733800"/>
                        <a:ext cx="3746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1143000" y="4495800"/>
          <a:ext cx="38179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3" name="Equation" r:id="rId5" imgW="1904174" imgH="215806" progId="Equation.3">
                  <p:embed/>
                </p:oleObj>
              </mc:Choice>
              <mc:Fallback>
                <p:oleObj name="Equation" r:id="rId5" imgW="1904174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38179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25609" name="Object 6"/>
          <p:cNvGraphicFramePr>
            <a:graphicFrameLocks noChangeAspect="1"/>
          </p:cNvGraphicFramePr>
          <p:nvPr/>
        </p:nvGraphicFramePr>
        <p:xfrm>
          <a:off x="1143000" y="5029200"/>
          <a:ext cx="5675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4" name="Equation" r:id="rId7" imgW="2844800" imgH="228600" progId="Equation.3">
                  <p:embed/>
                </p:oleObj>
              </mc:Choice>
              <mc:Fallback>
                <p:oleObj name="Equation" r:id="rId7" imgW="2844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5675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25611" name="Object 8"/>
          <p:cNvGraphicFramePr>
            <a:graphicFrameLocks noChangeAspect="1"/>
          </p:cNvGraphicFramePr>
          <p:nvPr/>
        </p:nvGraphicFramePr>
        <p:xfrm>
          <a:off x="838200" y="1638300"/>
          <a:ext cx="1885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5" name="Equation" r:id="rId9" imgW="939800" imgH="228600" progId="Equation.3">
                  <p:embed/>
                </p:oleObj>
              </mc:Choice>
              <mc:Fallback>
                <p:oleObj name="Equation" r:id="rId9" imgW="939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38300"/>
                        <a:ext cx="1885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1050925" y="1255713"/>
            <a:ext cx="667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dimensionless  coordinates (Eggers and Villermaux, 2008) :</a:t>
            </a: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25614" name="Object 11"/>
          <p:cNvGraphicFramePr>
            <a:graphicFrameLocks noChangeAspect="1"/>
          </p:cNvGraphicFramePr>
          <p:nvPr/>
        </p:nvGraphicFramePr>
        <p:xfrm>
          <a:off x="990600" y="2133600"/>
          <a:ext cx="17351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6" name="Equation" r:id="rId11" imgW="863225" imgH="228501" progId="Equation.3">
                  <p:embed/>
                </p:oleObj>
              </mc:Choice>
              <mc:Fallback>
                <p:oleObj name="Equation" r:id="rId11" imgW="863225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17351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graphicFrame>
        <p:nvGraphicFramePr>
          <p:cNvPr id="25616" name="Object 13"/>
          <p:cNvGraphicFramePr>
            <a:graphicFrameLocks noChangeAspect="1"/>
          </p:cNvGraphicFramePr>
          <p:nvPr/>
        </p:nvGraphicFramePr>
        <p:xfrm>
          <a:off x="914400" y="2590800"/>
          <a:ext cx="11160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7" name="Equation" r:id="rId13" imgW="558558" imgH="253890" progId="Equation.3">
                  <p:embed/>
                </p:oleObj>
              </mc:Choice>
              <mc:Fallback>
                <p:oleObj name="Equation" r:id="rId13" imgW="558558" imgH="2538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11160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1203325" y="3770313"/>
            <a:ext cx="470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 similarity equation for the scaling function  </a:t>
            </a:r>
          </a:p>
        </p:txBody>
      </p:sp>
      <p:graphicFrame>
        <p:nvGraphicFramePr>
          <p:cNvPr id="25618" name="Object 22"/>
          <p:cNvGraphicFramePr>
            <a:graphicFrameLocks noChangeAspect="1"/>
          </p:cNvGraphicFramePr>
          <p:nvPr/>
        </p:nvGraphicFramePr>
        <p:xfrm>
          <a:off x="6934200" y="3733800"/>
          <a:ext cx="25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8" name="Equation" r:id="rId15" imgW="126835" imgH="202936" progId="Equation.3">
                  <p:embed/>
                </p:oleObj>
              </mc:Choice>
              <mc:Fallback>
                <p:oleObj name="Equation" r:id="rId15" imgW="126835" imgH="20293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733800"/>
                        <a:ext cx="25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Text Box 23"/>
          <p:cNvSpPr txBox="1">
            <a:spLocks noChangeArrowheads="1"/>
          </p:cNvSpPr>
          <p:nvPr/>
        </p:nvSpPr>
        <p:spPr bwMode="auto">
          <a:xfrm>
            <a:off x="6324600" y="3733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and</a:t>
            </a:r>
          </a:p>
        </p:txBody>
      </p:sp>
      <p:sp>
        <p:nvSpPr>
          <p:cNvPr id="25620" name="Text Box 29"/>
          <p:cNvSpPr txBox="1">
            <a:spLocks noChangeArrowheads="1"/>
          </p:cNvSpPr>
          <p:nvPr/>
        </p:nvSpPr>
        <p:spPr bwMode="auto">
          <a:xfrm>
            <a:off x="1295400" y="3276600"/>
            <a:ext cx="333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(Eggers and Villermaux, 2008) </a:t>
            </a:r>
          </a:p>
        </p:txBody>
      </p:sp>
      <p:sp>
        <p:nvSpPr>
          <p:cNvPr id="17" name="Oval 16"/>
          <p:cNvSpPr/>
          <p:nvPr/>
        </p:nvSpPr>
        <p:spPr>
          <a:xfrm>
            <a:off x="3581400" y="1828800"/>
            <a:ext cx="15843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i="1" dirty="0">
                <a:solidFill>
                  <a:srgbClr val="FF0000"/>
                </a:solidFill>
              </a:rPr>
              <a:t>l</a:t>
            </a:r>
            <a:r>
              <a:rPr lang="en-GB" sz="1800" baseline="-25000" dirty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uk-UA" sz="1800" baseline="-25000" dirty="0">
                <a:solidFill>
                  <a:srgbClr val="FF0000"/>
                </a:solidFill>
              </a:rPr>
              <a:t> </a:t>
            </a:r>
            <a:r>
              <a:rPr lang="uk-UA" sz="1800" i="1" dirty="0">
                <a:solidFill>
                  <a:srgbClr val="FF0000"/>
                </a:solidFill>
              </a:rPr>
              <a:t>= </a:t>
            </a:r>
            <a:endParaRPr lang="en-GB" sz="18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 </a:t>
            </a:r>
            <a:r>
              <a:rPr lang="uk-UA" sz="1800" baseline="30000" dirty="0">
                <a:solidFill>
                  <a:srgbClr val="FF0000"/>
                </a:solidFill>
              </a:rPr>
              <a:t>2</a:t>
            </a:r>
            <a:r>
              <a:rPr lang="uk-UA" sz="1800" dirty="0">
                <a:solidFill>
                  <a:srgbClr val="FF0000"/>
                </a:solidFill>
              </a:rPr>
              <a:t>/(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)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1828800"/>
            <a:ext cx="15843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800" i="1" dirty="0">
                <a:solidFill>
                  <a:srgbClr val="FF0000"/>
                </a:solidFill>
              </a:rPr>
              <a:t>t</a:t>
            </a:r>
            <a:r>
              <a:rPr lang="uk-UA" sz="1800" baseline="-25000" dirty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uk-UA" sz="1800" dirty="0">
                <a:solidFill>
                  <a:srgbClr val="FF0000"/>
                </a:solidFill>
              </a:rPr>
              <a:t>= 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 /(</a:t>
            </a: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uk-UA" sz="1800" baseline="30000" dirty="0">
                <a:solidFill>
                  <a:srgbClr val="FF0000"/>
                </a:solidFill>
              </a:rPr>
              <a:t>2</a:t>
            </a:r>
            <a:r>
              <a:rPr lang="uk-UA" sz="1800" dirty="0">
                <a:solidFill>
                  <a:srgbClr val="FF0000"/>
                </a:solidFill>
                <a:sym typeface="Symbol" pitchFamily="18" charset="2"/>
              </a:rPr>
              <a:t></a:t>
            </a:r>
            <a:r>
              <a:rPr lang="uk-UA" sz="1800" baseline="-25000" dirty="0">
                <a:solidFill>
                  <a:srgbClr val="FF0000"/>
                </a:solidFill>
              </a:rPr>
              <a:t>f</a:t>
            </a:r>
            <a:r>
              <a:rPr lang="uk-UA" sz="1800" dirty="0">
                <a:solidFill>
                  <a:srgbClr val="FF0000"/>
                </a:solidFill>
              </a:rPr>
              <a:t> )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Diesel engine. Alternative fuels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1400" dirty="0"/>
              <a:t>Q1. Are you  using the alternative fuels for own car ?</a:t>
            </a:r>
          </a:p>
          <a:p>
            <a:pPr marL="0" indent="0">
              <a:buFontTx/>
              <a:buNone/>
            </a:pPr>
            <a:r>
              <a:rPr lang="en-GB" altLang="en-US" sz="1400" i="1" dirty="0">
                <a:solidFill>
                  <a:srgbClr val="FF0000"/>
                </a:solidFill>
              </a:rPr>
              <a:t>The fossil fuels are  not good for your health  and environment </a:t>
            </a:r>
          </a:p>
          <a:p>
            <a:pPr marL="0" indent="0">
              <a:buNone/>
            </a:pPr>
            <a:r>
              <a:rPr lang="en-GB" altLang="en-US" sz="1400" dirty="0"/>
              <a:t>Q2. Could you change your mind if alternative fuels were cheaper and better for your car than fossil fuels?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54" y="1600200"/>
            <a:ext cx="1639491" cy="2185988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 Fuel chemistry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2E28E-E43C-4787-9D22-0BDD09E8DD99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38200" y="4625071"/>
            <a:ext cx="6045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accent2"/>
                </a:solidFill>
              </a:rPr>
              <a:t>Biodiesel Fuels (first generation)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Rapeseed </a:t>
            </a:r>
            <a:r>
              <a:rPr lang="en-GB" altLang="en-US" sz="1800" dirty="0"/>
              <a:t>oil (RME), </a:t>
            </a:r>
            <a:r>
              <a:rPr lang="en-GB" altLang="en-US" sz="1800" dirty="0" smtClean="0"/>
              <a:t>Soybean </a:t>
            </a:r>
            <a:r>
              <a:rPr lang="en-GB" altLang="en-US" sz="1800" dirty="0"/>
              <a:t>oil (SME), Palm oil (PME) </a:t>
            </a: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2842533" y="5410200"/>
            <a:ext cx="719137" cy="6254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mtClean="0">
                <a:solidFill>
                  <a:schemeClr val="tx2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4594225" y="5626100"/>
            <a:ext cx="3863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Second generation of </a:t>
            </a:r>
            <a:r>
              <a:rPr lang="en-GB" altLang="en-US" sz="1800" dirty="0" smtClean="0">
                <a:solidFill>
                  <a:schemeClr val="accent2"/>
                </a:solidFill>
              </a:rPr>
              <a:t>biodiesel:</a:t>
            </a:r>
            <a:endParaRPr lang="en-GB" altLang="en-US" sz="18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Algae, biodiesel from waste (hemp)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84438" y="62372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We are hungry !</a:t>
            </a:r>
          </a:p>
        </p:txBody>
      </p:sp>
    </p:spTree>
    <p:extLst>
      <p:ext uri="{BB962C8B-B14F-4D97-AF65-F5344CB8AC3E}">
        <p14:creationId xmlns:p14="http://schemas.microsoft.com/office/powerpoint/2010/main" val="140660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Learning outcomes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To understand the fundamental of biodiesel  chemistry </a:t>
            </a:r>
          </a:p>
          <a:p>
            <a:pPr>
              <a:defRPr/>
            </a:pPr>
            <a:r>
              <a:rPr lang="en-GB" altLang="en-US" dirty="0" smtClean="0"/>
              <a:t>To discuss liquid and vapour properties of biodiesel components </a:t>
            </a:r>
          </a:p>
          <a:p>
            <a:pPr>
              <a:defRPr/>
            </a:pPr>
            <a:r>
              <a:rPr lang="en-GB" altLang="en-US" dirty="0" smtClean="0"/>
              <a:t>To understand  the application of biodiesel properties for biodiesel spray and evaporation </a:t>
            </a:r>
          </a:p>
          <a:p>
            <a:pPr marL="0" indent="0">
              <a:buFontTx/>
              <a:buNone/>
              <a:defRPr/>
            </a:pPr>
            <a:endParaRPr lang="en-GB" altLang="en-US" dirty="0" smtClean="0"/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3A9103-1700-466C-B58E-B4DACE4FADC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973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I. Biodiesel </a:t>
            </a:r>
            <a: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Fuels 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4" y="4343400"/>
            <a:ext cx="8415087" cy="762000"/>
          </a:xfrm>
          <a:solidFill>
            <a:srgbClr val="FFFF00">
              <a:alpha val="74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Biodiesel =vegetable oil/fat +alcohol +catalyst 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7619999" cy="1200329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Biodiesel fuels are  methyl or ethyl </a:t>
            </a:r>
          </a:p>
          <a:p>
            <a:r>
              <a:rPr lang="en-GB" sz="3600" dirty="0" smtClean="0"/>
              <a:t>esters of vegetable oils/fat 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4234" y="3276600"/>
            <a:ext cx="8965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You can make your own biodiesel at home 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486400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NaOH</a:t>
            </a:r>
            <a:r>
              <a:rPr lang="en-GB" sz="3200" dirty="0" smtClean="0"/>
              <a:t> or KOH</a:t>
            </a:r>
            <a:endParaRPr lang="en-GB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89188" y="5048250"/>
            <a:ext cx="1402788" cy="533400"/>
          </a:xfrm>
          <a:prstGeom prst="straightConnector1">
            <a:avLst/>
          </a:prstGeom>
          <a:ln>
            <a:solidFill>
              <a:schemeClr val="tx1">
                <a:alpha val="8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Biodiesel across the world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3124200" cy="195911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RME (Europe)</a:t>
            </a:r>
            <a:endParaRPr lang="en-GB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SME (USA) </a:t>
            </a:r>
            <a:endParaRPr lang="en-GB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PME (Africa) </a:t>
            </a:r>
            <a:endParaRPr lang="en-GB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038" y="6304490"/>
            <a:ext cx="2133600" cy="476250"/>
          </a:xfrm>
        </p:spPr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2003286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Rapeseed Methyl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Ester</a:t>
            </a:r>
          </a:p>
          <a:p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Soybean Methyl Ester </a:t>
            </a:r>
            <a:endParaRPr lang="en-GB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Palm 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Methyl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Ester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132549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First  generation biodiesel  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694467"/>
            <a:ext cx="7162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 generation </a:t>
            </a: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biodiesel: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uneatable </a:t>
            </a:r>
            <a:r>
              <a:rPr lang="en-GB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GB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waste (in progress)</a:t>
            </a:r>
            <a:endParaRPr lang="en-GB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465117"/>
            <a:ext cx="3520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Hemp Methyl Esters </a:t>
            </a:r>
            <a:endParaRPr lang="en-GB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hempseed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oil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24804" y="5115985"/>
            <a:ext cx="3563796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alt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HME1 (Ukraine)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HME2 (Germany)</a:t>
            </a:r>
          </a:p>
          <a:p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3380471" y="4683013"/>
            <a:ext cx="7066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</a:rPr>
              <a:t>Properties of rapeseed oil, biodiesel and diesel fuel</a:t>
            </a:r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0825" y="1819275"/>
          <a:ext cx="67960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Document" r:id="rId3" imgW="6256431" imgH="2033571" progId="Word.Document.8">
                  <p:embed/>
                </p:oleObj>
              </mc:Choice>
              <mc:Fallback>
                <p:oleObj name="Document" r:id="rId3" imgW="6256431" imgH="20335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19275"/>
                        <a:ext cx="679608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5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88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732588" y="1773238"/>
            <a:ext cx="2159000" cy="134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09600" y="6069082"/>
            <a:ext cx="9547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Smart bus,  (Abingdon, Oxfordshire, UK)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4FBD0D-8554-476A-96C4-6A21176159A6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dirty="0" smtClean="0"/>
          </a:p>
        </p:txBody>
      </p:sp>
      <p:sp>
        <p:nvSpPr>
          <p:cNvPr id="12297" name="TextBox 2"/>
          <p:cNvSpPr txBox="1">
            <a:spLocks noChangeArrowheads="1"/>
          </p:cNvSpPr>
          <p:nvPr/>
        </p:nvSpPr>
        <p:spPr bwMode="auto">
          <a:xfrm>
            <a:off x="6732588" y="2123282"/>
            <a:ext cx="217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RME – rapeseed methyl ester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2788" y="4800600"/>
            <a:ext cx="441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Q1. How </a:t>
            </a:r>
            <a:r>
              <a:rPr lang="en-GB" sz="2800" dirty="0"/>
              <a:t>to reduce </a:t>
            </a:r>
            <a:r>
              <a:rPr lang="en-GB" sz="2800" dirty="0" smtClean="0"/>
              <a:t>the viscosity </a:t>
            </a:r>
            <a:r>
              <a:rPr lang="en-GB" sz="2800" dirty="0"/>
              <a:t>of </a:t>
            </a:r>
            <a:r>
              <a:rPr lang="en-GB" sz="2800" dirty="0" smtClean="0"/>
              <a:t>vegetable oil?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91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How </a:t>
            </a:r>
            <a:r>
              <a:rPr lang="en-GB" dirty="0">
                <a:solidFill>
                  <a:srgbClr val="0070C0"/>
                </a:solidFill>
              </a:rPr>
              <a:t>to reduce </a:t>
            </a:r>
            <a:r>
              <a:rPr lang="en-GB" dirty="0" smtClean="0">
                <a:solidFill>
                  <a:srgbClr val="0070C0"/>
                </a:solidFill>
              </a:rPr>
              <a:t>the viscosity of vegetable oil/fuel ?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Heating </a:t>
            </a:r>
          </a:p>
          <a:p>
            <a:r>
              <a:rPr lang="en-GB" dirty="0" smtClean="0"/>
              <a:t>Transesterification process</a:t>
            </a:r>
          </a:p>
          <a:p>
            <a:r>
              <a:rPr lang="en-GB" dirty="0" smtClean="0"/>
              <a:t>Fuel blends</a:t>
            </a:r>
          </a:p>
          <a:p>
            <a:r>
              <a:rPr lang="en-GB" dirty="0" smtClean="0"/>
              <a:t>Fuel Additives</a:t>
            </a:r>
          </a:p>
          <a:p>
            <a:r>
              <a:rPr lang="en-GB" dirty="0" smtClean="0"/>
              <a:t>Electromagnetic 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5328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2127</Words>
  <Application>Microsoft Office PowerPoint</Application>
  <PresentationFormat>On-screen Show (4:3)</PresentationFormat>
  <Paragraphs>639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Default Design</vt:lpstr>
      <vt:lpstr>Document</vt:lpstr>
      <vt:lpstr>Chart</vt:lpstr>
      <vt:lpstr>Equation</vt:lpstr>
      <vt:lpstr>BIODIESEL FUEL:  transport and thermodynamic properties</vt:lpstr>
      <vt:lpstr> Biofuels (biodiesel and ethanol) production, 2010  </vt:lpstr>
      <vt:lpstr>Biodiesel and ethanol production, 2016</vt:lpstr>
      <vt:lpstr>PowerPoint Presentation</vt:lpstr>
      <vt:lpstr>Learning outcomes </vt:lpstr>
      <vt:lpstr> Part I. Biodiesel Fuels  </vt:lpstr>
      <vt:lpstr>Biodiesel across the world</vt:lpstr>
      <vt:lpstr>Properties of rapeseed oil, biodiesel and diesel fuel</vt:lpstr>
      <vt:lpstr> How to reduce the viscosity of vegetable oil/fuel ? </vt:lpstr>
      <vt:lpstr>Molar fractions of biodiesel components</vt:lpstr>
      <vt:lpstr>Chemical structures of methyl stearate  (C18:0), and  methyl oleate (C18:1) </vt:lpstr>
      <vt:lpstr>Chemical structures of  Methyl linoleate (C18:2) </vt:lpstr>
      <vt:lpstr>Biodiesel (methyl ester) component</vt:lpstr>
      <vt:lpstr> Part II. Biodiesel  fuel:  liquid properties </vt:lpstr>
      <vt:lpstr>PowerPoint Presentation</vt:lpstr>
      <vt:lpstr>PowerPoint Presentation</vt:lpstr>
      <vt:lpstr>PowerPoint Presentation</vt:lpstr>
      <vt:lpstr>PowerPoint Presentation</vt:lpstr>
      <vt:lpstr>Boiling and critical points of biodiesel components</vt:lpstr>
      <vt:lpstr>Latent heat of evaporation  </vt:lpstr>
      <vt:lpstr>Liquid heat capacity</vt:lpstr>
      <vt:lpstr>Liquid thermal conductivity </vt:lpstr>
      <vt:lpstr>Liquid diffusivity</vt:lpstr>
      <vt:lpstr> Alternative  approximation  for liquid  diffusivity  </vt:lpstr>
      <vt:lpstr>  Part III. Biodiesel  fuel:  vapour properties   </vt:lpstr>
      <vt:lpstr>Saturated vapour pressure of biodiesel component</vt:lpstr>
      <vt:lpstr>Vapour heat capacity</vt:lpstr>
      <vt:lpstr>Applications </vt:lpstr>
      <vt:lpstr>Modelling of Biodiesel  properties  from properties of components</vt:lpstr>
      <vt:lpstr>Heat and evaporation models</vt:lpstr>
      <vt:lpstr>Evaporation model</vt:lpstr>
      <vt:lpstr>The plots of SME and HME1 droplet surface temperatures (Ts) and radii (Rd)</vt:lpstr>
      <vt:lpstr>PowerPoint Presentation</vt:lpstr>
      <vt:lpstr>PowerPoint Presentation</vt:lpstr>
      <vt:lpstr>PowerPoint Presentation</vt:lpstr>
      <vt:lpstr>Surface tension modelling (biodiesel) </vt:lpstr>
      <vt:lpstr>PowerPoint Presentation</vt:lpstr>
      <vt:lpstr>Conclusions</vt:lpstr>
      <vt:lpstr>Work in Progress</vt:lpstr>
      <vt:lpstr>Vapour Density </vt:lpstr>
      <vt:lpstr>Publications</vt:lpstr>
      <vt:lpstr>Acknowledgements</vt:lpstr>
      <vt:lpstr>PowerPoint Presentation</vt:lpstr>
      <vt:lpstr>PowerPoint Presentation</vt:lpstr>
      <vt:lpstr>Asymptotic of viscous breakup</vt:lpstr>
      <vt:lpstr>Diesel engine. Alternative fuels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</dc:creator>
  <cp:lastModifiedBy>Rus</cp:lastModifiedBy>
  <cp:revision>236</cp:revision>
  <cp:lastPrinted>1601-01-01T00:00:00Z</cp:lastPrinted>
  <dcterms:created xsi:type="dcterms:W3CDTF">1601-01-01T00:00:00Z</dcterms:created>
  <dcterms:modified xsi:type="dcterms:W3CDTF">2017-06-30T15:00:37Z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