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272" r:id="rId43"/>
    <p:sldId id="273" r:id="rId44"/>
    <p:sldId id="274" r:id="rId45"/>
    <p:sldId id="300" r:id="rId4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92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5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086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93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84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07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68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31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26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97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FDC7-449D-413B-923E-3114EC8A2F54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75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college.ru/xbooks/xbook031/book/index/predmetnyi.htm#i0208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64551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ПРИРОДА, ДЖЕРЕЛА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НЕОБХІДНІСТЬ ПРОВЕДЕННЯ ЗМІН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> 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16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Управління змінами в організаціях включає три компоненти:</a:t>
            </a:r>
            <a:r>
              <a:rPr lang="ru-RU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lvl="0"/>
            <a:r>
              <a:rPr lang="uk-UA" dirty="0" smtClean="0"/>
              <a:t>сукупність </a:t>
            </a:r>
            <a:r>
              <a:rPr lang="uk-UA" dirty="0"/>
              <a:t>процесів та інструментів для управління змінами;</a:t>
            </a:r>
          </a:p>
          <a:p>
            <a:pPr lvl="0"/>
            <a:r>
              <a:rPr lang="uk-UA" dirty="0"/>
              <a:t>управлінську та лідерську компетентність на всіх рівнях організації;</a:t>
            </a:r>
          </a:p>
          <a:p>
            <a:pPr lvl="0"/>
            <a:r>
              <a:rPr lang="uk-UA" dirty="0"/>
              <a:t>стратегічний потенціал, який дає організації можливість бути гнучким, готовим до змін в середині й чутливим до коливань ринку та зовнішнього середовища.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35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Термін «зміни» трактується як перехід до іншого стану у сферах внутрішнього та зовнішнього середовища організації, появу чогось нового. Наведене визначення потребує уточнень:</a:t>
            </a:r>
            <a:br>
              <a:rPr lang="uk-UA" sz="2400" b="1" dirty="0"/>
            </a:br>
            <a:endParaRPr lang="uk-UA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294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по-перше, сферою можливих змін може бути будь-що у внутрішньому або зовнішньому середовищі (цілі та пріоритети політики держави, певного органу державної влади або місцевого самоврядування, чисельність працівників та їх освітньо-кваліфікаційний рівень, законодавство тощо);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по-друге, сутністю змін може бути не лише поява чогось нового, а й повернення до попереднього стану;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по-третє, масштаб зазначених змін може бути різним – від радикальних перетворень до незначних;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по-четверте, зміни стосуються працівників організації, яких за рівнями управління доцільно розділяти на три типи: окрему особу – індивід, групу осіб – команду, персонал організації загалом – колектив.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8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визначення тлумачного словника «змінити» – означає: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змінити </a:t>
            </a:r>
            <a:r>
              <a:rPr lang="uk-UA" dirty="0"/>
              <a:t>положення або задати інший напрям;</a:t>
            </a:r>
          </a:p>
          <a:p>
            <a:pPr lvl="0"/>
            <a:r>
              <a:rPr lang="uk-UA" dirty="0"/>
              <a:t>зробити зрушення;</a:t>
            </a:r>
          </a:p>
          <a:p>
            <a:pPr lvl="0"/>
            <a:r>
              <a:rPr lang="uk-UA" dirty="0"/>
              <a:t>модифікувати;</a:t>
            </a:r>
          </a:p>
          <a:p>
            <a:pPr lvl="0"/>
            <a:r>
              <a:rPr lang="uk-UA" dirty="0"/>
              <a:t>трансформувати, перевести в іншу якість.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22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Зміни- що це?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/>
              <a:t>Зміни – </a:t>
            </a:r>
            <a:r>
              <a:rPr lang="uk-UA" dirty="0"/>
              <a:t>це процес руху від нинішнього стану (як є) через перехідний період до бажаного стану.</a:t>
            </a:r>
            <a:r>
              <a:rPr lang="uk-UA" b="1" dirty="0"/>
              <a:t> </a:t>
            </a:r>
            <a:endParaRPr lang="uk-UA" dirty="0"/>
          </a:p>
          <a:p>
            <a:r>
              <a:rPr lang="uk-UA" b="1" dirty="0"/>
              <a:t>Зміни</a:t>
            </a:r>
            <a:r>
              <a:rPr lang="uk-UA" dirty="0"/>
              <a:t> – це різні типи нововведень, які можуть вміло поєднуватись у різних напрямах, а саме: зміна цілей організації, структури, техніки, технологічних процесів, конструкцій виробів, реструктуризація існуючих та створення нових відділень, зміна керівників нижчої ланки за </a:t>
            </a:r>
            <a:r>
              <a:rPr lang="uk-UA" dirty="0" smtClean="0"/>
              <a:t>необхідністю.</a:t>
            </a:r>
          </a:p>
          <a:p>
            <a:r>
              <a:rPr lang="uk-UA" b="1" dirty="0"/>
              <a:t>Зміни </a:t>
            </a:r>
            <a:r>
              <a:rPr lang="uk-UA" dirty="0"/>
              <a:t>як заміщення одного стану організації, робочої групи, людини, ситуації або інших явищ новим станом, що відрізняється від попереднього впливом різних чинників зовнішнього та внутрішнього </a:t>
            </a:r>
            <a:r>
              <a:rPr lang="uk-UA" dirty="0" smtClean="0"/>
              <a:t>середовища.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2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Зміни- що це?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b="1" dirty="0"/>
              <a:t>Організаційні зміни </a:t>
            </a:r>
            <a:r>
              <a:rPr lang="uk-UA" dirty="0"/>
              <a:t>визначаються як опанування компанією нових ідей або моделей </a:t>
            </a:r>
            <a:r>
              <a:rPr lang="uk-UA" dirty="0" smtClean="0"/>
              <a:t>поведінки.</a:t>
            </a:r>
          </a:p>
          <a:p>
            <a:pPr algn="just"/>
            <a:r>
              <a:rPr lang="uk-UA" b="1" dirty="0"/>
              <a:t>Стратегічні зміни</a:t>
            </a:r>
            <a:r>
              <a:rPr lang="uk-UA" dirty="0"/>
              <a:t> – це зміни, що проводяться в ході реалізації  стратегій для досягнення визначених стратегічних цілей організації і передбачають переведення стратегічного потенціалу організації з існуючого стану в новий бажаний стан. </a:t>
            </a:r>
            <a:endParaRPr lang="uk-UA" dirty="0" smtClean="0"/>
          </a:p>
          <a:p>
            <a:pPr algn="just"/>
            <a:r>
              <a:rPr lang="uk-UA" b="1" dirty="0"/>
              <a:t>Під стратегічними  організаційними змінами </a:t>
            </a:r>
            <a:r>
              <a:rPr lang="uk-UA" dirty="0"/>
              <a:t>розуміють упровадження нових методів і технологій з тим, щоб  суттєво перетворити діяльність організації у відповідність до вимог ринку, що змінюються, або отримати вигоду з можливостей, що створилися в </a:t>
            </a:r>
            <a:r>
              <a:rPr lang="uk-UA" dirty="0" smtClean="0"/>
              <a:t>бізнесі.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92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Напрями використання терміну «зміни»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зовнішні зміни</a:t>
            </a:r>
            <a:r>
              <a:rPr lang="uk-UA" dirty="0" smtClean="0"/>
              <a:t> </a:t>
            </a:r>
            <a:r>
              <a:rPr lang="uk-UA" dirty="0"/>
              <a:t>– тобто </a:t>
            </a:r>
            <a:r>
              <a:rPr lang="uk-UA" dirty="0" smtClean="0"/>
              <a:t>зміни </a:t>
            </a:r>
            <a:r>
              <a:rPr lang="uk-UA" dirty="0"/>
              <a:t>технологій, споживачів, конкурентів,</a:t>
            </a:r>
          </a:p>
          <a:p>
            <a:pPr marL="0" indent="0" algn="just">
              <a:buNone/>
            </a:pPr>
            <a:r>
              <a:rPr lang="uk-UA" dirty="0"/>
              <a:t>ринкових структур </a:t>
            </a:r>
            <a:r>
              <a:rPr lang="uk-UA" dirty="0" smtClean="0"/>
              <a:t>тощо.</a:t>
            </a:r>
          </a:p>
          <a:p>
            <a:pPr marL="0" indent="0" algn="just">
              <a:buNone/>
            </a:pPr>
            <a:r>
              <a:rPr lang="uk-UA" b="1" dirty="0" smtClean="0"/>
              <a:t>внутрішні зміни</a:t>
            </a:r>
            <a:r>
              <a:rPr lang="uk-UA" dirty="0" smtClean="0"/>
              <a:t>, </a:t>
            </a:r>
            <a:r>
              <a:rPr lang="uk-UA" dirty="0"/>
              <a:t>які виникають внаслідок того, що організація має адаптуватись до змін середовища, в якому </a:t>
            </a:r>
            <a:r>
              <a:rPr lang="uk-UA" dirty="0" smtClean="0"/>
              <a:t>працює.</a:t>
            </a:r>
          </a:p>
          <a:p>
            <a:pPr marL="0" indent="0" algn="just">
              <a:buNone/>
            </a:pPr>
            <a:r>
              <a:rPr lang="uk-UA" b="1" dirty="0" smtClean="0"/>
              <a:t>адміністративні програми </a:t>
            </a:r>
            <a:r>
              <a:rPr lang="uk-UA" b="1" dirty="0"/>
              <a:t>змін, </a:t>
            </a:r>
            <a:r>
              <a:rPr lang="uk-UA" dirty="0"/>
              <a:t>які </a:t>
            </a:r>
            <a:r>
              <a:rPr lang="uk-UA" dirty="0" err="1"/>
              <a:t>ініціюються</a:t>
            </a:r>
            <a:r>
              <a:rPr lang="uk-UA" dirty="0"/>
              <a:t> керівництвом організації для підтримки її </a:t>
            </a:r>
            <a:r>
              <a:rPr lang="uk-UA" dirty="0" smtClean="0"/>
              <a:t>становища.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23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Особливості змін у сучасному бізнес-середовищі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77" y="1825625"/>
            <a:ext cx="5826845" cy="4351338"/>
          </a:xfrm>
        </p:spPr>
      </p:pic>
    </p:spTree>
    <p:extLst>
      <p:ext uri="{BB962C8B-B14F-4D97-AF65-F5344CB8AC3E}">
        <p14:creationId xmlns:p14="http://schemas.microsoft.com/office/powerpoint/2010/main" val="17233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Необхідність </a:t>
            </a:r>
            <a:r>
              <a:rPr lang="uk-UA" b="1" dirty="0"/>
              <a:t>організаційних змін виникає при наявності певних об’єктивних </a:t>
            </a:r>
            <a:r>
              <a:rPr lang="uk-UA" b="1" dirty="0" smtClean="0"/>
              <a:t>передумов: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uk-UA" dirty="0"/>
              <a:t>погіршення фінансово-економічних показників, зниження конкурентоспроможності організації;</a:t>
            </a:r>
          </a:p>
          <a:p>
            <a:pPr lvl="0" algn="just"/>
            <a:r>
              <a:rPr lang="uk-UA" dirty="0"/>
              <a:t>недостатня інвестиційна привабливість організації;</a:t>
            </a:r>
          </a:p>
          <a:p>
            <a:pPr lvl="0" algn="just"/>
            <a:r>
              <a:rPr lang="uk-UA" dirty="0"/>
              <a:t>розбіжності у складі вищого рівня управління організацією щодо тактичних та стратегічних питань;</a:t>
            </a:r>
          </a:p>
          <a:p>
            <a:pPr lvl="0" algn="just"/>
            <a:r>
              <a:rPr lang="uk-UA" dirty="0"/>
              <a:t>територіальна розосередженість та роз’єднаність організації, виникнення проблем координації та взаємозв’язку;</a:t>
            </a:r>
          </a:p>
          <a:p>
            <a:pPr lvl="0" algn="just"/>
            <a:r>
              <a:rPr lang="uk-UA" dirty="0"/>
              <a:t>різноманіття взаємопов’язаних організаційних, технологічних, економічних, соціальних, фінансових процесів, які вимагають координації та узгодженості;</a:t>
            </a:r>
          </a:p>
          <a:p>
            <a:pPr lvl="0" algn="just"/>
            <a:r>
              <a:rPr lang="uk-UA" dirty="0"/>
              <a:t>порушення економічної збалансованості між поточною та стратегічною діяльністю організації; </a:t>
            </a:r>
          </a:p>
          <a:p>
            <a:pPr lvl="0" algn="just"/>
            <a:r>
              <a:rPr lang="uk-UA" dirty="0"/>
              <a:t>одночасний вплив на організацію зовнішніх і внутрішніх чинників;</a:t>
            </a:r>
          </a:p>
          <a:p>
            <a:pPr lvl="0" algn="just"/>
            <a:r>
              <a:rPr lang="uk-UA" dirty="0"/>
              <a:t>інноваційні процеси та новації.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70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Теорії пояснення причин (джерел) організаційних змін: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 err="1" smtClean="0"/>
              <a:t>Ектерналістська</a:t>
            </a:r>
            <a:r>
              <a:rPr lang="uk-UA" b="1" dirty="0" smtClean="0"/>
              <a:t> </a:t>
            </a:r>
            <a:r>
              <a:rPr lang="uk-UA" b="1" dirty="0"/>
              <a:t>теорія – </a:t>
            </a:r>
            <a:r>
              <a:rPr lang="uk-UA" dirty="0"/>
              <a:t>пояснює причини змін явищами, які знаходяться за межами організації. Прибічники цієї теорії вважають, що організація сама по собі позбавлена здатності до спонтанних змін і без впливу зовнішнього середовища залишається незмінною.</a:t>
            </a:r>
          </a:p>
          <a:p>
            <a:pPr lvl="0"/>
            <a:r>
              <a:rPr lang="uk-UA" b="1" dirty="0"/>
              <a:t>Теорія іманентних змін</a:t>
            </a:r>
            <a:r>
              <a:rPr lang="uk-UA" dirty="0"/>
              <a:t>, згідно якої будь-яка організація перетворюється, оскільки має властивості до змін, власні можливості та ресурси.</a:t>
            </a:r>
          </a:p>
          <a:p>
            <a:pPr lvl="0"/>
            <a:r>
              <a:rPr lang="uk-UA" b="1" dirty="0"/>
              <a:t>Інтегральна теорія</a:t>
            </a:r>
            <a:r>
              <a:rPr lang="uk-UA" dirty="0"/>
              <a:t>, представники якої пояснюють природу змін як результат взаємодії зовнішніх та внутрішніх сил.</a:t>
            </a:r>
            <a:r>
              <a:rPr lang="uk-UA" b="1" dirty="0"/>
              <a:t>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Зміни </a:t>
            </a:r>
            <a:r>
              <a:rPr lang="uk-UA" sz="3200" b="1" dirty="0"/>
              <a:t>– це зміни середовища, в якому працює організація, а також її внутрішньої структури, технології або працівників.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u="sng" dirty="0" smtClean="0"/>
              <a:t>Метафори змін:</a:t>
            </a:r>
          </a:p>
          <a:p>
            <a:pPr marL="0" indent="0">
              <a:buNone/>
            </a:pPr>
            <a:r>
              <a:rPr lang="uk-UA" dirty="0"/>
              <a:t>– метафора «тихої води</a:t>
            </a:r>
            <a:r>
              <a:rPr lang="uk-UA" dirty="0" smtClean="0"/>
              <a:t>»;</a:t>
            </a:r>
          </a:p>
          <a:p>
            <a:pPr marL="0" indent="0">
              <a:buNone/>
            </a:pPr>
            <a:r>
              <a:rPr lang="uk-UA" dirty="0"/>
              <a:t>– метафора «порогів з білими бурунами</a:t>
            </a:r>
            <a:r>
              <a:rPr lang="uk-UA" dirty="0" smtClean="0"/>
              <a:t>».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71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Управління змінами</a:t>
            </a:r>
            <a:r>
              <a:rPr lang="uk-UA" dirty="0"/>
              <a:t> – це процес постійного коригування напрямків діяльності організації, оновлення її структури і пошуку нових можливостей щодо відповідності вимогам та запитам суб’єктів вітчизняних та зарубіжних ринків, які постійно і швидко змінюються.</a:t>
            </a:r>
          </a:p>
          <a:p>
            <a:r>
              <a:rPr lang="uk-UA" b="1" dirty="0"/>
              <a:t>Управління змінами</a:t>
            </a:r>
            <a:r>
              <a:rPr lang="uk-UA" i="1" dirty="0"/>
              <a:t> – </a:t>
            </a:r>
            <a:r>
              <a:rPr lang="uk-UA" dirty="0"/>
              <a:t>це процес</a:t>
            </a:r>
            <a:r>
              <a:rPr lang="uk-UA" i="1" dirty="0"/>
              <a:t> </a:t>
            </a:r>
            <a:r>
              <a:rPr lang="uk-UA" dirty="0"/>
              <a:t>постійного коригування напрямку діяльності організації, модифікації поведінки її працівників в умовах змін.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36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1476" y="3223559"/>
            <a:ext cx="494904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ОРГАНІЗАЦІЙНИХ ЗМІН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/>
              <a:t>Виділяють два основні види організаційних змін – планові (стратегічні) та ситуаційні (динамічні або реакційні). </a:t>
            </a:r>
            <a:br>
              <a:rPr lang="uk-UA" sz="3200" b="1" dirty="0" smtClean="0"/>
            </a:b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b="1" dirty="0" smtClean="0"/>
              <a:t>Планові </a:t>
            </a:r>
            <a:r>
              <a:rPr lang="uk-UA" b="1" dirty="0"/>
              <a:t>(стратегічні) зміни</a:t>
            </a:r>
            <a:r>
              <a:rPr lang="uk-UA" dirty="0"/>
              <a:t> – це зміни, які попередньо розробляють і впроваджують з конкретними цілями, у певному порядку і у встановлений час. Планові зміни – це глибокі середньо- та довгострокові зміни, які містять у собі місію організації, а також такі аспекти її корпоративного життя як розвиток, якість, інновації і цінності стосовно персоналу, потреб споживачів і технологій, що застосовуються. </a:t>
            </a:r>
            <a:endParaRPr lang="uk-UA" dirty="0" smtClean="0"/>
          </a:p>
          <a:p>
            <a:pPr algn="just"/>
            <a:r>
              <a:rPr lang="uk-UA" dirty="0" smtClean="0"/>
              <a:t>Стратегічні </a:t>
            </a:r>
            <a:r>
              <a:rPr lang="uk-UA" dirty="0"/>
              <a:t>зміни здійснюються в контексті зовнішнього конкурентного, економічного, соціального і політичного оточення, та внутрішніх ресурсів організації, можливостей, культури, структури й системи.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99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Класифікація стратегічних змін в організації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037280"/>
              </p:ext>
            </p:extLst>
          </p:nvPr>
        </p:nvGraphicFramePr>
        <p:xfrm>
          <a:off x="1347538" y="1501540"/>
          <a:ext cx="7810750" cy="4391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Класифікаційна ознака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змін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Ступінь змін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трансформаційні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перетворюючі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розвиваючі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змін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технологічні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бізнес-моделі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орієнтовані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персонал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спрямовуючого імпульсу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добровільні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вимушені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 (час) реагування організації на  зміни зовнішнього середовища або внутрішнього стану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реактивні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проактивні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 на  ієрархію стратегій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корпоративній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стратегії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конкурентній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діловій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стратегії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функціональній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 на стратегічні цілі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змінюють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цілей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змінюють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3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594245"/>
              </p:ext>
            </p:extLst>
          </p:nvPr>
        </p:nvGraphicFramePr>
        <p:xfrm>
          <a:off x="2107932" y="981776"/>
          <a:ext cx="7141945" cy="5605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8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Характер змін за рівнем </a:t>
                      </a:r>
                      <a:r>
                        <a:rPr lang="uk-UA" sz="1400" dirty="0" err="1">
                          <a:effectLst/>
                        </a:rPr>
                        <a:t>інноваційності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адаптаційні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інноваційні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у тому </a:t>
                      </a:r>
                      <a:r>
                        <a:rPr lang="ru-RU" sz="1400" dirty="0" err="1">
                          <a:effectLst/>
                        </a:rPr>
                        <a:t>числі</a:t>
                      </a:r>
                      <a:r>
                        <a:rPr lang="ru-RU" sz="1400" dirty="0">
                          <a:effectLst/>
                        </a:rPr>
                        <a:t>: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400" dirty="0" err="1">
                          <a:effectLst/>
                        </a:rPr>
                        <a:t>інкрементні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400" dirty="0" err="1">
                          <a:effectLst/>
                        </a:rPr>
                        <a:t>напіврадикальні</a:t>
                      </a:r>
                      <a:r>
                        <a:rPr lang="ru-RU" sz="1400" dirty="0">
                          <a:effectLst/>
                        </a:rPr>
                        <a:t> на </a:t>
                      </a:r>
                      <a:r>
                        <a:rPr lang="ru-RU" sz="1400" dirty="0" err="1">
                          <a:effectLst/>
                        </a:rPr>
                        <a:t>основі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бізнес-моделі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400" dirty="0" err="1">
                          <a:effectLst/>
                        </a:rPr>
                        <a:t>напіврадикальні</a:t>
                      </a:r>
                      <a:r>
                        <a:rPr lang="ru-RU" sz="1400" dirty="0">
                          <a:effectLst/>
                        </a:rPr>
                        <a:t> на </a:t>
                      </a:r>
                      <a:r>
                        <a:rPr lang="ru-RU" sz="1400" dirty="0" err="1">
                          <a:effectLst/>
                        </a:rPr>
                        <a:t>основі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технології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400" dirty="0" err="1">
                          <a:effectLst/>
                        </a:rPr>
                        <a:t>радикальні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Спосіб здійснення змін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еволюційні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революційні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Вплив на бізнес-процеси 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зміни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основних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бізнес-процесах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зміни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допоміжних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бізнес-процесах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змішані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Періодичність змін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безперервні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періодичні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стрибкоподібні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Джерела, які спонукають до змін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ендогенні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екзогенні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змішані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Механізм, що визначає логіку протікання  змін 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раціонально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сплановані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спонтанні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Вплив попереднього розвитку організації на майбутні зміни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волюнтаристські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історичні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змішані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Організаційна форма  здійснення змін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реструктуризація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реорганізація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Область змін, стосовно охоплення усіх підсистем 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часткові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цілісні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Результат упровадження змін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прогресивні</a:t>
                      </a:r>
                      <a:endParaRPr lang="uk-U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Arial Unicode MS" panose="020B0604020202020204" pitchFamily="34" charset="-128"/>
                        <a:buChar char="⇒"/>
                        <a:tabLst>
                          <a:tab pos="267970" algn="l"/>
                          <a:tab pos="5715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регресивні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3" marR="4873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За напрямами зміни можна класифікувати наступним чином: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 smtClean="0"/>
              <a:t>зміни </a:t>
            </a:r>
            <a:r>
              <a:rPr lang="uk-UA" dirty="0"/>
              <a:t>мети та завдань діяльності – наприклад, розширення асортименту послуг;</a:t>
            </a:r>
          </a:p>
          <a:p>
            <a:pPr lvl="0"/>
            <a:r>
              <a:rPr lang="uk-UA" dirty="0"/>
              <a:t>зміни технологій, що застосовуються – впровадження електронного документообігу в державних установах;</a:t>
            </a:r>
          </a:p>
          <a:p>
            <a:pPr lvl="0"/>
            <a:r>
              <a:rPr lang="uk-UA" dirty="0"/>
              <a:t>зміни в організаційних структурах і управлінських процесах – розподіл і перерозподіл функцій, нові технології прийняття рішень, впровадження інформаційних систем;</a:t>
            </a:r>
          </a:p>
          <a:p>
            <a:pPr lvl="0"/>
            <a:r>
              <a:rPr lang="uk-UA" dirty="0"/>
              <a:t>зміни в організаційній культурі – цінності, традиції, неформальні відносини, мотиви й процеси, стиль керівництва;</a:t>
            </a:r>
          </a:p>
          <a:p>
            <a:pPr lvl="0"/>
            <a:r>
              <a:rPr lang="uk-UA" dirty="0"/>
              <a:t>зміни в персоналі – керівництво і персонал, їх компетентність, відносини, мотивація, поведінка й ефективність у роботі;</a:t>
            </a:r>
          </a:p>
          <a:p>
            <a:pPr lvl="0"/>
            <a:r>
              <a:rPr lang="uk-UA" dirty="0"/>
              <a:t>зміни в ефективності роботи організації – фінансові, економічні, соціальні показники, що проектують зв'язок з навколишнім середовищем, виконання компанією місії й завдань і використання нових можливостей;</a:t>
            </a:r>
          </a:p>
          <a:p>
            <a:pPr lvl="0"/>
            <a:r>
              <a:rPr lang="uk-UA" dirty="0"/>
              <a:t>зміни в престижі і репутації організації, в ділових колах і у суспільстві.</a:t>
            </a:r>
          </a:p>
        </p:txBody>
      </p:sp>
    </p:spTree>
    <p:extLst>
      <p:ext uri="{BB962C8B-B14F-4D97-AF65-F5344CB8AC3E}">
        <p14:creationId xmlns:p14="http://schemas.microsoft.com/office/powerpoint/2010/main" val="8494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Більшість змін стосується організаційної структури, дизайну, продукту, технології або персоналу:</a:t>
            </a:r>
            <a:br>
              <a:rPr lang="uk-UA" sz="2400" b="1" dirty="0" smtClean="0"/>
            </a:br>
            <a:endParaRPr lang="uk-UA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зміни </a:t>
            </a:r>
            <a:r>
              <a:rPr lang="uk-UA" dirty="0"/>
              <a:t>організаційної </a:t>
            </a:r>
            <a:r>
              <a:rPr lang="uk-UA" dirty="0" smtClean="0"/>
              <a:t>структури;</a:t>
            </a:r>
            <a:endParaRPr lang="uk-UA" dirty="0"/>
          </a:p>
          <a:p>
            <a:pPr lvl="0"/>
            <a:r>
              <a:rPr lang="uk-UA" dirty="0"/>
              <a:t>зміни стратегії і </a:t>
            </a:r>
            <a:r>
              <a:rPr lang="uk-UA" dirty="0" smtClean="0"/>
              <a:t>структури;</a:t>
            </a:r>
            <a:endParaRPr lang="uk-UA" dirty="0"/>
          </a:p>
          <a:p>
            <a:pPr lvl="0"/>
            <a:r>
              <a:rPr lang="uk-UA" dirty="0"/>
              <a:t>зміна технології та </a:t>
            </a:r>
            <a:r>
              <a:rPr lang="uk-UA" dirty="0" smtClean="0"/>
              <a:t>виробництва;</a:t>
            </a:r>
            <a:endParaRPr lang="uk-UA" dirty="0"/>
          </a:p>
          <a:p>
            <a:pPr lvl="0"/>
            <a:r>
              <a:rPr lang="uk-UA" dirty="0"/>
              <a:t>зміни у сфері </a:t>
            </a:r>
            <a:r>
              <a:rPr lang="uk-UA" dirty="0" smtClean="0"/>
              <a:t>персоналу.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52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За ступенем визначають розвиваючі, перетворюючі та трансформаційні зміни.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Розвиваючі зміни, </a:t>
            </a:r>
            <a:r>
              <a:rPr lang="uk-UA" dirty="0"/>
              <a:t>як правило, спрямовані на поліпшення поточної або оперативної діяльності </a:t>
            </a:r>
            <a:r>
              <a:rPr lang="uk-UA" dirty="0" smtClean="0"/>
              <a:t>організації.</a:t>
            </a:r>
          </a:p>
          <a:p>
            <a:r>
              <a:rPr lang="uk-UA" b="1" dirty="0"/>
              <a:t>Трансформаційні зміни</a:t>
            </a:r>
            <a:r>
              <a:rPr lang="uk-UA" dirty="0"/>
              <a:t> спрямовані на проведення комплексних перетворень цілісної системи, тобто всієї організації. </a:t>
            </a:r>
            <a:endParaRPr lang="uk-UA" dirty="0" smtClean="0"/>
          </a:p>
          <a:p>
            <a:r>
              <a:rPr lang="uk-UA" dirty="0"/>
              <a:t>Метою </a:t>
            </a:r>
            <a:r>
              <a:rPr lang="uk-UA" b="1" dirty="0"/>
              <a:t>перетворюючих змін </a:t>
            </a:r>
            <a:r>
              <a:rPr lang="uk-UA" dirty="0"/>
              <a:t>є поступове принципове перетворення окремих або навіть усіх процесів в організації. </a:t>
            </a:r>
          </a:p>
        </p:txBody>
      </p:sp>
    </p:spTree>
    <p:extLst>
      <p:ext uri="{BB962C8B-B14F-4D97-AF65-F5344CB8AC3E}">
        <p14:creationId xmlns:p14="http://schemas.microsoft.com/office/powerpoint/2010/main" val="37745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>Важливою ознакою класифікації є предмет змін, за якою виділяється 5 видів змін: технологічні зміни, зміни бізнес-моделі, структурні, культурні, зміни, орієнтовані на персонал.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1</a:t>
            </a:r>
            <a:r>
              <a:rPr lang="uk-UA" b="1" dirty="0"/>
              <a:t>. Технологічні зміни.</a:t>
            </a:r>
            <a:r>
              <a:rPr lang="uk-UA" dirty="0"/>
              <a:t> Кінцевим завданням технологічних змін є підвищення ефективності виробництва товарів або послуг; найчастіше вони пов'язані з виконанням основної виробничої функції організації. </a:t>
            </a:r>
            <a:endParaRPr lang="uk-UA" dirty="0" smtClean="0"/>
          </a:p>
          <a:p>
            <a:r>
              <a:rPr lang="uk-UA" b="1" dirty="0" smtClean="0"/>
              <a:t>2. Зміни </a:t>
            </a:r>
            <a:r>
              <a:rPr lang="uk-UA" b="1" dirty="0"/>
              <a:t>бізнес-моделі</a:t>
            </a:r>
            <a:r>
              <a:rPr lang="uk-UA" b="1" dirty="0">
                <a:hlinkClick r:id="rId2"/>
              </a:rPr>
              <a:t>.</a:t>
            </a:r>
            <a:r>
              <a:rPr lang="ru-RU" dirty="0"/>
              <a:t> </a:t>
            </a:r>
            <a:r>
              <a:rPr lang="uk-UA" dirty="0"/>
              <a:t>Бізнес-модель описує спосіб створення, продажу і постачання цінності клієнтам від організації. Існує три сфери, в яких  може відбуватись зміна бізнес-моделі: </a:t>
            </a:r>
          </a:p>
          <a:p>
            <a:pPr lvl="0"/>
            <a:r>
              <a:rPr lang="uk-UA" dirty="0"/>
              <a:t>ціннісна пропозиція: що продається і постачається на ринок; </a:t>
            </a:r>
          </a:p>
          <a:p>
            <a:pPr lvl="0"/>
            <a:r>
              <a:rPr lang="uk-UA" dirty="0"/>
              <a:t>ланцюжок постачань: як створюється і постачається на ринок; </a:t>
            </a:r>
          </a:p>
          <a:p>
            <a:pPr lvl="0"/>
            <a:r>
              <a:rPr lang="uk-UA" dirty="0"/>
              <a:t>цільовий споживач: кому постачається.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3. Структурні зміни.</a:t>
            </a:r>
            <a:r>
              <a:rPr lang="uk-UA" dirty="0"/>
              <a:t> Це зміни, пов'язані з цілями, ієрархією, процедурами і структурами </a:t>
            </a:r>
            <a:r>
              <a:rPr lang="uk-UA" dirty="0" smtClean="0"/>
              <a:t>організації.</a:t>
            </a:r>
          </a:p>
          <a:p>
            <a:r>
              <a:rPr lang="uk-UA" b="1" dirty="0"/>
              <a:t>4. Культурні зміни.</a:t>
            </a:r>
            <a:r>
              <a:rPr lang="uk-UA" dirty="0"/>
              <a:t> Передбачають  реформацію організаційної культури і, як показує досвід,  відбуваються найбільш повільно. Це зміни в цінностях, нормах, відносинах, переконаннях і поведінці персоналу організації. </a:t>
            </a:r>
            <a:endParaRPr lang="uk-UA" dirty="0" smtClean="0"/>
          </a:p>
          <a:p>
            <a:r>
              <a:rPr lang="uk-UA" b="1" dirty="0"/>
              <a:t>5. Зміни, орієнтовані на персонал, </a:t>
            </a:r>
            <a:r>
              <a:rPr lang="uk-UA" dirty="0"/>
              <a:t>стосуються змін у загальних підходах до управління персоналом організації, зокрема, системи оплати праці і мотивації, підвищення кваліфікації і досвіду, системи кар’єрного просування тощо. </a:t>
            </a:r>
          </a:p>
        </p:txBody>
      </p:sp>
    </p:spTree>
    <p:extLst>
      <p:ext uri="{BB962C8B-B14F-4D97-AF65-F5344CB8AC3E}">
        <p14:creationId xmlns:p14="http://schemas.microsoft.com/office/powerpoint/2010/main" val="12996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Важелі здійснення змін різного рівня </a:t>
            </a:r>
            <a:r>
              <a:rPr lang="uk-UA" sz="2400" b="1" dirty="0" err="1"/>
              <a:t>інноваційності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929448"/>
              </p:ext>
            </p:extLst>
          </p:nvPr>
        </p:nvGraphicFramePr>
        <p:xfrm>
          <a:off x="838202" y="1357163"/>
          <a:ext cx="9701461" cy="50476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4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                  Важелі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Види змін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залежно від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рівня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інноваційності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Важелі бізнес-моделі</a:t>
                      </a:r>
                      <a:endParaRPr lang="uk-U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Технологічні важелі</a:t>
                      </a:r>
                      <a:endParaRPr lang="uk-U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1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Цінніс</a:t>
                      </a:r>
                      <a:r>
                        <a:rPr lang="uk-UA" sz="1200" dirty="0">
                          <a:effectLst/>
                        </a:rPr>
                        <a:t>-на про-позиція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Мета </a:t>
                      </a:r>
                      <a:r>
                        <a:rPr lang="uk-UA" sz="1200" dirty="0" err="1">
                          <a:effectLst/>
                        </a:rPr>
                        <a:t>зростан</a:t>
                      </a:r>
                      <a:r>
                        <a:rPr lang="uk-UA" sz="1200" dirty="0">
                          <a:effectLst/>
                        </a:rPr>
                        <a:t> ня вар-тості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Цільові спожи-</a:t>
                      </a:r>
                      <a:r>
                        <a:rPr lang="uk-UA" sz="1200" dirty="0" err="1">
                          <a:effectLst/>
                        </a:rPr>
                        <a:t>вачі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Товари (про-</a:t>
                      </a:r>
                      <a:r>
                        <a:rPr lang="uk-UA" sz="1200" dirty="0" err="1">
                          <a:effectLst/>
                        </a:rPr>
                        <a:t>дукція</a:t>
                      </a:r>
                      <a:r>
                        <a:rPr lang="uk-UA" sz="1200" dirty="0">
                          <a:effectLst/>
                        </a:rPr>
                        <a:t>), послуги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Вироб-ничі</a:t>
                      </a:r>
                      <a:r>
                        <a:rPr lang="uk-UA" sz="1200" dirty="0">
                          <a:effectLst/>
                        </a:rPr>
                        <a:t> технології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 err="1">
                          <a:effectLst/>
                        </a:rPr>
                        <a:t>Сприя-ючі</a:t>
                      </a:r>
                      <a:r>
                        <a:rPr lang="uk-UA" sz="700" dirty="0">
                          <a:effectLst/>
                        </a:rPr>
                        <a:t> технології</a:t>
                      </a:r>
                      <a:endParaRPr lang="uk-U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Інкрементні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Розвиваючі (невеликі) зміни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одного або декількох з шести важелів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Напіврадикальні на основі бізнес-моделі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Перетворюючі (суттєві) зміни одного або декількох з трьох важелів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Розвиваючі (незначні) зміни одного або декількох з трьох важелів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Напіврадикальні на основі </a:t>
                      </a:r>
                      <a:r>
                        <a:rPr lang="uk-UA" sz="1200" spc="-30">
                          <a:effectLst/>
                        </a:rPr>
                        <a:t>технологій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Розвиваючі (незначні) зміни одного або декількох з трьох важелів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Перетворюючі (суттєві) зміни одного або декількох з трьох важелів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2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Радикальні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Перетворюючі (суттєві) зміни одного або декількох з трьох важелів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Перетворюючі (суттєві) зміни одного або декількох з трьох важелів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41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Трансформаційні зміни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914401"/>
            <a:ext cx="9144000" cy="4343400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Управління змінами </a:t>
            </a:r>
            <a:r>
              <a:rPr lang="uk-UA" dirty="0"/>
              <a:t>як вид професійної діяльності означає вплив управляючої системи на організацію, у зв’язку зі змінами у внутрішньому та у зовнішньому середовищі. Завдання управління змінами полягає в тому, щоб правильно оцінити сутність процесів, що відбуваються у зовнішньому середовищі організації, відібрати та впровадити нововведення, які дозволять звести всі зовнішні та внутрішні види впливу до єдиної лінії поведінки, зберегти або підвищити ефективність діяльності.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84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Залежно від стану чинників, що задають необхідність і ступінь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097328"/>
              </p:ext>
            </p:extLst>
          </p:nvPr>
        </p:nvGraphicFramePr>
        <p:xfrm>
          <a:off x="1357162" y="1825625"/>
          <a:ext cx="9432758" cy="4589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Перебудова організації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Фундаментальна зміна організації, що торкається її місії та організаційної культури. Така зміна проводиться, коли організація змінює галузь діяльності, тобто своє місце на ринку. Найбільші труднощі виникають з реалізацією стратегій. Великої уваги заслуговує робота зі створення нової організаційної культури.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Радикальне перетворення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Проводиться в тому випадку, якщо організація не змінює галузь, однак відбуваються радикальні перетворення, пов’язані, наприклад, із злиттям з аналогічною організацією. Злиття різних культур, поява нових продуктів і ринків потребують сильних внутрішньо організаційних змін, особливо в області організаційної структури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Помірне перетворення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Здійснюється, коли організація виходить з новим продуктом на ринок і намагається залучити для нього споживача. В цьому випадку зміни торкаються виробничого процесу, а також маркетингу, особливо тієї його частини, яка пов’язана із залученням споживачів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Звичайні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зміни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Пов’язані з проведенням перетворень у маркетинговій сфері з метою підтримки інтересу до продукту організації. Ці зміни не є суттєвими, а їх проведення незначно торкається діяльності організації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Незмінне функціонування організації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Відбувається, коли організація постійно реалізує одну і ту саму стратегію. В цьому випадку не потрібні зміни, оскільки організація отримує добрі результати, спираючись на минулий досвід. Однак, при цьому підході необхідно постійно слідкувати за небажаними змінами у зовнішньому середовищі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2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Залежно від масштабів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45894"/>
              </p:ext>
            </p:extLst>
          </p:nvPr>
        </p:nvGraphicFramePr>
        <p:xfrm>
          <a:off x="1482290" y="1915428"/>
          <a:ext cx="8393229" cy="2608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Поступова або ступінчата зміна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Серія поточних стійких рухів уперед, які дозволяють організації підтримувати свою рівновагу і діяльність  у нормальному стані. Ознаки: часто виникають у житті організації, серії стійких рухів уперед, впливають на окремі елементи системи організації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Фундаментальна або революційна зміна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Масштабний процес, який призводить до перетворення всієї системи. Ознаки: виникає в житті організації не часто, повні зміни, впливає на всю систему організації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Залежно від рівня організації</a:t>
            </a:r>
            <a:br>
              <a:rPr lang="uk-UA" b="1" dirty="0"/>
            </a:br>
            <a:r>
              <a:rPr lang="uk-UA" b="1" dirty="0"/>
              <a:t> або від зрізу організації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384609"/>
              </p:ext>
            </p:extLst>
          </p:nvPr>
        </p:nvGraphicFramePr>
        <p:xfrm>
          <a:off x="1838425" y="2444817"/>
          <a:ext cx="7921592" cy="2627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0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в організаційній структурі управління (перший рівень)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 ОСУ, спрямований на виявлення того,  в якому ступені вона заважає чи сприяє здійсненню стратегії і проведенню відповідних змін. Здійснення заходів з приведення ОСУ у відповідність зі стратегією організації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в організаційній культурі  (другий рівень)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 організаційної культури і здійснення заходів з її приведення у відповідність з обраною стратегією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6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Залежно від стабільності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16167"/>
              </p:ext>
            </p:extLst>
          </p:nvPr>
        </p:nvGraphicFramePr>
        <p:xfrm>
          <a:off x="1164657" y="1690688"/>
          <a:ext cx="9769642" cy="4411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0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Зміни, що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наслідуються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  тривалого періоду встановлені стратегії залишаються незмінними або мінімально модифікуються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Ступінчаті зміни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Передбачаються поступові зміни стратегії за частинами або систематично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Зміни, що коливаються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Включають стратегічні зміни, що не мають конкретної цілі або спрямованості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Глобальні зміни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Відносяться до стратегічних змін революційного характеру за конкретний період часу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3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Залежно від області стратегічних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642317"/>
              </p:ext>
            </p:extLst>
          </p:nvPr>
        </p:nvGraphicFramePr>
        <p:xfrm>
          <a:off x="991402" y="1405289"/>
          <a:ext cx="10362397" cy="4771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в області інформування та мотивації персоналу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 – основний капітал і цінність сучасної організації, тому необхідно з тим чи іншим ступенем глибини і деталізації докладно інформувати весь персонал про нову стратегію і відповідні зміни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в області лідерства і стилю менеджменту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відбуваються з метою кращої реалізації стратегії, оскільки весь менеджмент організації зобов’язаний виконувати роль справжнього лідера в реалізації як окремих стратегічних змін, так і всієї системи в цілому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Зміни в області базових цінностей і корпоративної культури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етично правильній організації ніякі стратегічні зміни не повинні змінювати її базові цінності. Необхідне повноцінне узгодження кожної стратегічної зміни і корпоративної культури, причому корекції можливі як в культурі, так і в стратегіях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в області організаційної та інших структур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Стратегія первинна до організаційної та будь-якої іншої структури і вимагає певних перетворень для кращої її реалізації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в області фінансування та іншого ресурсного забезпечення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Стратегічні зміни повинні бути забезпечені всіма видами ресурсів, і, особливо фінансовими ресурсами, і передбачають певні зміни в обсязі і структурі цих ресурсів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в області компетенції і навичок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Стратегічні зміни повинні бути адекватно закріплені в професійних навичках провідних фахівців організації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Залежно від сфери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327458"/>
              </p:ext>
            </p:extLst>
          </p:nvPr>
        </p:nvGraphicFramePr>
        <p:xfrm>
          <a:off x="1511166" y="1934678"/>
          <a:ext cx="8075596" cy="2567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6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Вплив зміни влади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Політично </a:t>
                      </a:r>
                      <a:r>
                        <a:rPr lang="uk-UA" sz="1400" dirty="0" err="1">
                          <a:effectLst/>
                        </a:rPr>
                        <a:t>загрожуючі</a:t>
                      </a:r>
                      <a:endParaRPr lang="uk-UA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Політично нейтральні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Політично сприятливі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Вплив зміни культури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Придатні з точки зору культури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Зміни в культурі (не придатні)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3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Залежно від тривалості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508309"/>
              </p:ext>
            </p:extLst>
          </p:nvPr>
        </p:nvGraphicFramePr>
        <p:xfrm>
          <a:off x="1328286" y="1809548"/>
          <a:ext cx="8450981" cy="2798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9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Довготривалі зміни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Зміни, що мають місце в організації тривалий час і, як правило, пов’язані із кардинальним перетворенням тих чи інших областей діяльності організації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Короткотривалі зміни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Зміни, що відбуваються швидко і пов’язані з поточним коригуванням будь-яких областей з метою кращого виконання стратегічного набору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Екстремальна класифікація Норберта Тома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118113"/>
              </p:ext>
            </p:extLst>
          </p:nvPr>
        </p:nvGraphicFramePr>
        <p:xfrm>
          <a:off x="1347536" y="2002054"/>
          <a:ext cx="9673389" cy="3724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4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Революційні зміни у межах «реінжинірингу господарської діяльності»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Господарський реінжиніринг – це фундаментальне переосмислення і радикальне перепроектування організації та її  важливіших процесів. Згідно цієї концепції мова йде відносно глибинної реорганізації організації за всім ланцюжком створення вартості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Еволюційні зміни у межах організаційного розвитку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Під організаційним розвитком розуміється концепція планування, ініціювання і здійснення процесів змін соціальних систем з залученням широкого кола учасників. В першу чергу, повинні змінюватись погляди, цінності, моделі поведінки людей, а потім – сама система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Залежно від напрямку впливу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449590"/>
              </p:ext>
            </p:extLst>
          </p:nvPr>
        </p:nvGraphicFramePr>
        <p:xfrm>
          <a:off x="1703672" y="2021304"/>
          <a:ext cx="8826366" cy="3436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8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Конструктивні зміни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Зміни, що спрямовані на будування нового в діяльності організації. Результат здійснення цих змін сприяє розвитку організації. Ці зміни, як правило, краще сприймаються з боку персоналу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Деструктивні зміни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Зміни, що спрямовані на знищення старого функціонування організації, які можуть приводити до негативних наслідків у діяльності організації, і зустрічають більший опір з боку персоналу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4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Залежно від часу проведення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87561"/>
              </p:ext>
            </p:extLst>
          </p:nvPr>
        </p:nvGraphicFramePr>
        <p:xfrm>
          <a:off x="1039528" y="1828799"/>
          <a:ext cx="9586763" cy="4032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8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Зміни до початку реалізації стратегій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Метою цих змін є створення умов, необхідних для здійснення обраних стратегій розвитку організації. Ці зміни пов’язані з приведенням стратегічного потенціалу у відповідність до стратегічного набору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Зміни під час реалізації стратегій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Зміни, що пов’язані зі змістом розроблених стратегій, які передбачають безпосереднє здійснення запланованих заходів з реалізації окремих стратегій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8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Зміни після реалізації стратегій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Зміни, пов’язані з коригуванням стратегічного потенціалу після впровадження заходів з реалізації стратегічного набору для кращих результатів від здійснення стратегій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8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Управління змінами</a:t>
            </a:r>
            <a:r>
              <a:rPr lang="uk-UA" dirty="0"/>
              <a:t> – це наука, яка вивчає специфічні закономірності та особливості еволюційних перетворень в організації, технології адаптації організаційних структур, функцій і процесів до умов існування (зовнішнього та внутрішнього середовища). Управління змінами має міждисциплінарний характер, власний теоретичний фундамент, але формується з практичної діяльності, яка становить основу подальшого розвитку теорії.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2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Залежно від рівня розробки стратегії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5672"/>
              </p:ext>
            </p:extLst>
          </p:nvPr>
        </p:nvGraphicFramePr>
        <p:xfrm>
          <a:off x="1049154" y="1799925"/>
          <a:ext cx="9548261" cy="3888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8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Зміни, що </a:t>
                      </a:r>
                      <a:r>
                        <a:rPr lang="uk-UA" sz="1400" dirty="0" err="1">
                          <a:effectLst/>
                        </a:rPr>
                        <a:t>пов’я-зані</a:t>
                      </a:r>
                      <a:r>
                        <a:rPr lang="uk-UA" sz="1400" dirty="0">
                          <a:effectLst/>
                        </a:rPr>
                        <a:t> з реалізацією корпоративної  стратегії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Загальні для організації зміни, що визначають загальний напрямок розвитку у перспективі, реалізуються згідно з планом корпоративної стратегії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Зміни, що пов’язані з реалізацією бізнес стратегій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Зміни в окремих областях бізнесу організації, що відбуваються згідно заходів, розроблених для впровадження конкурентних стратегій та стратегій управління СЗГ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-95">
                          <a:effectLst/>
                        </a:rPr>
                        <a:t>Зміни, що пов’язані з реалізацією функціональної стратегії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Зміни в окремих функціональних областях організації, що реалізуються відповідно до плану впровадження функціональних стратегій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Залежно від характеру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669782"/>
              </p:ext>
            </p:extLst>
          </p:nvPr>
        </p:nvGraphicFramePr>
        <p:xfrm>
          <a:off x="1376413" y="1588169"/>
          <a:ext cx="9317254" cy="4283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Фіксовані зміни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Здійснюються за заздалегідь розробленим планом, не відходячи від нього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Варіативні зміни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Визначається що саме слід зробити, а засоби здійснення залишаються на розгляд працівників, зайнятих впровадженням змін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Ситуаційні зміни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Сутність змін визначається конкретною ситуацією, зміни проводяться тільки за умов її виникнення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Адаптивні зміни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Сутність змін змінюється при зміні визначених парламентів (заданих або незаданих факторів)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8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909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Залежно від об’єкту змін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640386"/>
              </p:ext>
            </p:extLst>
          </p:nvPr>
        </p:nvGraphicFramePr>
        <p:xfrm>
          <a:off x="838200" y="1126158"/>
          <a:ext cx="9903594" cy="5050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Зміни організаційної структури організації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Зміни, які відповідають корпоративній стратегії організації. Пов’язані зі змінами структури управління; створенням мережі підприємств; створенням або ліквідацією структурних підрозділів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Зміни в маркетинговій діяльності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Відповідають маркетинговій стратегії організації. Здійснюються у зв’язку з виходом на ринок з новим товаром, з сегментацією ринків, з обранням оптимального сегменту ринку, з реалізацією маркетингових заходів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Зміни у фінансовій сфері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Відображають зміни фінансової стратегії організації. Пов’язані з  процесами оптимізації виробництва товарів та послуг, з фінансуванням проектів розвитку організації, із замороженням фінансування проектів під час кризи у зовнішньому середовищі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Зміни в кадрах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Відповідають кадровій стратегії організації. Пов’язані з процесами автоматизації, виходом на міжнародні ринки збуту, з відкриттям нових підрозділів, з атестацією персоналу, з виконанням нових законів 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Зміни організаційної культури організації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Пов’язані з корпоративною стратегією організації. Відображаються у заходах соціальної відповідальності бізнесу до персоналу, споживачів, суспільства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Зміни в інформаційній сфері діяльності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Пов’язані з автоматизацією операційної та/або управлінської діяльності, з розвитком електронної торгівлі, зі змінами подання звітної інформації до державних органів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Зміни в інноваційній політиці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Відповідають інноваційній стратегії. Відображають розробку та впровадження інновацій в процеси виробництва товарів та послуг, обслуговування покупців та споживачів, управління  організацією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Зміни іміджу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Відображаються у зовнішніх атрибутах організації, таких як: бренд, торгова марка, логотип, стиль ділової етики, перемоги  у конкурсах, лідерські місця у рейтингах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27" marR="4742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7773"/>
            <a:ext cx="10515600" cy="5349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Виділяються основні рівні змін:</a:t>
            </a:r>
          </a:p>
          <a:p>
            <a:pPr marL="0" indent="0">
              <a:buNone/>
            </a:pPr>
            <a:r>
              <a:rPr lang="uk-UA" dirty="0"/>
              <a:t>1) зміна в </a:t>
            </a:r>
            <a:r>
              <a:rPr lang="uk-UA" dirty="0" smtClean="0"/>
              <a:t>знаннях;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2) зміна в індивідуальних </a:t>
            </a:r>
            <a:r>
              <a:rPr lang="uk-UA" dirty="0" smtClean="0"/>
              <a:t>установках;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3) зміни в індивідуальній </a:t>
            </a:r>
            <a:r>
              <a:rPr lang="uk-UA" dirty="0" smtClean="0"/>
              <a:t>поведінці;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4) зміна в груповій </a:t>
            </a:r>
            <a:r>
              <a:rPr lang="uk-UA" dirty="0" smtClean="0"/>
              <a:t>поведінці.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28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Індивідуальні зміни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661"/>
            <a:ext cx="10515600" cy="48583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виявляються </a:t>
            </a:r>
            <a:r>
              <a:rPr lang="uk-UA" dirty="0"/>
              <a:t>в реакції індивіда на очікувані нововведення. Характер цієї реакції формується під впливом п’яти  чинників:</a:t>
            </a:r>
          </a:p>
          <a:p>
            <a:pPr lvl="0"/>
            <a:r>
              <a:rPr lang="uk-UA" dirty="0"/>
              <a:t>природа змін (еволюційні та революційні, загальні та часткові, повсякденні та разові зміни обумовлюють різну реакцію індивідів);</a:t>
            </a:r>
          </a:p>
          <a:p>
            <a:pPr lvl="0"/>
            <a:r>
              <a:rPr lang="uk-UA" dirty="0"/>
              <a:t>наслідки змін (індивід оцінює, на чию користь зміни, хто виграє від них, хто програє);</a:t>
            </a:r>
          </a:p>
          <a:p>
            <a:pPr lvl="0"/>
            <a:r>
              <a:rPr lang="uk-UA" dirty="0"/>
              <a:t>досвід попередніх змін в організації;</a:t>
            </a:r>
          </a:p>
          <a:p>
            <a:pPr lvl="0"/>
            <a:r>
              <a:rPr lang="uk-UA" dirty="0"/>
              <a:t>тип особистості індивіда, структура його інтересів та мотивацій;</a:t>
            </a:r>
          </a:p>
          <a:p>
            <a:pPr lvl="0"/>
            <a:r>
              <a:rPr lang="uk-UA" dirty="0"/>
              <a:t>індивідуальна історія працівника (рівень освіти, досвіду, стабільність життя, стадія кар'єри</a:t>
            </a:r>
            <a:r>
              <a:rPr lang="uk-UA" dirty="0" smtClean="0"/>
              <a:t>).</a:t>
            </a:r>
          </a:p>
          <a:p>
            <a:pPr lvl="0"/>
            <a:r>
              <a:rPr lang="uk-UA" b="1" dirty="0"/>
              <a:t>Організаційні зміни</a:t>
            </a:r>
            <a:r>
              <a:rPr lang="uk-UA" dirty="0"/>
              <a:t> – це такий тип змін, за яких змінюється внутрішнє і зовнішнє середовище функціонування організації, комунікативні системи, організаційні можливості. </a:t>
            </a:r>
            <a:endParaRPr lang="uk-UA" dirty="0" smtClean="0"/>
          </a:p>
          <a:p>
            <a:pPr lvl="0"/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43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Моделі змін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«Еволюційна» модель змін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b="1" dirty="0" smtClean="0"/>
              <a:t>«</a:t>
            </a:r>
            <a:r>
              <a:rPr lang="uk-UA" b="1" dirty="0"/>
              <a:t>Революційна» модель змін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37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/>
              <a:t/>
            </a:r>
            <a:br>
              <a:rPr lang="uk-UA" sz="2700" b="1" dirty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>Етапи </a:t>
            </a:r>
            <a:r>
              <a:rPr lang="uk-UA" sz="2700" b="1" dirty="0"/>
              <a:t>управління змінами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dirty="0"/>
              <a:t> 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66" y="1058780"/>
            <a:ext cx="5443471" cy="4351338"/>
          </a:xfrm>
        </p:spPr>
      </p:pic>
    </p:spTree>
    <p:extLst>
      <p:ext uri="{BB962C8B-B14F-4D97-AF65-F5344CB8AC3E}">
        <p14:creationId xmlns:p14="http://schemas.microsoft.com/office/powerpoint/2010/main" val="35010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575" y="660967"/>
            <a:ext cx="10515600" cy="5027563"/>
          </a:xfrm>
        </p:spPr>
        <p:txBody>
          <a:bodyPr>
            <a:normAutofit/>
          </a:bodyPr>
          <a:lstStyle/>
          <a:p>
            <a:r>
              <a:rPr lang="uk-UA" b="1" dirty="0"/>
              <a:t>Управління змінами</a:t>
            </a:r>
            <a:r>
              <a:rPr lang="uk-UA" i="1" dirty="0"/>
              <a:t> – </a:t>
            </a:r>
            <a:r>
              <a:rPr lang="uk-UA" dirty="0"/>
              <a:t>це структурний підхід щодо переведення індивідів, команд та організацій з поточного стану в бажаний майбутній стан. Метою цього організаційного процесу є розширення прав і можливостей співробітників приймати і </a:t>
            </a:r>
            <a:r>
              <a:rPr lang="uk-UA" dirty="0" smtClean="0"/>
              <a:t>підтримувати </a:t>
            </a:r>
            <a:r>
              <a:rPr lang="uk-UA" dirty="0"/>
              <a:t>зміни в їх поточному бізнес-оточенні. </a:t>
            </a:r>
            <a:endParaRPr lang="uk-UA" dirty="0" smtClean="0"/>
          </a:p>
          <a:p>
            <a:r>
              <a:rPr lang="uk-UA" dirty="0"/>
              <a:t>Менеджер, який орієнтується на оптимістичне майбутнє організації, повинен бути підготовленим до безперервних змін, оскільки швидкість розвитку суспільства постійно зростає</a:t>
            </a:r>
            <a:r>
              <a:rPr lang="uk-UA" dirty="0" smtClean="0"/>
              <a:t>.</a:t>
            </a:r>
          </a:p>
          <a:p>
            <a:r>
              <a:rPr lang="uk-UA" b="1" dirty="0"/>
              <a:t>Цілі управління змінами</a:t>
            </a:r>
            <a:r>
              <a:rPr lang="uk-UA" i="1" dirty="0"/>
              <a:t> </a:t>
            </a:r>
            <a:r>
              <a:rPr lang="uk-UA" dirty="0"/>
              <a:t>полягають у тому, щоб операційна діяльність досягала запланованих результатів, людський капітал використовувався найкращим чином, щоб організація в цілому отримала конкурентні переваги. 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81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5267"/>
            <a:ext cx="10515600" cy="5541696"/>
          </a:xfrm>
        </p:spPr>
        <p:txBody>
          <a:bodyPr/>
          <a:lstStyle/>
          <a:p>
            <a:pPr algn="just"/>
            <a:r>
              <a:rPr lang="uk-UA" b="1" dirty="0"/>
              <a:t>Зміну в організації</a:t>
            </a:r>
            <a:r>
              <a:rPr lang="uk-UA" dirty="0"/>
              <a:t> можна визначити як процес освоєння нової ідеї, типу поведінки або як будь-яку відносно самостійна видозміну будь-якого її елемента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 </a:t>
            </a:r>
          </a:p>
          <a:p>
            <a:pPr algn="just"/>
            <a:r>
              <a:rPr lang="uk-UA" b="1" dirty="0"/>
              <a:t>Управління змінами </a:t>
            </a:r>
            <a:r>
              <a:rPr lang="uk-UA" b="1" dirty="0" smtClean="0"/>
              <a:t>будується </a:t>
            </a:r>
            <a:r>
              <a:rPr lang="uk-UA" b="1" dirty="0"/>
              <a:t>на таких принципах: </a:t>
            </a:r>
            <a:r>
              <a:rPr lang="uk-UA" dirty="0"/>
              <a:t>принцип програмно-цільового управління, системність управління, цілісність, правова визначеність, економічність, </a:t>
            </a:r>
            <a:r>
              <a:rPr lang="uk-UA" dirty="0" err="1"/>
              <a:t>модельованість</a:t>
            </a:r>
            <a:r>
              <a:rPr lang="uk-UA" dirty="0"/>
              <a:t>, мотиваційне забезпечення, синергетична орієнтація, </a:t>
            </a:r>
            <a:r>
              <a:rPr lang="uk-UA" dirty="0" err="1"/>
              <a:t>планованість</a:t>
            </a:r>
            <a:r>
              <a:rPr lang="uk-UA" dirty="0"/>
              <a:t> дій, адекватність, принципи логічної основи та зворотного зв'язку, дуальності, ієрархічності, </a:t>
            </a:r>
            <a:r>
              <a:rPr lang="uk-UA" dirty="0" err="1"/>
              <a:t>конфігуративності</a:t>
            </a:r>
            <a:r>
              <a:rPr lang="uk-UA" dirty="0"/>
              <a:t>.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28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Серед основних принципів управління змінами виокремлюють:</a:t>
            </a:r>
            <a:br>
              <a:rPr lang="uk-UA" sz="2800" b="1" dirty="0" smtClean="0"/>
            </a:b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</a:t>
            </a:r>
            <a:r>
              <a:rPr lang="uk-UA" dirty="0"/>
              <a:t>. Погодження методів і процесів змін із поточною діяльністю та управлінськими процесами в організації з метою уникнення боротьби за обмежені </a:t>
            </a:r>
            <a:r>
              <a:rPr lang="uk-UA" dirty="0" smtClean="0"/>
              <a:t>ресурси.</a:t>
            </a:r>
          </a:p>
          <a:p>
            <a:r>
              <a:rPr lang="uk-UA" dirty="0"/>
              <a:t>2. Визначення, до яких конкретних заходів, в якій мірі та формі буде залучено керівництво організації. </a:t>
            </a:r>
            <a:endParaRPr lang="uk-UA" dirty="0" smtClean="0"/>
          </a:p>
          <a:p>
            <a:r>
              <a:rPr lang="uk-UA" dirty="0"/>
              <a:t>3. Узгодження різних процесів перебудови організації. </a:t>
            </a:r>
          </a:p>
        </p:txBody>
      </p:sp>
    </p:spTree>
    <p:extLst>
      <p:ext uri="{BB962C8B-B14F-4D97-AF65-F5344CB8AC3E}">
        <p14:creationId xmlns:p14="http://schemas.microsoft.com/office/powerpoint/2010/main" val="30925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FA2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3394"/>
            <a:ext cx="10515600" cy="5493569"/>
          </a:xfrm>
        </p:spPr>
        <p:txBody>
          <a:bodyPr/>
          <a:lstStyle/>
          <a:p>
            <a:pPr algn="just"/>
            <a:r>
              <a:rPr lang="ru-RU" dirty="0"/>
              <a:t>4. </a:t>
            </a:r>
            <a:r>
              <a:rPr lang="uk-UA" dirty="0"/>
              <a:t>Усвідомлення того, що управління змінами охоплює різні аспекти </a:t>
            </a:r>
            <a:r>
              <a:rPr lang="ru-RU" dirty="0"/>
              <a:t>–</a:t>
            </a:r>
            <a:r>
              <a:rPr lang="uk-UA" dirty="0"/>
              <a:t>технологічні, структурні, методичні, людські, психологічні, політичні, фінансові тощо</a:t>
            </a:r>
            <a:r>
              <a:rPr lang="uk-UA" dirty="0" smtClean="0"/>
              <a:t>.</a:t>
            </a:r>
          </a:p>
          <a:p>
            <a:pPr algn="just"/>
            <a:r>
              <a:rPr lang="ru-RU" dirty="0"/>
              <a:t>5. </a:t>
            </a:r>
            <a:r>
              <a:rPr lang="uk-UA" dirty="0"/>
              <a:t>Прийняття рішень про застосування різноманітних підходів і способів </a:t>
            </a:r>
            <a:r>
              <a:rPr lang="uk-UA" dirty="0" err="1"/>
              <a:t>втручань</a:t>
            </a:r>
            <a:r>
              <a:rPr lang="uk-UA" dirty="0"/>
              <a:t>, які забезпечать правильний початок, систематичне виконання роботи, справляться з можливим опором, допоможуть підтримати і успішно здійснити необхідні зміни.</a:t>
            </a:r>
          </a:p>
          <a:p>
            <a:pPr algn="just"/>
            <a:endParaRPr lang="uk-UA" dirty="0" smtClean="0"/>
          </a:p>
          <a:p>
            <a:pPr algn="just"/>
            <a:r>
              <a:rPr lang="uk-UA" b="1" dirty="0"/>
              <a:t>Управління змінами включає «технічні» і «людські» компоненти.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49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3420</Words>
  <Application>Microsoft Office PowerPoint</Application>
  <PresentationFormat>Широкоэкранный</PresentationFormat>
  <Paragraphs>315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Arial Unicode MS</vt:lpstr>
      <vt:lpstr>Calibri</vt:lpstr>
      <vt:lpstr>Calibri Light</vt:lpstr>
      <vt:lpstr>Times New Roman</vt:lpstr>
      <vt:lpstr>Тема Office</vt:lpstr>
      <vt:lpstr>  ПРИРОДА, ДЖЕРЕЛА  ТА НЕОБХІДНІСТЬ ПРОВЕДЕННЯ ЗМІН   </vt:lpstr>
      <vt:lpstr>Презентация PowerPoint</vt:lpstr>
      <vt:lpstr>Презентация PowerPoint</vt:lpstr>
      <vt:lpstr>Презентация PowerPoint</vt:lpstr>
      <vt:lpstr>   Етапи управління змінами   </vt:lpstr>
      <vt:lpstr>Презентация PowerPoint</vt:lpstr>
      <vt:lpstr>Презентация PowerPoint</vt:lpstr>
      <vt:lpstr>Серед основних принципів управління змінами виокремлюють: </vt:lpstr>
      <vt:lpstr>Презентация PowerPoint</vt:lpstr>
      <vt:lpstr>Управління змінами в організаціях включає три компоненти:  </vt:lpstr>
      <vt:lpstr>Термін «зміни» трактується як перехід до іншого стану у сферах внутрішнього та зовнішнього середовища організації, появу чогось нового. Наведене визначення потребує уточнень: </vt:lpstr>
      <vt:lpstr>Відповідно до визначення тлумачного словника «змінити» – означає: </vt:lpstr>
      <vt:lpstr>Зміни- що це?</vt:lpstr>
      <vt:lpstr>Зміни- що це?</vt:lpstr>
      <vt:lpstr>Напрями використання терміну «зміни»</vt:lpstr>
      <vt:lpstr>Особливості змін у сучасному бізнес-середовищі</vt:lpstr>
      <vt:lpstr>Необхідність організаційних змін виникає при наявності певних об’єктивних передумов:</vt:lpstr>
      <vt:lpstr> Теорії пояснення причин (джерел) організаційних змін: </vt:lpstr>
      <vt:lpstr>Зміни – це зміни середовища, в якому працює організація, а також її внутрішньої структури, технології або працівників.</vt:lpstr>
      <vt:lpstr>Презентация PowerPoint</vt:lpstr>
      <vt:lpstr>Виділяють два основні види організаційних змін – планові (стратегічні) та ситуаційні (динамічні або реакційні).  </vt:lpstr>
      <vt:lpstr>Класифікація стратегічних змін в організації </vt:lpstr>
      <vt:lpstr>Презентация PowerPoint</vt:lpstr>
      <vt:lpstr>За напрямами зміни можна класифікувати наступним чином: </vt:lpstr>
      <vt:lpstr>Більшість змін стосується організаційної структури, дизайну, продукту, технології або персоналу: </vt:lpstr>
      <vt:lpstr>За ступенем визначають розвиваючі, перетворюючі та трансформаційні зміни. </vt:lpstr>
      <vt:lpstr> Важливою ознакою класифікації є предмет змін, за якою виділяється 5 видів змін: технологічні зміни, зміни бізнес-моделі, структурні, культурні, зміни, орієнтовані на персонал. </vt:lpstr>
      <vt:lpstr>Презентация PowerPoint</vt:lpstr>
      <vt:lpstr>Важелі здійснення змін різного рівня інноваційності</vt:lpstr>
      <vt:lpstr>Залежно від стану чинників, що задають необхідність і ступінь змін</vt:lpstr>
      <vt:lpstr>Залежно від масштабів змін</vt:lpstr>
      <vt:lpstr>Залежно від рівня організації  або від зрізу організації</vt:lpstr>
      <vt:lpstr>Залежно від стабільності змін</vt:lpstr>
      <vt:lpstr>Залежно від області стратегічних змін</vt:lpstr>
      <vt:lpstr>Залежно від сфери змін</vt:lpstr>
      <vt:lpstr>Залежно від тривалості змін</vt:lpstr>
      <vt:lpstr>Екстремальна класифікація Норберта Тома</vt:lpstr>
      <vt:lpstr>Залежно від напрямку впливу змін</vt:lpstr>
      <vt:lpstr>Залежно від часу проведення змін</vt:lpstr>
      <vt:lpstr>Залежно від рівня розробки стратегії</vt:lpstr>
      <vt:lpstr>Залежно від характеру змін</vt:lpstr>
      <vt:lpstr>Залежно від об’єкту змін</vt:lpstr>
      <vt:lpstr>Презентация PowerPoint</vt:lpstr>
      <vt:lpstr>Індивідуальні зміни </vt:lpstr>
      <vt:lpstr>Моделі змін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ПРИРОДА, ДЖЕРЕЛА  ТА НЕОБХІДНІСТЬ ПРОВЕДЕННЯ ЗМІН</dc:title>
  <dc:creator>Пащенко Ольга Петрівна</dc:creator>
  <cp:lastModifiedBy>User</cp:lastModifiedBy>
  <cp:revision>53</cp:revision>
  <dcterms:created xsi:type="dcterms:W3CDTF">2021-10-23T07:25:58Z</dcterms:created>
  <dcterms:modified xsi:type="dcterms:W3CDTF">2021-10-29T09:29:47Z</dcterms:modified>
</cp:coreProperties>
</file>