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3" r:id="rId18"/>
    <p:sldId id="293" r:id="rId19"/>
    <p:sldId id="274" r:id="rId20"/>
    <p:sldId id="294" r:id="rId21"/>
    <p:sldId id="275" r:id="rId22"/>
    <p:sldId id="276" r:id="rId23"/>
    <p:sldId id="277" r:id="rId24"/>
    <p:sldId id="278" r:id="rId25"/>
    <p:sldId id="279" r:id="rId26"/>
    <p:sldId id="280" r:id="rId27"/>
    <p:sldId id="281" r:id="rId28"/>
    <p:sldId id="282" r:id="rId29"/>
    <p:sldId id="283" r:id="rId30"/>
    <p:sldId id="284" r:id="rId31"/>
    <p:sldId id="285" r:id="rId32"/>
    <p:sldId id="286" r:id="rId33"/>
    <p:sldId id="287" r:id="rId34"/>
    <p:sldId id="288" r:id="rId35"/>
    <p:sldId id="289" r:id="rId36"/>
    <p:sldId id="290" r:id="rId37"/>
    <p:sldId id="291" r:id="rId38"/>
    <p:sldId id="292" r:id="rId39"/>
    <p:sldId id="296" r:id="rId40"/>
    <p:sldId id="295" r:id="rId41"/>
    <p:sldId id="297" r:id="rId42"/>
    <p:sldId id="298" r:id="rId43"/>
    <p:sldId id="299" r:id="rId44"/>
    <p:sldId id="300" r:id="rId45"/>
    <p:sldId id="301" r:id="rId46"/>
    <p:sldId id="272" r:id="rId47"/>
  </p:sldIdLst>
  <p:sldSz cx="12192000" cy="6858000"/>
  <p:notesSz cx="6858000" cy="9144000"/>
  <p:defaultText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9D7B6"/>
    <a:srgbClr val="0000FF"/>
    <a:srgbClr val="CC00CC"/>
    <a:srgbClr val="FF0000"/>
    <a:srgbClr val="FC14DB"/>
    <a:srgbClr val="00FFFF"/>
    <a:srgbClr val="FF3399"/>
    <a:srgbClr val="EA46D3"/>
    <a:srgbClr val="0066FF"/>
    <a:srgbClr val="31DDE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0" Type="http://schemas.openxmlformats.org/officeDocument/2006/relationships/slide" Target="slides/slide19.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uk-UA"/>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A35F65EE-FBA9-4A19-A91D-290BB2E896BA}" type="datetimeFigureOut">
              <a:rPr lang="uk-UA" smtClean="0"/>
              <a:t>05.11.2024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2F34419-DF3E-41E2-B93E-F74A6326EBD9}" type="slidenum">
              <a:rPr lang="uk-UA" smtClean="0"/>
              <a:t>‹#›</a:t>
            </a:fld>
            <a:endParaRPr lang="uk-UA"/>
          </a:p>
        </p:txBody>
      </p:sp>
    </p:spTree>
    <p:extLst>
      <p:ext uri="{BB962C8B-B14F-4D97-AF65-F5344CB8AC3E}">
        <p14:creationId xmlns:p14="http://schemas.microsoft.com/office/powerpoint/2010/main" val="2284706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35F65EE-FBA9-4A19-A91D-290BB2E896BA}" type="datetimeFigureOut">
              <a:rPr lang="uk-UA" smtClean="0"/>
              <a:t>05.11.2024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2F34419-DF3E-41E2-B93E-F74A6326EBD9}" type="slidenum">
              <a:rPr lang="uk-UA" smtClean="0"/>
              <a:t>‹#›</a:t>
            </a:fld>
            <a:endParaRPr lang="uk-UA"/>
          </a:p>
        </p:txBody>
      </p:sp>
    </p:spTree>
    <p:extLst>
      <p:ext uri="{BB962C8B-B14F-4D97-AF65-F5344CB8AC3E}">
        <p14:creationId xmlns:p14="http://schemas.microsoft.com/office/powerpoint/2010/main" val="1687202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35F65EE-FBA9-4A19-A91D-290BB2E896BA}" type="datetimeFigureOut">
              <a:rPr lang="uk-UA" smtClean="0"/>
              <a:t>05.11.2024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2F34419-DF3E-41E2-B93E-F74A6326EBD9}" type="slidenum">
              <a:rPr lang="uk-UA" smtClean="0"/>
              <a:t>‹#›</a:t>
            </a:fld>
            <a:endParaRPr lang="uk-UA"/>
          </a:p>
        </p:txBody>
      </p:sp>
    </p:spTree>
    <p:extLst>
      <p:ext uri="{BB962C8B-B14F-4D97-AF65-F5344CB8AC3E}">
        <p14:creationId xmlns:p14="http://schemas.microsoft.com/office/powerpoint/2010/main" val="2833112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A35F65EE-FBA9-4A19-A91D-290BB2E896BA}" type="datetimeFigureOut">
              <a:rPr lang="uk-UA" smtClean="0"/>
              <a:t>05.11.2024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2F34419-DF3E-41E2-B93E-F74A6326EBD9}" type="slidenum">
              <a:rPr lang="uk-UA" smtClean="0"/>
              <a:t>‹#›</a:t>
            </a:fld>
            <a:endParaRPr lang="uk-UA"/>
          </a:p>
        </p:txBody>
      </p:sp>
    </p:spTree>
    <p:extLst>
      <p:ext uri="{BB962C8B-B14F-4D97-AF65-F5344CB8AC3E}">
        <p14:creationId xmlns:p14="http://schemas.microsoft.com/office/powerpoint/2010/main" val="165059583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uk-UA"/>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A35F65EE-FBA9-4A19-A91D-290BB2E896BA}" type="datetimeFigureOut">
              <a:rPr lang="uk-UA" smtClean="0"/>
              <a:t>05.11.2024</a:t>
            </a:fld>
            <a:endParaRPr lang="uk-UA"/>
          </a:p>
        </p:txBody>
      </p:sp>
      <p:sp>
        <p:nvSpPr>
          <p:cNvPr id="5" name="Нижний колонтитул 4"/>
          <p:cNvSpPr>
            <a:spLocks noGrp="1"/>
          </p:cNvSpPr>
          <p:nvPr>
            <p:ph type="ftr" sz="quarter" idx="11"/>
          </p:nvPr>
        </p:nvSpPr>
        <p:spPr/>
        <p:txBody>
          <a:bodyPr/>
          <a:lstStyle/>
          <a:p>
            <a:endParaRPr lang="uk-UA"/>
          </a:p>
        </p:txBody>
      </p:sp>
      <p:sp>
        <p:nvSpPr>
          <p:cNvPr id="6" name="Номер слайда 5"/>
          <p:cNvSpPr>
            <a:spLocks noGrp="1"/>
          </p:cNvSpPr>
          <p:nvPr>
            <p:ph type="sldNum" sz="quarter" idx="12"/>
          </p:nvPr>
        </p:nvSpPr>
        <p:spPr/>
        <p:txBody>
          <a:bodyPr/>
          <a:lstStyle/>
          <a:p>
            <a:fld id="{72F34419-DF3E-41E2-B93E-F74A6326EBD9}" type="slidenum">
              <a:rPr lang="uk-UA" smtClean="0"/>
              <a:t>‹#›</a:t>
            </a:fld>
            <a:endParaRPr lang="uk-UA"/>
          </a:p>
        </p:txBody>
      </p:sp>
    </p:spTree>
    <p:extLst>
      <p:ext uri="{BB962C8B-B14F-4D97-AF65-F5344CB8AC3E}">
        <p14:creationId xmlns:p14="http://schemas.microsoft.com/office/powerpoint/2010/main" val="159135069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A35F65EE-FBA9-4A19-A91D-290BB2E896BA}" type="datetimeFigureOut">
              <a:rPr lang="uk-UA" smtClean="0"/>
              <a:t>05.11.2024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2F34419-DF3E-41E2-B93E-F74A6326EBD9}" type="slidenum">
              <a:rPr lang="uk-UA" smtClean="0"/>
              <a:t>‹#›</a:t>
            </a:fld>
            <a:endParaRPr lang="uk-UA"/>
          </a:p>
        </p:txBody>
      </p:sp>
    </p:spTree>
    <p:extLst>
      <p:ext uri="{BB962C8B-B14F-4D97-AF65-F5344CB8AC3E}">
        <p14:creationId xmlns:p14="http://schemas.microsoft.com/office/powerpoint/2010/main" val="299088067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uk-UA"/>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A35F65EE-FBA9-4A19-A91D-290BB2E896BA}" type="datetimeFigureOut">
              <a:rPr lang="uk-UA" smtClean="0"/>
              <a:t>05.11.2024</a:t>
            </a:fld>
            <a:endParaRPr lang="uk-UA"/>
          </a:p>
        </p:txBody>
      </p:sp>
      <p:sp>
        <p:nvSpPr>
          <p:cNvPr id="8" name="Нижний колонтитул 7"/>
          <p:cNvSpPr>
            <a:spLocks noGrp="1"/>
          </p:cNvSpPr>
          <p:nvPr>
            <p:ph type="ftr" sz="quarter" idx="11"/>
          </p:nvPr>
        </p:nvSpPr>
        <p:spPr/>
        <p:txBody>
          <a:bodyPr/>
          <a:lstStyle/>
          <a:p>
            <a:endParaRPr lang="uk-UA"/>
          </a:p>
        </p:txBody>
      </p:sp>
      <p:sp>
        <p:nvSpPr>
          <p:cNvPr id="9" name="Номер слайда 8"/>
          <p:cNvSpPr>
            <a:spLocks noGrp="1"/>
          </p:cNvSpPr>
          <p:nvPr>
            <p:ph type="sldNum" sz="quarter" idx="12"/>
          </p:nvPr>
        </p:nvSpPr>
        <p:spPr/>
        <p:txBody>
          <a:bodyPr/>
          <a:lstStyle/>
          <a:p>
            <a:fld id="{72F34419-DF3E-41E2-B93E-F74A6326EBD9}" type="slidenum">
              <a:rPr lang="uk-UA" smtClean="0"/>
              <a:t>‹#›</a:t>
            </a:fld>
            <a:endParaRPr lang="uk-UA"/>
          </a:p>
        </p:txBody>
      </p:sp>
    </p:spTree>
    <p:extLst>
      <p:ext uri="{BB962C8B-B14F-4D97-AF65-F5344CB8AC3E}">
        <p14:creationId xmlns:p14="http://schemas.microsoft.com/office/powerpoint/2010/main" val="281314312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A35F65EE-FBA9-4A19-A91D-290BB2E896BA}" type="datetimeFigureOut">
              <a:rPr lang="uk-UA" smtClean="0"/>
              <a:t>05.11.2024</a:t>
            </a:fld>
            <a:endParaRPr lang="uk-UA"/>
          </a:p>
        </p:txBody>
      </p:sp>
      <p:sp>
        <p:nvSpPr>
          <p:cNvPr id="4" name="Нижний колонтитул 3"/>
          <p:cNvSpPr>
            <a:spLocks noGrp="1"/>
          </p:cNvSpPr>
          <p:nvPr>
            <p:ph type="ftr" sz="quarter" idx="11"/>
          </p:nvPr>
        </p:nvSpPr>
        <p:spPr/>
        <p:txBody>
          <a:bodyPr/>
          <a:lstStyle/>
          <a:p>
            <a:endParaRPr lang="uk-UA"/>
          </a:p>
        </p:txBody>
      </p:sp>
      <p:sp>
        <p:nvSpPr>
          <p:cNvPr id="5" name="Номер слайда 4"/>
          <p:cNvSpPr>
            <a:spLocks noGrp="1"/>
          </p:cNvSpPr>
          <p:nvPr>
            <p:ph type="sldNum" sz="quarter" idx="12"/>
          </p:nvPr>
        </p:nvSpPr>
        <p:spPr/>
        <p:txBody>
          <a:bodyPr/>
          <a:lstStyle/>
          <a:p>
            <a:fld id="{72F34419-DF3E-41E2-B93E-F74A6326EBD9}" type="slidenum">
              <a:rPr lang="uk-UA" smtClean="0"/>
              <a:t>‹#›</a:t>
            </a:fld>
            <a:endParaRPr lang="uk-UA"/>
          </a:p>
        </p:txBody>
      </p:sp>
    </p:spTree>
    <p:extLst>
      <p:ext uri="{BB962C8B-B14F-4D97-AF65-F5344CB8AC3E}">
        <p14:creationId xmlns:p14="http://schemas.microsoft.com/office/powerpoint/2010/main" val="387255996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A35F65EE-FBA9-4A19-A91D-290BB2E896BA}" type="datetimeFigureOut">
              <a:rPr lang="uk-UA" smtClean="0"/>
              <a:t>05.11.2024</a:t>
            </a:fld>
            <a:endParaRPr lang="uk-UA"/>
          </a:p>
        </p:txBody>
      </p:sp>
      <p:sp>
        <p:nvSpPr>
          <p:cNvPr id="3" name="Нижний колонтитул 2"/>
          <p:cNvSpPr>
            <a:spLocks noGrp="1"/>
          </p:cNvSpPr>
          <p:nvPr>
            <p:ph type="ftr" sz="quarter" idx="11"/>
          </p:nvPr>
        </p:nvSpPr>
        <p:spPr/>
        <p:txBody>
          <a:bodyPr/>
          <a:lstStyle/>
          <a:p>
            <a:endParaRPr lang="uk-UA"/>
          </a:p>
        </p:txBody>
      </p:sp>
      <p:sp>
        <p:nvSpPr>
          <p:cNvPr id="4" name="Номер слайда 3"/>
          <p:cNvSpPr>
            <a:spLocks noGrp="1"/>
          </p:cNvSpPr>
          <p:nvPr>
            <p:ph type="sldNum" sz="quarter" idx="12"/>
          </p:nvPr>
        </p:nvSpPr>
        <p:spPr/>
        <p:txBody>
          <a:bodyPr/>
          <a:lstStyle/>
          <a:p>
            <a:fld id="{72F34419-DF3E-41E2-B93E-F74A6326EBD9}" type="slidenum">
              <a:rPr lang="uk-UA" smtClean="0"/>
              <a:t>‹#›</a:t>
            </a:fld>
            <a:endParaRPr lang="uk-UA"/>
          </a:p>
        </p:txBody>
      </p:sp>
    </p:spTree>
    <p:extLst>
      <p:ext uri="{BB962C8B-B14F-4D97-AF65-F5344CB8AC3E}">
        <p14:creationId xmlns:p14="http://schemas.microsoft.com/office/powerpoint/2010/main" val="12393575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35F65EE-FBA9-4A19-A91D-290BB2E896BA}" type="datetimeFigureOut">
              <a:rPr lang="uk-UA" smtClean="0"/>
              <a:t>05.11.2024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2F34419-DF3E-41E2-B93E-F74A6326EBD9}" type="slidenum">
              <a:rPr lang="uk-UA" smtClean="0"/>
              <a:t>‹#›</a:t>
            </a:fld>
            <a:endParaRPr lang="uk-UA"/>
          </a:p>
        </p:txBody>
      </p:sp>
    </p:spTree>
    <p:extLst>
      <p:ext uri="{BB962C8B-B14F-4D97-AF65-F5344CB8AC3E}">
        <p14:creationId xmlns:p14="http://schemas.microsoft.com/office/powerpoint/2010/main" val="15841336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uk-UA"/>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A35F65EE-FBA9-4A19-A91D-290BB2E896BA}" type="datetimeFigureOut">
              <a:rPr lang="uk-UA" smtClean="0"/>
              <a:t>05.11.2024</a:t>
            </a:fld>
            <a:endParaRPr lang="uk-UA"/>
          </a:p>
        </p:txBody>
      </p:sp>
      <p:sp>
        <p:nvSpPr>
          <p:cNvPr id="6" name="Нижний колонтитул 5"/>
          <p:cNvSpPr>
            <a:spLocks noGrp="1"/>
          </p:cNvSpPr>
          <p:nvPr>
            <p:ph type="ftr" sz="quarter" idx="11"/>
          </p:nvPr>
        </p:nvSpPr>
        <p:spPr/>
        <p:txBody>
          <a:bodyPr/>
          <a:lstStyle/>
          <a:p>
            <a:endParaRPr lang="uk-UA"/>
          </a:p>
        </p:txBody>
      </p:sp>
      <p:sp>
        <p:nvSpPr>
          <p:cNvPr id="7" name="Номер слайда 6"/>
          <p:cNvSpPr>
            <a:spLocks noGrp="1"/>
          </p:cNvSpPr>
          <p:nvPr>
            <p:ph type="sldNum" sz="quarter" idx="12"/>
          </p:nvPr>
        </p:nvSpPr>
        <p:spPr/>
        <p:txBody>
          <a:bodyPr/>
          <a:lstStyle/>
          <a:p>
            <a:fld id="{72F34419-DF3E-41E2-B93E-F74A6326EBD9}" type="slidenum">
              <a:rPr lang="uk-UA" smtClean="0"/>
              <a:t>‹#›</a:t>
            </a:fld>
            <a:endParaRPr lang="uk-UA"/>
          </a:p>
        </p:txBody>
      </p:sp>
    </p:spTree>
    <p:extLst>
      <p:ext uri="{BB962C8B-B14F-4D97-AF65-F5344CB8AC3E}">
        <p14:creationId xmlns:p14="http://schemas.microsoft.com/office/powerpoint/2010/main" val="38647277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9D7B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tileRect/>
        </a:grad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5F65EE-FBA9-4A19-A91D-290BB2E896BA}" type="datetimeFigureOut">
              <a:rPr lang="uk-UA" smtClean="0"/>
              <a:t>05.11.2024</a:t>
            </a:fld>
            <a:endParaRPr lang="uk-UA"/>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uk-UA"/>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2F34419-DF3E-41E2-B93E-F74A6326EBD9}" type="slidenum">
              <a:rPr lang="uk-UA" smtClean="0"/>
              <a:t>‹#›</a:t>
            </a:fld>
            <a:endParaRPr lang="uk-UA"/>
          </a:p>
        </p:txBody>
      </p:sp>
    </p:spTree>
    <p:extLst>
      <p:ext uri="{BB962C8B-B14F-4D97-AF65-F5344CB8AC3E}">
        <p14:creationId xmlns:p14="http://schemas.microsoft.com/office/powerpoint/2010/main" val="215561622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2.xml"/><Relationship Id="rId4" Type="http://schemas.openxmlformats.org/officeDocument/2006/relationships/image" Target="../media/image3.emf"/></Relationships>
</file>

<file path=ppt/slides/_rels/slide15.xml.rels><?xml version="1.0" encoding="UTF-8" standalone="yes"?>
<Relationships xmlns="http://schemas.openxmlformats.org/package/2006/relationships"><Relationship Id="rId3" Type="http://schemas.openxmlformats.org/officeDocument/2006/relationships/image" Target="../media/image5.emf"/><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9.emf"/><Relationship Id="rId2" Type="http://schemas.openxmlformats.org/officeDocument/2006/relationships/image" Target="../media/image8.emf"/><Relationship Id="rId1" Type="http://schemas.openxmlformats.org/officeDocument/2006/relationships/slideLayout" Target="../slideLayouts/slideLayout2.xml"/><Relationship Id="rId4" Type="http://schemas.openxmlformats.org/officeDocument/2006/relationships/image" Target="../media/image10.emf"/></Relationships>
</file>

<file path=ppt/slides/_rels/slide1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hyperlink" Target="https://rates.fm/ua-uk/invest/investuvannya-v-cinni-paperi/" TargetMode="Externa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hyperlink" Target="https://rates.fm/ua-uk/invest/sho-take-zvichajna-akciya/" TargetMode="Externa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3" Type="http://schemas.openxmlformats.org/officeDocument/2006/relationships/image" Target="../media/image14.emf"/><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798996" y="3176988"/>
            <a:ext cx="7484741" cy="375424"/>
          </a:xfrm>
          <a:prstGeom prst="rect">
            <a:avLst/>
          </a:prstGeom>
        </p:spPr>
        <p:txBody>
          <a:bodyPr wrap="none">
            <a:spAutoFit/>
          </a:bodyPr>
          <a:lstStyle/>
          <a:p>
            <a:pPr marR="476250" algn="just">
              <a:lnSpc>
                <a:spcPct val="107000"/>
              </a:lnSpc>
              <a:spcAft>
                <a:spcPts val="225"/>
              </a:spcAft>
            </a:pPr>
            <a:r>
              <a:rPr lang="uk-UA" b="1" kern="1800" dirty="0" smtClean="0">
                <a:effectLst/>
                <a:latin typeface="Arial Black" panose="020B0A04020102020204" pitchFamily="34" charset="0"/>
                <a:ea typeface="Times New Roman" panose="02020603050405020304" pitchFamily="18" charset="0"/>
                <a:cs typeface="Times New Roman" panose="02020603050405020304" pitchFamily="18" charset="0"/>
              </a:rPr>
              <a:t>ТЕМА. УПРАВЛІННЯ ФІНАНСОВИМИ ІНВЕСТИЦІЯМИ</a:t>
            </a:r>
            <a:endParaRPr lang="uk-UA" sz="1400" dirty="0">
              <a:effectLst/>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66602619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09097" y="4634416"/>
            <a:ext cx="6096000" cy="1477328"/>
          </a:xfrm>
          <a:prstGeom prst="rect">
            <a:avLst/>
          </a:prstGeom>
        </p:spPr>
        <p:txBody>
          <a:bodyPr>
            <a:spAutoFit/>
          </a:bodyPr>
          <a:lstStyle/>
          <a:p>
            <a:pPr algn="just"/>
            <a:r>
              <a:rPr lang="uk-UA" b="1" dirty="0" smtClean="0">
                <a:effectLst/>
                <a:latin typeface="Arial" panose="020B0604020202020204" pitchFamily="34" charset="0"/>
                <a:ea typeface="Times New Roman" panose="02020603050405020304" pitchFamily="18" charset="0"/>
              </a:rPr>
              <a:t>Перспективними видами позикових джерел фінансування інвестицій</a:t>
            </a:r>
            <a:r>
              <a:rPr lang="uk-UA" dirty="0" smtClean="0">
                <a:effectLst/>
                <a:latin typeface="Arial" panose="020B0604020202020204" pitchFamily="34" charset="0"/>
                <a:ea typeface="Times New Roman" panose="02020603050405020304" pitchFamily="18" charset="0"/>
              </a:rPr>
              <a:t> є кошти, залучені підприємством для фінансування інвестицій за рахунок інвестиційного лізингу, інвестиційного </a:t>
            </a:r>
            <a:r>
              <a:rPr lang="uk-UA" dirty="0" err="1" smtClean="0">
                <a:effectLst/>
                <a:latin typeface="Arial" panose="020B0604020202020204" pitchFamily="34" charset="0"/>
                <a:ea typeface="Times New Roman" panose="02020603050405020304" pitchFamily="18" charset="0"/>
              </a:rPr>
              <a:t>селенгу</a:t>
            </a:r>
            <a:r>
              <a:rPr lang="uk-UA" dirty="0" smtClean="0">
                <a:effectLst/>
                <a:latin typeface="Arial" panose="020B0604020202020204" pitchFamily="34" charset="0"/>
                <a:ea typeface="Times New Roman" panose="02020603050405020304" pitchFamily="18" charset="0"/>
              </a:rPr>
              <a:t> франчайзингу, </a:t>
            </a:r>
            <a:r>
              <a:rPr lang="uk-UA" dirty="0" err="1" smtClean="0">
                <a:effectLst/>
                <a:latin typeface="Arial" panose="020B0604020202020204" pitchFamily="34" charset="0"/>
                <a:ea typeface="Times New Roman" panose="02020603050405020304" pitchFamily="18" charset="0"/>
              </a:rPr>
              <a:t>толлінгу</a:t>
            </a:r>
            <a:r>
              <a:rPr lang="uk-UA" dirty="0" smtClean="0">
                <a:effectLst/>
                <a:latin typeface="Arial" panose="020B0604020202020204" pitchFamily="34" charset="0"/>
                <a:ea typeface="Times New Roman" panose="02020603050405020304" pitchFamily="18" charset="0"/>
              </a:rPr>
              <a:t>, </a:t>
            </a:r>
            <a:r>
              <a:rPr lang="uk-UA" dirty="0" err="1" smtClean="0">
                <a:effectLst/>
                <a:latin typeface="Arial" panose="020B0604020202020204" pitchFamily="34" charset="0"/>
                <a:ea typeface="Times New Roman" panose="02020603050405020304" pitchFamily="18" charset="0"/>
              </a:rPr>
              <a:t>форфейтингу</a:t>
            </a:r>
            <a:r>
              <a:rPr lang="uk-UA" dirty="0" smtClean="0">
                <a:effectLst/>
                <a:latin typeface="Arial" panose="020B0604020202020204" pitchFamily="34" charset="0"/>
                <a:ea typeface="Times New Roman" panose="02020603050405020304" pitchFamily="18" charset="0"/>
              </a:rPr>
              <a:t>;</a:t>
            </a:r>
            <a:endParaRPr lang="uk-UA" dirty="0"/>
          </a:p>
        </p:txBody>
      </p:sp>
      <p:sp>
        <p:nvSpPr>
          <p:cNvPr id="5" name="Прямоугольник 4"/>
          <p:cNvSpPr/>
          <p:nvPr/>
        </p:nvSpPr>
        <p:spPr>
          <a:xfrm>
            <a:off x="4044915" y="283643"/>
            <a:ext cx="7957787" cy="685059"/>
          </a:xfrm>
          <a:prstGeom prst="rect">
            <a:avLst/>
          </a:prstGeom>
        </p:spPr>
        <p:txBody>
          <a:bodyPr wrap="square">
            <a:spAutoFit/>
          </a:bodyPr>
          <a:lstStyle/>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формують переважно за рахунок позичкових коштів, головна роль серед яких належить довготерміновим кредитам банків.</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63953" y="295220"/>
            <a:ext cx="3634277"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txBody>
          <a:bodyPr wrap="square">
            <a:spAutoFit/>
          </a:bodyPr>
          <a:lstStyle/>
          <a:p>
            <a:r>
              <a:rPr lang="uk-UA" b="1" dirty="0" smtClean="0">
                <a:effectLst/>
                <a:latin typeface="Arial" panose="020B0604020202020204" pitchFamily="34" charset="0"/>
                <a:ea typeface="Times New Roman" panose="02020603050405020304" pitchFamily="18" charset="0"/>
              </a:rPr>
              <a:t>- </a:t>
            </a:r>
            <a:r>
              <a:rPr lang="uk-UA" b="1" dirty="0" smtClean="0">
                <a:effectLst/>
                <a:latin typeface="Arial Black" panose="020B0A04020102020204" pitchFamily="34" charset="0"/>
                <a:ea typeface="Times New Roman" panose="02020603050405020304" pitchFamily="18" charset="0"/>
              </a:rPr>
              <a:t>позичкові джерела фінансування</a:t>
            </a:r>
            <a:r>
              <a:rPr lang="uk-UA" dirty="0" smtClean="0">
                <a:effectLst/>
                <a:latin typeface="Arial Black" panose="020B0A04020102020204" pitchFamily="34" charset="0"/>
                <a:ea typeface="Times New Roman" panose="02020603050405020304" pitchFamily="18" charset="0"/>
              </a:rPr>
              <a:t> інвестицій</a:t>
            </a:r>
            <a:endParaRPr lang="uk-UA" dirty="0">
              <a:latin typeface="Arial Black" panose="020B0A04020102020204" pitchFamily="34" charset="0"/>
            </a:endParaRPr>
          </a:p>
        </p:txBody>
      </p:sp>
      <p:sp>
        <p:nvSpPr>
          <p:cNvPr id="7" name="Прямоугольник 6"/>
          <p:cNvSpPr/>
          <p:nvPr/>
        </p:nvSpPr>
        <p:spPr>
          <a:xfrm>
            <a:off x="263953" y="1718121"/>
            <a:ext cx="6096000" cy="2166875"/>
          </a:xfrm>
          <a:prstGeom prst="rect">
            <a:avLst/>
          </a:prstGeom>
        </p:spPr>
        <p:txBody>
          <a:bodyPr>
            <a:spAutoFit/>
          </a:bodyPr>
          <a:lstStyle/>
          <a:p>
            <a:pPr algn="just">
              <a:lnSpc>
                <a:spcPct val="107000"/>
              </a:lnSpc>
              <a:spcAft>
                <a:spcPts val="0"/>
              </a:spcAft>
            </a:pP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До інших позикових джерел фінансування належать</a:t>
            </a: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емісія облігацій компанії, кредити з бюджету держави та позабюджетних фондів інвестиційної підтримки (вітчизняних інвестиційних, венчурних, пенсійних, страхових фондів і компаній, агенцій розвитку й експортного кредитування тощо), а також кредити постачальників, покупців і підрядників.</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8392226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087529" y="640346"/>
            <a:ext cx="7915174" cy="2166875"/>
          </a:xfrm>
          <a:prstGeom prst="rect">
            <a:avLst/>
          </a:prstGeom>
        </p:spPr>
        <p:txBody>
          <a:bodyPr wrap="square">
            <a:spAutoFit/>
          </a:bodyPr>
          <a:lstStyle/>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насамперед формуються за рахунок акціонерного капіталу шляхом емісії власних акцій, облігацій, інвестиційних сертифікатів (для пайових інвестиційних фондів), інших цінних паперів та розміщення їх на відповідних ринках, а також завдяки прирощенню акціонерного капіталу за рахунок збільшення котирувальної ціни акцій підприємства. Ці джерела можуть використовувати корпорації та їхні самостійні (дочірні) структури, створювані у формі акціонерних товариств.</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44703" y="1305873"/>
            <a:ext cx="3634277"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txBody>
          <a:bodyPr wrap="square">
            <a:spAutoFit/>
          </a:bodyPr>
          <a:lstStyle/>
          <a:p>
            <a:r>
              <a:rPr lang="uk-UA" b="1" dirty="0" smtClean="0">
                <a:effectLst/>
                <a:latin typeface="Arial" panose="020B0604020202020204" pitchFamily="34" charset="0"/>
                <a:ea typeface="Times New Roman" panose="02020603050405020304" pitchFamily="18" charset="0"/>
              </a:rPr>
              <a:t>- </a:t>
            </a:r>
            <a:r>
              <a:rPr lang="uk-UA" b="1" dirty="0" smtClean="0">
                <a:effectLst/>
                <a:latin typeface="Arial Black" panose="020B0A04020102020204" pitchFamily="34" charset="0"/>
                <a:ea typeface="Times New Roman" panose="02020603050405020304" pitchFamily="18" charset="0"/>
              </a:rPr>
              <a:t>залучені джерела фінансування</a:t>
            </a:r>
            <a:r>
              <a:rPr lang="uk-UA" dirty="0" smtClean="0">
                <a:effectLst/>
                <a:latin typeface="Arial Black" panose="020B0A04020102020204" pitchFamily="34" charset="0"/>
                <a:ea typeface="Times New Roman" panose="02020603050405020304" pitchFamily="18" charset="0"/>
              </a:rPr>
              <a:t> інвестицій</a:t>
            </a:r>
            <a:endParaRPr lang="uk-UA" dirty="0">
              <a:latin typeface="Arial Black" panose="020B0A04020102020204" pitchFamily="34" charset="0"/>
            </a:endParaRPr>
          </a:p>
        </p:txBody>
      </p:sp>
      <p:sp>
        <p:nvSpPr>
          <p:cNvPr id="6" name="Прямоугольник 5"/>
          <p:cNvSpPr/>
          <p:nvPr/>
        </p:nvSpPr>
        <p:spPr>
          <a:xfrm>
            <a:off x="541604" y="4182361"/>
            <a:ext cx="6096001" cy="1277786"/>
          </a:xfrm>
          <a:prstGeom prst="rect">
            <a:avLst/>
          </a:prstGeom>
        </p:spPr>
        <p:txBody>
          <a:bodyPr>
            <a:spAutoFit/>
          </a:bodyPr>
          <a:lstStyle/>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Для підприємств інших організаційно-правових форм голов­ною формою залучення капіталу є розширення статутного фонду за рахунок додаткових внесків (паїв) вітчизняних та іноземних інвесторів.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99225028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019125" y="2410017"/>
            <a:ext cx="9070205" cy="1277786"/>
          </a:xfrm>
          <a:prstGeom prst="rect">
            <a:avLst/>
          </a:prstGeom>
        </p:spPr>
        <p:txBody>
          <a:bodyPr wrap="square">
            <a:spAutoFit/>
          </a:bodyPr>
          <a:lstStyle/>
          <a:p>
            <a:pPr indent="252000"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капітальне фінансування</a:t>
            </a: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 отримання коштів в обмін на право пайової участі у власності. Основна форма такого фінансування — випуск акцій;</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52000" algn="just">
              <a:lnSpc>
                <a:spcPct val="107000"/>
              </a:lnSpc>
              <a:spcAft>
                <a:spcPts val="0"/>
              </a:spcAft>
            </a:pPr>
            <a:r>
              <a:rPr lang="uk-UA" dirty="0">
                <a:latin typeface="Arial" panose="020B0604020202020204" pitchFamily="34" charset="0"/>
                <a:ea typeface="Times New Roman" panose="02020603050405020304" pitchFamily="18" charset="0"/>
                <a:cs typeface="Times New Roman" panose="02020603050405020304" pitchFamily="18" charset="0"/>
              </a:rPr>
              <a:t>-</a:t>
            </a: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боргове фінансування</a:t>
            </a: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 отримання коштів в обмін на зобов’язання повернення їх з відсотками (випуск облігацій, залучення кредитів тощо);</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74496" y="263797"/>
            <a:ext cx="3777381" cy="369332"/>
          </a:xfrm>
          <a:prstGeom prst="rect">
            <a:avLst/>
          </a:prstGeom>
        </p:spPr>
        <p:txBody>
          <a:bodyPr wrap="none">
            <a:spAutoFit/>
          </a:bodyPr>
          <a:lstStyle/>
          <a:p>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6. </a:t>
            </a: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За способами фінансування</a:t>
            </a: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uk-UA" dirty="0"/>
          </a:p>
        </p:txBody>
      </p:sp>
      <p:sp>
        <p:nvSpPr>
          <p:cNvPr id="6" name="Прямоугольник 5"/>
          <p:cNvSpPr/>
          <p:nvPr/>
        </p:nvSpPr>
        <p:spPr>
          <a:xfrm>
            <a:off x="0" y="540874"/>
            <a:ext cx="12089331" cy="619272"/>
          </a:xfrm>
          <a:prstGeom prst="rect">
            <a:avLst/>
          </a:prstGeom>
        </p:spPr>
        <p:txBody>
          <a:bodyPr wrap="square">
            <a:spAutoFit/>
          </a:bodyPr>
          <a:lstStyle/>
          <a:p>
            <a:pPr algn="just">
              <a:lnSpc>
                <a:spcPct val="107000"/>
              </a:lnSpc>
              <a:spcAft>
                <a:spcPts val="0"/>
              </a:spcAft>
            </a:pPr>
            <a:r>
              <a:rPr lang="uk-UA" sz="1600" i="1" dirty="0" smtClean="0">
                <a:effectLst/>
                <a:latin typeface="Arial" panose="020B0604020202020204" pitchFamily="34" charset="0"/>
                <a:ea typeface="Times New Roman" panose="02020603050405020304" pitchFamily="18" charset="0"/>
                <a:cs typeface="Times New Roman" panose="02020603050405020304" pitchFamily="18" charset="0"/>
              </a:rPr>
              <a:t>(джерелом інвестицій є заощадження. Процес переміщення коштів від суб’єктів, які здійснюють заощадження, безпосередньо до позичальників, можна назвати фінансуванням):</a:t>
            </a:r>
            <a:endParaRPr lang="uk-UA" sz="1600" i="1"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196241" y="1543186"/>
            <a:ext cx="2755507" cy="646331"/>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100000" t="100000"/>
            </a:path>
            <a:tileRect r="-100000" b="-100000"/>
          </a:gradFill>
          <a:ln>
            <a:solidFill>
              <a:schemeClr val="tx1"/>
            </a:solidFill>
          </a:ln>
        </p:spPr>
        <p:txBody>
          <a:bodyPr wrap="square">
            <a:spAutoFit/>
          </a:bodyPr>
          <a:lstStyle/>
          <a:p>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 пряме фінансування (прямий трансфер)</a:t>
            </a:r>
            <a:endParaRPr lang="uk-UA" dirty="0"/>
          </a:p>
        </p:txBody>
      </p:sp>
      <p:sp>
        <p:nvSpPr>
          <p:cNvPr id="8" name="Прямоугольник 7"/>
          <p:cNvSpPr/>
          <p:nvPr/>
        </p:nvSpPr>
        <p:spPr>
          <a:xfrm>
            <a:off x="3217312" y="1436582"/>
            <a:ext cx="8872019" cy="981423"/>
          </a:xfrm>
          <a:prstGeom prst="rect">
            <a:avLst/>
          </a:prstGeom>
        </p:spPr>
        <p:txBody>
          <a:bodyPr wrap="square">
            <a:spAutoFit/>
          </a:bodyPr>
          <a:lstStyle/>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це сукупність каналів переміщення грошових коштів безпосередньо від їхнього власника до позичальника (інвестора). </a:t>
            </a:r>
          </a:p>
          <a:p>
            <a:pPr algn="just">
              <a:lnSpc>
                <a:spcPct val="107000"/>
              </a:lnSpc>
              <a:spcAft>
                <a:spcPts val="0"/>
              </a:spcAft>
            </a:pP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Пряме фінансування поділяють на</a:t>
            </a: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3217310" y="4174283"/>
            <a:ext cx="8795018" cy="2166875"/>
          </a:xfrm>
          <a:prstGeom prst="rect">
            <a:avLst/>
          </a:prstGeom>
        </p:spPr>
        <p:txBody>
          <a:bodyPr wrap="square">
            <a:spAutoFit/>
          </a:bodyPr>
          <a:lstStyle/>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фінансування інвестиційного процесу за участі фінансових посередників. У цьому разі гроші залучають через посередників (комерційні банки, страхові компанії, пенсійні фонди, інститути спільного інвестування), які вкладають кошти у конкретні об’єкти.</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Подібно до того, як реальні інвестиції у великих масштабах не можна здійснити без фінансових інвестицій, пряме інвестування потребує непрямого (опосередкованого).</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196239" y="4280607"/>
            <a:ext cx="2755507" cy="523220"/>
          </a:xfrm>
          <a:prstGeom prst="rect">
            <a:avLst/>
          </a:prstGeom>
          <a:gradFill flip="none" rotWithShape="1">
            <a:gsLst>
              <a:gs pos="0">
                <a:schemeClr val="accent1">
                  <a:shade val="30000"/>
                  <a:satMod val="115000"/>
                </a:schemeClr>
              </a:gs>
              <a:gs pos="50000">
                <a:schemeClr val="accent1">
                  <a:shade val="67500"/>
                  <a:satMod val="115000"/>
                </a:schemeClr>
              </a:gs>
              <a:gs pos="100000">
                <a:schemeClr val="accent1">
                  <a:shade val="100000"/>
                  <a:satMod val="115000"/>
                </a:schemeClr>
              </a:gs>
            </a:gsLst>
            <a:path path="circle">
              <a:fillToRect l="50000" t="50000" r="50000" b="50000"/>
            </a:path>
            <a:tileRect/>
          </a:gradFill>
          <a:ln>
            <a:solidFill>
              <a:schemeClr val="tx1"/>
            </a:solidFill>
          </a:ln>
        </p:spPr>
        <p:txBody>
          <a:bodyPr wrap="square">
            <a:spAutoFit/>
          </a:bodyPr>
          <a:lstStyle/>
          <a:p>
            <a:r>
              <a:rPr lang="uk-UA" sz="1400" b="1" dirty="0" smtClean="0">
                <a:effectLst/>
                <a:latin typeface="Arial" panose="020B0604020202020204" pitchFamily="34" charset="0"/>
                <a:ea typeface="Times New Roman" panose="02020603050405020304" pitchFamily="18" charset="0"/>
                <a:cs typeface="Times New Roman" panose="02020603050405020304" pitchFamily="18" charset="0"/>
              </a:rPr>
              <a:t>- непряме (опосередковане) фінансування</a:t>
            </a:r>
            <a:endParaRPr lang="uk-UA" sz="1400" dirty="0"/>
          </a:p>
        </p:txBody>
      </p:sp>
    </p:spTree>
    <p:extLst>
      <p:ext uri="{BB962C8B-B14F-4D97-AF65-F5344CB8AC3E}">
        <p14:creationId xmlns:p14="http://schemas.microsoft.com/office/powerpoint/2010/main" val="228508951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73768" y="834634"/>
            <a:ext cx="10895798" cy="2990114"/>
          </a:xfrm>
          <a:prstGeom prst="rect">
            <a:avLst/>
          </a:prstGeom>
        </p:spPr>
        <p:txBody>
          <a:bodyPr wrap="square">
            <a:spAutoFit/>
          </a:bodyPr>
          <a:lstStyle/>
          <a:p>
            <a:pPr algn="just">
              <a:lnSpc>
                <a:spcPct val="107000"/>
              </a:lnSpc>
              <a:spcAft>
                <a:spcPts val="0"/>
              </a:spcAft>
            </a:pP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Фінансові інвестиції групують за такими стратегічними напрямами:</a:t>
            </a:r>
          </a:p>
          <a:p>
            <a:pPr algn="just">
              <a:lnSpc>
                <a:spcPct val="107000"/>
              </a:lnSpc>
              <a:spcAft>
                <a:spcPts val="0"/>
              </a:spcAft>
            </a:pP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інвестиційні операції із традиційними інструментами;</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придбання похідних цінних паперів (деривативів);</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депозитні операції підприємств;</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пайова участь у спільних підприємствах.</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uk-UA"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Спрямованість фінансових інвестицій багатьох підприємств останнім часом дедалі більше орієнтується на ринок цінних паперів. Різні інструменти цього ринку становлять сьогодні близько 90 % загального обсягу фінансових інвестицій підприємств.</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1764941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289682" y="203128"/>
            <a:ext cx="7823937" cy="375424"/>
          </a:xfrm>
          <a:prstGeom prst="rect">
            <a:avLst/>
          </a:prstGeom>
        </p:spPr>
        <p:txBody>
          <a:bodyPr wrap="none">
            <a:spAutoFit/>
          </a:bodyPr>
          <a:lstStyle/>
          <a:p>
            <a:pPr>
              <a:lnSpc>
                <a:spcPct val="107000"/>
              </a:lnSpc>
              <a:spcAft>
                <a:spcPts val="1500"/>
              </a:spcAft>
            </a:pPr>
            <a:r>
              <a:rPr lang="uk-UA" b="1" kern="1800" spc="-95" dirty="0" smtClean="0">
                <a:latin typeface="Arial Black" panose="020B0A04020102020204" pitchFamily="34" charset="0"/>
                <a:ea typeface="Times New Roman" panose="02020603050405020304" pitchFamily="18" charset="0"/>
                <a:cs typeface="Times New Roman" panose="02020603050405020304" pitchFamily="18" charset="0"/>
              </a:rPr>
              <a:t>ХАРАКТЕРИСТИКА ФОНДОВИХ ІНСТРУМЕНТІВ ІНВЕСТУВАННЯ</a:t>
            </a:r>
            <a:endParaRPr lang="uk-UA" sz="1400" dirty="0">
              <a:effectLst/>
              <a:latin typeface="Arial Black" panose="020B0A04020102020204" pitchFamily="34" charset="0"/>
              <a:ea typeface="Calibri" panose="020F0502020204030204" pitchFamily="34" charset="0"/>
              <a:cs typeface="Times New Roman" panose="02020603050405020304" pitchFamily="18" charset="0"/>
            </a:endParaRPr>
          </a:p>
        </p:txBody>
      </p:sp>
      <p:pic>
        <p:nvPicPr>
          <p:cNvPr id="3" name="Рисунок 2"/>
          <p:cNvPicPr>
            <a:picLocks noChangeAspect="1"/>
          </p:cNvPicPr>
          <p:nvPr/>
        </p:nvPicPr>
        <p:blipFill>
          <a:blip r:embed="rId2"/>
          <a:stretch>
            <a:fillRect/>
          </a:stretch>
        </p:blipFill>
        <p:spPr>
          <a:xfrm>
            <a:off x="218113" y="666033"/>
            <a:ext cx="7177525" cy="759885"/>
          </a:xfrm>
          <a:prstGeom prst="rect">
            <a:avLst/>
          </a:prstGeom>
        </p:spPr>
      </p:pic>
      <p:pic>
        <p:nvPicPr>
          <p:cNvPr id="4" name="Рисунок 3"/>
          <p:cNvPicPr>
            <a:picLocks noChangeAspect="1"/>
          </p:cNvPicPr>
          <p:nvPr/>
        </p:nvPicPr>
        <p:blipFill>
          <a:blip r:embed="rId3"/>
          <a:stretch>
            <a:fillRect/>
          </a:stretch>
        </p:blipFill>
        <p:spPr>
          <a:xfrm>
            <a:off x="2372496" y="1599879"/>
            <a:ext cx="6320763" cy="1250261"/>
          </a:xfrm>
          <a:prstGeom prst="rect">
            <a:avLst/>
          </a:prstGeom>
        </p:spPr>
      </p:pic>
      <p:sp>
        <p:nvSpPr>
          <p:cNvPr id="5" name="Прямоугольник 4"/>
          <p:cNvSpPr/>
          <p:nvPr/>
        </p:nvSpPr>
        <p:spPr>
          <a:xfrm>
            <a:off x="218113" y="3246524"/>
            <a:ext cx="11488926" cy="369332"/>
          </a:xfrm>
          <a:prstGeom prst="rect">
            <a:avLst/>
          </a:prstGeom>
        </p:spPr>
        <p:txBody>
          <a:bodyPr wrap="square">
            <a:spAutoFit/>
          </a:bodyPr>
          <a:lstStyle/>
          <a:p>
            <a:pPr algn="just"/>
            <a:r>
              <a:rPr lang="uk-UA" dirty="0">
                <a:latin typeface="Arial" panose="020B0604020202020204" pitchFamily="34" charset="0"/>
                <a:ea typeface="Times New Roman" panose="02020603050405020304" pitchFamily="18" charset="0"/>
              </a:rPr>
              <a:t>Інвестиції в цінні папери є одним з популярних способів отримання пасивного доходу. </a:t>
            </a:r>
            <a:endParaRPr lang="uk-UA" dirty="0"/>
          </a:p>
        </p:txBody>
      </p:sp>
      <p:pic>
        <p:nvPicPr>
          <p:cNvPr id="6" name="Рисунок 5"/>
          <p:cNvPicPr>
            <a:picLocks noChangeAspect="1"/>
          </p:cNvPicPr>
          <p:nvPr/>
        </p:nvPicPr>
        <p:blipFill>
          <a:blip r:embed="rId4"/>
          <a:stretch>
            <a:fillRect/>
          </a:stretch>
        </p:blipFill>
        <p:spPr>
          <a:xfrm>
            <a:off x="1787611" y="3945816"/>
            <a:ext cx="7707758" cy="1651083"/>
          </a:xfrm>
          <a:prstGeom prst="rect">
            <a:avLst/>
          </a:prstGeom>
        </p:spPr>
      </p:pic>
    </p:spTree>
    <p:extLst>
      <p:ext uri="{BB962C8B-B14F-4D97-AF65-F5344CB8AC3E}">
        <p14:creationId xmlns:p14="http://schemas.microsoft.com/office/powerpoint/2010/main" val="266488014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27496" y="231475"/>
            <a:ext cx="7601589" cy="369332"/>
          </a:xfrm>
          <a:prstGeom prst="rect">
            <a:avLst/>
          </a:prstGeom>
        </p:spPr>
        <p:txBody>
          <a:bodyPr wrap="square">
            <a:spAutoFit/>
          </a:bodyPr>
          <a:lstStyle/>
          <a:p>
            <a:pPr algn="just"/>
            <a:r>
              <a:rPr lang="uk-UA" b="1" dirty="0" smtClean="0">
                <a:latin typeface="Arial" panose="020B0604020202020204" pitchFamily="34" charset="0"/>
                <a:ea typeface="Times New Roman" panose="02020603050405020304" pitchFamily="18" charset="0"/>
              </a:rPr>
              <a:t>ЦІННІ ПАПЕРИ МОЖНА КЛАСИФІКУВАТИ НАСТУПНИМ ЧИНОМ:</a:t>
            </a:r>
            <a:endParaRPr lang="uk-UA" b="1" dirty="0"/>
          </a:p>
        </p:txBody>
      </p:sp>
      <p:sp>
        <p:nvSpPr>
          <p:cNvPr id="5" name="Прямоугольник 4"/>
          <p:cNvSpPr/>
          <p:nvPr/>
        </p:nvSpPr>
        <p:spPr>
          <a:xfrm>
            <a:off x="127497" y="832837"/>
            <a:ext cx="11488926" cy="369332"/>
          </a:xfrm>
          <a:prstGeom prst="rect">
            <a:avLst/>
          </a:prstGeom>
        </p:spPr>
        <p:txBody>
          <a:bodyPr wrap="square">
            <a:spAutoFit/>
          </a:bodyPr>
          <a:lstStyle/>
          <a:p>
            <a:pPr algn="just"/>
            <a:r>
              <a:rPr lang="uk-UA" b="1" dirty="0" smtClean="0">
                <a:latin typeface="Arial" panose="020B0604020202020204" pitchFamily="34" charset="0"/>
                <a:ea typeface="Times New Roman" panose="02020603050405020304" pitchFamily="18" charset="0"/>
              </a:rPr>
              <a:t>1. За порядком розміщення (видачі) цінні папери поділяються на:</a:t>
            </a:r>
            <a:endParaRPr lang="uk-UA" b="1" dirty="0"/>
          </a:p>
        </p:txBody>
      </p:sp>
      <p:sp>
        <p:nvSpPr>
          <p:cNvPr id="6" name="Прямоугольник 5"/>
          <p:cNvSpPr/>
          <p:nvPr/>
        </p:nvSpPr>
        <p:spPr>
          <a:xfrm>
            <a:off x="267540" y="1882143"/>
            <a:ext cx="2558038"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a:spAutoFit/>
          </a:bodyPr>
          <a:lstStyle/>
          <a:p>
            <a:pPr algn="ctr"/>
            <a:r>
              <a:rPr lang="uk-UA" dirty="0" smtClean="0">
                <a:latin typeface="Arial Black" panose="020B0A04020102020204" pitchFamily="34" charset="0"/>
                <a:ea typeface="Times New Roman" panose="02020603050405020304" pitchFamily="18" charset="0"/>
              </a:rPr>
              <a:t>Емісійні цінні папери</a:t>
            </a:r>
            <a:endParaRPr lang="uk-UA" dirty="0">
              <a:latin typeface="Arial Black" panose="020B0A04020102020204" pitchFamily="34" charset="0"/>
            </a:endParaRPr>
          </a:p>
        </p:txBody>
      </p:sp>
      <p:sp>
        <p:nvSpPr>
          <p:cNvPr id="7" name="Прямоугольник 6"/>
          <p:cNvSpPr/>
          <p:nvPr/>
        </p:nvSpPr>
        <p:spPr>
          <a:xfrm>
            <a:off x="267540" y="4730679"/>
            <a:ext cx="2558038" cy="646331"/>
          </a:xfrm>
          <a:prstGeom prst="rect">
            <a:avLst/>
          </a:prstGeom>
          <a:gradFill>
            <a:gsLst>
              <a:gs pos="0">
                <a:srgbClr val="29D7B6"/>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a:spAutoFit/>
          </a:bodyPr>
          <a:lstStyle/>
          <a:p>
            <a:pPr algn="ctr"/>
            <a:r>
              <a:rPr lang="uk-UA" b="1" dirty="0" smtClean="0">
                <a:latin typeface="Arial Black" panose="020B0A04020102020204" pitchFamily="34" charset="0"/>
                <a:ea typeface="Times New Roman" panose="02020603050405020304" pitchFamily="18" charset="0"/>
              </a:rPr>
              <a:t>Неемісійні цінні папери</a:t>
            </a:r>
            <a:endParaRPr lang="uk-UA" b="1" dirty="0">
              <a:latin typeface="Arial Black" panose="020B0A04020102020204" pitchFamily="34" charset="0"/>
            </a:endParaRPr>
          </a:p>
        </p:txBody>
      </p:sp>
      <p:pic>
        <p:nvPicPr>
          <p:cNvPr id="8" name="Рисунок 7"/>
          <p:cNvPicPr>
            <a:picLocks noChangeAspect="1"/>
          </p:cNvPicPr>
          <p:nvPr/>
        </p:nvPicPr>
        <p:blipFill>
          <a:blip r:embed="rId2"/>
          <a:stretch>
            <a:fillRect/>
          </a:stretch>
        </p:blipFill>
        <p:spPr>
          <a:xfrm>
            <a:off x="3140581" y="1287926"/>
            <a:ext cx="8328535" cy="1910411"/>
          </a:xfrm>
          <a:prstGeom prst="rect">
            <a:avLst/>
          </a:prstGeom>
        </p:spPr>
      </p:pic>
      <p:pic>
        <p:nvPicPr>
          <p:cNvPr id="9" name="Рисунок 8"/>
          <p:cNvPicPr>
            <a:picLocks noChangeAspect="1"/>
          </p:cNvPicPr>
          <p:nvPr/>
        </p:nvPicPr>
        <p:blipFill>
          <a:blip r:embed="rId3"/>
          <a:stretch>
            <a:fillRect/>
          </a:stretch>
        </p:blipFill>
        <p:spPr>
          <a:xfrm>
            <a:off x="3140402" y="4194704"/>
            <a:ext cx="8328714" cy="1984715"/>
          </a:xfrm>
          <a:prstGeom prst="rect">
            <a:avLst/>
          </a:prstGeom>
        </p:spPr>
      </p:pic>
    </p:spTree>
    <p:extLst>
      <p:ext uri="{BB962C8B-B14F-4D97-AF65-F5344CB8AC3E}">
        <p14:creationId xmlns:p14="http://schemas.microsoft.com/office/powerpoint/2010/main" val="127596630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3043" y="534454"/>
            <a:ext cx="11488926" cy="369332"/>
          </a:xfrm>
          <a:prstGeom prst="rect">
            <a:avLst/>
          </a:prstGeom>
        </p:spPr>
        <p:txBody>
          <a:bodyPr wrap="square">
            <a:spAutoFit/>
          </a:bodyPr>
          <a:lstStyle/>
          <a:p>
            <a:pPr algn="just"/>
            <a:r>
              <a:rPr lang="uk-UA" b="1" dirty="0" smtClean="0">
                <a:latin typeface="Arial" panose="020B0604020202020204" pitchFamily="34" charset="0"/>
                <a:ea typeface="Times New Roman" panose="02020603050405020304" pitchFamily="18" charset="0"/>
              </a:rPr>
              <a:t>2. За формою існування цінні папери поділяються на:</a:t>
            </a:r>
            <a:endParaRPr lang="uk-UA" b="1" dirty="0"/>
          </a:p>
        </p:txBody>
      </p:sp>
      <p:sp>
        <p:nvSpPr>
          <p:cNvPr id="5" name="Прямоугольник 4"/>
          <p:cNvSpPr/>
          <p:nvPr/>
        </p:nvSpPr>
        <p:spPr>
          <a:xfrm>
            <a:off x="383043" y="1544811"/>
            <a:ext cx="2558038"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a:spAutoFit/>
          </a:bodyPr>
          <a:lstStyle/>
          <a:p>
            <a:pPr algn="ctr"/>
            <a:r>
              <a:rPr lang="uk-UA" dirty="0" smtClean="0">
                <a:latin typeface="Arial Black" panose="020B0A04020102020204" pitchFamily="34" charset="0"/>
                <a:ea typeface="Times New Roman" panose="02020603050405020304" pitchFamily="18" charset="0"/>
              </a:rPr>
              <a:t>Документарні цінні папери</a:t>
            </a:r>
            <a:endParaRPr lang="uk-UA" dirty="0">
              <a:latin typeface="Arial Black" panose="020B0A04020102020204" pitchFamily="34" charset="0"/>
            </a:endParaRPr>
          </a:p>
        </p:txBody>
      </p:sp>
      <p:sp>
        <p:nvSpPr>
          <p:cNvPr id="6" name="Прямоугольник 5"/>
          <p:cNvSpPr/>
          <p:nvPr/>
        </p:nvSpPr>
        <p:spPr>
          <a:xfrm>
            <a:off x="383043" y="4432838"/>
            <a:ext cx="2558038"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a:spAutoFit/>
          </a:bodyPr>
          <a:lstStyle/>
          <a:p>
            <a:pPr algn="ctr"/>
            <a:r>
              <a:rPr lang="uk-UA" dirty="0" smtClean="0">
                <a:latin typeface="Arial Black" panose="020B0A04020102020204" pitchFamily="34" charset="0"/>
                <a:ea typeface="Times New Roman" panose="02020603050405020304" pitchFamily="18" charset="0"/>
              </a:rPr>
              <a:t>Бездокументарні цінні папери</a:t>
            </a:r>
            <a:endParaRPr lang="uk-UA" dirty="0">
              <a:latin typeface="Arial Black" panose="020B0A04020102020204" pitchFamily="34" charset="0"/>
            </a:endParaRPr>
          </a:p>
        </p:txBody>
      </p:sp>
      <p:pic>
        <p:nvPicPr>
          <p:cNvPr id="7" name="Рисунок 6"/>
          <p:cNvPicPr>
            <a:picLocks noChangeAspect="1"/>
          </p:cNvPicPr>
          <p:nvPr/>
        </p:nvPicPr>
        <p:blipFill>
          <a:blip r:embed="rId2"/>
          <a:stretch>
            <a:fillRect/>
          </a:stretch>
        </p:blipFill>
        <p:spPr>
          <a:xfrm>
            <a:off x="3431320" y="1295002"/>
            <a:ext cx="8521987" cy="1169065"/>
          </a:xfrm>
          <a:prstGeom prst="rect">
            <a:avLst/>
          </a:prstGeom>
        </p:spPr>
      </p:pic>
      <p:pic>
        <p:nvPicPr>
          <p:cNvPr id="8" name="Рисунок 7"/>
          <p:cNvPicPr>
            <a:picLocks noChangeAspect="1"/>
          </p:cNvPicPr>
          <p:nvPr/>
        </p:nvPicPr>
        <p:blipFill>
          <a:blip r:embed="rId3"/>
          <a:stretch>
            <a:fillRect/>
          </a:stretch>
        </p:blipFill>
        <p:spPr>
          <a:xfrm>
            <a:off x="3431320" y="4432838"/>
            <a:ext cx="8469156" cy="646331"/>
          </a:xfrm>
          <a:prstGeom prst="rect">
            <a:avLst/>
          </a:prstGeom>
        </p:spPr>
      </p:pic>
    </p:spTree>
    <p:extLst>
      <p:ext uri="{BB962C8B-B14F-4D97-AF65-F5344CB8AC3E}">
        <p14:creationId xmlns:p14="http://schemas.microsoft.com/office/powerpoint/2010/main" val="2256762079"/>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83043" y="534454"/>
            <a:ext cx="11488926" cy="369332"/>
          </a:xfrm>
          <a:prstGeom prst="rect">
            <a:avLst/>
          </a:prstGeom>
        </p:spPr>
        <p:txBody>
          <a:bodyPr wrap="square">
            <a:spAutoFit/>
          </a:bodyPr>
          <a:lstStyle/>
          <a:p>
            <a:pPr algn="just"/>
            <a:r>
              <a:rPr lang="uk-UA" b="1" dirty="0" smtClean="0">
                <a:latin typeface="Arial" panose="020B0604020202020204" pitchFamily="34" charset="0"/>
                <a:ea typeface="Times New Roman" panose="02020603050405020304" pitchFamily="18" charset="0"/>
              </a:rPr>
              <a:t>3. За формою випуску цінні папери поділяються на:</a:t>
            </a:r>
            <a:endParaRPr lang="uk-UA" b="1" dirty="0"/>
          </a:p>
        </p:txBody>
      </p:sp>
      <p:sp>
        <p:nvSpPr>
          <p:cNvPr id="5" name="Прямоугольник 4"/>
          <p:cNvSpPr/>
          <p:nvPr/>
        </p:nvSpPr>
        <p:spPr>
          <a:xfrm>
            <a:off x="383043" y="1544811"/>
            <a:ext cx="2558038"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a:spAutoFit/>
          </a:bodyPr>
          <a:lstStyle/>
          <a:p>
            <a:pPr algn="ctr"/>
            <a:r>
              <a:rPr lang="uk-UA" dirty="0" smtClean="0">
                <a:latin typeface="Arial Black" panose="020B0A04020102020204" pitchFamily="34" charset="0"/>
                <a:ea typeface="Times New Roman" panose="02020603050405020304" pitchFamily="18" charset="0"/>
              </a:rPr>
              <a:t>Цінні папери на </a:t>
            </a:r>
            <a:r>
              <a:rPr lang="uk-UA" dirty="0" err="1" smtClean="0">
                <a:latin typeface="Arial Black" panose="020B0A04020102020204" pitchFamily="34" charset="0"/>
                <a:ea typeface="Times New Roman" panose="02020603050405020304" pitchFamily="18" charset="0"/>
              </a:rPr>
              <a:t>пред</a:t>
            </a:r>
            <a:r>
              <a:rPr lang="en-US" dirty="0" smtClean="0">
                <a:latin typeface="Arial Black" panose="020B0A04020102020204" pitchFamily="34" charset="0"/>
                <a:ea typeface="Times New Roman" panose="02020603050405020304" pitchFamily="18" charset="0"/>
              </a:rPr>
              <a:t>’</a:t>
            </a:r>
            <a:r>
              <a:rPr lang="uk-UA" dirty="0" err="1" smtClean="0">
                <a:latin typeface="Arial Black" panose="020B0A04020102020204" pitchFamily="34" charset="0"/>
                <a:ea typeface="Times New Roman" panose="02020603050405020304" pitchFamily="18" charset="0"/>
              </a:rPr>
              <a:t>явника</a:t>
            </a:r>
            <a:endParaRPr lang="uk-UA" dirty="0">
              <a:latin typeface="Arial Black" panose="020B0A04020102020204" pitchFamily="34" charset="0"/>
            </a:endParaRPr>
          </a:p>
        </p:txBody>
      </p:sp>
      <p:sp>
        <p:nvSpPr>
          <p:cNvPr id="6" name="Прямоугольник 5"/>
          <p:cNvSpPr/>
          <p:nvPr/>
        </p:nvSpPr>
        <p:spPr>
          <a:xfrm>
            <a:off x="383043" y="3325933"/>
            <a:ext cx="2558038"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a:spAutoFit/>
          </a:bodyPr>
          <a:lstStyle/>
          <a:p>
            <a:pPr algn="ctr"/>
            <a:r>
              <a:rPr lang="uk-UA" dirty="0" smtClean="0">
                <a:latin typeface="Arial Black" panose="020B0A04020102020204" pitchFamily="34" charset="0"/>
                <a:ea typeface="Times New Roman" panose="02020603050405020304" pitchFamily="18" charset="0"/>
              </a:rPr>
              <a:t>Іменні цінні папери</a:t>
            </a:r>
            <a:endParaRPr lang="uk-UA" dirty="0">
              <a:latin typeface="Arial Black" panose="020B0A04020102020204" pitchFamily="34" charset="0"/>
            </a:endParaRPr>
          </a:p>
        </p:txBody>
      </p:sp>
      <p:sp>
        <p:nvSpPr>
          <p:cNvPr id="7" name="Прямоугольник 6"/>
          <p:cNvSpPr/>
          <p:nvPr/>
        </p:nvSpPr>
        <p:spPr>
          <a:xfrm>
            <a:off x="383043" y="5107055"/>
            <a:ext cx="2558038" cy="646331"/>
          </a:xfrm>
          <a:prstGeom prst="rect">
            <a:avLst/>
          </a:prstGeom>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p:spPr>
        <p:txBody>
          <a:bodyPr wrap="square">
            <a:spAutoFit/>
          </a:bodyPr>
          <a:lstStyle/>
          <a:p>
            <a:pPr algn="ctr"/>
            <a:r>
              <a:rPr lang="uk-UA" dirty="0" smtClean="0">
                <a:latin typeface="Arial Black" panose="020B0A04020102020204" pitchFamily="34" charset="0"/>
                <a:ea typeface="Times New Roman" panose="02020603050405020304" pitchFamily="18" charset="0"/>
              </a:rPr>
              <a:t>Ордерні цінні папери</a:t>
            </a:r>
            <a:endParaRPr lang="uk-UA" dirty="0">
              <a:latin typeface="Arial Black" panose="020B0A04020102020204" pitchFamily="34" charset="0"/>
            </a:endParaRPr>
          </a:p>
        </p:txBody>
      </p:sp>
      <p:pic>
        <p:nvPicPr>
          <p:cNvPr id="8" name="Рисунок 7"/>
          <p:cNvPicPr>
            <a:picLocks noChangeAspect="1"/>
          </p:cNvPicPr>
          <p:nvPr/>
        </p:nvPicPr>
        <p:blipFill>
          <a:blip r:embed="rId2"/>
          <a:stretch>
            <a:fillRect/>
          </a:stretch>
        </p:blipFill>
        <p:spPr>
          <a:xfrm>
            <a:off x="3360463" y="1442957"/>
            <a:ext cx="8695469" cy="850038"/>
          </a:xfrm>
          <a:prstGeom prst="rect">
            <a:avLst/>
          </a:prstGeom>
        </p:spPr>
      </p:pic>
      <p:pic>
        <p:nvPicPr>
          <p:cNvPr id="9" name="Рисунок 8"/>
          <p:cNvPicPr>
            <a:picLocks noChangeAspect="1"/>
          </p:cNvPicPr>
          <p:nvPr/>
        </p:nvPicPr>
        <p:blipFill>
          <a:blip r:embed="rId3"/>
          <a:stretch>
            <a:fillRect/>
          </a:stretch>
        </p:blipFill>
        <p:spPr>
          <a:xfrm>
            <a:off x="3331500" y="3225766"/>
            <a:ext cx="8724432" cy="847437"/>
          </a:xfrm>
          <a:prstGeom prst="rect">
            <a:avLst/>
          </a:prstGeom>
        </p:spPr>
      </p:pic>
      <p:pic>
        <p:nvPicPr>
          <p:cNvPr id="10" name="Рисунок 9"/>
          <p:cNvPicPr>
            <a:picLocks noChangeAspect="1"/>
          </p:cNvPicPr>
          <p:nvPr/>
        </p:nvPicPr>
        <p:blipFill>
          <a:blip r:embed="rId4"/>
          <a:stretch>
            <a:fillRect/>
          </a:stretch>
        </p:blipFill>
        <p:spPr>
          <a:xfrm>
            <a:off x="3278257" y="4829422"/>
            <a:ext cx="8777675" cy="1201595"/>
          </a:xfrm>
          <a:prstGeom prst="rect">
            <a:avLst/>
          </a:prstGeom>
        </p:spPr>
      </p:pic>
    </p:spTree>
    <p:extLst>
      <p:ext uri="{BB962C8B-B14F-4D97-AF65-F5344CB8AC3E}">
        <p14:creationId xmlns:p14="http://schemas.microsoft.com/office/powerpoint/2010/main" val="3120219319"/>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091065" y="88629"/>
            <a:ext cx="8019981" cy="6552802"/>
          </a:xfrm>
          <a:prstGeom prst="rect">
            <a:avLst/>
          </a:prstGeom>
        </p:spPr>
      </p:pic>
    </p:spTree>
    <p:extLst>
      <p:ext uri="{BB962C8B-B14F-4D97-AF65-F5344CB8AC3E}">
        <p14:creationId xmlns:p14="http://schemas.microsoft.com/office/powerpoint/2010/main" val="215384384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73418" y="390075"/>
            <a:ext cx="7326793" cy="369332"/>
          </a:xfrm>
          <a:prstGeom prst="rect">
            <a:avLst/>
          </a:prstGeom>
        </p:spPr>
        <p:txBody>
          <a:bodyPr wrap="square">
            <a:spAutoFit/>
          </a:bodyPr>
          <a:lstStyle/>
          <a:p>
            <a:pPr algn="just"/>
            <a:r>
              <a:rPr lang="uk-UA" b="1" dirty="0" smtClean="0">
                <a:latin typeface="Arial Black" panose="020B0A04020102020204" pitchFamily="34" charset="0"/>
                <a:ea typeface="Times New Roman" panose="02020603050405020304" pitchFamily="18" charset="0"/>
              </a:rPr>
              <a:t>Групи цінних паперів, що знаходяться в обігу в Україні</a:t>
            </a:r>
            <a:endParaRPr lang="uk-UA" b="1" dirty="0">
              <a:latin typeface="Arial Black" panose="020B0A04020102020204" pitchFamily="34" charset="0"/>
            </a:endParaRPr>
          </a:p>
        </p:txBody>
      </p:sp>
      <p:sp>
        <p:nvSpPr>
          <p:cNvPr id="5" name="Прямоугольник 4"/>
          <p:cNvSpPr/>
          <p:nvPr/>
        </p:nvSpPr>
        <p:spPr>
          <a:xfrm>
            <a:off x="1432197" y="1304474"/>
            <a:ext cx="2475660" cy="369332"/>
          </a:xfrm>
          <a:prstGeom prst="rect">
            <a:avLst/>
          </a:prstGeom>
          <a:solidFill>
            <a:srgbClr val="0066FF"/>
          </a:solidFill>
          <a:ln w="19050">
            <a:solidFill>
              <a:schemeClr val="tx1"/>
            </a:solidFill>
          </a:ln>
        </p:spPr>
        <p:txBody>
          <a:bodyPr wrap="square">
            <a:spAutoFit/>
          </a:bodyPr>
          <a:lstStyle/>
          <a:p>
            <a:pPr algn="just"/>
            <a:r>
              <a:rPr lang="uk-UA" b="1" dirty="0" smtClean="0">
                <a:latin typeface="Arial" panose="020B0604020202020204" pitchFamily="34" charset="0"/>
                <a:ea typeface="Times New Roman" panose="02020603050405020304" pitchFamily="18" charset="0"/>
              </a:rPr>
              <a:t>Пайові цінні папери</a:t>
            </a:r>
          </a:p>
        </p:txBody>
      </p:sp>
      <p:sp>
        <p:nvSpPr>
          <p:cNvPr id="6" name="Штриховая стрелка вправо 5"/>
          <p:cNvSpPr/>
          <p:nvPr/>
        </p:nvSpPr>
        <p:spPr>
          <a:xfrm>
            <a:off x="373418" y="1304474"/>
            <a:ext cx="925993" cy="3693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1432197" y="1928512"/>
            <a:ext cx="2475660" cy="646331"/>
          </a:xfrm>
          <a:prstGeom prst="rect">
            <a:avLst/>
          </a:prstGeom>
          <a:solidFill>
            <a:srgbClr val="0066FF"/>
          </a:solidFill>
          <a:ln w="19050">
            <a:solidFill>
              <a:schemeClr val="tx1"/>
            </a:solidFill>
          </a:ln>
        </p:spPr>
        <p:txBody>
          <a:bodyPr wrap="square">
            <a:spAutoFit/>
          </a:bodyPr>
          <a:lstStyle/>
          <a:p>
            <a:pPr algn="ctr"/>
            <a:r>
              <a:rPr lang="uk-UA" b="1" dirty="0" smtClean="0">
                <a:latin typeface="Arial" panose="020B0604020202020204" pitchFamily="34" charset="0"/>
                <a:ea typeface="Times New Roman" panose="02020603050405020304" pitchFamily="18" charset="0"/>
              </a:rPr>
              <a:t>Боргові цінні папери</a:t>
            </a:r>
          </a:p>
        </p:txBody>
      </p:sp>
      <p:sp>
        <p:nvSpPr>
          <p:cNvPr id="8" name="Штриховая стрелка вправо 7"/>
          <p:cNvSpPr/>
          <p:nvPr/>
        </p:nvSpPr>
        <p:spPr>
          <a:xfrm>
            <a:off x="373418" y="2034207"/>
            <a:ext cx="925993" cy="3693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угольник 8"/>
          <p:cNvSpPr/>
          <p:nvPr/>
        </p:nvSpPr>
        <p:spPr>
          <a:xfrm>
            <a:off x="1432197" y="2823181"/>
            <a:ext cx="2475660" cy="646331"/>
          </a:xfrm>
          <a:prstGeom prst="rect">
            <a:avLst/>
          </a:prstGeom>
          <a:solidFill>
            <a:srgbClr val="0066FF"/>
          </a:solidFill>
          <a:ln w="19050">
            <a:solidFill>
              <a:schemeClr val="tx1"/>
            </a:solidFill>
          </a:ln>
        </p:spPr>
        <p:txBody>
          <a:bodyPr wrap="square">
            <a:spAutoFit/>
          </a:bodyPr>
          <a:lstStyle/>
          <a:p>
            <a:pPr algn="ctr"/>
            <a:r>
              <a:rPr lang="uk-UA" b="1" dirty="0" smtClean="0">
                <a:latin typeface="Arial" panose="020B0604020202020204" pitchFamily="34" charset="0"/>
                <a:ea typeface="Times New Roman" panose="02020603050405020304" pitchFamily="18" charset="0"/>
              </a:rPr>
              <a:t>Іпотечні цінні папери</a:t>
            </a:r>
          </a:p>
        </p:txBody>
      </p:sp>
      <p:sp>
        <p:nvSpPr>
          <p:cNvPr id="10" name="Штриховая стрелка вправо 9"/>
          <p:cNvSpPr/>
          <p:nvPr/>
        </p:nvSpPr>
        <p:spPr>
          <a:xfrm>
            <a:off x="373418" y="2928876"/>
            <a:ext cx="925993" cy="3693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Прямоугольник 10"/>
          <p:cNvSpPr/>
          <p:nvPr/>
        </p:nvSpPr>
        <p:spPr>
          <a:xfrm>
            <a:off x="1432197" y="3665028"/>
            <a:ext cx="2475660" cy="646331"/>
          </a:xfrm>
          <a:prstGeom prst="rect">
            <a:avLst/>
          </a:prstGeom>
          <a:solidFill>
            <a:srgbClr val="0066FF"/>
          </a:solidFill>
          <a:ln w="19050">
            <a:solidFill>
              <a:schemeClr val="tx1"/>
            </a:solidFill>
          </a:ln>
        </p:spPr>
        <p:txBody>
          <a:bodyPr wrap="square">
            <a:spAutoFit/>
          </a:bodyPr>
          <a:lstStyle/>
          <a:p>
            <a:pPr algn="ctr"/>
            <a:r>
              <a:rPr lang="uk-UA" b="1" dirty="0" smtClean="0">
                <a:latin typeface="Arial" panose="020B0604020202020204" pitchFamily="34" charset="0"/>
                <a:ea typeface="Times New Roman" panose="02020603050405020304" pitchFamily="18" charset="0"/>
              </a:rPr>
              <a:t>Приватизаційні цінні папери</a:t>
            </a:r>
          </a:p>
        </p:txBody>
      </p:sp>
      <p:sp>
        <p:nvSpPr>
          <p:cNvPr id="12" name="Штриховая стрелка вправо 11"/>
          <p:cNvSpPr/>
          <p:nvPr/>
        </p:nvSpPr>
        <p:spPr>
          <a:xfrm>
            <a:off x="373418" y="3770723"/>
            <a:ext cx="925993" cy="3693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Прямоугольник 12"/>
          <p:cNvSpPr/>
          <p:nvPr/>
        </p:nvSpPr>
        <p:spPr>
          <a:xfrm>
            <a:off x="1432197" y="4506875"/>
            <a:ext cx="2475660" cy="646331"/>
          </a:xfrm>
          <a:prstGeom prst="rect">
            <a:avLst/>
          </a:prstGeom>
          <a:solidFill>
            <a:srgbClr val="0066FF"/>
          </a:solidFill>
          <a:ln w="19050">
            <a:solidFill>
              <a:schemeClr val="tx1"/>
            </a:solidFill>
          </a:ln>
        </p:spPr>
        <p:txBody>
          <a:bodyPr wrap="square">
            <a:spAutoFit/>
          </a:bodyPr>
          <a:lstStyle/>
          <a:p>
            <a:pPr algn="ctr"/>
            <a:r>
              <a:rPr lang="uk-UA" b="1" dirty="0" smtClean="0">
                <a:latin typeface="Arial" panose="020B0604020202020204" pitchFamily="34" charset="0"/>
                <a:ea typeface="Times New Roman" panose="02020603050405020304" pitchFamily="18" charset="0"/>
              </a:rPr>
              <a:t>Похідні цінні папери</a:t>
            </a:r>
          </a:p>
        </p:txBody>
      </p:sp>
      <p:sp>
        <p:nvSpPr>
          <p:cNvPr id="14" name="Штриховая стрелка вправо 13"/>
          <p:cNvSpPr/>
          <p:nvPr/>
        </p:nvSpPr>
        <p:spPr>
          <a:xfrm>
            <a:off x="373418" y="4612570"/>
            <a:ext cx="925993" cy="3693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5" name="Прямоугольник 14"/>
          <p:cNvSpPr/>
          <p:nvPr/>
        </p:nvSpPr>
        <p:spPr>
          <a:xfrm>
            <a:off x="1432197" y="5367758"/>
            <a:ext cx="2475660" cy="646331"/>
          </a:xfrm>
          <a:prstGeom prst="rect">
            <a:avLst/>
          </a:prstGeom>
          <a:solidFill>
            <a:srgbClr val="0066FF"/>
          </a:solidFill>
          <a:ln w="19050">
            <a:solidFill>
              <a:schemeClr val="tx1"/>
            </a:solidFill>
          </a:ln>
        </p:spPr>
        <p:txBody>
          <a:bodyPr wrap="square">
            <a:spAutoFit/>
          </a:bodyPr>
          <a:lstStyle/>
          <a:p>
            <a:pPr algn="ctr"/>
            <a:r>
              <a:rPr lang="uk-UA" b="1" dirty="0" smtClean="0">
                <a:latin typeface="Arial" panose="020B0604020202020204" pitchFamily="34" charset="0"/>
                <a:ea typeface="Times New Roman" panose="02020603050405020304" pitchFamily="18" charset="0"/>
              </a:rPr>
              <a:t>Товаророзпорядчі цінні папери</a:t>
            </a:r>
          </a:p>
        </p:txBody>
      </p:sp>
      <p:sp>
        <p:nvSpPr>
          <p:cNvPr id="16" name="Штриховая стрелка вправо 15"/>
          <p:cNvSpPr/>
          <p:nvPr/>
        </p:nvSpPr>
        <p:spPr>
          <a:xfrm>
            <a:off x="373418" y="5473453"/>
            <a:ext cx="925993" cy="369332"/>
          </a:xfrm>
          <a:prstGeom prst="stripedRightArrow">
            <a:avLst/>
          </a:prstGeom>
          <a:solidFill>
            <a:srgbClr val="FF0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Нашивка 16"/>
          <p:cNvSpPr/>
          <p:nvPr/>
        </p:nvSpPr>
        <p:spPr>
          <a:xfrm>
            <a:off x="4023360" y="1405288"/>
            <a:ext cx="760396" cy="192506"/>
          </a:xfrm>
          <a:prstGeom prst="chevron">
            <a:avLst/>
          </a:prstGeom>
          <a:solidFill>
            <a:srgbClr val="EA46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8" name="Прямоугольник 17"/>
          <p:cNvSpPr/>
          <p:nvPr/>
        </p:nvSpPr>
        <p:spPr>
          <a:xfrm>
            <a:off x="4899259" y="1304474"/>
            <a:ext cx="7132320" cy="369332"/>
          </a:xfrm>
          <a:prstGeom prst="rect">
            <a:avLst/>
          </a:prstGeom>
        </p:spPr>
        <p:txBody>
          <a:bodyPr wrap="square">
            <a:spAutoFit/>
          </a:bodyPr>
          <a:lstStyle/>
          <a:p>
            <a:pPr algn="just"/>
            <a:r>
              <a:rPr lang="uk-UA" dirty="0" smtClean="0">
                <a:latin typeface="Arial" panose="020B0604020202020204" pitchFamily="34" charset="0"/>
                <a:ea typeface="Times New Roman" panose="02020603050405020304" pitchFamily="18" charset="0"/>
                <a:cs typeface="Arial" panose="020B0604020202020204" pitchFamily="34" charset="0"/>
              </a:rPr>
              <a:t>Акції, інвестиційні сертифікати, сертифікати ФОН тощо</a:t>
            </a:r>
            <a:endParaRPr lang="uk-UA" dirty="0">
              <a:latin typeface="Arial" panose="020B0604020202020204" pitchFamily="34" charset="0"/>
              <a:cs typeface="Arial" panose="020B0604020202020204" pitchFamily="34" charset="0"/>
            </a:endParaRPr>
          </a:p>
        </p:txBody>
      </p:sp>
      <p:sp>
        <p:nvSpPr>
          <p:cNvPr id="19" name="Нашивка 18"/>
          <p:cNvSpPr/>
          <p:nvPr/>
        </p:nvSpPr>
        <p:spPr>
          <a:xfrm>
            <a:off x="4040643" y="2135021"/>
            <a:ext cx="760396" cy="192506"/>
          </a:xfrm>
          <a:prstGeom prst="chevron">
            <a:avLst/>
          </a:prstGeom>
          <a:solidFill>
            <a:srgbClr val="EA46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20" name="Прямоугольник 19"/>
          <p:cNvSpPr/>
          <p:nvPr/>
        </p:nvSpPr>
        <p:spPr>
          <a:xfrm>
            <a:off x="4899259" y="1835213"/>
            <a:ext cx="7132320" cy="830997"/>
          </a:xfrm>
          <a:prstGeom prst="rect">
            <a:avLst/>
          </a:prstGeom>
        </p:spPr>
        <p:txBody>
          <a:bodyPr wrap="square">
            <a:spAutoFit/>
          </a:bodyPr>
          <a:lstStyle/>
          <a:p>
            <a:pPr algn="just"/>
            <a:r>
              <a:rPr lang="uk-UA" sz="1600" dirty="0" smtClean="0">
                <a:latin typeface="Arial" panose="020B0604020202020204" pitchFamily="34" charset="0"/>
                <a:ea typeface="Times New Roman" panose="02020603050405020304" pitchFamily="18" charset="0"/>
                <a:cs typeface="Arial" panose="020B0604020202020204" pitchFamily="34" charset="0"/>
              </a:rPr>
              <a:t>Облігації підприємств, державні облігації України, облігації місцевих позик, казначейські </a:t>
            </a:r>
            <a:r>
              <a:rPr lang="uk-UA" sz="1600" dirty="0" err="1" smtClean="0">
                <a:latin typeface="Arial" panose="020B0604020202020204" pitchFamily="34" charset="0"/>
                <a:ea typeface="Times New Roman" panose="02020603050405020304" pitchFamily="18" charset="0"/>
                <a:cs typeface="Arial" panose="020B0604020202020204" pitchFamily="34" charset="0"/>
              </a:rPr>
              <a:t>зобов</a:t>
            </a:r>
            <a:r>
              <a:rPr lang="en-US" sz="1600" dirty="0" smtClean="0">
                <a:latin typeface="Arial" panose="020B0604020202020204" pitchFamily="34" charset="0"/>
                <a:ea typeface="Times New Roman" panose="02020603050405020304" pitchFamily="18" charset="0"/>
                <a:cs typeface="Arial" panose="020B0604020202020204" pitchFamily="34" charset="0"/>
              </a:rPr>
              <a:t>’</a:t>
            </a:r>
            <a:r>
              <a:rPr lang="uk-UA" sz="1600" dirty="0" err="1" smtClean="0">
                <a:latin typeface="Arial" panose="020B0604020202020204" pitchFamily="34" charset="0"/>
                <a:ea typeface="Times New Roman" panose="02020603050405020304" pitchFamily="18" charset="0"/>
                <a:cs typeface="Arial" panose="020B0604020202020204" pitchFamily="34" charset="0"/>
              </a:rPr>
              <a:t>язання</a:t>
            </a:r>
            <a:r>
              <a:rPr lang="uk-UA" sz="1600" dirty="0" smtClean="0">
                <a:latin typeface="Arial" panose="020B0604020202020204" pitchFamily="34" charset="0"/>
                <a:ea typeface="Times New Roman" panose="02020603050405020304" pitchFamily="18" charset="0"/>
                <a:cs typeface="Arial" panose="020B0604020202020204" pitchFamily="34" charset="0"/>
              </a:rPr>
              <a:t> України, ощадні (депозитні) сертифікати, векселі, облігації міжнародних фінансових організацій</a:t>
            </a:r>
            <a:endParaRPr lang="uk-UA" sz="1600" dirty="0">
              <a:latin typeface="Arial" panose="020B0604020202020204" pitchFamily="34" charset="0"/>
              <a:cs typeface="Arial" panose="020B0604020202020204" pitchFamily="34" charset="0"/>
            </a:endParaRPr>
          </a:p>
        </p:txBody>
      </p:sp>
      <p:sp>
        <p:nvSpPr>
          <p:cNvPr id="21" name="Нашивка 20"/>
          <p:cNvSpPr/>
          <p:nvPr/>
        </p:nvSpPr>
        <p:spPr>
          <a:xfrm>
            <a:off x="4023360" y="3005394"/>
            <a:ext cx="760396" cy="192506"/>
          </a:xfrm>
          <a:prstGeom prst="chevron">
            <a:avLst/>
          </a:prstGeom>
          <a:solidFill>
            <a:srgbClr val="EA46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22" name="Прямоугольник 21"/>
          <p:cNvSpPr/>
          <p:nvPr/>
        </p:nvSpPr>
        <p:spPr>
          <a:xfrm>
            <a:off x="4899259" y="2904580"/>
            <a:ext cx="7132320" cy="369332"/>
          </a:xfrm>
          <a:prstGeom prst="rect">
            <a:avLst/>
          </a:prstGeom>
        </p:spPr>
        <p:txBody>
          <a:bodyPr wrap="square">
            <a:spAutoFit/>
          </a:bodyPr>
          <a:lstStyle/>
          <a:p>
            <a:pPr algn="just"/>
            <a:r>
              <a:rPr lang="uk-UA" dirty="0" smtClean="0">
                <a:latin typeface="Arial" panose="020B0604020202020204" pitchFamily="34" charset="0"/>
                <a:ea typeface="Times New Roman" panose="02020603050405020304" pitchFamily="18" charset="0"/>
                <a:cs typeface="Arial" panose="020B0604020202020204" pitchFamily="34" charset="0"/>
              </a:rPr>
              <a:t>Іпотечні облігації, іпотечні сертифікати, заставні</a:t>
            </a:r>
            <a:endParaRPr lang="uk-UA" dirty="0">
              <a:latin typeface="Arial" panose="020B0604020202020204" pitchFamily="34" charset="0"/>
              <a:cs typeface="Arial" panose="020B0604020202020204" pitchFamily="34" charset="0"/>
            </a:endParaRPr>
          </a:p>
        </p:txBody>
      </p:sp>
      <p:sp>
        <p:nvSpPr>
          <p:cNvPr id="25" name="Нашивка 24"/>
          <p:cNvSpPr/>
          <p:nvPr/>
        </p:nvSpPr>
        <p:spPr>
          <a:xfrm>
            <a:off x="4023360" y="4746677"/>
            <a:ext cx="760396" cy="192506"/>
          </a:xfrm>
          <a:prstGeom prst="chevron">
            <a:avLst/>
          </a:prstGeom>
          <a:solidFill>
            <a:srgbClr val="EA46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26" name="Прямоугольник 25"/>
          <p:cNvSpPr/>
          <p:nvPr/>
        </p:nvSpPr>
        <p:spPr>
          <a:xfrm>
            <a:off x="4899259" y="4645863"/>
            <a:ext cx="7132320" cy="369332"/>
          </a:xfrm>
          <a:prstGeom prst="rect">
            <a:avLst/>
          </a:prstGeom>
        </p:spPr>
        <p:txBody>
          <a:bodyPr wrap="square">
            <a:spAutoFit/>
          </a:bodyPr>
          <a:lstStyle/>
          <a:p>
            <a:pPr algn="just"/>
            <a:r>
              <a:rPr lang="uk-UA" dirty="0" smtClean="0">
                <a:latin typeface="Arial" panose="020B0604020202020204" pitchFamily="34" charset="0"/>
                <a:ea typeface="Times New Roman" panose="02020603050405020304" pitchFamily="18" charset="0"/>
                <a:cs typeface="Arial" panose="020B0604020202020204" pitchFamily="34" charset="0"/>
              </a:rPr>
              <a:t>Форвард, ф'ючерс, опціон, </a:t>
            </a:r>
            <a:r>
              <a:rPr lang="uk-UA" dirty="0" err="1" smtClean="0">
                <a:latin typeface="Arial" panose="020B0604020202020204" pitchFamily="34" charset="0"/>
                <a:ea typeface="Times New Roman" panose="02020603050405020304" pitchFamily="18" charset="0"/>
                <a:cs typeface="Arial" panose="020B0604020202020204" pitchFamily="34" charset="0"/>
              </a:rPr>
              <a:t>своп</a:t>
            </a:r>
            <a:r>
              <a:rPr lang="uk-UA" dirty="0" smtClean="0">
                <a:latin typeface="Arial" panose="020B0604020202020204" pitchFamily="34" charset="0"/>
                <a:ea typeface="Times New Roman" panose="02020603050405020304" pitchFamily="18" charset="0"/>
                <a:cs typeface="Arial" panose="020B0604020202020204" pitchFamily="34" charset="0"/>
              </a:rPr>
              <a:t>, </a:t>
            </a:r>
            <a:r>
              <a:rPr lang="uk-UA" dirty="0" err="1" smtClean="0">
                <a:latin typeface="Arial" panose="020B0604020202020204" pitchFamily="34" charset="0"/>
                <a:ea typeface="Times New Roman" panose="02020603050405020304" pitchFamily="18" charset="0"/>
                <a:cs typeface="Arial" panose="020B0604020202020204" pitchFamily="34" charset="0"/>
              </a:rPr>
              <a:t>варант</a:t>
            </a:r>
            <a:endParaRPr 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5729705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64431" y="256708"/>
            <a:ext cx="11713143" cy="894440"/>
          </a:xfrm>
        </p:spPr>
        <p:txBody>
          <a:bodyPr>
            <a:normAutofit/>
          </a:bodyPr>
          <a:lstStyle/>
          <a:p>
            <a:pPr marL="0" indent="0" algn="just">
              <a:buNone/>
            </a:pPr>
            <a:r>
              <a:rPr lang="uk-UA" dirty="0" smtClean="0"/>
              <a:t>Згадаємо, що базова </a:t>
            </a:r>
            <a:r>
              <a:rPr lang="uk-UA" dirty="0"/>
              <a:t>класифікація інвестицій залежить від способу вкладення коштів. Таким чином, виділяють </a:t>
            </a:r>
            <a:r>
              <a:rPr lang="uk-UA" b="1" u="sng" dirty="0"/>
              <a:t>реальні і фінансові інвестиції</a:t>
            </a:r>
            <a:r>
              <a:rPr lang="uk-UA" b="1" u="sng" dirty="0" smtClean="0"/>
              <a:t>.</a:t>
            </a:r>
            <a:endParaRPr lang="uk-UA" b="1" u="sng" dirty="0"/>
          </a:p>
        </p:txBody>
      </p:sp>
      <p:sp>
        <p:nvSpPr>
          <p:cNvPr id="4" name="Прямоугольник 3"/>
          <p:cNvSpPr/>
          <p:nvPr/>
        </p:nvSpPr>
        <p:spPr>
          <a:xfrm>
            <a:off x="164432" y="1550672"/>
            <a:ext cx="6096000" cy="707886"/>
          </a:xfrm>
          <a:prstGeom prst="rect">
            <a:avLst/>
          </a:prstGeom>
        </p:spPr>
        <p:txBody>
          <a:bodyPr>
            <a:spAutoFit/>
          </a:bodyPr>
          <a:lstStyle/>
          <a:p>
            <a:pPr algn="just"/>
            <a:r>
              <a:rPr lang="uk-UA" sz="2000" b="1" dirty="0" smtClean="0">
                <a:effectLst/>
                <a:latin typeface="Arial" panose="020B0604020202020204" pitchFamily="34" charset="0"/>
                <a:ea typeface="Times New Roman" panose="02020603050405020304" pitchFamily="18" charset="0"/>
              </a:rPr>
              <a:t>Реальні інвестиції – </a:t>
            </a:r>
            <a:r>
              <a:rPr lang="uk-UA" sz="2000" dirty="0" smtClean="0">
                <a:effectLst/>
                <a:latin typeface="Arial" panose="020B0604020202020204" pitchFamily="34" charset="0"/>
                <a:ea typeface="Times New Roman" panose="02020603050405020304" pitchFamily="18" charset="0"/>
              </a:rPr>
              <a:t>це вкладення коштів у реальні активи підприємства</a:t>
            </a:r>
            <a:endParaRPr lang="uk-UA" sz="2000" dirty="0"/>
          </a:p>
        </p:txBody>
      </p:sp>
      <p:sp>
        <p:nvSpPr>
          <p:cNvPr id="5" name="Прямоугольник 4"/>
          <p:cNvSpPr/>
          <p:nvPr/>
        </p:nvSpPr>
        <p:spPr>
          <a:xfrm>
            <a:off x="5540943" y="2596527"/>
            <a:ext cx="6096000" cy="1938992"/>
          </a:xfrm>
          <a:prstGeom prst="rect">
            <a:avLst/>
          </a:prstGeom>
        </p:spPr>
        <p:txBody>
          <a:bodyPr>
            <a:spAutoFit/>
          </a:bodyPr>
          <a:lstStyle/>
          <a:p>
            <a:pPr algn="just"/>
            <a:r>
              <a:rPr lang="uk-UA" sz="2000" b="1" dirty="0" smtClean="0">
                <a:effectLst/>
                <a:latin typeface="Arial" panose="020B0604020202020204" pitchFamily="34" charset="0"/>
                <a:ea typeface="Times New Roman" panose="02020603050405020304" pitchFamily="18" charset="0"/>
              </a:rPr>
              <a:t>Фінансові вкладення</a:t>
            </a:r>
            <a:r>
              <a:rPr lang="uk-UA" sz="2000" dirty="0" smtClean="0">
                <a:effectLst/>
                <a:latin typeface="Arial" panose="020B0604020202020204" pitchFamily="34" charset="0"/>
                <a:ea typeface="Times New Roman" panose="02020603050405020304" pitchFamily="18" charset="0"/>
              </a:rPr>
              <a:t> – це інвестиції в довгострокові фінансові інструменти, які в майбутньому зможуть генерувати додатковий дохід. Також метою таких вкладень може стати їх захист від різних фінансових ризиків: інфляція, криза, злодійство. </a:t>
            </a:r>
            <a:endParaRPr lang="uk-UA" sz="2000" dirty="0"/>
          </a:p>
        </p:txBody>
      </p:sp>
      <p:sp>
        <p:nvSpPr>
          <p:cNvPr id="6" name="Прямоугольник 5"/>
          <p:cNvSpPr/>
          <p:nvPr/>
        </p:nvSpPr>
        <p:spPr>
          <a:xfrm>
            <a:off x="458805" y="4721191"/>
            <a:ext cx="6096000" cy="1631216"/>
          </a:xfrm>
          <a:prstGeom prst="rect">
            <a:avLst/>
          </a:prstGeom>
        </p:spPr>
        <p:txBody>
          <a:bodyPr>
            <a:spAutoFit/>
          </a:bodyPr>
          <a:lstStyle/>
          <a:p>
            <a:pPr algn="just"/>
            <a:r>
              <a:rPr lang="uk-UA" sz="2000" b="1" u="sng" dirty="0" smtClean="0">
                <a:effectLst/>
                <a:latin typeface="Arial" panose="020B0604020202020204" pitchFamily="34" charset="0"/>
                <a:ea typeface="Times New Roman" panose="02020603050405020304" pitchFamily="18" charset="0"/>
              </a:rPr>
              <a:t>Згідно чинного законодавства України: </a:t>
            </a:r>
          </a:p>
          <a:p>
            <a:pPr algn="just"/>
            <a:r>
              <a:rPr lang="uk-UA" sz="2000" b="1" u="sng" dirty="0" smtClean="0">
                <a:effectLst/>
                <a:latin typeface="Arial" panose="020B0604020202020204" pitchFamily="34" charset="0"/>
                <a:ea typeface="Times New Roman" panose="02020603050405020304" pitchFamily="18" charset="0"/>
              </a:rPr>
              <a:t>фінансова інвестиція </a:t>
            </a:r>
            <a:r>
              <a:rPr lang="uk-UA" sz="2000" dirty="0" smtClean="0">
                <a:effectLst/>
                <a:latin typeface="Arial" panose="020B0604020202020204" pitchFamily="34" charset="0"/>
                <a:ea typeface="Times New Roman" panose="02020603050405020304" pitchFamily="18" charset="0"/>
              </a:rPr>
              <a:t>— це господарська операція з придбання корпоративних прав, цінних паперів, деривативів та інших фінансових інструментів.</a:t>
            </a:r>
            <a:endParaRPr lang="uk-UA" sz="2000" dirty="0"/>
          </a:p>
        </p:txBody>
      </p:sp>
    </p:spTree>
    <p:extLst>
      <p:ext uri="{BB962C8B-B14F-4D97-AF65-F5344CB8AC3E}">
        <p14:creationId xmlns:p14="http://schemas.microsoft.com/office/powerpoint/2010/main" val="22314409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Объект 1"/>
          <p:cNvPicPr>
            <a:picLocks noGrp="1" noChangeAspect="1"/>
          </p:cNvPicPr>
          <p:nvPr>
            <p:ph idx="1"/>
          </p:nvPr>
        </p:nvPicPr>
        <p:blipFill>
          <a:blip r:embed="rId2"/>
          <a:stretch>
            <a:fillRect/>
          </a:stretch>
        </p:blipFill>
        <p:spPr>
          <a:xfrm>
            <a:off x="2256600" y="353658"/>
            <a:ext cx="7894622" cy="6237836"/>
          </a:xfrm>
          <a:prstGeom prst="rect">
            <a:avLst/>
          </a:prstGeom>
        </p:spPr>
      </p:pic>
    </p:spTree>
    <p:extLst>
      <p:ext uri="{BB962C8B-B14F-4D97-AF65-F5344CB8AC3E}">
        <p14:creationId xmlns:p14="http://schemas.microsoft.com/office/powerpoint/2010/main" val="141389302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Нашивка 3"/>
          <p:cNvSpPr/>
          <p:nvPr/>
        </p:nvSpPr>
        <p:spPr>
          <a:xfrm>
            <a:off x="163629" y="356133"/>
            <a:ext cx="500514" cy="211757"/>
          </a:xfrm>
          <a:prstGeom prst="chevron">
            <a:avLst/>
          </a:prstGeom>
          <a:solidFill>
            <a:srgbClr val="EA46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5" name="Прямоугольник 4"/>
          <p:cNvSpPr/>
          <p:nvPr/>
        </p:nvSpPr>
        <p:spPr>
          <a:xfrm>
            <a:off x="741146" y="255320"/>
            <a:ext cx="2752826" cy="369332"/>
          </a:xfrm>
          <a:prstGeom prst="rect">
            <a:avLst/>
          </a:prstGeom>
        </p:spPr>
        <p:txBody>
          <a:bodyPr wrap="square">
            <a:spAutoFit/>
          </a:bodyPr>
          <a:lstStyle/>
          <a:p>
            <a:pPr algn="just"/>
            <a:r>
              <a:rPr lang="uk-UA" b="1" dirty="0" smtClean="0">
                <a:latin typeface="Arial" panose="020B0604020202020204" pitchFamily="34" charset="0"/>
                <a:ea typeface="Times New Roman" panose="02020603050405020304" pitchFamily="18" charset="0"/>
                <a:cs typeface="Arial" panose="020B0604020202020204" pitchFamily="34" charset="0"/>
              </a:rPr>
              <a:t>Пайові цінні папери -</a:t>
            </a:r>
            <a:endParaRPr lang="uk-UA" b="1" dirty="0">
              <a:latin typeface="Arial" panose="020B0604020202020204" pitchFamily="34" charset="0"/>
              <a:cs typeface="Arial" panose="020B0604020202020204" pitchFamily="34" charset="0"/>
            </a:endParaRPr>
          </a:p>
        </p:txBody>
      </p:sp>
      <p:sp>
        <p:nvSpPr>
          <p:cNvPr id="6" name="Прямоугольник 5"/>
          <p:cNvSpPr/>
          <p:nvPr/>
        </p:nvSpPr>
        <p:spPr>
          <a:xfrm>
            <a:off x="3493971" y="267721"/>
            <a:ext cx="8422105" cy="1754326"/>
          </a:xfrm>
          <a:prstGeom prst="rect">
            <a:avLst/>
          </a:prstGeom>
        </p:spPr>
        <p:txBody>
          <a:bodyPr wrap="square">
            <a:spAutoFit/>
          </a:bodyPr>
          <a:lstStyle/>
          <a:p>
            <a:pPr algn="just"/>
            <a:r>
              <a:rPr lang="uk-UA" dirty="0" smtClean="0">
                <a:latin typeface="Arial" panose="020B0604020202020204" pitchFamily="34" charset="0"/>
                <a:ea typeface="Times New Roman" panose="02020603050405020304" pitchFamily="18" charset="0"/>
                <a:cs typeface="Arial" panose="020B0604020202020204" pitchFamily="34" charset="0"/>
              </a:rPr>
              <a:t>цінні папери, які посвідчують участь їх власника в статутному капіталі (крім інвестиційних сертифікатів та сертифікатів ФОН), надають власнику право на участь в управлінні емітентом (крім </a:t>
            </a:r>
            <a:r>
              <a:rPr lang="uk-UA" dirty="0">
                <a:latin typeface="Arial" panose="020B0604020202020204" pitchFamily="34" charset="0"/>
                <a:ea typeface="Times New Roman" panose="02020603050405020304" pitchFamily="18" charset="0"/>
                <a:cs typeface="Arial" panose="020B0604020202020204" pitchFamily="34" charset="0"/>
              </a:rPr>
              <a:t>інвестиційних сертифікатів та сертифікатів ФОН</a:t>
            </a:r>
            <a:r>
              <a:rPr lang="uk-UA" dirty="0" smtClean="0">
                <a:latin typeface="Arial" panose="020B0604020202020204" pitchFamily="34" charset="0"/>
                <a:ea typeface="Times New Roman" panose="02020603050405020304" pitchFamily="18" charset="0"/>
                <a:cs typeface="Arial" panose="020B0604020202020204" pitchFamily="34" charset="0"/>
              </a:rPr>
              <a:t>) і отримання частини прибутку, зокрема у вигляді дивідендів, та частини майна у разі ліквідації емітента </a:t>
            </a:r>
            <a:r>
              <a:rPr lang="uk-UA" dirty="0">
                <a:latin typeface="Arial" panose="020B0604020202020204" pitchFamily="34" charset="0"/>
                <a:ea typeface="Times New Roman" panose="02020603050405020304" pitchFamily="18" charset="0"/>
                <a:cs typeface="Arial" panose="020B0604020202020204" pitchFamily="34" charset="0"/>
              </a:rPr>
              <a:t>(крім </a:t>
            </a:r>
            <a:r>
              <a:rPr lang="uk-UA" dirty="0" smtClean="0">
                <a:latin typeface="Arial" panose="020B0604020202020204" pitchFamily="34" charset="0"/>
                <a:ea typeface="Times New Roman" panose="02020603050405020304" pitchFamily="18" charset="0"/>
                <a:cs typeface="Arial" panose="020B0604020202020204" pitchFamily="34" charset="0"/>
              </a:rPr>
              <a:t>сертифікатів </a:t>
            </a:r>
            <a:r>
              <a:rPr lang="uk-UA" dirty="0">
                <a:latin typeface="Arial" panose="020B0604020202020204" pitchFamily="34" charset="0"/>
                <a:ea typeface="Times New Roman" panose="02020603050405020304" pitchFamily="18" charset="0"/>
                <a:cs typeface="Arial" panose="020B0604020202020204" pitchFamily="34" charset="0"/>
              </a:rPr>
              <a:t>ФОН)</a:t>
            </a:r>
            <a:endParaRPr lang="uk-UA" dirty="0">
              <a:latin typeface="Arial" panose="020B0604020202020204" pitchFamily="34" charset="0"/>
              <a:cs typeface="Arial" panose="020B0604020202020204" pitchFamily="34" charset="0"/>
            </a:endParaRPr>
          </a:p>
        </p:txBody>
      </p:sp>
      <p:sp>
        <p:nvSpPr>
          <p:cNvPr id="7" name="Нашивка 6"/>
          <p:cNvSpPr/>
          <p:nvPr/>
        </p:nvSpPr>
        <p:spPr>
          <a:xfrm>
            <a:off x="163629" y="2135261"/>
            <a:ext cx="500514" cy="211757"/>
          </a:xfrm>
          <a:prstGeom prst="chevron">
            <a:avLst/>
          </a:prstGeom>
          <a:solidFill>
            <a:srgbClr val="EA46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8" name="Прямоугольник 7"/>
          <p:cNvSpPr/>
          <p:nvPr/>
        </p:nvSpPr>
        <p:spPr>
          <a:xfrm>
            <a:off x="741146" y="2034448"/>
            <a:ext cx="2752826" cy="369332"/>
          </a:xfrm>
          <a:prstGeom prst="rect">
            <a:avLst/>
          </a:prstGeom>
        </p:spPr>
        <p:txBody>
          <a:bodyPr wrap="square">
            <a:spAutoFit/>
          </a:bodyPr>
          <a:lstStyle/>
          <a:p>
            <a:pPr algn="just"/>
            <a:r>
              <a:rPr lang="uk-UA" b="1" dirty="0" smtClean="0">
                <a:latin typeface="Arial" panose="020B0604020202020204" pitchFamily="34" charset="0"/>
                <a:ea typeface="Times New Roman" panose="02020603050405020304" pitchFamily="18" charset="0"/>
                <a:cs typeface="Arial" panose="020B0604020202020204" pitchFamily="34" charset="0"/>
              </a:rPr>
              <a:t>Боргові цінні папери -</a:t>
            </a:r>
            <a:endParaRPr lang="uk-UA" b="1" dirty="0">
              <a:latin typeface="Arial" panose="020B0604020202020204" pitchFamily="34" charset="0"/>
              <a:cs typeface="Arial" panose="020B0604020202020204" pitchFamily="34" charset="0"/>
            </a:endParaRPr>
          </a:p>
        </p:txBody>
      </p:sp>
      <p:sp>
        <p:nvSpPr>
          <p:cNvPr id="9" name="Прямоугольник 8"/>
          <p:cNvSpPr/>
          <p:nvPr/>
        </p:nvSpPr>
        <p:spPr>
          <a:xfrm>
            <a:off x="3493971" y="2046849"/>
            <a:ext cx="8422105" cy="1200329"/>
          </a:xfrm>
          <a:prstGeom prst="rect">
            <a:avLst/>
          </a:prstGeom>
        </p:spPr>
        <p:txBody>
          <a:bodyPr wrap="square">
            <a:spAutoFit/>
          </a:bodyPr>
          <a:lstStyle/>
          <a:p>
            <a:pPr algn="just"/>
            <a:r>
              <a:rPr lang="uk-UA" dirty="0" smtClean="0">
                <a:latin typeface="Arial" panose="020B0604020202020204" pitchFamily="34" charset="0"/>
                <a:ea typeface="Times New Roman" panose="02020603050405020304" pitchFamily="18" charset="0"/>
                <a:cs typeface="Arial" panose="020B0604020202020204" pitchFamily="34" charset="0"/>
              </a:rPr>
              <a:t>цінні папери, які посвідчують відносини позики і передбачають зобов'язання емітента або особи, яка видала неемісійний цінний папір, сплатити у визначений строк кошти, передати товари або надати послуги відповідно до зобов'язання </a:t>
            </a:r>
            <a:endParaRPr lang="uk-UA" dirty="0">
              <a:latin typeface="Arial" panose="020B0604020202020204" pitchFamily="34" charset="0"/>
              <a:cs typeface="Arial" panose="020B0604020202020204" pitchFamily="34" charset="0"/>
            </a:endParaRPr>
          </a:p>
        </p:txBody>
      </p:sp>
      <p:sp>
        <p:nvSpPr>
          <p:cNvPr id="10" name="Нашивка 9"/>
          <p:cNvSpPr/>
          <p:nvPr/>
        </p:nvSpPr>
        <p:spPr>
          <a:xfrm>
            <a:off x="163627" y="3397854"/>
            <a:ext cx="500514" cy="211757"/>
          </a:xfrm>
          <a:prstGeom prst="chevron">
            <a:avLst/>
          </a:prstGeom>
          <a:solidFill>
            <a:srgbClr val="EA46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1" name="Прямоугольник 10"/>
          <p:cNvSpPr/>
          <p:nvPr/>
        </p:nvSpPr>
        <p:spPr>
          <a:xfrm>
            <a:off x="741144" y="3297041"/>
            <a:ext cx="2752826" cy="369332"/>
          </a:xfrm>
          <a:prstGeom prst="rect">
            <a:avLst/>
          </a:prstGeom>
        </p:spPr>
        <p:txBody>
          <a:bodyPr wrap="square">
            <a:spAutoFit/>
          </a:bodyPr>
          <a:lstStyle/>
          <a:p>
            <a:pPr algn="just"/>
            <a:r>
              <a:rPr lang="uk-UA" b="1" dirty="0" smtClean="0">
                <a:latin typeface="Arial" panose="020B0604020202020204" pitchFamily="34" charset="0"/>
                <a:ea typeface="Times New Roman" panose="02020603050405020304" pitchFamily="18" charset="0"/>
                <a:cs typeface="Arial" panose="020B0604020202020204" pitchFamily="34" charset="0"/>
              </a:rPr>
              <a:t>Іпотечні цінні папери -</a:t>
            </a:r>
            <a:endParaRPr lang="uk-UA" b="1" dirty="0">
              <a:latin typeface="Arial" panose="020B0604020202020204" pitchFamily="34" charset="0"/>
              <a:cs typeface="Arial" panose="020B0604020202020204" pitchFamily="34" charset="0"/>
            </a:endParaRPr>
          </a:p>
        </p:txBody>
      </p:sp>
      <p:sp>
        <p:nvSpPr>
          <p:cNvPr id="12" name="Прямоугольник 11"/>
          <p:cNvSpPr/>
          <p:nvPr/>
        </p:nvSpPr>
        <p:spPr>
          <a:xfrm>
            <a:off x="3493969" y="3309442"/>
            <a:ext cx="8422105" cy="646331"/>
          </a:xfrm>
          <a:prstGeom prst="rect">
            <a:avLst/>
          </a:prstGeom>
        </p:spPr>
        <p:txBody>
          <a:bodyPr wrap="square">
            <a:spAutoFit/>
          </a:bodyPr>
          <a:lstStyle/>
          <a:p>
            <a:pPr algn="just"/>
            <a:r>
              <a:rPr lang="uk-UA" dirty="0" smtClean="0">
                <a:latin typeface="Arial" panose="020B0604020202020204" pitchFamily="34" charset="0"/>
                <a:ea typeface="Times New Roman" panose="02020603050405020304" pitchFamily="18" charset="0"/>
                <a:cs typeface="Arial" panose="020B0604020202020204" pitchFamily="34" charset="0"/>
              </a:rPr>
              <a:t>цінні папери, випуск яких забезпечений іпотечним покриттям і які посвідчують право власника на отримання від емітента належних </a:t>
            </a:r>
            <a:r>
              <a:rPr lang="uk-UA" dirty="0">
                <a:latin typeface="Arial" panose="020B0604020202020204" pitchFamily="34" charset="0"/>
                <a:ea typeface="Times New Roman" panose="02020603050405020304" pitchFamily="18" charset="0"/>
                <a:cs typeface="Arial" panose="020B0604020202020204" pitchFamily="34" charset="0"/>
              </a:rPr>
              <a:t>ї</a:t>
            </a:r>
            <a:r>
              <a:rPr lang="uk-UA" dirty="0" smtClean="0">
                <a:latin typeface="Arial" panose="020B0604020202020204" pitchFamily="34" charset="0"/>
                <a:ea typeface="Times New Roman" panose="02020603050405020304" pitchFamily="18" charset="0"/>
                <a:cs typeface="Arial" panose="020B0604020202020204" pitchFamily="34" charset="0"/>
              </a:rPr>
              <a:t>м коштів</a:t>
            </a:r>
            <a:endParaRPr lang="uk-UA" dirty="0">
              <a:latin typeface="Arial" panose="020B0604020202020204" pitchFamily="34" charset="0"/>
              <a:cs typeface="Arial" panose="020B0604020202020204" pitchFamily="34" charset="0"/>
            </a:endParaRPr>
          </a:p>
        </p:txBody>
      </p:sp>
      <p:sp>
        <p:nvSpPr>
          <p:cNvPr id="13" name="Нашивка 12"/>
          <p:cNvSpPr/>
          <p:nvPr/>
        </p:nvSpPr>
        <p:spPr>
          <a:xfrm>
            <a:off x="163627" y="4173939"/>
            <a:ext cx="500514" cy="211757"/>
          </a:xfrm>
          <a:prstGeom prst="chevron">
            <a:avLst/>
          </a:prstGeom>
          <a:solidFill>
            <a:srgbClr val="EA46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4" name="Прямоугольник 13"/>
          <p:cNvSpPr/>
          <p:nvPr/>
        </p:nvSpPr>
        <p:spPr>
          <a:xfrm>
            <a:off x="741144" y="4073126"/>
            <a:ext cx="2752826" cy="646331"/>
          </a:xfrm>
          <a:prstGeom prst="rect">
            <a:avLst/>
          </a:prstGeom>
        </p:spPr>
        <p:txBody>
          <a:bodyPr wrap="square">
            <a:spAutoFit/>
          </a:bodyPr>
          <a:lstStyle/>
          <a:p>
            <a:pPr algn="just"/>
            <a:r>
              <a:rPr lang="uk-UA" b="1" dirty="0" smtClean="0">
                <a:latin typeface="Arial" panose="020B0604020202020204" pitchFamily="34" charset="0"/>
                <a:ea typeface="Times New Roman" panose="02020603050405020304" pitchFamily="18" charset="0"/>
                <a:cs typeface="Arial" panose="020B0604020202020204" pitchFamily="34" charset="0"/>
              </a:rPr>
              <a:t>Приватизаційні цінні папери -</a:t>
            </a:r>
            <a:endParaRPr lang="uk-UA" b="1" dirty="0">
              <a:latin typeface="Arial" panose="020B0604020202020204" pitchFamily="34" charset="0"/>
              <a:cs typeface="Arial" panose="020B0604020202020204" pitchFamily="34" charset="0"/>
            </a:endParaRPr>
          </a:p>
        </p:txBody>
      </p:sp>
      <p:sp>
        <p:nvSpPr>
          <p:cNvPr id="15" name="Прямоугольник 14"/>
          <p:cNvSpPr/>
          <p:nvPr/>
        </p:nvSpPr>
        <p:spPr>
          <a:xfrm>
            <a:off x="3493969" y="4085527"/>
            <a:ext cx="8422105" cy="923330"/>
          </a:xfrm>
          <a:prstGeom prst="rect">
            <a:avLst/>
          </a:prstGeom>
        </p:spPr>
        <p:txBody>
          <a:bodyPr wrap="square">
            <a:spAutoFit/>
          </a:bodyPr>
          <a:lstStyle/>
          <a:p>
            <a:pPr algn="just"/>
            <a:r>
              <a:rPr lang="uk-UA" dirty="0" smtClean="0">
                <a:latin typeface="Arial" panose="020B0604020202020204" pitchFamily="34" charset="0"/>
                <a:ea typeface="Times New Roman" panose="02020603050405020304" pitchFamily="18" charset="0"/>
                <a:cs typeface="Arial" panose="020B0604020202020204" pitchFamily="34" charset="0"/>
              </a:rPr>
              <a:t>цінні папери, які засвідчують право власника на безоплатне одержання у процесі приватизації частки майна державних підприємств, державного житлового фонду, земельного фонду</a:t>
            </a:r>
            <a:endParaRPr lang="uk-UA" dirty="0">
              <a:latin typeface="Arial" panose="020B0604020202020204" pitchFamily="34" charset="0"/>
              <a:cs typeface="Arial" panose="020B0604020202020204" pitchFamily="34" charset="0"/>
            </a:endParaRPr>
          </a:p>
        </p:txBody>
      </p:sp>
      <p:sp>
        <p:nvSpPr>
          <p:cNvPr id="16" name="Нашивка 15"/>
          <p:cNvSpPr/>
          <p:nvPr/>
        </p:nvSpPr>
        <p:spPr>
          <a:xfrm>
            <a:off x="163627" y="5214622"/>
            <a:ext cx="500514" cy="211757"/>
          </a:xfrm>
          <a:prstGeom prst="chevron">
            <a:avLst/>
          </a:prstGeom>
          <a:solidFill>
            <a:srgbClr val="EA46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17" name="Прямоугольник 16"/>
          <p:cNvSpPr/>
          <p:nvPr/>
        </p:nvSpPr>
        <p:spPr>
          <a:xfrm>
            <a:off x="741144" y="5113809"/>
            <a:ext cx="2752826" cy="369332"/>
          </a:xfrm>
          <a:prstGeom prst="rect">
            <a:avLst/>
          </a:prstGeom>
        </p:spPr>
        <p:txBody>
          <a:bodyPr wrap="square">
            <a:spAutoFit/>
          </a:bodyPr>
          <a:lstStyle/>
          <a:p>
            <a:pPr algn="just"/>
            <a:r>
              <a:rPr lang="uk-UA" b="1" dirty="0" smtClean="0">
                <a:latin typeface="Arial" panose="020B0604020202020204" pitchFamily="34" charset="0"/>
                <a:ea typeface="Times New Roman" panose="02020603050405020304" pitchFamily="18" charset="0"/>
                <a:cs typeface="Arial" panose="020B0604020202020204" pitchFamily="34" charset="0"/>
              </a:rPr>
              <a:t>Похідні цінні папери -</a:t>
            </a:r>
            <a:endParaRPr lang="uk-UA" b="1" dirty="0">
              <a:latin typeface="Arial" panose="020B0604020202020204" pitchFamily="34" charset="0"/>
              <a:cs typeface="Arial" panose="020B0604020202020204" pitchFamily="34" charset="0"/>
            </a:endParaRPr>
          </a:p>
        </p:txBody>
      </p:sp>
      <p:sp>
        <p:nvSpPr>
          <p:cNvPr id="18" name="Прямоугольник 17"/>
          <p:cNvSpPr/>
          <p:nvPr/>
        </p:nvSpPr>
        <p:spPr>
          <a:xfrm>
            <a:off x="3493969" y="5126210"/>
            <a:ext cx="8422105" cy="923330"/>
          </a:xfrm>
          <a:prstGeom prst="rect">
            <a:avLst/>
          </a:prstGeom>
        </p:spPr>
        <p:txBody>
          <a:bodyPr wrap="square">
            <a:spAutoFit/>
          </a:bodyPr>
          <a:lstStyle/>
          <a:p>
            <a:pPr algn="just"/>
            <a:r>
              <a:rPr lang="uk-UA" dirty="0" smtClean="0">
                <a:latin typeface="Arial" panose="020B0604020202020204" pitchFamily="34" charset="0"/>
                <a:ea typeface="Times New Roman" panose="02020603050405020304" pitchFamily="18" charset="0"/>
                <a:cs typeface="Arial" panose="020B0604020202020204" pitchFamily="34" charset="0"/>
              </a:rPr>
              <a:t>цінні папери, механізм випуску та обігу яких пов’язаний з правом на придбання чи продаж протягом строку, встановленого договором, цінних паперів, інших фінансових та/або товарних ресурсів</a:t>
            </a:r>
            <a:endParaRPr lang="uk-UA" dirty="0">
              <a:latin typeface="Arial" panose="020B0604020202020204" pitchFamily="34" charset="0"/>
              <a:cs typeface="Arial" panose="020B0604020202020204" pitchFamily="34" charset="0"/>
            </a:endParaRPr>
          </a:p>
        </p:txBody>
      </p:sp>
      <p:sp>
        <p:nvSpPr>
          <p:cNvPr id="21" name="Нашивка 20"/>
          <p:cNvSpPr/>
          <p:nvPr/>
        </p:nvSpPr>
        <p:spPr>
          <a:xfrm>
            <a:off x="163627" y="6241322"/>
            <a:ext cx="500514" cy="211757"/>
          </a:xfrm>
          <a:prstGeom prst="chevron">
            <a:avLst/>
          </a:prstGeom>
          <a:solidFill>
            <a:srgbClr val="EA46D3"/>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solidFill>
                <a:schemeClr val="tx1"/>
              </a:solidFill>
            </a:endParaRPr>
          </a:p>
        </p:txBody>
      </p:sp>
      <p:sp>
        <p:nvSpPr>
          <p:cNvPr id="22" name="Прямоугольник 21"/>
          <p:cNvSpPr/>
          <p:nvPr/>
        </p:nvSpPr>
        <p:spPr>
          <a:xfrm>
            <a:off x="741144" y="6140509"/>
            <a:ext cx="2752826" cy="646331"/>
          </a:xfrm>
          <a:prstGeom prst="rect">
            <a:avLst/>
          </a:prstGeom>
        </p:spPr>
        <p:txBody>
          <a:bodyPr wrap="square">
            <a:spAutoFit/>
          </a:bodyPr>
          <a:lstStyle/>
          <a:p>
            <a:pPr algn="just"/>
            <a:r>
              <a:rPr lang="uk-UA" b="1" dirty="0" smtClean="0">
                <a:latin typeface="Arial" panose="020B0604020202020204" pitchFamily="34" charset="0"/>
                <a:ea typeface="Times New Roman" panose="02020603050405020304" pitchFamily="18" charset="0"/>
                <a:cs typeface="Arial" panose="020B0604020202020204" pitchFamily="34" charset="0"/>
              </a:rPr>
              <a:t>Товаророзпорядчі цінні папери -</a:t>
            </a:r>
            <a:endParaRPr lang="uk-UA" b="1" dirty="0">
              <a:latin typeface="Arial" panose="020B0604020202020204" pitchFamily="34" charset="0"/>
              <a:cs typeface="Arial" panose="020B0604020202020204" pitchFamily="34" charset="0"/>
            </a:endParaRPr>
          </a:p>
        </p:txBody>
      </p:sp>
      <p:sp>
        <p:nvSpPr>
          <p:cNvPr id="23" name="Прямоугольник 22"/>
          <p:cNvSpPr/>
          <p:nvPr/>
        </p:nvSpPr>
        <p:spPr>
          <a:xfrm>
            <a:off x="3493969" y="6152910"/>
            <a:ext cx="8422105" cy="646331"/>
          </a:xfrm>
          <a:prstGeom prst="rect">
            <a:avLst/>
          </a:prstGeom>
        </p:spPr>
        <p:txBody>
          <a:bodyPr wrap="square">
            <a:spAutoFit/>
          </a:bodyPr>
          <a:lstStyle/>
          <a:p>
            <a:pPr algn="just"/>
            <a:r>
              <a:rPr lang="uk-UA" dirty="0" smtClean="0">
                <a:latin typeface="Arial" panose="020B0604020202020204" pitchFamily="34" charset="0"/>
                <a:ea typeface="Times New Roman" panose="02020603050405020304" pitchFamily="18" charset="0"/>
                <a:cs typeface="Arial" panose="020B0604020202020204" pitchFamily="34" charset="0"/>
              </a:rPr>
              <a:t>цінні папери, які надають їхньому держателю право розпоряджатися майном, вказаним в цих документах</a:t>
            </a:r>
            <a:endParaRPr lang="uk-UA"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3233840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741146" y="255320"/>
            <a:ext cx="1530416" cy="584775"/>
          </a:xfrm>
          <a:prstGeom prst="rect">
            <a:avLst/>
          </a:prstGeom>
        </p:spPr>
        <p:txBody>
          <a:bodyPr wrap="square">
            <a:spAutoFit/>
          </a:bodyPr>
          <a:lstStyle/>
          <a:p>
            <a:pPr algn="just"/>
            <a:r>
              <a:rPr lang="uk-UA" sz="3200" b="1" dirty="0" smtClean="0">
                <a:latin typeface="Arial Black" panose="020B0A04020102020204" pitchFamily="34" charset="0"/>
                <a:ea typeface="Times New Roman" panose="02020603050405020304" pitchFamily="18" charset="0"/>
                <a:cs typeface="Arial" panose="020B0604020202020204" pitchFamily="34" charset="0"/>
              </a:rPr>
              <a:t>АКЦІЇ</a:t>
            </a:r>
            <a:endParaRPr lang="uk-UA" sz="3200" b="1" dirty="0">
              <a:latin typeface="Arial Black" panose="020B0A04020102020204" pitchFamily="34" charset="0"/>
              <a:cs typeface="Arial" panose="020B0604020202020204" pitchFamily="34" charset="0"/>
            </a:endParaRPr>
          </a:p>
        </p:txBody>
      </p:sp>
      <p:sp>
        <p:nvSpPr>
          <p:cNvPr id="9" name="Прямоугольник 8"/>
          <p:cNvSpPr/>
          <p:nvPr/>
        </p:nvSpPr>
        <p:spPr>
          <a:xfrm>
            <a:off x="2271562" y="2748821"/>
            <a:ext cx="9654138" cy="2031325"/>
          </a:xfrm>
          <a:prstGeom prst="rect">
            <a:avLst/>
          </a:prstGeom>
          <a:gradFill>
            <a:gsLst>
              <a:gs pos="0">
                <a:srgbClr val="29D7B6"/>
              </a:gs>
              <a:gs pos="74000">
                <a:schemeClr val="accent1">
                  <a:lumMod val="45000"/>
                  <a:lumOff val="55000"/>
                </a:schemeClr>
              </a:gs>
              <a:gs pos="83000">
                <a:schemeClr val="accent1">
                  <a:lumMod val="45000"/>
                  <a:lumOff val="55000"/>
                </a:schemeClr>
              </a:gs>
              <a:gs pos="100000">
                <a:srgbClr val="0000FF"/>
              </a:gs>
            </a:gsLst>
            <a:lin ang="5400000" scaled="1"/>
          </a:gradFill>
          <a:ln>
            <a:solidFill>
              <a:schemeClr val="tx1"/>
            </a:solidFill>
            <a:prstDash val="sysDash"/>
          </a:ln>
        </p:spPr>
        <p:txBody>
          <a:bodyPr wrap="square">
            <a:spAutoFit/>
          </a:bodyPr>
          <a:lstStyle/>
          <a:p>
            <a:pPr algn="just"/>
            <a:r>
              <a:rPr lang="uk-UA" dirty="0">
                <a:latin typeface="Arial" panose="020B0604020202020204" pitchFamily="34" charset="0"/>
                <a:ea typeface="Times New Roman" panose="02020603050405020304" pitchFamily="18" charset="0"/>
                <a:cs typeface="Arial" panose="020B0604020202020204" pitchFamily="34" charset="0"/>
              </a:rPr>
              <a:t>і</a:t>
            </a:r>
            <a:r>
              <a:rPr lang="uk-UA" dirty="0" smtClean="0">
                <a:latin typeface="Arial" panose="020B0604020202020204" pitchFamily="34" charset="0"/>
                <a:ea typeface="Times New Roman" panose="02020603050405020304" pitchFamily="18" charset="0"/>
                <a:cs typeface="Arial" panose="020B0604020202020204" pitchFamily="34" charset="0"/>
              </a:rPr>
              <a:t>менний цінний папір, що посвідчує майнові права його власника (акціонера), які стосуються акціонерного товариства, включаючи право на отримання частини прибутку акціонерного товариства у вигляді </a:t>
            </a:r>
            <a:r>
              <a:rPr lang="uk-UA" dirty="0" err="1" smtClean="0">
                <a:latin typeface="Arial" panose="020B0604020202020204" pitchFamily="34" charset="0"/>
                <a:ea typeface="Times New Roman" panose="02020603050405020304" pitchFamily="18" charset="0"/>
                <a:cs typeface="Arial" panose="020B0604020202020204" pitchFamily="34" charset="0"/>
              </a:rPr>
              <a:t>дивдендів</a:t>
            </a:r>
            <a:r>
              <a:rPr lang="uk-UA" dirty="0" smtClean="0">
                <a:latin typeface="Arial" panose="020B0604020202020204" pitchFamily="34" charset="0"/>
                <a:ea typeface="Times New Roman" panose="02020603050405020304" pitchFamily="18" charset="0"/>
                <a:cs typeface="Arial" panose="020B0604020202020204" pitchFamily="34" charset="0"/>
              </a:rPr>
              <a:t> та право на отримання частини майна акціонерного товариства у разі його ліквідації, право на </a:t>
            </a:r>
            <a:r>
              <a:rPr lang="uk-UA" dirty="0" err="1" smtClean="0">
                <a:latin typeface="Arial" panose="020B0604020202020204" pitchFamily="34" charset="0"/>
                <a:ea typeface="Times New Roman" panose="02020603050405020304" pitchFamily="18" charset="0"/>
                <a:cs typeface="Arial" panose="020B0604020202020204" pitchFamily="34" charset="0"/>
              </a:rPr>
              <a:t>управлння</a:t>
            </a:r>
            <a:r>
              <a:rPr lang="uk-UA" dirty="0" smtClean="0">
                <a:latin typeface="Arial" panose="020B0604020202020204" pitchFamily="34" charset="0"/>
                <a:ea typeface="Times New Roman" panose="02020603050405020304" pitchFamily="18" charset="0"/>
                <a:cs typeface="Arial" panose="020B0604020202020204" pitchFamily="34" charset="0"/>
              </a:rPr>
              <a:t> акціонерним товариством, а також немайнові права, передбачені Цивільним кодексом України та законом, що регулює питання створення, діяльності та припинення акціонерних товариств.</a:t>
            </a:r>
            <a:endParaRPr lang="uk-UA" dirty="0">
              <a:latin typeface="Arial" panose="020B0604020202020204" pitchFamily="34" charset="0"/>
              <a:cs typeface="Arial" panose="020B0604020202020204" pitchFamily="34" charset="0"/>
            </a:endParaRPr>
          </a:p>
        </p:txBody>
      </p:sp>
      <p:sp>
        <p:nvSpPr>
          <p:cNvPr id="10" name="Прямоугольник 9"/>
          <p:cNvSpPr/>
          <p:nvPr/>
        </p:nvSpPr>
        <p:spPr>
          <a:xfrm>
            <a:off x="3115377" y="255320"/>
            <a:ext cx="8964328" cy="1477328"/>
          </a:xfrm>
          <a:prstGeom prst="rect">
            <a:avLst/>
          </a:prstGeom>
        </p:spPr>
        <p:txBody>
          <a:bodyPr wrap="square">
            <a:spAutoFit/>
          </a:bodyPr>
          <a:lstStyle/>
          <a:p>
            <a:pPr algn="just"/>
            <a:r>
              <a:rPr lang="uk-UA" b="1" dirty="0">
                <a:latin typeface="Arial" panose="020B0604020202020204" pitchFamily="34" charset="0"/>
                <a:ea typeface="Times New Roman" panose="02020603050405020304" pitchFamily="18" charset="0"/>
              </a:rPr>
              <a:t>Акції підприємства</a:t>
            </a:r>
            <a:r>
              <a:rPr lang="uk-UA" dirty="0">
                <a:latin typeface="Arial" panose="020B0604020202020204" pitchFamily="34" charset="0"/>
                <a:ea typeface="Times New Roman" panose="02020603050405020304" pitchFamily="18" charset="0"/>
              </a:rPr>
              <a:t> – це спосіб залучення інвестицій для компаній. Акції випускають як публічні фірми, так і приватні. Публічні компанії, тобто акціонерні товариства відкритого типу (ВАТ), розміщують свої акції на фондових ринках, тоді як приватні компанії (ЗАТ) обмежують обіг своїх цінних паперів певним колом інвесторів.</a:t>
            </a:r>
            <a:endParaRPr lang="uk-UA" dirty="0"/>
          </a:p>
        </p:txBody>
      </p:sp>
      <p:sp>
        <p:nvSpPr>
          <p:cNvPr id="11" name="Прямоугольник 10"/>
          <p:cNvSpPr/>
          <p:nvPr/>
        </p:nvSpPr>
        <p:spPr>
          <a:xfrm>
            <a:off x="189297" y="1732648"/>
            <a:ext cx="11890408" cy="981423"/>
          </a:xfrm>
          <a:prstGeom prst="rect">
            <a:avLst/>
          </a:prstGeom>
        </p:spPr>
        <p:txBody>
          <a:bodyPr wrap="square">
            <a:spAutoFit/>
          </a:bodyPr>
          <a:lstStyle/>
          <a:p>
            <a:pPr algn="just">
              <a:lnSpc>
                <a:spcPct val="107000"/>
              </a:lnSpc>
              <a:spcBef>
                <a:spcPts val="1440"/>
              </a:spcBef>
              <a:spcAft>
                <a:spcPts val="1440"/>
              </a:spcAft>
            </a:pPr>
            <a:r>
              <a:rPr lang="uk-UA" dirty="0">
                <a:latin typeface="Arial" panose="020B0604020202020204" pitchFamily="34" charset="0"/>
                <a:ea typeface="Times New Roman" panose="02020603050405020304" pitchFamily="18" charset="0"/>
                <a:cs typeface="Times New Roman" panose="02020603050405020304" pitchFamily="18" charset="0"/>
              </a:rPr>
              <a:t>Для того, щоб компанія провела емісію акцій чи облігацій, спочатку необхідно ухвалити відповідне рішення радою директорів, а також зареєструвати випуск цінних паперів у регуляторних органах. Уже після цього акціонерна компанія може випускати акції та продавати їх.</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Прямоугольник 11"/>
          <p:cNvSpPr/>
          <p:nvPr/>
        </p:nvSpPr>
        <p:spPr>
          <a:xfrm>
            <a:off x="316031" y="3314236"/>
            <a:ext cx="1724526" cy="584775"/>
          </a:xfrm>
          <a:prstGeom prst="rect">
            <a:avLst/>
          </a:prstGeom>
          <a:gradFill>
            <a:gsLst>
              <a:gs pos="0">
                <a:srgbClr val="FF3399"/>
              </a:gs>
              <a:gs pos="74000">
                <a:schemeClr val="accent1">
                  <a:lumMod val="45000"/>
                  <a:lumOff val="55000"/>
                </a:schemeClr>
              </a:gs>
              <a:gs pos="83000">
                <a:schemeClr val="accent1">
                  <a:lumMod val="45000"/>
                  <a:lumOff val="55000"/>
                </a:schemeClr>
              </a:gs>
              <a:gs pos="100000">
                <a:srgbClr val="C00000"/>
              </a:gs>
            </a:gsLst>
            <a:lin ang="5400000" scaled="1"/>
          </a:gradFill>
          <a:ln>
            <a:solidFill>
              <a:schemeClr val="tx1"/>
            </a:solidFill>
          </a:ln>
        </p:spPr>
        <p:txBody>
          <a:bodyPr wrap="square">
            <a:spAutoFit/>
          </a:bodyPr>
          <a:lstStyle/>
          <a:p>
            <a:pPr algn="just"/>
            <a:r>
              <a:rPr lang="uk-UA" sz="3200" b="1" dirty="0" smtClean="0">
                <a:latin typeface="Arial Black" panose="020B0A04020102020204" pitchFamily="34" charset="0"/>
                <a:ea typeface="Times New Roman" panose="02020603050405020304" pitchFamily="18" charset="0"/>
                <a:cs typeface="Arial" panose="020B0604020202020204" pitchFamily="34" charset="0"/>
              </a:rPr>
              <a:t>АКЦІЯ</a:t>
            </a:r>
            <a:endParaRPr lang="uk-UA" sz="3200" b="1" dirty="0">
              <a:latin typeface="Arial Black" panose="020B0A04020102020204" pitchFamily="34" charset="0"/>
              <a:cs typeface="Arial" panose="020B0604020202020204" pitchFamily="34" charset="0"/>
            </a:endParaRPr>
          </a:p>
        </p:txBody>
      </p:sp>
      <p:sp>
        <p:nvSpPr>
          <p:cNvPr id="13" name="Прямоугольник 12"/>
          <p:cNvSpPr/>
          <p:nvPr/>
        </p:nvSpPr>
        <p:spPr>
          <a:xfrm>
            <a:off x="0" y="5064798"/>
            <a:ext cx="12002703" cy="1577996"/>
          </a:xfrm>
          <a:prstGeom prst="rect">
            <a:avLst/>
          </a:prstGeom>
        </p:spPr>
        <p:txBody>
          <a:bodyPr wrap="square">
            <a:spAutoFit/>
          </a:bodyPr>
          <a:lstStyle/>
          <a:p>
            <a:pPr indent="288000" algn="just" fontAlgn="base">
              <a:lnSpc>
                <a:spcPct val="107000"/>
              </a:lnSpc>
              <a:spcAft>
                <a:spcPts val="800"/>
              </a:spcAft>
            </a:pPr>
            <a:r>
              <a:rPr lang="uk-UA" sz="1400" b="1" dirty="0" smtClean="0">
                <a:latin typeface="inherit"/>
                <a:ea typeface="Times New Roman" panose="02020603050405020304" pitchFamily="18" charset="0"/>
                <a:cs typeface="Times New Roman" panose="02020603050405020304" pitchFamily="18" charset="0"/>
              </a:rPr>
              <a:t>По суті, акції </a:t>
            </a:r>
            <a:r>
              <a:rPr lang="uk-UA" sz="1400" b="1" dirty="0">
                <a:latin typeface="inherit"/>
                <a:ea typeface="Times New Roman" panose="02020603050405020304" pitchFamily="18" charset="0"/>
                <a:cs typeface="Times New Roman" panose="02020603050405020304" pitchFamily="18" charset="0"/>
              </a:rPr>
              <a:t>–</a:t>
            </a:r>
            <a:r>
              <a:rPr lang="uk-UA" sz="1400" dirty="0">
                <a:latin typeface="Futura"/>
                <a:ea typeface="Times New Roman" panose="02020603050405020304" pitchFamily="18" charset="0"/>
                <a:cs typeface="Times New Roman" panose="02020603050405020304" pitchFamily="18" charset="0"/>
              </a:rPr>
              <a:t> це частка в бізнесі. Якщо уявити компанію у вигляді пирога, то її шматочки і є акції. Наприклад, одна акція </a:t>
            </a:r>
            <a:r>
              <a:rPr lang="uk-UA" sz="1400" dirty="0" err="1">
                <a:latin typeface="Futura"/>
                <a:ea typeface="Times New Roman" panose="02020603050405020304" pitchFamily="18" charset="0"/>
                <a:cs typeface="Times New Roman" panose="02020603050405020304" pitchFamily="18" charset="0"/>
              </a:rPr>
              <a:t>Apple</a:t>
            </a:r>
            <a:r>
              <a:rPr lang="uk-UA" sz="1400" dirty="0">
                <a:latin typeface="Futura"/>
                <a:ea typeface="Times New Roman" panose="02020603050405020304" pitchFamily="18" charset="0"/>
                <a:cs typeface="Times New Roman" panose="02020603050405020304" pitchFamily="18" charset="0"/>
              </a:rPr>
              <a:t> — це приблизно 0,00000000631% частки всієї компанії. Що більше у вас акцій, то більша ваша частка. Якщо компанія буде успішною і прибутковою, ціна її акцій </a:t>
            </a:r>
            <a:r>
              <a:rPr lang="uk-UA" sz="1400" dirty="0" err="1">
                <a:latin typeface="Futura"/>
                <a:ea typeface="Times New Roman" panose="02020603050405020304" pitchFamily="18" charset="0"/>
                <a:cs typeface="Times New Roman" panose="02020603050405020304" pitchFamily="18" charset="0"/>
              </a:rPr>
              <a:t>дорожчатиме</a:t>
            </a:r>
            <a:r>
              <a:rPr lang="uk-UA" sz="1400" dirty="0">
                <a:latin typeface="Futura"/>
                <a:ea typeface="Times New Roman" panose="02020603050405020304" pitchFamily="18" charset="0"/>
                <a:cs typeface="Times New Roman" panose="02020603050405020304" pitchFamily="18" charset="0"/>
              </a:rPr>
              <a:t>, а разом з нею і вартість вашої частки.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288000" algn="just" fontAlgn="base">
              <a:lnSpc>
                <a:spcPct val="107000"/>
              </a:lnSpc>
              <a:spcAft>
                <a:spcPts val="800"/>
              </a:spcAft>
            </a:pPr>
            <a:r>
              <a:rPr lang="uk-UA" sz="1400" dirty="0">
                <a:latin typeface="Futura"/>
                <a:ea typeface="Times New Roman" panose="02020603050405020304" pitchFamily="18" charset="0"/>
                <a:cs typeface="Times New Roman" panose="02020603050405020304" pitchFamily="18" charset="0"/>
              </a:rPr>
              <a:t>Акції вважаються одним з найбільш дохідних інструментів, але також і ризикованим. Вони схильні до багатьох ризиків: від економічних до геополітичних і навіть кліматичних. Компанії, чиї акції ви купили, не гарантують ні прибутку, ні захисту від повного банкрутства та втрати. Однак акції не обмежені в зростанні потенційної прибутковості, а деякі компанії ще й платять по ними дивіденди.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91577434"/>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4"/>
          <p:cNvSpPr/>
          <p:nvPr/>
        </p:nvSpPr>
        <p:spPr>
          <a:xfrm>
            <a:off x="2425798" y="180286"/>
            <a:ext cx="6676828" cy="375424"/>
          </a:xfrm>
          <a:prstGeom prst="rect">
            <a:avLst/>
          </a:prstGeom>
        </p:spPr>
        <p:txBody>
          <a:bodyPr wrap="none">
            <a:spAutoFit/>
          </a:bodyPr>
          <a:lstStyle/>
          <a:p>
            <a:pPr algn="just">
              <a:lnSpc>
                <a:spcPct val="107000"/>
              </a:lnSpc>
              <a:spcBef>
                <a:spcPts val="1440"/>
              </a:spcBef>
              <a:spcAft>
                <a:spcPts val="1440"/>
              </a:spcAft>
            </a:pPr>
            <a:r>
              <a:rPr lang="uk-UA" b="1" dirty="0">
                <a:latin typeface="Arial Black" panose="020B0A04020102020204" pitchFamily="34" charset="0"/>
                <a:ea typeface="Times New Roman" panose="02020603050405020304" pitchFamily="18" charset="0"/>
                <a:cs typeface="Times New Roman" panose="02020603050405020304" pitchFamily="18" charset="0"/>
              </a:rPr>
              <a:t>Основними причинами випуску цінних паперів є:</a:t>
            </a:r>
            <a:endParaRPr lang="uk-UA" sz="1400" dirty="0">
              <a:latin typeface="Arial Black" panose="020B0A04020102020204" pitchFamily="34" charset="0"/>
              <a:ea typeface="Calibri" panose="020F0502020204030204" pitchFamily="34" charset="0"/>
              <a:cs typeface="Times New Roman" panose="02020603050405020304" pitchFamily="18" charset="0"/>
            </a:endParaRPr>
          </a:p>
        </p:txBody>
      </p:sp>
      <p:sp>
        <p:nvSpPr>
          <p:cNvPr id="6" name="Стрелка вправо с вырезом 5"/>
          <p:cNvSpPr/>
          <p:nvPr/>
        </p:nvSpPr>
        <p:spPr>
          <a:xfrm>
            <a:off x="327259" y="1244943"/>
            <a:ext cx="837398" cy="259882"/>
          </a:xfrm>
          <a:prstGeom prst="notchedRightArrow">
            <a:avLst/>
          </a:prstGeom>
          <a:gradFill>
            <a:gsLst>
              <a:gs pos="0">
                <a:srgbClr val="00FFFF"/>
              </a:gs>
              <a:gs pos="28000">
                <a:schemeClr val="accent1">
                  <a:lumMod val="45000"/>
                  <a:lumOff val="55000"/>
                </a:schemeClr>
              </a:gs>
              <a:gs pos="39000">
                <a:schemeClr val="accent1">
                  <a:lumMod val="45000"/>
                  <a:lumOff val="55000"/>
                </a:schemeClr>
              </a:gs>
              <a:gs pos="100000">
                <a:srgbClr val="0000F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7" name="Прямоугольник 6"/>
          <p:cNvSpPr/>
          <p:nvPr/>
        </p:nvSpPr>
        <p:spPr>
          <a:xfrm>
            <a:off x="1234122" y="971594"/>
            <a:ext cx="10749331" cy="685059"/>
          </a:xfrm>
          <a:prstGeom prst="rect">
            <a:avLst/>
          </a:prstGeom>
        </p:spPr>
        <p:txBody>
          <a:bodyPr wrap="square">
            <a:spAutoFit/>
          </a:bodyPr>
          <a:lstStyle/>
          <a:p>
            <a:pPr lvl="0" algn="just">
              <a:lnSpc>
                <a:spcPct val="107000"/>
              </a:lnSpc>
              <a:spcBef>
                <a:spcPts val="1440"/>
              </a:spcBef>
              <a:spcAft>
                <a:spcPts val="1440"/>
              </a:spcAft>
              <a:buSzPts val="1000"/>
              <a:tabLst>
                <a:tab pos="457200" algn="l"/>
              </a:tabLst>
            </a:pPr>
            <a:r>
              <a:rPr lang="uk-UA" b="1" dirty="0">
                <a:latin typeface="Arial" panose="020B0604020202020204" pitchFamily="34" charset="0"/>
                <a:ea typeface="Times New Roman" panose="02020603050405020304" pitchFamily="18" charset="0"/>
                <a:cs typeface="Times New Roman" panose="02020603050405020304" pitchFamily="18" charset="0"/>
              </a:rPr>
              <a:t>Залучення капіталу.</a:t>
            </a:r>
            <a:r>
              <a:rPr lang="uk-UA" dirty="0">
                <a:latin typeface="Arial" panose="020B0604020202020204" pitchFamily="34" charset="0"/>
                <a:ea typeface="Times New Roman" panose="02020603050405020304" pitchFamily="18" charset="0"/>
                <a:cs typeface="Times New Roman" panose="02020603050405020304" pitchFamily="18" charset="0"/>
              </a:rPr>
              <a:t> Кошти, які отримує компанія від продажу акцій, можуть бути використані для розширення виробництва, маркетингових кампаній та інших стратегічних цілей.</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Стрелка вправо с вырезом 7"/>
          <p:cNvSpPr/>
          <p:nvPr/>
        </p:nvSpPr>
        <p:spPr>
          <a:xfrm>
            <a:off x="327259" y="2470308"/>
            <a:ext cx="837398" cy="259882"/>
          </a:xfrm>
          <a:prstGeom prst="notchedRightArrow">
            <a:avLst/>
          </a:prstGeom>
          <a:gradFill>
            <a:gsLst>
              <a:gs pos="0">
                <a:srgbClr val="00FFFF"/>
              </a:gs>
              <a:gs pos="28000">
                <a:schemeClr val="accent1">
                  <a:lumMod val="45000"/>
                  <a:lumOff val="55000"/>
                </a:schemeClr>
              </a:gs>
              <a:gs pos="39000">
                <a:schemeClr val="accent1">
                  <a:lumMod val="45000"/>
                  <a:lumOff val="55000"/>
                </a:schemeClr>
              </a:gs>
              <a:gs pos="100000">
                <a:srgbClr val="0000F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Прямоугольник 8"/>
          <p:cNvSpPr/>
          <p:nvPr/>
        </p:nvSpPr>
        <p:spPr>
          <a:xfrm>
            <a:off x="1234122" y="2294477"/>
            <a:ext cx="10749331" cy="685059"/>
          </a:xfrm>
          <a:prstGeom prst="rect">
            <a:avLst/>
          </a:prstGeom>
        </p:spPr>
        <p:txBody>
          <a:bodyPr wrap="square">
            <a:spAutoFit/>
          </a:bodyPr>
          <a:lstStyle/>
          <a:p>
            <a:pPr lvl="0" algn="just">
              <a:lnSpc>
                <a:spcPct val="107000"/>
              </a:lnSpc>
              <a:spcBef>
                <a:spcPts val="1440"/>
              </a:spcBef>
              <a:spcAft>
                <a:spcPts val="1440"/>
              </a:spcAft>
              <a:buSzPts val="1000"/>
              <a:tabLst>
                <a:tab pos="457200" algn="l"/>
              </a:tabLst>
            </a:pPr>
            <a:r>
              <a:rPr lang="uk-UA" b="1" dirty="0">
                <a:latin typeface="Arial" panose="020B0604020202020204" pitchFamily="34" charset="0"/>
                <a:ea typeface="Times New Roman" panose="02020603050405020304" pitchFamily="18" charset="0"/>
                <a:cs typeface="Times New Roman" panose="02020603050405020304" pitchFamily="18" charset="0"/>
              </a:rPr>
              <a:t>Погашення боргів.</a:t>
            </a:r>
            <a:r>
              <a:rPr lang="uk-UA" dirty="0">
                <a:latin typeface="Arial" panose="020B0604020202020204" pitchFamily="34" charset="0"/>
                <a:ea typeface="Times New Roman" panose="02020603050405020304" pitchFamily="18" charset="0"/>
                <a:cs typeface="Times New Roman" panose="02020603050405020304" pitchFamily="18" charset="0"/>
              </a:rPr>
              <a:t> Іноді акції бувають використані як спосіб залучення ресурсів для погашення наявних боргів або для поліпшення фінансового становища.</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Стрелка вправо с вырезом 9"/>
          <p:cNvSpPr/>
          <p:nvPr/>
        </p:nvSpPr>
        <p:spPr>
          <a:xfrm>
            <a:off x="216569" y="3665897"/>
            <a:ext cx="837398" cy="259882"/>
          </a:xfrm>
          <a:prstGeom prst="notchedRightArrow">
            <a:avLst/>
          </a:prstGeom>
          <a:gradFill>
            <a:gsLst>
              <a:gs pos="0">
                <a:srgbClr val="00FFFF"/>
              </a:gs>
              <a:gs pos="28000">
                <a:schemeClr val="accent1">
                  <a:lumMod val="45000"/>
                  <a:lumOff val="55000"/>
                </a:schemeClr>
              </a:gs>
              <a:gs pos="39000">
                <a:schemeClr val="accent1">
                  <a:lumMod val="45000"/>
                  <a:lumOff val="55000"/>
                </a:schemeClr>
              </a:gs>
              <a:gs pos="100000">
                <a:srgbClr val="0000F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Прямоугольник 10"/>
          <p:cNvSpPr/>
          <p:nvPr/>
        </p:nvSpPr>
        <p:spPr>
          <a:xfrm>
            <a:off x="1087655" y="3561569"/>
            <a:ext cx="10785107" cy="685059"/>
          </a:xfrm>
          <a:prstGeom prst="rect">
            <a:avLst/>
          </a:prstGeom>
        </p:spPr>
        <p:txBody>
          <a:bodyPr wrap="square">
            <a:spAutoFit/>
          </a:bodyPr>
          <a:lstStyle/>
          <a:p>
            <a:pPr lvl="0" algn="just">
              <a:lnSpc>
                <a:spcPct val="107000"/>
              </a:lnSpc>
              <a:spcBef>
                <a:spcPts val="1440"/>
              </a:spcBef>
              <a:spcAft>
                <a:spcPts val="1440"/>
              </a:spcAft>
              <a:buSzPts val="1000"/>
              <a:tabLst>
                <a:tab pos="457200" algn="l"/>
              </a:tabLst>
            </a:pPr>
            <a:r>
              <a:rPr lang="uk-UA" b="1" dirty="0">
                <a:latin typeface="Arial" panose="020B0604020202020204" pitchFamily="34" charset="0"/>
                <a:ea typeface="Times New Roman" panose="02020603050405020304" pitchFamily="18" charset="0"/>
                <a:cs typeface="Times New Roman" panose="02020603050405020304" pitchFamily="18" charset="0"/>
              </a:rPr>
              <a:t>Збільшення ліквідності.</a:t>
            </a:r>
            <a:r>
              <a:rPr lang="uk-UA" dirty="0">
                <a:latin typeface="Arial" panose="020B0604020202020204" pitchFamily="34" charset="0"/>
                <a:ea typeface="Times New Roman" panose="02020603050405020304" pitchFamily="18" charset="0"/>
                <a:cs typeface="Times New Roman" panose="02020603050405020304" pitchFamily="18" charset="0"/>
              </a:rPr>
              <a:t> Для публічних корпорацій випуск акцій на фондовій біржі збільшує ліквідність активів, що робить її більш привабливою для інвесторів.</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2" name="Стрелка вправо с вырезом 11"/>
          <p:cNvSpPr/>
          <p:nvPr/>
        </p:nvSpPr>
        <p:spPr>
          <a:xfrm>
            <a:off x="250257" y="5009287"/>
            <a:ext cx="837398" cy="259882"/>
          </a:xfrm>
          <a:prstGeom prst="notchedRightArrow">
            <a:avLst/>
          </a:prstGeom>
          <a:gradFill>
            <a:gsLst>
              <a:gs pos="0">
                <a:srgbClr val="00FFFF"/>
              </a:gs>
              <a:gs pos="28000">
                <a:schemeClr val="accent1">
                  <a:lumMod val="45000"/>
                  <a:lumOff val="55000"/>
                </a:schemeClr>
              </a:gs>
              <a:gs pos="39000">
                <a:schemeClr val="accent1">
                  <a:lumMod val="45000"/>
                  <a:lumOff val="55000"/>
                </a:schemeClr>
              </a:gs>
              <a:gs pos="100000">
                <a:srgbClr val="0000FF"/>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Прямоугольник 12"/>
          <p:cNvSpPr/>
          <p:nvPr/>
        </p:nvSpPr>
        <p:spPr>
          <a:xfrm>
            <a:off x="1087655" y="4805106"/>
            <a:ext cx="10818795" cy="923330"/>
          </a:xfrm>
          <a:prstGeom prst="rect">
            <a:avLst/>
          </a:prstGeom>
        </p:spPr>
        <p:txBody>
          <a:bodyPr wrap="square">
            <a:spAutoFit/>
          </a:bodyPr>
          <a:lstStyle/>
          <a:p>
            <a:pPr algn="just"/>
            <a:r>
              <a:rPr lang="uk-UA" b="1" dirty="0">
                <a:latin typeface="Arial" panose="020B0604020202020204" pitchFamily="34" charset="0"/>
                <a:ea typeface="Times New Roman" panose="02020603050405020304" pitchFamily="18" charset="0"/>
              </a:rPr>
              <a:t>Мотивація співробітників.</a:t>
            </a:r>
            <a:r>
              <a:rPr lang="uk-UA" dirty="0">
                <a:latin typeface="Arial" panose="020B0604020202020204" pitchFamily="34" charset="0"/>
                <a:ea typeface="Times New Roman" panose="02020603050405020304" pitchFamily="18" charset="0"/>
              </a:rPr>
              <a:t> Багато компаній пропонують своїм співробітникам опціони на акції або цінні папери як частину компенсаційного пакета. Це сприяє їхній мотивації та </a:t>
            </a:r>
            <a:r>
              <a:rPr lang="uk-UA" dirty="0" err="1">
                <a:latin typeface="Arial" panose="020B0604020202020204" pitchFamily="34" charset="0"/>
                <a:ea typeface="Times New Roman" panose="02020603050405020304" pitchFamily="18" charset="0"/>
              </a:rPr>
              <a:t>залученості</a:t>
            </a:r>
            <a:r>
              <a:rPr lang="uk-UA" dirty="0">
                <a:latin typeface="Arial" panose="020B0604020202020204" pitchFamily="34" charset="0"/>
                <a:ea typeface="Times New Roman" panose="02020603050405020304" pitchFamily="18" charset="0"/>
              </a:rPr>
              <a:t> в успіх компанії.</a:t>
            </a:r>
            <a:endParaRPr lang="uk-UA" dirty="0"/>
          </a:p>
        </p:txBody>
      </p:sp>
    </p:spTree>
    <p:extLst>
      <p:ext uri="{BB962C8B-B14F-4D97-AF65-F5344CB8AC3E}">
        <p14:creationId xmlns:p14="http://schemas.microsoft.com/office/powerpoint/2010/main" val="1072309451"/>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91403" y="5760172"/>
            <a:ext cx="11097928" cy="670120"/>
          </a:xfrm>
          <a:prstGeom prst="rect">
            <a:avLst/>
          </a:prstGeom>
        </p:spPr>
        <p:txBody>
          <a:bodyPr wrap="square">
            <a:spAutoFit/>
          </a:bodyPr>
          <a:lstStyle/>
          <a:p>
            <a:pPr lvl="0" algn="just">
              <a:lnSpc>
                <a:spcPct val="107000"/>
              </a:lnSpc>
              <a:spcBef>
                <a:spcPts val="600"/>
              </a:spcBef>
              <a:spcAft>
                <a:spcPts val="600"/>
              </a:spcAft>
              <a:buSzPts val="1000"/>
              <a:tabLst>
                <a:tab pos="457200" algn="l"/>
              </a:tabLst>
            </a:pPr>
            <a:r>
              <a:rPr lang="uk-UA" b="1" dirty="0" smtClean="0">
                <a:latin typeface="Arial" panose="020B0604020202020204" pitchFamily="34" charset="0"/>
                <a:ea typeface="Times New Roman" panose="02020603050405020304" pitchFamily="18" charset="0"/>
                <a:cs typeface="Times New Roman" panose="02020603050405020304" pitchFamily="18" charset="0"/>
              </a:rPr>
              <a:t>Інфляційний </a:t>
            </a:r>
            <a:r>
              <a:rPr lang="uk-UA" b="1" dirty="0">
                <a:latin typeface="Arial" panose="020B0604020202020204" pitchFamily="34" charset="0"/>
                <a:ea typeface="Times New Roman" panose="02020603050405020304" pitchFamily="18" charset="0"/>
                <a:cs typeface="Times New Roman" panose="02020603050405020304" pitchFamily="18" charset="0"/>
              </a:rPr>
              <a:t>захист</a:t>
            </a:r>
            <a:r>
              <a:rPr lang="uk-UA" dirty="0">
                <a:latin typeface="Arial" panose="020B0604020202020204" pitchFamily="34" charset="0"/>
                <a:ea typeface="Times New Roman" panose="02020603050405020304" pitchFamily="18" charset="0"/>
                <a:cs typeface="Times New Roman" panose="02020603050405020304" pitchFamily="18" charset="0"/>
              </a:rPr>
              <a:t>. Інвестиції в акції можуть забезпечити захист від інфляції, оскільки ціни акцій часто зростають разом із загальним рівнем цін в економіці.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4726005" y="268518"/>
            <a:ext cx="7363326" cy="667362"/>
          </a:xfrm>
          <a:prstGeom prst="rect">
            <a:avLst/>
          </a:prstGeom>
        </p:spPr>
        <p:txBody>
          <a:bodyPr wrap="square">
            <a:spAutoFit/>
          </a:bodyPr>
          <a:lstStyle/>
          <a:p>
            <a:pPr algn="ctr">
              <a:lnSpc>
                <a:spcPct val="107000"/>
              </a:lnSpc>
              <a:spcBef>
                <a:spcPts val="600"/>
              </a:spcBef>
              <a:spcAft>
                <a:spcPts val="600"/>
              </a:spcAft>
            </a:pPr>
            <a:r>
              <a:rPr lang="uk-UA" b="1" cap="all" spc="-95" dirty="0">
                <a:latin typeface="Bookman Old Style" panose="02050604050505020204" pitchFamily="18" charset="0"/>
                <a:ea typeface="Times New Roman" panose="02020603050405020304" pitchFamily="18" charset="0"/>
                <a:cs typeface="Times New Roman" panose="02020603050405020304" pitchFamily="18" charset="0"/>
              </a:rPr>
              <a:t>Навіщо купувати акції компанії й що вони дають </a:t>
            </a:r>
            <a:r>
              <a:rPr lang="uk-UA" b="1" cap="all" spc="-95" dirty="0" smtClean="0">
                <a:latin typeface="Bookman Old Style" panose="02050604050505020204" pitchFamily="18" charset="0"/>
                <a:ea typeface="Times New Roman" panose="02020603050405020304" pitchFamily="18" charset="0"/>
                <a:cs typeface="Times New Roman" panose="02020603050405020304" pitchFamily="18" charset="0"/>
              </a:rPr>
              <a:t>власнику</a:t>
            </a:r>
            <a:endParaRPr lang="uk-UA" sz="1400" dirty="0">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221380" y="1272088"/>
            <a:ext cx="11790947" cy="1135311"/>
          </a:xfrm>
          <a:prstGeom prst="rect">
            <a:avLst/>
          </a:prstGeom>
        </p:spPr>
        <p:txBody>
          <a:bodyPr wrap="square">
            <a:spAutoFit/>
          </a:bodyPr>
          <a:lstStyle/>
          <a:p>
            <a:pPr indent="288000" algn="just">
              <a:lnSpc>
                <a:spcPct val="107000"/>
              </a:lnSpc>
              <a:spcBef>
                <a:spcPts val="600"/>
              </a:spcBef>
              <a:spcAft>
                <a:spcPts val="600"/>
              </a:spcAft>
            </a:pPr>
            <a:r>
              <a:rPr lang="uk-UA" dirty="0" smtClean="0">
                <a:latin typeface="Arial" panose="020B0604020202020204" pitchFamily="34" charset="0"/>
                <a:ea typeface="Times New Roman" panose="02020603050405020304" pitchFamily="18" charset="0"/>
                <a:cs typeface="Times New Roman" panose="02020603050405020304" pitchFamily="18" charset="0"/>
              </a:rPr>
              <a:t>Для </a:t>
            </a:r>
            <a:r>
              <a:rPr lang="uk-UA" dirty="0">
                <a:latin typeface="Arial" panose="020B0604020202020204" pitchFamily="34" charset="0"/>
                <a:ea typeface="Times New Roman" panose="02020603050405020304" pitchFamily="18" charset="0"/>
                <a:cs typeface="Times New Roman" panose="02020603050405020304" pitchFamily="18" charset="0"/>
              </a:rPr>
              <a:t>інвесторів акції можуть бути вигідним вкладенням коштів, залежно від їхніх фінансових цілей, толерантності до ризику та інвестиційної стратегії. </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288000" algn="just">
              <a:lnSpc>
                <a:spcPct val="107000"/>
              </a:lnSpc>
              <a:spcBef>
                <a:spcPts val="600"/>
              </a:spcBef>
              <a:spcAft>
                <a:spcPts val="600"/>
              </a:spcAft>
            </a:pPr>
            <a:r>
              <a:rPr lang="uk-UA" dirty="0">
                <a:latin typeface="Arial" panose="020B0604020202020204" pitchFamily="34" charset="0"/>
                <a:ea typeface="Times New Roman" panose="02020603050405020304" pitchFamily="18" charset="0"/>
                <a:cs typeface="Times New Roman" panose="02020603050405020304" pitchFamily="18" charset="0"/>
              </a:rPr>
              <a:t>Найчастіше акції купують з наступних причин:</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991403" y="2407399"/>
            <a:ext cx="11020925" cy="981423"/>
          </a:xfrm>
          <a:prstGeom prst="rect">
            <a:avLst/>
          </a:prstGeom>
        </p:spPr>
        <p:txBody>
          <a:bodyPr wrap="square">
            <a:spAutoFit/>
          </a:bodyPr>
          <a:lstStyle/>
          <a:p>
            <a:pPr lvl="0" algn="just">
              <a:lnSpc>
                <a:spcPct val="107000"/>
              </a:lnSpc>
              <a:spcBef>
                <a:spcPts val="600"/>
              </a:spcBef>
              <a:spcAft>
                <a:spcPts val="600"/>
              </a:spcAft>
              <a:buSzPts val="1000"/>
              <a:tabLst>
                <a:tab pos="457200" algn="l"/>
              </a:tabLst>
            </a:pPr>
            <a:r>
              <a:rPr lang="uk-UA" b="1" dirty="0">
                <a:latin typeface="Arial" panose="020B0604020202020204" pitchFamily="34" charset="0"/>
                <a:ea typeface="Times New Roman" panose="02020603050405020304" pitchFamily="18" charset="0"/>
                <a:cs typeface="Times New Roman" panose="02020603050405020304" pitchFamily="18" charset="0"/>
              </a:rPr>
              <a:t>Отримання доходу</a:t>
            </a:r>
            <a:r>
              <a:rPr lang="uk-UA" dirty="0">
                <a:latin typeface="Arial" panose="020B0604020202020204" pitchFamily="34" charset="0"/>
                <a:ea typeface="Times New Roman" panose="02020603050405020304" pitchFamily="18" charset="0"/>
                <a:cs typeface="Times New Roman" panose="02020603050405020304" pitchFamily="18" charset="0"/>
              </a:rPr>
              <a:t>. Дивіденди можуть бути регулярним пасивним доходом для інвесторів. Якщо компанія зростає та її прибуток збільшується, ціна акцій може підвищуватися, що дає нагоду інвесторам продати свої акції за вищою ціною та отримати прибуток.</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Штриховая стрелка вправо 9"/>
          <p:cNvSpPr/>
          <p:nvPr/>
        </p:nvSpPr>
        <p:spPr>
          <a:xfrm>
            <a:off x="221380" y="2642484"/>
            <a:ext cx="644894" cy="293221"/>
          </a:xfrm>
          <a:prstGeom prst="stripedRightArrow">
            <a:avLst/>
          </a:prstGeom>
          <a:gradFill>
            <a:gsLst>
              <a:gs pos="0">
                <a:srgbClr val="29D7B6"/>
              </a:gs>
              <a:gs pos="24000">
                <a:schemeClr val="accent1">
                  <a:lumMod val="45000"/>
                  <a:lumOff val="55000"/>
                </a:schemeClr>
              </a:gs>
              <a:gs pos="4368">
                <a:srgbClr val="FF0000"/>
              </a:gs>
              <a:gs pos="38000">
                <a:schemeClr val="accent1">
                  <a:lumMod val="45000"/>
                  <a:lumOff val="55000"/>
                </a:schemeClr>
              </a:gs>
              <a:gs pos="100000">
                <a:srgbClr val="FC14DB"/>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Штриховая стрелка вправо 10"/>
          <p:cNvSpPr/>
          <p:nvPr/>
        </p:nvSpPr>
        <p:spPr>
          <a:xfrm>
            <a:off x="221380" y="3513566"/>
            <a:ext cx="644894" cy="293221"/>
          </a:xfrm>
          <a:prstGeom prst="stripedRightArrow">
            <a:avLst/>
          </a:prstGeom>
          <a:gradFill>
            <a:gsLst>
              <a:gs pos="0">
                <a:srgbClr val="29D7B6"/>
              </a:gs>
              <a:gs pos="24000">
                <a:schemeClr val="accent1">
                  <a:lumMod val="45000"/>
                  <a:lumOff val="55000"/>
                </a:schemeClr>
              </a:gs>
              <a:gs pos="4368">
                <a:srgbClr val="FF0000"/>
              </a:gs>
              <a:gs pos="38000">
                <a:schemeClr val="accent1">
                  <a:lumMod val="45000"/>
                  <a:lumOff val="55000"/>
                </a:schemeClr>
              </a:gs>
              <a:gs pos="100000">
                <a:srgbClr val="FC14DB"/>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Прямоугольник 11"/>
          <p:cNvSpPr/>
          <p:nvPr/>
        </p:nvSpPr>
        <p:spPr>
          <a:xfrm>
            <a:off x="991403" y="3464257"/>
            <a:ext cx="11020924" cy="388696"/>
          </a:xfrm>
          <a:prstGeom prst="rect">
            <a:avLst/>
          </a:prstGeom>
        </p:spPr>
        <p:txBody>
          <a:bodyPr wrap="square">
            <a:spAutoFit/>
          </a:bodyPr>
          <a:lstStyle/>
          <a:p>
            <a:pPr lvl="0" algn="just">
              <a:lnSpc>
                <a:spcPct val="107000"/>
              </a:lnSpc>
              <a:spcBef>
                <a:spcPts val="600"/>
              </a:spcBef>
              <a:spcAft>
                <a:spcPts val="600"/>
              </a:spcAft>
              <a:buSzPts val="1000"/>
              <a:tabLst>
                <a:tab pos="457200" algn="l"/>
              </a:tabLst>
            </a:pPr>
            <a:r>
              <a:rPr lang="uk-UA" b="1" dirty="0">
                <a:latin typeface="Arial" panose="020B0604020202020204" pitchFamily="34" charset="0"/>
                <a:ea typeface="Times New Roman" panose="02020603050405020304" pitchFamily="18" charset="0"/>
                <a:cs typeface="Times New Roman" panose="02020603050405020304" pitchFamily="18" charset="0"/>
              </a:rPr>
              <a:t>Право власності</a:t>
            </a:r>
            <a:r>
              <a:rPr lang="uk-UA" dirty="0">
                <a:latin typeface="Arial" panose="020B0604020202020204" pitchFamily="34" charset="0"/>
                <a:ea typeface="Times New Roman" panose="02020603050405020304" pitchFamily="18" charset="0"/>
                <a:cs typeface="Times New Roman" panose="02020603050405020304" pitchFamily="18" charset="0"/>
              </a:rPr>
              <a:t>. Купуючи випущені акції, інвестор стає частковим власником компанії.</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3" name="Прямоугольник 12"/>
          <p:cNvSpPr/>
          <p:nvPr/>
        </p:nvSpPr>
        <p:spPr>
          <a:xfrm>
            <a:off x="991403" y="3928388"/>
            <a:ext cx="11020924" cy="685059"/>
          </a:xfrm>
          <a:prstGeom prst="rect">
            <a:avLst/>
          </a:prstGeom>
        </p:spPr>
        <p:txBody>
          <a:bodyPr wrap="square">
            <a:spAutoFit/>
          </a:bodyPr>
          <a:lstStyle/>
          <a:p>
            <a:pPr lvl="0" algn="just">
              <a:lnSpc>
                <a:spcPct val="107000"/>
              </a:lnSpc>
              <a:spcBef>
                <a:spcPts val="600"/>
              </a:spcBef>
              <a:spcAft>
                <a:spcPts val="600"/>
              </a:spcAft>
              <a:buSzPts val="1000"/>
              <a:tabLst>
                <a:tab pos="457200" algn="l"/>
              </a:tabLst>
            </a:pPr>
            <a:r>
              <a:rPr lang="uk-UA" b="1" dirty="0">
                <a:latin typeface="Arial" panose="020B0604020202020204" pitchFamily="34" charset="0"/>
                <a:ea typeface="Times New Roman" panose="02020603050405020304" pitchFamily="18" charset="0"/>
                <a:cs typeface="Times New Roman" panose="02020603050405020304" pitchFamily="18" charset="0"/>
              </a:rPr>
              <a:t>Голосування та контроль</a:t>
            </a:r>
            <a:r>
              <a:rPr lang="uk-UA" dirty="0">
                <a:latin typeface="Arial" panose="020B0604020202020204" pitchFamily="34" charset="0"/>
                <a:ea typeface="Times New Roman" panose="02020603050405020304" pitchFamily="18" charset="0"/>
                <a:cs typeface="Times New Roman" panose="02020603050405020304" pitchFamily="18" charset="0"/>
              </a:rPr>
              <a:t>. Власники простих акцій мають право голосу на загальних зборах акціонерів, що дає їм змогу впливати на ключові рішення в компанії.</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4" name="Прямоугольник 13"/>
          <p:cNvSpPr/>
          <p:nvPr/>
        </p:nvSpPr>
        <p:spPr>
          <a:xfrm>
            <a:off x="991403" y="4688882"/>
            <a:ext cx="11020924" cy="981423"/>
          </a:xfrm>
          <a:prstGeom prst="rect">
            <a:avLst/>
          </a:prstGeom>
        </p:spPr>
        <p:txBody>
          <a:bodyPr wrap="square">
            <a:spAutoFit/>
          </a:bodyPr>
          <a:lstStyle/>
          <a:p>
            <a:pPr lvl="0" algn="just">
              <a:lnSpc>
                <a:spcPct val="107000"/>
              </a:lnSpc>
              <a:spcBef>
                <a:spcPts val="600"/>
              </a:spcBef>
              <a:spcAft>
                <a:spcPts val="600"/>
              </a:spcAft>
              <a:buSzPts val="1000"/>
              <a:tabLst>
                <a:tab pos="457200" algn="l"/>
              </a:tabLst>
            </a:pPr>
            <a:r>
              <a:rPr lang="uk-UA" b="1" dirty="0">
                <a:latin typeface="Arial" panose="020B0604020202020204" pitchFamily="34" charset="0"/>
                <a:ea typeface="Times New Roman" panose="02020603050405020304" pitchFamily="18" charset="0"/>
                <a:cs typeface="Times New Roman" panose="02020603050405020304" pitchFamily="18" charset="0"/>
              </a:rPr>
              <a:t>Диверсифікація портфеля</a:t>
            </a:r>
            <a:r>
              <a:rPr lang="uk-UA" dirty="0">
                <a:latin typeface="Arial" panose="020B0604020202020204" pitchFamily="34" charset="0"/>
                <a:ea typeface="Times New Roman" panose="02020603050405020304" pitchFamily="18" charset="0"/>
                <a:cs typeface="Times New Roman" panose="02020603050405020304" pitchFamily="18" charset="0"/>
              </a:rPr>
              <a:t>. Включення акцій у свій інвестиційний портфель дає змогу диверсифікувати ризики, оскільки акції можуть мати різну динаміку цін порівняно з іншими активами, такими як облігації або нерухомість.</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5" name="Штриховая стрелка вправо 14"/>
          <p:cNvSpPr/>
          <p:nvPr/>
        </p:nvSpPr>
        <p:spPr>
          <a:xfrm>
            <a:off x="221380" y="4091427"/>
            <a:ext cx="644894" cy="293221"/>
          </a:xfrm>
          <a:prstGeom prst="stripedRightArrow">
            <a:avLst/>
          </a:prstGeom>
          <a:gradFill>
            <a:gsLst>
              <a:gs pos="0">
                <a:srgbClr val="29D7B6"/>
              </a:gs>
              <a:gs pos="24000">
                <a:schemeClr val="accent1">
                  <a:lumMod val="45000"/>
                  <a:lumOff val="55000"/>
                </a:schemeClr>
              </a:gs>
              <a:gs pos="4368">
                <a:srgbClr val="FF0000"/>
              </a:gs>
              <a:gs pos="38000">
                <a:schemeClr val="accent1">
                  <a:lumMod val="45000"/>
                  <a:lumOff val="55000"/>
                </a:schemeClr>
              </a:gs>
              <a:gs pos="100000">
                <a:srgbClr val="FC14DB"/>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6" name="Штриховая стрелка вправо 15"/>
          <p:cNvSpPr/>
          <p:nvPr/>
        </p:nvSpPr>
        <p:spPr>
          <a:xfrm>
            <a:off x="221380" y="4897072"/>
            <a:ext cx="644894" cy="293221"/>
          </a:xfrm>
          <a:prstGeom prst="stripedRightArrow">
            <a:avLst/>
          </a:prstGeom>
          <a:gradFill>
            <a:gsLst>
              <a:gs pos="0">
                <a:srgbClr val="29D7B6"/>
              </a:gs>
              <a:gs pos="24000">
                <a:schemeClr val="accent1">
                  <a:lumMod val="45000"/>
                  <a:lumOff val="55000"/>
                </a:schemeClr>
              </a:gs>
              <a:gs pos="4368">
                <a:srgbClr val="FF0000"/>
              </a:gs>
              <a:gs pos="38000">
                <a:schemeClr val="accent1">
                  <a:lumMod val="45000"/>
                  <a:lumOff val="55000"/>
                </a:schemeClr>
              </a:gs>
              <a:gs pos="100000">
                <a:srgbClr val="FC14DB"/>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7" name="Штриховая стрелка вправо 16"/>
          <p:cNvSpPr/>
          <p:nvPr/>
        </p:nvSpPr>
        <p:spPr>
          <a:xfrm>
            <a:off x="221380" y="5948621"/>
            <a:ext cx="644894" cy="293221"/>
          </a:xfrm>
          <a:prstGeom prst="stripedRightArrow">
            <a:avLst/>
          </a:prstGeom>
          <a:gradFill>
            <a:gsLst>
              <a:gs pos="0">
                <a:srgbClr val="29D7B6"/>
              </a:gs>
              <a:gs pos="24000">
                <a:schemeClr val="accent1">
                  <a:lumMod val="45000"/>
                  <a:lumOff val="55000"/>
                </a:schemeClr>
              </a:gs>
              <a:gs pos="4368">
                <a:srgbClr val="FF0000"/>
              </a:gs>
              <a:gs pos="38000">
                <a:schemeClr val="accent1">
                  <a:lumMod val="45000"/>
                  <a:lumOff val="55000"/>
                </a:schemeClr>
              </a:gs>
              <a:gs pos="100000">
                <a:srgbClr val="FC14DB"/>
              </a:gs>
            </a:gsLst>
            <a:lin ang="5400000" scaled="1"/>
          </a:gra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29706688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518958" y="337448"/>
            <a:ext cx="6370976" cy="370999"/>
          </a:xfrm>
          <a:prstGeom prst="rect">
            <a:avLst/>
          </a:prstGeom>
        </p:spPr>
        <p:txBody>
          <a:bodyPr wrap="none">
            <a:spAutoFit/>
          </a:bodyPr>
          <a:lstStyle/>
          <a:p>
            <a:pPr algn="ctr">
              <a:lnSpc>
                <a:spcPct val="107000"/>
              </a:lnSpc>
              <a:spcBef>
                <a:spcPts val="600"/>
              </a:spcBef>
              <a:spcAft>
                <a:spcPts val="600"/>
              </a:spcAft>
            </a:pPr>
            <a:r>
              <a:rPr lang="uk-UA" b="1" cap="all" spc="-95" dirty="0">
                <a:latin typeface="Bookman Old Style" panose="02050604050505020204" pitchFamily="18" charset="0"/>
                <a:ea typeface="Times New Roman" panose="02020603050405020304" pitchFamily="18" charset="0"/>
                <a:cs typeface="Times New Roman" panose="02020603050405020304" pitchFamily="18" charset="0"/>
              </a:rPr>
              <a:t>Як працюють акції та де дивитись їхній курс</a:t>
            </a:r>
            <a:endParaRPr lang="uk-UA" sz="14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77002" y="1120613"/>
            <a:ext cx="11973828" cy="5530104"/>
          </a:xfrm>
          <a:prstGeom prst="rect">
            <a:avLst/>
          </a:prstGeom>
        </p:spPr>
        <p:txBody>
          <a:bodyPr wrap="square">
            <a:spAutoFit/>
          </a:bodyPr>
          <a:lstStyle/>
          <a:p>
            <a:pPr indent="324000" algn="just">
              <a:lnSpc>
                <a:spcPct val="107000"/>
              </a:lnSpc>
              <a:spcBef>
                <a:spcPts val="600"/>
              </a:spcBef>
              <a:spcAft>
                <a:spcPts val="600"/>
              </a:spcAft>
            </a:pPr>
            <a:r>
              <a:rPr lang="uk-UA" dirty="0">
                <a:latin typeface="Arial" panose="020B0604020202020204" pitchFamily="34" charset="0"/>
                <a:ea typeface="Times New Roman" panose="02020603050405020304" pitchFamily="18" charset="0"/>
                <a:cs typeface="Times New Roman" panose="02020603050405020304" pitchFamily="18" charset="0"/>
              </a:rPr>
              <a:t>Важливо не тільки розуміти, що таке акція, але й розбиратися, як вона працює. Різні види акцій акціонерного товариства можуть надавати різні переваги своїм власникам. Купівля акції – ознака </a:t>
            </a:r>
            <a:r>
              <a:rPr lang="uk-UA" dirty="0" err="1">
                <a:latin typeface="Arial" panose="020B0604020202020204" pitchFamily="34" charset="0"/>
                <a:ea typeface="Times New Roman" panose="02020603050405020304" pitchFamily="18" charset="0"/>
                <a:cs typeface="Times New Roman" panose="02020603050405020304" pitchFamily="18" charset="0"/>
              </a:rPr>
              <a:t>співвласності</a:t>
            </a:r>
            <a:r>
              <a:rPr lang="uk-UA" dirty="0">
                <a:latin typeface="Arial" panose="020B0604020202020204" pitchFamily="34" charset="0"/>
                <a:ea typeface="Times New Roman" panose="02020603050405020304" pitchFamily="18" charset="0"/>
                <a:cs typeface="Times New Roman" panose="02020603050405020304" pitchFamily="18" charset="0"/>
              </a:rPr>
              <a:t> компанії, що дає пред’явнику право на частину її прибутку та активів.</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24000" algn="just">
              <a:lnSpc>
                <a:spcPct val="107000"/>
              </a:lnSpc>
              <a:spcBef>
                <a:spcPts val="600"/>
              </a:spcBef>
              <a:spcAft>
                <a:spcPts val="600"/>
              </a:spcAft>
            </a:pPr>
            <a:r>
              <a:rPr lang="uk-UA" dirty="0">
                <a:latin typeface="Arial" panose="020B0604020202020204" pitchFamily="34" charset="0"/>
                <a:ea typeface="Times New Roman" panose="02020603050405020304" pitchFamily="18" charset="0"/>
                <a:cs typeface="Times New Roman" panose="02020603050405020304" pitchFamily="18" charset="0"/>
              </a:rPr>
              <a:t>Основні механізми роботи акцій включають:</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24000" algn="just">
              <a:lnSpc>
                <a:spcPct val="107000"/>
              </a:lnSpc>
              <a:spcBef>
                <a:spcPts val="600"/>
              </a:spcBef>
              <a:spcAft>
                <a:spcPts val="600"/>
              </a:spcAft>
              <a:buSzPts val="1000"/>
              <a:buFont typeface="Symbol" panose="05050102010706020507" pitchFamily="18" charset="2"/>
              <a:buChar char=""/>
              <a:tabLst>
                <a:tab pos="457200" algn="l"/>
              </a:tabLst>
            </a:pPr>
            <a:r>
              <a:rPr lang="uk-UA" b="1" dirty="0">
                <a:latin typeface="Arial" panose="020B0604020202020204" pitchFamily="34" charset="0"/>
                <a:ea typeface="Times New Roman" panose="02020603050405020304" pitchFamily="18" charset="0"/>
                <a:cs typeface="Times New Roman" panose="02020603050405020304" pitchFamily="18" charset="0"/>
              </a:rPr>
              <a:t>Дивіденди.</a:t>
            </a:r>
            <a:r>
              <a:rPr lang="uk-UA" dirty="0">
                <a:latin typeface="Arial" panose="020B0604020202020204" pitchFamily="34" charset="0"/>
                <a:ea typeface="Times New Roman" panose="02020603050405020304" pitchFamily="18" charset="0"/>
                <a:cs typeface="Times New Roman" panose="02020603050405020304" pitchFamily="18" charset="0"/>
              </a:rPr>
              <a:t> Компанії можуть виплачувати частину свого прибутку акціонерам.</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24000" algn="just">
              <a:lnSpc>
                <a:spcPct val="107000"/>
              </a:lnSpc>
              <a:spcBef>
                <a:spcPts val="600"/>
              </a:spcBef>
              <a:spcAft>
                <a:spcPts val="600"/>
              </a:spcAft>
              <a:buSzPts val="1000"/>
              <a:buFont typeface="Symbol" panose="05050102010706020507" pitchFamily="18" charset="2"/>
              <a:buChar char=""/>
              <a:tabLst>
                <a:tab pos="457200" algn="l"/>
              </a:tabLst>
            </a:pPr>
            <a:r>
              <a:rPr lang="uk-UA" b="1" dirty="0">
                <a:latin typeface="Arial" panose="020B0604020202020204" pitchFamily="34" charset="0"/>
                <a:ea typeface="Times New Roman" panose="02020603050405020304" pitchFamily="18" charset="0"/>
                <a:cs typeface="Times New Roman" panose="02020603050405020304" pitchFamily="18" charset="0"/>
              </a:rPr>
              <a:t>Право голосу.</a:t>
            </a:r>
            <a:r>
              <a:rPr lang="uk-UA" dirty="0">
                <a:latin typeface="Arial" panose="020B0604020202020204" pitchFamily="34" charset="0"/>
                <a:ea typeface="Times New Roman" panose="02020603050405020304" pitchFamily="18" charset="0"/>
                <a:cs typeface="Times New Roman" panose="02020603050405020304" pitchFamily="18" charset="0"/>
              </a:rPr>
              <a:t> Власники звичайних акцій мають змогу голосувати на загальних зборах акціонерів.</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24000" algn="just">
              <a:lnSpc>
                <a:spcPct val="107000"/>
              </a:lnSpc>
              <a:spcBef>
                <a:spcPts val="600"/>
              </a:spcBef>
              <a:spcAft>
                <a:spcPts val="600"/>
              </a:spcAft>
              <a:buSzPts val="1000"/>
              <a:buFont typeface="Symbol" panose="05050102010706020507" pitchFamily="18" charset="2"/>
              <a:buChar char=""/>
              <a:tabLst>
                <a:tab pos="457200" algn="l"/>
              </a:tabLst>
            </a:pPr>
            <a:r>
              <a:rPr lang="uk-UA" b="1" dirty="0">
                <a:latin typeface="Arial" panose="020B0604020202020204" pitchFamily="34" charset="0"/>
                <a:ea typeface="Times New Roman" panose="02020603050405020304" pitchFamily="18" charset="0"/>
                <a:cs typeface="Times New Roman" panose="02020603050405020304" pitchFamily="18" charset="0"/>
              </a:rPr>
              <a:t>Ліквідність.</a:t>
            </a:r>
            <a:r>
              <a:rPr lang="uk-UA" dirty="0">
                <a:latin typeface="Arial" panose="020B0604020202020204" pitchFamily="34" charset="0"/>
                <a:ea typeface="Times New Roman" panose="02020603050405020304" pitchFamily="18" charset="0"/>
                <a:cs typeface="Times New Roman" panose="02020603050405020304" pitchFamily="18" charset="0"/>
              </a:rPr>
              <a:t> Висока ліквідність означає, що акції можна швидко купити або продати за ринковою ціною.</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indent="324000" algn="just">
              <a:lnSpc>
                <a:spcPct val="107000"/>
              </a:lnSpc>
              <a:spcBef>
                <a:spcPts val="600"/>
              </a:spcBef>
              <a:spcAft>
                <a:spcPts val="600"/>
              </a:spcAft>
            </a:pPr>
            <a:r>
              <a:rPr lang="uk-UA" dirty="0">
                <a:latin typeface="Arial" panose="020B0604020202020204" pitchFamily="34" charset="0"/>
                <a:ea typeface="Times New Roman" panose="02020603050405020304" pitchFamily="18" charset="0"/>
                <a:cs typeface="Times New Roman" panose="02020603050405020304" pitchFamily="18" charset="0"/>
              </a:rPr>
              <a:t>Самостійно розібратися на фондовому ринку новачкам може бути складно. Брокерська компанія допоможе вам більше дізнатися про акції, їх види та курс. Якщо ж ви хочете особисто відстежувати курс акцій, це можна зробити через такі канали: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SzPts val="1000"/>
              <a:buFont typeface="Symbol" panose="05050102010706020507" pitchFamily="18" charset="2"/>
              <a:buChar char=""/>
              <a:tabLst>
                <a:tab pos="457200" algn="l"/>
              </a:tabLst>
            </a:pPr>
            <a:r>
              <a:rPr lang="uk-UA" dirty="0">
                <a:latin typeface="Arial" panose="020B0604020202020204" pitchFamily="34" charset="0"/>
                <a:ea typeface="Times New Roman" panose="02020603050405020304" pitchFamily="18" charset="0"/>
                <a:cs typeface="Times New Roman" panose="02020603050405020304" pitchFamily="18" charset="0"/>
              </a:rPr>
              <a:t>фондові біржі;</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SzPts val="1000"/>
              <a:buFont typeface="Symbol" panose="05050102010706020507" pitchFamily="18" charset="2"/>
              <a:buChar char=""/>
              <a:tabLst>
                <a:tab pos="457200" algn="l"/>
              </a:tabLst>
            </a:pPr>
            <a:r>
              <a:rPr lang="uk-UA" dirty="0">
                <a:latin typeface="Arial" panose="020B0604020202020204" pitchFamily="34" charset="0"/>
                <a:ea typeface="Times New Roman" panose="02020603050405020304" pitchFamily="18" charset="0"/>
                <a:cs typeface="Times New Roman" panose="02020603050405020304" pitchFamily="18" charset="0"/>
              </a:rPr>
              <a:t>фінансові новини;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SzPts val="1000"/>
              <a:buFont typeface="Symbol" panose="05050102010706020507" pitchFamily="18" charset="2"/>
              <a:buChar char=""/>
              <a:tabLst>
                <a:tab pos="457200" algn="l"/>
              </a:tabLst>
            </a:pPr>
            <a:r>
              <a:rPr lang="uk-UA" dirty="0">
                <a:latin typeface="Arial" panose="020B0604020202020204" pitchFamily="34" charset="0"/>
                <a:ea typeface="Times New Roman" panose="02020603050405020304" pitchFamily="18" charset="0"/>
                <a:cs typeface="Times New Roman" panose="02020603050405020304" pitchFamily="18" charset="0"/>
              </a:rPr>
              <a:t>брокерські сайти;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285750" indent="-285750">
              <a:buFont typeface="Arial" panose="020B0604020202020204" pitchFamily="34" charset="0"/>
              <a:buChar char="•"/>
            </a:pPr>
            <a:r>
              <a:rPr lang="uk-UA" dirty="0">
                <a:latin typeface="Arial" panose="020B0604020202020204" pitchFamily="34" charset="0"/>
                <a:ea typeface="Times New Roman" panose="02020603050405020304" pitchFamily="18" charset="0"/>
              </a:rPr>
              <a:t>спеціалізовані мобільні застосунки.</a:t>
            </a:r>
            <a:endParaRPr lang="uk-UA" dirty="0"/>
          </a:p>
        </p:txBody>
      </p:sp>
    </p:spTree>
    <p:extLst>
      <p:ext uri="{BB962C8B-B14F-4D97-AF65-F5344CB8AC3E}">
        <p14:creationId xmlns:p14="http://schemas.microsoft.com/office/powerpoint/2010/main" val="12134736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699617" y="327879"/>
            <a:ext cx="3369512" cy="369332"/>
          </a:xfrm>
          <a:prstGeom prst="rect">
            <a:avLst/>
          </a:prstGeom>
        </p:spPr>
        <p:txBody>
          <a:bodyPr wrap="none">
            <a:spAutoFit/>
          </a:bodyPr>
          <a:lstStyle/>
          <a:p>
            <a:r>
              <a:rPr lang="uk-UA" b="1" cap="all" spc="-95" dirty="0">
                <a:solidFill>
                  <a:srgbClr val="CC00CC"/>
                </a:solidFill>
                <a:latin typeface="Bookman Old Style" panose="02050604050505020204" pitchFamily="18" charset="0"/>
                <a:ea typeface="Times New Roman" panose="02020603050405020304" pitchFamily="18" charset="0"/>
              </a:rPr>
              <a:t>Які види акцій існують</a:t>
            </a:r>
            <a:endParaRPr lang="uk-UA" dirty="0">
              <a:solidFill>
                <a:srgbClr val="CC00CC"/>
              </a:solidFill>
              <a:latin typeface="Bookman Old Style" panose="02050604050505020204" pitchFamily="18" charset="0"/>
            </a:endParaRPr>
          </a:p>
        </p:txBody>
      </p:sp>
      <p:sp>
        <p:nvSpPr>
          <p:cNvPr id="5" name="Прямоугольник 4"/>
          <p:cNvSpPr/>
          <p:nvPr/>
        </p:nvSpPr>
        <p:spPr>
          <a:xfrm>
            <a:off x="295173" y="803674"/>
            <a:ext cx="11773955" cy="1739451"/>
          </a:xfrm>
          <a:prstGeom prst="rect">
            <a:avLst/>
          </a:prstGeom>
        </p:spPr>
        <p:txBody>
          <a:bodyPr wrap="square">
            <a:spAutoFit/>
          </a:bodyPr>
          <a:lstStyle/>
          <a:p>
            <a:pPr algn="just">
              <a:lnSpc>
                <a:spcPct val="107000"/>
              </a:lnSpc>
              <a:spcBef>
                <a:spcPts val="600"/>
              </a:spcBef>
              <a:spcAft>
                <a:spcPts val="600"/>
              </a:spcAft>
            </a:pPr>
            <a:r>
              <a:rPr lang="uk-UA" dirty="0">
                <a:latin typeface="Arial" panose="020B0604020202020204" pitchFamily="34" charset="0"/>
                <a:ea typeface="Times New Roman" panose="02020603050405020304" pitchFamily="18" charset="0"/>
                <a:cs typeface="Times New Roman" panose="02020603050405020304" pitchFamily="18" charset="0"/>
              </a:rPr>
              <a:t>Перш ніж купувати цінні папери, варто з’ясувати, які бувають акції та які з них відповідають вашому запиту.</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uk-UA" b="1" dirty="0">
                <a:latin typeface="Arial" panose="020B0604020202020204" pitchFamily="34" charset="0"/>
                <a:ea typeface="Times New Roman" panose="02020603050405020304" pitchFamily="18" charset="0"/>
                <a:cs typeface="Times New Roman" panose="02020603050405020304" pitchFamily="18" charset="0"/>
              </a:rPr>
              <a:t>Акції поділяються на два основних види: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SzPts val="1000"/>
              <a:buFont typeface="Symbol" panose="05050102010706020507" pitchFamily="18" charset="2"/>
              <a:buChar char=""/>
              <a:tabLst>
                <a:tab pos="457200" algn="l"/>
              </a:tabLst>
            </a:pPr>
            <a:r>
              <a:rPr lang="uk-UA" b="1" dirty="0" smtClean="0">
                <a:latin typeface="Arial" panose="020B0604020202020204" pitchFamily="34" charset="0"/>
                <a:ea typeface="Times New Roman" panose="02020603050405020304" pitchFamily="18" charset="0"/>
                <a:cs typeface="Times New Roman" panose="02020603050405020304" pitchFamily="18" charset="0"/>
              </a:rPr>
              <a:t>звичайні або прості;</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SzPts val="1000"/>
              <a:buFont typeface="Symbol" panose="05050102010706020507" pitchFamily="18" charset="2"/>
              <a:buChar char=""/>
              <a:tabLst>
                <a:tab pos="457200" algn="l"/>
              </a:tabLst>
            </a:pPr>
            <a:r>
              <a:rPr lang="uk-UA" b="1" dirty="0">
                <a:latin typeface="Arial" panose="020B0604020202020204" pitchFamily="34" charset="0"/>
                <a:ea typeface="Times New Roman" panose="02020603050405020304" pitchFamily="18" charset="0"/>
                <a:cs typeface="Times New Roman" panose="02020603050405020304" pitchFamily="18" charset="0"/>
              </a:rPr>
              <a:t>привілейовані.</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295172" y="2649588"/>
            <a:ext cx="11697905" cy="1200329"/>
          </a:xfrm>
          <a:prstGeom prst="rect">
            <a:avLst/>
          </a:prstGeom>
        </p:spPr>
        <p:txBody>
          <a:bodyPr wrap="square">
            <a:spAutoFit/>
          </a:bodyPr>
          <a:lstStyle/>
          <a:p>
            <a:pPr algn="just"/>
            <a:r>
              <a:rPr lang="uk-UA" dirty="0">
                <a:latin typeface="Arial" panose="020B0604020202020204" pitchFamily="34" charset="0"/>
                <a:ea typeface="Times New Roman" panose="02020603050405020304" pitchFamily="18" charset="0"/>
              </a:rPr>
              <a:t>Привілейовані та </a:t>
            </a:r>
            <a:r>
              <a:rPr lang="uk-UA" dirty="0" smtClean="0">
                <a:latin typeface="Arial" panose="020B0604020202020204" pitchFamily="34" charset="0"/>
                <a:ea typeface="Times New Roman" panose="02020603050405020304" pitchFamily="18" charset="0"/>
              </a:rPr>
              <a:t>звичайні (прості) </a:t>
            </a:r>
            <a:r>
              <a:rPr lang="uk-UA" dirty="0">
                <a:latin typeface="Arial" panose="020B0604020202020204" pitchFamily="34" charset="0"/>
                <a:ea typeface="Times New Roman" panose="02020603050405020304" pitchFamily="18" charset="0"/>
              </a:rPr>
              <a:t>акції різняться між собою </a:t>
            </a:r>
            <a:r>
              <a:rPr lang="uk-UA" b="1" u="sng" dirty="0">
                <a:latin typeface="Arial" panose="020B0604020202020204" pitchFamily="34" charset="0"/>
                <a:ea typeface="Times New Roman" panose="02020603050405020304" pitchFamily="18" charset="0"/>
              </a:rPr>
              <a:t>за обсягом прав та привілеїв, що надаються їх власникам.</a:t>
            </a:r>
            <a:r>
              <a:rPr lang="uk-UA" dirty="0">
                <a:latin typeface="Arial" panose="020B0604020202020204" pitchFamily="34" charset="0"/>
                <a:ea typeface="Times New Roman" panose="02020603050405020304" pitchFamily="18" charset="0"/>
              </a:rPr>
              <a:t> </a:t>
            </a:r>
            <a:endParaRPr lang="uk-UA" dirty="0" smtClean="0">
              <a:latin typeface="Arial" panose="020B0604020202020204" pitchFamily="34" charset="0"/>
              <a:ea typeface="Times New Roman" panose="02020603050405020304" pitchFamily="18" charset="0"/>
            </a:endParaRPr>
          </a:p>
          <a:p>
            <a:pPr algn="just"/>
            <a:r>
              <a:rPr lang="uk-UA" dirty="0" smtClean="0">
                <a:latin typeface="Arial" panose="020B0604020202020204" pitchFamily="34" charset="0"/>
                <a:ea typeface="Times New Roman" panose="02020603050405020304" pitchFamily="18" charset="0"/>
              </a:rPr>
              <a:t>Перші </a:t>
            </a:r>
            <a:r>
              <a:rPr lang="uk-UA" dirty="0">
                <a:latin typeface="Arial" panose="020B0604020202020204" pitchFamily="34" charset="0"/>
                <a:ea typeface="Times New Roman" panose="02020603050405020304" pitchFamily="18" charset="0"/>
              </a:rPr>
              <a:t>зазвичай обирають акціонери, які зацікавлені в отриманні доходу від дивідендів. </a:t>
            </a:r>
            <a:endParaRPr lang="uk-UA" dirty="0" smtClean="0">
              <a:latin typeface="Arial" panose="020B0604020202020204" pitchFamily="34" charset="0"/>
              <a:ea typeface="Times New Roman" panose="02020603050405020304" pitchFamily="18" charset="0"/>
            </a:endParaRPr>
          </a:p>
          <a:p>
            <a:pPr algn="just"/>
            <a:r>
              <a:rPr lang="uk-UA" dirty="0" smtClean="0">
                <a:latin typeface="Arial" panose="020B0604020202020204" pitchFamily="34" charset="0"/>
                <a:ea typeface="Times New Roman" panose="02020603050405020304" pitchFamily="18" charset="0"/>
              </a:rPr>
              <a:t>Другі </a:t>
            </a:r>
            <a:r>
              <a:rPr lang="uk-UA" dirty="0">
                <a:latin typeface="Arial" panose="020B0604020202020204" pitchFamily="34" charset="0"/>
                <a:ea typeface="Times New Roman" panose="02020603050405020304" pitchFamily="18" charset="0"/>
              </a:rPr>
              <a:t>часто купують особи, що бажають впливати на хід справ у компанії.</a:t>
            </a:r>
            <a:endParaRPr lang="uk-UA" dirty="0"/>
          </a:p>
        </p:txBody>
      </p:sp>
      <p:sp>
        <p:nvSpPr>
          <p:cNvPr id="8" name="Прямоугольник 7"/>
          <p:cNvSpPr/>
          <p:nvPr/>
        </p:nvSpPr>
        <p:spPr>
          <a:xfrm>
            <a:off x="6639175" y="4213365"/>
            <a:ext cx="5552825" cy="2644635"/>
          </a:xfrm>
          <a:prstGeom prst="rect">
            <a:avLst/>
          </a:prstGeom>
        </p:spPr>
        <p:txBody>
          <a:bodyPr wrap="square">
            <a:spAutoFit/>
          </a:bodyPr>
          <a:lstStyle/>
          <a:p>
            <a:pPr algn="just">
              <a:lnSpc>
                <a:spcPct val="107000"/>
              </a:lnSpc>
              <a:spcBef>
                <a:spcPts val="600"/>
              </a:spcBef>
              <a:spcAft>
                <a:spcPts val="600"/>
              </a:spcAft>
            </a:pPr>
            <a:r>
              <a:rPr lang="uk-UA" sz="1400" dirty="0" smtClean="0">
                <a:latin typeface="Arial" panose="020B0604020202020204" pitchFamily="34" charset="0"/>
                <a:ea typeface="Times New Roman" panose="02020603050405020304" pitchFamily="18" charset="0"/>
                <a:cs typeface="Times New Roman" panose="02020603050405020304" pitchFamily="18" charset="0"/>
              </a:rPr>
              <a:t>На </a:t>
            </a:r>
            <a:r>
              <a:rPr lang="uk-UA" sz="1400" dirty="0">
                <a:latin typeface="Arial" panose="020B0604020202020204" pitchFamily="34" charset="0"/>
                <a:ea typeface="Times New Roman" panose="02020603050405020304" pitchFamily="18" charset="0"/>
                <a:cs typeface="Times New Roman" panose="02020603050405020304" pitchFamily="18" charset="0"/>
              </a:rPr>
              <a:t>відміну від акцій облігації випускаються не тільки АТ, а й товариствами з обмеженою відповідальністю, місцевою або державною владою. Цей тип цінних паперів за своєю суттю є борговим зобов’язанням, що не дає права на володіння та управління організацією. Емітент, який залучає кошти на певний </a:t>
            </a:r>
            <a:r>
              <a:rPr lang="uk-UA" sz="1400" dirty="0" err="1">
                <a:latin typeface="Arial" panose="020B0604020202020204" pitchFamily="34" charset="0"/>
                <a:ea typeface="Times New Roman" panose="02020603050405020304" pitchFamily="18" charset="0"/>
                <a:cs typeface="Times New Roman" panose="02020603050405020304" pitchFamily="18" charset="0"/>
              </a:rPr>
              <a:t>проєкт</a:t>
            </a:r>
            <a:r>
              <a:rPr lang="uk-UA" sz="1400" dirty="0">
                <a:latin typeface="Arial" panose="020B0604020202020204" pitchFamily="34" charset="0"/>
                <a:ea typeface="Times New Roman" panose="02020603050405020304" pitchFamily="18" charset="0"/>
                <a:cs typeface="Times New Roman" panose="02020603050405020304" pitchFamily="18" charset="0"/>
              </a:rPr>
              <a:t>, обіцяє вкладникові повернути їх у визначений час з відсотками.</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r>
              <a:rPr lang="uk-UA" sz="1400" dirty="0">
                <a:latin typeface="Arial" panose="020B0604020202020204" pitchFamily="34" charset="0"/>
                <a:ea typeface="Times New Roman" panose="02020603050405020304" pitchFamily="18" charset="0"/>
              </a:rPr>
              <a:t>Натомість купівля акцій передбачає, проте не гарантує дивіденди. Цінність таких активів полягає насамперед у можливості перепродати їх у майбутньому. Прибутком в цьому разі є різниця між вартістю придбання та ціною продажу.</a:t>
            </a:r>
            <a:endParaRPr lang="uk-UA" sz="1400" dirty="0"/>
          </a:p>
        </p:txBody>
      </p:sp>
      <p:sp>
        <p:nvSpPr>
          <p:cNvPr id="9" name="Прямоугольник 8"/>
          <p:cNvSpPr/>
          <p:nvPr/>
        </p:nvSpPr>
        <p:spPr>
          <a:xfrm>
            <a:off x="295172" y="3902860"/>
            <a:ext cx="6096001" cy="2463238"/>
          </a:xfrm>
          <a:prstGeom prst="rect">
            <a:avLst/>
          </a:prstGeom>
        </p:spPr>
        <p:txBody>
          <a:bodyPr>
            <a:spAutoFit/>
          </a:bodyPr>
          <a:lstStyle/>
          <a:p>
            <a:pPr algn="just">
              <a:lnSpc>
                <a:spcPct val="107000"/>
              </a:lnSpc>
              <a:spcBef>
                <a:spcPts val="600"/>
              </a:spcBef>
              <a:spcAft>
                <a:spcPts val="600"/>
              </a:spcAft>
            </a:pPr>
            <a:r>
              <a:rPr lang="uk-UA" b="1" dirty="0">
                <a:latin typeface="Bookman Old Style" panose="02050604050505020204" pitchFamily="18" charset="0"/>
                <a:ea typeface="Times New Roman" panose="02020603050405020304" pitchFamily="18" charset="0"/>
                <a:cs typeface="Times New Roman" panose="02020603050405020304" pitchFamily="18" charset="0"/>
              </a:rPr>
              <a:t>Звичайна проста акція</a:t>
            </a:r>
            <a:r>
              <a:rPr lang="uk-UA" dirty="0">
                <a:latin typeface="Arial" panose="020B0604020202020204" pitchFamily="34" charset="0"/>
                <a:ea typeface="Times New Roman" panose="02020603050405020304" pitchFamily="18" charset="0"/>
                <a:cs typeface="Times New Roman" panose="02020603050405020304" pitchFamily="18" charset="0"/>
              </a:rPr>
              <a:t> – це цінний папір, що випускається компанією-емітентом та наділяє його власника правом на володіння часткою в майні та управління акціонерним товариством. У закритих АТ акції розподіляються між засновниками, у відкритих – доступні у вільному продажі. Отже, будь-яка людина, яка придбала актив, є співвласником бізнесу, навіть якщо її внесок зовсім незначний.</a:t>
            </a:r>
            <a:endParaRPr lang="uk-UA"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55854360"/>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637321" y="613254"/>
            <a:ext cx="9326880" cy="2913490"/>
          </a:xfrm>
          <a:prstGeom prst="rect">
            <a:avLst/>
          </a:prstGeom>
        </p:spPr>
        <p:txBody>
          <a:bodyPr wrap="square">
            <a:spAutoFit/>
          </a:bodyPr>
          <a:lstStyle/>
          <a:p>
            <a:pPr indent="288000" algn="just">
              <a:lnSpc>
                <a:spcPct val="107000"/>
              </a:lnSpc>
              <a:spcBef>
                <a:spcPts val="600"/>
              </a:spcBef>
              <a:spcAft>
                <a:spcPts val="600"/>
              </a:spcAft>
            </a:pPr>
            <a:r>
              <a:rPr lang="uk-UA"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Акції існують лише у </a:t>
            </a:r>
            <a:r>
              <a:rPr lang="uk-UA" u="sng" dirty="0" smtClean="0">
                <a:solidFill>
                  <a:srgbClr val="FF0000"/>
                </a:solidFill>
                <a:latin typeface="Arial" panose="020B0604020202020204" pitchFamily="34" charset="0"/>
                <a:ea typeface="Times New Roman" panose="02020603050405020304" pitchFamily="18" charset="0"/>
                <a:cs typeface="Times New Roman" panose="02020603050405020304" pitchFamily="18" charset="0"/>
              </a:rPr>
              <a:t>бездокументарній формі</a:t>
            </a:r>
            <a:r>
              <a:rPr lang="uk-UA" dirty="0" smtClean="0">
                <a:latin typeface="Arial" panose="020B0604020202020204" pitchFamily="34" charset="0"/>
                <a:ea typeface="Times New Roman" panose="02020603050405020304" pitchFamily="18" charset="0"/>
                <a:cs typeface="Times New Roman" panose="02020603050405020304" pitchFamily="18" charset="0"/>
              </a:rPr>
              <a:t>.</a:t>
            </a:r>
          </a:p>
          <a:p>
            <a:pPr indent="288000" algn="just">
              <a:lnSpc>
                <a:spcPct val="107000"/>
              </a:lnSpc>
              <a:spcBef>
                <a:spcPts val="600"/>
              </a:spcBef>
              <a:spcAft>
                <a:spcPts val="600"/>
              </a:spcAft>
            </a:pPr>
            <a:r>
              <a:rPr lang="uk-UA" dirty="0" smtClean="0">
                <a:latin typeface="Arial" panose="020B0604020202020204" pitchFamily="34" charset="0"/>
                <a:ea typeface="Times New Roman" panose="02020603050405020304" pitchFamily="18" charset="0"/>
                <a:cs typeface="Times New Roman" panose="02020603050405020304" pitchFamily="18" charset="0"/>
              </a:rPr>
              <a:t>У </a:t>
            </a:r>
            <a:r>
              <a:rPr lang="uk-UA" dirty="0">
                <a:latin typeface="Arial" panose="020B0604020202020204" pitchFamily="34" charset="0"/>
                <a:ea typeface="Times New Roman" panose="02020603050405020304" pitchFamily="18" charset="0"/>
                <a:cs typeface="Times New Roman" panose="02020603050405020304" pitchFamily="18" charset="0"/>
              </a:rPr>
              <a:t>статті 22 чинного Закону України «Про акціонерні товариства» зазначено, що всі акції АТ є іменними та випускаються виключно в електронній формі. Це означає, що фізичного документа, який посвідчує корпоративні права акціонера, нині не існує. Хоча раніше вони перебували в обігу у вигляді паперового сертифіката. Закон, що діяв до початку 2023 року, передбачав можливість випуску привілейованих акцій у розмірі не більше 25%. Нині це обмеження скасоване. Крім того, АТ не встановлює лімітів щодо кількості цінних паперів, а також голосів за ними, які належать одному акціонеру.</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401053" y="4226291"/>
            <a:ext cx="6201878" cy="2009461"/>
          </a:xfrm>
          <a:prstGeom prst="rect">
            <a:avLst/>
          </a:prstGeom>
        </p:spPr>
        <p:txBody>
          <a:bodyPr wrap="square">
            <a:spAutoFit/>
          </a:bodyPr>
          <a:lstStyle/>
          <a:p>
            <a:pPr algn="just">
              <a:lnSpc>
                <a:spcPct val="107000"/>
              </a:lnSpc>
              <a:spcBef>
                <a:spcPts val="600"/>
              </a:spcBef>
              <a:spcAft>
                <a:spcPts val="600"/>
              </a:spcAft>
            </a:pPr>
            <a:r>
              <a:rPr lang="uk-UA"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Проста акція діє безстроково</a:t>
            </a:r>
            <a:r>
              <a:rPr lang="uk-UA" dirty="0">
                <a:latin typeface="Arial" panose="020B0604020202020204" pitchFamily="34" charset="0"/>
                <a:ea typeface="Times New Roman" panose="02020603050405020304" pitchFamily="18" charset="0"/>
                <a:cs typeface="Times New Roman" panose="02020603050405020304" pitchFamily="18" charset="0"/>
              </a:rPr>
              <a:t>. </a:t>
            </a:r>
            <a:endParaRPr lang="uk-UA" dirty="0" smtClean="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Bef>
                <a:spcPts val="600"/>
              </a:spcBef>
              <a:spcAft>
                <a:spcPts val="600"/>
              </a:spcAft>
            </a:pPr>
            <a:r>
              <a:rPr lang="uk-UA" dirty="0" smtClean="0">
                <a:latin typeface="Arial" panose="020B0604020202020204" pitchFamily="34" charset="0"/>
                <a:ea typeface="Times New Roman" panose="02020603050405020304" pitchFamily="18" charset="0"/>
                <a:cs typeface="Times New Roman" panose="02020603050405020304" pitchFamily="18" charset="0"/>
              </a:rPr>
              <a:t>Покупець </a:t>
            </a:r>
            <a:r>
              <a:rPr lang="uk-UA" dirty="0">
                <a:latin typeface="Arial" panose="020B0604020202020204" pitchFamily="34" charset="0"/>
                <a:ea typeface="Times New Roman" panose="02020603050405020304" pitchFamily="18" charset="0"/>
                <a:cs typeface="Times New Roman" panose="02020603050405020304" pitchFamily="18" charset="0"/>
              </a:rPr>
              <a:t>не має права вимагати в емітента вкладені кошти, але може розпоряджатися активами та прибутком на власний розсуд. Життєвий цикл ЦП закінчується в момент припинення діяльності компанії – вимушеного або добровільного.</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520152377"/>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765207" y="5234120"/>
            <a:ext cx="10929487" cy="646331"/>
          </a:xfrm>
          <a:prstGeom prst="rect">
            <a:avLst/>
          </a:prstGeom>
        </p:spPr>
        <p:txBody>
          <a:bodyPr wrap="square">
            <a:spAutoFit/>
          </a:bodyPr>
          <a:lstStyle/>
          <a:p>
            <a:pPr algn="just"/>
            <a:r>
              <a:rPr lang="uk-UA" dirty="0" smtClean="0">
                <a:latin typeface="Arial" panose="020B0604020202020204" pitchFamily="34" charset="0"/>
                <a:ea typeface="Times New Roman" panose="02020603050405020304" pitchFamily="18" charset="0"/>
              </a:rPr>
              <a:t>Володіння </a:t>
            </a:r>
            <a:r>
              <a:rPr lang="uk-UA" dirty="0">
                <a:latin typeface="Arial" panose="020B0604020202020204" pitchFamily="34" charset="0"/>
                <a:ea typeface="Times New Roman" panose="02020603050405020304" pitchFamily="18" charset="0"/>
              </a:rPr>
              <a:t>контрольним пакетом – 50% плюс однією акцією – дає змогу самостійно ухвалювати рішення щодо функціонування АТ, зокрема призначення керівного складу.</a:t>
            </a:r>
            <a:endParaRPr lang="uk-UA" dirty="0"/>
          </a:p>
        </p:txBody>
      </p:sp>
      <p:sp>
        <p:nvSpPr>
          <p:cNvPr id="5" name="Прямоугольник 4"/>
          <p:cNvSpPr/>
          <p:nvPr/>
        </p:nvSpPr>
        <p:spPr>
          <a:xfrm>
            <a:off x="7336915" y="247496"/>
            <a:ext cx="4767331" cy="370999"/>
          </a:xfrm>
          <a:prstGeom prst="rect">
            <a:avLst/>
          </a:prstGeom>
        </p:spPr>
        <p:txBody>
          <a:bodyPr wrap="none">
            <a:spAutoFit/>
          </a:bodyPr>
          <a:lstStyle/>
          <a:p>
            <a:pPr algn="just">
              <a:lnSpc>
                <a:spcPct val="107000"/>
              </a:lnSpc>
              <a:spcBef>
                <a:spcPts val="600"/>
              </a:spcBef>
              <a:spcAft>
                <a:spcPts val="600"/>
              </a:spcAft>
            </a:pPr>
            <a:r>
              <a:rPr lang="uk-UA" b="1" cap="all" spc="-95" dirty="0">
                <a:solidFill>
                  <a:srgbClr val="FF0000"/>
                </a:solidFill>
                <a:latin typeface="Bookman Old Style" panose="02050604050505020204" pitchFamily="18" charset="0"/>
                <a:ea typeface="Times New Roman" panose="02020603050405020304" pitchFamily="18" charset="0"/>
                <a:cs typeface="Times New Roman" panose="02020603050405020304" pitchFamily="18" charset="0"/>
              </a:rPr>
              <a:t>Які права надають звичайні акції</a:t>
            </a:r>
            <a:endParaRPr lang="uk-UA" sz="1400" dirty="0">
              <a:solidFill>
                <a:srgbClr val="FF0000"/>
              </a:solidFill>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1298216" y="885038"/>
            <a:ext cx="10656361" cy="388696"/>
          </a:xfrm>
          <a:prstGeom prst="rect">
            <a:avLst/>
          </a:prstGeom>
        </p:spPr>
        <p:txBody>
          <a:bodyPr wrap="square">
            <a:spAutoFit/>
          </a:bodyPr>
          <a:lstStyle/>
          <a:p>
            <a:pPr lvl="0" algn="just">
              <a:lnSpc>
                <a:spcPct val="107000"/>
              </a:lnSpc>
              <a:spcBef>
                <a:spcPts val="600"/>
              </a:spcBef>
              <a:spcAft>
                <a:spcPts val="600"/>
              </a:spcAft>
              <a:buSzPts val="1000"/>
              <a:tabLst>
                <a:tab pos="457200" algn="l"/>
              </a:tabLst>
            </a:pPr>
            <a:r>
              <a:rPr lang="uk-UA" dirty="0">
                <a:latin typeface="Arial" panose="020B0604020202020204" pitchFamily="34" charset="0"/>
                <a:ea typeface="Times New Roman" panose="02020603050405020304" pitchFamily="18" charset="0"/>
                <a:cs typeface="Times New Roman" panose="02020603050405020304" pitchFamily="18" charset="0"/>
              </a:rPr>
              <a:t>володіти частиною статутного капіталу компанії;</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1298216" y="1459154"/>
            <a:ext cx="4070858" cy="388696"/>
          </a:xfrm>
          <a:prstGeom prst="rect">
            <a:avLst/>
          </a:prstGeom>
        </p:spPr>
        <p:txBody>
          <a:bodyPr wrap="none">
            <a:spAutoFit/>
          </a:bodyPr>
          <a:lstStyle/>
          <a:p>
            <a:pPr lvl="0" algn="just">
              <a:lnSpc>
                <a:spcPct val="107000"/>
              </a:lnSpc>
              <a:spcBef>
                <a:spcPts val="600"/>
              </a:spcBef>
              <a:spcAft>
                <a:spcPts val="600"/>
              </a:spcAft>
              <a:buSzPts val="1000"/>
              <a:tabLst>
                <a:tab pos="457200" algn="l"/>
              </a:tabLst>
            </a:pPr>
            <a:r>
              <a:rPr lang="uk-UA" dirty="0">
                <a:latin typeface="Arial" panose="020B0604020202020204" pitchFamily="34" charset="0"/>
                <a:ea typeface="Times New Roman" panose="02020603050405020304" pitchFamily="18" charset="0"/>
                <a:cs typeface="Times New Roman" panose="02020603050405020304" pitchFamily="18" charset="0"/>
              </a:rPr>
              <a:t>продати активи в будь-який момент;</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298216" y="2029906"/>
            <a:ext cx="10806030" cy="981423"/>
          </a:xfrm>
          <a:prstGeom prst="rect">
            <a:avLst/>
          </a:prstGeom>
        </p:spPr>
        <p:txBody>
          <a:bodyPr wrap="square">
            <a:spAutoFit/>
          </a:bodyPr>
          <a:lstStyle/>
          <a:p>
            <a:pPr lvl="0" algn="just">
              <a:lnSpc>
                <a:spcPct val="107000"/>
              </a:lnSpc>
              <a:spcBef>
                <a:spcPts val="600"/>
              </a:spcBef>
              <a:spcAft>
                <a:spcPts val="600"/>
              </a:spcAft>
              <a:buSzPts val="1000"/>
              <a:tabLst>
                <a:tab pos="457200" algn="l"/>
              </a:tabLst>
            </a:pPr>
            <a:r>
              <a:rPr lang="uk-UA" dirty="0">
                <a:latin typeface="Arial" panose="020B0604020202020204" pitchFamily="34" charset="0"/>
                <a:ea typeface="Times New Roman" panose="02020603050405020304" pitchFamily="18" charset="0"/>
                <a:cs typeface="Times New Roman" panose="02020603050405020304" pitchFamily="18" charset="0"/>
              </a:rPr>
              <a:t>голосувати на зборах акціонерів і у такий спосіб брати участь в управлінні товариством, зокрема впливати на рішення стосовно розпорядження капіталом (наприклад, виплати дивідендів або спрямування прибутку на розвиток бізнесу), реорганізації чи ліквідації організації тощо;</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1298216" y="3193385"/>
            <a:ext cx="10723738" cy="388696"/>
          </a:xfrm>
          <a:prstGeom prst="rect">
            <a:avLst/>
          </a:prstGeom>
        </p:spPr>
        <p:txBody>
          <a:bodyPr wrap="square">
            <a:spAutoFit/>
          </a:bodyPr>
          <a:lstStyle/>
          <a:p>
            <a:pPr lvl="0" algn="just">
              <a:lnSpc>
                <a:spcPct val="107000"/>
              </a:lnSpc>
              <a:spcBef>
                <a:spcPts val="600"/>
              </a:spcBef>
              <a:spcAft>
                <a:spcPts val="600"/>
              </a:spcAft>
              <a:buSzPts val="1000"/>
              <a:tabLst>
                <a:tab pos="457200" algn="l"/>
              </a:tabLst>
            </a:pPr>
            <a:r>
              <a:rPr lang="uk-UA" dirty="0">
                <a:latin typeface="Arial" panose="020B0604020202020204" pitchFamily="34" charset="0"/>
                <a:ea typeface="Times New Roman" panose="02020603050405020304" pitchFamily="18" charset="0"/>
                <a:cs typeface="Times New Roman" panose="02020603050405020304" pitchFamily="18" charset="0"/>
              </a:rPr>
              <a:t>отримувати частину прибутку у вигляді дивідендів, якщо емітент їх виплачує;</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1298216" y="3737681"/>
            <a:ext cx="10723738" cy="388696"/>
          </a:xfrm>
          <a:prstGeom prst="rect">
            <a:avLst/>
          </a:prstGeom>
        </p:spPr>
        <p:txBody>
          <a:bodyPr wrap="square">
            <a:spAutoFit/>
          </a:bodyPr>
          <a:lstStyle/>
          <a:p>
            <a:pPr lvl="0" algn="just">
              <a:lnSpc>
                <a:spcPct val="107000"/>
              </a:lnSpc>
              <a:spcBef>
                <a:spcPts val="600"/>
              </a:spcBef>
              <a:spcAft>
                <a:spcPts val="600"/>
              </a:spcAft>
              <a:buSzPts val="1000"/>
              <a:tabLst>
                <a:tab pos="457200" algn="l"/>
              </a:tabLst>
            </a:pPr>
            <a:r>
              <a:rPr lang="uk-UA" dirty="0">
                <a:latin typeface="Arial" panose="020B0604020202020204" pitchFamily="34" charset="0"/>
                <a:ea typeface="Times New Roman" panose="02020603050405020304" pitchFamily="18" charset="0"/>
                <a:cs typeface="Times New Roman" panose="02020603050405020304" pitchFamily="18" charset="0"/>
              </a:rPr>
              <a:t>одержати свою частку майна у випадку ліквідації </a:t>
            </a:r>
            <a:r>
              <a:rPr lang="uk-UA" dirty="0" err="1">
                <a:latin typeface="Arial" panose="020B0604020202020204" pitchFamily="34" charset="0"/>
                <a:ea typeface="Times New Roman" panose="02020603050405020304" pitchFamily="18" charset="0"/>
                <a:cs typeface="Times New Roman" panose="02020603050405020304" pitchFamily="18" charset="0"/>
              </a:rPr>
              <a:t>юрособи</a:t>
            </a:r>
            <a:r>
              <a:rPr lang="uk-UA" dirty="0">
                <a:latin typeface="Arial" panose="020B0604020202020204" pitchFamily="34" charset="0"/>
                <a:ea typeface="Times New Roman" panose="02020603050405020304" pitchFamily="18" charset="0"/>
                <a:cs typeface="Times New Roman" panose="02020603050405020304" pitchFamily="18" charset="0"/>
              </a:rPr>
              <a:t>;</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1298216" y="4281977"/>
            <a:ext cx="10723738" cy="685059"/>
          </a:xfrm>
          <a:prstGeom prst="rect">
            <a:avLst/>
          </a:prstGeom>
        </p:spPr>
        <p:txBody>
          <a:bodyPr wrap="square">
            <a:spAutoFit/>
          </a:bodyPr>
          <a:lstStyle/>
          <a:p>
            <a:pPr lvl="0" algn="just">
              <a:lnSpc>
                <a:spcPct val="107000"/>
              </a:lnSpc>
              <a:spcBef>
                <a:spcPts val="600"/>
              </a:spcBef>
              <a:spcAft>
                <a:spcPts val="600"/>
              </a:spcAft>
              <a:buSzPts val="1000"/>
              <a:tabLst>
                <a:tab pos="457200" algn="l"/>
              </a:tabLst>
            </a:pPr>
            <a:r>
              <a:rPr lang="uk-UA" dirty="0">
                <a:latin typeface="Arial" panose="020B0604020202020204" pitchFamily="34" charset="0"/>
                <a:ea typeface="Times New Roman" panose="02020603050405020304" pitchFamily="18" charset="0"/>
                <a:cs typeface="Times New Roman" panose="02020603050405020304" pitchFamily="18" charset="0"/>
              </a:rPr>
              <a:t>скористатися компенсацією в разі злиття підприємства шляхом зворотного викупу або видачі нових цінних паперів.</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Прямая со стрелкой 12"/>
          <p:cNvCxnSpPr/>
          <p:nvPr/>
        </p:nvCxnSpPr>
        <p:spPr>
          <a:xfrm>
            <a:off x="433137" y="1106488"/>
            <a:ext cx="66414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433137" y="1653502"/>
            <a:ext cx="66414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433137" y="2442796"/>
            <a:ext cx="66414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433137" y="3386071"/>
            <a:ext cx="66414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433137" y="3925086"/>
            <a:ext cx="66414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433137" y="4579603"/>
            <a:ext cx="66414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017774319"/>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423981" y="327822"/>
            <a:ext cx="3275256" cy="370999"/>
          </a:xfrm>
          <a:prstGeom prst="rect">
            <a:avLst/>
          </a:prstGeom>
        </p:spPr>
        <p:txBody>
          <a:bodyPr wrap="none">
            <a:spAutoFit/>
          </a:bodyPr>
          <a:lstStyle/>
          <a:p>
            <a:pPr algn="just">
              <a:lnSpc>
                <a:spcPct val="107000"/>
              </a:lnSpc>
              <a:spcBef>
                <a:spcPts val="600"/>
              </a:spcBef>
              <a:spcAft>
                <a:spcPts val="600"/>
              </a:spcAft>
            </a:pPr>
            <a:r>
              <a:rPr lang="uk-UA" b="1" cap="all" spc="-95" dirty="0">
                <a:solidFill>
                  <a:srgbClr val="CC00CC"/>
                </a:solidFill>
                <a:latin typeface="Bookman Old Style" panose="02050604050505020204" pitchFamily="18" charset="0"/>
                <a:ea typeface="Times New Roman" panose="02020603050405020304" pitchFamily="18" charset="0"/>
                <a:cs typeface="Times New Roman" panose="02020603050405020304" pitchFamily="18" charset="0"/>
              </a:rPr>
              <a:t>Види звичайних акцій</a:t>
            </a:r>
            <a:endParaRPr lang="uk-UA" sz="1400" dirty="0">
              <a:solidFill>
                <a:srgbClr val="CC00CC"/>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67377" y="819103"/>
            <a:ext cx="11925701" cy="6038897"/>
          </a:xfrm>
          <a:prstGeom prst="rect">
            <a:avLst/>
          </a:prstGeom>
        </p:spPr>
        <p:txBody>
          <a:bodyPr wrap="square">
            <a:spAutoFit/>
          </a:bodyPr>
          <a:lstStyle/>
          <a:p>
            <a:pPr marL="342900" lvl="0" indent="-342900" algn="just">
              <a:lnSpc>
                <a:spcPct val="107000"/>
              </a:lnSpc>
              <a:spcBef>
                <a:spcPts val="600"/>
              </a:spcBef>
              <a:spcAft>
                <a:spcPts val="600"/>
              </a:spcAft>
              <a:buSzPts val="1000"/>
              <a:buFont typeface="Symbol" panose="05050102010706020507" pitchFamily="18" charset="2"/>
              <a:buChar char=""/>
              <a:tabLst>
                <a:tab pos="457200" algn="l"/>
              </a:tabLst>
            </a:pPr>
            <a:r>
              <a:rPr lang="uk-UA" b="1" dirty="0">
                <a:solidFill>
                  <a:srgbClr val="CC00CC"/>
                </a:solidFill>
                <a:latin typeface="Arial" panose="020B0604020202020204" pitchFamily="34" charset="0"/>
                <a:ea typeface="Times New Roman" panose="02020603050405020304" pitchFamily="18" charset="0"/>
                <a:cs typeface="Times New Roman" panose="02020603050405020304" pitchFamily="18" charset="0"/>
              </a:rPr>
              <a:t>Акції зростання</a:t>
            </a:r>
            <a:r>
              <a:rPr lang="uk-UA" b="1" dirty="0">
                <a:latin typeface="Arial" panose="020B0604020202020204" pitchFamily="34" charset="0"/>
                <a:ea typeface="Times New Roman" panose="02020603050405020304" pitchFamily="18" charset="0"/>
                <a:cs typeface="Times New Roman" panose="02020603050405020304" pitchFamily="18" charset="0"/>
              </a:rPr>
              <a:t>.</a:t>
            </a:r>
            <a:r>
              <a:rPr lang="uk-UA" dirty="0">
                <a:latin typeface="Arial" panose="020B0604020202020204" pitchFamily="34" charset="0"/>
                <a:ea typeface="Times New Roman" panose="02020603050405020304" pitchFamily="18" charset="0"/>
                <a:cs typeface="Times New Roman" panose="02020603050405020304" pitchFamily="18" charset="0"/>
              </a:rPr>
              <a:t> Це активи, часто недооцінені, що мають суттєвий потенціал до підвищення котирування в майбутньому. Дивіденди за ними виплачуються </a:t>
            </a:r>
            <a:r>
              <a:rPr lang="uk-UA" dirty="0" err="1">
                <a:latin typeface="Arial" panose="020B0604020202020204" pitchFamily="34" charset="0"/>
                <a:ea typeface="Times New Roman" panose="02020603050405020304" pitchFamily="18" charset="0"/>
                <a:cs typeface="Times New Roman" panose="02020603050405020304" pitchFamily="18" charset="0"/>
              </a:rPr>
              <a:t>рідко</a:t>
            </a:r>
            <a:r>
              <a:rPr lang="uk-UA" dirty="0">
                <a:latin typeface="Arial" panose="020B0604020202020204" pitchFamily="34" charset="0"/>
                <a:ea typeface="Times New Roman" panose="02020603050405020304" pitchFamily="18" charset="0"/>
                <a:cs typeface="Times New Roman" panose="02020603050405020304" pitchFamily="18" charset="0"/>
              </a:rPr>
              <a:t>.</a:t>
            </a:r>
            <a:endParaRPr lang="uk-U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SzPts val="1000"/>
              <a:buFont typeface="Symbol" panose="05050102010706020507" pitchFamily="18" charset="2"/>
              <a:buChar char=""/>
              <a:tabLst>
                <a:tab pos="457200" algn="l"/>
              </a:tabLst>
            </a:pPr>
            <a:r>
              <a:rPr lang="uk-UA" b="1" dirty="0">
                <a:solidFill>
                  <a:srgbClr val="CC00CC"/>
                </a:solidFill>
                <a:latin typeface="Arial" panose="020B0604020202020204" pitchFamily="34" charset="0"/>
                <a:ea typeface="Times New Roman" panose="02020603050405020304" pitchFamily="18" charset="0"/>
                <a:cs typeface="Times New Roman" panose="02020603050405020304" pitchFamily="18" charset="0"/>
              </a:rPr>
              <a:t>Акції вартості</a:t>
            </a:r>
            <a:r>
              <a:rPr lang="uk-UA" b="1" dirty="0">
                <a:latin typeface="Arial" panose="020B0604020202020204" pitchFamily="34" charset="0"/>
                <a:ea typeface="Times New Roman" panose="02020603050405020304" pitchFamily="18" charset="0"/>
                <a:cs typeface="Times New Roman" panose="02020603050405020304" pitchFamily="18" charset="0"/>
              </a:rPr>
              <a:t>.</a:t>
            </a:r>
            <a:r>
              <a:rPr lang="uk-UA" dirty="0">
                <a:latin typeface="Arial" panose="020B0604020202020204" pitchFamily="34" charset="0"/>
                <a:ea typeface="Times New Roman" panose="02020603050405020304" pitchFamily="18" charset="0"/>
                <a:cs typeface="Times New Roman" panose="02020603050405020304" pitchFamily="18" charset="0"/>
              </a:rPr>
              <a:t> Головна причина реалізації таких ЦП – форс-мажор, падіння продажів, судові справи та інші труднощі. Активи купуються на довгострокову перспективу. Утім, завжди існує ризик того, що їх ціна не збільшиться.</a:t>
            </a:r>
            <a:endParaRPr lang="uk-U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SzPts val="1000"/>
              <a:buFont typeface="Symbol" panose="05050102010706020507" pitchFamily="18" charset="2"/>
              <a:buChar char=""/>
              <a:tabLst>
                <a:tab pos="457200" algn="l"/>
              </a:tabLst>
            </a:pPr>
            <a:r>
              <a:rPr lang="uk-UA" b="1" dirty="0">
                <a:solidFill>
                  <a:srgbClr val="CC00CC"/>
                </a:solidFill>
                <a:latin typeface="Arial" panose="020B0604020202020204" pitchFamily="34" charset="0"/>
                <a:ea typeface="Times New Roman" panose="02020603050405020304" pitchFamily="18" charset="0"/>
                <a:cs typeface="Times New Roman" panose="02020603050405020304" pitchFamily="18" charset="0"/>
              </a:rPr>
              <a:t>«Блакитні фішки»</a:t>
            </a:r>
            <a:r>
              <a:rPr lang="uk-UA" dirty="0">
                <a:solidFill>
                  <a:srgbClr val="CC00CC"/>
                </a:solidFill>
                <a:latin typeface="Arial" panose="020B0604020202020204" pitchFamily="34" charset="0"/>
                <a:ea typeface="Times New Roman" panose="02020603050405020304" pitchFamily="18" charset="0"/>
                <a:cs typeface="Times New Roman" panose="02020603050405020304" pitchFamily="18" charset="0"/>
              </a:rPr>
              <a:t> (</a:t>
            </a:r>
            <a:r>
              <a:rPr lang="uk-UA" dirty="0" err="1">
                <a:solidFill>
                  <a:srgbClr val="CC00CC"/>
                </a:solidFill>
                <a:latin typeface="Arial" panose="020B0604020202020204" pitchFamily="34" charset="0"/>
                <a:ea typeface="Times New Roman" panose="02020603050405020304" pitchFamily="18" charset="0"/>
                <a:cs typeface="Times New Roman" panose="02020603050405020304" pitchFamily="18" charset="0"/>
              </a:rPr>
              <a:t>Blue-Chip</a:t>
            </a:r>
            <a:r>
              <a:rPr lang="uk-UA" dirty="0">
                <a:solidFill>
                  <a:srgbClr val="CC00CC"/>
                </a:solidFill>
                <a:latin typeface="Arial" panose="020B0604020202020204" pitchFamily="34" charset="0"/>
                <a:ea typeface="Times New Roman" panose="02020603050405020304" pitchFamily="18" charset="0"/>
                <a:cs typeface="Times New Roman" panose="02020603050405020304" pitchFamily="18" charset="0"/>
              </a:rPr>
              <a:t> </a:t>
            </a:r>
            <a:r>
              <a:rPr lang="uk-UA" dirty="0" err="1">
                <a:solidFill>
                  <a:srgbClr val="CC00CC"/>
                </a:solidFill>
                <a:latin typeface="Arial" panose="020B0604020202020204" pitchFamily="34" charset="0"/>
                <a:ea typeface="Times New Roman" panose="02020603050405020304" pitchFamily="18" charset="0"/>
                <a:cs typeface="Times New Roman" panose="02020603050405020304" pitchFamily="18" charset="0"/>
              </a:rPr>
              <a:t>Stocks</a:t>
            </a:r>
            <a:r>
              <a:rPr lang="uk-UA" dirty="0">
                <a:solidFill>
                  <a:srgbClr val="CC00CC"/>
                </a:solidFill>
                <a:latin typeface="Arial" panose="020B0604020202020204" pitchFamily="34" charset="0"/>
                <a:ea typeface="Times New Roman" panose="02020603050405020304" pitchFamily="18" charset="0"/>
                <a:cs typeface="Times New Roman" panose="02020603050405020304" pitchFamily="18" charset="0"/>
              </a:rPr>
              <a:t>). </a:t>
            </a:r>
            <a:r>
              <a:rPr lang="uk-UA" dirty="0">
                <a:latin typeface="Arial" panose="020B0604020202020204" pitchFamily="34" charset="0"/>
                <a:ea typeface="Times New Roman" panose="02020603050405020304" pitchFamily="18" charset="0"/>
                <a:cs typeface="Times New Roman" panose="02020603050405020304" pitchFamily="18" charset="0"/>
              </a:rPr>
              <a:t>Йдеться про цінні папери, що випускаються лідерами у своїй галузі (наприклад, </a:t>
            </a:r>
            <a:r>
              <a:rPr lang="uk-UA" dirty="0" err="1">
                <a:latin typeface="Arial" panose="020B0604020202020204" pitchFamily="34" charset="0"/>
                <a:ea typeface="Times New Roman" panose="02020603050405020304" pitchFamily="18" charset="0"/>
                <a:cs typeface="Times New Roman" panose="02020603050405020304" pitchFamily="18" charset="0"/>
              </a:rPr>
              <a:t>Meta</a:t>
            </a:r>
            <a:r>
              <a:rPr lang="uk-UA" dirty="0">
                <a:latin typeface="Arial" panose="020B0604020202020204" pitchFamily="34" charset="0"/>
                <a:ea typeface="Times New Roman" panose="02020603050405020304" pitchFamily="18" charset="0"/>
                <a:cs typeface="Times New Roman" panose="02020603050405020304" pitchFamily="18" charset="0"/>
              </a:rPr>
              <a:t>, </a:t>
            </a:r>
            <a:r>
              <a:rPr lang="uk-UA" dirty="0" err="1">
                <a:latin typeface="Arial" panose="020B0604020202020204" pitchFamily="34" charset="0"/>
                <a:ea typeface="Times New Roman" panose="02020603050405020304" pitchFamily="18" charset="0"/>
                <a:cs typeface="Times New Roman" panose="02020603050405020304" pitchFamily="18" charset="0"/>
              </a:rPr>
              <a:t>Coca-Cola</a:t>
            </a:r>
            <a:r>
              <a:rPr lang="uk-UA" dirty="0">
                <a:latin typeface="Arial" panose="020B0604020202020204" pitchFamily="34" charset="0"/>
                <a:ea typeface="Times New Roman" panose="02020603050405020304" pitchFamily="18" charset="0"/>
                <a:cs typeface="Times New Roman" panose="02020603050405020304" pitchFamily="18" charset="0"/>
              </a:rPr>
              <a:t>, Microsoft). Рішення підходить для інвесторів, які надають перевагу стабільним дивідендам або хочуть диверсифікувати активи.</a:t>
            </a:r>
            <a:endParaRPr lang="uk-U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SzPts val="1000"/>
              <a:buFont typeface="Symbol" panose="05050102010706020507" pitchFamily="18" charset="2"/>
              <a:buChar char=""/>
              <a:tabLst>
                <a:tab pos="457200" algn="l"/>
              </a:tabLst>
            </a:pPr>
            <a:r>
              <a:rPr lang="uk-UA" b="1" dirty="0">
                <a:solidFill>
                  <a:srgbClr val="CC00CC"/>
                </a:solidFill>
                <a:latin typeface="Arial" panose="020B0604020202020204" pitchFamily="34" charset="0"/>
                <a:ea typeface="Times New Roman" panose="02020603050405020304" pitchFamily="18" charset="0"/>
                <a:cs typeface="Times New Roman" panose="02020603050405020304" pitchFamily="18" charset="0"/>
              </a:rPr>
              <a:t>Дохідні акції.</a:t>
            </a:r>
            <a:r>
              <a:rPr lang="uk-UA" dirty="0">
                <a:latin typeface="Arial" panose="020B0604020202020204" pitchFamily="34" charset="0"/>
                <a:ea typeface="Times New Roman" panose="02020603050405020304" pitchFamily="18" charset="0"/>
                <a:cs typeface="Times New Roman" panose="02020603050405020304" pitchFamily="18" charset="0"/>
              </a:rPr>
              <a:t> ЦП з високими виплатами зазвичай випускають молоді підприємства, що поступово завойовують широкі ринки. Коштують вони дешевше, ніж «блакитні фішки», проте приносять більші прибутки.</a:t>
            </a:r>
            <a:endParaRPr lang="uk-U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SzPts val="1000"/>
              <a:buFont typeface="Symbol" panose="05050102010706020507" pitchFamily="18" charset="2"/>
              <a:buChar char=""/>
              <a:tabLst>
                <a:tab pos="457200" algn="l"/>
              </a:tabLst>
            </a:pPr>
            <a:r>
              <a:rPr lang="uk-UA" b="1" dirty="0">
                <a:solidFill>
                  <a:srgbClr val="CC00CC"/>
                </a:solidFill>
                <a:latin typeface="Arial" panose="020B0604020202020204" pitchFamily="34" charset="0"/>
                <a:ea typeface="Times New Roman" panose="02020603050405020304" pitchFamily="18" charset="0"/>
                <a:cs typeface="Times New Roman" panose="02020603050405020304" pitchFamily="18" charset="0"/>
              </a:rPr>
              <a:t>Циклічні акції.</a:t>
            </a:r>
            <a:r>
              <a:rPr lang="uk-UA" dirty="0">
                <a:latin typeface="Arial" panose="020B0604020202020204" pitchFamily="34" charset="0"/>
                <a:ea typeface="Times New Roman" panose="02020603050405020304" pitchFamily="18" charset="0"/>
                <a:cs typeface="Times New Roman" panose="02020603050405020304" pitchFamily="18" charset="0"/>
              </a:rPr>
              <a:t> Вартість цієї категорії активів, до якої входять, зокрема цінні папери будівельних фірм та автовиробників, залежить від основних економічних чинників.</a:t>
            </a:r>
            <a:endParaRPr lang="uk-U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SzPts val="1000"/>
              <a:buFont typeface="Symbol" panose="05050102010706020507" pitchFamily="18" charset="2"/>
              <a:buChar char=""/>
              <a:tabLst>
                <a:tab pos="457200" algn="l"/>
              </a:tabLst>
            </a:pPr>
            <a:r>
              <a:rPr lang="uk-UA" b="1" dirty="0">
                <a:solidFill>
                  <a:srgbClr val="CC00CC"/>
                </a:solidFill>
                <a:latin typeface="Arial" panose="020B0604020202020204" pitchFamily="34" charset="0"/>
                <a:ea typeface="Times New Roman" panose="02020603050405020304" pitchFamily="18" charset="0"/>
                <a:cs typeface="Times New Roman" panose="02020603050405020304" pitchFamily="18" charset="0"/>
              </a:rPr>
              <a:t>Спекулятивні акції.</a:t>
            </a:r>
            <a:r>
              <a:rPr lang="uk-UA" dirty="0">
                <a:latin typeface="Arial" panose="020B0604020202020204" pitchFamily="34" charset="0"/>
                <a:ea typeface="Times New Roman" panose="02020603050405020304" pitchFamily="18" charset="0"/>
                <a:cs typeface="Times New Roman" panose="02020603050405020304" pitchFamily="18" charset="0"/>
              </a:rPr>
              <a:t> Цінні папери випускаються дуже молодими компаніями. Мають високий потенціал до зростання вартості та водночас є найбільш ризиковими.</a:t>
            </a:r>
            <a:endParaRPr lang="uk-U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SzPts val="1000"/>
              <a:buFont typeface="Symbol" panose="05050102010706020507" pitchFamily="18" charset="2"/>
              <a:buChar char=""/>
              <a:tabLst>
                <a:tab pos="457200" algn="l"/>
              </a:tabLst>
            </a:pPr>
            <a:r>
              <a:rPr lang="uk-UA" b="1" dirty="0">
                <a:solidFill>
                  <a:srgbClr val="CC00CC"/>
                </a:solidFill>
                <a:latin typeface="Arial" panose="020B0604020202020204" pitchFamily="34" charset="0"/>
                <a:ea typeface="Times New Roman" panose="02020603050405020304" pitchFamily="18" charset="0"/>
                <a:cs typeface="Times New Roman" panose="02020603050405020304" pitchFamily="18" charset="0"/>
              </a:rPr>
              <a:t>Захищені.</a:t>
            </a:r>
            <a:r>
              <a:rPr lang="uk-UA" dirty="0">
                <a:latin typeface="Arial" panose="020B0604020202020204" pitchFamily="34" charset="0"/>
                <a:ea typeface="Times New Roman" panose="02020603050405020304" pitchFamily="18" charset="0"/>
                <a:cs typeface="Times New Roman" panose="02020603050405020304" pitchFamily="18" charset="0"/>
              </a:rPr>
              <a:t> Стабільні активи майже не реагують на падіння ринків та не зростають в ціні під час економічного підйому. Такі ЦП підходять для диверсифікації портфеля в разі існування загрози кризи.</a:t>
            </a:r>
            <a:endParaRPr lang="uk-UA"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41627468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14425" y="189914"/>
            <a:ext cx="11765280" cy="981423"/>
          </a:xfrm>
          <a:prstGeom prst="rect">
            <a:avLst/>
          </a:prstGeom>
        </p:spPr>
        <p:txBody>
          <a:bodyPr wrap="square">
            <a:spAutoFit/>
          </a:bodyPr>
          <a:lstStyle/>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Інвестування вільних коштів у фінансові інструменти передбачає різні цілі, головними з яких є: одержання в майбутньому доходу, перетворення вільних заощаджень на високоліквідні цінні папери, кон­троль над підприємством-емітентом тощо.</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314425" y="1171337"/>
            <a:ext cx="11765279" cy="685059"/>
          </a:xfrm>
          <a:prstGeom prst="rect">
            <a:avLst/>
          </a:prstGeom>
        </p:spPr>
        <p:txBody>
          <a:bodyPr wrap="square">
            <a:spAutoFit/>
          </a:bodyPr>
          <a:lstStyle/>
          <a:p>
            <a:pPr algn="just">
              <a:lnSpc>
                <a:spcPct val="107000"/>
              </a:lnSpc>
              <a:spcAft>
                <a:spcPts val="0"/>
              </a:spcAft>
            </a:pP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Фінансові інвестиції –</a:t>
            </a: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це активна форма ефективного використання вільного капіталу підприємства, </a:t>
            </a: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особливості</a:t>
            </a: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якої полягають у тому, що вона:</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882314" y="1856396"/>
            <a:ext cx="11197390" cy="5032147"/>
          </a:xfrm>
          <a:prstGeom prst="rect">
            <a:avLst/>
          </a:prstGeom>
        </p:spPr>
        <p:txBody>
          <a:bodyPr wrap="square">
            <a:spAutoFit/>
          </a:bodyPr>
          <a:lstStyle/>
          <a:p>
            <a:pPr algn="just">
              <a:lnSpc>
                <a:spcPct val="107000"/>
              </a:lnSpc>
              <a:spcAft>
                <a:spcPts val="0"/>
              </a:spcAft>
              <a:tabLst>
                <a:tab pos="630555" algn="l"/>
              </a:tabLst>
            </a:pPr>
            <a:r>
              <a:rPr lang="uk-UA" sz="2000" dirty="0" smtClean="0">
                <a:effectLst/>
                <a:latin typeface="Arial" panose="020B0604020202020204" pitchFamily="34" charset="0"/>
                <a:ea typeface="Times New Roman" panose="02020603050405020304" pitchFamily="18" charset="0"/>
                <a:cs typeface="Times New Roman" panose="02020603050405020304" pitchFamily="18" charset="0"/>
              </a:rPr>
              <a:t>здійснюється на пізніших стадіях розвитку підприємства, коли задоволені його потреби в реальних інвестиціях;</a:t>
            </a:r>
            <a:endParaRPr lang="uk-UA"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630555" algn="l"/>
              </a:tabLst>
            </a:pPr>
            <a:r>
              <a:rPr lang="uk-UA" sz="2000" dirty="0" smtClean="0">
                <a:effectLst/>
                <a:latin typeface="Arial" panose="020B0604020202020204" pitchFamily="34" charset="0"/>
                <a:ea typeface="Times New Roman" panose="02020603050405020304" pitchFamily="18" charset="0"/>
                <a:cs typeface="Times New Roman" panose="02020603050405020304" pitchFamily="18" charset="0"/>
              </a:rPr>
              <a:t>дає можливість здійснювати зовнішнє інвестування в країні та за її межами;</a:t>
            </a:r>
            <a:endParaRPr lang="uk-UA"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630555" algn="l"/>
              </a:tabLst>
            </a:pPr>
            <a:r>
              <a:rPr lang="uk-UA" sz="2000" dirty="0" smtClean="0">
                <a:effectLst/>
                <a:latin typeface="Arial" panose="020B0604020202020204" pitchFamily="34" charset="0"/>
                <a:ea typeface="Times New Roman" panose="02020603050405020304" pitchFamily="18" charset="0"/>
                <a:cs typeface="Times New Roman" panose="02020603050405020304" pitchFamily="18" charset="0"/>
              </a:rPr>
              <a:t>є незалежним видом господарської діяльності для підприємств реального сектору економіки, оскільки стратегічні завдання їхнього розвитку можна розв’язати лише шляхом вкладень капіталу в статутні фонди і придбання контрольних пакетів акцій інших підприємств;</a:t>
            </a:r>
            <a:endParaRPr lang="uk-UA"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630555" algn="l"/>
              </a:tabLst>
            </a:pPr>
            <a:r>
              <a:rPr lang="uk-UA" sz="2000" dirty="0" smtClean="0">
                <a:effectLst/>
                <a:latin typeface="Arial" panose="020B0604020202020204" pitchFamily="34" charset="0"/>
                <a:ea typeface="Times New Roman" panose="02020603050405020304" pitchFamily="18" charset="0"/>
                <a:cs typeface="Times New Roman" panose="02020603050405020304" pitchFamily="18" charset="0"/>
              </a:rPr>
              <a:t>дає підприємству змогу швидше й дешевше реалізувати конкретні стратегічні цілі свого розвитку;</a:t>
            </a:r>
            <a:endParaRPr lang="uk-UA"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630555" algn="l"/>
              </a:tabLst>
            </a:pPr>
            <a:r>
              <a:rPr lang="uk-UA" sz="2000" dirty="0" smtClean="0">
                <a:effectLst/>
                <a:latin typeface="Arial" panose="020B0604020202020204" pitchFamily="34" charset="0"/>
                <a:ea typeface="Times New Roman" panose="02020603050405020304" pitchFamily="18" charset="0"/>
                <a:cs typeface="Times New Roman" panose="02020603050405020304" pitchFamily="18" charset="0"/>
              </a:rPr>
              <a:t>уможливлює вкладення підприємством коштів у </a:t>
            </a:r>
            <a:r>
              <a:rPr lang="uk-UA" sz="2000" dirty="0" err="1" smtClean="0">
                <a:effectLst/>
                <a:latin typeface="Arial" panose="020B0604020202020204" pitchFamily="34" charset="0"/>
                <a:ea typeface="Times New Roman" panose="02020603050405020304" pitchFamily="18" charset="0"/>
                <a:cs typeface="Times New Roman" panose="02020603050405020304" pitchFamily="18" charset="0"/>
              </a:rPr>
              <a:t>безризикові</a:t>
            </a:r>
            <a:r>
              <a:rPr lang="uk-UA" sz="2000" dirty="0" smtClean="0">
                <a:effectLst/>
                <a:latin typeface="Arial" panose="020B0604020202020204" pitchFamily="34" charset="0"/>
                <a:ea typeface="Times New Roman" panose="02020603050405020304" pitchFamily="18" charset="0"/>
                <a:cs typeface="Times New Roman" panose="02020603050405020304" pitchFamily="18" charset="0"/>
              </a:rPr>
              <a:t> та спекулятивні інструменти, і в такий спосіб здійснювати свою інвестиційну політику як консервативний або агресивний інвестор;</a:t>
            </a:r>
            <a:endParaRPr lang="uk-UA"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630555" algn="l"/>
              </a:tabLst>
            </a:pPr>
            <a:r>
              <a:rPr lang="uk-UA" sz="2000" dirty="0" smtClean="0">
                <a:effectLst/>
                <a:latin typeface="Arial" panose="020B0604020202020204" pitchFamily="34" charset="0"/>
                <a:ea typeface="Times New Roman" panose="02020603050405020304" pitchFamily="18" charset="0"/>
                <a:cs typeface="Times New Roman" panose="02020603050405020304" pitchFamily="18" charset="0"/>
              </a:rPr>
              <a:t>потребує мінімум часу для прийняття управлінських рішень порівняно з реальними інвестиціями (проектами);</a:t>
            </a:r>
            <a:endParaRPr lang="uk-UA"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tabLst>
                <a:tab pos="630555" algn="l"/>
              </a:tabLst>
            </a:pPr>
            <a:r>
              <a:rPr lang="uk-UA" sz="2000" dirty="0" smtClean="0">
                <a:effectLst/>
                <a:latin typeface="Arial" panose="020B0604020202020204" pitchFamily="34" charset="0"/>
                <a:ea typeface="Times New Roman" panose="02020603050405020304" pitchFamily="18" charset="0"/>
                <a:cs typeface="Times New Roman" panose="02020603050405020304" pitchFamily="18" charset="0"/>
              </a:rPr>
              <a:t>вимагає активного моніторингу й оперативності ухвалення рішень під час здійснення фінансових інвестицій, оскільки фінансовий ринок має високі коливання кон’юнктури.</a:t>
            </a:r>
            <a:endParaRPr lang="uk-UA" sz="2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7" name="Стрелка вправо 6"/>
          <p:cNvSpPr/>
          <p:nvPr/>
        </p:nvSpPr>
        <p:spPr>
          <a:xfrm>
            <a:off x="134754" y="2040556"/>
            <a:ext cx="693019" cy="298383"/>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8" name="Стрелка вправо 7"/>
          <p:cNvSpPr/>
          <p:nvPr/>
        </p:nvSpPr>
        <p:spPr>
          <a:xfrm>
            <a:off x="134753" y="2576423"/>
            <a:ext cx="693019" cy="298383"/>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9" name="Стрелка вправо 8"/>
          <p:cNvSpPr/>
          <p:nvPr/>
        </p:nvSpPr>
        <p:spPr>
          <a:xfrm>
            <a:off x="134751" y="3231031"/>
            <a:ext cx="693019" cy="298383"/>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0" name="Стрелка вправо 9"/>
          <p:cNvSpPr/>
          <p:nvPr/>
        </p:nvSpPr>
        <p:spPr>
          <a:xfrm>
            <a:off x="134751" y="3885640"/>
            <a:ext cx="693019" cy="298383"/>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1" name="Стрелка вправо 10"/>
          <p:cNvSpPr/>
          <p:nvPr/>
        </p:nvSpPr>
        <p:spPr>
          <a:xfrm>
            <a:off x="134750" y="4734026"/>
            <a:ext cx="693019" cy="298383"/>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2" name="Стрелка вправо 11"/>
          <p:cNvSpPr/>
          <p:nvPr/>
        </p:nvSpPr>
        <p:spPr>
          <a:xfrm>
            <a:off x="134749" y="5627398"/>
            <a:ext cx="693019" cy="298383"/>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
        <p:nvSpPr>
          <p:cNvPr id="13" name="Стрелка вправо 12"/>
          <p:cNvSpPr/>
          <p:nvPr/>
        </p:nvSpPr>
        <p:spPr>
          <a:xfrm>
            <a:off x="134748" y="6326592"/>
            <a:ext cx="693019" cy="298383"/>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uk-UA"/>
          </a:p>
        </p:txBody>
      </p:sp>
    </p:spTree>
    <p:extLst>
      <p:ext uri="{BB962C8B-B14F-4D97-AF65-F5344CB8AC3E}">
        <p14:creationId xmlns:p14="http://schemas.microsoft.com/office/powerpoint/2010/main" val="30480772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772687" y="308572"/>
            <a:ext cx="5191806" cy="370999"/>
          </a:xfrm>
          <a:prstGeom prst="rect">
            <a:avLst/>
          </a:prstGeom>
        </p:spPr>
        <p:txBody>
          <a:bodyPr wrap="none">
            <a:spAutoFit/>
          </a:bodyPr>
          <a:lstStyle/>
          <a:p>
            <a:pPr algn="just">
              <a:lnSpc>
                <a:spcPct val="107000"/>
              </a:lnSpc>
              <a:spcBef>
                <a:spcPts val="600"/>
              </a:spcBef>
              <a:spcAft>
                <a:spcPts val="600"/>
              </a:spcAft>
            </a:pPr>
            <a:r>
              <a:rPr lang="uk-UA" b="1" cap="all" spc="-95" dirty="0">
                <a:solidFill>
                  <a:srgbClr val="CC00CC"/>
                </a:solidFill>
                <a:latin typeface="Bookman Old Style" panose="02050604050505020204" pitchFamily="18" charset="0"/>
                <a:ea typeface="Times New Roman" panose="02020603050405020304" pitchFamily="18" charset="0"/>
                <a:cs typeface="Times New Roman" panose="02020603050405020304" pitchFamily="18" charset="0"/>
              </a:rPr>
              <a:t>Переваги та недоліки простих акцій</a:t>
            </a:r>
            <a:endParaRPr lang="uk-UA" dirty="0">
              <a:solidFill>
                <a:srgbClr val="CC00CC"/>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314425" y="679571"/>
            <a:ext cx="11650068" cy="369332"/>
          </a:xfrm>
          <a:prstGeom prst="rect">
            <a:avLst/>
          </a:prstGeom>
        </p:spPr>
        <p:txBody>
          <a:bodyPr wrap="square">
            <a:spAutoFit/>
          </a:bodyPr>
          <a:lstStyle/>
          <a:p>
            <a:pPr algn="just"/>
            <a:r>
              <a:rPr lang="uk-UA" dirty="0">
                <a:latin typeface="Arial" panose="020B0604020202020204" pitchFamily="34" charset="0"/>
                <a:ea typeface="Times New Roman" panose="02020603050405020304" pitchFamily="18" charset="0"/>
              </a:rPr>
              <a:t>Звичайні акції – це інвестиційний інструмент, що має цілу низку плюсів, проте не позбавлений мінусів. </a:t>
            </a:r>
            <a:endParaRPr lang="uk-UA" dirty="0"/>
          </a:p>
        </p:txBody>
      </p:sp>
      <p:graphicFrame>
        <p:nvGraphicFramePr>
          <p:cNvPr id="6" name="Таблица 5"/>
          <p:cNvGraphicFramePr>
            <a:graphicFrameLocks noGrp="1"/>
          </p:cNvGraphicFramePr>
          <p:nvPr>
            <p:extLst>
              <p:ext uri="{D42A27DB-BD31-4B8C-83A1-F6EECF244321}">
                <p14:modId xmlns:p14="http://schemas.microsoft.com/office/powerpoint/2010/main" val="2770987920"/>
              </p:ext>
            </p:extLst>
          </p:nvPr>
        </p:nvGraphicFramePr>
        <p:xfrm>
          <a:off x="1544421" y="1137353"/>
          <a:ext cx="8850864" cy="5330824"/>
        </p:xfrm>
        <a:graphic>
          <a:graphicData uri="http://schemas.openxmlformats.org/drawingml/2006/table">
            <a:tbl>
              <a:tblPr firstRow="1" firstCol="1" bandRow="1">
                <a:tableStyleId>{5C22544A-7EE6-4342-B048-85BDC9FD1C3A}</a:tableStyleId>
              </a:tblPr>
              <a:tblGrid>
                <a:gridCol w="3960579"/>
                <a:gridCol w="4890285"/>
              </a:tblGrid>
              <a:tr h="657236">
                <a:tc>
                  <a:txBody>
                    <a:bodyPr/>
                    <a:lstStyle/>
                    <a:p>
                      <a:pPr algn="ctr">
                        <a:lnSpc>
                          <a:spcPct val="107000"/>
                        </a:lnSpc>
                        <a:spcAft>
                          <a:spcPts val="0"/>
                        </a:spcAft>
                      </a:pPr>
                      <a:r>
                        <a:rPr lang="uk-UA" sz="1400" dirty="0">
                          <a:solidFill>
                            <a:schemeClr val="tx1"/>
                          </a:solidFill>
                          <a:effectLst/>
                          <a:latin typeface="Arial Black" panose="020B0A04020102020204" pitchFamily="34" charset="0"/>
                        </a:rPr>
                        <a:t>Плюси придбання простих акцій</a:t>
                      </a:r>
                      <a:endParaRPr lang="uk-UA" sz="11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250" marR="95250" marT="152400" marB="152400" anchor="ctr"/>
                </a:tc>
                <a:tc>
                  <a:txBody>
                    <a:bodyPr/>
                    <a:lstStyle/>
                    <a:p>
                      <a:pPr algn="ctr">
                        <a:lnSpc>
                          <a:spcPct val="107000"/>
                        </a:lnSpc>
                        <a:spcAft>
                          <a:spcPts val="0"/>
                        </a:spcAft>
                      </a:pPr>
                      <a:r>
                        <a:rPr lang="uk-UA" sz="1400" dirty="0">
                          <a:solidFill>
                            <a:schemeClr val="tx1"/>
                          </a:solidFill>
                          <a:effectLst/>
                          <a:latin typeface="Arial Black" panose="020B0A04020102020204" pitchFamily="34" charset="0"/>
                        </a:rPr>
                        <a:t>Мінуси активів</a:t>
                      </a:r>
                      <a:endParaRPr lang="uk-UA" sz="1100" dirty="0">
                        <a:solidFill>
                          <a:schemeClr val="tx1"/>
                        </a:solidFill>
                        <a:effectLst/>
                        <a:latin typeface="Arial Black" panose="020B0A04020102020204" pitchFamily="34" charset="0"/>
                        <a:ea typeface="Calibri" panose="020F0502020204030204" pitchFamily="34" charset="0"/>
                        <a:cs typeface="Times New Roman" panose="02020603050405020304" pitchFamily="18" charset="0"/>
                      </a:endParaRPr>
                    </a:p>
                  </a:txBody>
                  <a:tcPr marL="95250" marR="95250" marT="152400" marB="152400" anchor="ctr"/>
                </a:tc>
              </a:tr>
              <a:tr h="4673588">
                <a:tc>
                  <a:txBody>
                    <a:bodyPr/>
                    <a:lstStyle/>
                    <a:p>
                      <a:pPr marL="342900" lvl="0" indent="-342900" algn="just">
                        <a:lnSpc>
                          <a:spcPct val="107000"/>
                        </a:lnSpc>
                        <a:spcAft>
                          <a:spcPts val="0"/>
                        </a:spcAft>
                        <a:buSzPts val="1000"/>
                        <a:buFont typeface="Symbol" panose="05050102010706020507" pitchFamily="18" charset="2"/>
                        <a:buChar char=""/>
                        <a:tabLst>
                          <a:tab pos="172085" algn="l"/>
                        </a:tabLst>
                      </a:pPr>
                      <a:r>
                        <a:rPr lang="uk-UA" sz="1400" dirty="0">
                          <a:effectLst/>
                          <a:latin typeface="Arial Black" panose="020B0A04020102020204" pitchFamily="34" charset="0"/>
                        </a:rPr>
                        <a:t>Можливість залучення компаніями капіталу на розвиток бізнесу з мінімальними зусиллями та без збільшення боргового навантаження</a:t>
                      </a:r>
                      <a:r>
                        <a:rPr lang="uk-UA" sz="1400" dirty="0" smtClean="0">
                          <a:effectLst/>
                          <a:latin typeface="Arial Black" panose="020B0A04020102020204" pitchFamily="34" charset="0"/>
                        </a:rPr>
                        <a:t>.</a:t>
                      </a:r>
                    </a:p>
                    <a:p>
                      <a:pPr marL="342900" lvl="0" indent="-342900" algn="just">
                        <a:lnSpc>
                          <a:spcPct val="107000"/>
                        </a:lnSpc>
                        <a:spcAft>
                          <a:spcPts val="0"/>
                        </a:spcAft>
                        <a:buSzPts val="1000"/>
                        <a:buFont typeface="Symbol" panose="05050102010706020507" pitchFamily="18" charset="2"/>
                        <a:buChar char=""/>
                        <a:tabLst>
                          <a:tab pos="172085" algn="l"/>
                        </a:tabLst>
                      </a:pPr>
                      <a:endParaRPr lang="uk-UA" sz="1100" dirty="0">
                        <a:effectLst/>
                        <a:latin typeface="Arial Black" panose="020B0A04020102020204" pitchFamily="34" charset="0"/>
                      </a:endParaRPr>
                    </a:p>
                    <a:p>
                      <a:pPr marL="342900" lvl="0" indent="-342900" algn="just">
                        <a:lnSpc>
                          <a:spcPct val="107000"/>
                        </a:lnSpc>
                        <a:spcAft>
                          <a:spcPts val="0"/>
                        </a:spcAft>
                        <a:buSzPts val="1000"/>
                        <a:buFont typeface="Symbol" panose="05050102010706020507" pitchFamily="18" charset="2"/>
                        <a:buChar char=""/>
                        <a:tabLst>
                          <a:tab pos="172085" algn="l"/>
                        </a:tabLst>
                      </a:pPr>
                      <a:r>
                        <a:rPr lang="uk-UA" sz="1400" dirty="0">
                          <a:effectLst/>
                          <a:latin typeface="Arial Black" panose="020B0A04020102020204" pitchFamily="34" charset="0"/>
                        </a:rPr>
                        <a:t>Простота процедури купівлі-продажу. Достатньо мати доступ до всесвітньої мережі</a:t>
                      </a:r>
                      <a:r>
                        <a:rPr lang="uk-UA" sz="1400" dirty="0" smtClean="0">
                          <a:effectLst/>
                          <a:latin typeface="Arial Black" panose="020B0A04020102020204" pitchFamily="34" charset="0"/>
                        </a:rPr>
                        <a:t>.</a:t>
                      </a:r>
                    </a:p>
                    <a:p>
                      <a:pPr marL="342900" lvl="0" indent="-342900" algn="just">
                        <a:lnSpc>
                          <a:spcPct val="107000"/>
                        </a:lnSpc>
                        <a:spcAft>
                          <a:spcPts val="0"/>
                        </a:spcAft>
                        <a:buSzPts val="1000"/>
                        <a:buFont typeface="Symbol" panose="05050102010706020507" pitchFamily="18" charset="2"/>
                        <a:buChar char=""/>
                        <a:tabLst>
                          <a:tab pos="172085" algn="l"/>
                        </a:tabLst>
                      </a:pPr>
                      <a:endParaRPr lang="uk-UA" sz="1100" dirty="0">
                        <a:effectLst/>
                        <a:latin typeface="Arial Black" panose="020B0A04020102020204" pitchFamily="34" charset="0"/>
                      </a:endParaRPr>
                    </a:p>
                    <a:p>
                      <a:pPr marL="342900" lvl="0" indent="-342900" algn="just">
                        <a:lnSpc>
                          <a:spcPct val="107000"/>
                        </a:lnSpc>
                        <a:spcAft>
                          <a:spcPts val="0"/>
                        </a:spcAft>
                        <a:buSzPts val="1000"/>
                        <a:buFont typeface="Symbol" panose="05050102010706020507" pitchFamily="18" charset="2"/>
                        <a:buChar char=""/>
                        <a:tabLst>
                          <a:tab pos="172085" algn="l"/>
                        </a:tabLst>
                      </a:pPr>
                      <a:r>
                        <a:rPr lang="uk-UA" sz="1400" dirty="0">
                          <a:effectLst/>
                          <a:latin typeface="Arial Black" panose="020B0A04020102020204" pitchFamily="34" charset="0"/>
                        </a:rPr>
                        <a:t>Великий вибір пропозицій та інвестиційних стратегій</a:t>
                      </a:r>
                      <a:r>
                        <a:rPr lang="uk-UA" sz="1400" dirty="0" smtClean="0">
                          <a:effectLst/>
                          <a:latin typeface="Arial Black" panose="020B0A04020102020204" pitchFamily="34" charset="0"/>
                        </a:rPr>
                        <a:t>.</a:t>
                      </a:r>
                    </a:p>
                    <a:p>
                      <a:pPr marL="342900" lvl="0" indent="-342900" algn="just">
                        <a:lnSpc>
                          <a:spcPct val="107000"/>
                        </a:lnSpc>
                        <a:spcAft>
                          <a:spcPts val="0"/>
                        </a:spcAft>
                        <a:buSzPts val="1000"/>
                        <a:buFont typeface="Symbol" panose="05050102010706020507" pitchFamily="18" charset="2"/>
                        <a:buChar char=""/>
                        <a:tabLst>
                          <a:tab pos="172085" algn="l"/>
                        </a:tabLst>
                      </a:pPr>
                      <a:endParaRPr lang="uk-UA" sz="1100" dirty="0">
                        <a:effectLst/>
                        <a:latin typeface="Arial Black" panose="020B0A04020102020204" pitchFamily="34" charset="0"/>
                      </a:endParaRPr>
                    </a:p>
                    <a:p>
                      <a:pPr marL="342900" lvl="0" indent="-342900" algn="just">
                        <a:lnSpc>
                          <a:spcPct val="107000"/>
                        </a:lnSpc>
                        <a:spcAft>
                          <a:spcPts val="0"/>
                        </a:spcAft>
                        <a:buSzPts val="1000"/>
                        <a:buFont typeface="Symbol" panose="05050102010706020507" pitchFamily="18" charset="2"/>
                        <a:buChar char=""/>
                        <a:tabLst>
                          <a:tab pos="172085" algn="l"/>
                        </a:tabLst>
                      </a:pPr>
                      <a:r>
                        <a:rPr lang="uk-UA" sz="1400" dirty="0">
                          <a:effectLst/>
                          <a:latin typeface="Arial Black" panose="020B0A04020102020204" pitchFamily="34" charset="0"/>
                        </a:rPr>
                        <a:t>Відсутність в акціонерів будь-яких грошових зобов’язань перед кредиторами та контрагентами за угодами.</a:t>
                      </a:r>
                      <a:endParaRPr lang="uk-UA"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95250" marR="95250" marT="152400" marB="152400" anchor="ctr"/>
                </a:tc>
                <a:tc>
                  <a:txBody>
                    <a:bodyPr/>
                    <a:lstStyle/>
                    <a:p>
                      <a:pPr marL="342900" lvl="0" indent="-342900" algn="just">
                        <a:lnSpc>
                          <a:spcPct val="107000"/>
                        </a:lnSpc>
                        <a:spcAft>
                          <a:spcPts val="0"/>
                        </a:spcAft>
                        <a:buSzPts val="1000"/>
                        <a:buFont typeface="Symbol" panose="05050102010706020507" pitchFamily="18" charset="2"/>
                        <a:buChar char=""/>
                        <a:tabLst>
                          <a:tab pos="222250" algn="l"/>
                        </a:tabLst>
                      </a:pPr>
                      <a:r>
                        <a:rPr lang="uk-UA" sz="1400" dirty="0">
                          <a:effectLst/>
                          <a:latin typeface="Arial Black" panose="020B0A04020102020204" pitchFamily="34" charset="0"/>
                        </a:rPr>
                        <a:t>Відсутність гарантії отримання дивідендів. Власники звичайних акцій можуть претендувати на виплати лише після держателів привілейованих цінних паперів</a:t>
                      </a:r>
                      <a:r>
                        <a:rPr lang="uk-UA" sz="1400" dirty="0" smtClean="0">
                          <a:effectLst/>
                          <a:latin typeface="Arial Black" panose="020B0A04020102020204" pitchFamily="34" charset="0"/>
                        </a:rPr>
                        <a:t>.</a:t>
                      </a:r>
                    </a:p>
                    <a:p>
                      <a:pPr marL="342900" lvl="0" indent="-342900" algn="just">
                        <a:lnSpc>
                          <a:spcPct val="107000"/>
                        </a:lnSpc>
                        <a:spcAft>
                          <a:spcPts val="0"/>
                        </a:spcAft>
                        <a:buSzPts val="1000"/>
                        <a:buFont typeface="Symbol" panose="05050102010706020507" pitchFamily="18" charset="2"/>
                        <a:buChar char=""/>
                        <a:tabLst>
                          <a:tab pos="222250" algn="l"/>
                        </a:tabLst>
                      </a:pPr>
                      <a:endParaRPr lang="uk-UA" sz="1100" dirty="0">
                        <a:effectLst/>
                        <a:latin typeface="Arial Black" panose="020B0A04020102020204" pitchFamily="34" charset="0"/>
                      </a:endParaRPr>
                    </a:p>
                    <a:p>
                      <a:pPr marL="342900" lvl="0" indent="-342900" algn="just">
                        <a:lnSpc>
                          <a:spcPct val="107000"/>
                        </a:lnSpc>
                        <a:spcAft>
                          <a:spcPts val="0"/>
                        </a:spcAft>
                        <a:buSzPts val="1000"/>
                        <a:buFont typeface="Symbol" panose="05050102010706020507" pitchFamily="18" charset="2"/>
                        <a:buChar char=""/>
                        <a:tabLst>
                          <a:tab pos="222250" algn="l"/>
                        </a:tabLst>
                      </a:pPr>
                      <a:r>
                        <a:rPr lang="uk-UA" sz="1400" dirty="0">
                          <a:effectLst/>
                          <a:latin typeface="Arial Black" panose="020B0A04020102020204" pitchFamily="34" charset="0"/>
                        </a:rPr>
                        <a:t>Одержання частини майна в разі ліквідації компанії відбувається після задоволення вимог кредиторів і власників привілейований акцій. Так само після визнання фірми банкрутом такі акціонери отримують кошти в останню чергу</a:t>
                      </a:r>
                      <a:r>
                        <a:rPr lang="uk-UA" sz="1400" dirty="0" smtClean="0">
                          <a:effectLst/>
                          <a:latin typeface="Arial Black" panose="020B0A04020102020204" pitchFamily="34" charset="0"/>
                        </a:rPr>
                        <a:t>.</a:t>
                      </a:r>
                      <a:endParaRPr lang="uk-UA" sz="1100" dirty="0" smtClean="0">
                        <a:effectLst/>
                        <a:latin typeface="Arial Black" panose="020B0A04020102020204" pitchFamily="34" charset="0"/>
                      </a:endParaRPr>
                    </a:p>
                    <a:p>
                      <a:pPr marL="342900" lvl="0" indent="-342900" algn="just">
                        <a:lnSpc>
                          <a:spcPct val="107000"/>
                        </a:lnSpc>
                        <a:spcAft>
                          <a:spcPts val="0"/>
                        </a:spcAft>
                        <a:buSzPts val="1000"/>
                        <a:buFont typeface="Symbol" panose="05050102010706020507" pitchFamily="18" charset="2"/>
                        <a:buChar char=""/>
                        <a:tabLst>
                          <a:tab pos="222250" algn="l"/>
                        </a:tabLst>
                      </a:pPr>
                      <a:endParaRPr lang="uk-UA" sz="1100" dirty="0" smtClean="0">
                        <a:effectLst/>
                        <a:latin typeface="Arial Black" panose="020B0A04020102020204" pitchFamily="34" charset="0"/>
                      </a:endParaRPr>
                    </a:p>
                    <a:p>
                      <a:pPr marL="342900" lvl="0" indent="-342900" algn="just">
                        <a:lnSpc>
                          <a:spcPct val="107000"/>
                        </a:lnSpc>
                        <a:spcAft>
                          <a:spcPts val="0"/>
                        </a:spcAft>
                        <a:buSzPts val="1000"/>
                        <a:buFont typeface="Symbol" panose="05050102010706020507" pitchFamily="18" charset="2"/>
                        <a:buChar char=""/>
                        <a:tabLst>
                          <a:tab pos="222250" algn="l"/>
                        </a:tabLst>
                      </a:pPr>
                      <a:r>
                        <a:rPr lang="uk-UA" sz="1400" dirty="0" smtClean="0">
                          <a:effectLst/>
                          <a:latin typeface="Arial Black" panose="020B0A04020102020204" pitchFamily="34" charset="0"/>
                        </a:rPr>
                        <a:t>Приватні </a:t>
                      </a:r>
                      <a:r>
                        <a:rPr lang="uk-UA" sz="1400" dirty="0">
                          <a:effectLst/>
                          <a:latin typeface="Arial Black" panose="020B0A04020102020204" pitchFamily="34" charset="0"/>
                        </a:rPr>
                        <a:t>інвестори фактично ніяк не впливають на процес прийняття рішень в організації.</a:t>
                      </a:r>
                      <a:endParaRPr lang="uk-UA" sz="1100" dirty="0">
                        <a:effectLst/>
                        <a:latin typeface="Arial Black" panose="020B0A04020102020204" pitchFamily="34" charset="0"/>
                        <a:ea typeface="Calibri" panose="020F0502020204030204" pitchFamily="34" charset="0"/>
                        <a:cs typeface="Times New Roman" panose="02020603050405020304" pitchFamily="18" charset="0"/>
                      </a:endParaRPr>
                    </a:p>
                  </a:txBody>
                  <a:tcPr marL="95250" marR="95250" marT="152400" marB="152400" anchor="ctr"/>
                </a:tc>
              </a:tr>
            </a:tbl>
          </a:graphicData>
        </a:graphic>
      </p:graphicFrame>
    </p:spTree>
    <p:extLst>
      <p:ext uri="{BB962C8B-B14F-4D97-AF65-F5344CB8AC3E}">
        <p14:creationId xmlns:p14="http://schemas.microsoft.com/office/powerpoint/2010/main" val="2195890367"/>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8986435" y="250878"/>
            <a:ext cx="2880276" cy="369332"/>
          </a:xfrm>
          <a:prstGeom prst="rect">
            <a:avLst/>
          </a:prstGeom>
        </p:spPr>
        <p:txBody>
          <a:bodyPr wrap="none">
            <a:spAutoFit/>
          </a:bodyPr>
          <a:lstStyle/>
          <a:p>
            <a:r>
              <a:rPr lang="uk-UA" b="1" kern="1800" spc="-95" dirty="0">
                <a:solidFill>
                  <a:srgbClr val="FF0000"/>
                </a:solidFill>
                <a:latin typeface="Bookman Old Style" panose="02050604050505020204" pitchFamily="18" charset="0"/>
                <a:ea typeface="Times New Roman" panose="02020603050405020304" pitchFamily="18" charset="0"/>
              </a:rPr>
              <a:t>ПРИВІЛЕЙОВАНІ АКЦІЇ</a:t>
            </a:r>
            <a:endParaRPr lang="uk-UA" dirty="0">
              <a:solidFill>
                <a:srgbClr val="FF0000"/>
              </a:solidFill>
              <a:latin typeface="Bookman Old Style" panose="02050604050505020204" pitchFamily="18" charset="0"/>
            </a:endParaRPr>
          </a:p>
        </p:txBody>
      </p:sp>
      <p:sp>
        <p:nvSpPr>
          <p:cNvPr id="5" name="Прямоугольник 4"/>
          <p:cNvSpPr/>
          <p:nvPr/>
        </p:nvSpPr>
        <p:spPr>
          <a:xfrm>
            <a:off x="3960509" y="5382910"/>
            <a:ext cx="7906202" cy="1277786"/>
          </a:xfrm>
          <a:prstGeom prst="rect">
            <a:avLst/>
          </a:prstGeom>
        </p:spPr>
        <p:txBody>
          <a:bodyPr wrap="square">
            <a:spAutoFit/>
          </a:bodyPr>
          <a:lstStyle/>
          <a:p>
            <a:pPr lvl="0" algn="just">
              <a:lnSpc>
                <a:spcPct val="107000"/>
              </a:lnSpc>
              <a:spcBef>
                <a:spcPts val="600"/>
              </a:spcBef>
              <a:spcAft>
                <a:spcPts val="600"/>
              </a:spcAft>
              <a:buSzPts val="1000"/>
              <a:tabLst>
                <a:tab pos="457200" algn="l"/>
              </a:tabLst>
            </a:pPr>
            <a:r>
              <a:rPr lang="uk-UA" b="1" dirty="0" smtClean="0">
                <a:latin typeface="Bookman Old Style" panose="02050604050505020204" pitchFamily="18" charset="0"/>
                <a:ea typeface="Times New Roman" panose="02020603050405020304" pitchFamily="18" charset="0"/>
                <a:cs typeface="Times New Roman" panose="02020603050405020304" pitchFamily="18" charset="0"/>
              </a:rPr>
              <a:t>При </a:t>
            </a:r>
            <a:r>
              <a:rPr lang="uk-UA" b="1" dirty="0">
                <a:latin typeface="Bookman Old Style" panose="02050604050505020204" pitchFamily="18" charset="0"/>
                <a:ea typeface="Times New Roman" panose="02020603050405020304" pitchFamily="18" charset="0"/>
                <a:cs typeface="Times New Roman" panose="02020603050405020304" pitchFamily="18" charset="0"/>
              </a:rPr>
              <a:t>ліквідації компанії власники привілейованих акцій мають пріоритет.</a:t>
            </a:r>
            <a:r>
              <a:rPr lang="uk-UA" dirty="0">
                <a:latin typeface="Arial" panose="020B0604020202020204" pitchFamily="34" charset="0"/>
                <a:ea typeface="Times New Roman" panose="02020603050405020304" pitchFamily="18" charset="0"/>
                <a:cs typeface="Times New Roman" panose="02020603050405020304" pitchFamily="18" charset="0"/>
              </a:rPr>
              <a:t> У разі закриття компанії, після сплати кредитних зобов'язань, залишок активів спочатку розподіляється між власниками </a:t>
            </a:r>
            <a:r>
              <a:rPr lang="uk-UA" dirty="0" err="1">
                <a:latin typeface="Arial" panose="020B0604020202020204" pitchFamily="34" charset="0"/>
                <a:ea typeface="Times New Roman" panose="02020603050405020304" pitchFamily="18" charset="0"/>
                <a:cs typeface="Times New Roman" panose="02020603050405020304" pitchFamily="18" charset="0"/>
              </a:rPr>
              <a:t>префів</a:t>
            </a:r>
            <a:r>
              <a:rPr lang="uk-UA" dirty="0">
                <a:latin typeface="Arial" panose="020B0604020202020204" pitchFamily="34" charset="0"/>
                <a:ea typeface="Times New Roman" panose="02020603050405020304" pitchFamily="18" charset="0"/>
                <a:cs typeface="Times New Roman" panose="02020603050405020304" pitchFamily="18" charset="0"/>
              </a:rPr>
              <a:t>, а вже потім – між  власниками звичайних акцій.</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145982" y="716631"/>
            <a:ext cx="11885597" cy="685059"/>
          </a:xfrm>
          <a:prstGeom prst="rect">
            <a:avLst/>
          </a:prstGeom>
        </p:spPr>
        <p:txBody>
          <a:bodyPr wrap="square">
            <a:spAutoFit/>
          </a:bodyPr>
          <a:lstStyle/>
          <a:p>
            <a:pPr algn="just">
              <a:lnSpc>
                <a:spcPct val="107000"/>
              </a:lnSpc>
              <a:spcBef>
                <a:spcPts val="600"/>
              </a:spcBef>
              <a:spcAft>
                <a:spcPts val="600"/>
              </a:spcAft>
            </a:pPr>
            <a:r>
              <a:rPr lang="uk-UA" b="1" dirty="0" smtClean="0">
                <a:solidFill>
                  <a:srgbClr val="FF0000"/>
                </a:solidFill>
                <a:latin typeface="Bookman Old Style" panose="02050604050505020204" pitchFamily="18" charset="0"/>
                <a:ea typeface="Times New Roman" panose="02020603050405020304" pitchFamily="18" charset="0"/>
                <a:cs typeface="Times New Roman" panose="02020603050405020304" pitchFamily="18" charset="0"/>
              </a:rPr>
              <a:t>ПРИВІЛЕЙОВАНІ АКЦІЇ </a:t>
            </a:r>
            <a:r>
              <a:rPr lang="uk-UA" b="1" dirty="0" smtClean="0">
                <a:latin typeface="Bookman Old Style" panose="02050604050505020204" pitchFamily="18" charset="0"/>
                <a:ea typeface="Times New Roman" panose="02020603050405020304" pitchFamily="18" charset="0"/>
                <a:cs typeface="Times New Roman" panose="02020603050405020304" pitchFamily="18" charset="0"/>
              </a:rPr>
              <a:t>– </a:t>
            </a:r>
            <a:r>
              <a:rPr lang="uk-UA" b="1" dirty="0">
                <a:latin typeface="Bookman Old Style" panose="02050604050505020204" pitchFamily="18" charset="0"/>
                <a:ea typeface="Times New Roman" panose="02020603050405020304" pitchFamily="18" charset="0"/>
                <a:cs typeface="Times New Roman" panose="02020603050405020304" pitchFamily="18" charset="0"/>
              </a:rPr>
              <a:t>це один з видів корпоративних цінних паперів, які надають певні переваги власникам у порівнянні зі звичайними акціями.</a:t>
            </a:r>
            <a:endParaRPr lang="uk-UA" sz="1400" b="1" dirty="0">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5662311" y="1401690"/>
            <a:ext cx="6096001" cy="1277786"/>
          </a:xfrm>
          <a:prstGeom prst="rect">
            <a:avLst/>
          </a:prstGeom>
        </p:spPr>
        <p:txBody>
          <a:bodyPr>
            <a:spAutoFit/>
          </a:bodyPr>
          <a:lstStyle/>
          <a:p>
            <a:pPr algn="just">
              <a:lnSpc>
                <a:spcPct val="107000"/>
              </a:lnSpc>
              <a:spcBef>
                <a:spcPts val="600"/>
              </a:spcBef>
              <a:spcAft>
                <a:spcPts val="600"/>
              </a:spcAft>
            </a:pPr>
            <a:r>
              <a:rPr lang="uk-UA" b="1" dirty="0">
                <a:latin typeface="Arial" panose="020B0604020202020204" pitchFamily="34" charset="0"/>
                <a:ea typeface="Times New Roman" panose="02020603050405020304" pitchFamily="18" charset="0"/>
                <a:cs typeface="Times New Roman" panose="02020603050405020304" pitchFamily="18" charset="0"/>
              </a:rPr>
              <a:t>Цікаво!</a:t>
            </a:r>
            <a:r>
              <a:rPr lang="uk-UA" dirty="0">
                <a:latin typeface="Arial" panose="020B0604020202020204" pitchFamily="34" charset="0"/>
                <a:ea typeface="Times New Roman" panose="02020603050405020304" pitchFamily="18" charset="0"/>
                <a:cs typeface="Times New Roman" panose="02020603050405020304" pitchFamily="18" charset="0"/>
              </a:rPr>
              <a:t> Привілейовані </a:t>
            </a:r>
            <a:r>
              <a:rPr lang="uk-UA" b="1" dirty="0">
                <a:solidFill>
                  <a:srgbClr val="0563C1"/>
                </a:solidFill>
                <a:latin typeface="Arial" panose="020B0604020202020204" pitchFamily="34" charset="0"/>
                <a:ea typeface="Times New Roman" panose="02020603050405020304" pitchFamily="18" charset="0"/>
                <a:cs typeface="Times New Roman" panose="02020603050405020304" pitchFamily="18" charset="0"/>
                <a:hlinkClick r:id="rId2"/>
              </a:rPr>
              <a:t>інвестиційні цінні папери</a:t>
            </a:r>
            <a:r>
              <a:rPr lang="uk-UA" dirty="0">
                <a:latin typeface="Arial" panose="020B0604020202020204" pitchFamily="34" charset="0"/>
                <a:ea typeface="Times New Roman" panose="02020603050405020304" pitchFamily="18" charset="0"/>
                <a:cs typeface="Times New Roman" panose="02020603050405020304" pitchFamily="18" charset="0"/>
              </a:rPr>
              <a:t> також називають преференційними («</a:t>
            </a:r>
            <a:r>
              <a:rPr lang="uk-UA" dirty="0" err="1">
                <a:latin typeface="Arial" panose="020B0604020202020204" pitchFamily="34" charset="0"/>
                <a:ea typeface="Times New Roman" panose="02020603050405020304" pitchFamily="18" charset="0"/>
                <a:cs typeface="Times New Roman" panose="02020603050405020304" pitchFamily="18" charset="0"/>
              </a:rPr>
              <a:t>префами</a:t>
            </a:r>
            <a:r>
              <a:rPr lang="uk-UA" dirty="0">
                <a:latin typeface="Arial" panose="020B0604020202020204" pitchFamily="34" charset="0"/>
                <a:ea typeface="Times New Roman" panose="02020603050405020304" pitchFamily="18" charset="0"/>
                <a:cs typeface="Times New Roman" panose="02020603050405020304" pitchFamily="18" charset="0"/>
              </a:rPr>
              <a:t>» на біржовому сленгу), тобто такими, які передбачають преференції.</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273368" y="2692924"/>
            <a:ext cx="5905784" cy="369204"/>
          </a:xfrm>
          <a:prstGeom prst="rect">
            <a:avLst/>
          </a:prstGeom>
        </p:spPr>
        <p:txBody>
          <a:bodyPr wrap="none">
            <a:spAutoFit/>
          </a:bodyPr>
          <a:lstStyle/>
          <a:p>
            <a:pPr algn="just">
              <a:lnSpc>
                <a:spcPct val="107000"/>
              </a:lnSpc>
              <a:spcBef>
                <a:spcPts val="600"/>
              </a:spcBef>
              <a:spcAft>
                <a:spcPts val="600"/>
              </a:spcAft>
            </a:pPr>
            <a:r>
              <a:rPr lang="uk-UA" b="1" dirty="0">
                <a:latin typeface="Bookman Old Style" panose="02050604050505020204" pitchFamily="18" charset="0"/>
                <a:ea typeface="Times New Roman" panose="02020603050405020304" pitchFamily="18" charset="0"/>
                <a:cs typeface="Times New Roman" panose="02020603050405020304" pitchFamily="18" charset="0"/>
              </a:rPr>
              <a:t>Привілейовані акції мають такі особливості:</a:t>
            </a:r>
            <a:endParaRPr lang="uk-UA" sz="1400" b="1" dirty="0">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1849755" y="3098247"/>
            <a:ext cx="10016956" cy="685059"/>
          </a:xfrm>
          <a:prstGeom prst="rect">
            <a:avLst/>
          </a:prstGeom>
        </p:spPr>
        <p:txBody>
          <a:bodyPr wrap="square">
            <a:spAutoFit/>
          </a:bodyPr>
          <a:lstStyle/>
          <a:p>
            <a:pPr lvl="0" algn="just">
              <a:lnSpc>
                <a:spcPct val="107000"/>
              </a:lnSpc>
              <a:spcBef>
                <a:spcPts val="600"/>
              </a:spcBef>
              <a:spcAft>
                <a:spcPts val="600"/>
              </a:spcAft>
              <a:buSzPts val="1000"/>
              <a:tabLst>
                <a:tab pos="457200" algn="l"/>
              </a:tabLst>
            </a:pPr>
            <a:r>
              <a:rPr lang="uk-UA" b="1" dirty="0">
                <a:latin typeface="Bookman Old Style" panose="02050604050505020204" pitchFamily="18" charset="0"/>
                <a:ea typeface="Times New Roman" panose="02020603050405020304" pitchFamily="18" charset="0"/>
                <a:cs typeface="Times New Roman" panose="02020603050405020304" pitchFamily="18" charset="0"/>
              </a:rPr>
              <a:t>Переваги при виплаті дивідендів</a:t>
            </a:r>
            <a:r>
              <a:rPr lang="uk-UA" b="1" dirty="0">
                <a:latin typeface="Arial" panose="020B0604020202020204" pitchFamily="34" charset="0"/>
                <a:ea typeface="Times New Roman" panose="02020603050405020304" pitchFamily="18" charset="0"/>
                <a:cs typeface="Times New Roman" panose="02020603050405020304" pitchFamily="18" charset="0"/>
              </a:rPr>
              <a:t>.</a:t>
            </a:r>
            <a:r>
              <a:rPr lang="uk-UA" dirty="0">
                <a:latin typeface="Arial" panose="020B0604020202020204" pitchFamily="34" charset="0"/>
                <a:ea typeface="Times New Roman" panose="02020603050405020304" pitchFamily="18" charset="0"/>
                <a:cs typeface="Times New Roman" panose="02020603050405020304" pitchFamily="18" charset="0"/>
              </a:rPr>
              <a:t> Це означає, що з прибутку компанії у першу чергу виплачуються дивіденди за </a:t>
            </a:r>
            <a:r>
              <a:rPr lang="uk-UA" dirty="0" err="1">
                <a:latin typeface="Arial" panose="020B0604020202020204" pitchFamily="34" charset="0"/>
                <a:ea typeface="Times New Roman" panose="02020603050405020304" pitchFamily="18" charset="0"/>
                <a:cs typeface="Times New Roman" panose="02020603050405020304" pitchFamily="18" charset="0"/>
              </a:rPr>
              <a:t>префами</a:t>
            </a:r>
            <a:r>
              <a:rPr lang="uk-UA" dirty="0">
                <a:latin typeface="Arial" panose="020B0604020202020204" pitchFamily="34" charset="0"/>
                <a:ea typeface="Times New Roman" panose="02020603050405020304" pitchFamily="18" charset="0"/>
                <a:cs typeface="Times New Roman" panose="02020603050405020304" pitchFamily="18" charset="0"/>
              </a:rPr>
              <a:t>, а вже потім – за звичайними акціями.</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2952112" y="3905714"/>
            <a:ext cx="8914599" cy="1277786"/>
          </a:xfrm>
          <a:prstGeom prst="rect">
            <a:avLst/>
          </a:prstGeom>
        </p:spPr>
        <p:txBody>
          <a:bodyPr wrap="square">
            <a:spAutoFit/>
          </a:bodyPr>
          <a:lstStyle/>
          <a:p>
            <a:pPr lvl="0" algn="just">
              <a:lnSpc>
                <a:spcPct val="107000"/>
              </a:lnSpc>
              <a:spcBef>
                <a:spcPts val="600"/>
              </a:spcBef>
              <a:spcAft>
                <a:spcPts val="600"/>
              </a:spcAft>
              <a:buSzPts val="1000"/>
              <a:tabLst>
                <a:tab pos="457200" algn="l"/>
              </a:tabLst>
            </a:pPr>
            <a:r>
              <a:rPr lang="uk-UA" b="1" dirty="0">
                <a:latin typeface="Bookman Old Style" panose="02050604050505020204" pitchFamily="18" charset="0"/>
                <a:ea typeface="Times New Roman" panose="02020603050405020304" pitchFamily="18" charset="0"/>
                <a:cs typeface="Times New Roman" panose="02020603050405020304" pitchFamily="18" charset="0"/>
              </a:rPr>
              <a:t>Фіксований від</a:t>
            </a:r>
            <a:r>
              <a:rPr lang="uk-UA" b="1" dirty="0">
                <a:latin typeface="Arial" panose="020B0604020202020204" pitchFamily="34" charset="0"/>
                <a:ea typeface="Times New Roman" panose="02020603050405020304" pitchFamily="18" charset="0"/>
                <a:cs typeface="Times New Roman" panose="02020603050405020304" pitchFamily="18" charset="0"/>
              </a:rPr>
              <a:t>соток.</a:t>
            </a:r>
            <a:r>
              <a:rPr lang="uk-UA" dirty="0">
                <a:latin typeface="Arial" panose="020B0604020202020204" pitchFamily="34" charset="0"/>
                <a:ea typeface="Times New Roman" panose="02020603050405020304" pitchFamily="18" charset="0"/>
                <a:cs typeface="Times New Roman" panose="02020603050405020304" pitchFamily="18" charset="0"/>
              </a:rPr>
              <a:t> За привілейованими акціями відсоток дивідендів є фіксованим та виплачується щоквартально або щорічно. Тому такі цінні папери більш привабливі для інвесторів – вони гарантують стабільний дохід від пасивних інвестицій.</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1" name="Прямая со стрелкой 10"/>
          <p:cNvCxnSpPr/>
          <p:nvPr/>
        </p:nvCxnSpPr>
        <p:spPr>
          <a:xfrm>
            <a:off x="808522" y="3387675"/>
            <a:ext cx="66414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2" name="Прямая со стрелкой 11"/>
          <p:cNvCxnSpPr/>
          <p:nvPr/>
        </p:nvCxnSpPr>
        <p:spPr>
          <a:xfrm>
            <a:off x="1722923" y="4523457"/>
            <a:ext cx="66414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cxnSp>
        <p:nvCxnSpPr>
          <p:cNvPr id="13" name="Прямая со стрелкой 12"/>
          <p:cNvCxnSpPr/>
          <p:nvPr/>
        </p:nvCxnSpPr>
        <p:spPr>
          <a:xfrm>
            <a:off x="2952112" y="6053873"/>
            <a:ext cx="664143" cy="0"/>
          </a:xfrm>
          <a:prstGeom prst="straightConnector1">
            <a:avLst/>
          </a:prstGeom>
          <a:ln w="57150">
            <a:solidFill>
              <a:srgbClr val="FF000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2934674"/>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34752" y="666169"/>
            <a:ext cx="11935327" cy="5907002"/>
          </a:xfrm>
          <a:prstGeom prst="rect">
            <a:avLst/>
          </a:prstGeom>
        </p:spPr>
        <p:txBody>
          <a:bodyPr wrap="square">
            <a:spAutoFit/>
          </a:bodyPr>
          <a:lstStyle/>
          <a:p>
            <a:pPr algn="just">
              <a:lnSpc>
                <a:spcPct val="107000"/>
              </a:lnSpc>
              <a:spcBef>
                <a:spcPts val="600"/>
              </a:spcBef>
              <a:spcAft>
                <a:spcPts val="600"/>
              </a:spcAft>
            </a:pPr>
            <a:r>
              <a:rPr lang="uk-UA" sz="1500" dirty="0" smtClean="0">
                <a:latin typeface="Arial" panose="020B0604020202020204" pitchFamily="34" charset="0"/>
                <a:ea typeface="Times New Roman" panose="02020603050405020304" pitchFamily="18" charset="0"/>
                <a:cs typeface="Times New Roman" panose="02020603050405020304" pitchFamily="18" charset="0"/>
              </a:rPr>
              <a:t>Преференційні </a:t>
            </a:r>
            <a:r>
              <a:rPr lang="uk-UA" sz="1500" dirty="0">
                <a:latin typeface="Arial" panose="020B0604020202020204" pitchFamily="34" charset="0"/>
                <a:ea typeface="Times New Roman" panose="02020603050405020304" pitchFamily="18" charset="0"/>
                <a:cs typeface="Times New Roman" panose="02020603050405020304" pitchFamily="18" charset="0"/>
              </a:rPr>
              <a:t>акції класифікуються за різними параметрами – правом голосу на зборах акціонерів, умовами виплати дивідендів, правами власників під час ліквідації фірми тощо. </a:t>
            </a:r>
            <a:r>
              <a:rPr lang="uk-UA" sz="1500" b="1" u="sng" dirty="0">
                <a:latin typeface="Arial" panose="020B0604020202020204" pitchFamily="34" charset="0"/>
                <a:ea typeface="Times New Roman" panose="02020603050405020304" pitchFamily="18" charset="0"/>
                <a:cs typeface="Times New Roman" panose="02020603050405020304" pitchFamily="18" charset="0"/>
              </a:rPr>
              <a:t>Привілейовані акції бувають таких класів</a:t>
            </a:r>
            <a:r>
              <a:rPr lang="uk-UA" sz="1500" dirty="0">
                <a:latin typeface="Arial" panose="020B0604020202020204" pitchFamily="34" charset="0"/>
                <a:ea typeface="Times New Roman" panose="02020603050405020304" pitchFamily="18" charset="0"/>
                <a:cs typeface="Times New Roman" panose="02020603050405020304" pitchFamily="18" charset="0"/>
              </a:rPr>
              <a:t>:</a:t>
            </a:r>
            <a:endParaRPr lang="uk-UA"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tabLst>
                <a:tab pos="457200" algn="l"/>
              </a:tabLst>
            </a:pPr>
            <a:r>
              <a:rPr lang="uk-UA" sz="15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Кумулятивні</a:t>
            </a:r>
            <a:r>
              <a:rPr lang="uk-UA" sz="1500" b="1" dirty="0">
                <a:latin typeface="Arial" panose="020B0604020202020204" pitchFamily="34" charset="0"/>
                <a:ea typeface="Times New Roman" panose="02020603050405020304" pitchFamily="18" charset="0"/>
                <a:cs typeface="Times New Roman" panose="02020603050405020304" pitchFamily="18" charset="0"/>
              </a:rPr>
              <a:t>.</a:t>
            </a:r>
            <a:r>
              <a:rPr lang="uk-UA" sz="1500" dirty="0">
                <a:latin typeface="Arial" panose="020B0604020202020204" pitchFamily="34" charset="0"/>
                <a:ea typeface="Times New Roman" panose="02020603050405020304" pitchFamily="18" charset="0"/>
                <a:cs typeface="Times New Roman" panose="02020603050405020304" pitchFamily="18" charset="0"/>
              </a:rPr>
              <a:t> Такі привілейовані акції дають право на накопичення дивідендів. Якщо за якихось умов дивіденди не були сплачені акціонеру, вони будуть накопичені та сплачені у майбутньому.</a:t>
            </a:r>
            <a:endParaRPr lang="uk-UA"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tabLst>
                <a:tab pos="457200" algn="l"/>
              </a:tabLst>
            </a:pPr>
            <a:r>
              <a:rPr lang="uk-UA" sz="15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Некумулятивні</a:t>
            </a:r>
            <a:r>
              <a:rPr lang="uk-UA" sz="1500" b="1" dirty="0">
                <a:latin typeface="Arial" panose="020B0604020202020204" pitchFamily="34" charset="0"/>
                <a:ea typeface="Times New Roman" panose="02020603050405020304" pitchFamily="18" charset="0"/>
                <a:cs typeface="Times New Roman" panose="02020603050405020304" pitchFamily="18" charset="0"/>
              </a:rPr>
              <a:t>.</a:t>
            </a:r>
            <a:r>
              <a:rPr lang="uk-UA" sz="1500" dirty="0">
                <a:latin typeface="Arial" panose="020B0604020202020204" pitchFamily="34" charset="0"/>
                <a:ea typeface="Times New Roman" panose="02020603050405020304" pitchFamily="18" charset="0"/>
                <a:cs typeface="Times New Roman" panose="02020603050405020304" pitchFamily="18" charset="0"/>
              </a:rPr>
              <a:t> В таких акціях накопичення дивідендів неможливе. Якщо за звітний період компанія-емітент не може виплатити дохід власникам акцій (наприклад, через збитки у діяльності, то за такими преференційними акціями дивіденди не виплачуються.</a:t>
            </a:r>
            <a:endParaRPr lang="uk-UA"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tabLst>
                <a:tab pos="457200" algn="l"/>
              </a:tabLst>
            </a:pPr>
            <a:r>
              <a:rPr lang="uk-UA" sz="15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З фіксованим дивідендом</a:t>
            </a:r>
            <a:r>
              <a:rPr lang="uk-UA" sz="1500" b="1" dirty="0">
                <a:latin typeface="Arial" panose="020B0604020202020204" pitchFamily="34" charset="0"/>
                <a:ea typeface="Times New Roman" panose="02020603050405020304" pitchFamily="18" charset="0"/>
                <a:cs typeface="Times New Roman" panose="02020603050405020304" pitchFamily="18" charset="0"/>
              </a:rPr>
              <a:t>.</a:t>
            </a:r>
            <a:r>
              <a:rPr lang="uk-UA" sz="1500" dirty="0">
                <a:latin typeface="Arial" panose="020B0604020202020204" pitchFamily="34" charset="0"/>
                <a:ea typeface="Times New Roman" panose="02020603050405020304" pitchFamily="18" charset="0"/>
                <a:cs typeface="Times New Roman" panose="02020603050405020304" pitchFamily="18" charset="0"/>
              </a:rPr>
              <a:t> Дивіденди виплачуються за фіксованою ставкою чи відсотком вартості акції. Такі цінні папери гарантують стабільний дохід їх власнику. </a:t>
            </a:r>
            <a:endParaRPr lang="uk-UA"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tabLst>
                <a:tab pos="457200" algn="l"/>
              </a:tabLst>
            </a:pPr>
            <a:r>
              <a:rPr lang="uk-UA" sz="15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Зі змінними дивідендами</a:t>
            </a:r>
            <a:r>
              <a:rPr lang="uk-UA" sz="1500" b="1" dirty="0">
                <a:latin typeface="Arial" panose="020B0604020202020204" pitchFamily="34" charset="0"/>
                <a:ea typeface="Times New Roman" panose="02020603050405020304" pitchFamily="18" charset="0"/>
                <a:cs typeface="Times New Roman" panose="02020603050405020304" pitchFamily="18" charset="0"/>
              </a:rPr>
              <a:t>.</a:t>
            </a:r>
            <a:r>
              <a:rPr lang="uk-UA" sz="1500" dirty="0">
                <a:latin typeface="Arial" panose="020B0604020202020204" pitchFamily="34" charset="0"/>
                <a:ea typeface="Times New Roman" panose="02020603050405020304" pitchFamily="18" charset="0"/>
                <a:cs typeface="Times New Roman" panose="02020603050405020304" pitchFamily="18" charset="0"/>
              </a:rPr>
              <a:t> Розмір дивідендів за такими акціями може змінюватися залежно від прибутку компанії-емітента або від інших факторів.</a:t>
            </a:r>
            <a:endParaRPr lang="uk-UA"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tabLst>
                <a:tab pos="457200" algn="l"/>
              </a:tabLst>
            </a:pPr>
            <a:r>
              <a:rPr lang="uk-UA" sz="15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З правом голосу або без такого</a:t>
            </a:r>
            <a:r>
              <a:rPr lang="uk-UA" sz="1500" b="1" dirty="0">
                <a:latin typeface="Arial" panose="020B0604020202020204" pitchFamily="34" charset="0"/>
                <a:ea typeface="Times New Roman" panose="02020603050405020304" pitchFamily="18" charset="0"/>
                <a:cs typeface="Times New Roman" panose="02020603050405020304" pitchFamily="18" charset="0"/>
              </a:rPr>
              <a:t>.</a:t>
            </a:r>
            <a:r>
              <a:rPr lang="uk-UA" sz="1500" dirty="0">
                <a:latin typeface="Arial" panose="020B0604020202020204" pitchFamily="34" charset="0"/>
                <a:ea typeface="Times New Roman" panose="02020603050405020304" pitchFamily="18" charset="0"/>
                <a:cs typeface="Times New Roman" panose="02020603050405020304" pitchFamily="18" charset="0"/>
              </a:rPr>
              <a:t> Деякі привілейовані акції не дають право на голосування під час загальних зборів акціонерів та мають певні обмеження. Інші </a:t>
            </a:r>
            <a:r>
              <a:rPr lang="uk-UA" sz="1500" dirty="0" err="1">
                <a:latin typeface="Arial" panose="020B0604020202020204" pitchFamily="34" charset="0"/>
                <a:ea typeface="Times New Roman" panose="02020603050405020304" pitchFamily="18" charset="0"/>
                <a:cs typeface="Times New Roman" panose="02020603050405020304" pitchFamily="18" charset="0"/>
              </a:rPr>
              <a:t>префи</a:t>
            </a:r>
            <a:r>
              <a:rPr lang="uk-UA" sz="1500" dirty="0">
                <a:latin typeface="Arial" panose="020B0604020202020204" pitchFamily="34" charset="0"/>
                <a:ea typeface="Times New Roman" panose="02020603050405020304" pitchFamily="18" charset="0"/>
                <a:cs typeface="Times New Roman" panose="02020603050405020304" pitchFamily="18" charset="0"/>
              </a:rPr>
              <a:t> дають своїм власникам право голосу. Це залежить від умов компанії-емітента акцій.</a:t>
            </a:r>
            <a:endParaRPr lang="uk-UA"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tabLst>
                <a:tab pos="457200" algn="l"/>
              </a:tabLst>
            </a:pPr>
            <a:r>
              <a:rPr lang="uk-UA" sz="15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Конвертовані</a:t>
            </a:r>
            <a:r>
              <a:rPr lang="uk-UA" sz="1500" b="1" dirty="0">
                <a:latin typeface="Arial" panose="020B0604020202020204" pitchFamily="34" charset="0"/>
                <a:ea typeface="Times New Roman" panose="02020603050405020304" pitchFamily="18" charset="0"/>
                <a:cs typeface="Times New Roman" panose="02020603050405020304" pitchFamily="18" charset="0"/>
              </a:rPr>
              <a:t>.</a:t>
            </a:r>
            <a:r>
              <a:rPr lang="uk-UA" sz="1500" dirty="0">
                <a:latin typeface="Arial" panose="020B0604020202020204" pitchFamily="34" charset="0"/>
                <a:ea typeface="Times New Roman" panose="02020603050405020304" pitchFamily="18" charset="0"/>
                <a:cs typeface="Times New Roman" panose="02020603050405020304" pitchFamily="18" charset="0"/>
              </a:rPr>
              <a:t> Такі акції мають право бути конвертованими у визначену кількість звичайних акцій після певного періоду або за вказаних умов.</a:t>
            </a:r>
            <a:endParaRPr lang="uk-UA" sz="1500"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tabLst>
                <a:tab pos="457200" algn="l"/>
              </a:tabLst>
            </a:pPr>
            <a:r>
              <a:rPr lang="uk-UA" sz="1500" b="1" dirty="0">
                <a:solidFill>
                  <a:srgbClr val="FF0000"/>
                </a:solidFill>
                <a:latin typeface="Arial" panose="020B0604020202020204" pitchFamily="34" charset="0"/>
                <a:ea typeface="Times New Roman" panose="02020603050405020304" pitchFamily="18" charset="0"/>
                <a:cs typeface="Times New Roman" panose="02020603050405020304" pitchFamily="18" charset="0"/>
              </a:rPr>
              <a:t>Тимчасові</a:t>
            </a:r>
            <a:r>
              <a:rPr lang="uk-UA" sz="1500" b="1" dirty="0">
                <a:latin typeface="Arial" panose="020B0604020202020204" pitchFamily="34" charset="0"/>
                <a:ea typeface="Times New Roman" panose="02020603050405020304" pitchFamily="18" charset="0"/>
                <a:cs typeface="Times New Roman" panose="02020603050405020304" pitchFamily="18" charset="0"/>
              </a:rPr>
              <a:t>.</a:t>
            </a:r>
            <a:r>
              <a:rPr lang="uk-UA" sz="1500" dirty="0">
                <a:latin typeface="Arial" panose="020B0604020202020204" pitchFamily="34" charset="0"/>
                <a:ea typeface="Times New Roman" panose="02020603050405020304" pitchFamily="18" charset="0"/>
                <a:cs typeface="Times New Roman" panose="02020603050405020304" pitchFamily="18" charset="0"/>
              </a:rPr>
              <a:t> Цей тип акцій має обмежений строк дії, після закінчення якого вони можуть бути обміняні на звичайні акції або припиняють своє існування.</a:t>
            </a:r>
            <a:endParaRPr lang="uk-UA" sz="1500" dirty="0">
              <a:latin typeface="Calibri" panose="020F0502020204030204" pitchFamily="34" charset="0"/>
              <a:ea typeface="Calibri" panose="020F0502020204030204" pitchFamily="34" charset="0"/>
              <a:cs typeface="Times New Roman" panose="02020603050405020304" pitchFamily="18" charset="0"/>
            </a:endParaRPr>
          </a:p>
          <a:p>
            <a:r>
              <a:rPr lang="uk-UA" sz="1500" dirty="0">
                <a:latin typeface="Arial" panose="020B0604020202020204" pitchFamily="34" charset="0"/>
                <a:ea typeface="Times New Roman" panose="02020603050405020304" pitchFamily="18" charset="0"/>
              </a:rPr>
              <a:t>Кожен клас привілейованих акцій має свої переваги та особливості. Вони можуть мати різні комбінації умов та прав, які залежать від потреб компанії та умов емісії. Тому вибір інвестора залежить від його інвестиційних цілей.</a:t>
            </a:r>
            <a:endParaRPr lang="uk-UA" sz="1500" dirty="0"/>
          </a:p>
        </p:txBody>
      </p:sp>
      <p:sp>
        <p:nvSpPr>
          <p:cNvPr id="5" name="Прямоугольник 4"/>
          <p:cNvSpPr/>
          <p:nvPr/>
        </p:nvSpPr>
        <p:spPr>
          <a:xfrm>
            <a:off x="7543936" y="295170"/>
            <a:ext cx="4123886" cy="370999"/>
          </a:xfrm>
          <a:prstGeom prst="rect">
            <a:avLst/>
          </a:prstGeom>
        </p:spPr>
        <p:txBody>
          <a:bodyPr wrap="none">
            <a:spAutoFit/>
          </a:bodyPr>
          <a:lstStyle/>
          <a:p>
            <a:pPr algn="just">
              <a:lnSpc>
                <a:spcPct val="107000"/>
              </a:lnSpc>
              <a:spcBef>
                <a:spcPts val="600"/>
              </a:spcBef>
              <a:spcAft>
                <a:spcPts val="600"/>
              </a:spcAft>
            </a:pPr>
            <a:r>
              <a:rPr lang="uk-UA" b="1" cap="all" spc="-95" dirty="0">
                <a:solidFill>
                  <a:srgbClr val="FF0000"/>
                </a:solidFill>
                <a:latin typeface="Bookman Old Style" panose="02050604050505020204" pitchFamily="18" charset="0"/>
                <a:ea typeface="Times New Roman" panose="02020603050405020304" pitchFamily="18" charset="0"/>
                <a:cs typeface="Times New Roman" panose="02020603050405020304" pitchFamily="18" charset="0"/>
              </a:rPr>
              <a:t>Класи привілейованих акцій</a:t>
            </a:r>
            <a:endParaRPr lang="uk-UA" dirty="0">
              <a:solidFill>
                <a:srgbClr val="FF0000"/>
              </a:solidFill>
              <a:latin typeface="Bookman Old Style" panose="02050604050505020204" pitchFamily="18"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4201497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15858" y="241195"/>
            <a:ext cx="6050374" cy="370999"/>
          </a:xfrm>
          <a:prstGeom prst="rect">
            <a:avLst/>
          </a:prstGeom>
        </p:spPr>
        <p:txBody>
          <a:bodyPr wrap="none">
            <a:spAutoFit/>
          </a:bodyPr>
          <a:lstStyle/>
          <a:p>
            <a:pPr algn="just">
              <a:lnSpc>
                <a:spcPct val="107000"/>
              </a:lnSpc>
              <a:spcBef>
                <a:spcPts val="600"/>
              </a:spcBef>
              <a:spcAft>
                <a:spcPts val="600"/>
              </a:spcAft>
            </a:pPr>
            <a:r>
              <a:rPr lang="uk-UA" b="1" cap="all" spc="-95" dirty="0">
                <a:solidFill>
                  <a:srgbClr val="0000FF"/>
                </a:solidFill>
                <a:latin typeface="Bookman Old Style" panose="02050604050505020204" pitchFamily="18" charset="0"/>
                <a:ea typeface="Times New Roman" panose="02020603050405020304" pitchFamily="18" charset="0"/>
                <a:cs typeface="Times New Roman" panose="02020603050405020304" pitchFamily="18" charset="0"/>
              </a:rPr>
              <a:t>Прості та привілейовані акції – відмінності</a:t>
            </a:r>
            <a:endParaRPr lang="uk-UA" sz="1400" dirty="0">
              <a:solidFill>
                <a:srgbClr val="0000FF"/>
              </a:solidFill>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1039529" y="612194"/>
            <a:ext cx="11078678" cy="619272"/>
          </a:xfrm>
          <a:prstGeom prst="rect">
            <a:avLst/>
          </a:prstGeom>
        </p:spPr>
        <p:txBody>
          <a:bodyPr wrap="square">
            <a:spAutoFit/>
          </a:bodyPr>
          <a:lstStyle/>
          <a:p>
            <a:pPr algn="just">
              <a:lnSpc>
                <a:spcPct val="107000"/>
              </a:lnSpc>
              <a:spcBef>
                <a:spcPts val="600"/>
              </a:spcBef>
              <a:spcAft>
                <a:spcPts val="600"/>
              </a:spcAft>
            </a:pPr>
            <a:r>
              <a:rPr lang="uk-UA" sz="1600" dirty="0">
                <a:latin typeface="Arial" panose="020B0604020202020204" pitchFamily="34" charset="0"/>
                <a:ea typeface="Times New Roman" panose="02020603050405020304" pitchFamily="18" charset="0"/>
                <a:cs typeface="Times New Roman" panose="02020603050405020304" pitchFamily="18" charset="0"/>
              </a:rPr>
              <a:t>Компанія-емітент може випускати звичайні та привілейовані акції для інвесторів. Хоча обидва види цінних паперів і мають однакову мету – формування чи поповнення капіталу підприємства, вони мають значні відмінності.</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p:txBody>
      </p:sp>
      <p:graphicFrame>
        <p:nvGraphicFramePr>
          <p:cNvPr id="6" name="Таблица 5"/>
          <p:cNvGraphicFramePr>
            <a:graphicFrameLocks noGrp="1"/>
          </p:cNvGraphicFramePr>
          <p:nvPr>
            <p:extLst>
              <p:ext uri="{D42A27DB-BD31-4B8C-83A1-F6EECF244321}">
                <p14:modId xmlns:p14="http://schemas.microsoft.com/office/powerpoint/2010/main" val="1837394467"/>
              </p:ext>
            </p:extLst>
          </p:nvPr>
        </p:nvGraphicFramePr>
        <p:xfrm>
          <a:off x="211312" y="1231466"/>
          <a:ext cx="11685515" cy="5588505"/>
        </p:xfrm>
        <a:graphic>
          <a:graphicData uri="http://schemas.openxmlformats.org/drawingml/2006/table">
            <a:tbl>
              <a:tblPr firstRow="1" firstCol="1" bandRow="1">
                <a:tableStyleId>{5C22544A-7EE6-4342-B048-85BDC9FD1C3A}</a:tableStyleId>
              </a:tblPr>
              <a:tblGrid>
                <a:gridCol w="2489465"/>
                <a:gridCol w="4427648"/>
                <a:gridCol w="4768402"/>
              </a:tblGrid>
              <a:tr h="430910">
                <a:tc>
                  <a:txBody>
                    <a:bodyPr/>
                    <a:lstStyle/>
                    <a:p>
                      <a:pPr>
                        <a:lnSpc>
                          <a:spcPct val="107000"/>
                        </a:lnSpc>
                      </a:pPr>
                      <a:endParaRPr lang="uk-UA" sz="1400" dirty="0">
                        <a:effectLst/>
                        <a:latin typeface="Calibri" panose="020F0502020204030204" pitchFamily="34" charset="0"/>
                        <a:cs typeface="Times New Roman" panose="02020603050405020304" pitchFamily="18" charset="0"/>
                      </a:endParaRPr>
                    </a:p>
                  </a:txBody>
                  <a:tcPr marL="51857" marR="51857" marT="82972" marB="82972" anchor="ctr"/>
                </a:tc>
                <a:tc>
                  <a:txBody>
                    <a:bodyPr/>
                    <a:lstStyle/>
                    <a:p>
                      <a:pPr algn="ctr">
                        <a:lnSpc>
                          <a:spcPct val="107000"/>
                        </a:lnSpc>
                        <a:spcAft>
                          <a:spcPts val="0"/>
                        </a:spcAft>
                      </a:pPr>
                      <a:r>
                        <a:rPr lang="uk-UA" sz="1400" dirty="0" smtClean="0">
                          <a:solidFill>
                            <a:srgbClr val="0000FF"/>
                          </a:solidFill>
                          <a:effectLst/>
                        </a:rPr>
                        <a:t>ПРОСТІ АКЦІЇ</a:t>
                      </a:r>
                      <a:endParaRPr lang="uk-UA" sz="14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82972" marB="82972" anchor="ctr"/>
                </a:tc>
                <a:tc>
                  <a:txBody>
                    <a:bodyPr/>
                    <a:lstStyle/>
                    <a:p>
                      <a:pPr algn="ctr">
                        <a:lnSpc>
                          <a:spcPct val="107000"/>
                        </a:lnSpc>
                        <a:spcAft>
                          <a:spcPts val="0"/>
                        </a:spcAft>
                      </a:pPr>
                      <a:r>
                        <a:rPr lang="uk-UA" sz="1400" dirty="0" smtClean="0">
                          <a:solidFill>
                            <a:srgbClr val="FF0000"/>
                          </a:solidFill>
                          <a:effectLst/>
                        </a:rPr>
                        <a:t>ПРИВІЛЕЙОВАНІ АКЦІЇ</a:t>
                      </a:r>
                      <a:endParaRPr lang="uk-UA" sz="14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82972" marB="82972" anchor="ctr"/>
                </a:tc>
              </a:tr>
              <a:tr h="1222038">
                <a:tc>
                  <a:txBody>
                    <a:bodyPr/>
                    <a:lstStyle/>
                    <a:p>
                      <a:pPr algn="ctr">
                        <a:lnSpc>
                          <a:spcPct val="107000"/>
                        </a:lnSpc>
                        <a:spcAft>
                          <a:spcPts val="0"/>
                        </a:spcAft>
                      </a:pPr>
                      <a:r>
                        <a:rPr lang="uk-UA" sz="1400" dirty="0" smtClean="0">
                          <a:solidFill>
                            <a:schemeClr val="tx1"/>
                          </a:solidFill>
                          <a:effectLst/>
                        </a:rPr>
                        <a:t>ДИВІДЕНДИ</a:t>
                      </a:r>
                      <a:endPar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82972" marB="82972" anchor="ctr"/>
                </a:tc>
                <a:tc>
                  <a:txBody>
                    <a:bodyPr/>
                    <a:lstStyle/>
                    <a:p>
                      <a:pPr indent="144000" algn="just">
                        <a:lnSpc>
                          <a:spcPct val="100000"/>
                        </a:lnSpc>
                        <a:spcAft>
                          <a:spcPts val="0"/>
                        </a:spcAft>
                      </a:pPr>
                      <a:r>
                        <a:rPr lang="uk-UA" sz="1600" dirty="0">
                          <a:effectLst/>
                        </a:rPr>
                        <a:t>Власники звичайних акцій мають право на отримання дивідендів, які залежать від прибутку компанії. </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82972" marB="82972" anchor="ctr"/>
                </a:tc>
                <a:tc>
                  <a:txBody>
                    <a:bodyPr/>
                    <a:lstStyle/>
                    <a:p>
                      <a:pPr indent="144000" algn="just">
                        <a:lnSpc>
                          <a:spcPct val="100000"/>
                        </a:lnSpc>
                        <a:spcAft>
                          <a:spcPts val="0"/>
                        </a:spcAft>
                      </a:pPr>
                      <a:r>
                        <a:rPr lang="uk-UA" sz="1600" dirty="0">
                          <a:effectLst/>
                        </a:rPr>
                        <a:t>Привілейована акція на відміну від простої має фіксований відсоток дивідендів, який обов'язково виплачується до того, як будуть виплачені дивіденди на звичайні акції.</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82972" marB="82972" anchor="ctr"/>
                </a:tc>
              </a:tr>
              <a:tr h="958329">
                <a:tc>
                  <a:txBody>
                    <a:bodyPr/>
                    <a:lstStyle/>
                    <a:p>
                      <a:pPr algn="ctr">
                        <a:lnSpc>
                          <a:spcPct val="107000"/>
                        </a:lnSpc>
                        <a:spcAft>
                          <a:spcPts val="0"/>
                        </a:spcAft>
                      </a:pPr>
                      <a:r>
                        <a:rPr lang="uk-UA" sz="1400" dirty="0" smtClean="0">
                          <a:solidFill>
                            <a:schemeClr val="tx1"/>
                          </a:solidFill>
                          <a:effectLst/>
                        </a:rPr>
                        <a:t>ПРАВО ГОЛОСУ</a:t>
                      </a:r>
                      <a:endPar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82972" marB="82972" anchor="ctr"/>
                </a:tc>
                <a:tc>
                  <a:txBody>
                    <a:bodyPr/>
                    <a:lstStyle/>
                    <a:p>
                      <a:pPr indent="144000" algn="just">
                        <a:lnSpc>
                          <a:spcPct val="100000"/>
                        </a:lnSpc>
                        <a:spcAft>
                          <a:spcPts val="0"/>
                        </a:spcAft>
                      </a:pPr>
                      <a:r>
                        <a:rPr lang="uk-UA" sz="1600" dirty="0">
                          <a:effectLst/>
                        </a:rPr>
                        <a:t>Власники звичайних акцій можуть голосувати за вибір директорів, затвердження рішень про стратегію компанії та інші важливі питання.</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82972" marB="82972" anchor="ctr"/>
                </a:tc>
                <a:tc>
                  <a:txBody>
                    <a:bodyPr/>
                    <a:lstStyle/>
                    <a:p>
                      <a:pPr indent="144000" algn="just">
                        <a:lnSpc>
                          <a:spcPct val="100000"/>
                        </a:lnSpc>
                        <a:spcAft>
                          <a:spcPts val="0"/>
                        </a:spcAft>
                      </a:pPr>
                      <a:r>
                        <a:rPr lang="uk-UA" sz="1600" dirty="0">
                          <a:effectLst/>
                        </a:rPr>
                        <a:t>Привілейовані акції можуть бути обмежені або зовсім не мати права голосу на загальних зборах акціонерів.</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82972" marB="82972" anchor="ctr"/>
                </a:tc>
              </a:tr>
              <a:tr h="694620">
                <a:tc>
                  <a:txBody>
                    <a:bodyPr/>
                    <a:lstStyle/>
                    <a:p>
                      <a:pPr algn="ctr">
                        <a:lnSpc>
                          <a:spcPct val="107000"/>
                        </a:lnSpc>
                        <a:spcAft>
                          <a:spcPts val="0"/>
                        </a:spcAft>
                      </a:pPr>
                      <a:r>
                        <a:rPr lang="uk-UA" sz="1400" dirty="0" smtClean="0">
                          <a:solidFill>
                            <a:schemeClr val="tx1"/>
                          </a:solidFill>
                          <a:effectLst/>
                        </a:rPr>
                        <a:t>КОНВЕРТОВАНІСТЬ</a:t>
                      </a:r>
                      <a:endPar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82972" marB="82972" anchor="ctr"/>
                </a:tc>
                <a:tc>
                  <a:txBody>
                    <a:bodyPr/>
                    <a:lstStyle/>
                    <a:p>
                      <a:pPr indent="144000" algn="just">
                        <a:lnSpc>
                          <a:spcPct val="100000"/>
                        </a:lnSpc>
                        <a:spcAft>
                          <a:spcPts val="0"/>
                        </a:spcAft>
                      </a:pPr>
                      <a:r>
                        <a:rPr lang="uk-UA" sz="1600" dirty="0">
                          <a:effectLst/>
                        </a:rPr>
                        <a:t>Звичайні акції не можуть бути конвертовані в інші типи цінних паперів.</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82972" marB="82972" anchor="ctr"/>
                </a:tc>
                <a:tc>
                  <a:txBody>
                    <a:bodyPr/>
                    <a:lstStyle/>
                    <a:p>
                      <a:pPr indent="144000" algn="just">
                        <a:lnSpc>
                          <a:spcPct val="100000"/>
                        </a:lnSpc>
                        <a:spcAft>
                          <a:spcPts val="0"/>
                        </a:spcAft>
                      </a:pPr>
                      <a:r>
                        <a:rPr lang="uk-UA" sz="1600" dirty="0">
                          <a:effectLst/>
                        </a:rPr>
                        <a:t>Деякі привілейовані акції можуть конвертуватися в інші типи акцій.</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82972" marB="82972" anchor="ctr"/>
                </a:tc>
              </a:tr>
              <a:tr h="982864">
                <a:tc>
                  <a:txBody>
                    <a:bodyPr/>
                    <a:lstStyle/>
                    <a:p>
                      <a:pPr algn="ctr">
                        <a:lnSpc>
                          <a:spcPct val="107000"/>
                        </a:lnSpc>
                        <a:spcAft>
                          <a:spcPts val="0"/>
                        </a:spcAft>
                      </a:pPr>
                      <a:r>
                        <a:rPr lang="uk-UA" sz="1400" dirty="0" smtClean="0">
                          <a:solidFill>
                            <a:schemeClr val="tx1"/>
                          </a:solidFill>
                          <a:effectLst/>
                        </a:rPr>
                        <a:t>ПРІОРИТЕТ ПРИ ЛІКВІДАЦІЇ</a:t>
                      </a:r>
                      <a:endPar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82972" marB="82972" anchor="ctr"/>
                </a:tc>
                <a:tc>
                  <a:txBody>
                    <a:bodyPr/>
                    <a:lstStyle/>
                    <a:p>
                      <a:pPr indent="144000" algn="just">
                        <a:lnSpc>
                          <a:spcPct val="100000"/>
                        </a:lnSpc>
                        <a:spcAft>
                          <a:spcPts val="0"/>
                        </a:spcAft>
                      </a:pPr>
                      <a:r>
                        <a:rPr lang="uk-UA" sz="1600" dirty="0">
                          <a:effectLst/>
                        </a:rPr>
                        <a:t>У разі ліквідації компанії власники звичайних акцій отримують залишок активів після виплати всіх зобов'язань компанії та привілейованих акціонерів. </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82972" marB="82972" anchor="ctr"/>
                </a:tc>
                <a:tc>
                  <a:txBody>
                    <a:bodyPr/>
                    <a:lstStyle/>
                    <a:p>
                      <a:pPr indent="144000" algn="just">
                        <a:lnSpc>
                          <a:spcPct val="100000"/>
                        </a:lnSpc>
                        <a:spcAft>
                          <a:spcPts val="0"/>
                        </a:spcAft>
                      </a:pPr>
                      <a:r>
                        <a:rPr lang="uk-UA" sz="1600" dirty="0">
                          <a:effectLst/>
                        </a:rPr>
                        <a:t>Привілейованим акціонерам першочергово виплачують залишки активів під час ліквідації.</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82972" marB="82972" anchor="ctr"/>
                </a:tc>
              </a:tr>
              <a:tr h="982864">
                <a:tc>
                  <a:txBody>
                    <a:bodyPr/>
                    <a:lstStyle/>
                    <a:p>
                      <a:pPr algn="ctr">
                        <a:lnSpc>
                          <a:spcPct val="107000"/>
                        </a:lnSpc>
                        <a:spcAft>
                          <a:spcPts val="0"/>
                        </a:spcAft>
                      </a:pPr>
                      <a:r>
                        <a:rPr lang="uk-UA" sz="1400" dirty="0" smtClean="0">
                          <a:solidFill>
                            <a:schemeClr val="tx1"/>
                          </a:solidFill>
                          <a:effectLst/>
                        </a:rPr>
                        <a:t>РИЗИК І ДОХІДНІСТЬ</a:t>
                      </a:r>
                      <a:endPar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82972" marB="82972" anchor="ctr"/>
                </a:tc>
                <a:tc>
                  <a:txBody>
                    <a:bodyPr/>
                    <a:lstStyle/>
                    <a:p>
                      <a:pPr indent="144000" algn="just">
                        <a:lnSpc>
                          <a:spcPct val="100000"/>
                        </a:lnSpc>
                        <a:spcAft>
                          <a:spcPts val="0"/>
                        </a:spcAft>
                      </a:pPr>
                      <a:r>
                        <a:rPr lang="uk-UA" sz="1600" u="none" strike="noStrike" dirty="0">
                          <a:effectLst/>
                          <a:hlinkClick r:id="rId2"/>
                        </a:rPr>
                        <a:t>Проста акція</a:t>
                      </a:r>
                      <a:r>
                        <a:rPr lang="uk-UA" sz="1600" dirty="0">
                          <a:effectLst/>
                        </a:rPr>
                        <a:t> зазвичай передбачає вищий ризик і потенційно вищий дохід, оскільки їхні власники мають право на участь у зростанні вартості компанії.</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82972" marB="82972" anchor="ctr"/>
                </a:tc>
                <a:tc>
                  <a:txBody>
                    <a:bodyPr/>
                    <a:lstStyle/>
                    <a:p>
                      <a:pPr indent="144000" algn="just">
                        <a:lnSpc>
                          <a:spcPct val="100000"/>
                        </a:lnSpc>
                        <a:spcAft>
                          <a:spcPts val="0"/>
                        </a:spcAft>
                      </a:pPr>
                      <a:r>
                        <a:rPr lang="uk-UA" sz="1600" dirty="0">
                          <a:effectLst/>
                        </a:rPr>
                        <a:t>Привілейовані акції надають стабільний, але менший дохід, забезпечуючи більшу захищеність від ризиків.</a:t>
                      </a:r>
                      <a:endParaRPr lang="uk-UA" sz="1600" dirty="0">
                        <a:effectLst/>
                        <a:latin typeface="Calibri" panose="020F0502020204030204" pitchFamily="34" charset="0"/>
                        <a:ea typeface="Calibri" panose="020F0502020204030204" pitchFamily="34" charset="0"/>
                        <a:cs typeface="Times New Roman" panose="02020603050405020304" pitchFamily="18" charset="0"/>
                      </a:endParaRPr>
                    </a:p>
                  </a:txBody>
                  <a:tcPr marL="51857" marR="51857" marT="82972" marB="82972" anchor="ctr"/>
                </a:tc>
              </a:tr>
            </a:tbl>
          </a:graphicData>
        </a:graphic>
      </p:graphicFrame>
    </p:spTree>
    <p:extLst>
      <p:ext uri="{BB962C8B-B14F-4D97-AF65-F5344CB8AC3E}">
        <p14:creationId xmlns:p14="http://schemas.microsoft.com/office/powerpoint/2010/main" val="386520568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760863" y="334933"/>
            <a:ext cx="6090771" cy="388696"/>
          </a:xfrm>
          <a:prstGeom prst="rect">
            <a:avLst/>
          </a:prstGeom>
        </p:spPr>
        <p:txBody>
          <a:bodyPr wrap="none">
            <a:spAutoFit/>
          </a:bodyPr>
          <a:lstStyle/>
          <a:p>
            <a:pPr algn="ctr">
              <a:lnSpc>
                <a:spcPct val="107000"/>
              </a:lnSpc>
              <a:spcAft>
                <a:spcPts val="1500"/>
              </a:spcAft>
            </a:pPr>
            <a:r>
              <a:rPr lang="uk-UA" b="1" kern="1800" spc="-95" dirty="0">
                <a:latin typeface="Bookman Old Style" panose="02050604050505020204" pitchFamily="18" charset="0"/>
                <a:ea typeface="Times New Roman" panose="02020603050405020304" pitchFamily="18" charset="0"/>
                <a:cs typeface="Times New Roman" panose="02020603050405020304" pitchFamily="18" charset="0"/>
              </a:rPr>
              <a:t>ЯК ВИЗНАЧАЄТЬСЯ НОМІНАЛЬНА ВАРТІСТЬ АКЦІЇ</a:t>
            </a:r>
            <a:endParaRPr lang="uk-UA" sz="1400" dirty="0">
              <a:effectLst/>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319650" y="1231248"/>
            <a:ext cx="11531983" cy="2320764"/>
          </a:xfrm>
          <a:prstGeom prst="rect">
            <a:avLst/>
          </a:prstGeom>
        </p:spPr>
        <p:txBody>
          <a:bodyPr wrap="square">
            <a:spAutoFit/>
          </a:bodyPr>
          <a:lstStyle/>
          <a:p>
            <a:pPr algn="just">
              <a:lnSpc>
                <a:spcPct val="107000"/>
              </a:lnSpc>
              <a:spcBef>
                <a:spcPts val="600"/>
              </a:spcBef>
              <a:spcAft>
                <a:spcPts val="600"/>
              </a:spcAft>
            </a:pPr>
            <a:r>
              <a:rPr lang="uk-UA" dirty="0">
                <a:latin typeface="Arial Black" panose="020B0A04020102020204" pitchFamily="34" charset="0"/>
                <a:ea typeface="Times New Roman" panose="02020603050405020304" pitchFamily="18" charset="0"/>
                <a:cs typeface="Times New Roman" panose="02020603050405020304" pitchFamily="18" charset="0"/>
              </a:rPr>
              <a:t>Номінальна вартість акції </a:t>
            </a:r>
            <a:r>
              <a:rPr lang="uk-UA" dirty="0">
                <a:latin typeface="Arial" panose="020B0604020202020204" pitchFamily="34" charset="0"/>
                <a:ea typeface="Times New Roman" panose="02020603050405020304" pitchFamily="18" charset="0"/>
                <a:cs typeface="Times New Roman" panose="02020603050405020304" pitchFamily="18" charset="0"/>
              </a:rPr>
              <a:t>– це зафіксована в статуті компанії сума, яка призначається одному грошовому документу в момент його випуску. Це умовна величина, взаємопов'язана з розміром статутного капіталу, яка не завжди відображає реальну ринкову ціну акції, проте впливає на деякі розрахунки, наприклад, дивідендів. Також номінальна вартість може визначати кількість голосуючих прав акціонерів, їхні привілеї, балансову вартість та ліквідаційну вартість цінних паперів.</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uk-UA" b="1" dirty="0">
                <a:latin typeface="Arial" panose="020B0604020202020204" pitchFamily="34" charset="0"/>
                <a:ea typeface="Times New Roman" panose="02020603050405020304" pitchFamily="18" charset="0"/>
                <a:cs typeface="Times New Roman" panose="02020603050405020304" pitchFamily="18" charset="0"/>
              </a:rPr>
              <a:t>Цікаво</a:t>
            </a:r>
            <a:r>
              <a:rPr lang="uk-UA" dirty="0">
                <a:latin typeface="Arial" panose="020B0604020202020204" pitchFamily="34" charset="0"/>
                <a:ea typeface="Times New Roman" panose="02020603050405020304" pitchFamily="18" charset="0"/>
                <a:cs typeface="Times New Roman" panose="02020603050405020304" pitchFamily="18" charset="0"/>
              </a:rPr>
              <a:t>: західні компанії іноді випускають </a:t>
            </a:r>
            <a:r>
              <a:rPr lang="uk-UA" dirty="0" err="1">
                <a:latin typeface="Arial" panose="020B0604020202020204" pitchFamily="34" charset="0"/>
                <a:ea typeface="Times New Roman" panose="02020603050405020304" pitchFamily="18" charset="0"/>
                <a:cs typeface="Times New Roman" panose="02020603050405020304" pitchFamily="18" charset="0"/>
              </a:rPr>
              <a:t>безномінальні</a:t>
            </a:r>
            <a:r>
              <a:rPr lang="uk-UA" dirty="0">
                <a:latin typeface="Arial" panose="020B0604020202020204" pitchFamily="34" charset="0"/>
                <a:ea typeface="Times New Roman" panose="02020603050405020304" pitchFamily="18" charset="0"/>
                <a:cs typeface="Times New Roman" panose="02020603050405020304" pitchFamily="18" charset="0"/>
              </a:rPr>
              <a:t> акції, для яких не визначена ціна, але таке трапляється вкрай </a:t>
            </a:r>
            <a:r>
              <a:rPr lang="uk-UA" dirty="0" err="1">
                <a:latin typeface="Arial" panose="020B0604020202020204" pitchFamily="34" charset="0"/>
                <a:ea typeface="Times New Roman" panose="02020603050405020304" pitchFamily="18" charset="0"/>
                <a:cs typeface="Times New Roman" panose="02020603050405020304" pitchFamily="18" charset="0"/>
              </a:rPr>
              <a:t>рідко</a:t>
            </a:r>
            <a:r>
              <a:rPr lang="uk-UA" dirty="0">
                <a:latin typeface="Arial" panose="020B0604020202020204" pitchFamily="34" charset="0"/>
                <a:ea typeface="Times New Roman" panose="02020603050405020304" pitchFamily="18" charset="0"/>
                <a:cs typeface="Times New Roman" panose="02020603050405020304" pitchFamily="18" charset="0"/>
              </a:rPr>
              <a:t>.</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368087" y="4468385"/>
            <a:ext cx="11483546" cy="1908728"/>
          </a:xfrm>
          <a:prstGeom prst="rect">
            <a:avLst/>
          </a:prstGeom>
        </p:spPr>
        <p:txBody>
          <a:bodyPr wrap="square">
            <a:spAutoFit/>
          </a:bodyPr>
          <a:lstStyle/>
          <a:p>
            <a:pPr lvl="0" algn="just">
              <a:lnSpc>
                <a:spcPct val="107000"/>
              </a:lnSpc>
              <a:spcBef>
                <a:spcPts val="600"/>
              </a:spcBef>
              <a:spcAft>
                <a:spcPts val="600"/>
              </a:spcAft>
              <a:buSzPts val="1000"/>
              <a:tabLst>
                <a:tab pos="457200" algn="l"/>
              </a:tabLst>
            </a:pPr>
            <a:r>
              <a:rPr lang="uk-UA" b="1" dirty="0">
                <a:latin typeface="Arial" panose="020B0604020202020204" pitchFamily="34" charset="0"/>
                <a:ea typeface="Times New Roman" panose="02020603050405020304" pitchFamily="18" charset="0"/>
                <a:cs typeface="Times New Roman" panose="02020603050405020304" pitchFamily="18" charset="0"/>
              </a:rPr>
              <a:t>Номінальна вартість</a:t>
            </a:r>
            <a:r>
              <a:rPr lang="uk-UA" dirty="0">
                <a:latin typeface="Arial" panose="020B0604020202020204" pitchFamily="34" charset="0"/>
                <a:ea typeface="Times New Roman" panose="02020603050405020304" pitchFamily="18" charset="0"/>
                <a:cs typeface="Times New Roman" panose="02020603050405020304" pitchFamily="18" charset="0"/>
              </a:rPr>
              <a:t> – це певна ціна, яка має визначатися емітентом в момент випуску акцій, облігацій, векселів або банкнот/монет, поштових марок тощо. Простими словами, це фіксована сума, яку призначає компанія одній акції і яка залишається незмінною, незалежно від її обігу. Важливо враховувати, що емісійна ціна та номінальна вартість акцій можуть відрізнятись.</a:t>
            </a:r>
            <a:endParaRPr lang="uk-UA" sz="1400" dirty="0">
              <a:latin typeface="Calibri" panose="020F0502020204030204" pitchFamily="34" charset="0"/>
              <a:ea typeface="Calibri" panose="020F0502020204030204" pitchFamily="34" charset="0"/>
              <a:cs typeface="Times New Roman" panose="02020603050405020304" pitchFamily="18" charset="0"/>
            </a:endParaRPr>
          </a:p>
          <a:p>
            <a:pPr algn="just"/>
            <a:r>
              <a:rPr lang="uk-UA" b="1" dirty="0">
                <a:latin typeface="Arial" panose="020B0604020202020204" pitchFamily="34" charset="0"/>
                <a:ea typeface="Times New Roman" panose="02020603050405020304" pitchFamily="18" charset="0"/>
              </a:rPr>
              <a:t>Ринкова вартість акцій</a:t>
            </a:r>
            <a:r>
              <a:rPr lang="uk-UA" dirty="0">
                <a:latin typeface="Arial" panose="020B0604020202020204" pitchFamily="34" charset="0"/>
                <a:ea typeface="Times New Roman" panose="02020603050405020304" pitchFamily="18" charset="0"/>
              </a:rPr>
              <a:t> – це ціна, за якою вони торгуються на біржі наразі. Показник постійно змінюється, залежно від попиту та пропозиції.</a:t>
            </a:r>
            <a:endParaRPr lang="uk-UA" dirty="0"/>
          </a:p>
        </p:txBody>
      </p:sp>
    </p:spTree>
    <p:extLst>
      <p:ext uri="{BB962C8B-B14F-4D97-AF65-F5344CB8AC3E}">
        <p14:creationId xmlns:p14="http://schemas.microsoft.com/office/powerpoint/2010/main" val="544640056"/>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Таблица 3"/>
          <p:cNvGraphicFramePr>
            <a:graphicFrameLocks noGrp="1"/>
          </p:cNvGraphicFramePr>
          <p:nvPr>
            <p:extLst>
              <p:ext uri="{D42A27DB-BD31-4B8C-83A1-F6EECF244321}">
                <p14:modId xmlns:p14="http://schemas.microsoft.com/office/powerpoint/2010/main" val="1053649536"/>
              </p:ext>
            </p:extLst>
          </p:nvPr>
        </p:nvGraphicFramePr>
        <p:xfrm>
          <a:off x="538993" y="747787"/>
          <a:ext cx="11224638" cy="5603586"/>
        </p:xfrm>
        <a:graphic>
          <a:graphicData uri="http://schemas.openxmlformats.org/drawingml/2006/table">
            <a:tbl>
              <a:tblPr firstRow="1" firstCol="1" bandRow="1">
                <a:tableStyleId>{5C22544A-7EE6-4342-B048-85BDC9FD1C3A}</a:tableStyleId>
              </a:tblPr>
              <a:tblGrid>
                <a:gridCol w="3246056"/>
                <a:gridCol w="3989291"/>
                <a:gridCol w="3989291"/>
              </a:tblGrid>
              <a:tr h="622199">
                <a:tc>
                  <a:txBody>
                    <a:bodyPr/>
                    <a:lstStyle/>
                    <a:p>
                      <a:pPr algn="ctr">
                        <a:lnSpc>
                          <a:spcPct val="107000"/>
                        </a:lnSpc>
                        <a:spcAft>
                          <a:spcPts val="0"/>
                        </a:spcAft>
                      </a:pPr>
                      <a:r>
                        <a:rPr lang="uk-UA" sz="1300" dirty="0" smtClean="0">
                          <a:solidFill>
                            <a:schemeClr val="tx1"/>
                          </a:solidFill>
                          <a:effectLst/>
                          <a:latin typeface="Arial" panose="020B0604020202020204" pitchFamily="34" charset="0"/>
                          <a:cs typeface="Arial" panose="020B0604020202020204" pitchFamily="34" charset="0"/>
                        </a:rPr>
                        <a:t>ХАРАКТЕРИСТИКА</a:t>
                      </a:r>
                      <a:endParaRPr lang="uk-U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6410" marR="86410" marT="138257" marB="138257" anchor="ctr"/>
                </a:tc>
                <a:tc>
                  <a:txBody>
                    <a:bodyPr/>
                    <a:lstStyle/>
                    <a:p>
                      <a:pPr algn="ctr">
                        <a:lnSpc>
                          <a:spcPct val="107000"/>
                        </a:lnSpc>
                        <a:spcAft>
                          <a:spcPts val="0"/>
                        </a:spcAft>
                      </a:pPr>
                      <a:r>
                        <a:rPr lang="uk-UA" sz="1300" dirty="0" smtClean="0">
                          <a:solidFill>
                            <a:schemeClr val="tx1"/>
                          </a:solidFill>
                          <a:effectLst/>
                          <a:latin typeface="Arial" panose="020B0604020202020204" pitchFamily="34" charset="0"/>
                          <a:cs typeface="Arial" panose="020B0604020202020204" pitchFamily="34" charset="0"/>
                        </a:rPr>
                        <a:t>НОМІНАЛЬНА ВАРТІСТЬ</a:t>
                      </a:r>
                      <a:endParaRPr lang="uk-U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6410" marR="86410" marT="138257" marB="138257" anchor="ctr"/>
                </a:tc>
                <a:tc>
                  <a:txBody>
                    <a:bodyPr/>
                    <a:lstStyle/>
                    <a:p>
                      <a:pPr algn="ctr">
                        <a:lnSpc>
                          <a:spcPct val="107000"/>
                        </a:lnSpc>
                        <a:spcAft>
                          <a:spcPts val="0"/>
                        </a:spcAft>
                      </a:pPr>
                      <a:r>
                        <a:rPr lang="uk-UA" sz="1300" dirty="0" smtClean="0">
                          <a:solidFill>
                            <a:schemeClr val="tx1"/>
                          </a:solidFill>
                          <a:effectLst/>
                          <a:latin typeface="Arial" panose="020B0604020202020204" pitchFamily="34" charset="0"/>
                          <a:cs typeface="Arial" panose="020B0604020202020204" pitchFamily="34" charset="0"/>
                        </a:rPr>
                        <a:t>РИНКОВА ВАРТІСТЬ</a:t>
                      </a:r>
                      <a:endParaRPr lang="uk-U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6410" marR="86410" marT="138257" marB="138257" anchor="ctr"/>
                </a:tc>
              </a:tr>
              <a:tr h="888645">
                <a:tc>
                  <a:txBody>
                    <a:bodyPr/>
                    <a:lstStyle/>
                    <a:p>
                      <a:pPr>
                        <a:lnSpc>
                          <a:spcPct val="107000"/>
                        </a:lnSpc>
                        <a:spcAft>
                          <a:spcPts val="0"/>
                        </a:spcAft>
                      </a:pPr>
                      <a:r>
                        <a:rPr lang="uk-UA" sz="1300" dirty="0" smtClean="0">
                          <a:solidFill>
                            <a:schemeClr val="tx1"/>
                          </a:solidFill>
                          <a:effectLst/>
                          <a:latin typeface="Arial" panose="020B0604020202020204" pitchFamily="34" charset="0"/>
                          <a:cs typeface="Arial" panose="020B0604020202020204" pitchFamily="34" charset="0"/>
                        </a:rPr>
                        <a:t>ВИЗНАЧЕННЯ</a:t>
                      </a:r>
                      <a:endParaRPr lang="uk-U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6410" marR="86410" marT="138257" marB="138257" anchor="ctr"/>
                </a:tc>
                <a:tc>
                  <a:txBody>
                    <a:bodyPr/>
                    <a:lstStyle/>
                    <a:p>
                      <a:pPr>
                        <a:lnSpc>
                          <a:spcPct val="107000"/>
                        </a:lnSpc>
                        <a:spcAft>
                          <a:spcPts val="0"/>
                        </a:spcAft>
                      </a:pPr>
                      <a:r>
                        <a:rPr lang="uk-UA" sz="1300" dirty="0">
                          <a:solidFill>
                            <a:schemeClr val="tx1"/>
                          </a:solidFill>
                          <a:effectLst/>
                          <a:latin typeface="Arial" panose="020B0604020202020204" pitchFamily="34" charset="0"/>
                          <a:cs typeface="Arial" panose="020B0604020202020204" pitchFamily="34" charset="0"/>
                        </a:rPr>
                        <a:t>Фіксована сума, що припадає на одну акцію</a:t>
                      </a:r>
                      <a:endParaRPr lang="uk-U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6410" marR="86410" marT="138257" marB="138257" anchor="ctr"/>
                </a:tc>
                <a:tc>
                  <a:txBody>
                    <a:bodyPr/>
                    <a:lstStyle/>
                    <a:p>
                      <a:pPr>
                        <a:lnSpc>
                          <a:spcPct val="107000"/>
                        </a:lnSpc>
                        <a:spcAft>
                          <a:spcPts val="0"/>
                        </a:spcAft>
                      </a:pPr>
                      <a:r>
                        <a:rPr lang="uk-UA" sz="1300">
                          <a:solidFill>
                            <a:schemeClr val="tx1"/>
                          </a:solidFill>
                          <a:effectLst/>
                          <a:latin typeface="Arial" panose="020B0604020202020204" pitchFamily="34" charset="0"/>
                          <a:cs typeface="Arial" panose="020B0604020202020204" pitchFamily="34" charset="0"/>
                        </a:rPr>
                        <a:t>Ціна, за якою акція торгується на біржі</a:t>
                      </a:r>
                      <a:endParaRPr lang="uk-UA"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6410" marR="86410" marT="138257" marB="138257" anchor="ctr"/>
                </a:tc>
              </a:tr>
              <a:tr h="888645">
                <a:tc>
                  <a:txBody>
                    <a:bodyPr/>
                    <a:lstStyle/>
                    <a:p>
                      <a:pPr>
                        <a:lnSpc>
                          <a:spcPct val="107000"/>
                        </a:lnSpc>
                        <a:spcAft>
                          <a:spcPts val="0"/>
                        </a:spcAft>
                      </a:pPr>
                      <a:r>
                        <a:rPr lang="uk-UA" sz="1300" dirty="0" smtClean="0">
                          <a:solidFill>
                            <a:schemeClr val="tx1"/>
                          </a:solidFill>
                          <a:effectLst/>
                          <a:latin typeface="Arial" panose="020B0604020202020204" pitchFamily="34" charset="0"/>
                          <a:cs typeface="Arial" panose="020B0604020202020204" pitchFamily="34" charset="0"/>
                        </a:rPr>
                        <a:t>ЗНАЧЕННЯ</a:t>
                      </a:r>
                      <a:endParaRPr lang="uk-U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6410" marR="86410" marT="138257" marB="138257" anchor="ctr"/>
                </a:tc>
                <a:tc>
                  <a:txBody>
                    <a:bodyPr/>
                    <a:lstStyle/>
                    <a:p>
                      <a:pPr>
                        <a:lnSpc>
                          <a:spcPct val="107000"/>
                        </a:lnSpc>
                        <a:spcAft>
                          <a:spcPts val="0"/>
                        </a:spcAft>
                      </a:pPr>
                      <a:r>
                        <a:rPr lang="uk-UA" sz="1300" dirty="0">
                          <a:solidFill>
                            <a:schemeClr val="tx1"/>
                          </a:solidFill>
                          <a:effectLst/>
                          <a:latin typeface="Arial" panose="020B0604020202020204" pitchFamily="34" charset="0"/>
                          <a:cs typeface="Arial" panose="020B0604020202020204" pitchFamily="34" charset="0"/>
                        </a:rPr>
                        <a:t>Задається в статуті компанії</a:t>
                      </a:r>
                      <a:endParaRPr lang="uk-U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6410" marR="86410" marT="138257" marB="138257" anchor="ctr"/>
                </a:tc>
                <a:tc>
                  <a:txBody>
                    <a:bodyPr/>
                    <a:lstStyle/>
                    <a:p>
                      <a:pPr>
                        <a:lnSpc>
                          <a:spcPct val="107000"/>
                        </a:lnSpc>
                        <a:spcAft>
                          <a:spcPts val="0"/>
                        </a:spcAft>
                      </a:pPr>
                      <a:r>
                        <a:rPr lang="uk-UA" sz="1300" dirty="0">
                          <a:solidFill>
                            <a:schemeClr val="tx1"/>
                          </a:solidFill>
                          <a:effectLst/>
                          <a:latin typeface="Arial" panose="020B0604020202020204" pitchFamily="34" charset="0"/>
                          <a:cs typeface="Arial" panose="020B0604020202020204" pitchFamily="34" charset="0"/>
                        </a:rPr>
                        <a:t>Визначається попитом та пропозицією на біржі</a:t>
                      </a:r>
                      <a:endParaRPr lang="uk-U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6410" marR="86410" marT="138257" marB="138257" anchor="ctr"/>
                </a:tc>
              </a:tr>
              <a:tr h="888645">
                <a:tc>
                  <a:txBody>
                    <a:bodyPr/>
                    <a:lstStyle/>
                    <a:p>
                      <a:pPr>
                        <a:lnSpc>
                          <a:spcPct val="107000"/>
                        </a:lnSpc>
                        <a:spcAft>
                          <a:spcPts val="0"/>
                        </a:spcAft>
                      </a:pPr>
                      <a:r>
                        <a:rPr lang="uk-UA" sz="1300" dirty="0" smtClean="0">
                          <a:solidFill>
                            <a:schemeClr val="tx1"/>
                          </a:solidFill>
                          <a:effectLst/>
                          <a:latin typeface="Arial" panose="020B0604020202020204" pitchFamily="34" charset="0"/>
                          <a:cs typeface="Arial" panose="020B0604020202020204" pitchFamily="34" charset="0"/>
                        </a:rPr>
                        <a:t>ЗМІНА</a:t>
                      </a:r>
                      <a:endParaRPr lang="uk-U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6410" marR="86410" marT="138257" marB="138257" anchor="ctr"/>
                </a:tc>
                <a:tc>
                  <a:txBody>
                    <a:bodyPr/>
                    <a:lstStyle/>
                    <a:p>
                      <a:pPr>
                        <a:lnSpc>
                          <a:spcPct val="107000"/>
                        </a:lnSpc>
                        <a:spcAft>
                          <a:spcPts val="0"/>
                        </a:spcAft>
                      </a:pPr>
                      <a:r>
                        <a:rPr lang="uk-UA" sz="1300">
                          <a:solidFill>
                            <a:schemeClr val="tx1"/>
                          </a:solidFill>
                          <a:effectLst/>
                          <a:latin typeface="Arial" panose="020B0604020202020204" pitchFamily="34" charset="0"/>
                          <a:cs typeface="Arial" panose="020B0604020202020204" pitchFamily="34" charset="0"/>
                        </a:rPr>
                        <a:t>Не змінюється протягом життя акції</a:t>
                      </a:r>
                      <a:endParaRPr lang="uk-UA"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6410" marR="86410" marT="138257" marB="138257" anchor="ctr"/>
                </a:tc>
                <a:tc>
                  <a:txBody>
                    <a:bodyPr/>
                    <a:lstStyle/>
                    <a:p>
                      <a:pPr>
                        <a:lnSpc>
                          <a:spcPct val="107000"/>
                        </a:lnSpc>
                        <a:spcAft>
                          <a:spcPts val="0"/>
                        </a:spcAft>
                      </a:pPr>
                      <a:r>
                        <a:rPr lang="uk-UA" sz="1300" dirty="0">
                          <a:solidFill>
                            <a:schemeClr val="tx1"/>
                          </a:solidFill>
                          <a:effectLst/>
                          <a:latin typeface="Arial" panose="020B0604020202020204" pitchFamily="34" charset="0"/>
                          <a:cs typeface="Arial" panose="020B0604020202020204" pitchFamily="34" charset="0"/>
                        </a:rPr>
                        <a:t>Постійно змінюється</a:t>
                      </a:r>
                      <a:endParaRPr lang="uk-U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6410" marR="86410" marT="138257" marB="138257" anchor="ctr"/>
                </a:tc>
              </a:tr>
              <a:tr h="1426807">
                <a:tc>
                  <a:txBody>
                    <a:bodyPr/>
                    <a:lstStyle/>
                    <a:p>
                      <a:pPr>
                        <a:lnSpc>
                          <a:spcPct val="107000"/>
                        </a:lnSpc>
                        <a:spcAft>
                          <a:spcPts val="0"/>
                        </a:spcAft>
                      </a:pPr>
                      <a:r>
                        <a:rPr lang="uk-UA" sz="1300" dirty="0" smtClean="0">
                          <a:solidFill>
                            <a:schemeClr val="tx1"/>
                          </a:solidFill>
                          <a:effectLst/>
                          <a:latin typeface="Arial" panose="020B0604020202020204" pitchFamily="34" charset="0"/>
                          <a:cs typeface="Arial" panose="020B0604020202020204" pitchFamily="34" charset="0"/>
                        </a:rPr>
                        <a:t>ВПЛИВ</a:t>
                      </a:r>
                      <a:endParaRPr lang="uk-U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6410" marR="86410" marT="138257" marB="138257" anchor="ctr"/>
                </a:tc>
                <a:tc>
                  <a:txBody>
                    <a:bodyPr/>
                    <a:lstStyle/>
                    <a:p>
                      <a:pPr>
                        <a:lnSpc>
                          <a:spcPct val="107000"/>
                        </a:lnSpc>
                        <a:spcAft>
                          <a:spcPts val="0"/>
                        </a:spcAft>
                      </a:pPr>
                      <a:r>
                        <a:rPr lang="uk-UA" sz="1300">
                          <a:solidFill>
                            <a:schemeClr val="tx1"/>
                          </a:solidFill>
                          <a:effectLst/>
                          <a:latin typeface="Arial" panose="020B0604020202020204" pitchFamily="34" charset="0"/>
                          <a:cs typeface="Arial" panose="020B0604020202020204" pitchFamily="34" charset="0"/>
                        </a:rPr>
                        <a:t>Використовується для розрахунку дивідендів, голосуючих прав та ліквідаційної вартості</a:t>
                      </a:r>
                      <a:endParaRPr lang="uk-UA" sz="100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6410" marR="86410" marT="138257" marB="138257" anchor="ctr"/>
                </a:tc>
                <a:tc>
                  <a:txBody>
                    <a:bodyPr/>
                    <a:lstStyle/>
                    <a:p>
                      <a:pPr>
                        <a:lnSpc>
                          <a:spcPct val="107000"/>
                        </a:lnSpc>
                        <a:spcAft>
                          <a:spcPts val="0"/>
                        </a:spcAft>
                      </a:pPr>
                      <a:r>
                        <a:rPr lang="uk-UA" sz="1300" dirty="0">
                          <a:solidFill>
                            <a:schemeClr val="tx1"/>
                          </a:solidFill>
                          <a:effectLst/>
                          <a:latin typeface="Arial" panose="020B0604020202020204" pitchFamily="34" charset="0"/>
                          <a:cs typeface="Arial" panose="020B0604020202020204" pitchFamily="34" charset="0"/>
                        </a:rPr>
                        <a:t>Відбиває реальну вартість акції</a:t>
                      </a:r>
                      <a:endParaRPr lang="uk-U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6410" marR="86410" marT="138257" marB="138257" anchor="ctr"/>
                </a:tc>
              </a:tr>
              <a:tr h="888645">
                <a:tc>
                  <a:txBody>
                    <a:bodyPr/>
                    <a:lstStyle/>
                    <a:p>
                      <a:pPr>
                        <a:lnSpc>
                          <a:spcPct val="107000"/>
                        </a:lnSpc>
                        <a:spcAft>
                          <a:spcPts val="0"/>
                        </a:spcAft>
                      </a:pPr>
                      <a:r>
                        <a:rPr lang="uk-UA" sz="1300" dirty="0" smtClean="0">
                          <a:solidFill>
                            <a:schemeClr val="tx1"/>
                          </a:solidFill>
                          <a:effectLst/>
                          <a:latin typeface="Arial" panose="020B0604020202020204" pitchFamily="34" charset="0"/>
                          <a:cs typeface="Arial" panose="020B0604020202020204" pitchFamily="34" charset="0"/>
                        </a:rPr>
                        <a:t>ПРИКЛАД</a:t>
                      </a:r>
                      <a:endParaRPr lang="uk-U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6410" marR="86410" marT="138257" marB="138257" anchor="ctr"/>
                </a:tc>
                <a:tc gridSpan="2">
                  <a:txBody>
                    <a:bodyPr/>
                    <a:lstStyle/>
                    <a:p>
                      <a:pPr>
                        <a:lnSpc>
                          <a:spcPct val="107000"/>
                        </a:lnSpc>
                        <a:spcAft>
                          <a:spcPts val="0"/>
                        </a:spcAft>
                      </a:pPr>
                      <a:r>
                        <a:rPr lang="uk-UA" sz="1300" dirty="0">
                          <a:solidFill>
                            <a:schemeClr val="tx1"/>
                          </a:solidFill>
                          <a:effectLst/>
                          <a:latin typeface="Arial" panose="020B0604020202020204" pitchFamily="34" charset="0"/>
                          <a:cs typeface="Arial" panose="020B0604020202020204" pitchFamily="34" charset="0"/>
                        </a:rPr>
                        <a:t>Акція з номінальною вартістю 10 гривень може торгуватися на ринку за ціною 50 гривень</a:t>
                      </a:r>
                      <a:endParaRPr lang="uk-UA" sz="1000" dirty="0">
                        <a:solidFill>
                          <a:schemeClr val="tx1"/>
                        </a:solidFill>
                        <a:effectLst/>
                        <a:latin typeface="Arial" panose="020B0604020202020204" pitchFamily="34" charset="0"/>
                        <a:ea typeface="Calibri" panose="020F0502020204030204" pitchFamily="34" charset="0"/>
                        <a:cs typeface="Arial" panose="020B0604020202020204" pitchFamily="34" charset="0"/>
                      </a:endParaRPr>
                    </a:p>
                  </a:txBody>
                  <a:tcPr marL="86410" marR="86410" marT="138257" marB="138257" anchor="ctr"/>
                </a:tc>
                <a:tc hMerge="1">
                  <a:txBody>
                    <a:bodyPr/>
                    <a:lstStyle/>
                    <a:p>
                      <a:endParaRPr lang="uk-UA"/>
                    </a:p>
                  </a:txBody>
                  <a:tcPr/>
                </a:tc>
              </a:tr>
            </a:tbl>
          </a:graphicData>
        </a:graphic>
      </p:graphicFrame>
    </p:spTree>
    <p:extLst>
      <p:ext uri="{BB962C8B-B14F-4D97-AF65-F5344CB8AC3E}">
        <p14:creationId xmlns:p14="http://schemas.microsoft.com/office/powerpoint/2010/main" val="4239074557"/>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444843" y="3641931"/>
            <a:ext cx="11228174" cy="1739451"/>
          </a:xfrm>
          <a:prstGeom prst="rect">
            <a:avLst/>
          </a:prstGeom>
        </p:spPr>
        <p:txBody>
          <a:bodyPr wrap="square">
            <a:spAutoFit/>
          </a:bodyPr>
          <a:lstStyle/>
          <a:p>
            <a:pPr algn="just">
              <a:lnSpc>
                <a:spcPct val="107000"/>
              </a:lnSpc>
              <a:spcBef>
                <a:spcPts val="600"/>
              </a:spcBef>
              <a:spcAft>
                <a:spcPts val="600"/>
              </a:spcAft>
            </a:pPr>
            <a:r>
              <a:rPr lang="uk-UA" b="1" dirty="0" smtClean="0">
                <a:latin typeface="Arial" panose="020B0604020202020204" pitchFamily="34" charset="0"/>
                <a:ea typeface="Times New Roman" panose="02020603050405020304" pitchFamily="18" charset="0"/>
                <a:cs typeface="Times New Roman" panose="02020603050405020304" pitchFamily="18" charset="0"/>
              </a:rPr>
              <a:t>Наприклад:</a:t>
            </a:r>
            <a:r>
              <a:rPr lang="uk-UA" dirty="0">
                <a:latin typeface="Arial" panose="020B0604020202020204" pitchFamily="34" charset="0"/>
                <a:ea typeface="Times New Roman" panose="02020603050405020304" pitchFamily="18" charset="0"/>
                <a:cs typeface="Times New Roman" panose="02020603050405020304" pitchFamily="18" charset="0"/>
              </a:rPr>
              <a:t> </a:t>
            </a:r>
            <a:endParaRPr lang="uk-UA" dirty="0" smtClean="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Bef>
                <a:spcPts val="600"/>
              </a:spcBef>
              <a:spcAft>
                <a:spcPts val="600"/>
              </a:spcAft>
            </a:pPr>
            <a:r>
              <a:rPr lang="uk-UA" i="1" dirty="0" smtClean="0">
                <a:latin typeface="Arial" panose="020B0604020202020204" pitchFamily="34" charset="0"/>
                <a:ea typeface="Times New Roman" panose="02020603050405020304" pitchFamily="18" charset="0"/>
                <a:cs typeface="Times New Roman" panose="02020603050405020304" pitchFamily="18" charset="0"/>
              </a:rPr>
              <a:t>Компанія </a:t>
            </a:r>
            <a:r>
              <a:rPr lang="uk-UA" i="1" dirty="0">
                <a:latin typeface="Arial" panose="020B0604020202020204" pitchFamily="34" charset="0"/>
                <a:ea typeface="Times New Roman" panose="02020603050405020304" pitchFamily="18" charset="0"/>
                <a:cs typeface="Times New Roman" panose="02020603050405020304" pitchFamily="18" charset="0"/>
              </a:rPr>
              <a:t>має статутний капітал 1 000 000 гривень. </a:t>
            </a:r>
            <a:endParaRPr lang="uk-UA" i="1" dirty="0" smtClean="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Bef>
                <a:spcPts val="600"/>
              </a:spcBef>
              <a:spcAft>
                <a:spcPts val="600"/>
              </a:spcAft>
            </a:pPr>
            <a:r>
              <a:rPr lang="uk-UA" i="1" dirty="0" smtClean="0">
                <a:latin typeface="Arial" panose="020B0604020202020204" pitchFamily="34" charset="0"/>
                <a:ea typeface="Times New Roman" panose="02020603050405020304" pitchFamily="18" charset="0"/>
                <a:cs typeface="Times New Roman" panose="02020603050405020304" pitchFamily="18" charset="0"/>
              </a:rPr>
              <a:t>Випущено </a:t>
            </a:r>
            <a:r>
              <a:rPr lang="uk-UA" i="1" dirty="0">
                <a:latin typeface="Arial" panose="020B0604020202020204" pitchFamily="34" charset="0"/>
                <a:ea typeface="Times New Roman" panose="02020603050405020304" pitchFamily="18" charset="0"/>
                <a:cs typeface="Times New Roman" panose="02020603050405020304" pitchFamily="18" charset="0"/>
              </a:rPr>
              <a:t>100 000 акцій. </a:t>
            </a:r>
            <a:endParaRPr lang="uk-UA" i="1" dirty="0" smtClean="0">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Bef>
                <a:spcPts val="600"/>
              </a:spcBef>
              <a:spcAft>
                <a:spcPts val="600"/>
              </a:spcAft>
            </a:pPr>
            <a:r>
              <a:rPr lang="uk-UA" i="1" dirty="0" smtClean="0">
                <a:latin typeface="Arial" panose="020B0604020202020204" pitchFamily="34" charset="0"/>
                <a:ea typeface="Times New Roman" panose="02020603050405020304" pitchFamily="18" charset="0"/>
                <a:cs typeface="Times New Roman" panose="02020603050405020304" pitchFamily="18" charset="0"/>
              </a:rPr>
              <a:t>Номінальна </a:t>
            </a:r>
            <a:r>
              <a:rPr lang="uk-UA" i="1" dirty="0">
                <a:latin typeface="Arial" panose="020B0604020202020204" pitchFamily="34" charset="0"/>
                <a:ea typeface="Times New Roman" panose="02020603050405020304" pitchFamily="18" charset="0"/>
                <a:cs typeface="Times New Roman" panose="02020603050405020304" pitchFamily="18" charset="0"/>
              </a:rPr>
              <a:t>вартість однієї акції буде: 1 000 000 грн / 100 000 акцій = 10 грн/акція.</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65185" y="246743"/>
            <a:ext cx="6096000" cy="1277786"/>
          </a:xfrm>
          <a:prstGeom prst="rect">
            <a:avLst/>
          </a:prstGeom>
        </p:spPr>
        <p:txBody>
          <a:bodyPr>
            <a:spAutoFit/>
          </a:bodyPr>
          <a:lstStyle/>
          <a:p>
            <a:pPr algn="just">
              <a:lnSpc>
                <a:spcPct val="107000"/>
              </a:lnSpc>
              <a:spcBef>
                <a:spcPts val="600"/>
              </a:spcBef>
              <a:spcAft>
                <a:spcPts val="600"/>
              </a:spcAft>
            </a:pPr>
            <a:r>
              <a:rPr lang="uk-UA" b="1" dirty="0">
                <a:latin typeface="Arial" panose="020B0604020202020204" pitchFamily="34" charset="0"/>
                <a:ea typeface="Times New Roman" panose="02020603050405020304" pitchFamily="18" charset="0"/>
                <a:cs typeface="Times New Roman" panose="02020603050405020304" pitchFamily="18" charset="0"/>
              </a:rPr>
              <a:t>Номінальна вартість акції </a:t>
            </a:r>
            <a:r>
              <a:rPr lang="uk-UA" dirty="0">
                <a:latin typeface="Arial" panose="020B0604020202020204" pitchFamily="34" charset="0"/>
                <a:ea typeface="Times New Roman" panose="02020603050405020304" pitchFamily="18" charset="0"/>
                <a:cs typeface="Times New Roman" panose="02020603050405020304" pitchFamily="18" charset="0"/>
              </a:rPr>
              <a:t>визначається таким чином: загальна сума статутного капіталу ділиться на кількість випущених акцій. Отримана величина стає номінальною вартістю однієї акції.</a:t>
            </a:r>
            <a:endParaRPr lang="uk-UA" sz="1400"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531918" y="1797202"/>
            <a:ext cx="1572866" cy="369332"/>
          </a:xfrm>
          <a:prstGeom prst="rect">
            <a:avLst/>
          </a:prstGeom>
        </p:spPr>
        <p:txBody>
          <a:bodyPr wrap="none">
            <a:spAutoFit/>
          </a:bodyPr>
          <a:lstStyle/>
          <a:p>
            <a:r>
              <a:rPr lang="uk-UA" b="1" dirty="0" smtClean="0">
                <a:solidFill>
                  <a:srgbClr val="FF0000"/>
                </a:solidFill>
                <a:latin typeface="Arial Black" panose="020B0A04020102020204" pitchFamily="34" charset="0"/>
                <a:ea typeface="Times New Roman" panose="02020603050405020304" pitchFamily="18" charset="0"/>
                <a:cs typeface="Times New Roman" panose="02020603050405020304" pitchFamily="18" charset="0"/>
              </a:rPr>
              <a:t>ФОРМУЛА:</a:t>
            </a:r>
            <a:endParaRPr lang="uk-UA" dirty="0">
              <a:solidFill>
                <a:srgbClr val="FF0000"/>
              </a:solidFill>
              <a:latin typeface="Arial Black" panose="020B0A04020102020204" pitchFamily="34" charset="0"/>
            </a:endParaRPr>
          </a:p>
        </p:txBody>
      </p:sp>
      <p:sp>
        <p:nvSpPr>
          <p:cNvPr id="7" name="Прямоугольник 6"/>
          <p:cNvSpPr/>
          <p:nvPr/>
        </p:nvSpPr>
        <p:spPr>
          <a:xfrm>
            <a:off x="626077" y="2439207"/>
            <a:ext cx="11046940" cy="388696"/>
          </a:xfrm>
          <a:prstGeom prst="rect">
            <a:avLst/>
          </a:prstGeom>
        </p:spPr>
        <p:txBody>
          <a:bodyPr wrap="square">
            <a:spAutoFit/>
          </a:bodyPr>
          <a:lstStyle/>
          <a:p>
            <a:pPr algn="just">
              <a:lnSpc>
                <a:spcPct val="107000"/>
              </a:lnSpc>
              <a:spcBef>
                <a:spcPts val="600"/>
              </a:spcBef>
              <a:spcAft>
                <a:spcPts val="600"/>
              </a:spcAft>
            </a:pPr>
            <a:r>
              <a:rPr lang="uk-UA" dirty="0">
                <a:latin typeface="Arial Black" panose="020B0A04020102020204" pitchFamily="34" charset="0"/>
                <a:ea typeface="Times New Roman" panose="02020603050405020304" pitchFamily="18" charset="0"/>
                <a:cs typeface="Times New Roman" panose="02020603050405020304" pitchFamily="18" charset="0"/>
              </a:rPr>
              <a:t> </a:t>
            </a:r>
            <a:r>
              <a:rPr lang="uk-UA" i="1" dirty="0">
                <a:latin typeface="Arial Black" panose="020B0A04020102020204" pitchFamily="34" charset="0"/>
                <a:ea typeface="Times New Roman" panose="02020603050405020304" pitchFamily="18" charset="0"/>
                <a:cs typeface="Times New Roman" panose="02020603050405020304" pitchFamily="18" charset="0"/>
              </a:rPr>
              <a:t>Номінальна вартість акції = Статутний капітал / Кількість випущених акцій.</a:t>
            </a:r>
            <a:endParaRPr lang="uk-UA" sz="1400" dirty="0">
              <a:latin typeface="Arial Black" panose="020B0A0402010202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609061354"/>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6684941" y="2920522"/>
            <a:ext cx="5173491" cy="3353482"/>
          </a:xfrm>
          <a:prstGeom prst="rect">
            <a:avLst/>
          </a:prstGeom>
        </p:spPr>
        <p:txBody>
          <a:bodyPr wrap="square">
            <a:spAutoFit/>
          </a:bodyPr>
          <a:lstStyle/>
          <a:p>
            <a:pPr lvl="0" algn="just">
              <a:lnSpc>
                <a:spcPct val="107000"/>
              </a:lnSpc>
              <a:spcBef>
                <a:spcPts val="600"/>
              </a:spcBef>
              <a:spcAft>
                <a:spcPts val="600"/>
              </a:spcAft>
              <a:buSzPts val="1000"/>
              <a:tabLst>
                <a:tab pos="457200" algn="l"/>
              </a:tabLst>
            </a:pPr>
            <a:r>
              <a:rPr lang="uk-UA" sz="1700" b="1" dirty="0" smtClean="0">
                <a:latin typeface="Arial" panose="020B0604020202020204" pitchFamily="34" charset="0"/>
                <a:ea typeface="Times New Roman" panose="02020603050405020304" pitchFamily="18" charset="0"/>
                <a:cs typeface="Times New Roman" panose="02020603050405020304" pitchFamily="18" charset="0"/>
              </a:rPr>
              <a:t>Історичні </a:t>
            </a:r>
            <a:r>
              <a:rPr lang="uk-UA" sz="1700" b="1" dirty="0">
                <a:latin typeface="Arial" panose="020B0604020202020204" pitchFamily="34" charset="0"/>
                <a:ea typeface="Times New Roman" panose="02020603050405020304" pitchFamily="18" charset="0"/>
                <a:cs typeface="Times New Roman" panose="02020603050405020304" pitchFamily="18" charset="0"/>
              </a:rPr>
              <a:t>ціни акцій</a:t>
            </a:r>
            <a:r>
              <a:rPr lang="uk-UA" sz="1700" dirty="0">
                <a:latin typeface="Arial" panose="020B0604020202020204" pitchFamily="34" charset="0"/>
                <a:ea typeface="Times New Roman" panose="02020603050405020304" pitchFamily="18" charset="0"/>
                <a:cs typeface="Times New Roman" panose="02020603050405020304" pitchFamily="18" charset="0"/>
              </a:rPr>
              <a:t>: графіки та тренди руху цін.</a:t>
            </a:r>
            <a:endParaRPr lang="uk-UA" sz="17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600"/>
              </a:spcBef>
              <a:spcAft>
                <a:spcPts val="600"/>
              </a:spcAft>
              <a:buSzPts val="1000"/>
              <a:tabLst>
                <a:tab pos="457200" algn="l"/>
              </a:tabLst>
            </a:pPr>
            <a:r>
              <a:rPr lang="uk-UA" sz="1700" b="1" dirty="0">
                <a:latin typeface="Arial" panose="020B0604020202020204" pitchFamily="34" charset="0"/>
                <a:ea typeface="Times New Roman" panose="02020603050405020304" pitchFamily="18" charset="0"/>
                <a:cs typeface="Times New Roman" panose="02020603050405020304" pitchFamily="18" charset="0"/>
              </a:rPr>
              <a:t>Обсяги торгів</a:t>
            </a:r>
            <a:r>
              <a:rPr lang="uk-UA" sz="1700" dirty="0">
                <a:latin typeface="Arial" panose="020B0604020202020204" pitchFamily="34" charset="0"/>
                <a:ea typeface="Times New Roman" panose="02020603050405020304" pitchFamily="18" charset="0"/>
                <a:cs typeface="Times New Roman" panose="02020603050405020304" pitchFamily="18" charset="0"/>
              </a:rPr>
              <a:t>: кількість акцій, які купуються та продаються.</a:t>
            </a:r>
            <a:endParaRPr lang="uk-UA" sz="1700" dirty="0">
              <a:latin typeface="Calibri" panose="020F0502020204030204" pitchFamily="34" charset="0"/>
              <a:ea typeface="Calibri" panose="020F0502020204030204" pitchFamily="34" charset="0"/>
              <a:cs typeface="Times New Roman" panose="02020603050405020304" pitchFamily="18" charset="0"/>
            </a:endParaRPr>
          </a:p>
          <a:p>
            <a:pPr lvl="0" algn="just">
              <a:lnSpc>
                <a:spcPct val="107000"/>
              </a:lnSpc>
              <a:spcBef>
                <a:spcPts val="600"/>
              </a:spcBef>
              <a:spcAft>
                <a:spcPts val="600"/>
              </a:spcAft>
              <a:buSzPts val="1000"/>
              <a:tabLst>
                <a:tab pos="457200" algn="l"/>
              </a:tabLst>
            </a:pPr>
            <a:r>
              <a:rPr lang="uk-UA" sz="1700" b="1" dirty="0">
                <a:latin typeface="Arial" panose="020B0604020202020204" pitchFamily="34" charset="0"/>
                <a:ea typeface="Times New Roman" panose="02020603050405020304" pitchFamily="18" charset="0"/>
                <a:cs typeface="Times New Roman" panose="02020603050405020304" pitchFamily="18" charset="0"/>
              </a:rPr>
              <a:t>Показники технічного аналізу</a:t>
            </a:r>
            <a:r>
              <a:rPr lang="uk-UA" sz="1700" dirty="0">
                <a:latin typeface="Arial" panose="020B0604020202020204" pitchFamily="34" charset="0"/>
                <a:ea typeface="Times New Roman" panose="02020603050405020304" pitchFamily="18" charset="0"/>
                <a:cs typeface="Times New Roman" panose="02020603050405020304" pitchFamily="18" charset="0"/>
              </a:rPr>
              <a:t>: індикатори, які використовуються для прогнозування майбутніх рухів цін.</a:t>
            </a:r>
            <a:endParaRPr lang="uk-UA" sz="1700" dirty="0">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Bef>
                <a:spcPts val="600"/>
              </a:spcBef>
              <a:spcAft>
                <a:spcPts val="600"/>
              </a:spcAft>
            </a:pPr>
            <a:r>
              <a:rPr lang="uk-UA" sz="1700" dirty="0">
                <a:latin typeface="Arial" panose="020B0604020202020204" pitchFamily="34" charset="0"/>
                <a:ea typeface="Times New Roman" panose="02020603050405020304" pitchFamily="18" charset="0"/>
                <a:cs typeface="Times New Roman" panose="02020603050405020304" pitchFamily="18" charset="0"/>
              </a:rPr>
              <a:t>Інвестори, які використовують технічний аналіз, вважають, що ціна акцій може відхилятися від її фундаментальної вартості, і що ці відхилення можна використовувати для отримання прибутку.</a:t>
            </a:r>
            <a:endParaRPr lang="uk-UA" sz="17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4634244" y="244326"/>
            <a:ext cx="6978834" cy="370999"/>
          </a:xfrm>
          <a:prstGeom prst="rect">
            <a:avLst/>
          </a:prstGeom>
        </p:spPr>
        <p:txBody>
          <a:bodyPr wrap="none">
            <a:spAutoFit/>
          </a:bodyPr>
          <a:lstStyle/>
          <a:p>
            <a:pPr algn="just">
              <a:lnSpc>
                <a:spcPct val="107000"/>
              </a:lnSpc>
              <a:spcBef>
                <a:spcPts val="600"/>
              </a:spcBef>
              <a:spcAft>
                <a:spcPts val="600"/>
              </a:spcAft>
            </a:pPr>
            <a:r>
              <a:rPr lang="uk-UA" b="1" cap="all" spc="-95" dirty="0">
                <a:latin typeface="Bookman Old Style" panose="02050604050505020204" pitchFamily="18" charset="0"/>
                <a:ea typeface="Times New Roman" panose="02020603050405020304" pitchFamily="18" charset="0"/>
                <a:cs typeface="Times New Roman" panose="02020603050405020304" pitchFamily="18" charset="0"/>
              </a:rPr>
              <a:t>Фундаментальні та технічні чинники курсу акцій</a:t>
            </a:r>
            <a:endParaRPr lang="uk-UA" dirty="0">
              <a:latin typeface="Bookman Old Style" panose="02050604050505020204" pitchFamily="18"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462468" y="615325"/>
            <a:ext cx="11259976" cy="838948"/>
          </a:xfrm>
          <a:prstGeom prst="rect">
            <a:avLst/>
          </a:prstGeom>
        </p:spPr>
        <p:txBody>
          <a:bodyPr wrap="square">
            <a:spAutoFit/>
          </a:bodyPr>
          <a:lstStyle/>
          <a:p>
            <a:pPr algn="just">
              <a:lnSpc>
                <a:spcPct val="107000"/>
              </a:lnSpc>
              <a:spcBef>
                <a:spcPts val="600"/>
              </a:spcBef>
              <a:spcAft>
                <a:spcPts val="600"/>
              </a:spcAft>
            </a:pPr>
            <a:r>
              <a:rPr lang="uk-UA" dirty="0">
                <a:latin typeface="Arial" panose="020B0604020202020204" pitchFamily="34" charset="0"/>
                <a:ea typeface="Times New Roman" panose="02020603050405020304" pitchFamily="18" charset="0"/>
                <a:cs typeface="Times New Roman" panose="02020603050405020304" pitchFamily="18" charset="0"/>
              </a:rPr>
              <a:t>Курс акцій постійно змінюється залежно від попиту та пропозиції на акції. </a:t>
            </a:r>
          </a:p>
          <a:p>
            <a:pPr algn="just">
              <a:lnSpc>
                <a:spcPct val="107000"/>
              </a:lnSpc>
              <a:spcBef>
                <a:spcPts val="600"/>
              </a:spcBef>
              <a:spcAft>
                <a:spcPts val="600"/>
              </a:spcAft>
            </a:pPr>
            <a:r>
              <a:rPr lang="uk-UA" dirty="0">
                <a:latin typeface="Arial" panose="020B0604020202020204" pitchFamily="34" charset="0"/>
                <a:ea typeface="Times New Roman" panose="02020603050405020304" pitchFamily="18" charset="0"/>
                <a:cs typeface="Times New Roman" panose="02020603050405020304" pitchFamily="18" charset="0"/>
              </a:rPr>
              <a:t>На курс впливають два основні типи чинників: фундаментальні та технічні. Розглянемо кожен детально.</a:t>
            </a:r>
            <a:endParaRPr lang="uk-UA" dirty="0">
              <a:latin typeface="Calibri" panose="020F050202020403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462468" y="1436576"/>
            <a:ext cx="5196927" cy="388696"/>
          </a:xfrm>
          <a:prstGeom prst="rect">
            <a:avLst/>
          </a:prstGeom>
        </p:spPr>
        <p:txBody>
          <a:bodyPr wrap="square">
            <a:spAutoFit/>
          </a:bodyPr>
          <a:lstStyle/>
          <a:p>
            <a:pPr algn="ctr">
              <a:lnSpc>
                <a:spcPct val="107000"/>
              </a:lnSpc>
              <a:spcBef>
                <a:spcPts val="600"/>
              </a:spcBef>
              <a:spcAft>
                <a:spcPts val="600"/>
              </a:spcAft>
            </a:pPr>
            <a:r>
              <a:rPr lang="uk-UA" b="1" dirty="0">
                <a:latin typeface="Arial" panose="020B0604020202020204" pitchFamily="34" charset="0"/>
                <a:ea typeface="Times New Roman" panose="02020603050405020304" pitchFamily="18" charset="0"/>
                <a:cs typeface="Times New Roman" panose="02020603050405020304" pitchFamily="18" charset="0"/>
              </a:rPr>
              <a:t>Фундаментальні чинники</a:t>
            </a:r>
            <a:endParaRPr lang="uk-UA" dirty="0">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462467" y="1763781"/>
            <a:ext cx="5196927" cy="619272"/>
          </a:xfrm>
          <a:prstGeom prst="rect">
            <a:avLst/>
          </a:prstGeom>
        </p:spPr>
        <p:txBody>
          <a:bodyPr wrap="square">
            <a:spAutoFit/>
          </a:bodyPr>
          <a:lstStyle/>
          <a:p>
            <a:pPr algn="just">
              <a:lnSpc>
                <a:spcPct val="107000"/>
              </a:lnSpc>
              <a:spcBef>
                <a:spcPts val="600"/>
              </a:spcBef>
              <a:spcAft>
                <a:spcPts val="600"/>
              </a:spcAft>
            </a:pPr>
            <a:r>
              <a:rPr lang="uk-UA" sz="1600" dirty="0">
                <a:latin typeface="Arial" panose="020B0604020202020204" pitchFamily="34" charset="0"/>
                <a:ea typeface="Times New Roman" panose="02020603050405020304" pitchFamily="18" charset="0"/>
                <a:cs typeface="Times New Roman" panose="02020603050405020304" pitchFamily="18" charset="0"/>
              </a:rPr>
              <a:t>Це фактори, які відображають економічну цінність компанії. До них відносяться:</a:t>
            </a:r>
            <a:endParaRPr lang="uk-UA" sz="1600" dirty="0">
              <a:latin typeface="Calibri" panose="020F0502020204030204" pitchFamily="34" charset="0"/>
              <a:ea typeface="Calibri" panose="020F0502020204030204" pitchFamily="34" charset="0"/>
              <a:cs typeface="Times New Roman" panose="02020603050405020304" pitchFamily="18" charset="0"/>
            </a:endParaRPr>
          </a:p>
        </p:txBody>
      </p:sp>
      <p:sp>
        <p:nvSpPr>
          <p:cNvPr id="9" name="Прямоугольник 8"/>
          <p:cNvSpPr/>
          <p:nvPr/>
        </p:nvSpPr>
        <p:spPr>
          <a:xfrm>
            <a:off x="386664" y="2646523"/>
            <a:ext cx="5412774" cy="3766993"/>
          </a:xfrm>
          <a:prstGeom prst="rect">
            <a:avLst/>
          </a:prstGeom>
        </p:spPr>
        <p:txBody>
          <a:bodyPr wrap="square">
            <a:spAutoFit/>
          </a:bodyPr>
          <a:lstStyle/>
          <a:p>
            <a:pPr lvl="0" algn="just">
              <a:lnSpc>
                <a:spcPct val="107000"/>
              </a:lnSpc>
              <a:spcBef>
                <a:spcPts val="600"/>
              </a:spcBef>
              <a:spcAft>
                <a:spcPts val="600"/>
              </a:spcAft>
              <a:buSzPts val="1000"/>
              <a:tabLst>
                <a:tab pos="457200" algn="l"/>
              </a:tabLst>
            </a:pPr>
            <a:r>
              <a:rPr lang="uk-UA" sz="1700" b="1" dirty="0">
                <a:latin typeface="Arial" panose="020B0604020202020204" pitchFamily="34" charset="0"/>
                <a:ea typeface="Times New Roman" panose="02020603050405020304" pitchFamily="18" charset="0"/>
                <a:cs typeface="Arial" panose="020B0604020202020204" pitchFamily="34" charset="0"/>
              </a:rPr>
              <a:t>Фінансові показники компанії</a:t>
            </a:r>
            <a:r>
              <a:rPr lang="uk-UA" sz="1700" dirty="0">
                <a:latin typeface="Arial" panose="020B0604020202020204" pitchFamily="34" charset="0"/>
                <a:ea typeface="Times New Roman" panose="02020603050405020304" pitchFamily="18" charset="0"/>
                <a:cs typeface="Arial" panose="020B0604020202020204" pitchFamily="34" charset="0"/>
              </a:rPr>
              <a:t>: прибуток, виторг, рентабельність, боргове навантаження тощо.</a:t>
            </a:r>
            <a:endParaRPr lang="uk-UA" sz="1700"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Bef>
                <a:spcPts val="600"/>
              </a:spcBef>
              <a:spcAft>
                <a:spcPts val="600"/>
              </a:spcAft>
              <a:buSzPts val="1000"/>
              <a:tabLst>
                <a:tab pos="457200" algn="l"/>
              </a:tabLst>
            </a:pPr>
            <a:r>
              <a:rPr lang="uk-UA" sz="1700" b="1" dirty="0">
                <a:latin typeface="Arial" panose="020B0604020202020204" pitchFamily="34" charset="0"/>
                <a:ea typeface="Times New Roman" panose="02020603050405020304" pitchFamily="18" charset="0"/>
                <a:cs typeface="Arial" panose="020B0604020202020204" pitchFamily="34" charset="0"/>
              </a:rPr>
              <a:t>Перспективи зростання компанії</a:t>
            </a:r>
            <a:r>
              <a:rPr lang="uk-UA" sz="1700" dirty="0">
                <a:latin typeface="Arial" panose="020B0604020202020204" pitchFamily="34" charset="0"/>
                <a:ea typeface="Times New Roman" panose="02020603050405020304" pitchFamily="18" charset="0"/>
                <a:cs typeface="Arial" panose="020B0604020202020204" pitchFamily="34" charset="0"/>
              </a:rPr>
              <a:t>: очікування щодо майбутніх доходів та прибутку.</a:t>
            </a:r>
            <a:endParaRPr lang="uk-UA" sz="1700"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Bef>
                <a:spcPts val="600"/>
              </a:spcBef>
              <a:spcAft>
                <a:spcPts val="600"/>
              </a:spcAft>
              <a:buSzPts val="1000"/>
              <a:tabLst>
                <a:tab pos="457200" algn="l"/>
              </a:tabLst>
            </a:pPr>
            <a:r>
              <a:rPr lang="uk-UA" sz="1700" b="1" dirty="0">
                <a:latin typeface="Arial" panose="020B0604020202020204" pitchFamily="34" charset="0"/>
                <a:ea typeface="Times New Roman" panose="02020603050405020304" pitchFamily="18" charset="0"/>
                <a:cs typeface="Arial" panose="020B0604020202020204" pitchFamily="34" charset="0"/>
              </a:rPr>
              <a:t>Стан галузі</a:t>
            </a:r>
            <a:r>
              <a:rPr lang="uk-UA" sz="1700" dirty="0">
                <a:latin typeface="Arial" panose="020B0604020202020204" pitchFamily="34" charset="0"/>
                <a:ea typeface="Times New Roman" panose="02020603050405020304" pitchFamily="18" charset="0"/>
                <a:cs typeface="Arial" panose="020B0604020202020204" pitchFamily="34" charset="0"/>
              </a:rPr>
              <a:t>: загальні економічні умови, конкурентоспроможність галузі.</a:t>
            </a:r>
            <a:endParaRPr lang="uk-UA" sz="1700" dirty="0">
              <a:latin typeface="Arial" panose="020B0604020202020204" pitchFamily="34" charset="0"/>
              <a:ea typeface="Calibri" panose="020F0502020204030204" pitchFamily="34" charset="0"/>
              <a:cs typeface="Arial" panose="020B0604020202020204" pitchFamily="34" charset="0"/>
            </a:endParaRPr>
          </a:p>
          <a:p>
            <a:pPr lvl="0" algn="just">
              <a:lnSpc>
                <a:spcPct val="107000"/>
              </a:lnSpc>
              <a:spcBef>
                <a:spcPts val="600"/>
              </a:spcBef>
              <a:spcAft>
                <a:spcPts val="600"/>
              </a:spcAft>
              <a:buSzPts val="1000"/>
              <a:tabLst>
                <a:tab pos="457200" algn="l"/>
              </a:tabLst>
            </a:pPr>
            <a:r>
              <a:rPr lang="uk-UA" sz="1700" b="1" dirty="0">
                <a:latin typeface="Arial" panose="020B0604020202020204" pitchFamily="34" charset="0"/>
                <a:ea typeface="Times New Roman" panose="02020603050405020304" pitchFamily="18" charset="0"/>
                <a:cs typeface="Arial" panose="020B0604020202020204" pitchFamily="34" charset="0"/>
              </a:rPr>
              <a:t>Макроекономічні фактори</a:t>
            </a:r>
            <a:r>
              <a:rPr lang="uk-UA" sz="1700" dirty="0">
                <a:latin typeface="Arial" panose="020B0604020202020204" pitchFamily="34" charset="0"/>
                <a:ea typeface="Times New Roman" panose="02020603050405020304" pitchFamily="18" charset="0"/>
                <a:cs typeface="Arial" panose="020B0604020202020204" pitchFamily="34" charset="0"/>
              </a:rPr>
              <a:t>: інфляція, процентні ставки, політична стабільність тощо.</a:t>
            </a:r>
            <a:endParaRPr lang="uk-UA" sz="1700" dirty="0">
              <a:latin typeface="Arial" panose="020B0604020202020204" pitchFamily="34" charset="0"/>
              <a:ea typeface="Calibri" panose="020F0502020204030204" pitchFamily="34" charset="0"/>
              <a:cs typeface="Arial" panose="020B0604020202020204" pitchFamily="34" charset="0"/>
            </a:endParaRPr>
          </a:p>
          <a:p>
            <a:pPr algn="just">
              <a:lnSpc>
                <a:spcPct val="107000"/>
              </a:lnSpc>
              <a:spcBef>
                <a:spcPts val="600"/>
              </a:spcBef>
              <a:spcAft>
                <a:spcPts val="600"/>
              </a:spcAft>
            </a:pPr>
            <a:r>
              <a:rPr lang="uk-UA" sz="1700" dirty="0">
                <a:latin typeface="Arial" panose="020B0604020202020204" pitchFamily="34" charset="0"/>
                <a:ea typeface="Times New Roman" panose="02020603050405020304" pitchFamily="18" charset="0"/>
                <a:cs typeface="Arial" panose="020B0604020202020204" pitchFamily="34" charset="0"/>
              </a:rPr>
              <a:t>Інвестори, які використовують фундаментальний аналіз, вважають, що ціна акції з часом сходитиметься до її фундаментальної вартості.</a:t>
            </a:r>
            <a:endParaRPr lang="uk-UA" sz="1700" dirty="0">
              <a:latin typeface="Arial" panose="020B0604020202020204" pitchFamily="34" charset="0"/>
              <a:ea typeface="Calibri" panose="020F0502020204030204" pitchFamily="34" charset="0"/>
              <a:cs typeface="Arial" panose="020B0604020202020204" pitchFamily="34" charset="0"/>
            </a:endParaRPr>
          </a:p>
        </p:txBody>
      </p:sp>
      <p:sp>
        <p:nvSpPr>
          <p:cNvPr id="10" name="Прямоугольник 9"/>
          <p:cNvSpPr/>
          <p:nvPr/>
        </p:nvSpPr>
        <p:spPr>
          <a:xfrm>
            <a:off x="6820930" y="1489762"/>
            <a:ext cx="4072006" cy="373757"/>
          </a:xfrm>
          <a:prstGeom prst="rect">
            <a:avLst/>
          </a:prstGeom>
        </p:spPr>
        <p:txBody>
          <a:bodyPr wrap="square">
            <a:spAutoFit/>
          </a:bodyPr>
          <a:lstStyle/>
          <a:p>
            <a:pPr algn="ctr">
              <a:lnSpc>
                <a:spcPct val="107000"/>
              </a:lnSpc>
              <a:spcBef>
                <a:spcPts val="600"/>
              </a:spcBef>
              <a:spcAft>
                <a:spcPts val="600"/>
              </a:spcAft>
            </a:pPr>
            <a:r>
              <a:rPr lang="uk-UA" b="1" dirty="0">
                <a:latin typeface="Arial" panose="020B0604020202020204" pitchFamily="34" charset="0"/>
                <a:ea typeface="Times New Roman" panose="02020603050405020304" pitchFamily="18" charset="0"/>
                <a:cs typeface="Times New Roman" panose="02020603050405020304" pitchFamily="18" charset="0"/>
              </a:rPr>
              <a:t>Технічні чинники</a:t>
            </a:r>
            <a:endParaRPr lang="uk-UA" dirty="0">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6820930" y="1899008"/>
            <a:ext cx="4901514" cy="882742"/>
          </a:xfrm>
          <a:prstGeom prst="rect">
            <a:avLst/>
          </a:prstGeom>
        </p:spPr>
        <p:txBody>
          <a:bodyPr wrap="square">
            <a:spAutoFit/>
          </a:bodyPr>
          <a:lstStyle/>
          <a:p>
            <a:pPr algn="just">
              <a:lnSpc>
                <a:spcPct val="107000"/>
              </a:lnSpc>
              <a:spcBef>
                <a:spcPts val="600"/>
              </a:spcBef>
              <a:spcAft>
                <a:spcPts val="600"/>
              </a:spcAft>
            </a:pPr>
            <a:r>
              <a:rPr lang="uk-UA" sz="1600" dirty="0">
                <a:latin typeface="Arial" panose="020B0604020202020204" pitchFamily="34" charset="0"/>
                <a:ea typeface="Times New Roman" panose="02020603050405020304" pitchFamily="18" charset="0"/>
                <a:cs typeface="Times New Roman" panose="02020603050405020304" pitchFamily="18" charset="0"/>
              </a:rPr>
              <a:t>Це фактори, які впливають на поведінку інвесторів та короткострокові коливання курсу акцій. До них відносяться:</a:t>
            </a:r>
            <a:endParaRPr lang="uk-UA" sz="1600" dirty="0">
              <a:latin typeface="Calibri" panose="020F0502020204030204" pitchFamily="34" charset="0"/>
              <a:ea typeface="Calibri" panose="020F0502020204030204" pitchFamily="34" charset="0"/>
              <a:cs typeface="Times New Roman" panose="02020603050405020304" pitchFamily="18" charset="0"/>
            </a:endParaRPr>
          </a:p>
        </p:txBody>
      </p:sp>
      <p:cxnSp>
        <p:nvCxnSpPr>
          <p:cNvPr id="13" name="Прямая со стрелкой 12"/>
          <p:cNvCxnSpPr/>
          <p:nvPr/>
        </p:nvCxnSpPr>
        <p:spPr>
          <a:xfrm>
            <a:off x="107092" y="2920522"/>
            <a:ext cx="279572" cy="0"/>
          </a:xfrm>
          <a:prstGeom prst="straightConnector1">
            <a:avLst/>
          </a:prstGeom>
          <a:ln w="38100">
            <a:solidFill>
              <a:srgbClr val="CC00CC"/>
            </a:solidFill>
            <a:tailEnd type="triangle"/>
          </a:ln>
        </p:spPr>
        <p:style>
          <a:lnRef idx="1">
            <a:schemeClr val="accent1"/>
          </a:lnRef>
          <a:fillRef idx="0">
            <a:schemeClr val="accent1"/>
          </a:fillRef>
          <a:effectRef idx="0">
            <a:schemeClr val="accent1"/>
          </a:effectRef>
          <a:fontRef idx="minor">
            <a:schemeClr val="tx1"/>
          </a:fontRef>
        </p:style>
      </p:cxnSp>
      <p:cxnSp>
        <p:nvCxnSpPr>
          <p:cNvPr id="14" name="Прямая со стрелкой 13"/>
          <p:cNvCxnSpPr/>
          <p:nvPr/>
        </p:nvCxnSpPr>
        <p:spPr>
          <a:xfrm>
            <a:off x="107092" y="3660063"/>
            <a:ext cx="279572" cy="0"/>
          </a:xfrm>
          <a:prstGeom prst="straightConnector1">
            <a:avLst/>
          </a:prstGeom>
          <a:ln w="38100">
            <a:solidFill>
              <a:srgbClr val="CC00CC"/>
            </a:solidFill>
            <a:tailEnd type="triangle"/>
          </a:ln>
        </p:spPr>
        <p:style>
          <a:lnRef idx="1">
            <a:schemeClr val="accent1"/>
          </a:lnRef>
          <a:fillRef idx="0">
            <a:schemeClr val="accent1"/>
          </a:fillRef>
          <a:effectRef idx="0">
            <a:schemeClr val="accent1"/>
          </a:effectRef>
          <a:fontRef idx="minor">
            <a:schemeClr val="tx1"/>
          </a:fontRef>
        </p:style>
      </p:cxnSp>
      <p:cxnSp>
        <p:nvCxnSpPr>
          <p:cNvPr id="15" name="Прямая со стрелкой 14"/>
          <p:cNvCxnSpPr/>
          <p:nvPr/>
        </p:nvCxnSpPr>
        <p:spPr>
          <a:xfrm>
            <a:off x="107092" y="4372332"/>
            <a:ext cx="279572" cy="0"/>
          </a:xfrm>
          <a:prstGeom prst="straightConnector1">
            <a:avLst/>
          </a:prstGeom>
          <a:ln w="38100">
            <a:solidFill>
              <a:srgbClr val="CC00CC"/>
            </a:solidFill>
            <a:tailEnd type="triangle"/>
          </a:ln>
        </p:spPr>
        <p:style>
          <a:lnRef idx="1">
            <a:schemeClr val="accent1"/>
          </a:lnRef>
          <a:fillRef idx="0">
            <a:schemeClr val="accent1"/>
          </a:fillRef>
          <a:effectRef idx="0">
            <a:schemeClr val="accent1"/>
          </a:effectRef>
          <a:fontRef idx="minor">
            <a:schemeClr val="tx1"/>
          </a:fontRef>
        </p:style>
      </p:cxnSp>
      <p:cxnSp>
        <p:nvCxnSpPr>
          <p:cNvPr id="16" name="Прямая со стрелкой 15"/>
          <p:cNvCxnSpPr/>
          <p:nvPr/>
        </p:nvCxnSpPr>
        <p:spPr>
          <a:xfrm>
            <a:off x="73233" y="5026851"/>
            <a:ext cx="279572" cy="0"/>
          </a:xfrm>
          <a:prstGeom prst="straightConnector1">
            <a:avLst/>
          </a:prstGeom>
          <a:ln w="38100">
            <a:solidFill>
              <a:srgbClr val="CC00CC"/>
            </a:solidFill>
            <a:tailEnd type="triangle"/>
          </a:ln>
        </p:spPr>
        <p:style>
          <a:lnRef idx="1">
            <a:schemeClr val="accent1"/>
          </a:lnRef>
          <a:fillRef idx="0">
            <a:schemeClr val="accent1"/>
          </a:fillRef>
          <a:effectRef idx="0">
            <a:schemeClr val="accent1"/>
          </a:effectRef>
          <a:fontRef idx="minor">
            <a:schemeClr val="tx1"/>
          </a:fontRef>
        </p:style>
      </p:cxnSp>
      <p:cxnSp>
        <p:nvCxnSpPr>
          <p:cNvPr id="17" name="Прямая со стрелкой 16"/>
          <p:cNvCxnSpPr/>
          <p:nvPr/>
        </p:nvCxnSpPr>
        <p:spPr>
          <a:xfrm>
            <a:off x="6333033" y="3130673"/>
            <a:ext cx="279572" cy="0"/>
          </a:xfrm>
          <a:prstGeom prst="straightConnector1">
            <a:avLst/>
          </a:prstGeom>
          <a:ln w="38100">
            <a:solidFill>
              <a:srgbClr val="CC00CC"/>
            </a:solidFill>
            <a:tailEnd type="triangle"/>
          </a:ln>
        </p:spPr>
        <p:style>
          <a:lnRef idx="1">
            <a:schemeClr val="accent1"/>
          </a:lnRef>
          <a:fillRef idx="0">
            <a:schemeClr val="accent1"/>
          </a:fillRef>
          <a:effectRef idx="0">
            <a:schemeClr val="accent1"/>
          </a:effectRef>
          <a:fontRef idx="minor">
            <a:schemeClr val="tx1"/>
          </a:fontRef>
        </p:style>
      </p:cxnSp>
      <p:cxnSp>
        <p:nvCxnSpPr>
          <p:cNvPr id="18" name="Прямая со стрелкой 17"/>
          <p:cNvCxnSpPr/>
          <p:nvPr/>
        </p:nvCxnSpPr>
        <p:spPr>
          <a:xfrm>
            <a:off x="6333033" y="3660063"/>
            <a:ext cx="279572" cy="0"/>
          </a:xfrm>
          <a:prstGeom prst="straightConnector1">
            <a:avLst/>
          </a:prstGeom>
          <a:ln w="38100">
            <a:solidFill>
              <a:srgbClr val="CC00CC"/>
            </a:solidFill>
            <a:tailEnd type="triangle"/>
          </a:ln>
        </p:spPr>
        <p:style>
          <a:lnRef idx="1">
            <a:schemeClr val="accent1"/>
          </a:lnRef>
          <a:fillRef idx="0">
            <a:schemeClr val="accent1"/>
          </a:fillRef>
          <a:effectRef idx="0">
            <a:schemeClr val="accent1"/>
          </a:effectRef>
          <a:fontRef idx="minor">
            <a:schemeClr val="tx1"/>
          </a:fontRef>
        </p:style>
      </p:cxnSp>
      <p:cxnSp>
        <p:nvCxnSpPr>
          <p:cNvPr id="19" name="Прямая со стрелкой 18"/>
          <p:cNvCxnSpPr/>
          <p:nvPr/>
        </p:nvCxnSpPr>
        <p:spPr>
          <a:xfrm>
            <a:off x="6333033" y="4372332"/>
            <a:ext cx="279572" cy="0"/>
          </a:xfrm>
          <a:prstGeom prst="straightConnector1">
            <a:avLst/>
          </a:prstGeom>
          <a:ln w="38100">
            <a:solidFill>
              <a:srgbClr val="CC00CC"/>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32002007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47686" y="4688635"/>
            <a:ext cx="6096000" cy="1754326"/>
          </a:xfrm>
          <a:prstGeom prst="rect">
            <a:avLst/>
          </a:prstGeom>
        </p:spPr>
        <p:txBody>
          <a:bodyPr>
            <a:spAutoFit/>
          </a:bodyPr>
          <a:lstStyle/>
          <a:p>
            <a:pPr marL="12065" marR="5080" indent="83820" algn="just">
              <a:lnSpc>
                <a:spcPct val="100000"/>
              </a:lnSpc>
              <a:spcBef>
                <a:spcPts val="110"/>
              </a:spcBef>
            </a:pPr>
            <a:r>
              <a:rPr lang="uk-UA" b="1" i="1" dirty="0" smtClean="0">
                <a:solidFill>
                  <a:srgbClr val="FF0000"/>
                </a:solidFill>
                <a:latin typeface="Arial"/>
                <a:cs typeface="Arial"/>
              </a:rPr>
              <a:t>ОБЛІГАЦІЯ</a:t>
            </a:r>
            <a:r>
              <a:rPr lang="uk-UA" b="1" i="1" dirty="0" smtClean="0">
                <a:latin typeface="Arial"/>
                <a:cs typeface="Arial"/>
              </a:rPr>
              <a:t> </a:t>
            </a:r>
            <a:r>
              <a:rPr lang="uk-UA" spc="740" dirty="0" smtClean="0"/>
              <a:t>– </a:t>
            </a:r>
            <a:r>
              <a:rPr lang="uk-UA" spc="-5" dirty="0"/>
              <a:t>цінний </a:t>
            </a:r>
            <a:r>
              <a:rPr lang="uk-UA" spc="-20" dirty="0"/>
              <a:t>папір, </a:t>
            </a:r>
            <a:r>
              <a:rPr lang="uk-UA" spc="10" dirty="0"/>
              <a:t>що </a:t>
            </a:r>
            <a:r>
              <a:rPr lang="uk-UA" spc="-20" dirty="0"/>
              <a:t>засвідчує </a:t>
            </a:r>
            <a:r>
              <a:rPr lang="uk-UA" spc="-15" dirty="0"/>
              <a:t> </a:t>
            </a:r>
            <a:r>
              <a:rPr lang="uk-UA" dirty="0"/>
              <a:t>внесення</a:t>
            </a:r>
            <a:r>
              <a:rPr lang="uk-UA" spc="-15" dirty="0"/>
              <a:t> його</a:t>
            </a:r>
            <a:r>
              <a:rPr lang="uk-UA" spc="35" dirty="0"/>
              <a:t> </a:t>
            </a:r>
            <a:r>
              <a:rPr lang="uk-UA" spc="-25" dirty="0"/>
              <a:t>власником</a:t>
            </a:r>
            <a:r>
              <a:rPr lang="uk-UA" spc="5" dirty="0"/>
              <a:t> </a:t>
            </a:r>
            <a:r>
              <a:rPr lang="uk-UA" spc="-5" dirty="0"/>
              <a:t>грошових</a:t>
            </a:r>
            <a:r>
              <a:rPr lang="uk-UA" spc="10" dirty="0"/>
              <a:t> </a:t>
            </a:r>
            <a:r>
              <a:rPr lang="uk-UA" spc="-30" dirty="0"/>
              <a:t>коштів</a:t>
            </a:r>
            <a:r>
              <a:rPr lang="uk-UA" spc="20" dirty="0"/>
              <a:t> </a:t>
            </a:r>
            <a:r>
              <a:rPr lang="uk-UA" spc="-15" dirty="0"/>
              <a:t>і </a:t>
            </a:r>
            <a:r>
              <a:rPr lang="uk-UA" spc="-10" dirty="0"/>
              <a:t> </a:t>
            </a:r>
            <a:r>
              <a:rPr lang="uk-UA" spc="-20" dirty="0"/>
              <a:t>підтверджує</a:t>
            </a:r>
            <a:r>
              <a:rPr lang="uk-UA" spc="30" dirty="0"/>
              <a:t> </a:t>
            </a:r>
            <a:r>
              <a:rPr lang="uk-UA" spc="-20" dirty="0"/>
              <a:t>зобов’язання відшкодувати</a:t>
            </a:r>
            <a:r>
              <a:rPr lang="uk-UA" spc="40" dirty="0"/>
              <a:t> </a:t>
            </a:r>
            <a:r>
              <a:rPr lang="uk-UA" spc="-25" dirty="0"/>
              <a:t>йому </a:t>
            </a:r>
            <a:r>
              <a:rPr lang="uk-UA" spc="-725" dirty="0"/>
              <a:t> </a:t>
            </a:r>
            <a:r>
              <a:rPr lang="uk-UA" spc="-10" dirty="0"/>
              <a:t>номінальну</a:t>
            </a:r>
            <a:r>
              <a:rPr lang="uk-UA" spc="5" dirty="0"/>
              <a:t> </a:t>
            </a:r>
            <a:r>
              <a:rPr lang="uk-UA" dirty="0"/>
              <a:t>вартість </a:t>
            </a:r>
            <a:r>
              <a:rPr lang="uk-UA" spc="-10" dirty="0"/>
              <a:t>цього</a:t>
            </a:r>
            <a:r>
              <a:rPr lang="uk-UA" spc="35" dirty="0"/>
              <a:t> </a:t>
            </a:r>
            <a:r>
              <a:rPr lang="uk-UA" spc="-10" dirty="0"/>
              <a:t>цінного</a:t>
            </a:r>
            <a:r>
              <a:rPr lang="uk-UA" dirty="0"/>
              <a:t> </a:t>
            </a:r>
            <a:r>
              <a:rPr lang="uk-UA" spc="-15" dirty="0"/>
              <a:t>паперу</a:t>
            </a:r>
            <a:r>
              <a:rPr lang="uk-UA" spc="30" dirty="0"/>
              <a:t> </a:t>
            </a:r>
            <a:r>
              <a:rPr lang="uk-UA" spc="5" dirty="0"/>
              <a:t>у </a:t>
            </a:r>
            <a:r>
              <a:rPr lang="uk-UA" spc="10" dirty="0"/>
              <a:t> </a:t>
            </a:r>
            <a:r>
              <a:rPr lang="uk-UA" spc="-10" dirty="0"/>
              <a:t>передбачений</a:t>
            </a:r>
            <a:r>
              <a:rPr lang="uk-UA" spc="10" dirty="0"/>
              <a:t> </a:t>
            </a:r>
            <a:r>
              <a:rPr lang="uk-UA" spc="5" dirty="0"/>
              <a:t>в</a:t>
            </a:r>
            <a:r>
              <a:rPr lang="uk-UA" spc="40" dirty="0"/>
              <a:t> </a:t>
            </a:r>
            <a:r>
              <a:rPr lang="uk-UA" spc="-15" dirty="0"/>
              <a:t>ньому</a:t>
            </a:r>
            <a:r>
              <a:rPr lang="uk-UA" spc="10" dirty="0"/>
              <a:t> </a:t>
            </a:r>
            <a:r>
              <a:rPr lang="uk-UA" spc="-15" dirty="0"/>
              <a:t>термін,</a:t>
            </a:r>
            <a:r>
              <a:rPr lang="uk-UA" spc="15" dirty="0"/>
              <a:t> </a:t>
            </a:r>
            <a:r>
              <a:rPr lang="uk-UA" spc="-114" dirty="0"/>
              <a:t>з</a:t>
            </a:r>
            <a:r>
              <a:rPr lang="uk-UA" spc="30" dirty="0"/>
              <a:t> </a:t>
            </a:r>
            <a:r>
              <a:rPr lang="uk-UA" dirty="0"/>
              <a:t>виплатою </a:t>
            </a:r>
            <a:r>
              <a:rPr lang="uk-UA" spc="5" dirty="0"/>
              <a:t> </a:t>
            </a:r>
            <a:r>
              <a:rPr lang="uk-UA" spc="-10" dirty="0"/>
              <a:t>доходу</a:t>
            </a:r>
            <a:r>
              <a:rPr lang="uk-UA" spc="75" dirty="0"/>
              <a:t> </a:t>
            </a:r>
            <a:r>
              <a:rPr lang="uk-UA" dirty="0"/>
              <a:t>у</a:t>
            </a:r>
            <a:r>
              <a:rPr lang="uk-UA" spc="10" dirty="0"/>
              <a:t> </a:t>
            </a:r>
            <a:r>
              <a:rPr lang="uk-UA" spc="-10" dirty="0"/>
              <a:t>вигляді</a:t>
            </a:r>
            <a:r>
              <a:rPr lang="uk-UA" spc="45" dirty="0"/>
              <a:t> </a:t>
            </a:r>
            <a:r>
              <a:rPr lang="uk-UA" spc="-10" dirty="0"/>
              <a:t>плаваючого</a:t>
            </a:r>
            <a:r>
              <a:rPr lang="uk-UA" spc="25" dirty="0"/>
              <a:t> </a:t>
            </a:r>
            <a:r>
              <a:rPr lang="uk-UA" spc="-15" dirty="0"/>
              <a:t>чи</a:t>
            </a:r>
            <a:r>
              <a:rPr lang="uk-UA" spc="20" dirty="0"/>
              <a:t> </a:t>
            </a:r>
            <a:r>
              <a:rPr lang="uk-UA" spc="-25" dirty="0"/>
              <a:t>фіксованого </a:t>
            </a:r>
            <a:r>
              <a:rPr lang="uk-UA" spc="-20" dirty="0"/>
              <a:t> </a:t>
            </a:r>
            <a:r>
              <a:rPr lang="uk-UA" spc="-25" dirty="0"/>
              <a:t>відсотку,</a:t>
            </a:r>
            <a:r>
              <a:rPr lang="uk-UA" spc="25" dirty="0"/>
              <a:t> </a:t>
            </a:r>
            <a:r>
              <a:rPr lang="uk-UA" spc="-45" dirty="0"/>
              <a:t>якщо</a:t>
            </a:r>
            <a:r>
              <a:rPr lang="uk-UA" spc="35" dirty="0"/>
              <a:t> </a:t>
            </a:r>
            <a:r>
              <a:rPr lang="uk-UA" spc="-5" dirty="0"/>
              <a:t>інше</a:t>
            </a:r>
            <a:r>
              <a:rPr lang="uk-UA" spc="-10" dirty="0"/>
              <a:t> </a:t>
            </a:r>
            <a:r>
              <a:rPr lang="uk-UA" dirty="0"/>
              <a:t>не</a:t>
            </a:r>
            <a:r>
              <a:rPr lang="uk-UA" spc="15" dirty="0"/>
              <a:t> </a:t>
            </a:r>
            <a:r>
              <a:rPr lang="uk-UA" spc="-10" dirty="0"/>
              <a:t>передбачено</a:t>
            </a:r>
            <a:r>
              <a:rPr lang="uk-UA" spc="35" dirty="0"/>
              <a:t> </a:t>
            </a:r>
            <a:r>
              <a:rPr lang="uk-UA" spc="-30" dirty="0"/>
              <a:t>умовами </a:t>
            </a:r>
            <a:r>
              <a:rPr lang="uk-UA" spc="-725" dirty="0"/>
              <a:t> </a:t>
            </a:r>
            <a:r>
              <a:rPr lang="uk-UA" spc="-40" dirty="0"/>
              <a:t>випуску.</a:t>
            </a:r>
          </a:p>
        </p:txBody>
      </p:sp>
      <p:sp>
        <p:nvSpPr>
          <p:cNvPr id="7" name="object 2"/>
          <p:cNvSpPr txBox="1"/>
          <p:nvPr/>
        </p:nvSpPr>
        <p:spPr>
          <a:xfrm>
            <a:off x="3486150" y="2695701"/>
            <a:ext cx="8638606" cy="1858842"/>
          </a:xfrm>
          <a:prstGeom prst="rect">
            <a:avLst/>
          </a:prstGeom>
        </p:spPr>
        <p:txBody>
          <a:bodyPr vert="horz" wrap="square" lIns="0" tIns="12065" rIns="0" bIns="0" rtlCol="0">
            <a:spAutoFit/>
          </a:bodyPr>
          <a:lstStyle/>
          <a:p>
            <a:pPr marL="299085" marR="288925" indent="-4445" algn="ctr">
              <a:lnSpc>
                <a:spcPct val="100000"/>
              </a:lnSpc>
              <a:spcBef>
                <a:spcPts val="95"/>
              </a:spcBef>
            </a:pPr>
            <a:r>
              <a:rPr sz="2000" spc="-10" dirty="0">
                <a:cs typeface="Times New Roman"/>
              </a:rPr>
              <a:t>Умови</a:t>
            </a:r>
            <a:r>
              <a:rPr sz="2000" spc="15" dirty="0">
                <a:cs typeface="Times New Roman"/>
              </a:rPr>
              <a:t> </a:t>
            </a:r>
            <a:r>
              <a:rPr sz="2000" spc="-15" dirty="0">
                <a:cs typeface="Times New Roman"/>
              </a:rPr>
              <a:t>випуску</a:t>
            </a:r>
            <a:r>
              <a:rPr sz="2000" spc="65" dirty="0">
                <a:cs typeface="Times New Roman"/>
              </a:rPr>
              <a:t> </a:t>
            </a:r>
            <a:r>
              <a:rPr sz="2000" spc="-5" dirty="0">
                <a:cs typeface="Times New Roman"/>
              </a:rPr>
              <a:t>і</a:t>
            </a:r>
            <a:r>
              <a:rPr sz="2000" spc="-10" dirty="0">
                <a:cs typeface="Times New Roman"/>
              </a:rPr>
              <a:t> </a:t>
            </a:r>
            <a:r>
              <a:rPr sz="2000" spc="-5" dirty="0">
                <a:cs typeface="Times New Roman"/>
              </a:rPr>
              <a:t>розповсюдження</a:t>
            </a:r>
            <a:r>
              <a:rPr sz="2000" spc="5" dirty="0">
                <a:cs typeface="Times New Roman"/>
              </a:rPr>
              <a:t> </a:t>
            </a:r>
            <a:r>
              <a:rPr sz="2000" spc="-5" dirty="0">
                <a:cs typeface="Times New Roman"/>
              </a:rPr>
              <a:t>облігацій </a:t>
            </a:r>
            <a:r>
              <a:rPr sz="2000" dirty="0">
                <a:cs typeface="Times New Roman"/>
              </a:rPr>
              <a:t> </a:t>
            </a:r>
            <a:r>
              <a:rPr sz="2000" spc="-10" dirty="0">
                <a:cs typeface="Times New Roman"/>
              </a:rPr>
              <a:t>підприємствами</a:t>
            </a:r>
            <a:r>
              <a:rPr sz="2000" spc="45" dirty="0">
                <a:cs typeface="Times New Roman"/>
              </a:rPr>
              <a:t> </a:t>
            </a:r>
            <a:r>
              <a:rPr sz="2000" spc="-10" dirty="0">
                <a:cs typeface="Times New Roman"/>
              </a:rPr>
              <a:t>визначаються</a:t>
            </a:r>
            <a:r>
              <a:rPr sz="2000" spc="55" dirty="0">
                <a:cs typeface="Times New Roman"/>
              </a:rPr>
              <a:t> </a:t>
            </a:r>
            <a:r>
              <a:rPr sz="2000" b="1" spc="-10" dirty="0">
                <a:cs typeface="Times New Roman"/>
              </a:rPr>
              <a:t>Законом</a:t>
            </a:r>
            <a:r>
              <a:rPr sz="2000" b="1" spc="30" dirty="0">
                <a:cs typeface="Times New Roman"/>
              </a:rPr>
              <a:t> </a:t>
            </a:r>
            <a:r>
              <a:rPr sz="2000" b="1" spc="-10" dirty="0">
                <a:cs typeface="Times New Roman"/>
              </a:rPr>
              <a:t>№</a:t>
            </a:r>
            <a:r>
              <a:rPr sz="2000" b="1" spc="5" dirty="0">
                <a:cs typeface="Times New Roman"/>
              </a:rPr>
              <a:t> </a:t>
            </a:r>
            <a:r>
              <a:rPr sz="2000" b="1" spc="-5" dirty="0">
                <a:cs typeface="Times New Roman"/>
              </a:rPr>
              <a:t>3480-IV </a:t>
            </a:r>
            <a:r>
              <a:rPr sz="2000" b="1" spc="-635" dirty="0">
                <a:cs typeface="Times New Roman"/>
              </a:rPr>
              <a:t> </a:t>
            </a:r>
            <a:r>
              <a:rPr sz="2000" b="1" spc="-5" dirty="0">
                <a:cs typeface="Times New Roman"/>
              </a:rPr>
              <a:t>“Про</a:t>
            </a:r>
            <a:r>
              <a:rPr sz="2000" b="1" spc="5" dirty="0">
                <a:cs typeface="Times New Roman"/>
              </a:rPr>
              <a:t> </a:t>
            </a:r>
            <a:r>
              <a:rPr sz="2000" b="1" spc="-10" dirty="0">
                <a:cs typeface="Times New Roman"/>
              </a:rPr>
              <a:t>цінні</a:t>
            </a:r>
            <a:r>
              <a:rPr sz="2000" b="1" spc="30" dirty="0">
                <a:cs typeface="Times New Roman"/>
              </a:rPr>
              <a:t> </a:t>
            </a:r>
            <a:r>
              <a:rPr sz="2000" b="1" spc="-10" dirty="0">
                <a:cs typeface="Times New Roman"/>
              </a:rPr>
              <a:t>папери</a:t>
            </a:r>
            <a:r>
              <a:rPr sz="2000" b="1" spc="35" dirty="0">
                <a:cs typeface="Times New Roman"/>
              </a:rPr>
              <a:t> </a:t>
            </a:r>
            <a:r>
              <a:rPr sz="2000" b="1" spc="-10" dirty="0">
                <a:cs typeface="Times New Roman"/>
              </a:rPr>
              <a:t>та</a:t>
            </a:r>
            <a:r>
              <a:rPr sz="2000" b="1" spc="15" dirty="0">
                <a:cs typeface="Times New Roman"/>
              </a:rPr>
              <a:t> </a:t>
            </a:r>
            <a:r>
              <a:rPr sz="2000" b="1" spc="-15" dirty="0">
                <a:cs typeface="Times New Roman"/>
              </a:rPr>
              <a:t>фондовий</a:t>
            </a:r>
            <a:r>
              <a:rPr sz="2000" b="1" spc="70" dirty="0">
                <a:cs typeface="Times New Roman"/>
              </a:rPr>
              <a:t> </a:t>
            </a:r>
            <a:r>
              <a:rPr sz="2000" b="1" spc="-10" dirty="0">
                <a:cs typeface="Times New Roman"/>
              </a:rPr>
              <a:t>ринок”</a:t>
            </a:r>
            <a:r>
              <a:rPr sz="2000" b="1" spc="70" dirty="0">
                <a:cs typeface="Times New Roman"/>
              </a:rPr>
              <a:t> </a:t>
            </a:r>
            <a:r>
              <a:rPr sz="2000" spc="-10" dirty="0">
                <a:cs typeface="Times New Roman"/>
              </a:rPr>
              <a:t>та</a:t>
            </a:r>
            <a:endParaRPr sz="2000" dirty="0">
              <a:cs typeface="Times New Roman"/>
            </a:endParaRPr>
          </a:p>
          <a:p>
            <a:pPr marL="12065" marR="5080" algn="ctr">
              <a:lnSpc>
                <a:spcPct val="100000"/>
              </a:lnSpc>
              <a:spcBef>
                <a:spcPts val="5"/>
              </a:spcBef>
            </a:pPr>
            <a:r>
              <a:rPr sz="2000" b="1" spc="-10" dirty="0">
                <a:cs typeface="Times New Roman"/>
              </a:rPr>
              <a:t>Положенням</a:t>
            </a:r>
            <a:r>
              <a:rPr sz="2000" b="1" spc="95" dirty="0">
                <a:cs typeface="Times New Roman"/>
              </a:rPr>
              <a:t> </a:t>
            </a:r>
            <a:r>
              <a:rPr sz="2000" b="1" spc="-10" dirty="0">
                <a:cs typeface="Times New Roman"/>
              </a:rPr>
              <a:t>№</a:t>
            </a:r>
            <a:r>
              <a:rPr sz="2000" b="1" dirty="0">
                <a:cs typeface="Times New Roman"/>
              </a:rPr>
              <a:t> </a:t>
            </a:r>
            <a:r>
              <a:rPr sz="2000" b="1" spc="-5" dirty="0">
                <a:cs typeface="Times New Roman"/>
              </a:rPr>
              <a:t>2998</a:t>
            </a:r>
            <a:r>
              <a:rPr sz="2000" b="1" spc="10" dirty="0">
                <a:cs typeface="Times New Roman"/>
              </a:rPr>
              <a:t> </a:t>
            </a:r>
            <a:r>
              <a:rPr sz="2000" b="1" spc="-5" dirty="0">
                <a:cs typeface="Times New Roman"/>
              </a:rPr>
              <a:t>“Про</a:t>
            </a:r>
            <a:r>
              <a:rPr sz="2000" b="1" spc="10" dirty="0">
                <a:cs typeface="Times New Roman"/>
              </a:rPr>
              <a:t> </a:t>
            </a:r>
            <a:r>
              <a:rPr sz="2000" b="1" spc="-10" dirty="0">
                <a:cs typeface="Times New Roman"/>
              </a:rPr>
              <a:t>порядок</a:t>
            </a:r>
            <a:r>
              <a:rPr sz="2000" b="1" spc="40" dirty="0">
                <a:cs typeface="Times New Roman"/>
              </a:rPr>
              <a:t> </a:t>
            </a:r>
            <a:r>
              <a:rPr sz="2000" b="1" spc="-10" dirty="0">
                <a:cs typeface="Times New Roman"/>
              </a:rPr>
              <a:t>здійснення</a:t>
            </a:r>
            <a:r>
              <a:rPr sz="2000" b="1" spc="70" dirty="0">
                <a:cs typeface="Times New Roman"/>
              </a:rPr>
              <a:t> </a:t>
            </a:r>
            <a:r>
              <a:rPr sz="2000" b="1" spc="-5" dirty="0">
                <a:cs typeface="Times New Roman"/>
              </a:rPr>
              <a:t>емісії </a:t>
            </a:r>
            <a:r>
              <a:rPr sz="2000" b="1" spc="-635" dirty="0">
                <a:cs typeface="Times New Roman"/>
              </a:rPr>
              <a:t> </a:t>
            </a:r>
            <a:r>
              <a:rPr sz="2000" b="1" spc="-5" dirty="0">
                <a:cs typeface="Times New Roman"/>
              </a:rPr>
              <a:t>облігацій</a:t>
            </a:r>
            <a:r>
              <a:rPr sz="2000" b="1" spc="40" dirty="0">
                <a:cs typeface="Times New Roman"/>
              </a:rPr>
              <a:t> </a:t>
            </a:r>
            <a:r>
              <a:rPr sz="2000" b="1" spc="-5" dirty="0">
                <a:cs typeface="Times New Roman"/>
              </a:rPr>
              <a:t>підприємств,</a:t>
            </a:r>
            <a:r>
              <a:rPr sz="2000" b="1" spc="45" dirty="0">
                <a:cs typeface="Times New Roman"/>
              </a:rPr>
              <a:t> </a:t>
            </a:r>
            <a:r>
              <a:rPr sz="2000" b="1" spc="-5" dirty="0">
                <a:cs typeface="Times New Roman"/>
              </a:rPr>
              <a:t>облігацій</a:t>
            </a:r>
            <a:r>
              <a:rPr sz="2000" b="1" spc="40" dirty="0">
                <a:cs typeface="Times New Roman"/>
              </a:rPr>
              <a:t> </a:t>
            </a:r>
            <a:r>
              <a:rPr sz="2000" b="1" spc="-10" dirty="0">
                <a:cs typeface="Times New Roman"/>
              </a:rPr>
              <a:t>міжнародних</a:t>
            </a:r>
            <a:endParaRPr sz="2000" dirty="0">
              <a:cs typeface="Times New Roman"/>
            </a:endParaRPr>
          </a:p>
          <a:p>
            <a:pPr marL="10160" algn="ctr">
              <a:lnSpc>
                <a:spcPct val="100000"/>
              </a:lnSpc>
            </a:pPr>
            <a:r>
              <a:rPr sz="2000" b="1" spc="-10" dirty="0">
                <a:cs typeface="Times New Roman"/>
              </a:rPr>
              <a:t>фінансових</a:t>
            </a:r>
            <a:r>
              <a:rPr sz="2000" b="1" spc="90" dirty="0">
                <a:cs typeface="Times New Roman"/>
              </a:rPr>
              <a:t> </a:t>
            </a:r>
            <a:r>
              <a:rPr sz="2000" b="1" spc="-5" dirty="0">
                <a:cs typeface="Times New Roman"/>
              </a:rPr>
              <a:t>організацій</a:t>
            </a:r>
            <a:r>
              <a:rPr sz="2000" b="1" spc="50" dirty="0">
                <a:cs typeface="Times New Roman"/>
              </a:rPr>
              <a:t> </a:t>
            </a:r>
            <a:r>
              <a:rPr sz="2000" b="1" spc="-10" dirty="0">
                <a:cs typeface="Times New Roman"/>
              </a:rPr>
              <a:t>та</a:t>
            </a:r>
            <a:r>
              <a:rPr sz="2000" b="1" spc="10" dirty="0">
                <a:cs typeface="Times New Roman"/>
              </a:rPr>
              <a:t> </a:t>
            </a:r>
            <a:r>
              <a:rPr sz="2000" b="1" spc="-5" dirty="0">
                <a:cs typeface="Times New Roman"/>
              </a:rPr>
              <a:t>їх</a:t>
            </a:r>
            <a:r>
              <a:rPr sz="2000" b="1" spc="-15" dirty="0">
                <a:cs typeface="Times New Roman"/>
              </a:rPr>
              <a:t> </a:t>
            </a:r>
            <a:r>
              <a:rPr sz="2000" b="1" dirty="0">
                <a:cs typeface="Times New Roman"/>
              </a:rPr>
              <a:t>обігу”</a:t>
            </a:r>
            <a:endParaRPr sz="2000" dirty="0">
              <a:cs typeface="Times New Roman"/>
            </a:endParaRPr>
          </a:p>
        </p:txBody>
      </p:sp>
      <p:sp>
        <p:nvSpPr>
          <p:cNvPr id="8" name="Прямоугольник 7"/>
          <p:cNvSpPr/>
          <p:nvPr/>
        </p:nvSpPr>
        <p:spPr>
          <a:xfrm>
            <a:off x="200024" y="259920"/>
            <a:ext cx="6791325" cy="2307619"/>
          </a:xfrm>
          <a:prstGeom prst="rect">
            <a:avLst/>
          </a:prstGeom>
        </p:spPr>
        <p:txBody>
          <a:bodyPr wrap="square">
            <a:spAutoFit/>
          </a:bodyPr>
          <a:lstStyle/>
          <a:p>
            <a:pPr algn="just">
              <a:lnSpc>
                <a:spcPct val="107000"/>
              </a:lnSpc>
              <a:spcBef>
                <a:spcPts val="600"/>
              </a:spcBef>
              <a:spcAft>
                <a:spcPts val="600"/>
              </a:spcAft>
            </a:pPr>
            <a:r>
              <a:rPr lang="uk-UA" b="1" dirty="0" smtClean="0">
                <a:solidFill>
                  <a:srgbClr val="FF0000"/>
                </a:solidFill>
                <a:ea typeface="Times New Roman" panose="02020603050405020304" pitchFamily="18" charset="0"/>
                <a:cs typeface="Times New Roman" panose="02020603050405020304" pitchFamily="18" charset="0"/>
              </a:rPr>
              <a:t>ОБЛІГАЦІЯ (БОНД)</a:t>
            </a:r>
            <a:r>
              <a:rPr lang="uk-UA" dirty="0" smtClean="0">
                <a:ea typeface="Times New Roman" panose="02020603050405020304" pitchFamily="18" charset="0"/>
                <a:cs typeface="Times New Roman" panose="02020603050405020304" pitchFamily="18" charset="0"/>
              </a:rPr>
              <a:t> - це </a:t>
            </a:r>
            <a:r>
              <a:rPr lang="uk-UA" dirty="0">
                <a:ea typeface="Times New Roman" panose="02020603050405020304" pitchFamily="18" charset="0"/>
                <a:cs typeface="Times New Roman" panose="02020603050405020304" pitchFamily="18" charset="0"/>
              </a:rPr>
              <a:t>кредитний інструмент, за яким емітент отримує гроші в борг на певні потреби не від банку, а від приватних інвесторів. Звісно, за користування позикою виплачуються відсотки, так само як і у випадку з депозитом. </a:t>
            </a:r>
            <a:endParaRPr lang="uk-UA" dirty="0" smtClean="0">
              <a:ea typeface="Times New Roman" panose="02020603050405020304" pitchFamily="18" charset="0"/>
              <a:cs typeface="Times New Roman" panose="02020603050405020304" pitchFamily="18" charset="0"/>
            </a:endParaRPr>
          </a:p>
          <a:p>
            <a:pPr algn="just">
              <a:lnSpc>
                <a:spcPct val="107000"/>
              </a:lnSpc>
              <a:spcBef>
                <a:spcPts val="600"/>
              </a:spcBef>
              <a:spcAft>
                <a:spcPts val="600"/>
              </a:spcAft>
            </a:pPr>
            <a:r>
              <a:rPr lang="uk-UA" dirty="0" smtClean="0">
                <a:ea typeface="Times New Roman" panose="02020603050405020304" pitchFamily="18" charset="0"/>
                <a:cs typeface="Times New Roman" panose="02020603050405020304" pitchFamily="18" charset="0"/>
              </a:rPr>
              <a:t>Цінні </a:t>
            </a:r>
            <a:r>
              <a:rPr lang="uk-UA" dirty="0">
                <a:ea typeface="Times New Roman" panose="02020603050405020304" pitchFamily="18" charset="0"/>
                <a:cs typeface="Times New Roman" panose="02020603050405020304" pitchFamily="18" charset="0"/>
              </a:rPr>
              <a:t>папери використовуються вкладниками для заощадження, збереження коштів від знецінення та одержання гарантованого, нехай і невеликого, заробітку.</a:t>
            </a:r>
            <a:endParaRPr lang="uk-UA" sz="1400" dirty="0">
              <a:effectLst/>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4108504984"/>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object 3"/>
          <p:cNvGraphicFramePr>
            <a:graphicFrameLocks noGrp="1"/>
          </p:cNvGraphicFramePr>
          <p:nvPr>
            <p:extLst>
              <p:ext uri="{D42A27DB-BD31-4B8C-83A1-F6EECF244321}">
                <p14:modId xmlns:p14="http://schemas.microsoft.com/office/powerpoint/2010/main" val="298725538"/>
              </p:ext>
            </p:extLst>
          </p:nvPr>
        </p:nvGraphicFramePr>
        <p:xfrm>
          <a:off x="202031" y="282928"/>
          <a:ext cx="11828044" cy="6449570"/>
        </p:xfrm>
        <a:graphic>
          <a:graphicData uri="http://schemas.openxmlformats.org/drawingml/2006/table">
            <a:tbl>
              <a:tblPr firstRow="1" bandRow="1">
                <a:tableStyleId>{2D5ABB26-0587-4C30-8999-92F81FD0307C}</a:tableStyleId>
              </a:tblPr>
              <a:tblGrid>
                <a:gridCol w="2158174"/>
                <a:gridCol w="2671007"/>
                <a:gridCol w="6998863"/>
              </a:tblGrid>
              <a:tr h="896591">
                <a:tc>
                  <a:txBody>
                    <a:bodyPr/>
                    <a:lstStyle/>
                    <a:p>
                      <a:pPr marL="0" indent="0" algn="ctr">
                        <a:lnSpc>
                          <a:spcPct val="100000"/>
                        </a:lnSpc>
                        <a:spcBef>
                          <a:spcPts val="285"/>
                        </a:spcBef>
                      </a:pPr>
                      <a:r>
                        <a:rPr sz="1400" b="1" i="1" spc="-5" dirty="0">
                          <a:latin typeface="Bookman Old Style" panose="02050604050505020204" pitchFamily="18" charset="0"/>
                          <a:cs typeface="Arial"/>
                        </a:rPr>
                        <a:t>Ознака</a:t>
                      </a:r>
                      <a:endParaRPr sz="1400" dirty="0">
                        <a:latin typeface="Bookman Old Style" panose="02050604050505020204" pitchFamily="18" charset="0"/>
                        <a:cs typeface="Arial"/>
                      </a:endParaRPr>
                    </a:p>
                    <a:p>
                      <a:pPr marL="0" marR="0" indent="0" algn="ctr" defTabSz="914400" eaLnBrk="1" fontAlgn="auto" latinLnBrk="0" hangingPunct="1">
                        <a:lnSpc>
                          <a:spcPct val="100000"/>
                        </a:lnSpc>
                        <a:spcBef>
                          <a:spcPts val="0"/>
                        </a:spcBef>
                        <a:spcAft>
                          <a:spcPts val="0"/>
                        </a:spcAft>
                        <a:buClrTx/>
                        <a:buSzTx/>
                        <a:buFontTx/>
                        <a:buNone/>
                        <a:tabLst/>
                        <a:defRPr/>
                      </a:pPr>
                      <a:r>
                        <a:rPr sz="1400" b="1" i="1" spc="5" dirty="0" err="1" smtClean="0">
                          <a:latin typeface="Bookman Old Style" panose="02050604050505020204" pitchFamily="18" charset="0"/>
                          <a:cs typeface="Arial"/>
                        </a:rPr>
                        <a:t>класифікації</a:t>
                      </a:r>
                      <a:endParaRPr sz="1400" dirty="0">
                        <a:latin typeface="Bookman Old Style" panose="02050604050505020204" pitchFamily="18" charset="0"/>
                        <a:cs typeface="Arial"/>
                      </a:endParaRPr>
                    </a:p>
                  </a:txBody>
                  <a:tcPr marL="0" marR="0" marT="36195" marB="0" anchor="ctr">
                    <a:lnL w="6350">
                      <a:solidFill>
                        <a:srgbClr val="000000"/>
                      </a:solidFill>
                      <a:prstDash val="solid"/>
                    </a:lnL>
                    <a:lnR w="12700">
                      <a:solidFill>
                        <a:srgbClr val="000000"/>
                      </a:solidFill>
                      <a:prstDash val="solid"/>
                    </a:lnR>
                    <a:lnT w="635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0" indent="0" algn="ctr">
                        <a:lnSpc>
                          <a:spcPct val="100000"/>
                        </a:lnSpc>
                        <a:spcBef>
                          <a:spcPts val="285"/>
                        </a:spcBef>
                      </a:pPr>
                      <a:r>
                        <a:rPr sz="1400" b="1" i="1" spc="-5" dirty="0">
                          <a:latin typeface="Bookman Old Style" panose="02050604050505020204" pitchFamily="18" charset="0"/>
                          <a:cs typeface="Arial"/>
                        </a:rPr>
                        <a:t>Вид</a:t>
                      </a:r>
                      <a:r>
                        <a:rPr sz="1400" b="1" i="1" spc="-30" dirty="0">
                          <a:latin typeface="Bookman Old Style" panose="02050604050505020204" pitchFamily="18" charset="0"/>
                          <a:cs typeface="Arial"/>
                        </a:rPr>
                        <a:t> </a:t>
                      </a:r>
                      <a:r>
                        <a:rPr sz="1400" b="1" i="1" spc="-10" dirty="0">
                          <a:latin typeface="Bookman Old Style" panose="02050604050505020204" pitchFamily="18" charset="0"/>
                          <a:cs typeface="Arial"/>
                        </a:rPr>
                        <a:t>облігації</a:t>
                      </a:r>
                      <a:endParaRPr sz="1400" dirty="0">
                        <a:latin typeface="Bookman Old Style" panose="02050604050505020204" pitchFamily="18" charset="0"/>
                        <a:cs typeface="Arial"/>
                      </a:endParaRPr>
                    </a:p>
                  </a:txBody>
                  <a:tcPr marL="0" marR="0" marT="36195" marB="0" anchor="ctr">
                    <a:lnL w="12700">
                      <a:solidFill>
                        <a:srgbClr val="000000"/>
                      </a:solidFill>
                      <a:prstDash val="solid"/>
                    </a:lnL>
                    <a:lnR w="12700">
                      <a:solidFill>
                        <a:srgbClr val="000000"/>
                      </a:solidFill>
                      <a:prstDash val="solid"/>
                    </a:lnR>
                    <a:lnT w="635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0" indent="0" algn="ctr">
                        <a:lnSpc>
                          <a:spcPct val="100000"/>
                        </a:lnSpc>
                        <a:spcBef>
                          <a:spcPts val="275"/>
                        </a:spcBef>
                      </a:pPr>
                      <a:r>
                        <a:rPr sz="1400" b="1" i="1" spc="-10" dirty="0">
                          <a:latin typeface="Bookman Old Style" panose="02050604050505020204" pitchFamily="18" charset="0"/>
                          <a:cs typeface="Arial"/>
                        </a:rPr>
                        <a:t>Пояснення</a:t>
                      </a:r>
                      <a:endParaRPr sz="1400" dirty="0">
                        <a:latin typeface="Bookman Old Style" panose="02050604050505020204" pitchFamily="18" charset="0"/>
                        <a:cs typeface="Arial"/>
                      </a:endParaRPr>
                    </a:p>
                  </a:txBody>
                  <a:tcPr marL="0" marR="0" marT="34925" marB="0" anchor="ctr">
                    <a:lnL w="12700">
                      <a:solidFill>
                        <a:srgbClr val="000000"/>
                      </a:solidFill>
                      <a:prstDash val="solid"/>
                    </a:lnL>
                    <a:lnR w="6350">
                      <a:solidFill>
                        <a:srgbClr val="000000"/>
                      </a:solidFill>
                      <a:prstDash val="solid"/>
                    </a:lnR>
                    <a:lnT w="6350">
                      <a:solidFill>
                        <a:srgbClr val="000000"/>
                      </a:solidFill>
                      <a:prstDash val="solid"/>
                    </a:lnT>
                    <a:lnB w="12700">
                      <a:solidFill>
                        <a:srgbClr val="000000"/>
                      </a:solidFill>
                      <a:prstDash val="solid"/>
                    </a:lnB>
                    <a:solidFill>
                      <a:schemeClr val="accent5">
                        <a:lumMod val="40000"/>
                        <a:lumOff val="60000"/>
                      </a:schemeClr>
                    </a:solidFill>
                  </a:tcPr>
                </a:tc>
              </a:tr>
              <a:tr h="965659">
                <a:tc rowSpan="2">
                  <a:txBody>
                    <a:bodyPr/>
                    <a:lstStyle/>
                    <a:p>
                      <a:pPr marL="0" marR="86360" indent="0" algn="ctr">
                        <a:lnSpc>
                          <a:spcPct val="100000"/>
                        </a:lnSpc>
                        <a:spcBef>
                          <a:spcPts val="309"/>
                        </a:spcBef>
                        <a:tabLst>
                          <a:tab pos="688340" algn="l"/>
                        </a:tabLst>
                      </a:pPr>
                      <a:r>
                        <a:rPr lang="uk-UA" sz="1400" b="1" spc="-40" dirty="0" smtClean="0">
                          <a:latin typeface="Bookman Old Style" panose="02050604050505020204" pitchFamily="18" charset="0"/>
                          <a:cs typeface="Microsoft Sans Serif"/>
                        </a:rPr>
                        <a:t>ЗА</a:t>
                      </a:r>
                      <a:r>
                        <a:rPr lang="uk-UA" sz="1400" b="1" spc="-40" baseline="0" dirty="0" smtClean="0">
                          <a:latin typeface="Bookman Old Style" panose="02050604050505020204" pitchFamily="18" charset="0"/>
                          <a:cs typeface="Microsoft Sans Serif"/>
                        </a:rPr>
                        <a:t> </a:t>
                      </a:r>
                      <a:r>
                        <a:rPr lang="uk-UA" sz="1400" b="1" dirty="0" smtClean="0">
                          <a:latin typeface="Bookman Old Style" panose="02050604050505020204" pitchFamily="18" charset="0"/>
                          <a:cs typeface="Microsoft Sans Serif"/>
                        </a:rPr>
                        <a:t>ОСОБОЮ </a:t>
                      </a:r>
                      <a:r>
                        <a:rPr lang="uk-UA" sz="1400" b="1" spc="5" dirty="0" smtClean="0">
                          <a:latin typeface="Bookman Old Style" panose="02050604050505020204" pitchFamily="18" charset="0"/>
                          <a:cs typeface="Microsoft Sans Serif"/>
                        </a:rPr>
                        <a:t> </a:t>
                      </a:r>
                      <a:r>
                        <a:rPr lang="uk-UA" sz="1400" b="1" spc="-25" dirty="0" smtClean="0">
                          <a:latin typeface="Bookman Old Style" panose="02050604050505020204" pitchFamily="18" charset="0"/>
                          <a:cs typeface="Microsoft Sans Serif"/>
                        </a:rPr>
                        <a:t>ЕМІТЕНТА</a:t>
                      </a:r>
                      <a:endParaRPr lang="uk-UA" sz="1400" b="1" dirty="0">
                        <a:latin typeface="Bookman Old Style" panose="02050604050505020204" pitchFamily="18" charset="0"/>
                        <a:cs typeface="Microsoft Sans Serif"/>
                      </a:endParaRPr>
                    </a:p>
                  </a:txBody>
                  <a:tcPr marL="0" marR="0" marT="39369" marB="0" anchor="ctr">
                    <a:lnL w="635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1270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marR="676275" indent="0" algn="ctr">
                        <a:lnSpc>
                          <a:spcPct val="100000"/>
                        </a:lnSpc>
                        <a:spcBef>
                          <a:spcPts val="0"/>
                        </a:spcBef>
                      </a:pPr>
                      <a:r>
                        <a:rPr sz="2000" i="1" spc="-20" dirty="0">
                          <a:latin typeface="Bookman Old Style" panose="02050604050505020204" pitchFamily="18" charset="0"/>
                          <a:cs typeface="Microsoft Sans Serif"/>
                        </a:rPr>
                        <a:t>Облігації </a:t>
                      </a:r>
                      <a:r>
                        <a:rPr sz="2000" i="1" spc="-15" dirty="0">
                          <a:latin typeface="Bookman Old Style" panose="02050604050505020204" pitchFamily="18" charset="0"/>
                          <a:cs typeface="Microsoft Sans Serif"/>
                        </a:rPr>
                        <a:t> д</a:t>
                      </a:r>
                      <a:r>
                        <a:rPr sz="2000" i="1" spc="-5" dirty="0">
                          <a:latin typeface="Bookman Old Style" panose="02050604050505020204" pitchFamily="18" charset="0"/>
                          <a:cs typeface="Microsoft Sans Serif"/>
                        </a:rPr>
                        <a:t>е</a:t>
                      </a:r>
                      <a:r>
                        <a:rPr sz="2000" i="1" spc="-10" dirty="0">
                          <a:latin typeface="Bookman Old Style" panose="02050604050505020204" pitchFamily="18" charset="0"/>
                          <a:cs typeface="Microsoft Sans Serif"/>
                        </a:rPr>
                        <a:t>р</a:t>
                      </a:r>
                      <a:r>
                        <a:rPr sz="2000" i="1" spc="10" dirty="0">
                          <a:latin typeface="Bookman Old Style" panose="02050604050505020204" pitchFamily="18" charset="0"/>
                          <a:cs typeface="Microsoft Sans Serif"/>
                        </a:rPr>
                        <a:t>ж</a:t>
                      </a:r>
                      <a:r>
                        <a:rPr sz="2000" i="1" spc="15" dirty="0">
                          <a:latin typeface="Bookman Old Style" panose="02050604050505020204" pitchFamily="18" charset="0"/>
                          <a:cs typeface="Microsoft Sans Serif"/>
                        </a:rPr>
                        <a:t>а</a:t>
                      </a:r>
                      <a:r>
                        <a:rPr sz="2000" i="1" spc="-5" dirty="0">
                          <a:latin typeface="Bookman Old Style" panose="02050604050505020204" pitchFamily="18" charset="0"/>
                          <a:cs typeface="Microsoft Sans Serif"/>
                        </a:rPr>
                        <a:t>вн</a:t>
                      </a:r>
                      <a:r>
                        <a:rPr sz="2000" i="1" spc="-10" dirty="0">
                          <a:latin typeface="Bookman Old Style" panose="02050604050505020204" pitchFamily="18" charset="0"/>
                          <a:cs typeface="Microsoft Sans Serif"/>
                        </a:rPr>
                        <a:t>и</a:t>
                      </a:r>
                      <a:r>
                        <a:rPr sz="2000" i="1" dirty="0">
                          <a:latin typeface="Bookman Old Style" panose="02050604050505020204" pitchFamily="18" charset="0"/>
                          <a:cs typeface="Microsoft Sans Serif"/>
                        </a:rPr>
                        <a:t>х  </a:t>
                      </a:r>
                      <a:r>
                        <a:rPr sz="2000" i="1" spc="-65" dirty="0">
                          <a:latin typeface="Bookman Old Style" panose="02050604050505020204" pitchFamily="18" charset="0"/>
                          <a:cs typeface="Microsoft Sans Serif"/>
                        </a:rPr>
                        <a:t>позик</a:t>
                      </a:r>
                      <a:endParaRPr sz="2000" i="1" dirty="0">
                        <a:latin typeface="Bookman Old Style" panose="02050604050505020204" pitchFamily="18" charset="0"/>
                        <a:cs typeface="Microsoft Sans Serif"/>
                      </a:endParaRPr>
                    </a:p>
                  </a:txBody>
                  <a:tcPr marL="0" marR="0" marT="39369"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0" marR="78740" indent="0" algn="just">
                        <a:lnSpc>
                          <a:spcPct val="100000"/>
                        </a:lnSpc>
                        <a:spcBef>
                          <a:spcPts val="309"/>
                        </a:spcBef>
                      </a:pPr>
                      <a:r>
                        <a:rPr sz="1800" spc="-20" dirty="0">
                          <a:latin typeface="Bookman Old Style" panose="02050604050505020204" pitchFamily="18" charset="0"/>
                          <a:cs typeface="Microsoft Sans Serif"/>
                        </a:rPr>
                        <a:t>Можуть</a:t>
                      </a:r>
                      <a:r>
                        <a:rPr sz="1800" spc="50" dirty="0">
                          <a:latin typeface="Bookman Old Style" panose="02050604050505020204" pitchFamily="18" charset="0"/>
                          <a:cs typeface="Microsoft Sans Serif"/>
                        </a:rPr>
                        <a:t> </a:t>
                      </a:r>
                      <a:r>
                        <a:rPr sz="1800" spc="-25" dirty="0">
                          <a:latin typeface="Bookman Old Style" panose="02050604050505020204" pitchFamily="18" charset="0"/>
                          <a:cs typeface="Microsoft Sans Serif"/>
                        </a:rPr>
                        <a:t>випускати</a:t>
                      </a:r>
                      <a:r>
                        <a:rPr sz="1800" spc="50" dirty="0">
                          <a:latin typeface="Bookman Old Style" panose="02050604050505020204" pitchFamily="18" charset="0"/>
                          <a:cs typeface="Microsoft Sans Serif"/>
                        </a:rPr>
                        <a:t> </a:t>
                      </a:r>
                      <a:r>
                        <a:rPr sz="1800" spc="-25" dirty="0">
                          <a:latin typeface="Bookman Old Style" panose="02050604050505020204" pitchFamily="18" charset="0"/>
                          <a:cs typeface="Microsoft Sans Serif"/>
                        </a:rPr>
                        <a:t>органи</a:t>
                      </a:r>
                      <a:r>
                        <a:rPr sz="1800" spc="85" dirty="0">
                          <a:latin typeface="Bookman Old Style" panose="02050604050505020204" pitchFamily="18" charset="0"/>
                          <a:cs typeface="Microsoft Sans Serif"/>
                        </a:rPr>
                        <a:t> </a:t>
                      </a:r>
                      <a:r>
                        <a:rPr sz="1800" spc="-5" dirty="0">
                          <a:latin typeface="Bookman Old Style" panose="02050604050505020204" pitchFamily="18" charset="0"/>
                          <a:cs typeface="Microsoft Sans Serif"/>
                        </a:rPr>
                        <a:t>державної</a:t>
                      </a:r>
                      <a:r>
                        <a:rPr sz="1800" spc="70" dirty="0">
                          <a:latin typeface="Bookman Old Style" panose="02050604050505020204" pitchFamily="18" charset="0"/>
                          <a:cs typeface="Microsoft Sans Serif"/>
                        </a:rPr>
                        <a:t> </a:t>
                      </a:r>
                      <a:r>
                        <a:rPr sz="1800" spc="-15" dirty="0">
                          <a:latin typeface="Bookman Old Style" panose="02050604050505020204" pitchFamily="18" charset="0"/>
                          <a:cs typeface="Microsoft Sans Serif"/>
                        </a:rPr>
                        <a:t>впади</a:t>
                      </a:r>
                      <a:r>
                        <a:rPr sz="1800" spc="55" dirty="0">
                          <a:latin typeface="Bookman Old Style" panose="02050604050505020204" pitchFamily="18" charset="0"/>
                          <a:cs typeface="Microsoft Sans Serif"/>
                        </a:rPr>
                        <a:t> </a:t>
                      </a:r>
                      <a:r>
                        <a:rPr sz="1800" spc="-15" dirty="0">
                          <a:latin typeface="Bookman Old Style" panose="02050604050505020204" pitchFamily="18" charset="0"/>
                          <a:cs typeface="Microsoft Sans Serif"/>
                        </a:rPr>
                        <a:t>і </a:t>
                      </a:r>
                      <a:r>
                        <a:rPr sz="1800" spc="-515" dirty="0">
                          <a:latin typeface="Bookman Old Style" panose="02050604050505020204" pitchFamily="18" charset="0"/>
                          <a:cs typeface="Microsoft Sans Serif"/>
                        </a:rPr>
                        <a:t> </a:t>
                      </a:r>
                      <a:r>
                        <a:rPr sz="1800" spc="-30" dirty="0">
                          <a:latin typeface="Bookman Old Style" panose="02050604050505020204" pitchFamily="18" charset="0"/>
                          <a:cs typeface="Microsoft Sans Serif"/>
                        </a:rPr>
                        <a:t>місцевого</a:t>
                      </a:r>
                      <a:r>
                        <a:rPr sz="1800" spc="55" dirty="0">
                          <a:latin typeface="Bookman Old Style" panose="02050604050505020204" pitchFamily="18" charset="0"/>
                          <a:cs typeface="Microsoft Sans Serif"/>
                        </a:rPr>
                        <a:t> </a:t>
                      </a:r>
                      <a:r>
                        <a:rPr sz="1800" spc="-20" dirty="0">
                          <a:latin typeface="Bookman Old Style" panose="02050604050505020204" pitchFamily="18" charset="0"/>
                          <a:cs typeface="Microsoft Sans Serif"/>
                        </a:rPr>
                        <a:t>самоврядування</a:t>
                      </a:r>
                      <a:endParaRPr sz="1800" dirty="0">
                        <a:latin typeface="Bookman Old Style" panose="02050604050505020204" pitchFamily="18" charset="0"/>
                        <a:cs typeface="Microsoft Sans Serif"/>
                      </a:endParaRPr>
                    </a:p>
                  </a:txBody>
                  <a:tcPr marL="0" marR="0" marT="39369" marB="0" anchor="ctr">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r>
              <a:tr h="965659">
                <a:tc vMerge="1">
                  <a:txBody>
                    <a:bodyPr/>
                    <a:lstStyle/>
                    <a:p>
                      <a:pPr marL="0" indent="0">
                        <a:lnSpc>
                          <a:spcPct val="100000"/>
                        </a:lnSpc>
                      </a:pPr>
                      <a:endParaRPr sz="1400" dirty="0">
                        <a:latin typeface="Bookman Old Style" panose="02050604050505020204" pitchFamily="18" charset="0"/>
                        <a:cs typeface="Times New Roman"/>
                      </a:endParaRPr>
                    </a:p>
                  </a:txBody>
                  <a:tcPr marL="0" marR="0" marT="0" marB="0" anchor="ctr">
                    <a:lnL w="6350">
                      <a:solidFill>
                        <a:srgbClr val="000000"/>
                      </a:solidFill>
                      <a:prstDash val="solid"/>
                    </a:lnL>
                    <a:lnR w="12700">
                      <a:solidFill>
                        <a:srgbClr val="000000"/>
                      </a:solidFill>
                      <a:prstDash val="solid"/>
                    </a:lnR>
                    <a:lnB w="12700">
                      <a:solidFill>
                        <a:srgbClr val="000000"/>
                      </a:solidFill>
                      <a:prstDash val="solid"/>
                    </a:lnB>
                    <a:solidFill>
                      <a:schemeClr val="accent5">
                        <a:lumMod val="40000"/>
                        <a:lumOff val="60000"/>
                      </a:schemeClr>
                    </a:solidFill>
                  </a:tcPr>
                </a:tc>
                <a:tc>
                  <a:txBody>
                    <a:bodyPr/>
                    <a:lstStyle/>
                    <a:p>
                      <a:pPr marL="0" indent="0" algn="ctr">
                        <a:lnSpc>
                          <a:spcPct val="100000"/>
                        </a:lnSpc>
                        <a:spcBef>
                          <a:spcPts val="310"/>
                        </a:spcBef>
                      </a:pPr>
                      <a:r>
                        <a:rPr sz="2000" i="1" spc="-20" dirty="0">
                          <a:latin typeface="Bookman Old Style" panose="02050604050505020204" pitchFamily="18" charset="0"/>
                          <a:cs typeface="Microsoft Sans Serif"/>
                        </a:rPr>
                        <a:t>Облігації</a:t>
                      </a:r>
                      <a:endParaRPr sz="2000" i="1" dirty="0">
                        <a:latin typeface="Bookman Old Style" panose="02050604050505020204" pitchFamily="18" charset="0"/>
                        <a:cs typeface="Microsoft Sans Serif"/>
                      </a:endParaRPr>
                    </a:p>
                    <a:p>
                      <a:pPr marL="0" indent="0" algn="ctr">
                        <a:lnSpc>
                          <a:spcPct val="100000"/>
                        </a:lnSpc>
                      </a:pPr>
                      <a:r>
                        <a:rPr sz="2000" i="1" spc="-20" dirty="0">
                          <a:latin typeface="Bookman Old Style" panose="02050604050505020204" pitchFamily="18" charset="0"/>
                          <a:cs typeface="Microsoft Sans Serif"/>
                        </a:rPr>
                        <a:t>підприємств</a:t>
                      </a:r>
                      <a:endParaRPr sz="2000" i="1" dirty="0">
                        <a:latin typeface="Bookman Old Style" panose="02050604050505020204" pitchFamily="18" charset="0"/>
                        <a:cs typeface="Microsoft Sans Serif"/>
                      </a:endParaRPr>
                    </a:p>
                  </a:txBody>
                  <a:tcPr marL="0" marR="0" marT="3937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0" indent="0" algn="just">
                        <a:lnSpc>
                          <a:spcPct val="100000"/>
                        </a:lnSpc>
                        <a:spcBef>
                          <a:spcPts val="310"/>
                        </a:spcBef>
                        <a:tabLst>
                          <a:tab pos="1171575" algn="l"/>
                          <a:tab pos="2794000" algn="l"/>
                          <a:tab pos="4876165" algn="l"/>
                        </a:tabLst>
                      </a:pPr>
                      <a:r>
                        <a:rPr sz="1800" spc="-20" dirty="0">
                          <a:latin typeface="Bookman Old Style" panose="02050604050505020204" pitchFamily="18" charset="0"/>
                          <a:cs typeface="Microsoft Sans Serif"/>
                        </a:rPr>
                        <a:t>Можуть	</a:t>
                      </a:r>
                      <a:r>
                        <a:rPr sz="1800" spc="-25" dirty="0">
                          <a:latin typeface="Bookman Old Style" panose="02050604050505020204" pitchFamily="18" charset="0"/>
                          <a:cs typeface="Microsoft Sans Serif"/>
                        </a:rPr>
                        <a:t>випускатися	</a:t>
                      </a:r>
                      <a:r>
                        <a:rPr sz="1800" spc="-15" dirty="0">
                          <a:latin typeface="Bookman Old Style" panose="02050604050505020204" pitchFamily="18" charset="0"/>
                          <a:cs typeface="Microsoft Sans Serif"/>
                        </a:rPr>
                        <a:t>підприємствами	всіх</a:t>
                      </a:r>
                      <a:endParaRPr sz="1800" dirty="0">
                        <a:latin typeface="Bookman Old Style" panose="02050604050505020204" pitchFamily="18" charset="0"/>
                        <a:cs typeface="Microsoft Sans Serif"/>
                      </a:endParaRPr>
                    </a:p>
                    <a:p>
                      <a:pPr marL="0" indent="0" algn="just">
                        <a:lnSpc>
                          <a:spcPct val="100000"/>
                        </a:lnSpc>
                      </a:pPr>
                      <a:r>
                        <a:rPr sz="1800" spc="-25" dirty="0">
                          <a:latin typeface="Bookman Old Style" panose="02050604050505020204" pitchFamily="18" charset="0"/>
                          <a:cs typeface="Microsoft Sans Serif"/>
                        </a:rPr>
                        <a:t>форм</a:t>
                      </a:r>
                      <a:r>
                        <a:rPr sz="1800" spc="20" dirty="0">
                          <a:latin typeface="Bookman Old Style" panose="02050604050505020204" pitchFamily="18" charset="0"/>
                          <a:cs typeface="Microsoft Sans Serif"/>
                        </a:rPr>
                        <a:t> </a:t>
                      </a:r>
                      <a:r>
                        <a:rPr sz="1800" spc="-15" dirty="0">
                          <a:latin typeface="Bookman Old Style" panose="02050604050505020204" pitchFamily="18" charset="0"/>
                          <a:cs typeface="Microsoft Sans Serif"/>
                        </a:rPr>
                        <a:t>власності</a:t>
                      </a:r>
                      <a:endParaRPr sz="1800" dirty="0">
                        <a:latin typeface="Bookman Old Style" panose="02050604050505020204" pitchFamily="18" charset="0"/>
                        <a:cs typeface="Microsoft Sans Serif"/>
                      </a:endParaRPr>
                    </a:p>
                  </a:txBody>
                  <a:tcPr marL="0" marR="0" marT="39370" marB="0" anchor="ctr">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r>
              <a:tr h="339165">
                <a:tc rowSpan="2">
                  <a:txBody>
                    <a:bodyPr/>
                    <a:lstStyle/>
                    <a:p>
                      <a:pPr marL="0" indent="0" algn="ctr">
                        <a:lnSpc>
                          <a:spcPct val="100000"/>
                        </a:lnSpc>
                        <a:spcBef>
                          <a:spcPts val="315"/>
                        </a:spcBef>
                        <a:tabLst>
                          <a:tab pos="688340" algn="l"/>
                        </a:tabLst>
                      </a:pPr>
                      <a:r>
                        <a:rPr lang="uk-UA" sz="1400" b="1" spc="-40" dirty="0" smtClean="0">
                          <a:latin typeface="Bookman Old Style" panose="02050604050505020204" pitchFamily="18" charset="0"/>
                          <a:cs typeface="Microsoft Sans Serif"/>
                        </a:rPr>
                        <a:t>ЗА</a:t>
                      </a:r>
                      <a:r>
                        <a:rPr lang="uk-UA" sz="1400" b="1" spc="-40" baseline="0" dirty="0" smtClean="0">
                          <a:latin typeface="Bookman Old Style" panose="02050604050505020204" pitchFamily="18" charset="0"/>
                          <a:cs typeface="Microsoft Sans Serif"/>
                        </a:rPr>
                        <a:t> </a:t>
                      </a:r>
                      <a:r>
                        <a:rPr lang="uk-UA" sz="1400" b="1" dirty="0" smtClean="0">
                          <a:latin typeface="Bookman Old Style" panose="02050604050505020204" pitchFamily="18" charset="0"/>
                          <a:cs typeface="Microsoft Sans Serif"/>
                        </a:rPr>
                        <a:t>ОСОБОЮ</a:t>
                      </a:r>
                    </a:p>
                    <a:p>
                      <a:pPr marL="0" indent="0" algn="ctr">
                        <a:lnSpc>
                          <a:spcPct val="100000"/>
                        </a:lnSpc>
                      </a:pPr>
                      <a:r>
                        <a:rPr lang="uk-UA" sz="1400" b="1" spc="-25" dirty="0" smtClean="0">
                          <a:latin typeface="Bookman Old Style" panose="02050604050505020204" pitchFamily="18" charset="0"/>
                          <a:cs typeface="Microsoft Sans Serif"/>
                        </a:rPr>
                        <a:t>ВЛАСНИКА</a:t>
                      </a:r>
                      <a:endParaRPr lang="uk-UA" sz="1400" b="1" dirty="0">
                        <a:latin typeface="Bookman Old Style" panose="02050604050505020204" pitchFamily="18" charset="0"/>
                        <a:cs typeface="Microsoft Sans Serif"/>
                      </a:endParaRPr>
                    </a:p>
                  </a:txBody>
                  <a:tcPr marL="0" marR="0" marT="40005" marB="0" anchor="ctr">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0" indent="0" algn="ctr">
                        <a:lnSpc>
                          <a:spcPct val="100000"/>
                        </a:lnSpc>
                        <a:spcBef>
                          <a:spcPts val="315"/>
                        </a:spcBef>
                      </a:pPr>
                      <a:r>
                        <a:rPr sz="2000" i="1" spc="-20" dirty="0">
                          <a:latin typeface="Bookman Old Style" panose="02050604050505020204" pitchFamily="18" charset="0"/>
                          <a:cs typeface="Microsoft Sans Serif"/>
                        </a:rPr>
                        <a:t>Іменні</a:t>
                      </a:r>
                      <a:endParaRPr sz="2000" i="1" dirty="0">
                        <a:latin typeface="Bookman Old Style" panose="02050604050505020204" pitchFamily="18" charset="0"/>
                        <a:cs typeface="Microsoft Sans Serif"/>
                      </a:endParaRPr>
                    </a:p>
                  </a:txBody>
                  <a:tcPr marL="0" marR="0" marT="4000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0" indent="0" algn="just">
                        <a:lnSpc>
                          <a:spcPct val="100000"/>
                        </a:lnSpc>
                        <a:spcBef>
                          <a:spcPts val="315"/>
                        </a:spcBef>
                      </a:pPr>
                      <a:r>
                        <a:rPr sz="1800" spc="-10" dirty="0">
                          <a:latin typeface="Bookman Old Style" panose="02050604050505020204" pitchFamily="18" charset="0"/>
                          <a:cs typeface="Microsoft Sans Serif"/>
                        </a:rPr>
                        <a:t>В</a:t>
                      </a:r>
                      <a:r>
                        <a:rPr sz="1800" spc="30" dirty="0">
                          <a:latin typeface="Bookman Old Style" panose="02050604050505020204" pitchFamily="18" charset="0"/>
                          <a:cs typeface="Microsoft Sans Serif"/>
                        </a:rPr>
                        <a:t> </a:t>
                      </a:r>
                      <a:r>
                        <a:rPr sz="1800" spc="-20" dirty="0">
                          <a:latin typeface="Bookman Old Style" panose="02050604050505020204" pitchFamily="18" charset="0"/>
                          <a:cs typeface="Microsoft Sans Serif"/>
                        </a:rPr>
                        <a:t>облігації</a:t>
                      </a:r>
                      <a:r>
                        <a:rPr sz="1800" spc="90" dirty="0">
                          <a:latin typeface="Bookman Old Style" panose="02050604050505020204" pitchFamily="18" charset="0"/>
                          <a:cs typeface="Microsoft Sans Serif"/>
                        </a:rPr>
                        <a:t> </a:t>
                      </a:r>
                      <a:r>
                        <a:rPr sz="1800" spc="-40" dirty="0">
                          <a:latin typeface="Bookman Old Style" panose="02050604050505020204" pitchFamily="18" charset="0"/>
                          <a:cs typeface="Microsoft Sans Serif"/>
                        </a:rPr>
                        <a:t>зазначено</a:t>
                      </a:r>
                      <a:r>
                        <a:rPr sz="1800" spc="45" dirty="0">
                          <a:latin typeface="Bookman Old Style" panose="02050604050505020204" pitchFamily="18" charset="0"/>
                          <a:cs typeface="Microsoft Sans Serif"/>
                        </a:rPr>
                        <a:t> </a:t>
                      </a:r>
                      <a:r>
                        <a:rPr sz="1800" spc="-15" dirty="0">
                          <a:latin typeface="Bookman Old Style" panose="02050604050505020204" pitchFamily="18" charset="0"/>
                          <a:cs typeface="Microsoft Sans Serif"/>
                        </a:rPr>
                        <a:t>особу</a:t>
                      </a:r>
                      <a:r>
                        <a:rPr sz="1800" spc="30" dirty="0">
                          <a:latin typeface="Bookman Old Style" panose="02050604050505020204" pitchFamily="18" charset="0"/>
                          <a:cs typeface="Microsoft Sans Serif"/>
                        </a:rPr>
                        <a:t> </a:t>
                      </a:r>
                      <a:r>
                        <a:rPr sz="1800" spc="90" dirty="0">
                          <a:latin typeface="Bookman Old Style" panose="02050604050505020204" pitchFamily="18" charset="0"/>
                          <a:cs typeface="Microsoft Sans Serif"/>
                        </a:rPr>
                        <a:t>її</a:t>
                      </a:r>
                      <a:r>
                        <a:rPr sz="1800" spc="10" dirty="0">
                          <a:latin typeface="Bookman Old Style" panose="02050604050505020204" pitchFamily="18" charset="0"/>
                          <a:cs typeface="Microsoft Sans Serif"/>
                        </a:rPr>
                        <a:t> </a:t>
                      </a:r>
                      <a:r>
                        <a:rPr sz="1800" spc="-25" dirty="0">
                          <a:latin typeface="Bookman Old Style" panose="02050604050505020204" pitchFamily="18" charset="0"/>
                          <a:cs typeface="Microsoft Sans Serif"/>
                        </a:rPr>
                        <a:t>власника</a:t>
                      </a:r>
                      <a:endParaRPr sz="1800" dirty="0">
                        <a:latin typeface="Bookman Old Style" panose="02050604050505020204" pitchFamily="18" charset="0"/>
                        <a:cs typeface="Microsoft Sans Serif"/>
                      </a:endParaRPr>
                    </a:p>
                  </a:txBody>
                  <a:tcPr marL="0" marR="0" marT="40005" marB="0" anchor="ctr">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r>
              <a:tr h="966067">
                <a:tc vMerge="1">
                  <a:txBody>
                    <a:bodyPr/>
                    <a:lstStyle/>
                    <a:p>
                      <a:endParaRPr/>
                    </a:p>
                  </a:txBody>
                  <a:tcPr marL="0" marR="0" marT="40005"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ED2D6"/>
                    </a:solidFill>
                  </a:tcPr>
                </a:tc>
                <a:tc>
                  <a:txBody>
                    <a:bodyPr/>
                    <a:lstStyle/>
                    <a:p>
                      <a:pPr marL="0" indent="0" algn="ctr">
                        <a:lnSpc>
                          <a:spcPct val="100000"/>
                        </a:lnSpc>
                        <a:spcBef>
                          <a:spcPts val="315"/>
                        </a:spcBef>
                      </a:pPr>
                      <a:r>
                        <a:rPr sz="2000" i="1" spc="-10" dirty="0">
                          <a:latin typeface="Bookman Old Style" panose="02050604050505020204" pitchFamily="18" charset="0"/>
                          <a:cs typeface="Microsoft Sans Serif"/>
                        </a:rPr>
                        <a:t>На</a:t>
                      </a:r>
                      <a:r>
                        <a:rPr sz="2000" i="1" spc="10" dirty="0">
                          <a:latin typeface="Bookman Old Style" panose="02050604050505020204" pitchFamily="18" charset="0"/>
                          <a:cs typeface="Microsoft Sans Serif"/>
                        </a:rPr>
                        <a:t> </a:t>
                      </a:r>
                      <a:r>
                        <a:rPr sz="2000" i="1" spc="-25" dirty="0">
                          <a:latin typeface="Bookman Old Style" panose="02050604050505020204" pitchFamily="18" charset="0"/>
                          <a:cs typeface="Microsoft Sans Serif"/>
                        </a:rPr>
                        <a:t>пред’явника</a:t>
                      </a:r>
                      <a:endParaRPr sz="2000" i="1" dirty="0">
                        <a:latin typeface="Bookman Old Style" panose="02050604050505020204" pitchFamily="18" charset="0"/>
                        <a:cs typeface="Microsoft Sans Serif"/>
                      </a:endParaRPr>
                    </a:p>
                  </a:txBody>
                  <a:tcPr marL="0" marR="0" marT="40005"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0" marR="80010" indent="0" algn="just">
                        <a:lnSpc>
                          <a:spcPct val="100000"/>
                        </a:lnSpc>
                        <a:spcBef>
                          <a:spcPts val="315"/>
                        </a:spcBef>
                      </a:pPr>
                      <a:r>
                        <a:rPr sz="1800" spc="-10" dirty="0">
                          <a:latin typeface="Bookman Old Style" panose="02050604050505020204" pitchFamily="18" charset="0"/>
                          <a:cs typeface="Microsoft Sans Serif"/>
                        </a:rPr>
                        <a:t>В</a:t>
                      </a:r>
                      <a:r>
                        <a:rPr sz="1800" spc="285" dirty="0">
                          <a:latin typeface="Bookman Old Style" panose="02050604050505020204" pitchFamily="18" charset="0"/>
                          <a:cs typeface="Microsoft Sans Serif"/>
                        </a:rPr>
                        <a:t> </a:t>
                      </a:r>
                      <a:r>
                        <a:rPr sz="1800" spc="-15" dirty="0">
                          <a:latin typeface="Bookman Old Style" panose="02050604050505020204" pitchFamily="18" charset="0"/>
                          <a:cs typeface="Microsoft Sans Serif"/>
                        </a:rPr>
                        <a:t>облігації</a:t>
                      </a:r>
                      <a:r>
                        <a:rPr sz="1800" spc="300" dirty="0">
                          <a:latin typeface="Bookman Old Style" panose="02050604050505020204" pitchFamily="18" charset="0"/>
                          <a:cs typeface="Microsoft Sans Serif"/>
                        </a:rPr>
                        <a:t> </a:t>
                      </a:r>
                      <a:r>
                        <a:rPr sz="1800" spc="-5" dirty="0">
                          <a:latin typeface="Bookman Old Style" panose="02050604050505020204" pitchFamily="18" charset="0"/>
                          <a:cs typeface="Microsoft Sans Serif"/>
                        </a:rPr>
                        <a:t>особу</a:t>
                      </a:r>
                      <a:r>
                        <a:rPr sz="1800" spc="265" dirty="0">
                          <a:latin typeface="Bookman Old Style" panose="02050604050505020204" pitchFamily="18" charset="0"/>
                          <a:cs typeface="Microsoft Sans Serif"/>
                        </a:rPr>
                        <a:t> </a:t>
                      </a:r>
                      <a:r>
                        <a:rPr sz="1800" spc="90" dirty="0">
                          <a:latin typeface="Bookman Old Style" panose="02050604050505020204" pitchFamily="18" charset="0"/>
                          <a:cs typeface="Microsoft Sans Serif"/>
                        </a:rPr>
                        <a:t>її</a:t>
                      </a:r>
                      <a:r>
                        <a:rPr sz="1800" spc="290" dirty="0">
                          <a:latin typeface="Bookman Old Style" panose="02050604050505020204" pitchFamily="18" charset="0"/>
                          <a:cs typeface="Microsoft Sans Serif"/>
                        </a:rPr>
                        <a:t> </a:t>
                      </a:r>
                      <a:r>
                        <a:rPr sz="1800" spc="-25" dirty="0">
                          <a:latin typeface="Bookman Old Style" panose="02050604050505020204" pitchFamily="18" charset="0"/>
                          <a:cs typeface="Microsoft Sans Serif"/>
                        </a:rPr>
                        <a:t>власника</a:t>
                      </a:r>
                      <a:r>
                        <a:rPr sz="1800" spc="300" dirty="0">
                          <a:latin typeface="Bookman Old Style" panose="02050604050505020204" pitchFamily="18" charset="0"/>
                          <a:cs typeface="Microsoft Sans Serif"/>
                        </a:rPr>
                        <a:t> </a:t>
                      </a:r>
                      <a:r>
                        <a:rPr sz="1800" spc="-10" dirty="0">
                          <a:latin typeface="Bookman Old Style" panose="02050604050505020204" pitchFamily="18" charset="0"/>
                          <a:cs typeface="Microsoft Sans Serif"/>
                        </a:rPr>
                        <a:t>не</a:t>
                      </a:r>
                      <a:r>
                        <a:rPr sz="1800" spc="290" dirty="0">
                          <a:latin typeface="Bookman Old Style" panose="02050604050505020204" pitchFamily="18" charset="0"/>
                          <a:cs typeface="Microsoft Sans Serif"/>
                        </a:rPr>
                        <a:t> </a:t>
                      </a:r>
                      <a:r>
                        <a:rPr sz="1800" spc="-35" dirty="0">
                          <a:latin typeface="Bookman Old Style" panose="02050604050505020204" pitchFamily="18" charset="0"/>
                          <a:cs typeface="Microsoft Sans Serif"/>
                        </a:rPr>
                        <a:t>зазначено. </a:t>
                      </a:r>
                      <a:r>
                        <a:rPr sz="1800" spc="-515" dirty="0">
                          <a:latin typeface="Bookman Old Style" panose="02050604050505020204" pitchFamily="18" charset="0"/>
                          <a:cs typeface="Microsoft Sans Serif"/>
                        </a:rPr>
                        <a:t> </a:t>
                      </a:r>
                      <a:r>
                        <a:rPr sz="1800" spc="-30" dirty="0">
                          <a:latin typeface="Bookman Old Style" panose="02050604050505020204" pitchFamily="18" charset="0"/>
                          <a:cs typeface="Microsoft Sans Serif"/>
                        </a:rPr>
                        <a:t>Ним</a:t>
                      </a:r>
                      <a:r>
                        <a:rPr sz="1800" spc="30" dirty="0">
                          <a:latin typeface="Bookman Old Style" panose="02050604050505020204" pitchFamily="18" charset="0"/>
                          <a:cs typeface="Microsoft Sans Serif"/>
                        </a:rPr>
                        <a:t> </a:t>
                      </a:r>
                      <a:r>
                        <a:rPr sz="1800" spc="15" dirty="0">
                          <a:latin typeface="Bookman Old Style" panose="02050604050505020204" pitchFamily="18" charset="0"/>
                          <a:cs typeface="Microsoft Sans Serif"/>
                        </a:rPr>
                        <a:t>є</a:t>
                      </a:r>
                      <a:r>
                        <a:rPr sz="1800" spc="35" dirty="0">
                          <a:latin typeface="Bookman Old Style" panose="02050604050505020204" pitchFamily="18" charset="0"/>
                          <a:cs typeface="Microsoft Sans Serif"/>
                        </a:rPr>
                        <a:t> </a:t>
                      </a:r>
                      <a:r>
                        <a:rPr sz="1800" spc="-45" dirty="0">
                          <a:latin typeface="Bookman Old Style" panose="02050604050505020204" pitchFamily="18" charset="0"/>
                          <a:cs typeface="Microsoft Sans Serif"/>
                        </a:rPr>
                        <a:t>кожен,</a:t>
                      </a:r>
                      <a:r>
                        <a:rPr sz="1800" spc="25" dirty="0">
                          <a:latin typeface="Bookman Old Style" panose="02050604050505020204" pitchFamily="18" charset="0"/>
                          <a:cs typeface="Microsoft Sans Serif"/>
                        </a:rPr>
                        <a:t> </a:t>
                      </a:r>
                      <a:r>
                        <a:rPr sz="1800" spc="-20" dirty="0">
                          <a:latin typeface="Bookman Old Style" panose="02050604050505020204" pitchFamily="18" charset="0"/>
                          <a:cs typeface="Microsoft Sans Serif"/>
                        </a:rPr>
                        <a:t>хто</a:t>
                      </a:r>
                      <a:r>
                        <a:rPr sz="1800" spc="10" dirty="0">
                          <a:latin typeface="Bookman Old Style" panose="02050604050505020204" pitchFamily="18" charset="0"/>
                          <a:cs typeface="Microsoft Sans Serif"/>
                        </a:rPr>
                        <a:t> </a:t>
                      </a:r>
                      <a:r>
                        <a:rPr sz="1800" spc="-25" dirty="0">
                          <a:latin typeface="Bookman Old Style" panose="02050604050505020204" pitchFamily="18" charset="0"/>
                          <a:cs typeface="Microsoft Sans Serif"/>
                        </a:rPr>
                        <a:t>володіє</a:t>
                      </a:r>
                      <a:r>
                        <a:rPr sz="1800" spc="110" dirty="0">
                          <a:latin typeface="Bookman Old Style" panose="02050604050505020204" pitchFamily="18" charset="0"/>
                          <a:cs typeface="Microsoft Sans Serif"/>
                        </a:rPr>
                        <a:t> </a:t>
                      </a:r>
                      <a:r>
                        <a:rPr sz="1800" spc="-30" dirty="0">
                          <a:latin typeface="Bookman Old Style" panose="02050604050505020204" pitchFamily="18" charset="0"/>
                          <a:cs typeface="Microsoft Sans Serif"/>
                        </a:rPr>
                        <a:t>акцією</a:t>
                      </a:r>
                      <a:endParaRPr sz="1800" dirty="0">
                        <a:latin typeface="Bookman Old Style" panose="02050604050505020204" pitchFamily="18" charset="0"/>
                        <a:cs typeface="Microsoft Sans Serif"/>
                      </a:endParaRPr>
                    </a:p>
                  </a:txBody>
                  <a:tcPr marL="0" marR="0" marT="40005" marB="0" anchor="ctr">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r>
              <a:tr h="339573">
                <a:tc rowSpan="2">
                  <a:txBody>
                    <a:bodyPr/>
                    <a:lstStyle/>
                    <a:p>
                      <a:pPr marL="0" indent="0" algn="ctr">
                        <a:lnSpc>
                          <a:spcPct val="100000"/>
                        </a:lnSpc>
                        <a:spcBef>
                          <a:spcPts val="320"/>
                        </a:spcBef>
                      </a:pPr>
                      <a:r>
                        <a:rPr lang="uk-UA" sz="1400" b="1" spc="-40" dirty="0" smtClean="0">
                          <a:latin typeface="Bookman Old Style" panose="02050604050505020204" pitchFamily="18" charset="0"/>
                          <a:cs typeface="Microsoft Sans Serif"/>
                        </a:rPr>
                        <a:t>ЗА</a:t>
                      </a:r>
                      <a:endParaRPr lang="uk-UA" sz="1400" b="1" dirty="0" smtClean="0">
                        <a:latin typeface="Bookman Old Style" panose="02050604050505020204" pitchFamily="18" charset="0"/>
                        <a:cs typeface="Microsoft Sans Serif"/>
                      </a:endParaRPr>
                    </a:p>
                    <a:p>
                      <a:pPr marL="0" indent="0" algn="ctr">
                        <a:lnSpc>
                          <a:spcPct val="100000"/>
                        </a:lnSpc>
                      </a:pPr>
                      <a:r>
                        <a:rPr lang="uk-UA" sz="1400" b="1" spc="-15" dirty="0" smtClean="0">
                          <a:latin typeface="Bookman Old Style" panose="02050604050505020204" pitchFamily="18" charset="0"/>
                          <a:cs typeface="Microsoft Sans Serif"/>
                        </a:rPr>
                        <a:t>ДОХІДНІСТЮ</a:t>
                      </a:r>
                      <a:endParaRPr lang="uk-UA" sz="1400" b="1" dirty="0">
                        <a:latin typeface="Bookman Old Style" panose="02050604050505020204" pitchFamily="18" charset="0"/>
                        <a:cs typeface="Microsoft Sans Serif"/>
                      </a:endParaRPr>
                    </a:p>
                  </a:txBody>
                  <a:tcPr marL="0" marR="0" marT="40640" marB="0" anchor="ctr">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0" indent="0" algn="ctr">
                        <a:lnSpc>
                          <a:spcPct val="100000"/>
                        </a:lnSpc>
                        <a:spcBef>
                          <a:spcPts val="320"/>
                        </a:spcBef>
                      </a:pPr>
                      <a:r>
                        <a:rPr sz="2000" spc="-25" dirty="0">
                          <a:latin typeface="Bookman Old Style" panose="02050604050505020204" pitchFamily="18" charset="0"/>
                          <a:cs typeface="Microsoft Sans Serif"/>
                        </a:rPr>
                        <a:t>Відсоткові</a:t>
                      </a:r>
                      <a:endParaRPr sz="2000" dirty="0">
                        <a:latin typeface="Bookman Old Style" panose="02050604050505020204" pitchFamily="18" charset="0"/>
                        <a:cs typeface="Microsoft Sans Serif"/>
                      </a:endParaRPr>
                    </a:p>
                  </a:txBody>
                  <a:tcPr marL="0" marR="0" marT="4064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0" indent="0" algn="just">
                        <a:lnSpc>
                          <a:spcPct val="100000"/>
                        </a:lnSpc>
                      </a:pPr>
                      <a:endParaRPr sz="1800" dirty="0">
                        <a:latin typeface="Bookman Old Style" panose="02050604050505020204" pitchFamily="18" charset="0"/>
                        <a:cs typeface="Times New Roman"/>
                      </a:endParaRPr>
                    </a:p>
                  </a:txBody>
                  <a:tcPr marL="0" marR="0" marT="0" marB="0" anchor="ctr">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r>
              <a:tr h="339573">
                <a:tc vMerge="1">
                  <a:txBody>
                    <a:bodyPr/>
                    <a:lstStyle/>
                    <a:p>
                      <a:endParaRPr/>
                    </a:p>
                  </a:txBody>
                  <a:tcPr marL="0" marR="0" marT="40640" marB="0">
                    <a:lnL w="635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rgbClr val="9ED2D6"/>
                    </a:solidFill>
                  </a:tcPr>
                </a:tc>
                <a:tc>
                  <a:txBody>
                    <a:bodyPr/>
                    <a:lstStyle/>
                    <a:p>
                      <a:pPr marL="0" indent="0" algn="ctr">
                        <a:lnSpc>
                          <a:spcPct val="100000"/>
                        </a:lnSpc>
                        <a:spcBef>
                          <a:spcPts val="320"/>
                        </a:spcBef>
                      </a:pPr>
                      <a:r>
                        <a:rPr sz="2000" spc="-35" dirty="0">
                          <a:latin typeface="Bookman Old Style" panose="02050604050505020204" pitchFamily="18" charset="0"/>
                          <a:cs typeface="Microsoft Sans Serif"/>
                        </a:rPr>
                        <a:t>Безвідсоткові</a:t>
                      </a:r>
                      <a:endParaRPr sz="2000" dirty="0">
                        <a:latin typeface="Bookman Old Style" panose="02050604050505020204" pitchFamily="18" charset="0"/>
                        <a:cs typeface="Microsoft Sans Serif"/>
                      </a:endParaRPr>
                    </a:p>
                  </a:txBody>
                  <a:tcPr marL="0" marR="0" marT="4064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0" indent="0" algn="just">
                        <a:lnSpc>
                          <a:spcPct val="100000"/>
                        </a:lnSpc>
                      </a:pPr>
                      <a:endParaRPr sz="1800" dirty="0">
                        <a:latin typeface="Bookman Old Style" panose="02050604050505020204" pitchFamily="18" charset="0"/>
                        <a:cs typeface="Times New Roman"/>
                      </a:endParaRPr>
                    </a:p>
                  </a:txBody>
                  <a:tcPr marL="0" marR="0" marT="0" marB="0" anchor="ctr">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r>
              <a:tr h="966477">
                <a:tc rowSpan="2">
                  <a:txBody>
                    <a:bodyPr/>
                    <a:lstStyle/>
                    <a:p>
                      <a:pPr marL="0" indent="0" algn="ctr">
                        <a:lnSpc>
                          <a:spcPct val="100000"/>
                        </a:lnSpc>
                        <a:spcBef>
                          <a:spcPts val="320"/>
                        </a:spcBef>
                      </a:pPr>
                      <a:r>
                        <a:rPr lang="uk-UA" sz="1400" b="1" spc="-40" dirty="0" smtClean="0">
                          <a:latin typeface="Bookman Old Style" panose="02050604050505020204" pitchFamily="18" charset="0"/>
                          <a:cs typeface="Microsoft Sans Serif"/>
                        </a:rPr>
                        <a:t>ЗА</a:t>
                      </a:r>
                      <a:r>
                        <a:rPr lang="uk-UA" sz="1400" b="1" spc="-5" dirty="0" smtClean="0">
                          <a:latin typeface="Bookman Old Style" panose="02050604050505020204" pitchFamily="18" charset="0"/>
                          <a:cs typeface="Microsoft Sans Serif"/>
                        </a:rPr>
                        <a:t> </a:t>
                      </a:r>
                      <a:r>
                        <a:rPr lang="uk-UA" sz="1400" b="1" spc="-35" dirty="0" smtClean="0">
                          <a:latin typeface="Bookman Old Style" panose="02050604050505020204" pitchFamily="18" charset="0"/>
                          <a:cs typeface="Microsoft Sans Serif"/>
                        </a:rPr>
                        <a:t>ОБІГОМ ПОЗИКИ</a:t>
                      </a:r>
                      <a:endParaRPr lang="uk-UA" sz="1400" b="1" dirty="0">
                        <a:latin typeface="Bookman Old Style" panose="02050604050505020204" pitchFamily="18" charset="0"/>
                        <a:cs typeface="Microsoft Sans Serif"/>
                      </a:endParaRPr>
                    </a:p>
                  </a:txBody>
                  <a:tcPr marL="0" marR="0" marT="40640" marB="0" anchor="ctr">
                    <a:lnL w="6350">
                      <a:solidFill>
                        <a:srgbClr val="000000"/>
                      </a:solidFill>
                      <a:prstDash val="solid"/>
                    </a:lnL>
                    <a:lnR w="12700" cap="flat" cmpd="sng" algn="ctr">
                      <a:solidFill>
                        <a:srgbClr val="000000"/>
                      </a:solidFill>
                      <a:prstDash val="solid"/>
                      <a:round/>
                      <a:headEnd type="none" w="med" len="med"/>
                      <a:tailEnd type="none" w="med" len="med"/>
                    </a:lnR>
                    <a:lnT w="12700">
                      <a:solidFill>
                        <a:srgbClr val="000000"/>
                      </a:solidFill>
                      <a:prstDash val="solid"/>
                    </a:lnT>
                    <a:lnB w="6350" cap="flat" cmpd="sng" algn="ctr">
                      <a:solidFill>
                        <a:srgbClr val="000000"/>
                      </a:solidFill>
                      <a:prstDash val="solid"/>
                      <a:round/>
                      <a:headEnd type="none" w="med" len="med"/>
                      <a:tailEnd type="none" w="med" len="med"/>
                    </a:lnB>
                    <a:solidFill>
                      <a:schemeClr val="accent5">
                        <a:lumMod val="40000"/>
                        <a:lumOff val="60000"/>
                      </a:schemeClr>
                    </a:solidFill>
                  </a:tcPr>
                </a:tc>
                <a:tc>
                  <a:txBody>
                    <a:bodyPr/>
                    <a:lstStyle/>
                    <a:p>
                      <a:pPr marL="0" indent="0" algn="ctr">
                        <a:lnSpc>
                          <a:spcPct val="100000"/>
                        </a:lnSpc>
                        <a:spcBef>
                          <a:spcPts val="320"/>
                        </a:spcBef>
                        <a:tabLst>
                          <a:tab pos="908685" algn="l"/>
                        </a:tabLst>
                      </a:pPr>
                      <a:r>
                        <a:rPr sz="2000" i="1" spc="-15" dirty="0" smtClean="0">
                          <a:latin typeface="Bookman Old Style" panose="02050604050505020204" pitchFamily="18" charset="0"/>
                          <a:cs typeface="Microsoft Sans Serif"/>
                        </a:rPr>
                        <a:t>У</a:t>
                      </a:r>
                      <a:r>
                        <a:rPr lang="uk-UA" sz="2000" i="1" spc="-15" baseline="0" dirty="0" smtClean="0">
                          <a:latin typeface="Bookman Old Style" panose="02050604050505020204" pitchFamily="18" charset="0"/>
                          <a:cs typeface="Microsoft Sans Serif"/>
                        </a:rPr>
                        <a:t> </a:t>
                      </a:r>
                      <a:r>
                        <a:rPr sz="2000" i="1" spc="-10" dirty="0" err="1" smtClean="0">
                          <a:latin typeface="Bookman Old Style" panose="02050604050505020204" pitchFamily="18" charset="0"/>
                          <a:cs typeface="Microsoft Sans Serif"/>
                        </a:rPr>
                        <a:t>вільному</a:t>
                      </a:r>
                      <a:endParaRPr sz="2000" i="1" dirty="0">
                        <a:latin typeface="Bookman Old Style" panose="02050604050505020204" pitchFamily="18" charset="0"/>
                        <a:cs typeface="Microsoft Sans Serif"/>
                      </a:endParaRPr>
                    </a:p>
                    <a:p>
                      <a:pPr marL="0" indent="0" algn="ctr">
                        <a:lnSpc>
                          <a:spcPct val="100000"/>
                        </a:lnSpc>
                        <a:spcBef>
                          <a:spcPts val="5"/>
                        </a:spcBef>
                      </a:pPr>
                      <a:r>
                        <a:rPr sz="2000" i="1" spc="-20" dirty="0">
                          <a:latin typeface="Bookman Old Style" panose="02050604050505020204" pitchFamily="18" charset="0"/>
                          <a:cs typeface="Microsoft Sans Serif"/>
                        </a:rPr>
                        <a:t>обігу</a:t>
                      </a:r>
                      <a:endParaRPr sz="2000" i="1" dirty="0">
                        <a:latin typeface="Bookman Old Style" panose="02050604050505020204" pitchFamily="18" charset="0"/>
                        <a:cs typeface="Microsoft Sans Serif"/>
                      </a:endParaRPr>
                    </a:p>
                  </a:txBody>
                  <a:tcPr marL="0" marR="0" marT="40640" marB="0" anchor="ctr">
                    <a:lnL w="12700">
                      <a:solidFill>
                        <a:srgbClr val="000000"/>
                      </a:solidFill>
                      <a:prstDash val="solid"/>
                    </a:lnL>
                    <a:lnR w="1270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c>
                  <a:txBody>
                    <a:bodyPr/>
                    <a:lstStyle/>
                    <a:p>
                      <a:pPr marL="0" marR="78740" indent="0" algn="just">
                        <a:lnSpc>
                          <a:spcPct val="100000"/>
                        </a:lnSpc>
                        <a:spcBef>
                          <a:spcPts val="320"/>
                        </a:spcBef>
                        <a:tabLst>
                          <a:tab pos="2552700" algn="l"/>
                          <a:tab pos="4260215" algn="l"/>
                        </a:tabLst>
                      </a:pPr>
                      <a:r>
                        <a:rPr sz="1800" spc="-105" dirty="0">
                          <a:latin typeface="Bookman Old Style" panose="02050604050505020204" pitchFamily="18" charset="0"/>
                          <a:cs typeface="Microsoft Sans Serif"/>
                        </a:rPr>
                        <a:t>Р</a:t>
                      </a:r>
                      <a:r>
                        <a:rPr sz="1800" spc="-5" dirty="0">
                          <a:latin typeface="Bookman Old Style" panose="02050604050505020204" pitchFamily="18" charset="0"/>
                          <a:cs typeface="Microsoft Sans Serif"/>
                        </a:rPr>
                        <a:t>оз</a:t>
                      </a:r>
                      <a:r>
                        <a:rPr sz="1800" spc="15" dirty="0">
                          <a:latin typeface="Bookman Old Style" panose="02050604050505020204" pitchFamily="18" charset="0"/>
                          <a:cs typeface="Microsoft Sans Serif"/>
                        </a:rPr>
                        <a:t>м</a:t>
                      </a:r>
                      <a:r>
                        <a:rPr sz="1800" spc="-15" dirty="0">
                          <a:latin typeface="Bookman Old Style" panose="02050604050505020204" pitchFamily="18" charset="0"/>
                          <a:cs typeface="Microsoft Sans Serif"/>
                        </a:rPr>
                        <a:t>і</a:t>
                      </a:r>
                      <a:r>
                        <a:rPr sz="1800" spc="60" dirty="0">
                          <a:latin typeface="Bookman Old Style" panose="02050604050505020204" pitchFamily="18" charset="0"/>
                          <a:cs typeface="Microsoft Sans Serif"/>
                        </a:rPr>
                        <a:t>щ</a:t>
                      </a:r>
                      <a:r>
                        <a:rPr sz="1800" spc="-40" dirty="0">
                          <a:latin typeface="Bookman Old Style" panose="02050604050505020204" pitchFamily="18" charset="0"/>
                          <a:cs typeface="Microsoft Sans Serif"/>
                        </a:rPr>
                        <a:t>у</a:t>
                      </a:r>
                      <a:r>
                        <a:rPr sz="1800" spc="-30" dirty="0">
                          <a:latin typeface="Bookman Old Style" panose="02050604050505020204" pitchFamily="18" charset="0"/>
                          <a:cs typeface="Microsoft Sans Serif"/>
                        </a:rPr>
                        <a:t>ю</a:t>
                      </a:r>
                      <a:r>
                        <a:rPr sz="1800" dirty="0">
                          <a:latin typeface="Bookman Old Style" panose="02050604050505020204" pitchFamily="18" charset="0"/>
                          <a:cs typeface="Microsoft Sans Serif"/>
                        </a:rPr>
                        <a:t>т</a:t>
                      </a:r>
                      <a:r>
                        <a:rPr sz="1800" spc="-10" dirty="0">
                          <a:latin typeface="Bookman Old Style" panose="02050604050505020204" pitchFamily="18" charset="0"/>
                          <a:cs typeface="Microsoft Sans Serif"/>
                        </a:rPr>
                        <a:t>ь</a:t>
                      </a:r>
                      <a:r>
                        <a:rPr sz="1800" spc="5" dirty="0">
                          <a:latin typeface="Bookman Old Style" panose="02050604050505020204" pitchFamily="18" charset="0"/>
                          <a:cs typeface="Microsoft Sans Serif"/>
                        </a:rPr>
                        <a:t>с</a:t>
                      </a:r>
                      <a:r>
                        <a:rPr sz="1800" dirty="0">
                          <a:latin typeface="Bookman Old Style" panose="02050604050505020204" pitchFamily="18" charset="0"/>
                          <a:cs typeface="Microsoft Sans Serif"/>
                        </a:rPr>
                        <a:t>я	</a:t>
                      </a:r>
                      <a:r>
                        <a:rPr sz="1800" spc="5" dirty="0">
                          <a:latin typeface="Bookman Old Style" panose="02050604050505020204" pitchFamily="18" charset="0"/>
                          <a:cs typeface="Microsoft Sans Serif"/>
                        </a:rPr>
                        <a:t>ш</a:t>
                      </a:r>
                      <a:r>
                        <a:rPr sz="1800" spc="-15" dirty="0">
                          <a:latin typeface="Bookman Old Style" panose="02050604050505020204" pitchFamily="18" charset="0"/>
                          <a:cs typeface="Microsoft Sans Serif"/>
                        </a:rPr>
                        <a:t>л</a:t>
                      </a:r>
                      <a:r>
                        <a:rPr sz="1800" dirty="0">
                          <a:latin typeface="Bookman Old Style" panose="02050604050505020204" pitchFamily="18" charset="0"/>
                          <a:cs typeface="Microsoft Sans Serif"/>
                        </a:rPr>
                        <a:t>я</a:t>
                      </a:r>
                      <a:r>
                        <a:rPr sz="1800" spc="-15" dirty="0">
                          <a:latin typeface="Bookman Old Style" panose="02050604050505020204" pitchFamily="18" charset="0"/>
                          <a:cs typeface="Microsoft Sans Serif"/>
                        </a:rPr>
                        <a:t>х</a:t>
                      </a:r>
                      <a:r>
                        <a:rPr sz="1800" spc="-5" dirty="0">
                          <a:latin typeface="Bookman Old Style" panose="02050604050505020204" pitchFamily="18" charset="0"/>
                          <a:cs typeface="Microsoft Sans Serif"/>
                        </a:rPr>
                        <a:t>о</a:t>
                      </a:r>
                      <a:r>
                        <a:rPr sz="1800" dirty="0">
                          <a:latin typeface="Bookman Old Style" panose="02050604050505020204" pitchFamily="18" charset="0"/>
                          <a:cs typeface="Microsoft Sans Serif"/>
                        </a:rPr>
                        <a:t>м	</a:t>
                      </a:r>
                      <a:r>
                        <a:rPr sz="1800" spc="-5" dirty="0">
                          <a:latin typeface="Bookman Old Style" panose="02050604050505020204" pitchFamily="18" charset="0"/>
                          <a:cs typeface="Microsoft Sans Serif"/>
                        </a:rPr>
                        <a:t>в</a:t>
                      </a:r>
                      <a:r>
                        <a:rPr sz="1800" spc="5" dirty="0">
                          <a:latin typeface="Bookman Old Style" panose="02050604050505020204" pitchFamily="18" charset="0"/>
                          <a:cs typeface="Microsoft Sans Serif"/>
                        </a:rPr>
                        <a:t>і</a:t>
                      </a:r>
                      <a:r>
                        <a:rPr sz="1800" spc="-15" dirty="0">
                          <a:latin typeface="Bookman Old Style" panose="02050604050505020204" pitchFamily="18" charset="0"/>
                          <a:cs typeface="Microsoft Sans Serif"/>
                        </a:rPr>
                        <a:t>д</a:t>
                      </a:r>
                      <a:r>
                        <a:rPr sz="1800" spc="-10" dirty="0">
                          <a:latin typeface="Bookman Old Style" panose="02050604050505020204" pitchFamily="18" charset="0"/>
                          <a:cs typeface="Microsoft Sans Serif"/>
                        </a:rPr>
                        <a:t>к</a:t>
                      </a:r>
                      <a:r>
                        <a:rPr sz="1800" spc="15" dirty="0">
                          <a:latin typeface="Bookman Old Style" panose="02050604050505020204" pitchFamily="18" charset="0"/>
                          <a:cs typeface="Microsoft Sans Serif"/>
                        </a:rPr>
                        <a:t>р</a:t>
                      </a:r>
                      <a:r>
                        <a:rPr sz="1800" spc="-10" dirty="0">
                          <a:latin typeface="Bookman Old Style" panose="02050604050505020204" pitchFamily="18" charset="0"/>
                          <a:cs typeface="Microsoft Sans Serif"/>
                        </a:rPr>
                        <a:t>и</a:t>
                      </a:r>
                      <a:r>
                        <a:rPr sz="1800" spc="-30" dirty="0">
                          <a:latin typeface="Bookman Old Style" panose="02050604050505020204" pitchFamily="18" charset="0"/>
                          <a:cs typeface="Microsoft Sans Serif"/>
                        </a:rPr>
                        <a:t>т</a:t>
                      </a:r>
                      <a:r>
                        <a:rPr sz="1800" spc="15" dirty="0">
                          <a:latin typeface="Bookman Old Style" panose="02050604050505020204" pitchFamily="18" charset="0"/>
                          <a:cs typeface="Microsoft Sans Serif"/>
                        </a:rPr>
                        <a:t>о</a:t>
                      </a:r>
                      <a:r>
                        <a:rPr sz="1800" dirty="0">
                          <a:latin typeface="Bookman Old Style" panose="02050604050505020204" pitchFamily="18" charset="0"/>
                          <a:cs typeface="Microsoft Sans Serif"/>
                        </a:rPr>
                        <a:t>ї  </a:t>
                      </a:r>
                      <a:r>
                        <a:rPr sz="1800" spc="-15" dirty="0">
                          <a:latin typeface="Bookman Old Style" panose="02050604050505020204" pitchFamily="18" charset="0"/>
                          <a:cs typeface="Microsoft Sans Serif"/>
                        </a:rPr>
                        <a:t>передплати</a:t>
                      </a:r>
                      <a:r>
                        <a:rPr sz="1800" spc="-10" dirty="0">
                          <a:latin typeface="Bookman Old Style" panose="02050604050505020204" pitchFamily="18" charset="0"/>
                          <a:cs typeface="Microsoft Sans Serif"/>
                        </a:rPr>
                        <a:t> </a:t>
                      </a:r>
                      <a:r>
                        <a:rPr sz="1800" spc="-55" dirty="0">
                          <a:latin typeface="Bookman Old Style" panose="02050604050505020204" pitchFamily="18" charset="0"/>
                          <a:cs typeface="Microsoft Sans Serif"/>
                        </a:rPr>
                        <a:t>між</a:t>
                      </a:r>
                      <a:r>
                        <a:rPr sz="1800" spc="-50" dirty="0">
                          <a:latin typeface="Bookman Old Style" panose="02050604050505020204" pitchFamily="18" charset="0"/>
                          <a:cs typeface="Microsoft Sans Serif"/>
                        </a:rPr>
                        <a:t> </a:t>
                      </a:r>
                      <a:r>
                        <a:rPr sz="1800" spc="-15" dirty="0">
                          <a:latin typeface="Bookman Old Style" panose="02050604050505020204" pitchFamily="18" charset="0"/>
                          <a:cs typeface="Microsoft Sans Serif"/>
                        </a:rPr>
                        <a:t>першими</a:t>
                      </a:r>
                      <a:r>
                        <a:rPr sz="1800" spc="-10" dirty="0">
                          <a:latin typeface="Bookman Old Style" panose="02050604050505020204" pitchFamily="18" charset="0"/>
                          <a:cs typeface="Microsoft Sans Serif"/>
                        </a:rPr>
                        <a:t> </a:t>
                      </a:r>
                      <a:r>
                        <a:rPr sz="1800" spc="-25" dirty="0">
                          <a:latin typeface="Bookman Old Style" panose="02050604050505020204" pitchFamily="18" charset="0"/>
                          <a:cs typeface="Microsoft Sans Serif"/>
                        </a:rPr>
                        <a:t>власниками</a:t>
                      </a:r>
                      <a:r>
                        <a:rPr sz="1800" spc="-20" dirty="0">
                          <a:latin typeface="Bookman Old Style" panose="02050604050505020204" pitchFamily="18" charset="0"/>
                          <a:cs typeface="Microsoft Sans Serif"/>
                        </a:rPr>
                        <a:t> </a:t>
                      </a:r>
                      <a:r>
                        <a:rPr sz="1800" spc="-15" dirty="0">
                          <a:latin typeface="Bookman Old Style" panose="02050604050505020204" pitchFamily="18" charset="0"/>
                          <a:cs typeface="Microsoft Sans Serif"/>
                        </a:rPr>
                        <a:t>і </a:t>
                      </a:r>
                      <a:r>
                        <a:rPr sz="1800" spc="-10" dirty="0">
                          <a:latin typeface="Bookman Old Style" panose="02050604050505020204" pitchFamily="18" charset="0"/>
                          <a:cs typeface="Microsoft Sans Serif"/>
                        </a:rPr>
                        <a:t> вільно</a:t>
                      </a:r>
                      <a:r>
                        <a:rPr sz="1800" spc="60" dirty="0">
                          <a:latin typeface="Bookman Old Style" panose="02050604050505020204" pitchFamily="18" charset="0"/>
                          <a:cs typeface="Microsoft Sans Serif"/>
                        </a:rPr>
                        <a:t> </a:t>
                      </a:r>
                      <a:r>
                        <a:rPr sz="1800" spc="-25" dirty="0">
                          <a:latin typeface="Bookman Old Style" panose="02050604050505020204" pitchFamily="18" charset="0"/>
                          <a:cs typeface="Microsoft Sans Serif"/>
                        </a:rPr>
                        <a:t>продаються</a:t>
                      </a:r>
                      <a:r>
                        <a:rPr sz="1800" spc="95" dirty="0">
                          <a:latin typeface="Bookman Old Style" panose="02050604050505020204" pitchFamily="18" charset="0"/>
                          <a:cs typeface="Microsoft Sans Serif"/>
                        </a:rPr>
                        <a:t> </a:t>
                      </a:r>
                      <a:r>
                        <a:rPr sz="1800" spc="-60" dirty="0">
                          <a:latin typeface="Bookman Old Style" panose="02050604050505020204" pitchFamily="18" charset="0"/>
                          <a:cs typeface="Microsoft Sans Serif"/>
                        </a:rPr>
                        <a:t>між</a:t>
                      </a:r>
                      <a:r>
                        <a:rPr sz="1800" spc="25" dirty="0">
                          <a:latin typeface="Bookman Old Style" panose="02050604050505020204" pitchFamily="18" charset="0"/>
                          <a:cs typeface="Microsoft Sans Serif"/>
                        </a:rPr>
                        <a:t> </a:t>
                      </a:r>
                      <a:r>
                        <a:rPr sz="1800" spc="-10" dirty="0">
                          <a:latin typeface="Bookman Old Style" panose="02050604050505020204" pitchFamily="18" charset="0"/>
                          <a:cs typeface="Microsoft Sans Serif"/>
                        </a:rPr>
                        <a:t>рештою</a:t>
                      </a:r>
                      <a:r>
                        <a:rPr sz="1800" spc="50" dirty="0">
                          <a:latin typeface="Bookman Old Style" panose="02050604050505020204" pitchFamily="18" charset="0"/>
                          <a:cs typeface="Microsoft Sans Serif"/>
                        </a:rPr>
                        <a:t> </a:t>
                      </a:r>
                      <a:r>
                        <a:rPr sz="1800" spc="-30" dirty="0">
                          <a:latin typeface="Bookman Old Style" panose="02050604050505020204" pitchFamily="18" charset="0"/>
                          <a:cs typeface="Microsoft Sans Serif"/>
                        </a:rPr>
                        <a:t>власників</a:t>
                      </a:r>
                      <a:endParaRPr sz="1800" dirty="0">
                        <a:latin typeface="Bookman Old Style" panose="02050604050505020204" pitchFamily="18" charset="0"/>
                        <a:cs typeface="Microsoft Sans Serif"/>
                      </a:endParaRPr>
                    </a:p>
                  </a:txBody>
                  <a:tcPr marL="0" marR="0" marT="40640" marB="0" anchor="ctr">
                    <a:lnL w="12700">
                      <a:solidFill>
                        <a:srgbClr val="000000"/>
                      </a:solidFill>
                      <a:prstDash val="solid"/>
                    </a:lnL>
                    <a:lnR w="6350">
                      <a:solidFill>
                        <a:srgbClr val="000000"/>
                      </a:solidFill>
                      <a:prstDash val="solid"/>
                    </a:lnR>
                    <a:lnT w="12700">
                      <a:solidFill>
                        <a:srgbClr val="000000"/>
                      </a:solidFill>
                      <a:prstDash val="solid"/>
                    </a:lnT>
                    <a:lnB w="12700">
                      <a:solidFill>
                        <a:srgbClr val="000000"/>
                      </a:solidFill>
                      <a:prstDash val="solid"/>
                    </a:lnB>
                    <a:solidFill>
                      <a:schemeClr val="accent5">
                        <a:lumMod val="40000"/>
                        <a:lumOff val="60000"/>
                      </a:schemeClr>
                    </a:solidFill>
                  </a:tcPr>
                </a:tc>
              </a:tr>
              <a:tr h="653432">
                <a:tc vMerge="1">
                  <a:txBody>
                    <a:bodyPr/>
                    <a:lstStyle/>
                    <a:p>
                      <a:pPr>
                        <a:lnSpc>
                          <a:spcPct val="100000"/>
                        </a:lnSpc>
                      </a:pPr>
                      <a:endParaRPr sz="2800" dirty="0">
                        <a:latin typeface="Times New Roman"/>
                        <a:cs typeface="Times New Roman"/>
                      </a:endParaRPr>
                    </a:p>
                  </a:txBody>
                  <a:tcPr marL="0" marR="0" marT="0" marB="0" anchor="ctr">
                    <a:lnL w="6350">
                      <a:solidFill>
                        <a:srgbClr val="000000"/>
                      </a:solidFill>
                      <a:prstDash val="solid"/>
                    </a:lnL>
                    <a:lnR w="12700">
                      <a:solidFill>
                        <a:srgbClr val="000000"/>
                      </a:solidFill>
                      <a:prstDash val="solid"/>
                    </a:lnR>
                    <a:lnB w="6350">
                      <a:solidFill>
                        <a:srgbClr val="000000"/>
                      </a:solidFill>
                      <a:prstDash val="solid"/>
                    </a:lnB>
                    <a:solidFill>
                      <a:srgbClr val="9ED2D6"/>
                    </a:solidFill>
                  </a:tcPr>
                </a:tc>
                <a:tc>
                  <a:txBody>
                    <a:bodyPr/>
                    <a:lstStyle/>
                    <a:p>
                      <a:pPr marL="0" marR="85725" indent="0" algn="ctr">
                        <a:lnSpc>
                          <a:spcPct val="100000"/>
                        </a:lnSpc>
                        <a:spcBef>
                          <a:spcPts val="325"/>
                        </a:spcBef>
                        <a:tabLst>
                          <a:tab pos="600710" algn="l"/>
                        </a:tabLst>
                      </a:pPr>
                      <a:r>
                        <a:rPr sz="2000" i="1" dirty="0" smtClean="0">
                          <a:latin typeface="Bookman Old Style" panose="02050604050505020204" pitchFamily="18" charset="0"/>
                          <a:cs typeface="Microsoft Sans Serif"/>
                        </a:rPr>
                        <a:t>З</a:t>
                      </a:r>
                      <a:r>
                        <a:rPr lang="uk-UA" sz="2000" i="1" baseline="0" dirty="0" smtClean="0">
                          <a:latin typeface="Bookman Old Style" panose="02050604050505020204" pitchFamily="18" charset="0"/>
                          <a:cs typeface="Microsoft Sans Serif"/>
                        </a:rPr>
                        <a:t> </a:t>
                      </a:r>
                      <a:r>
                        <a:rPr sz="2000" i="1" spc="-5" dirty="0" err="1" smtClean="0">
                          <a:latin typeface="Bookman Old Style" panose="02050604050505020204" pitchFamily="18" charset="0"/>
                          <a:cs typeface="Microsoft Sans Serif"/>
                        </a:rPr>
                        <a:t>о</a:t>
                      </a:r>
                      <a:r>
                        <a:rPr sz="2000" i="1" spc="-20" dirty="0" err="1" smtClean="0">
                          <a:latin typeface="Bookman Old Style" panose="02050604050505020204" pitchFamily="18" charset="0"/>
                          <a:cs typeface="Microsoft Sans Serif"/>
                        </a:rPr>
                        <a:t>б</a:t>
                      </a:r>
                      <a:r>
                        <a:rPr sz="2000" i="1" dirty="0" err="1" smtClean="0">
                          <a:latin typeface="Bookman Old Style" panose="02050604050505020204" pitchFamily="18" charset="0"/>
                          <a:cs typeface="Microsoft Sans Serif"/>
                        </a:rPr>
                        <a:t>м</a:t>
                      </a:r>
                      <a:r>
                        <a:rPr sz="2000" i="1" spc="-30" dirty="0" err="1" smtClean="0">
                          <a:latin typeface="Bookman Old Style" panose="02050604050505020204" pitchFamily="18" charset="0"/>
                          <a:cs typeface="Microsoft Sans Serif"/>
                        </a:rPr>
                        <a:t>е</a:t>
                      </a:r>
                      <a:r>
                        <a:rPr sz="2000" i="1" spc="10" dirty="0" err="1" smtClean="0">
                          <a:latin typeface="Bookman Old Style" panose="02050604050505020204" pitchFamily="18" charset="0"/>
                          <a:cs typeface="Microsoft Sans Serif"/>
                        </a:rPr>
                        <a:t>ж</a:t>
                      </a:r>
                      <a:r>
                        <a:rPr sz="2000" i="1" spc="-5" dirty="0" err="1" smtClean="0">
                          <a:latin typeface="Bookman Old Style" panose="02050604050505020204" pitchFamily="18" charset="0"/>
                          <a:cs typeface="Microsoft Sans Serif"/>
                        </a:rPr>
                        <a:t>ен</a:t>
                      </a:r>
                      <a:r>
                        <a:rPr sz="2000" i="1" spc="10" dirty="0" err="1" smtClean="0">
                          <a:latin typeface="Bookman Old Style" panose="02050604050505020204" pitchFamily="18" charset="0"/>
                          <a:cs typeface="Microsoft Sans Serif"/>
                        </a:rPr>
                        <a:t>и</a:t>
                      </a:r>
                      <a:r>
                        <a:rPr sz="2000" i="1" dirty="0" err="1" smtClean="0">
                          <a:latin typeface="Bookman Old Style" panose="02050604050505020204" pitchFamily="18" charset="0"/>
                          <a:cs typeface="Microsoft Sans Serif"/>
                        </a:rPr>
                        <a:t>м</a:t>
                      </a:r>
                      <a:r>
                        <a:rPr sz="2000" i="1" dirty="0" smtClean="0">
                          <a:latin typeface="Bookman Old Style" panose="02050604050505020204" pitchFamily="18" charset="0"/>
                          <a:cs typeface="Microsoft Sans Serif"/>
                        </a:rPr>
                        <a:t>  </a:t>
                      </a:r>
                      <a:r>
                        <a:rPr sz="2000" i="1" spc="-45" dirty="0">
                          <a:latin typeface="Bookman Old Style" panose="02050604050505020204" pitchFamily="18" charset="0"/>
                          <a:cs typeface="Microsoft Sans Serif"/>
                        </a:rPr>
                        <a:t>колом</a:t>
                      </a:r>
                      <a:r>
                        <a:rPr sz="2000" i="1" spc="55" dirty="0">
                          <a:latin typeface="Bookman Old Style" panose="02050604050505020204" pitchFamily="18" charset="0"/>
                          <a:cs typeface="Microsoft Sans Serif"/>
                        </a:rPr>
                        <a:t> </a:t>
                      </a:r>
                      <a:r>
                        <a:rPr sz="2000" i="1" spc="-20" dirty="0">
                          <a:latin typeface="Bookman Old Style" panose="02050604050505020204" pitchFamily="18" charset="0"/>
                          <a:cs typeface="Microsoft Sans Serif"/>
                        </a:rPr>
                        <a:t>обігу</a:t>
                      </a:r>
                      <a:endParaRPr sz="2000" i="1" dirty="0">
                        <a:latin typeface="Bookman Old Style" panose="02050604050505020204" pitchFamily="18" charset="0"/>
                        <a:cs typeface="Microsoft Sans Serif"/>
                      </a:endParaRPr>
                    </a:p>
                  </a:txBody>
                  <a:tcPr marL="0" marR="0" marT="41275" marB="0" anchor="ctr">
                    <a:lnL w="12700">
                      <a:solidFill>
                        <a:srgbClr val="000000"/>
                      </a:solidFill>
                      <a:prstDash val="solid"/>
                    </a:lnL>
                    <a:lnR w="12700">
                      <a:solidFill>
                        <a:srgbClr val="000000"/>
                      </a:solidFill>
                      <a:prstDash val="solid"/>
                    </a:lnR>
                    <a:lnT w="12700">
                      <a:solidFill>
                        <a:srgbClr val="000000"/>
                      </a:solidFill>
                      <a:prstDash val="solid"/>
                    </a:lnT>
                    <a:lnB w="6350">
                      <a:solidFill>
                        <a:srgbClr val="000000"/>
                      </a:solidFill>
                      <a:prstDash val="solid"/>
                    </a:lnB>
                    <a:solidFill>
                      <a:schemeClr val="accent5">
                        <a:lumMod val="40000"/>
                        <a:lumOff val="60000"/>
                      </a:schemeClr>
                    </a:solidFill>
                  </a:tcPr>
                </a:tc>
                <a:tc>
                  <a:txBody>
                    <a:bodyPr/>
                    <a:lstStyle/>
                    <a:p>
                      <a:pPr marL="0" marR="80645" indent="0" algn="just">
                        <a:lnSpc>
                          <a:spcPct val="100000"/>
                        </a:lnSpc>
                        <a:spcBef>
                          <a:spcPts val="325"/>
                        </a:spcBef>
                      </a:pPr>
                      <a:r>
                        <a:rPr sz="1800" spc="-20" dirty="0">
                          <a:latin typeface="Bookman Old Style" panose="02050604050505020204" pitchFamily="18" charset="0"/>
                          <a:cs typeface="Microsoft Sans Serif"/>
                        </a:rPr>
                        <a:t>Власниками</a:t>
                      </a:r>
                      <a:r>
                        <a:rPr sz="1800" spc="175" dirty="0">
                          <a:latin typeface="Bookman Old Style" panose="02050604050505020204" pitchFamily="18" charset="0"/>
                          <a:cs typeface="Microsoft Sans Serif"/>
                        </a:rPr>
                        <a:t> </a:t>
                      </a:r>
                      <a:r>
                        <a:rPr sz="1800" spc="-30" dirty="0">
                          <a:latin typeface="Bookman Old Style" panose="02050604050505020204" pitchFamily="18" charset="0"/>
                          <a:cs typeface="Microsoft Sans Serif"/>
                        </a:rPr>
                        <a:t>можуть</a:t>
                      </a:r>
                      <a:r>
                        <a:rPr sz="1800" spc="185" dirty="0">
                          <a:latin typeface="Bookman Old Style" panose="02050604050505020204" pitchFamily="18" charset="0"/>
                          <a:cs typeface="Microsoft Sans Serif"/>
                        </a:rPr>
                        <a:t> </a:t>
                      </a:r>
                      <a:r>
                        <a:rPr sz="1800" spc="-15" dirty="0">
                          <a:latin typeface="Bookman Old Style" panose="02050604050505020204" pitchFamily="18" charset="0"/>
                          <a:cs typeface="Microsoft Sans Serif"/>
                        </a:rPr>
                        <a:t>бути</a:t>
                      </a:r>
                      <a:r>
                        <a:rPr sz="1800" spc="200" dirty="0">
                          <a:latin typeface="Bookman Old Style" panose="02050604050505020204" pitchFamily="18" charset="0"/>
                          <a:cs typeface="Microsoft Sans Serif"/>
                        </a:rPr>
                        <a:t> </a:t>
                      </a:r>
                      <a:r>
                        <a:rPr sz="1800" spc="-5" dirty="0">
                          <a:latin typeface="Bookman Old Style" panose="02050604050505020204" pitchFamily="18" charset="0"/>
                          <a:cs typeface="Microsoft Sans Serif"/>
                        </a:rPr>
                        <a:t>лише</a:t>
                      </a:r>
                      <a:r>
                        <a:rPr sz="1800" spc="190" dirty="0">
                          <a:latin typeface="Bookman Old Style" panose="02050604050505020204" pitchFamily="18" charset="0"/>
                          <a:cs typeface="Microsoft Sans Serif"/>
                        </a:rPr>
                        <a:t> </a:t>
                      </a:r>
                      <a:r>
                        <a:rPr sz="1800" spc="-5" dirty="0">
                          <a:latin typeface="Bookman Old Style" panose="02050604050505020204" pitchFamily="18" charset="0"/>
                          <a:cs typeface="Microsoft Sans Serif"/>
                        </a:rPr>
                        <a:t>особи,</a:t>
                      </a:r>
                      <a:r>
                        <a:rPr sz="1800" spc="215" dirty="0">
                          <a:latin typeface="Bookman Old Style" panose="02050604050505020204" pitchFamily="18" charset="0"/>
                          <a:cs typeface="Microsoft Sans Serif"/>
                        </a:rPr>
                        <a:t> </a:t>
                      </a:r>
                      <a:r>
                        <a:rPr sz="1800" spc="-35" dirty="0">
                          <a:latin typeface="Bookman Old Style" panose="02050604050505020204" pitchFamily="18" charset="0"/>
                          <a:cs typeface="Microsoft Sans Serif"/>
                        </a:rPr>
                        <a:t>коло </a:t>
                      </a:r>
                      <a:r>
                        <a:rPr sz="1800" spc="-520" dirty="0">
                          <a:latin typeface="Bookman Old Style" panose="02050604050505020204" pitchFamily="18" charset="0"/>
                          <a:cs typeface="Microsoft Sans Serif"/>
                        </a:rPr>
                        <a:t> </a:t>
                      </a:r>
                      <a:r>
                        <a:rPr sz="1800" spc="-45" dirty="0">
                          <a:latin typeface="Bookman Old Style" panose="02050604050505020204" pitchFamily="18" charset="0"/>
                          <a:cs typeface="Microsoft Sans Serif"/>
                        </a:rPr>
                        <a:t>яких</a:t>
                      </a:r>
                      <a:r>
                        <a:rPr sz="1800" spc="50" dirty="0">
                          <a:latin typeface="Bookman Old Style" panose="02050604050505020204" pitchFamily="18" charset="0"/>
                          <a:cs typeface="Microsoft Sans Serif"/>
                        </a:rPr>
                        <a:t> </a:t>
                      </a:r>
                      <a:r>
                        <a:rPr sz="1800" spc="-30" dirty="0">
                          <a:latin typeface="Bookman Old Style" panose="02050604050505020204" pitchFamily="18" charset="0"/>
                          <a:cs typeface="Microsoft Sans Serif"/>
                        </a:rPr>
                        <a:t>визначає</a:t>
                      </a:r>
                      <a:r>
                        <a:rPr sz="1800" spc="65" dirty="0">
                          <a:latin typeface="Bookman Old Style" panose="02050604050505020204" pitchFamily="18" charset="0"/>
                          <a:cs typeface="Microsoft Sans Serif"/>
                        </a:rPr>
                        <a:t> </a:t>
                      </a:r>
                      <a:r>
                        <a:rPr sz="1800" spc="-25" dirty="0">
                          <a:latin typeface="Bookman Old Style" panose="02050604050505020204" pitchFamily="18" charset="0"/>
                          <a:cs typeface="Microsoft Sans Serif"/>
                        </a:rPr>
                        <a:t>емітент</a:t>
                      </a:r>
                      <a:endParaRPr sz="1800" dirty="0">
                        <a:latin typeface="Bookman Old Style" panose="02050604050505020204" pitchFamily="18" charset="0"/>
                        <a:cs typeface="Microsoft Sans Serif"/>
                      </a:endParaRPr>
                    </a:p>
                  </a:txBody>
                  <a:tcPr marL="0" marR="0" marT="41275" marB="0" anchor="ctr">
                    <a:lnL w="12700">
                      <a:solidFill>
                        <a:srgbClr val="000000"/>
                      </a:solidFill>
                      <a:prstDash val="solid"/>
                    </a:lnL>
                    <a:lnR w="6350">
                      <a:solidFill>
                        <a:srgbClr val="000000"/>
                      </a:solidFill>
                      <a:prstDash val="solid"/>
                    </a:lnR>
                    <a:lnT w="12700">
                      <a:solidFill>
                        <a:srgbClr val="000000"/>
                      </a:solidFill>
                      <a:prstDash val="solid"/>
                    </a:lnT>
                    <a:lnB w="6350">
                      <a:solidFill>
                        <a:srgbClr val="000000"/>
                      </a:solidFill>
                      <a:prstDash val="solid"/>
                    </a:lnB>
                    <a:solidFill>
                      <a:schemeClr val="accent5">
                        <a:lumMod val="40000"/>
                        <a:lumOff val="60000"/>
                      </a:schemeClr>
                    </a:solidFill>
                  </a:tcPr>
                </a:tc>
              </a:tr>
            </a:tbl>
          </a:graphicData>
        </a:graphic>
      </p:graphicFrame>
    </p:spTree>
    <p:extLst>
      <p:ext uri="{BB962C8B-B14F-4D97-AF65-F5344CB8AC3E}">
        <p14:creationId xmlns:p14="http://schemas.microsoft.com/office/powerpoint/2010/main" val="317175374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0" y="69961"/>
            <a:ext cx="12192000" cy="685059"/>
          </a:xfrm>
          <a:prstGeom prst="rect">
            <a:avLst/>
          </a:prstGeom>
        </p:spPr>
        <p:txBody>
          <a:bodyPr wrap="square">
            <a:spAutoFit/>
          </a:bodyPr>
          <a:lstStyle/>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Для формування й реалізації інвестиційної політики та роз­в’язання завдань оцінювання і обліку фінансових інвестицій слід зважати на їхні класифікаційні ознаки.</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2845869" y="676352"/>
            <a:ext cx="6096000" cy="388696"/>
          </a:xfrm>
          <a:prstGeom prst="rect">
            <a:avLst/>
          </a:prstGeom>
        </p:spPr>
        <p:txBody>
          <a:bodyPr>
            <a:spAutoFit/>
          </a:bodyPr>
          <a:lstStyle/>
          <a:p>
            <a:pPr algn="ctr">
              <a:lnSpc>
                <a:spcPct val="107000"/>
              </a:lnSpc>
              <a:spcAft>
                <a:spcPts val="0"/>
              </a:spcAft>
            </a:pPr>
            <a:r>
              <a:rPr lang="uk-UA" dirty="0" smtClean="0">
                <a:effectLst/>
                <a:latin typeface="Arial Black" panose="020B0A04020102020204" pitchFamily="34" charset="0"/>
                <a:ea typeface="Times New Roman" panose="02020603050405020304" pitchFamily="18" charset="0"/>
                <a:cs typeface="Times New Roman" panose="02020603050405020304" pitchFamily="18" charset="0"/>
              </a:rPr>
              <a:t>Класифікація фінансових інвестицій</a:t>
            </a:r>
            <a:endParaRPr lang="uk-UA" sz="1400" dirty="0">
              <a:effectLst/>
              <a:latin typeface="Arial Black" panose="020B0A04020102020204" pitchFamily="34" charset="0"/>
              <a:ea typeface="Calibri" panose="020F0502020204030204" pitchFamily="34" charset="0"/>
              <a:cs typeface="Times New Roman" panose="02020603050405020304" pitchFamily="18" charset="0"/>
            </a:endParaRPr>
          </a:p>
        </p:txBody>
      </p:sp>
      <p:sp>
        <p:nvSpPr>
          <p:cNvPr id="7" name="Прямоугольник 6"/>
          <p:cNvSpPr/>
          <p:nvPr/>
        </p:nvSpPr>
        <p:spPr>
          <a:xfrm>
            <a:off x="0" y="972715"/>
            <a:ext cx="5931560" cy="388696"/>
          </a:xfrm>
          <a:prstGeom prst="rect">
            <a:avLst/>
          </a:prstGeom>
        </p:spPr>
        <p:txBody>
          <a:bodyPr wrap="none">
            <a:spAutoFit/>
          </a:bodyPr>
          <a:lstStyle/>
          <a:p>
            <a:pPr algn="just">
              <a:lnSpc>
                <a:spcPct val="107000"/>
              </a:lnSpc>
              <a:spcAft>
                <a:spcPts val="0"/>
              </a:spcAft>
            </a:pP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1. За формами власності на інвестиційні ресурси:</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88059" y="1775107"/>
            <a:ext cx="3781997" cy="369332"/>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scene3d>
            <a:camera prst="orthographicFront"/>
            <a:lightRig rig="threePt" dir="t"/>
          </a:scene3d>
          <a:sp3d>
            <a:bevelT prst="relaxedInset"/>
          </a:sp3d>
        </p:spPr>
        <p:txBody>
          <a:bodyPr wrap="none">
            <a:spAutoFit/>
          </a:bodyPr>
          <a:lstStyle/>
          <a:p>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 державні фінансові інвестиції</a:t>
            </a:r>
            <a:endParaRPr lang="uk-UA" dirty="0"/>
          </a:p>
        </p:txBody>
      </p:sp>
      <p:sp>
        <p:nvSpPr>
          <p:cNvPr id="9" name="Прямоугольник 8"/>
          <p:cNvSpPr/>
          <p:nvPr/>
        </p:nvSpPr>
        <p:spPr>
          <a:xfrm>
            <a:off x="4158114" y="1361411"/>
            <a:ext cx="7931216" cy="1277786"/>
          </a:xfrm>
          <a:prstGeom prst="rect">
            <a:avLst/>
          </a:prstGeom>
          <a:solidFill>
            <a:srgbClr val="31DDEF"/>
          </a:solidFill>
          <a:ln w="12700">
            <a:solidFill>
              <a:schemeClr val="tx2"/>
            </a:solidFill>
          </a:ln>
        </p:spPr>
        <p:txBody>
          <a:bodyPr wrap="square">
            <a:spAutoFit/>
          </a:bodyPr>
          <a:lstStyle/>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вкладення, здійснювані органами влади та управління України, місцевих рад народних депутатів за рахунок коштів бюджетів, позабюджетних фондів і позикових коштів, а також державними підприємствами й установами за рахунок власних і позикових коштів;</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188059" y="3444318"/>
            <a:ext cx="3737498" cy="369332"/>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scene3d>
            <a:camera prst="orthographicFront"/>
            <a:lightRig rig="threePt" dir="t"/>
          </a:scene3d>
          <a:sp3d>
            <a:bevelT prst="relaxedInset"/>
          </a:sp3d>
        </p:spPr>
        <p:txBody>
          <a:bodyPr wrap="none">
            <a:spAutoFit/>
          </a:bodyPr>
          <a:lstStyle/>
          <a:p>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 приватні фінансові інвестиції</a:t>
            </a:r>
            <a:endParaRPr lang="uk-UA" dirty="0"/>
          </a:p>
        </p:txBody>
      </p:sp>
      <p:sp>
        <p:nvSpPr>
          <p:cNvPr id="11" name="Прямоугольник 10"/>
          <p:cNvSpPr/>
          <p:nvPr/>
        </p:nvSpPr>
        <p:spPr>
          <a:xfrm>
            <a:off x="4158114" y="2990091"/>
            <a:ext cx="7931216" cy="1277786"/>
          </a:xfrm>
          <a:prstGeom prst="rect">
            <a:avLst/>
          </a:prstGeom>
          <a:solidFill>
            <a:srgbClr val="31DDEF"/>
          </a:solidFill>
          <a:ln w="12700">
            <a:solidFill>
              <a:schemeClr val="tx1"/>
            </a:solidFill>
          </a:ln>
        </p:spPr>
        <p:txBody>
          <a:bodyPr wrap="square">
            <a:spAutoFit/>
          </a:bodyPr>
          <a:lstStyle/>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вкладення, здійснювані гро­мадянами, недержавними підприємствами, господарськими асоціаціями, спілками і товариствами, а також громадськими та релігійними організаціями, іншими юридичними особами, що діють на засадах колективної власності;</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2" name="Прямоугольник 11"/>
          <p:cNvSpPr/>
          <p:nvPr/>
        </p:nvSpPr>
        <p:spPr>
          <a:xfrm>
            <a:off x="188059" y="4753989"/>
            <a:ext cx="3737498" cy="369332"/>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scene3d>
            <a:camera prst="orthographicFront"/>
            <a:lightRig rig="threePt" dir="t"/>
          </a:scene3d>
          <a:sp3d>
            <a:bevelT prst="relaxedInset"/>
          </a:sp3d>
        </p:spPr>
        <p:txBody>
          <a:bodyPr wrap="square">
            <a:spAutoFit/>
          </a:bodyPr>
          <a:lstStyle/>
          <a:p>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 іноземні фінансові інвестиції</a:t>
            </a:r>
            <a:endParaRPr lang="uk-UA" dirty="0"/>
          </a:p>
        </p:txBody>
      </p:sp>
      <p:sp>
        <p:nvSpPr>
          <p:cNvPr id="13" name="Прямоугольник 12"/>
          <p:cNvSpPr/>
          <p:nvPr/>
        </p:nvSpPr>
        <p:spPr>
          <a:xfrm>
            <a:off x="4158113" y="4628563"/>
            <a:ext cx="7931216" cy="685059"/>
          </a:xfrm>
          <a:prstGeom prst="rect">
            <a:avLst/>
          </a:prstGeom>
          <a:solidFill>
            <a:srgbClr val="31DDEF"/>
          </a:solidFill>
          <a:ln w="12700">
            <a:solidFill>
              <a:schemeClr val="tx1"/>
            </a:solidFill>
          </a:ln>
        </p:spPr>
        <p:txBody>
          <a:bodyPr wrap="square">
            <a:spAutoFit/>
          </a:bodyPr>
          <a:lstStyle/>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вкладення, здійснювані іноземними громадянами, юридичними особами та іншими державами;</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4" name="Прямоугольник 13"/>
          <p:cNvSpPr/>
          <p:nvPr/>
        </p:nvSpPr>
        <p:spPr>
          <a:xfrm>
            <a:off x="188059" y="5896558"/>
            <a:ext cx="3737498" cy="369332"/>
          </a:xfrm>
          <a:prstGeom prst="rect">
            <a:avLst/>
          </a:prstGeom>
          <a:gradFill>
            <a:gsLst>
              <a:gs pos="0">
                <a:srgbClr val="FFFF00"/>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ln>
            <a:solidFill>
              <a:schemeClr val="tx1"/>
            </a:solidFill>
          </a:ln>
          <a:scene3d>
            <a:camera prst="orthographicFront"/>
            <a:lightRig rig="threePt" dir="t"/>
          </a:scene3d>
          <a:sp3d>
            <a:bevelT prst="relaxedInset"/>
          </a:sp3d>
        </p:spPr>
        <p:txBody>
          <a:bodyPr wrap="square">
            <a:spAutoFit/>
          </a:bodyPr>
          <a:lstStyle/>
          <a:p>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 спільні фінансові інвестиції</a:t>
            </a:r>
            <a:endParaRPr lang="uk-UA" dirty="0"/>
          </a:p>
        </p:txBody>
      </p:sp>
      <p:sp>
        <p:nvSpPr>
          <p:cNvPr id="15" name="Прямоугольник 14"/>
          <p:cNvSpPr/>
          <p:nvPr/>
        </p:nvSpPr>
        <p:spPr>
          <a:xfrm>
            <a:off x="4158114" y="5738695"/>
            <a:ext cx="7931216" cy="685059"/>
          </a:xfrm>
          <a:prstGeom prst="rect">
            <a:avLst/>
          </a:prstGeom>
          <a:solidFill>
            <a:srgbClr val="31DDEF"/>
          </a:solidFill>
          <a:ln w="12700">
            <a:solidFill>
              <a:schemeClr val="tx1"/>
            </a:solidFill>
          </a:ln>
        </p:spPr>
        <p:txBody>
          <a:bodyPr wrap="square">
            <a:spAutoFit/>
          </a:bodyPr>
          <a:lstStyle/>
          <a:p>
            <a:pPr algn="just">
              <a:lnSpc>
                <a:spcPct val="107000"/>
              </a:lnSpc>
              <a:spcAft>
                <a:spcPts val="0"/>
              </a:spcAft>
            </a:pPr>
            <a:r>
              <a:rPr lang="uk-UA" dirty="0" smtClean="0">
                <a:effectLst/>
                <a:latin typeface="Arial" panose="020B0604020202020204" pitchFamily="34" charset="0"/>
                <a:ea typeface="Times New Roman" panose="02020603050405020304" pitchFamily="18" charset="0"/>
              </a:rPr>
              <a:t>вкладення, здійснювані громадянами та юридичними особами України й інших держав.</a:t>
            </a:r>
            <a:endParaRPr lang="uk-UA"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51934372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Объект 2"/>
          <p:cNvSpPr>
            <a:spLocks noGrp="1"/>
          </p:cNvSpPr>
          <p:nvPr>
            <p:ph idx="1"/>
          </p:nvPr>
        </p:nvSpPr>
        <p:spPr>
          <a:xfrm>
            <a:off x="228601" y="339788"/>
            <a:ext cx="11649074" cy="5993394"/>
          </a:xfrm>
        </p:spPr>
        <p:txBody>
          <a:bodyPr>
            <a:normAutofit/>
          </a:bodyPr>
          <a:lstStyle/>
          <a:p>
            <a:pPr marL="0" indent="0" algn="just">
              <a:lnSpc>
                <a:spcPct val="110000"/>
              </a:lnSpc>
              <a:spcBef>
                <a:spcPts val="0"/>
              </a:spcBef>
              <a:buNone/>
            </a:pPr>
            <a:r>
              <a:rPr lang="ru-RU" sz="1800" b="1" dirty="0" smtClean="0">
                <a:latin typeface="Arial" panose="020B0604020202020204" pitchFamily="34" charset="0"/>
                <a:cs typeface="Arial" panose="020B0604020202020204" pitchFamily="34" charset="0"/>
              </a:rPr>
              <a:t>	</a:t>
            </a:r>
            <a:r>
              <a:rPr lang="uk-UA" sz="1800" b="1" dirty="0" smtClean="0">
                <a:latin typeface="Arial" panose="020B0604020202020204" pitchFamily="34" charset="0"/>
                <a:cs typeface="Arial" panose="020B0604020202020204" pitchFamily="34" charset="0"/>
              </a:rPr>
              <a:t>Облігації</a:t>
            </a:r>
            <a:r>
              <a:rPr lang="uk-UA" sz="1800" dirty="0" smtClean="0">
                <a:latin typeface="Arial" panose="020B0604020202020204" pitchFamily="34" charset="0"/>
                <a:cs typeface="Arial" panose="020B0604020202020204" pitchFamily="34" charset="0"/>
              </a:rPr>
              <a:t> </a:t>
            </a:r>
            <a:r>
              <a:rPr lang="uk-UA" sz="1800" dirty="0">
                <a:latin typeface="Arial" panose="020B0604020202020204" pitchFamily="34" charset="0"/>
                <a:cs typeface="Arial" panose="020B0604020202020204" pitchFamily="34" charset="0"/>
              </a:rPr>
              <a:t>можуть існувати </a:t>
            </a:r>
            <a:r>
              <a:rPr lang="uk-UA" sz="1800" b="1" dirty="0">
                <a:latin typeface="Arial" panose="020B0604020202020204" pitchFamily="34" charset="0"/>
                <a:cs typeface="Arial" panose="020B0604020202020204" pitchFamily="34" charset="0"/>
              </a:rPr>
              <a:t>виключно у бездокументарній формі. </a:t>
            </a:r>
            <a:r>
              <a:rPr lang="uk-UA" sz="1800" dirty="0">
                <a:latin typeface="Arial" panose="020B0604020202020204" pitchFamily="34" charset="0"/>
                <a:cs typeface="Arial" panose="020B0604020202020204" pitchFamily="34" charset="0"/>
              </a:rPr>
              <a:t>Емітент може здійснювати емісію звичайних (незабезпечених) та забезпечених облігацій. Облігації можуть вважатися забезпеченими, якщо</a:t>
            </a:r>
            <a:r>
              <a:rPr lang="uk-UA" sz="1800" dirty="0" smtClean="0">
                <a:latin typeface="Arial" panose="020B0604020202020204" pitchFamily="34" charset="0"/>
                <a:cs typeface="Arial" panose="020B0604020202020204" pitchFamily="34" charset="0"/>
              </a:rPr>
              <a:t>:</a:t>
            </a:r>
            <a:endParaRPr lang="uk-UA" sz="1800" dirty="0">
              <a:latin typeface="Arial" panose="020B0604020202020204" pitchFamily="34" charset="0"/>
              <a:cs typeface="Arial" panose="020B0604020202020204" pitchFamily="34" charset="0"/>
            </a:endParaRPr>
          </a:p>
          <a:p>
            <a:pPr marL="0" indent="0" algn="just">
              <a:lnSpc>
                <a:spcPct val="110000"/>
              </a:lnSpc>
              <a:spcBef>
                <a:spcPts val="0"/>
              </a:spcBef>
              <a:buNone/>
            </a:pPr>
            <a:r>
              <a:rPr lang="uk-UA" sz="1800" dirty="0">
                <a:latin typeface="Arial" panose="020B0604020202020204" pitchFamily="34" charset="0"/>
                <a:cs typeface="Arial" panose="020B0604020202020204" pitchFamily="34" charset="0"/>
              </a:rPr>
              <a:t>	емітентом укладаються відповідні договори поруки щодо забезпечення виконання зобов’язання стосовно погашення основної суми боргу/погашення основної суми боргу та виплати доходу за облігаціями;</a:t>
            </a:r>
          </a:p>
          <a:p>
            <a:pPr marL="0" indent="0" algn="just">
              <a:lnSpc>
                <a:spcPct val="110000"/>
              </a:lnSpc>
              <a:spcBef>
                <a:spcPts val="0"/>
              </a:spcBef>
              <a:buNone/>
            </a:pPr>
            <a:r>
              <a:rPr lang="uk-UA" sz="1800" dirty="0">
                <a:latin typeface="Arial" panose="020B0604020202020204" pitchFamily="34" charset="0"/>
                <a:cs typeface="Arial" panose="020B0604020202020204" pitchFamily="34" charset="0"/>
              </a:rPr>
              <a:t>	емітенту видається гарантія щодо погашення основної суми боргу/погашення основної суми боргу та виплати доходу за облігаціями;</a:t>
            </a:r>
          </a:p>
          <a:p>
            <a:pPr marL="0" indent="0" algn="just">
              <a:lnSpc>
                <a:spcPct val="110000"/>
              </a:lnSpc>
              <a:spcBef>
                <a:spcPts val="0"/>
              </a:spcBef>
              <a:buNone/>
            </a:pPr>
            <a:r>
              <a:rPr lang="uk-UA" sz="1800" dirty="0">
                <a:latin typeface="Arial" panose="020B0604020202020204" pitchFamily="34" charset="0"/>
                <a:cs typeface="Arial" panose="020B0604020202020204" pitchFamily="34" charset="0"/>
              </a:rPr>
              <a:t>	емітентом укладаються відповідні договори застави щодо забезпечення виконання зобов’язання стосовно погашення основної суми боргу/погашення основної суми боргу та виплати доходу за облігаціями.</a:t>
            </a:r>
          </a:p>
          <a:p>
            <a:pPr marL="0" indent="0" algn="just">
              <a:lnSpc>
                <a:spcPct val="110000"/>
              </a:lnSpc>
              <a:spcBef>
                <a:spcPts val="0"/>
              </a:spcBef>
              <a:buNone/>
            </a:pPr>
            <a:r>
              <a:rPr lang="uk-UA" sz="1800" dirty="0">
                <a:latin typeface="Arial" panose="020B0604020202020204" pitchFamily="34" charset="0"/>
                <a:cs typeface="Arial" panose="020B0604020202020204" pitchFamily="34" charset="0"/>
              </a:rPr>
              <a:t>	</a:t>
            </a:r>
            <a:endParaRPr lang="uk-UA" sz="1800" dirty="0" smtClean="0">
              <a:latin typeface="Arial" panose="020B0604020202020204" pitchFamily="34" charset="0"/>
              <a:cs typeface="Arial" panose="020B0604020202020204" pitchFamily="34" charset="0"/>
            </a:endParaRPr>
          </a:p>
          <a:p>
            <a:pPr marL="0" indent="0" algn="ctr">
              <a:lnSpc>
                <a:spcPct val="110000"/>
              </a:lnSpc>
              <a:spcBef>
                <a:spcPts val="0"/>
              </a:spcBef>
              <a:buNone/>
            </a:pPr>
            <a:r>
              <a:rPr lang="uk-UA" sz="1800" b="1" dirty="0" smtClean="0">
                <a:latin typeface="Arial" panose="020B0604020202020204" pitchFamily="34" charset="0"/>
                <a:cs typeface="Arial" panose="020B0604020202020204" pitchFamily="34" charset="0"/>
              </a:rPr>
              <a:t>Емітент </a:t>
            </a:r>
            <a:r>
              <a:rPr lang="uk-UA" sz="1800" b="1" dirty="0">
                <a:latin typeface="Arial" panose="020B0604020202020204" pitchFamily="34" charset="0"/>
                <a:cs typeface="Arial" panose="020B0604020202020204" pitchFamily="34" charset="0"/>
              </a:rPr>
              <a:t>може здійснювати емісію відсоткових, цільових та дисконтних облігацій</a:t>
            </a:r>
            <a:r>
              <a:rPr lang="uk-UA" sz="1800" dirty="0">
                <a:latin typeface="Arial" panose="020B0604020202020204" pitchFamily="34" charset="0"/>
                <a:cs typeface="Arial" panose="020B0604020202020204" pitchFamily="34" charset="0"/>
              </a:rPr>
              <a:t>:</a:t>
            </a:r>
          </a:p>
          <a:p>
            <a:pPr marL="0" indent="0" algn="just">
              <a:lnSpc>
                <a:spcPct val="110000"/>
              </a:lnSpc>
              <a:spcBef>
                <a:spcPts val="0"/>
              </a:spcBef>
              <a:buNone/>
            </a:pPr>
            <a:r>
              <a:rPr lang="uk-UA" sz="1800" dirty="0">
                <a:latin typeface="Arial" panose="020B0604020202020204" pitchFamily="34" charset="0"/>
                <a:cs typeface="Arial" panose="020B0604020202020204" pitchFamily="34" charset="0"/>
              </a:rPr>
              <a:t>	1) емітент облігацій підприємств має право розміщувати відсоткові та/або дисконтні облігації на суму, яка з урахуванням суми випусків незабезпечених облігацій цього самого емітента, реєстрація яких не скасована на дату </a:t>
            </a:r>
            <a:r>
              <a:rPr lang="uk-UA" sz="1800" dirty="0" smtClean="0">
                <a:latin typeface="Arial" panose="020B0604020202020204" pitchFamily="34" charset="0"/>
                <a:cs typeface="Arial" panose="020B0604020202020204" pitchFamily="34" charset="0"/>
              </a:rPr>
              <a:t>прийняття рішення </a:t>
            </a:r>
            <a:r>
              <a:rPr lang="uk-UA" sz="1800" dirty="0">
                <a:latin typeface="Arial" panose="020B0604020202020204" pitchFamily="34" charset="0"/>
                <a:cs typeface="Arial" panose="020B0604020202020204" pitchFamily="34" charset="0"/>
              </a:rPr>
              <a:t>про розміщення облігацій, не перевищує трикратного розміру </a:t>
            </a:r>
            <a:r>
              <a:rPr lang="uk-UA" sz="1800" dirty="0" smtClean="0">
                <a:latin typeface="Arial" panose="020B0604020202020204" pitchFamily="34" charset="0"/>
                <a:cs typeface="Arial" panose="020B0604020202020204" pitchFamily="34" charset="0"/>
              </a:rPr>
              <a:t>власного </a:t>
            </a:r>
            <a:r>
              <a:rPr lang="uk-UA" sz="1800" dirty="0">
                <a:latin typeface="Arial" panose="020B0604020202020204" pitchFamily="34" charset="0"/>
                <a:cs typeface="Arial" panose="020B0604020202020204" pitchFamily="34" charset="0"/>
              </a:rPr>
              <a:t>капіталу або розміру забезпечення, що надається йому з цією метою третіми особами у разі розміщення забезпечених відсоткових та/або дисконтних облігацій;</a:t>
            </a:r>
          </a:p>
          <a:p>
            <a:pPr marL="0" indent="0" algn="just">
              <a:lnSpc>
                <a:spcPct val="110000"/>
              </a:lnSpc>
              <a:spcBef>
                <a:spcPts val="0"/>
              </a:spcBef>
              <a:buNone/>
            </a:pPr>
            <a:endParaRPr lang="uk-UA" sz="1800" dirty="0">
              <a:latin typeface="Arial" panose="020B0604020202020204" pitchFamily="34" charset="0"/>
              <a:cs typeface="Arial" panose="020B0604020202020204" pitchFamily="34" charset="0"/>
            </a:endParaRPr>
          </a:p>
        </p:txBody>
      </p:sp>
      <p:cxnSp>
        <p:nvCxnSpPr>
          <p:cNvPr id="7" name="Прямая со стрелкой 6"/>
          <p:cNvCxnSpPr/>
          <p:nvPr/>
        </p:nvCxnSpPr>
        <p:spPr>
          <a:xfrm>
            <a:off x="409575" y="1457325"/>
            <a:ext cx="590550" cy="952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8" name="Прямая со стрелкой 7"/>
          <p:cNvCxnSpPr/>
          <p:nvPr/>
        </p:nvCxnSpPr>
        <p:spPr>
          <a:xfrm>
            <a:off x="409575" y="2343150"/>
            <a:ext cx="590550" cy="952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cxnSp>
        <p:nvCxnSpPr>
          <p:cNvPr id="9" name="Прямая со стрелкой 8"/>
          <p:cNvCxnSpPr/>
          <p:nvPr/>
        </p:nvCxnSpPr>
        <p:spPr>
          <a:xfrm>
            <a:off x="409575" y="2962275"/>
            <a:ext cx="590550" cy="9525"/>
          </a:xfrm>
          <a:prstGeom prst="straightConnector1">
            <a:avLst/>
          </a:prstGeom>
          <a:ln w="38100">
            <a:solidFill>
              <a:srgbClr val="7030A0"/>
            </a:solidFill>
            <a:tailEnd type="triangle"/>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2612762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9550" y="351294"/>
            <a:ext cx="11706225" cy="4093428"/>
          </a:xfrm>
          <a:prstGeom prst="rect">
            <a:avLst/>
          </a:prstGeom>
        </p:spPr>
        <p:txBody>
          <a:bodyPr wrap="square">
            <a:spAutoFit/>
          </a:bodyPr>
          <a:lstStyle/>
          <a:p>
            <a:pPr indent="324000" algn="just"/>
            <a:r>
              <a:rPr lang="ru-RU" sz="2000" dirty="0">
                <a:latin typeface="Arial" panose="020B0604020202020204" pitchFamily="34" charset="0"/>
                <a:cs typeface="Arial" panose="020B0604020202020204" pitchFamily="34" charset="0"/>
              </a:rPr>
              <a:t>2)</a:t>
            </a:r>
            <a:r>
              <a:rPr lang="uk-UA" sz="2000" dirty="0">
                <a:latin typeface="Arial" panose="020B0604020202020204" pitchFamily="34" charset="0"/>
                <a:cs typeface="Arial" panose="020B0604020202020204" pitchFamily="34" charset="0"/>
              </a:rPr>
              <a:t> емітент відсоткових облігацій повинен виплачувати відсотковий дохід за облігаціями в розмірі та в строк, що встановлені проспектом та/або рішенням про емісію таких облігацій.</a:t>
            </a:r>
          </a:p>
          <a:p>
            <a:pPr indent="324000" algn="just"/>
            <a:endParaRPr lang="uk-UA" sz="2000" dirty="0" smtClean="0">
              <a:latin typeface="Arial" panose="020B0604020202020204" pitchFamily="34" charset="0"/>
              <a:cs typeface="Arial" panose="020B0604020202020204" pitchFamily="34" charset="0"/>
            </a:endParaRPr>
          </a:p>
          <a:p>
            <a:pPr indent="324000" algn="just"/>
            <a:r>
              <a:rPr lang="uk-UA" sz="2000" dirty="0" smtClean="0">
                <a:latin typeface="Arial" panose="020B0604020202020204" pitchFamily="34" charset="0"/>
                <a:cs typeface="Arial" panose="020B0604020202020204" pitchFamily="34" charset="0"/>
              </a:rPr>
              <a:t>Відсотковий </a:t>
            </a:r>
            <a:r>
              <a:rPr lang="uk-UA" sz="2000" dirty="0">
                <a:latin typeface="Arial" panose="020B0604020202020204" pitchFamily="34" charset="0"/>
                <a:cs typeface="Arial" panose="020B0604020202020204" pitchFamily="34" charset="0"/>
              </a:rPr>
              <a:t>дохід за облігаціями, номінальна вартість яких визначена в іноземній валюті, виплачується в іноземній валюті, у якій виражена номінальна вартість цих облігацій, з урахуванням законодавства про валютне регулювання або в національній валюті в порядку, встановленому рішенням про емісію облігацій та/або проспектом облігацій;</a:t>
            </a:r>
          </a:p>
          <a:p>
            <a:pPr indent="324000" algn="just"/>
            <a:r>
              <a:rPr lang="uk-UA" sz="2000" dirty="0">
                <a:latin typeface="Arial" panose="020B0604020202020204" pitchFamily="34" charset="0"/>
                <a:cs typeface="Arial" panose="020B0604020202020204" pitchFamily="34" charset="0"/>
              </a:rPr>
              <a:t>	</a:t>
            </a:r>
            <a:endParaRPr lang="uk-UA" sz="2000" dirty="0" smtClean="0">
              <a:latin typeface="Arial" panose="020B0604020202020204" pitchFamily="34" charset="0"/>
              <a:cs typeface="Arial" panose="020B0604020202020204" pitchFamily="34" charset="0"/>
            </a:endParaRPr>
          </a:p>
          <a:p>
            <a:pPr indent="324000" algn="just"/>
            <a:r>
              <a:rPr lang="uk-UA" sz="2000" dirty="0" smtClean="0">
                <a:latin typeface="Arial" panose="020B0604020202020204" pitchFamily="34" charset="0"/>
                <a:cs typeface="Arial" panose="020B0604020202020204" pitchFamily="34" charset="0"/>
              </a:rPr>
              <a:t>3</a:t>
            </a:r>
            <a:r>
              <a:rPr lang="uk-UA" sz="2000" dirty="0">
                <a:latin typeface="Arial" panose="020B0604020202020204" pitchFamily="34" charset="0"/>
                <a:cs typeface="Arial" panose="020B0604020202020204" pitchFamily="34" charset="0"/>
              </a:rPr>
              <a:t>) загальна номінальна сума емісії цільових облігацій, виконання зобов’язань за якими передбачається об’єктами житлового будівництва, для фінансування будівництва яких залучаються кошти від фізичних та юридичних осіб через розміщення облігацій, не може перевищувати вартість будівництва об’єкта, яким передбачається виконання зобов’язань за цільовими облігаціями, за затвердженою проектною документацією.</a:t>
            </a:r>
          </a:p>
        </p:txBody>
      </p:sp>
    </p:spTree>
    <p:extLst>
      <p:ext uri="{BB962C8B-B14F-4D97-AF65-F5344CB8AC3E}">
        <p14:creationId xmlns:p14="http://schemas.microsoft.com/office/powerpoint/2010/main" val="3696551541"/>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Объект 2"/>
          <p:cNvSpPr>
            <a:spLocks noGrp="1"/>
          </p:cNvSpPr>
          <p:nvPr>
            <p:ph idx="1"/>
          </p:nvPr>
        </p:nvSpPr>
        <p:spPr>
          <a:xfrm>
            <a:off x="677333" y="497941"/>
            <a:ext cx="10640372" cy="5884752"/>
          </a:xfrm>
        </p:spPr>
        <p:txBody>
          <a:bodyPr>
            <a:normAutofit fontScale="92500"/>
          </a:bodyPr>
          <a:lstStyle/>
          <a:p>
            <a:pPr marL="0" indent="360000" algn="just">
              <a:spcBef>
                <a:spcPts val="0"/>
              </a:spcBef>
              <a:buNone/>
            </a:pPr>
            <a:r>
              <a:rPr lang="uk-UA" sz="2200" dirty="0" smtClean="0">
                <a:latin typeface="Arial" panose="020B0604020202020204" pitchFamily="34" charset="0"/>
                <a:cs typeface="Arial" panose="020B0604020202020204" pitchFamily="34" charset="0"/>
              </a:rPr>
              <a:t>Емітентом конвертованих облігацій може бути лише акціонерне товариство. Емітент конвертованих облігацій підприємств може здійснювати емісію виключно іменних облігацій. Обов’язковою умовою конвертації є обмін облігацій, що підлягають конвертації, на цілу кількість акцій, в які конвертуються ці облігації, для кожного інвестора.</a:t>
            </a:r>
          </a:p>
          <a:p>
            <a:pPr marL="0" indent="360000" algn="just">
              <a:spcBef>
                <a:spcPts val="0"/>
              </a:spcBef>
              <a:buNone/>
            </a:pPr>
            <a:r>
              <a:rPr lang="uk-UA" sz="2200" dirty="0" smtClean="0">
                <a:latin typeface="Arial" panose="020B0604020202020204" pitchFamily="34" charset="0"/>
                <a:cs typeface="Arial" panose="020B0604020202020204" pitchFamily="34" charset="0"/>
              </a:rPr>
              <a:t>	</a:t>
            </a:r>
          </a:p>
          <a:p>
            <a:pPr marL="0" indent="360000" algn="just">
              <a:spcBef>
                <a:spcPts val="0"/>
              </a:spcBef>
              <a:buNone/>
            </a:pPr>
            <a:r>
              <a:rPr lang="uk-UA" sz="2200" dirty="0" smtClean="0">
                <a:latin typeface="Arial" panose="020B0604020202020204" pitchFamily="34" charset="0"/>
                <a:cs typeface="Arial" panose="020B0604020202020204" pitchFamily="34" charset="0"/>
              </a:rPr>
              <a:t>Відсоткова ставка за відсотковими облігаціями може бути фіксованою або плаваючою. Якщо відсоткова ставка є фіксованою, конкретний розмір цієї ставки визначається в рішенні про емісію облігацій та/або в проспекті облігацій.</a:t>
            </a:r>
          </a:p>
          <a:p>
            <a:pPr marL="0" indent="360000" algn="just">
              <a:spcBef>
                <a:spcPts val="0"/>
              </a:spcBef>
              <a:buNone/>
            </a:pPr>
            <a:r>
              <a:rPr lang="uk-UA" sz="2200" dirty="0" smtClean="0">
                <a:latin typeface="Arial" panose="020B0604020202020204" pitchFamily="34" charset="0"/>
                <a:cs typeface="Arial" panose="020B0604020202020204" pitchFamily="34" charset="0"/>
              </a:rPr>
              <a:t>	</a:t>
            </a:r>
          </a:p>
          <a:p>
            <a:pPr marL="0" indent="360000" algn="just">
              <a:spcBef>
                <a:spcPts val="0"/>
              </a:spcBef>
              <a:buNone/>
            </a:pPr>
            <a:r>
              <a:rPr lang="uk-UA" sz="2200" dirty="0" smtClean="0">
                <a:latin typeface="Arial" panose="020B0604020202020204" pitchFamily="34" charset="0"/>
                <a:cs typeface="Arial" panose="020B0604020202020204" pitchFamily="34" charset="0"/>
              </a:rPr>
              <a:t>Якщо відсоткова ставка є плаваючою, в рішенні про емісію облігацій та/або в проспекті облігацій визначається порядок її розрахунку за відповідною формулою або визначається уповноважений орган емітента та мінімальний і максимальний розмір відсоткової ставки, який такий уповноважений орган може визначити.</a:t>
            </a:r>
          </a:p>
          <a:p>
            <a:pPr marL="0" indent="360000" algn="just">
              <a:spcBef>
                <a:spcPts val="0"/>
              </a:spcBef>
              <a:buNone/>
            </a:pPr>
            <a:r>
              <a:rPr lang="uk-UA" sz="2200" dirty="0" smtClean="0">
                <a:latin typeface="Arial" panose="020B0604020202020204" pitchFamily="34" charset="0"/>
                <a:cs typeface="Arial" panose="020B0604020202020204" pitchFamily="34" charset="0"/>
              </a:rPr>
              <a:t>	</a:t>
            </a:r>
          </a:p>
          <a:p>
            <a:pPr marL="0" indent="360000" algn="just">
              <a:spcBef>
                <a:spcPts val="0"/>
              </a:spcBef>
              <a:buNone/>
            </a:pPr>
            <a:r>
              <a:rPr lang="uk-UA" sz="2200" dirty="0" smtClean="0">
                <a:latin typeface="Arial" panose="020B0604020202020204" pitchFamily="34" charset="0"/>
                <a:cs typeface="Arial" panose="020B0604020202020204" pitchFamily="34" charset="0"/>
              </a:rPr>
              <a:t>Стосовно кожної емісії облігацій емітент приймає окреме рішення про емісію облігацій. Рішення про емісію облігацій, крім конвертованих облігацій, приймається органом управління емітента, повноваження якого підтверджуються установчими документами емітента. Рішення про емісію конвертованих облігацій приймається тільки за рішенням загальних зборів акціонерів.</a:t>
            </a:r>
            <a:endParaRPr lang="uk-UA" sz="2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86703022"/>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04825" y="474345"/>
            <a:ext cx="11125200" cy="4247317"/>
          </a:xfrm>
          <a:prstGeom prst="rect">
            <a:avLst/>
          </a:prstGeom>
        </p:spPr>
        <p:txBody>
          <a:bodyPr wrap="square">
            <a:spAutoFit/>
          </a:bodyPr>
          <a:lstStyle/>
          <a:p>
            <a:pPr indent="324000" algn="just"/>
            <a:r>
              <a:rPr lang="uk-UA" dirty="0">
                <a:latin typeface="Arial" panose="020B0604020202020204" pitchFamily="34" charset="0"/>
                <a:cs typeface="Arial" panose="020B0604020202020204" pitchFamily="34" charset="0"/>
              </a:rPr>
              <a:t>У разі емісії облігацій їх розміщення здійснюється серед заздалегідь визначеного кола осіб, кількість некваліфікованих інвесторів серед яких не може дорівнювати або перевищувати 150 осіб, крім випадку здійснення публічної пропозиції емітентом у процесі емісії.</a:t>
            </a:r>
          </a:p>
          <a:p>
            <a:pPr indent="324000" algn="just"/>
            <a:r>
              <a:rPr lang="uk-UA" dirty="0">
                <a:latin typeface="Arial" panose="020B0604020202020204" pitchFamily="34" charset="0"/>
                <a:cs typeface="Arial" panose="020B0604020202020204" pitchFamily="34" charset="0"/>
              </a:rPr>
              <a:t>	</a:t>
            </a:r>
            <a:endParaRPr lang="uk-UA" dirty="0" smtClean="0">
              <a:latin typeface="Arial" panose="020B0604020202020204" pitchFamily="34" charset="0"/>
              <a:cs typeface="Arial" panose="020B0604020202020204" pitchFamily="34" charset="0"/>
            </a:endParaRPr>
          </a:p>
          <a:p>
            <a:pPr indent="324000" algn="just"/>
            <a:r>
              <a:rPr lang="uk-UA" dirty="0" smtClean="0">
                <a:latin typeface="Arial" panose="020B0604020202020204" pitchFamily="34" charset="0"/>
                <a:cs typeface="Arial" panose="020B0604020202020204" pitchFamily="34" charset="0"/>
              </a:rPr>
              <a:t>У </a:t>
            </a:r>
            <a:r>
              <a:rPr lang="uk-UA" dirty="0">
                <a:latin typeface="Arial" panose="020B0604020202020204" pitchFamily="34" charset="0"/>
                <a:cs typeface="Arial" panose="020B0604020202020204" pitchFamily="34" charset="0"/>
              </a:rPr>
              <a:t>процесі емісії облігацій може здійснюватися публічна пропозиція.</a:t>
            </a:r>
          </a:p>
          <a:p>
            <a:pPr indent="324000" algn="just"/>
            <a:r>
              <a:rPr lang="uk-UA" dirty="0">
                <a:latin typeface="Arial" panose="020B0604020202020204" pitchFamily="34" charset="0"/>
                <a:cs typeface="Arial" panose="020B0604020202020204" pitchFamily="34" charset="0"/>
              </a:rPr>
              <a:t>	</a:t>
            </a:r>
            <a:endParaRPr lang="uk-UA" dirty="0" smtClean="0">
              <a:latin typeface="Arial" panose="020B0604020202020204" pitchFamily="34" charset="0"/>
              <a:cs typeface="Arial" panose="020B0604020202020204" pitchFamily="34" charset="0"/>
            </a:endParaRPr>
          </a:p>
          <a:p>
            <a:pPr indent="324000" algn="just"/>
            <a:r>
              <a:rPr lang="uk-UA" dirty="0" smtClean="0">
                <a:latin typeface="Arial" panose="020B0604020202020204" pitchFamily="34" charset="0"/>
                <a:cs typeface="Arial" panose="020B0604020202020204" pitchFamily="34" charset="0"/>
              </a:rPr>
              <a:t>Не </a:t>
            </a:r>
            <a:r>
              <a:rPr lang="uk-UA" dirty="0">
                <a:latin typeface="Arial" panose="020B0604020202020204" pitchFamily="34" charset="0"/>
                <a:cs typeface="Arial" panose="020B0604020202020204" pitchFamily="34" charset="0"/>
              </a:rPr>
              <a:t>допускається розміщення облігацій для формування і поповнення статутного капіталу емітента, а також покриття збитків від господарської діяльності шляхом зарахування доходу від продажу облігацій як результату поточної господарської діяльності. Протягом установленого в рішенні про емісію облігацій, проспекті облігацій та змінах до проспекту облігацій (у разі оформлення проспекту для здійснення публічної пропозиції в процесі їх емісії та у разі внесення таких змін) строку розміщення учасники такого розміщення подають заяву, укладають договір купівлі-продажу облігацій.</a:t>
            </a:r>
          </a:p>
          <a:p>
            <a:pPr indent="324000" algn="just"/>
            <a:r>
              <a:rPr lang="uk-UA" dirty="0">
                <a:latin typeface="Arial" panose="020B0604020202020204" pitchFamily="34" charset="0"/>
                <a:cs typeface="Arial" panose="020B0604020202020204" pitchFamily="34" charset="0"/>
              </a:rPr>
              <a:t>	</a:t>
            </a:r>
            <a:endParaRPr lang="uk-UA" dirty="0" smtClean="0">
              <a:latin typeface="Arial" panose="020B0604020202020204" pitchFamily="34" charset="0"/>
              <a:cs typeface="Arial" panose="020B0604020202020204" pitchFamily="34" charset="0"/>
            </a:endParaRPr>
          </a:p>
          <a:p>
            <a:pPr indent="324000" algn="just"/>
            <a:r>
              <a:rPr lang="uk-UA" dirty="0" smtClean="0">
                <a:latin typeface="Arial" panose="020B0604020202020204" pitchFamily="34" charset="0"/>
                <a:cs typeface="Arial" panose="020B0604020202020204" pitchFamily="34" charset="0"/>
              </a:rPr>
              <a:t>Кожен </a:t>
            </a:r>
            <a:r>
              <a:rPr lang="uk-UA" dirty="0">
                <a:latin typeface="Arial" panose="020B0604020202020204" pitchFamily="34" charset="0"/>
                <a:cs typeface="Arial" panose="020B0604020202020204" pitchFamily="34" charset="0"/>
              </a:rPr>
              <a:t>інвестор у цінні папери має оплатити вартість облігацій у повному обсязі до дати затвердження результатів емісії облігацій.</a:t>
            </a:r>
          </a:p>
        </p:txBody>
      </p:sp>
    </p:spTree>
    <p:extLst>
      <p:ext uri="{BB962C8B-B14F-4D97-AF65-F5344CB8AC3E}">
        <p14:creationId xmlns:p14="http://schemas.microsoft.com/office/powerpoint/2010/main" val="632331803"/>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209550" y="2731869"/>
            <a:ext cx="11782424" cy="3955955"/>
          </a:xfrm>
          <a:prstGeom prst="rect">
            <a:avLst/>
          </a:prstGeom>
        </p:spPr>
        <p:txBody>
          <a:bodyPr wrap="square">
            <a:spAutoFit/>
          </a:bodyPr>
          <a:lstStyle/>
          <a:p>
            <a:pPr indent="288000" algn="just">
              <a:lnSpc>
                <a:spcPct val="107000"/>
              </a:lnSpc>
              <a:spcBef>
                <a:spcPts val="600"/>
              </a:spcBef>
              <a:spcAft>
                <a:spcPts val="600"/>
              </a:spcAft>
            </a:pPr>
            <a:r>
              <a:rPr lang="uk-UA" dirty="0" smtClean="0">
                <a:latin typeface="Arial" panose="020B0604020202020204" pitchFamily="34" charset="0"/>
                <a:ea typeface="Times New Roman" panose="02020603050405020304" pitchFamily="18" charset="0"/>
                <a:cs typeface="Times New Roman" panose="02020603050405020304" pitchFamily="18" charset="0"/>
              </a:rPr>
              <a:t>Важлива </a:t>
            </a:r>
            <a:r>
              <a:rPr lang="uk-UA" b="1" u="sng" dirty="0">
                <a:latin typeface="Arial" panose="020B0604020202020204" pitchFamily="34" charset="0"/>
                <a:ea typeface="Times New Roman" panose="02020603050405020304" pitchFamily="18" charset="0"/>
                <a:cs typeface="Times New Roman" panose="02020603050405020304" pitchFamily="18" charset="0"/>
              </a:rPr>
              <a:t>різниця між акціями й облігаціями </a:t>
            </a:r>
            <a:r>
              <a:rPr lang="uk-UA" dirty="0">
                <a:latin typeface="Arial" panose="020B0604020202020204" pitchFamily="34" charset="0"/>
                <a:ea typeface="Times New Roman" panose="02020603050405020304" pitchFamily="18" charset="0"/>
                <a:cs typeface="Times New Roman" panose="02020603050405020304" pitchFamily="18" charset="0"/>
              </a:rPr>
              <a:t>полягає в наявності в останніх терміну обігу. Це може бути кілька місяців, рік або більше. Після його завершення власник цінного паперу одержує суму, що дорівнює його номінальній вартості, плюс проценти. Крім того, правовий режим боргових </a:t>
            </a:r>
            <a:r>
              <a:rPr lang="uk-UA" dirty="0" err="1">
                <a:latin typeface="Arial" panose="020B0604020202020204" pitchFamily="34" charset="0"/>
                <a:ea typeface="Times New Roman" panose="02020603050405020304" pitchFamily="18" charset="0"/>
                <a:cs typeface="Times New Roman" panose="02020603050405020304" pitchFamily="18" charset="0"/>
              </a:rPr>
              <a:t>бондів</a:t>
            </a:r>
            <a:r>
              <a:rPr lang="uk-UA" dirty="0">
                <a:latin typeface="Arial" panose="020B0604020202020204" pitchFamily="34" charset="0"/>
                <a:ea typeface="Times New Roman" panose="02020603050405020304" pitchFamily="18" charset="0"/>
                <a:cs typeface="Times New Roman" panose="02020603050405020304" pitchFamily="18" charset="0"/>
              </a:rPr>
              <a:t> може передбачати регулярні виплати, періодичність яких не змінюється протягом усього строку користування емітентом облігаційною позикою.</a:t>
            </a:r>
            <a:endParaRPr lang="uk-UA" dirty="0">
              <a:latin typeface="Calibri" panose="020F0502020204030204" pitchFamily="34" charset="0"/>
              <a:ea typeface="Calibri" panose="020F0502020204030204" pitchFamily="34" charset="0"/>
              <a:cs typeface="Times New Roman" panose="02020603050405020304" pitchFamily="18" charset="0"/>
            </a:endParaRPr>
          </a:p>
          <a:p>
            <a:pPr indent="288000" algn="just">
              <a:lnSpc>
                <a:spcPct val="107000"/>
              </a:lnSpc>
              <a:spcBef>
                <a:spcPts val="600"/>
              </a:spcBef>
              <a:spcAft>
                <a:spcPts val="600"/>
              </a:spcAft>
            </a:pPr>
            <a:r>
              <a:rPr lang="uk-UA" dirty="0">
                <a:latin typeface="Arial" panose="020B0604020202020204" pitchFamily="34" charset="0"/>
                <a:ea typeface="Times New Roman" panose="02020603050405020304" pitchFamily="18" charset="0"/>
                <a:cs typeface="Times New Roman" panose="02020603050405020304" pitchFamily="18" charset="0"/>
              </a:rPr>
              <a:t>Чим відрізняються акції та облігації, крім терміну обігу? </a:t>
            </a:r>
            <a:endParaRPr lang="uk-UA" dirty="0" smtClean="0">
              <a:latin typeface="Arial" panose="020B0604020202020204" pitchFamily="34" charset="0"/>
              <a:ea typeface="Times New Roman" panose="02020603050405020304" pitchFamily="18" charset="0"/>
              <a:cs typeface="Times New Roman" panose="02020603050405020304" pitchFamily="18" charset="0"/>
            </a:endParaRPr>
          </a:p>
          <a:p>
            <a:pPr indent="288000" algn="just">
              <a:lnSpc>
                <a:spcPct val="107000"/>
              </a:lnSpc>
              <a:spcBef>
                <a:spcPts val="600"/>
              </a:spcBef>
              <a:spcAft>
                <a:spcPts val="600"/>
              </a:spcAft>
            </a:pPr>
            <a:r>
              <a:rPr lang="uk-UA" dirty="0" smtClean="0">
                <a:latin typeface="Arial" panose="020B0604020202020204" pitchFamily="34" charset="0"/>
                <a:ea typeface="Times New Roman" panose="02020603050405020304" pitchFamily="18" charset="0"/>
                <a:cs typeface="Times New Roman" panose="02020603050405020304" pitchFamily="18" charset="0"/>
              </a:rPr>
              <a:t>Перші </a:t>
            </a:r>
            <a:r>
              <a:rPr lang="uk-UA" dirty="0">
                <a:latin typeface="Arial" panose="020B0604020202020204" pitchFamily="34" charset="0"/>
                <a:ea typeface="Times New Roman" panose="02020603050405020304" pitchFamily="18" charset="0"/>
                <a:cs typeface="Times New Roman" panose="02020603050405020304" pitchFamily="18" charset="0"/>
              </a:rPr>
              <a:t>дають право на частку в компанії, другі – ні. Отримавши виплати, інвестор повністю втрачає зв’язок з емітентом.</a:t>
            </a:r>
            <a:endParaRPr lang="uk-UA" dirty="0">
              <a:latin typeface="Calibri" panose="020F0502020204030204" pitchFamily="34" charset="0"/>
              <a:ea typeface="Calibri" panose="020F0502020204030204" pitchFamily="34" charset="0"/>
              <a:cs typeface="Times New Roman" panose="02020603050405020304" pitchFamily="18" charset="0"/>
            </a:endParaRPr>
          </a:p>
          <a:p>
            <a:pPr indent="288000" algn="just"/>
            <a:r>
              <a:rPr lang="uk-UA" b="1" dirty="0" smtClean="0">
                <a:latin typeface="Arial" panose="020B0604020202020204" pitchFamily="34" charset="0"/>
                <a:ea typeface="Times New Roman" panose="02020603050405020304" pitchFamily="18" charset="0"/>
              </a:rPr>
              <a:t>Акції </a:t>
            </a:r>
            <a:r>
              <a:rPr lang="uk-UA" dirty="0" smtClean="0">
                <a:latin typeface="Arial" panose="020B0604020202020204" pitchFamily="34" charset="0"/>
                <a:ea typeface="Times New Roman" panose="02020603050405020304" pitchFamily="18" charset="0"/>
              </a:rPr>
              <a:t>випускаються лише акціонерними товариствами, </a:t>
            </a:r>
            <a:r>
              <a:rPr lang="uk-UA" b="1" dirty="0" smtClean="0">
                <a:latin typeface="Arial" panose="020B0604020202020204" pitchFamily="34" charset="0"/>
                <a:ea typeface="Times New Roman" panose="02020603050405020304" pitchFamily="18" charset="0"/>
              </a:rPr>
              <a:t>облігації</a:t>
            </a:r>
            <a:r>
              <a:rPr lang="uk-UA" dirty="0" smtClean="0">
                <a:latin typeface="Arial" panose="020B0604020202020204" pitchFamily="34" charset="0"/>
                <a:ea typeface="Times New Roman" panose="02020603050405020304" pitchFamily="18" charset="0"/>
              </a:rPr>
              <a:t> – будь-якими компаніями, місцевими та державними органами влади. Прикладом державних цінних паперів є військові ОВДП. Їх випуск має покривати дефіцит бюджету, підтримувати економіку, забезпечувати соціальні та оборонні потреби держави в період воєнного стану.</a:t>
            </a:r>
            <a:endParaRPr lang="uk-UA" dirty="0"/>
          </a:p>
        </p:txBody>
      </p:sp>
      <p:sp>
        <p:nvSpPr>
          <p:cNvPr id="5" name="Прямоугольник 4"/>
          <p:cNvSpPr/>
          <p:nvPr/>
        </p:nvSpPr>
        <p:spPr>
          <a:xfrm>
            <a:off x="323849" y="181346"/>
            <a:ext cx="11668125" cy="388696"/>
          </a:xfrm>
          <a:prstGeom prst="rect">
            <a:avLst/>
          </a:prstGeom>
        </p:spPr>
        <p:txBody>
          <a:bodyPr wrap="square">
            <a:spAutoFit/>
          </a:bodyPr>
          <a:lstStyle/>
          <a:p>
            <a:pPr algn="just">
              <a:lnSpc>
                <a:spcPct val="107000"/>
              </a:lnSpc>
              <a:spcBef>
                <a:spcPts val="600"/>
              </a:spcBef>
              <a:spcAft>
                <a:spcPts val="600"/>
              </a:spcAft>
            </a:pPr>
            <a:r>
              <a:rPr lang="uk-UA" b="1" u="sng" dirty="0">
                <a:latin typeface="Arial" panose="020B0604020202020204" pitchFamily="34" charset="0"/>
                <a:ea typeface="Times New Roman" panose="02020603050405020304" pitchFamily="18" charset="0"/>
                <a:cs typeface="Times New Roman" panose="02020603050405020304" pitchFamily="18" charset="0"/>
              </a:rPr>
              <a:t>Перевагами облігацій </a:t>
            </a:r>
            <a:r>
              <a:rPr lang="uk-UA" dirty="0">
                <a:latin typeface="Arial" panose="020B0604020202020204" pitchFamily="34" charset="0"/>
                <a:ea typeface="Times New Roman" panose="02020603050405020304" pitchFamily="18" charset="0"/>
                <a:cs typeface="Times New Roman" panose="02020603050405020304" pitchFamily="18" charset="0"/>
              </a:rPr>
              <a:t>перед банківським вкладом для інвесторів є:</a:t>
            </a:r>
            <a:endParaRPr lang="uk-UA" dirty="0">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485774" y="709993"/>
            <a:ext cx="11382375" cy="1881925"/>
          </a:xfrm>
          <a:prstGeom prst="rect">
            <a:avLst/>
          </a:prstGeom>
        </p:spPr>
        <p:txBody>
          <a:bodyPr wrap="square">
            <a:spAutoFit/>
          </a:bodyPr>
          <a:lstStyle/>
          <a:p>
            <a:pPr marL="342900" lvl="0" indent="-342900" algn="just">
              <a:lnSpc>
                <a:spcPct val="107000"/>
              </a:lnSpc>
              <a:spcBef>
                <a:spcPts val="600"/>
              </a:spcBef>
              <a:spcAft>
                <a:spcPts val="600"/>
              </a:spcAft>
              <a:buSzPts val="1000"/>
              <a:buFont typeface="Symbol" panose="05050102010706020507" pitchFamily="18" charset="2"/>
              <a:buChar char=""/>
              <a:tabLst>
                <a:tab pos="457200" algn="l"/>
              </a:tabLst>
            </a:pPr>
            <a:r>
              <a:rPr lang="uk-UA" dirty="0">
                <a:latin typeface="Arial" panose="020B0604020202020204" pitchFamily="34" charset="0"/>
                <a:ea typeface="Times New Roman" panose="02020603050405020304" pitchFamily="18" charset="0"/>
                <a:cs typeface="Times New Roman" panose="02020603050405020304" pitchFamily="18" charset="0"/>
              </a:rPr>
              <a:t>відсутність комісій;</a:t>
            </a:r>
            <a:endParaRPr lang="uk-U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SzPts val="1000"/>
              <a:buFont typeface="Symbol" panose="05050102010706020507" pitchFamily="18" charset="2"/>
              <a:buChar char=""/>
              <a:tabLst>
                <a:tab pos="457200" algn="l"/>
              </a:tabLst>
            </a:pPr>
            <a:r>
              <a:rPr lang="uk-UA" dirty="0">
                <a:latin typeface="Arial" panose="020B0604020202020204" pitchFamily="34" charset="0"/>
                <a:ea typeface="Times New Roman" panose="02020603050405020304" pitchFamily="18" charset="0"/>
                <a:cs typeface="Times New Roman" panose="02020603050405020304" pitchFamily="18" charset="0"/>
              </a:rPr>
              <a:t>звільнення доходів від ПДФО та військового збору;</a:t>
            </a:r>
            <a:endParaRPr lang="uk-UA" dirty="0">
              <a:latin typeface="Calibri" panose="020F0502020204030204" pitchFamily="34" charset="0"/>
              <a:ea typeface="Calibri" panose="020F0502020204030204" pitchFamily="34" charset="0"/>
              <a:cs typeface="Times New Roman" panose="02020603050405020304" pitchFamily="18" charset="0"/>
            </a:endParaRPr>
          </a:p>
          <a:p>
            <a:pPr marL="342900" lvl="0" indent="-342900" algn="just">
              <a:lnSpc>
                <a:spcPct val="107000"/>
              </a:lnSpc>
              <a:spcBef>
                <a:spcPts val="600"/>
              </a:spcBef>
              <a:spcAft>
                <a:spcPts val="600"/>
              </a:spcAft>
              <a:buSzPts val="1000"/>
              <a:buFont typeface="Symbol" panose="05050102010706020507" pitchFamily="18" charset="2"/>
              <a:buChar char=""/>
              <a:tabLst>
                <a:tab pos="457200" algn="l"/>
              </a:tabLst>
            </a:pPr>
            <a:r>
              <a:rPr lang="uk-UA" dirty="0">
                <a:latin typeface="Arial" panose="020B0604020202020204" pitchFamily="34" charset="0"/>
                <a:ea typeface="Times New Roman" panose="02020603050405020304" pitchFamily="18" charset="0"/>
                <a:cs typeface="Times New Roman" panose="02020603050405020304" pitchFamily="18" charset="0"/>
              </a:rPr>
              <a:t>вигідніші відсоткові ставки в більшості випадків. Розрахунок прибутку легко можна зробити за допомогою калькулятора дохідності облігацій. Проведення обчислень допоможе здійснити аналіз та ухвалити правильне рішення щодо доцільності внеску.</a:t>
            </a:r>
            <a:endParaRPr lang="uk-UA" dirty="0">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822831057"/>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5856711" y="263009"/>
            <a:ext cx="6140464" cy="369332"/>
          </a:xfrm>
          <a:prstGeom prst="rect">
            <a:avLst/>
          </a:prstGeom>
        </p:spPr>
        <p:txBody>
          <a:bodyPr wrap="none">
            <a:spAutoFit/>
          </a:bodyPr>
          <a:lstStyle/>
          <a:p>
            <a:r>
              <a:rPr lang="uk-UA" b="1" cap="all" spc="-95" dirty="0">
                <a:solidFill>
                  <a:srgbClr val="FF0000"/>
                </a:solidFill>
                <a:latin typeface="Bookman Old Style" panose="02050604050505020204" pitchFamily="18" charset="0"/>
                <a:ea typeface="Times New Roman" panose="02020603050405020304" pitchFamily="18" charset="0"/>
              </a:rPr>
              <a:t>У чому різниця між акціями та облігаціями</a:t>
            </a:r>
            <a:endParaRPr lang="uk-UA" dirty="0">
              <a:solidFill>
                <a:srgbClr val="FF0000"/>
              </a:solidFill>
              <a:latin typeface="Bookman Old Style" panose="02050604050505020204" pitchFamily="18" charset="0"/>
            </a:endParaRPr>
          </a:p>
        </p:txBody>
      </p:sp>
      <p:graphicFrame>
        <p:nvGraphicFramePr>
          <p:cNvPr id="5" name="Таблица 4"/>
          <p:cNvGraphicFramePr>
            <a:graphicFrameLocks noGrp="1"/>
          </p:cNvGraphicFramePr>
          <p:nvPr>
            <p:extLst>
              <p:ext uri="{D42A27DB-BD31-4B8C-83A1-F6EECF244321}">
                <p14:modId xmlns:p14="http://schemas.microsoft.com/office/powerpoint/2010/main" val="4097618386"/>
              </p:ext>
            </p:extLst>
          </p:nvPr>
        </p:nvGraphicFramePr>
        <p:xfrm>
          <a:off x="133349" y="720726"/>
          <a:ext cx="11863826" cy="6191009"/>
        </p:xfrm>
        <a:graphic>
          <a:graphicData uri="http://schemas.openxmlformats.org/drawingml/2006/table">
            <a:tbl>
              <a:tblPr firstRow="1" firstCol="1" bandRow="1">
                <a:tableStyleId>{5C22544A-7EE6-4342-B048-85BDC9FD1C3A}</a:tableStyleId>
              </a:tblPr>
              <a:tblGrid>
                <a:gridCol w="2537904"/>
                <a:gridCol w="4529145"/>
                <a:gridCol w="4796777"/>
              </a:tblGrid>
              <a:tr h="408233">
                <a:tc>
                  <a:txBody>
                    <a:bodyPr/>
                    <a:lstStyle/>
                    <a:p>
                      <a:pPr algn="ctr">
                        <a:lnSpc>
                          <a:spcPct val="107000"/>
                        </a:lnSpc>
                        <a:spcAft>
                          <a:spcPts val="0"/>
                        </a:spcAft>
                      </a:pPr>
                      <a:r>
                        <a:rPr lang="uk-UA" sz="1600" dirty="0" smtClean="0">
                          <a:solidFill>
                            <a:srgbClr val="FF0000"/>
                          </a:solidFill>
                          <a:effectLst/>
                        </a:rPr>
                        <a:t>ХАРАКТЕРИСТИКА</a:t>
                      </a:r>
                      <a:endParaRPr lang="uk-U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6" marR="64366" marT="102986" marB="102986" anchor="ctr"/>
                </a:tc>
                <a:tc>
                  <a:txBody>
                    <a:bodyPr/>
                    <a:lstStyle/>
                    <a:p>
                      <a:pPr algn="ctr">
                        <a:lnSpc>
                          <a:spcPct val="107000"/>
                        </a:lnSpc>
                        <a:spcAft>
                          <a:spcPts val="0"/>
                        </a:spcAft>
                      </a:pPr>
                      <a:r>
                        <a:rPr lang="uk-UA" sz="1600" dirty="0" smtClean="0">
                          <a:solidFill>
                            <a:srgbClr val="FF0000"/>
                          </a:solidFill>
                          <a:effectLst/>
                        </a:rPr>
                        <a:t>АКЦІЯ</a:t>
                      </a:r>
                      <a:endParaRPr lang="uk-U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6" marR="64366" marT="102986" marB="102986" anchor="ctr"/>
                </a:tc>
                <a:tc>
                  <a:txBody>
                    <a:bodyPr/>
                    <a:lstStyle/>
                    <a:p>
                      <a:pPr algn="ctr">
                        <a:lnSpc>
                          <a:spcPct val="107000"/>
                        </a:lnSpc>
                        <a:spcAft>
                          <a:spcPts val="0"/>
                        </a:spcAft>
                      </a:pPr>
                      <a:r>
                        <a:rPr lang="uk-UA" sz="1600" dirty="0" smtClean="0">
                          <a:solidFill>
                            <a:srgbClr val="FF0000"/>
                          </a:solidFill>
                          <a:effectLst/>
                        </a:rPr>
                        <a:t>ОБЛІГАЦІЯ</a:t>
                      </a:r>
                      <a:endParaRPr lang="uk-UA" sz="1600" dirty="0">
                        <a:solidFill>
                          <a:srgbClr val="FF0000"/>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6" marR="64366" marT="102986" marB="102986" anchor="ctr"/>
                </a:tc>
              </a:tr>
              <a:tr h="642196">
                <a:tc>
                  <a:txBody>
                    <a:bodyPr/>
                    <a:lstStyle/>
                    <a:p>
                      <a:pPr>
                        <a:lnSpc>
                          <a:spcPct val="107000"/>
                        </a:lnSpc>
                        <a:spcAft>
                          <a:spcPts val="0"/>
                        </a:spcAft>
                      </a:pPr>
                      <a:r>
                        <a:rPr lang="uk-UA" sz="1600" dirty="0" smtClean="0">
                          <a:solidFill>
                            <a:srgbClr val="0000FF"/>
                          </a:solidFill>
                          <a:effectLst/>
                        </a:rPr>
                        <a:t>ЕМІТЕНТ</a:t>
                      </a:r>
                      <a:endParaRPr lang="uk-UA" sz="1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6" marR="64366" marT="102986" marB="102986" anchor="ctr"/>
                </a:tc>
                <a:tc>
                  <a:txBody>
                    <a:bodyPr/>
                    <a:lstStyle/>
                    <a:p>
                      <a:pPr>
                        <a:lnSpc>
                          <a:spcPct val="107000"/>
                        </a:lnSpc>
                        <a:spcAft>
                          <a:spcPts val="0"/>
                        </a:spcAft>
                      </a:pPr>
                      <a:r>
                        <a:rPr lang="uk-UA" sz="1400" dirty="0">
                          <a:solidFill>
                            <a:schemeClr val="tx1"/>
                          </a:solidFill>
                          <a:effectLst/>
                        </a:rPr>
                        <a:t>акціонерні товариства</a:t>
                      </a:r>
                      <a:endPar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6" marR="64366" marT="102986" marB="102986" anchor="ctr">
                    <a:solidFill>
                      <a:srgbClr val="29D7B6"/>
                    </a:solidFill>
                  </a:tcPr>
                </a:tc>
                <a:tc>
                  <a:txBody>
                    <a:bodyPr/>
                    <a:lstStyle/>
                    <a:p>
                      <a:pPr>
                        <a:lnSpc>
                          <a:spcPct val="107000"/>
                        </a:lnSpc>
                        <a:spcAft>
                          <a:spcPts val="0"/>
                        </a:spcAft>
                      </a:pPr>
                      <a:r>
                        <a:rPr lang="uk-UA" sz="1400" dirty="0">
                          <a:solidFill>
                            <a:schemeClr val="tx1"/>
                          </a:solidFill>
                          <a:effectLst/>
                        </a:rPr>
                        <a:t>АО, ТОВ;</a:t>
                      </a:r>
                    </a:p>
                    <a:p>
                      <a:pPr>
                        <a:lnSpc>
                          <a:spcPct val="107000"/>
                        </a:lnSpc>
                        <a:spcAft>
                          <a:spcPts val="0"/>
                        </a:spcAft>
                      </a:pPr>
                      <a:r>
                        <a:rPr lang="uk-UA" sz="1400" dirty="0">
                          <a:solidFill>
                            <a:schemeClr val="tx1"/>
                          </a:solidFill>
                          <a:effectLst/>
                        </a:rPr>
                        <a:t>державні та муніципальні органи</a:t>
                      </a:r>
                      <a:endPar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6" marR="64366" marT="102986" marB="102986" anchor="ctr">
                    <a:solidFill>
                      <a:srgbClr val="FFFF00"/>
                    </a:solidFill>
                  </a:tcPr>
                </a:tc>
              </a:tr>
              <a:tr h="876159">
                <a:tc>
                  <a:txBody>
                    <a:bodyPr/>
                    <a:lstStyle/>
                    <a:p>
                      <a:pPr>
                        <a:lnSpc>
                          <a:spcPct val="107000"/>
                        </a:lnSpc>
                        <a:spcAft>
                          <a:spcPts val="0"/>
                        </a:spcAft>
                      </a:pPr>
                      <a:r>
                        <a:rPr lang="uk-UA" sz="1600" dirty="0" smtClean="0">
                          <a:solidFill>
                            <a:srgbClr val="0000FF"/>
                          </a:solidFill>
                          <a:effectLst/>
                        </a:rPr>
                        <a:t>ВОЛОДІННЯ ЧАСТКОЮ КОМПАНІЇ, МОЖЛИВІСТЬ КЕРУВАТИ СПРАВАМИ</a:t>
                      </a:r>
                      <a:endParaRPr lang="uk-UA" sz="1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6" marR="64366" marT="102986" marB="102986" anchor="ctr"/>
                </a:tc>
                <a:tc>
                  <a:txBody>
                    <a:bodyPr/>
                    <a:lstStyle/>
                    <a:p>
                      <a:pPr>
                        <a:lnSpc>
                          <a:spcPct val="107000"/>
                        </a:lnSpc>
                        <a:spcAft>
                          <a:spcPts val="0"/>
                        </a:spcAft>
                      </a:pPr>
                      <a:r>
                        <a:rPr lang="uk-UA" sz="1400" dirty="0">
                          <a:solidFill>
                            <a:schemeClr val="tx1"/>
                          </a:solidFill>
                          <a:effectLst/>
                        </a:rPr>
                        <a:t>так</a:t>
                      </a:r>
                      <a:endPar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6" marR="64366" marT="102986" marB="102986" anchor="ctr">
                    <a:solidFill>
                      <a:srgbClr val="29D7B6"/>
                    </a:solidFill>
                  </a:tcPr>
                </a:tc>
                <a:tc>
                  <a:txBody>
                    <a:bodyPr/>
                    <a:lstStyle/>
                    <a:p>
                      <a:pPr>
                        <a:lnSpc>
                          <a:spcPct val="107000"/>
                        </a:lnSpc>
                        <a:spcAft>
                          <a:spcPts val="0"/>
                        </a:spcAft>
                      </a:pPr>
                      <a:r>
                        <a:rPr lang="uk-UA" sz="1400" dirty="0">
                          <a:solidFill>
                            <a:schemeClr val="tx1"/>
                          </a:solidFill>
                          <a:effectLst/>
                        </a:rPr>
                        <a:t>ні</a:t>
                      </a:r>
                      <a:endPar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6" marR="64366" marT="102986" marB="102986" anchor="ctr">
                    <a:solidFill>
                      <a:srgbClr val="FFFF00"/>
                    </a:solidFill>
                  </a:tcPr>
                </a:tc>
              </a:tr>
              <a:tr h="642196">
                <a:tc>
                  <a:txBody>
                    <a:bodyPr/>
                    <a:lstStyle/>
                    <a:p>
                      <a:pPr>
                        <a:lnSpc>
                          <a:spcPct val="107000"/>
                        </a:lnSpc>
                        <a:spcAft>
                          <a:spcPts val="0"/>
                        </a:spcAft>
                      </a:pPr>
                      <a:r>
                        <a:rPr lang="uk-UA" sz="1600" dirty="0" smtClean="0">
                          <a:solidFill>
                            <a:srgbClr val="0000FF"/>
                          </a:solidFill>
                          <a:effectLst/>
                        </a:rPr>
                        <a:t>ПРАВОВИЙ СТАТУС ДЕРЖАТЕЛЯ</a:t>
                      </a:r>
                      <a:endParaRPr lang="uk-UA" sz="1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6" marR="64366" marT="102986" marB="102986" anchor="ctr"/>
                </a:tc>
                <a:tc>
                  <a:txBody>
                    <a:bodyPr/>
                    <a:lstStyle/>
                    <a:p>
                      <a:pPr>
                        <a:lnSpc>
                          <a:spcPct val="107000"/>
                        </a:lnSpc>
                        <a:spcAft>
                          <a:spcPts val="0"/>
                        </a:spcAft>
                      </a:pPr>
                      <a:r>
                        <a:rPr lang="uk-UA" sz="1400" dirty="0">
                          <a:solidFill>
                            <a:schemeClr val="tx1"/>
                          </a:solidFill>
                          <a:effectLst/>
                        </a:rPr>
                        <a:t>співвласник</a:t>
                      </a:r>
                      <a:endPar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6" marR="64366" marT="102986" marB="102986" anchor="ctr">
                    <a:solidFill>
                      <a:srgbClr val="29D7B6"/>
                    </a:solidFill>
                  </a:tcPr>
                </a:tc>
                <a:tc>
                  <a:txBody>
                    <a:bodyPr/>
                    <a:lstStyle/>
                    <a:p>
                      <a:pPr>
                        <a:lnSpc>
                          <a:spcPct val="107000"/>
                        </a:lnSpc>
                        <a:spcAft>
                          <a:spcPts val="0"/>
                        </a:spcAft>
                      </a:pPr>
                      <a:r>
                        <a:rPr lang="uk-UA" sz="1400" dirty="0">
                          <a:solidFill>
                            <a:schemeClr val="tx1"/>
                          </a:solidFill>
                          <a:effectLst/>
                        </a:rPr>
                        <a:t>кредитор</a:t>
                      </a:r>
                      <a:endPar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6" marR="64366" marT="102986" marB="102986" anchor="ctr">
                    <a:solidFill>
                      <a:srgbClr val="FFFF00"/>
                    </a:solidFill>
                  </a:tcPr>
                </a:tc>
              </a:tr>
              <a:tr h="1344084">
                <a:tc>
                  <a:txBody>
                    <a:bodyPr/>
                    <a:lstStyle/>
                    <a:p>
                      <a:pPr>
                        <a:lnSpc>
                          <a:spcPct val="107000"/>
                        </a:lnSpc>
                        <a:spcAft>
                          <a:spcPts val="0"/>
                        </a:spcAft>
                      </a:pPr>
                      <a:r>
                        <a:rPr lang="uk-UA" sz="1600" dirty="0" smtClean="0">
                          <a:solidFill>
                            <a:srgbClr val="0000FF"/>
                          </a:solidFill>
                          <a:effectLst/>
                        </a:rPr>
                        <a:t>ТЕРМІН ДІЇ</a:t>
                      </a:r>
                      <a:endParaRPr lang="uk-UA" sz="1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6" marR="64366" marT="102986" marB="102986" anchor="ctr"/>
                </a:tc>
                <a:tc>
                  <a:txBody>
                    <a:bodyPr/>
                    <a:lstStyle/>
                    <a:p>
                      <a:pPr>
                        <a:lnSpc>
                          <a:spcPct val="107000"/>
                        </a:lnSpc>
                        <a:spcAft>
                          <a:spcPts val="0"/>
                        </a:spcAft>
                      </a:pPr>
                      <a:r>
                        <a:rPr lang="uk-UA" sz="1400" dirty="0">
                          <a:solidFill>
                            <a:schemeClr val="tx1"/>
                          </a:solidFill>
                          <a:effectLst/>
                        </a:rPr>
                        <a:t>безстроково</a:t>
                      </a:r>
                      <a:endPar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6" marR="64366" marT="102986" marB="102986" anchor="ctr">
                    <a:solidFill>
                      <a:srgbClr val="29D7B6"/>
                    </a:solidFill>
                  </a:tcPr>
                </a:tc>
                <a:tc>
                  <a:txBody>
                    <a:bodyPr/>
                    <a:lstStyle/>
                    <a:p>
                      <a:pPr>
                        <a:lnSpc>
                          <a:spcPct val="107000"/>
                        </a:lnSpc>
                        <a:spcAft>
                          <a:spcPts val="0"/>
                        </a:spcAft>
                      </a:pPr>
                      <a:r>
                        <a:rPr lang="uk-UA" sz="1400" dirty="0">
                          <a:solidFill>
                            <a:schemeClr val="tx1"/>
                          </a:solidFill>
                          <a:effectLst/>
                        </a:rPr>
                        <a:t>фіксований; </a:t>
                      </a:r>
                      <a:endParaRPr lang="uk-UA" sz="1400" dirty="0" smtClean="0">
                        <a:solidFill>
                          <a:schemeClr val="tx1"/>
                        </a:solidFill>
                        <a:effectLst/>
                      </a:endParaRPr>
                    </a:p>
                    <a:p>
                      <a:pPr>
                        <a:lnSpc>
                          <a:spcPct val="107000"/>
                        </a:lnSpc>
                        <a:spcAft>
                          <a:spcPts val="0"/>
                        </a:spcAft>
                      </a:pPr>
                      <a:r>
                        <a:rPr lang="uk-UA" sz="1400" dirty="0" smtClean="0">
                          <a:solidFill>
                            <a:schemeClr val="tx1"/>
                          </a:solidFill>
                          <a:effectLst/>
                        </a:rPr>
                        <a:t>у </a:t>
                      </a:r>
                      <a:r>
                        <a:rPr lang="uk-UA" sz="1400" dirty="0">
                          <a:solidFill>
                            <a:schemeClr val="tx1"/>
                          </a:solidFill>
                          <a:effectLst/>
                        </a:rPr>
                        <a:t>дисконтних облігацій термін погашення – менше року, </a:t>
                      </a:r>
                      <a:endParaRPr lang="uk-UA" sz="1400" dirty="0" smtClean="0">
                        <a:solidFill>
                          <a:schemeClr val="tx1"/>
                        </a:solidFill>
                        <a:effectLst/>
                      </a:endParaRPr>
                    </a:p>
                    <a:p>
                      <a:pPr>
                        <a:lnSpc>
                          <a:spcPct val="107000"/>
                        </a:lnSpc>
                        <a:spcAft>
                          <a:spcPts val="0"/>
                        </a:spcAft>
                      </a:pPr>
                      <a:r>
                        <a:rPr lang="uk-UA" sz="1400" dirty="0" smtClean="0">
                          <a:solidFill>
                            <a:schemeClr val="tx1"/>
                          </a:solidFill>
                          <a:effectLst/>
                        </a:rPr>
                        <a:t>у </a:t>
                      </a:r>
                      <a:r>
                        <a:rPr lang="uk-UA" sz="1400" dirty="0">
                          <a:solidFill>
                            <a:schemeClr val="tx1"/>
                          </a:solidFill>
                          <a:effectLst/>
                        </a:rPr>
                        <a:t>купонних – рік і більше</a:t>
                      </a:r>
                      <a:r>
                        <a:rPr lang="uk-UA" sz="1400" dirty="0" smtClean="0">
                          <a:solidFill>
                            <a:schemeClr val="tx1"/>
                          </a:solidFill>
                          <a:effectLst/>
                        </a:rPr>
                        <a:t>,</a:t>
                      </a:r>
                    </a:p>
                    <a:p>
                      <a:pPr>
                        <a:lnSpc>
                          <a:spcPct val="107000"/>
                        </a:lnSpc>
                        <a:spcAft>
                          <a:spcPts val="0"/>
                        </a:spcAft>
                      </a:pPr>
                      <a:r>
                        <a:rPr lang="uk-UA" sz="1400" dirty="0" smtClean="0">
                          <a:solidFill>
                            <a:schemeClr val="tx1"/>
                          </a:solidFill>
                          <a:effectLst/>
                        </a:rPr>
                        <a:t>у </a:t>
                      </a:r>
                      <a:r>
                        <a:rPr lang="uk-UA" sz="1400" dirty="0">
                          <a:solidFill>
                            <a:schemeClr val="tx1"/>
                          </a:solidFill>
                          <a:effectLst/>
                        </a:rPr>
                        <a:t>довгострокових – 5–7 і більше років</a:t>
                      </a:r>
                      <a:endPar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6" marR="64366" marT="102986" marB="102986" anchor="ctr">
                    <a:solidFill>
                      <a:srgbClr val="FFFF00"/>
                    </a:solidFill>
                  </a:tcPr>
                </a:tc>
              </a:tr>
              <a:tr h="876159">
                <a:tc>
                  <a:txBody>
                    <a:bodyPr/>
                    <a:lstStyle/>
                    <a:p>
                      <a:pPr>
                        <a:lnSpc>
                          <a:spcPct val="107000"/>
                        </a:lnSpc>
                        <a:spcAft>
                          <a:spcPts val="0"/>
                        </a:spcAft>
                      </a:pPr>
                      <a:r>
                        <a:rPr lang="uk-UA" sz="1600" dirty="0" smtClean="0">
                          <a:solidFill>
                            <a:srgbClr val="0000FF"/>
                          </a:solidFill>
                          <a:effectLst/>
                        </a:rPr>
                        <a:t>ВАРТІСТЬ</a:t>
                      </a:r>
                      <a:endParaRPr lang="uk-UA" sz="1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6" marR="64366" marT="102986" marB="102986" anchor="ctr"/>
                </a:tc>
                <a:tc>
                  <a:txBody>
                    <a:bodyPr/>
                    <a:lstStyle/>
                    <a:p>
                      <a:pPr>
                        <a:lnSpc>
                          <a:spcPct val="107000"/>
                        </a:lnSpc>
                        <a:spcAft>
                          <a:spcPts val="0"/>
                        </a:spcAft>
                      </a:pPr>
                      <a:r>
                        <a:rPr lang="uk-UA" sz="1400" dirty="0">
                          <a:solidFill>
                            <a:schemeClr val="tx1"/>
                          </a:solidFill>
                          <a:effectLst/>
                        </a:rPr>
                        <a:t>може змінюватися кілька разів навіть упродовж короткого терміну, розмір доходів неможливо передбачити</a:t>
                      </a:r>
                      <a:endPar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6" marR="64366" marT="102986" marB="102986" anchor="ctr">
                    <a:solidFill>
                      <a:srgbClr val="29D7B6"/>
                    </a:solidFill>
                  </a:tcPr>
                </a:tc>
                <a:tc>
                  <a:txBody>
                    <a:bodyPr/>
                    <a:lstStyle/>
                    <a:p>
                      <a:pPr>
                        <a:lnSpc>
                          <a:spcPct val="107000"/>
                        </a:lnSpc>
                        <a:spcAft>
                          <a:spcPts val="0"/>
                        </a:spcAft>
                      </a:pPr>
                      <a:r>
                        <a:rPr lang="uk-UA" sz="1400" dirty="0">
                          <a:solidFill>
                            <a:schemeClr val="tx1"/>
                          </a:solidFill>
                          <a:effectLst/>
                        </a:rPr>
                        <a:t>обумовлена заздалегідь, може визначатися в національній або іноземній валюті</a:t>
                      </a:r>
                      <a:endPar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6" marR="64366" marT="102986" marB="102986" anchor="ctr">
                    <a:solidFill>
                      <a:srgbClr val="FFFF00"/>
                    </a:solidFill>
                  </a:tcPr>
                </a:tc>
              </a:tr>
              <a:tr h="1110122">
                <a:tc>
                  <a:txBody>
                    <a:bodyPr/>
                    <a:lstStyle/>
                    <a:p>
                      <a:pPr>
                        <a:lnSpc>
                          <a:spcPct val="107000"/>
                        </a:lnSpc>
                        <a:spcAft>
                          <a:spcPts val="0"/>
                        </a:spcAft>
                      </a:pPr>
                      <a:r>
                        <a:rPr lang="uk-UA" sz="1600" dirty="0" smtClean="0">
                          <a:solidFill>
                            <a:srgbClr val="0000FF"/>
                          </a:solidFill>
                          <a:effectLst/>
                        </a:rPr>
                        <a:t>РЕГУЛЯРНІ ВИПЛАТИ</a:t>
                      </a:r>
                      <a:endParaRPr lang="uk-UA" sz="1600" dirty="0">
                        <a:solidFill>
                          <a:srgbClr val="0000FF"/>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6" marR="64366" marT="102986" marB="102986" anchor="ctr"/>
                </a:tc>
                <a:tc>
                  <a:txBody>
                    <a:bodyPr/>
                    <a:lstStyle/>
                    <a:p>
                      <a:pPr>
                        <a:lnSpc>
                          <a:spcPct val="107000"/>
                        </a:lnSpc>
                        <a:spcAft>
                          <a:spcPts val="0"/>
                        </a:spcAft>
                      </a:pPr>
                      <a:r>
                        <a:rPr lang="uk-UA" sz="1400" dirty="0">
                          <a:solidFill>
                            <a:schemeClr val="tx1"/>
                          </a:solidFill>
                          <a:effectLst/>
                        </a:rPr>
                        <a:t>не гарантовані; рішення про виплату дивідендів ухвалюється в індивідуальному порядку, їх розподіл проводиться раз на рік або щоквартально</a:t>
                      </a:r>
                      <a:endPar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6" marR="64366" marT="102986" marB="102986" anchor="ctr">
                    <a:solidFill>
                      <a:srgbClr val="29D7B6"/>
                    </a:solidFill>
                  </a:tcPr>
                </a:tc>
                <a:tc>
                  <a:txBody>
                    <a:bodyPr/>
                    <a:lstStyle/>
                    <a:p>
                      <a:pPr>
                        <a:lnSpc>
                          <a:spcPct val="107000"/>
                        </a:lnSpc>
                        <a:spcAft>
                          <a:spcPts val="0"/>
                        </a:spcAft>
                      </a:pPr>
                      <a:r>
                        <a:rPr lang="uk-UA" sz="1400" dirty="0">
                          <a:solidFill>
                            <a:schemeClr val="tx1"/>
                          </a:solidFill>
                          <a:effectLst/>
                        </a:rPr>
                        <a:t>розмір відсотків, а також періодичність їхньої виплати (раз на місяць, квартал, півріччя або рік) регламентуються емісійними документами</a:t>
                      </a:r>
                      <a:endParaRPr lang="uk-UA" sz="1400" dirty="0">
                        <a:solidFill>
                          <a:schemeClr val="tx1"/>
                        </a:solidFill>
                        <a:effectLst/>
                        <a:latin typeface="Calibri" panose="020F0502020204030204" pitchFamily="34" charset="0"/>
                        <a:ea typeface="Calibri" panose="020F0502020204030204" pitchFamily="34" charset="0"/>
                        <a:cs typeface="Times New Roman" panose="02020603050405020304" pitchFamily="18" charset="0"/>
                      </a:endParaRPr>
                    </a:p>
                  </a:txBody>
                  <a:tcPr marL="64366" marR="64366" marT="102986" marB="102986" anchor="ctr">
                    <a:solidFill>
                      <a:srgbClr val="FFFF00"/>
                    </a:solidFill>
                  </a:tcPr>
                </a:tc>
              </a:tr>
            </a:tbl>
          </a:graphicData>
        </a:graphic>
      </p:graphicFrame>
    </p:spTree>
    <p:extLst>
      <p:ext uri="{BB962C8B-B14F-4D97-AF65-F5344CB8AC3E}">
        <p14:creationId xmlns:p14="http://schemas.microsoft.com/office/powerpoint/2010/main" val="1487190028"/>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294142" y="558575"/>
            <a:ext cx="10850675" cy="2593742"/>
          </a:xfrm>
          <a:prstGeom prst="rect">
            <a:avLst/>
          </a:prstGeom>
        </p:spPr>
      </p:pic>
      <p:pic>
        <p:nvPicPr>
          <p:cNvPr id="5" name="Рисунок 4"/>
          <p:cNvPicPr>
            <a:picLocks noChangeAspect="1"/>
          </p:cNvPicPr>
          <p:nvPr/>
        </p:nvPicPr>
        <p:blipFill>
          <a:blip r:embed="rId3"/>
          <a:stretch>
            <a:fillRect/>
          </a:stretch>
        </p:blipFill>
        <p:spPr>
          <a:xfrm>
            <a:off x="1261522" y="4442023"/>
            <a:ext cx="9511812" cy="657198"/>
          </a:xfrm>
          <a:prstGeom prst="rect">
            <a:avLst/>
          </a:prstGeom>
        </p:spPr>
      </p:pic>
    </p:spTree>
    <p:extLst>
      <p:ext uri="{BB962C8B-B14F-4D97-AF65-F5344CB8AC3E}">
        <p14:creationId xmlns:p14="http://schemas.microsoft.com/office/powerpoint/2010/main" val="318295864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68361" y="3116956"/>
            <a:ext cx="11834343" cy="3648691"/>
          </a:xfrm>
          <a:prstGeom prst="rect">
            <a:avLst/>
          </a:prstGeom>
        </p:spPr>
        <p:txBody>
          <a:bodyPr wrap="square">
            <a:spAutoFit/>
          </a:bodyPr>
          <a:lstStyle/>
          <a:p>
            <a:pPr indent="216000" algn="just">
              <a:lnSpc>
                <a:spcPct val="107000"/>
              </a:lnSpc>
              <a:spcAft>
                <a:spcPts val="0"/>
              </a:spcAft>
            </a:pP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Портфельні інвестиції</a:t>
            </a: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не можна вважати противагою прямим, вони є </a:t>
            </a:r>
            <a:r>
              <a:rPr lang="uk-UA" dirty="0" err="1" smtClean="0">
                <a:effectLst/>
                <a:latin typeface="Arial" panose="020B0604020202020204" pitchFamily="34" charset="0"/>
                <a:ea typeface="Times New Roman" panose="02020603050405020304" pitchFamily="18" charset="0"/>
                <a:cs typeface="Times New Roman" panose="02020603050405020304" pitchFamily="18" charset="0"/>
              </a:rPr>
              <a:t>їx</a:t>
            </a: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a:t>
            </a:r>
            <a:r>
              <a:rPr lang="uk-UA" dirty="0" err="1" smtClean="0">
                <a:effectLst/>
                <a:latin typeface="Arial" panose="020B0604020202020204" pitchFamily="34" charset="0"/>
                <a:ea typeface="Times New Roman" panose="02020603050405020304" pitchFamily="18" charset="0"/>
                <a:cs typeface="Times New Roman" panose="02020603050405020304" pitchFamily="18" charset="0"/>
              </a:rPr>
              <a:t>доповнюючим</a:t>
            </a: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елементом. Однак між ними є принципова різниця.</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16000" algn="just">
              <a:lnSpc>
                <a:spcPct val="107000"/>
              </a:lnSpc>
              <a:spcAft>
                <a:spcPts val="0"/>
              </a:spcAft>
            </a:pP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Прямі інвестиції</a:t>
            </a: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мають безпосередній вплив на обсяги капіталь­них вкладень в економіку. </a:t>
            </a: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Мета прямих інвестицій</a:t>
            </a: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 встановлення контролю за діяльністю підприємства i одержання прибутку від його господарської діяльності.</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16000" algn="just">
              <a:lnSpc>
                <a:spcPct val="107000"/>
              </a:lnSpc>
              <a:spcAft>
                <a:spcPts val="0"/>
              </a:spcAft>
            </a:pP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Прямі фінансові інвестиції</a:t>
            </a: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дають змогу підприємству реалізувати стратегічні цілі свого розвитку швидким i дешевим шляхом. </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16000"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Так, при галузевій або регіональній диверсифікації операційної діяльності, нарощенні обсягів виробництва i реалізації продукції шляхом «захоплення» підприємств-конкурентів у своєму сегменті ринку та інших аналогічних випадках підприємство шляхом відповідних форм фінансового інвестування може придбати контрольний пакет акцій (контрольну частку у статутному фонді) суб’єктів господарювання, сума покупки яких становить більше половини ринкової вартості </a:t>
            </a:r>
            <a:r>
              <a:rPr lang="uk-UA" dirty="0" err="1" smtClean="0">
                <a:effectLst/>
                <a:latin typeface="Arial" panose="020B0604020202020204" pitchFamily="34" charset="0"/>
                <a:ea typeface="Times New Roman" panose="02020603050405020304" pitchFamily="18" charset="0"/>
                <a:cs typeface="Times New Roman" panose="02020603050405020304" pitchFamily="18" charset="0"/>
              </a:rPr>
              <a:t>їx</a:t>
            </a: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бізнесу (50 % плюс одна акція).</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5" name="Прямоугольник 4"/>
          <p:cNvSpPr/>
          <p:nvPr/>
        </p:nvSpPr>
        <p:spPr>
          <a:xfrm>
            <a:off x="0" y="106442"/>
            <a:ext cx="4676408" cy="388696"/>
          </a:xfrm>
          <a:prstGeom prst="rect">
            <a:avLst/>
          </a:prstGeom>
        </p:spPr>
        <p:txBody>
          <a:bodyPr wrap="none">
            <a:spAutoFit/>
          </a:bodyPr>
          <a:lstStyle/>
          <a:p>
            <a:pPr algn="just">
              <a:lnSpc>
                <a:spcPct val="107000"/>
              </a:lnSpc>
              <a:spcAft>
                <a:spcPts val="0"/>
              </a:spcAft>
            </a:pP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2. За характером участі в інвестуванні:</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168361" y="762125"/>
            <a:ext cx="2227469" cy="369332"/>
          </a:xfrm>
          <a:prstGeom prst="rect">
            <a:avLst/>
          </a:prstGeom>
          <a:solidFill>
            <a:srgbClr val="00FFFF"/>
          </a:solidFill>
          <a:ln>
            <a:solidFill>
              <a:schemeClr val="tx1"/>
            </a:solidFill>
          </a:ln>
        </p:spPr>
        <p:txBody>
          <a:bodyPr wrap="none">
            <a:spAutoFit/>
          </a:bodyPr>
          <a:lstStyle/>
          <a:p>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 прямі інвестиції</a:t>
            </a: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uk-UA" dirty="0"/>
          </a:p>
        </p:txBody>
      </p:sp>
      <p:sp>
        <p:nvSpPr>
          <p:cNvPr id="7" name="Прямоугольник 6"/>
          <p:cNvSpPr/>
          <p:nvPr/>
        </p:nvSpPr>
        <p:spPr>
          <a:xfrm>
            <a:off x="2932497" y="473199"/>
            <a:ext cx="8973954" cy="981423"/>
          </a:xfrm>
          <a:prstGeom prst="rect">
            <a:avLst/>
          </a:prstGeom>
        </p:spPr>
        <p:txBody>
          <a:bodyPr wrap="square">
            <a:spAutoFit/>
          </a:bodyPr>
          <a:lstStyle/>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господарські операції, які передбачають внесення коштів або майна до статутного фонду юридичної особи в обмін на корпоративні права, емітовані такою юридичною особою;</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68361" y="1834306"/>
            <a:ext cx="2227469" cy="646331"/>
          </a:xfrm>
          <a:prstGeom prst="rect">
            <a:avLst/>
          </a:prstGeom>
          <a:solidFill>
            <a:srgbClr val="00FFFF"/>
          </a:solidFill>
          <a:ln>
            <a:solidFill>
              <a:schemeClr val="tx1"/>
            </a:solidFill>
          </a:ln>
        </p:spPr>
        <p:txBody>
          <a:bodyPr wrap="square">
            <a:spAutoFit/>
          </a:bodyPr>
          <a:lstStyle/>
          <a:p>
            <a:pPr marL="285750" indent="-285750" algn="ctr">
              <a:buFontTx/>
              <a:buChar char="-"/>
            </a:pP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портфельні </a:t>
            </a:r>
          </a:p>
          <a:p>
            <a:pPr algn="ct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інвестиції</a:t>
            </a: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a:t>
            </a:r>
            <a:endParaRPr lang="uk-UA" dirty="0"/>
          </a:p>
        </p:txBody>
      </p:sp>
      <p:sp>
        <p:nvSpPr>
          <p:cNvPr id="9" name="Прямоугольник 8"/>
          <p:cNvSpPr/>
          <p:nvPr/>
        </p:nvSpPr>
        <p:spPr>
          <a:xfrm>
            <a:off x="2932497" y="1465660"/>
            <a:ext cx="8973954" cy="1574149"/>
          </a:xfrm>
          <a:prstGeom prst="rect">
            <a:avLst/>
          </a:prstGeom>
        </p:spPr>
        <p:txBody>
          <a:bodyPr wrap="square">
            <a:spAutoFit/>
          </a:bodyPr>
          <a:lstStyle/>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господарські операції, які передбачають придбання цінних </a:t>
            </a:r>
            <a:r>
              <a:rPr lang="uk-UA" dirty="0" err="1" smtClean="0">
                <a:effectLst/>
                <a:latin typeface="Arial" panose="020B0604020202020204" pitchFamily="34" charset="0"/>
                <a:ea typeface="Times New Roman" panose="02020603050405020304" pitchFamily="18" charset="0"/>
                <a:cs typeface="Times New Roman" panose="02020603050405020304" pitchFamily="18" charset="0"/>
              </a:rPr>
              <a:t>пaпepiв</a:t>
            </a: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деривативів та інших фінансових активів за кошти на фондовому ринку (за винятком операцій із купівлі активів як безпосередньо платником податку, так i пов’язаними з ним особами, в обсягах, які перевищують 50 % загальної суми акцій, емітованих іншою юридичною особою, які належать до прямих інвестицій).</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370113805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144379" y="654523"/>
            <a:ext cx="11829448" cy="4564326"/>
          </a:xfrm>
          <a:prstGeom prst="rect">
            <a:avLst/>
          </a:prstGeom>
        </p:spPr>
        <p:txBody>
          <a:bodyPr wrap="square">
            <a:spAutoFit/>
          </a:bodyPr>
          <a:lstStyle/>
          <a:p>
            <a:pPr indent="288000" algn="just">
              <a:lnSpc>
                <a:spcPct val="107000"/>
              </a:lnSpc>
              <a:spcAft>
                <a:spcPts val="0"/>
              </a:spcAft>
            </a:pPr>
            <a:r>
              <a:rPr lang="uk-UA" sz="2000" b="1" dirty="0" smtClean="0">
                <a:effectLst/>
                <a:latin typeface="Arial" panose="020B0604020202020204" pitchFamily="34" charset="0"/>
                <a:ea typeface="Times New Roman" panose="02020603050405020304" pitchFamily="18" charset="0"/>
                <a:cs typeface="Times New Roman" panose="02020603050405020304" pitchFamily="18" charset="0"/>
              </a:rPr>
              <a:t>Портфельні інвестиції</a:t>
            </a:r>
            <a:r>
              <a:rPr lang="uk-UA" sz="2000" dirty="0" smtClean="0">
                <a:effectLst/>
                <a:latin typeface="Arial" panose="020B0604020202020204" pitchFamily="34" charset="0"/>
                <a:ea typeface="Times New Roman" panose="02020603050405020304" pitchFamily="18" charset="0"/>
                <a:cs typeface="Times New Roman" panose="02020603050405020304" pitchFamily="18" charset="0"/>
              </a:rPr>
              <a:t> передбачають одержання стабільного поточного доходу у вигляді відсотків або дивідендів i додаткового доходу у вигляді різниці </a:t>
            </a:r>
            <a:r>
              <a:rPr lang="uk-UA" sz="2000" dirty="0" err="1" smtClean="0">
                <a:effectLst/>
                <a:latin typeface="Arial" panose="020B0604020202020204" pitchFamily="34" charset="0"/>
                <a:ea typeface="Times New Roman" panose="02020603050405020304" pitchFamily="18" charset="0"/>
                <a:cs typeface="Times New Roman" panose="02020603050405020304" pitchFamily="18" charset="0"/>
              </a:rPr>
              <a:t>мiж</a:t>
            </a:r>
            <a:r>
              <a:rPr lang="uk-UA" sz="2000" dirty="0" smtClean="0">
                <a:effectLst/>
                <a:latin typeface="Arial" panose="020B0604020202020204" pitchFamily="34" charset="0"/>
                <a:ea typeface="Times New Roman" panose="02020603050405020304" pitchFamily="18" charset="0"/>
                <a:cs typeface="Times New Roman" panose="02020603050405020304" pitchFamily="18" charset="0"/>
              </a:rPr>
              <a:t> ціною придбання i реалізації активу (курсової різниці).</a:t>
            </a:r>
          </a:p>
          <a:p>
            <a:pPr indent="288000" algn="just">
              <a:lnSpc>
                <a:spcPct val="107000"/>
              </a:lnSpc>
              <a:spcAft>
                <a:spcPts val="0"/>
              </a:spcAft>
            </a:pPr>
            <a:endParaRPr lang="uk-UA"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88000" algn="just">
              <a:lnSpc>
                <a:spcPct val="107000"/>
              </a:lnSpc>
              <a:spcAft>
                <a:spcPts val="0"/>
              </a:spcAft>
            </a:pPr>
            <a:r>
              <a:rPr lang="uk-UA" sz="2000" b="1" dirty="0" smtClean="0">
                <a:effectLst/>
                <a:latin typeface="Arial" panose="020B0604020202020204" pitchFamily="34" charset="0"/>
                <a:ea typeface="Times New Roman" panose="02020603050405020304" pitchFamily="18" charset="0"/>
                <a:cs typeface="Times New Roman" panose="02020603050405020304" pitchFamily="18" charset="0"/>
              </a:rPr>
              <a:t>Прямі інвестиції</a:t>
            </a:r>
            <a:r>
              <a:rPr lang="uk-UA" sz="2000" dirty="0" smtClean="0">
                <a:effectLst/>
                <a:latin typeface="Arial" panose="020B0604020202020204" pitchFamily="34" charset="0"/>
                <a:ea typeface="Times New Roman" panose="02020603050405020304" pitchFamily="18" charset="0"/>
                <a:cs typeface="Times New Roman" panose="02020603050405020304" pitchFamily="18" charset="0"/>
              </a:rPr>
              <a:t> впливають на рівень зайнятості i стан внутрішнього ринку країни, чого не скажеш про портфельні інвестиції. Портфельні інвестиції є більш ліквідними, ніж прямі. Через цю особливість вони дають можливість заробити «гарячі гроші» (звичайно за умов розвиненого ринку цінних паперів).</a:t>
            </a:r>
          </a:p>
          <a:p>
            <a:pPr indent="288000" algn="just">
              <a:lnSpc>
                <a:spcPct val="107000"/>
              </a:lnSpc>
              <a:spcAft>
                <a:spcPts val="0"/>
              </a:spcAft>
            </a:pPr>
            <a:endParaRPr lang="uk-UA" sz="2000" dirty="0" smtClean="0">
              <a:effectLst/>
              <a:latin typeface="Calibri" panose="020F0502020204030204" pitchFamily="34" charset="0"/>
              <a:ea typeface="Calibri" panose="020F0502020204030204" pitchFamily="34" charset="0"/>
              <a:cs typeface="Times New Roman" panose="02020603050405020304" pitchFamily="18" charset="0"/>
            </a:endParaRPr>
          </a:p>
          <a:p>
            <a:pPr indent="288000" algn="just"/>
            <a:r>
              <a:rPr lang="uk-UA" sz="2000" dirty="0" smtClean="0">
                <a:effectLst/>
                <a:latin typeface="Arial" panose="020B0604020202020204" pitchFamily="34" charset="0"/>
                <a:ea typeface="Times New Roman" panose="02020603050405020304" pitchFamily="18" charset="0"/>
              </a:rPr>
              <a:t>У розвинених країнах критерієм віднесення інвестицій до прямих є 10 %-ва частка у статутному фонді об’єкта інвестування. Інвестиція може вважатися прямою i з меншою часткою участі, однак вона повинна забезпечувати реальний вплив на господарську діяльність об’єкта інвестування. Якщо ж частка участі становить понад </a:t>
            </a:r>
            <a:r>
              <a:rPr lang="uk-UA" dirty="0" smtClean="0">
                <a:effectLst/>
                <a:latin typeface="Arial" panose="020B0604020202020204" pitchFamily="34" charset="0"/>
                <a:ea typeface="Times New Roman" panose="02020603050405020304" pitchFamily="18" charset="0"/>
              </a:rPr>
              <a:t>10 %, але реальний контроль за об’єктом відсутній, то інвестиція прямою не вважається.</a:t>
            </a:r>
            <a:endParaRPr lang="uk-UA" dirty="0"/>
          </a:p>
        </p:txBody>
      </p:sp>
    </p:spTree>
    <p:extLst>
      <p:ext uri="{BB962C8B-B14F-4D97-AF65-F5344CB8AC3E}">
        <p14:creationId xmlns:p14="http://schemas.microsoft.com/office/powerpoint/2010/main" val="1232014235"/>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96304" y="4332643"/>
            <a:ext cx="7939021" cy="1849032"/>
          </a:xfrm>
          <a:prstGeom prst="rect">
            <a:avLst/>
          </a:prstGeom>
        </p:spPr>
        <p:txBody>
          <a:bodyPr wrap="square">
            <a:spAutoFit/>
          </a:bodyPr>
          <a:lstStyle/>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вкладення коштів у статутні капітали інших організацій, зокрема придбання акцій, відсоткових облігацій, надання фінансових кредитів і позик на термін понад рік (деталізуються у практиці великих інвестиційних компаній): а) до 2-х років; б) від 2-х до 3-х років; в) від 3-х до 5-ти років; г) понад</a:t>
            </a:r>
            <a:br>
              <a:rPr lang="uk-UA" dirty="0" smtClean="0">
                <a:effectLst/>
                <a:latin typeface="Arial" panose="020B0604020202020204" pitchFamily="34" charset="0"/>
                <a:ea typeface="Times New Roman" panose="02020603050405020304" pitchFamily="18" charset="0"/>
                <a:cs typeface="Times New Roman" panose="02020603050405020304" pitchFamily="18" charset="0"/>
              </a:rPr>
            </a:b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5 років.</a:t>
            </a:r>
          </a:p>
        </p:txBody>
      </p:sp>
      <p:sp>
        <p:nvSpPr>
          <p:cNvPr id="5" name="Прямоугольник 4"/>
          <p:cNvSpPr/>
          <p:nvPr/>
        </p:nvSpPr>
        <p:spPr>
          <a:xfrm>
            <a:off x="485086" y="337658"/>
            <a:ext cx="3511218" cy="388696"/>
          </a:xfrm>
          <a:prstGeom prst="rect">
            <a:avLst/>
          </a:prstGeom>
        </p:spPr>
        <p:txBody>
          <a:bodyPr wrap="none">
            <a:spAutoFit/>
          </a:bodyPr>
          <a:lstStyle/>
          <a:p>
            <a:pPr algn="just">
              <a:lnSpc>
                <a:spcPct val="107000"/>
              </a:lnSpc>
              <a:spcAft>
                <a:spcPts val="0"/>
              </a:spcAft>
            </a:pP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3. За періодом інвестування:</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196781" y="2049971"/>
            <a:ext cx="3511218" cy="646331"/>
          </a:xfrm>
          <a:prstGeom prst="rect">
            <a:avLst/>
          </a:prstGeom>
          <a:solidFill>
            <a:srgbClr val="FF3399"/>
          </a:solidFill>
          <a:ln>
            <a:solidFill>
              <a:schemeClr val="tx1"/>
            </a:solidFill>
          </a:ln>
        </p:spPr>
        <p:txBody>
          <a:bodyPr wrap="square">
            <a:spAutoFit/>
          </a:bodyPr>
          <a:lstStyle/>
          <a:p>
            <a:pPr algn="ct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 короткотермінові фінансові інструменти</a:t>
            </a:r>
            <a:endParaRPr lang="uk-UA" dirty="0"/>
          </a:p>
        </p:txBody>
      </p:sp>
      <p:sp>
        <p:nvSpPr>
          <p:cNvPr id="7" name="Прямоугольник 6"/>
          <p:cNvSpPr/>
          <p:nvPr/>
        </p:nvSpPr>
        <p:spPr>
          <a:xfrm>
            <a:off x="3996304" y="1437881"/>
            <a:ext cx="8054523" cy="1870512"/>
          </a:xfrm>
          <a:prstGeom prst="rect">
            <a:avLst/>
          </a:prstGeom>
        </p:spPr>
        <p:txBody>
          <a:bodyPr wrap="square">
            <a:spAutoFit/>
          </a:bodyPr>
          <a:lstStyle/>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вкладення коштів на термін, який не перевищує рік (наприклад, короткотермінові ощадні сертифікати, короткотермінові векселі, короткотермінові державні цінні папери тощо). Їх позначають поняттям активи грошового ринку. Зазвичай вони мають за мету використання тимчасово вільних грошових коштів для відносно швидкого отримання доходу;</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96782" y="4954840"/>
            <a:ext cx="3511218" cy="369332"/>
          </a:xfrm>
          <a:prstGeom prst="rect">
            <a:avLst/>
          </a:prstGeom>
          <a:solidFill>
            <a:srgbClr val="FF3399"/>
          </a:solidFill>
          <a:ln>
            <a:solidFill>
              <a:schemeClr val="tx1"/>
            </a:solidFill>
          </a:ln>
        </p:spPr>
        <p:txBody>
          <a:bodyPr wrap="square">
            <a:spAutoFit/>
          </a:bodyPr>
          <a:lstStyle/>
          <a:p>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 - довготермінові </a:t>
            </a:r>
            <a:endParaRPr lang="uk-UA" dirty="0"/>
          </a:p>
        </p:txBody>
      </p:sp>
    </p:spTree>
    <p:extLst>
      <p:ext uri="{BB962C8B-B14F-4D97-AF65-F5344CB8AC3E}">
        <p14:creationId xmlns:p14="http://schemas.microsoft.com/office/powerpoint/2010/main" val="1652330441"/>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3989851" y="2764250"/>
            <a:ext cx="8022475" cy="2031325"/>
          </a:xfrm>
          <a:prstGeom prst="rect">
            <a:avLst/>
          </a:prstGeom>
        </p:spPr>
        <p:txBody>
          <a:bodyPr wrap="square">
            <a:spAutoFit/>
          </a:bodyPr>
          <a:lstStyle/>
          <a:p>
            <a:pPr algn="just"/>
            <a:r>
              <a:rPr lang="uk-UA" dirty="0" smtClean="0">
                <a:effectLst/>
                <a:latin typeface="Arial" panose="020B0604020202020204" pitchFamily="34" charset="0"/>
                <a:ea typeface="Times New Roman" panose="02020603050405020304" pitchFamily="18" charset="0"/>
              </a:rPr>
              <a:t>(самофінансування) інвестицій формуються за рахунок фінансових ресурсів і внутрішньогосподарських резервів підприємця-інвестора, головну роль серед яких, як правило, відіграє прибуток, що залишається у розпорядженні компанії (фірми) після сплати податків та інших обов’язкових платежів. Відрахування з прибутку, спрямовані на виробничий розвиток, можуть бути використані на будь-які інвес­тиційні цілі.</a:t>
            </a:r>
            <a:endParaRPr lang="uk-UA" dirty="0"/>
          </a:p>
        </p:txBody>
      </p:sp>
      <p:sp>
        <p:nvSpPr>
          <p:cNvPr id="5" name="Прямоугольник 4"/>
          <p:cNvSpPr/>
          <p:nvPr/>
        </p:nvSpPr>
        <p:spPr>
          <a:xfrm>
            <a:off x="109950" y="119207"/>
            <a:ext cx="3495252" cy="388696"/>
          </a:xfrm>
          <a:prstGeom prst="rect">
            <a:avLst/>
          </a:prstGeom>
        </p:spPr>
        <p:txBody>
          <a:bodyPr wrap="none">
            <a:spAutoFit/>
          </a:bodyPr>
          <a:lstStyle/>
          <a:p>
            <a:pPr algn="just">
              <a:lnSpc>
                <a:spcPct val="107000"/>
              </a:lnSpc>
              <a:spcAft>
                <a:spcPts val="0"/>
              </a:spcAft>
            </a:pP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4. За регіональною ознакою:</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6" name="Прямоугольник 5"/>
          <p:cNvSpPr/>
          <p:nvPr/>
        </p:nvSpPr>
        <p:spPr>
          <a:xfrm>
            <a:off x="109950" y="553673"/>
            <a:ext cx="3634277"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txBody>
          <a:bodyPr wrap="square">
            <a:spAutoFit/>
          </a:bodyPr>
          <a:lstStyle/>
          <a:p>
            <a:pPr algn="ct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 фінансові інвестиції у межах держави</a:t>
            </a: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(внутрішні інвестиції)</a:t>
            </a:r>
            <a:endParaRPr lang="uk-UA" dirty="0"/>
          </a:p>
        </p:txBody>
      </p:sp>
      <p:sp>
        <p:nvSpPr>
          <p:cNvPr id="7" name="Прямоугольник 6"/>
          <p:cNvSpPr/>
          <p:nvPr/>
        </p:nvSpPr>
        <p:spPr>
          <a:xfrm>
            <a:off x="4055194" y="682490"/>
            <a:ext cx="7957134" cy="388696"/>
          </a:xfrm>
          <a:prstGeom prst="rect">
            <a:avLst/>
          </a:prstGeom>
        </p:spPr>
        <p:txBody>
          <a:bodyPr wrap="square">
            <a:spAutoFit/>
          </a:bodyPr>
          <a:lstStyle/>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вкладення в об’єкти інвестування, розміщені на території держави;</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8" name="Прямоугольник 7"/>
          <p:cNvSpPr/>
          <p:nvPr/>
        </p:nvSpPr>
        <p:spPr>
          <a:xfrm>
            <a:off x="109950" y="1338576"/>
            <a:ext cx="3634277"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txBody>
          <a:bodyPr wrap="square">
            <a:spAutoFit/>
          </a:bodyPr>
          <a:lstStyle/>
          <a:p>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 закордонні фінансові інвестиції</a:t>
            </a:r>
            <a:endParaRPr lang="uk-UA" dirty="0"/>
          </a:p>
        </p:txBody>
      </p:sp>
      <p:sp>
        <p:nvSpPr>
          <p:cNvPr id="9" name="Прямоугольник 8"/>
          <p:cNvSpPr/>
          <p:nvPr/>
        </p:nvSpPr>
        <p:spPr>
          <a:xfrm>
            <a:off x="3968533" y="1171029"/>
            <a:ext cx="8043795" cy="981423"/>
          </a:xfrm>
          <a:prstGeom prst="rect">
            <a:avLst/>
          </a:prstGeom>
        </p:spPr>
        <p:txBody>
          <a:bodyPr wrap="square">
            <a:spAutoFit/>
          </a:bodyPr>
          <a:lstStyle/>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вкладення в об’єкти інвестування, розміщені за межами держави (до цих інвестицій належить також придбання різних фінансових інструментів інших країн — акцій зарубіжних компаній, облігацій інших держав тощо).</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0" name="Прямоугольник 9"/>
          <p:cNvSpPr/>
          <p:nvPr/>
        </p:nvSpPr>
        <p:spPr>
          <a:xfrm>
            <a:off x="109950" y="2353176"/>
            <a:ext cx="3822265" cy="388696"/>
          </a:xfrm>
          <a:prstGeom prst="rect">
            <a:avLst/>
          </a:prstGeom>
        </p:spPr>
        <p:txBody>
          <a:bodyPr wrap="none">
            <a:spAutoFit/>
          </a:bodyPr>
          <a:lstStyle/>
          <a:p>
            <a:pPr algn="just">
              <a:lnSpc>
                <a:spcPct val="107000"/>
              </a:lnSpc>
              <a:spcAft>
                <a:spcPts val="0"/>
              </a:spcAft>
            </a:pP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5. За джерелами фінансування:</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11" name="Прямоугольник 10"/>
          <p:cNvSpPr/>
          <p:nvPr/>
        </p:nvSpPr>
        <p:spPr>
          <a:xfrm>
            <a:off x="109949" y="2845915"/>
            <a:ext cx="3634277" cy="646331"/>
          </a:xfrm>
          <a:prstGeom prst="rect">
            <a:avLst/>
          </a:prstGeom>
          <a:gradFill flip="none" rotWithShape="1">
            <a:gsLst>
              <a:gs pos="0">
                <a:schemeClr val="accent1">
                  <a:tint val="66000"/>
                  <a:satMod val="160000"/>
                </a:schemeClr>
              </a:gs>
              <a:gs pos="50000">
                <a:schemeClr val="accent1">
                  <a:tint val="44500"/>
                  <a:satMod val="160000"/>
                </a:schemeClr>
              </a:gs>
              <a:gs pos="100000">
                <a:schemeClr val="accent1">
                  <a:tint val="23500"/>
                  <a:satMod val="160000"/>
                </a:schemeClr>
              </a:gs>
            </a:gsLst>
            <a:path path="circle">
              <a:fillToRect l="50000" t="50000" r="50000" b="50000"/>
            </a:path>
            <a:tileRect/>
          </a:gradFill>
          <a:ln>
            <a:solidFill>
              <a:schemeClr val="tx1"/>
            </a:solidFill>
          </a:ln>
        </p:spPr>
        <p:txBody>
          <a:bodyPr wrap="square">
            <a:spAutoFit/>
          </a:bodyPr>
          <a:lstStyle/>
          <a:p>
            <a:r>
              <a:rPr lang="uk-UA" b="1" dirty="0" smtClean="0">
                <a:effectLst/>
                <a:latin typeface="Arial" panose="020B0604020202020204" pitchFamily="34" charset="0"/>
                <a:ea typeface="Times New Roman" panose="02020603050405020304" pitchFamily="18" charset="0"/>
              </a:rPr>
              <a:t>- внутрішні (власні) джерела фінансування</a:t>
            </a:r>
            <a:r>
              <a:rPr lang="uk-UA" dirty="0" smtClean="0">
                <a:effectLst/>
                <a:latin typeface="Arial" panose="020B0604020202020204" pitchFamily="34" charset="0"/>
                <a:ea typeface="Times New Roman" panose="02020603050405020304" pitchFamily="18" charset="0"/>
              </a:rPr>
              <a:t> </a:t>
            </a:r>
            <a:endParaRPr lang="uk-UA" dirty="0"/>
          </a:p>
        </p:txBody>
      </p:sp>
      <p:sp>
        <p:nvSpPr>
          <p:cNvPr id="12" name="Прямоугольник 11"/>
          <p:cNvSpPr/>
          <p:nvPr/>
        </p:nvSpPr>
        <p:spPr>
          <a:xfrm>
            <a:off x="109950" y="5043183"/>
            <a:ext cx="11902376" cy="1574149"/>
          </a:xfrm>
          <a:prstGeom prst="rect">
            <a:avLst/>
          </a:prstGeom>
        </p:spPr>
        <p:txBody>
          <a:bodyPr wrap="square">
            <a:spAutoFit/>
          </a:bodyPr>
          <a:lstStyle/>
          <a:p>
            <a:pPr algn="just">
              <a:lnSpc>
                <a:spcPct val="107000"/>
              </a:lnSpc>
              <a:spcAft>
                <a:spcPts val="0"/>
              </a:spcAft>
            </a:pP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Другим за вагомістю власним джерелом фінансування є амортизаційні відрахування на основний капітал</a:t>
            </a: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Їхній розмір залежить від обсягу основних фондів та інших активів (земельних ділянок, які є власністю підприємства, промислової власності у вигляді торговельної марки, патентів, інтелектуальної власності (ноу-хау, програмні продукти, алгоритми тощо) та політики амортизації їх (використання різних методів амортизації).</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12622010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3"/>
          <p:cNvSpPr/>
          <p:nvPr/>
        </p:nvSpPr>
        <p:spPr>
          <a:xfrm>
            <a:off x="96253" y="140070"/>
            <a:ext cx="11906450" cy="4241418"/>
          </a:xfrm>
          <a:prstGeom prst="rect">
            <a:avLst/>
          </a:prstGeom>
        </p:spPr>
        <p:txBody>
          <a:bodyPr wrap="square">
            <a:spAutoFit/>
          </a:bodyPr>
          <a:lstStyle/>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Формування інших власних джерел фінансування, як правило, є предметом тактичного або оперативного планування. </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До них належать:</a:t>
            </a:r>
          </a:p>
          <a:p>
            <a:pPr marL="285750" indent="-285750" algn="just">
              <a:lnSpc>
                <a:spcPct val="107000"/>
              </a:lnSpc>
              <a:spcAft>
                <a:spcPts val="0"/>
              </a:spcAft>
              <a:buFontTx/>
              <a:buChar char="-"/>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грошові накопичення й заощадження підприємців; </a:t>
            </a:r>
          </a:p>
          <a:p>
            <a:pPr marL="285750" indent="-285750" algn="just">
              <a:lnSpc>
                <a:spcPct val="107000"/>
              </a:lnSpc>
              <a:spcAft>
                <a:spcPts val="0"/>
              </a:spcAft>
              <a:buFontTx/>
              <a:buChar char="-"/>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непрогнозовані надходження на рахунок підприємства, наприклад безповоротні позики від зовнішніх джерел, благодійні внески, страхові виплати від страхування виробничої діяльності в разі настання страхового випадку через збитки, завдані власності підприємства; </a:t>
            </a:r>
          </a:p>
          <a:p>
            <a:pPr marL="285750" indent="-285750" algn="just">
              <a:lnSpc>
                <a:spcPct val="107000"/>
              </a:lnSpc>
              <a:spcAft>
                <a:spcPts val="0"/>
              </a:spcAft>
              <a:buFontTx/>
              <a:buChar char="-"/>
            </a:pP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грошові суми, отримані як штрафи та неустойки; грошова позика у рідних і знайомих (використовує третина підприємців малого бізнесу в Україні), а також завдяки збільшенню основного капіталу внаслідок поглинання (абсорбції) інших власників, злиття тощо.</a:t>
            </a:r>
            <a:endParaRPr lang="uk-UA" sz="1400" dirty="0" smtClean="0">
              <a:effectLst/>
              <a:latin typeface="Calibri" panose="020F0502020204030204" pitchFamily="34" charset="0"/>
              <a:ea typeface="Calibri" panose="020F0502020204030204" pitchFamily="34" charset="0"/>
              <a:cs typeface="Times New Roman" panose="02020603050405020304" pitchFamily="18" charset="0"/>
            </a:endParaRPr>
          </a:p>
          <a:p>
            <a:pPr algn="just">
              <a:lnSpc>
                <a:spcPct val="107000"/>
              </a:lnSpc>
              <a:spcAft>
                <a:spcPts val="0"/>
              </a:spcAft>
            </a:pPr>
            <a:endParaRPr lang="uk-UA" b="1" dirty="0" smtClean="0">
              <a:effectLst/>
              <a:latin typeface="Arial" panose="020B0604020202020204" pitchFamily="34" charset="0"/>
              <a:ea typeface="Times New Roman" panose="02020603050405020304" pitchFamily="18" charset="0"/>
              <a:cs typeface="Times New Roman" panose="02020603050405020304" pitchFamily="18" charset="0"/>
            </a:endParaRPr>
          </a:p>
          <a:p>
            <a:pPr algn="just">
              <a:lnSpc>
                <a:spcPct val="107000"/>
              </a:lnSpc>
              <a:spcAft>
                <a:spcPts val="0"/>
              </a:spcAft>
            </a:pPr>
            <a:r>
              <a:rPr lang="uk-UA" b="1" dirty="0" smtClean="0">
                <a:effectLst/>
                <a:latin typeface="Arial" panose="020B0604020202020204" pitchFamily="34" charset="0"/>
                <a:ea typeface="Times New Roman" panose="02020603050405020304" pitchFamily="18" charset="0"/>
                <a:cs typeface="Times New Roman" panose="02020603050405020304" pitchFamily="18" charset="0"/>
              </a:rPr>
              <a:t>Перспективними видами власних джерел фінансування</a:t>
            </a:r>
            <a:r>
              <a:rPr lang="uk-UA" dirty="0" smtClean="0">
                <a:effectLst/>
                <a:latin typeface="Arial" panose="020B0604020202020204" pitchFamily="34" charset="0"/>
                <a:ea typeface="Times New Roman" panose="02020603050405020304" pitchFamily="18" charset="0"/>
                <a:cs typeface="Times New Roman" panose="02020603050405020304" pitchFamily="18" charset="0"/>
              </a:rPr>
              <a:t> є кошти, залучені підприємством для фінансування (самофінансування) інвестицій за рахунок проектного фінансування, факторингу, розвитку торговельно-збутової мережі тощо;</a:t>
            </a:r>
            <a:endParaRPr lang="uk-UA" sz="14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382408556"/>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803</TotalTime>
  <Words>4396</Words>
  <Application>Microsoft Office PowerPoint</Application>
  <PresentationFormat>Широкоэкранный</PresentationFormat>
  <Paragraphs>375</Paragraphs>
  <Slides>46</Slides>
  <Notes>0</Notes>
  <HiddenSlides>0</HiddenSlides>
  <MMClips>0</MMClips>
  <ScaleCrop>false</ScaleCrop>
  <HeadingPairs>
    <vt:vector size="6" baseType="variant">
      <vt:variant>
        <vt:lpstr>Использованные шрифты</vt:lpstr>
      </vt:variant>
      <vt:variant>
        <vt:i4>10</vt:i4>
      </vt:variant>
      <vt:variant>
        <vt:lpstr>Тема</vt:lpstr>
      </vt:variant>
      <vt:variant>
        <vt:i4>1</vt:i4>
      </vt:variant>
      <vt:variant>
        <vt:lpstr>Заголовки слайдов</vt:lpstr>
      </vt:variant>
      <vt:variant>
        <vt:i4>46</vt:i4>
      </vt:variant>
    </vt:vector>
  </HeadingPairs>
  <TitlesOfParts>
    <vt:vector size="57" baseType="lpstr">
      <vt:lpstr>Arial</vt:lpstr>
      <vt:lpstr>Arial Black</vt:lpstr>
      <vt:lpstr>Bookman Old Style</vt:lpstr>
      <vt:lpstr>Calibri</vt:lpstr>
      <vt:lpstr>Calibri Light</vt:lpstr>
      <vt:lpstr>Futura</vt:lpstr>
      <vt:lpstr>inherit</vt:lpstr>
      <vt:lpstr>Microsoft Sans Serif</vt:lpstr>
      <vt:lpstr>Symbol</vt:lpstr>
      <vt:lpstr>Times New Roman</vt:lpstr>
      <vt:lpstr>Тема Office</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Царук Ірина Михайлівна</dc:creator>
  <cp:lastModifiedBy>Царук Ірина Михайлівна</cp:lastModifiedBy>
  <cp:revision>100</cp:revision>
  <dcterms:created xsi:type="dcterms:W3CDTF">2024-10-29T09:05:54Z</dcterms:created>
  <dcterms:modified xsi:type="dcterms:W3CDTF">2024-11-05T10:49:38Z</dcterms:modified>
</cp:coreProperties>
</file>