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4" r:id="rId3"/>
    <p:sldId id="265" r:id="rId4"/>
    <p:sldId id="269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3DCE"/>
    <a:srgbClr val="66FF99"/>
    <a:srgbClr val="CC99FF"/>
    <a:srgbClr val="FF99FF"/>
    <a:srgbClr val="0066FF"/>
    <a:srgbClr val="99CCFF"/>
    <a:srgbClr val="3E303D"/>
    <a:srgbClr val="F7CCC1"/>
    <a:srgbClr val="EEBA91"/>
    <a:srgbClr val="9266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7C458-032A-4672-BBC1-855701EC3CB1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0AA95-C3DE-4870-BD4D-922B5FBE928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438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0AA95-C3DE-4870-BD4D-922B5FBE9285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6158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2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7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6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8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0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8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0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6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5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183D5-933D-444E-A901-5DB25D81DFC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03E3C-B9E0-4A8B-92B8-068CE2298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6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tstatti.in.ua/16-finansy-ta-investytsii/416-shcho-take-khajp-proekti-hyip.html" TargetMode="External"/><Relationship Id="rId2" Type="http://schemas.openxmlformats.org/officeDocument/2006/relationships/hyperlink" Target="https://itstatti.in.ua/15-treidinh/197-foreks-forex-shcho-tse-take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itstatti.in.ua/16-finansy-ta-investytsii/387-investitsiji-v-nerukhomist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tstatti.in.ua/zarobitok-v-interneti/315-pasivnij-dokhid-v-interneti.html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tstatti.in.ua/zarobitok-v-interneti/172-biznes-z-nulya-yak-pochati-svij-biznes.html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tstatti.in.ua/16-finansy-ta-investytsii/449-kudi-investuvati-groshi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CC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39681" y="485226"/>
            <a:ext cx="11896725" cy="1782762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Bookman Old Style" panose="02050604050505020204" pitchFamily="18" charset="0"/>
              </a:rPr>
              <a:t>ТЕМА УПРАВЛІННЯ РЕАЛЬНИМИ ІНВЕСТИЦІЯМИ</a:t>
            </a:r>
            <a:endParaRPr lang="uk-UA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9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49120" y="3352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833245" y="43046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344032" y="40188"/>
            <a:ext cx="11606542" cy="6853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 цих видів, варто розглянути і дещо не менш важливих.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Пріоритетні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проектам підтримку надає держава, використовуючи кошти державного бюджету. До пріоритетних можна віднести проекти, які реалізуються в наступних галузях: машинобудування, військово-промисловий комплекс, металургія, літакобудування, медицина і фармацевтична промисловість.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Інвестиційні проекти в інтернеті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Так, такі дійсно існують, причому приносять своїм учасникам пристойний дохід. Найяскравішими прикладами служать: робота з </a:t>
            </a:r>
            <a:r>
              <a:rPr lang="uk-UA" sz="2400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Форекс</a:t>
            </a: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400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хайпи</a:t>
            </a: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(високоприбуткові інвестиційні програми), інвестиції в знеособлені металеві рахунки і т. д.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Інвестиційні проекти у сфері нерухомості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Інвестиції в нерухомість</a:t>
            </a: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умовно діляться на 2 типи: одні фінансуються за рахунок власних коштів, інші із залученням коштів кредитних організацій. Прикладом служить будівництво житлового будинку.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33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4580"/>
            <a:ext cx="8414483" cy="525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800" b="1" cap="all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СКЛАДАННЯ ІНВЕСТИЦІЙНОГО ПРОЕКТУ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642" y="785096"/>
            <a:ext cx="11878147" cy="5574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Скласти інвестиційний проект не так просто, як здається на перший погляд. Здебільшого, інвестори - досвідчені люди, які вклалися в багато компаній і підприємств, отримують стабільний прибуток від своїх інвестицій і завжди знають, чого хочуть. І саме таких акул інвестиційного бізнесу буде потрібно переконати в доцільності, і що більш важливо в прибутковості їх вкладень.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складанні інвестиційного проекту, основну увагу потрібно приділяти саме розрахункам. Ви повинні всіма методами показати інвесторам, що їх вкладення не тільки окупляться, але і будуть приносити їм стабільний прибуток. При цьому ніколи не можна оперувати загальними фразами. Завжди потрібні конкретні цифри, із зазначенням того, яка сума і куди буде витрачена.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варто забувати і про ризики. Кожен розумний інвестор розуміє, що стабільного доходу не можна домогтися зі 100%-</a:t>
            </a:r>
            <a:r>
              <a:rPr lang="uk-UA" sz="2000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ою</a:t>
            </a: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ймовірністю. Саме тому сміливо говорите про те, які ризики можуть виникнути у вашого проекту, і що більш важливо – як ви будете з ними справлятися.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 завжди слід робити акцент на прибутковості і що саме з цим конкретним проектом, інвестор зможе отримати стабільний </a:t>
            </a: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пасивний дохід</a:t>
            </a: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28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210" y="261789"/>
            <a:ext cx="1017911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b="1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ПОКРОКОВА ІНСТРУКЦІЯ ПО ТОМУ, ЯК СТВОРИТИ ІНВЕСТИЦІЙНИЙ ПРОЕКТ</a:t>
            </a:r>
            <a:endParaRPr lang="uk-UA" sz="14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818" y="650485"/>
            <a:ext cx="11715184" cy="5603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Крок 1. Генерація ідеї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цьому етапі творець проекту вивчає всі можливі ніші, в яких є можливість створити свою справу, яка принесе стабільно високий дохід. Для цього необхідно починати аналізувати всі напрямки, в яких бізнесмен розбирається в тій чи іншій мірі.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дозволить на початковому етапі знизити тимчасові витрати на навчання, мінімізувати ризики невдач через неправильні управлінські рішення, а також мати можливість безпосередньо впливати на робочі процеси через свій досвід у сфері.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Україні існують біржі, які об'єднують інвесторів і творців інвестиційних проектів. Зараз найвигідніше користуватися послугами даних сайтів.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Поради щодо вибору ідеї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Зрозумілість;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Прибутковість;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Окупність;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Рентабельність;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Інтерес від споживача;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Своя відмінна риса.</a:t>
            </a:r>
            <a:endParaRPr lang="uk-UA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293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69440" y="5293359"/>
            <a:ext cx="227498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1877869" cy="6915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цьому потрібно розуміти, де та сама межа, при переході через яку оригінальність ідеї йде врозріз зі здоровим глуздом.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 не бути голослівним, достатньо навести приклади кількох реальних інвестиційних проектів: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Відкриття господарства по виробництву топінамбура;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Створення сонячних </a:t>
            </a:r>
            <a:r>
              <a:rPr lang="uk-UA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батарей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в Сахарі;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Створення кафе на базі міських трамваїв.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 ідеї дуже близькі до статусу оригінальності, але до </a:t>
            </a:r>
            <a:r>
              <a:rPr lang="uk-UA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інноваційності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їм досить далеко. Ідея, яку інші ще не озвучували, необов'язково буде дійсно прибутковою. Швидше те, що її не озвучили Інші, має на увазі те, що її реалізація зажадає або надмірних фінансових і фізичних витрат, або не принесе фінансової вигоди.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Дійсно оригінальній ідеї дуже складно пробитися крізь тисячі інших, більш стабільних проектів. Крім стабільних проектів, перешкодою на шляху до отримання інвестицій для більшості проектів є їх специфіка. Для того щоб відповідним чином вибрати нішу, а всередині неї створити цікаву ідею, можна скористатися перевіреними ідеями успішних людей.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цьому потрібно розуміти, що при виборі ідеї для інвестування, можна скористатися принципом «Дивись на успішних людей і роби». Цей спосіб працює не в тому плані, що потрібно вибирати такі ж ідеї для інвестиційних проектів, як і інші.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Набагато більш правильно було б сказати: робіть при виборі проектів такі ж висновки, що і успішні люди. Аналізуйте, покладаючись на їх досвід, вивчайте ринок відповідно до рекомендацій більш досвідчених колег, і ви помітите, що ідеї знаходять свою реалізацію набагато частіше.</a:t>
            </a:r>
            <a:endParaRPr lang="uk-UA" sz="1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141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" y="221135"/>
            <a:ext cx="11988800" cy="619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2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Крок 2. Оцінка ризиків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вибору ніші приступаємо до оцінки ризиків. Ризики можна розділити на два типи: виробничі та </a:t>
            </a:r>
            <a:r>
              <a:rPr lang="uk-UA" sz="2200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нішеві</a:t>
            </a: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Другим ми приділили достатню увагу в попередньому пункті, тому з їх оцінкою не повинно виникнути проблем. Що стосується виробничих ризиків, то тут аналіз складніше.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того щоб оцінити виробничі ризики, вам буде потрібно: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Обсяг передбачуваних інвестицій;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Термін окупності інвестицій;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Термін на початковий запуск проекту;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Кількість конкурентів;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Рівень конкурентоспроможності товару/послуги;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Насиченість ринку.</a:t>
            </a:r>
            <a:endParaRPr lang="uk-UA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Кожен з цих показників не можна сприймати окремо. Вони повинні працювати укупі. Від обсягу передбачуваних інвестицій залежить, якого обсягу </a:t>
            </a: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бізнес ви будете відкривати</a:t>
            </a:r>
            <a:r>
              <a:rPr lang="uk-UA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64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2560" y="303786"/>
            <a:ext cx="11816080" cy="6227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можна побудувати маленьку будівельну компанію, яка зробить один-два будинки, а з великими інвестиціями не вийде сімейної кондитерської. Обсяг інвестицій також визначає, як інвестори будуть ставитися до проекту - як до ризикового середнього бізнесу або до великої і стабільної пачці грошей в майбутньому.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b="1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 окупності інвестицій </a:t>
            </a:r>
            <a:r>
              <a:rPr lang="uk-UA" sz="24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час, за який окупляться вкладені кошти. Один з головних показників. Ніхто не захоче вкладатися на 10-15 років з метою отримання прибутку в 20% тільки через 7-8 років. Чим нижче термін окупності – тим нижче ризики.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ж сама ситуація і зі швидкістю запуску проекту.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Конкурентоспроможність товару і насиченість ринку залежить від того, наскільки унікальний товар або послугу ви пропонуєте ринку. При цьому не варто гнатися за новинками. Вони можуть і не вистрілити. Оптимальний варіант – щось перевірене часом (є на ринку 1-2 роки) і з якоюсь оригінальною подачею.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581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3840" y="117132"/>
            <a:ext cx="11724640" cy="669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Крок 3. Підготовка та затвердження проекту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Настає момент, коли пора переходити від теоретичної підготовки до практики. Саме на цьому етапі ви починаєте створювати свій інвестиційний проект. Розробка проекту буде нагадувати складання бізнес-плану, саме тому ті вимоги, які пред'являються до хорошого бізнес-плану, будуть характерні і для інвестиційного проекту.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 складання потрібно затвердити проект. Для цього потрібно представити його всім потенційним інвесторам, і укласти інвестиційні договори. У момент </a:t>
            </a:r>
            <a:r>
              <a:rPr lang="uk-UA" sz="2400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представлення, </a:t>
            </a: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вам будуть потрібні всі Ваші знання, а також ораторська майстерність, щоб переконати акул бізнесу в тому, що вкладення грошей в вас окупиться.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Невелика порада. Заздалегідь підготуйте мову і відповіді на Популярні питання, які як вам здається, інвестори можуть задати.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 справа стосується банків, то крім хорошого проекту, вам буде потрібно солідний стартовий капітал. Потрібно від 20 до 50% від вартості інвестиційного проекту.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923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3360" y="416052"/>
            <a:ext cx="11531600" cy="3779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Крок 4. Реалізація ідеї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Тут все просто. Гроші отримані, ідея є на папері. Залишилося втілити її в життя. Але потрібно не забувати тримати в курсі своїх інвесторів: як проходить реалізація, коли вийдете на очікуваний прибуток, як зростає бізнес і т. д.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Всього 4 простих кроки, але кожен з яких може розтягнутися на тиждень. При цьому, якщо дотримуватися цієї інструкції і вкладені в неї невеликі поради, можна створити цілком робочий інвестиційний проект.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647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3280" y="139115"/>
            <a:ext cx="10891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cap="all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МАТЕМАТИЧНА ОЦІНКА ІНВЕСТИЦІЙНОГО ПРОЕКТУ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960" y="896839"/>
            <a:ext cx="11592560" cy="575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Метод, який дозволить оптимально оцінювати перспективи інвестиційних проектів навіть професійні інвестори ще не придумали. При цьому для оцінки більшості проектів можуть братися не тільки внутрішні показники проектів: дохідність, термін окупності, розмір вкладень, рентабельність і тощо. Але і зовнішні показники, такі як стан ринку, насиченість товаром, законодавча підтримка і т. ін.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Кожен хороший інвестор сам вирішує, які з показників йому важливіше. Але в більшості своїй, інвестори для оцінки рентабельності проекту воліють користуватися формульними методами.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приклад індивідуальності розрахунків можна навести банки. Вони для оцінки кредитоспроможності позичальника самостійно формують формули, які розробляються окремо в кожній кредитній організації. Ви не зустрінете два банки, які однаково підходять до оцінки потенційного позичальника, хоч ці алгоритми і схожі.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60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320" y="420925"/>
            <a:ext cx="11663680" cy="606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 з урахуванням фактору часу 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(дисконтування грошових </a:t>
            </a:r>
            <a:r>
              <a:rPr lang="uk-UA" sz="28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потоків):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чиста поточна вартість – </a:t>
            </a: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NPV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індекс рентабельності інвестицій – </a:t>
            </a: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Profitability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 </a:t>
            </a:r>
            <a:r>
              <a:rPr lang="uk-UA" sz="28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дисконтований 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 окупності інвестицій – </a:t>
            </a: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DPP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Discounted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Payback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внутрішня норма рентабельності інвестицій – </a:t>
            </a: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IRR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Internal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Rate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Методи, що не враховують вартість грошей у часі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строк окупності інвестицій – </a:t>
            </a: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PP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Payback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коефіцієнт бухгалтерської (облікової) ефективності інвестицій – </a:t>
            </a: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ARR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Accounting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Rate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32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427" y="312982"/>
            <a:ext cx="11896253" cy="6471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Політика управління реальними інвестиціями</a:t>
            </a:r>
            <a:r>
              <a:rPr lang="uk-UA" sz="2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частина загальної інвестиційної політики підприємства, яка забезпечує підготовку, оцінювання та реалізацію найбільш ефективних інвестиційних проектів. </a:t>
            </a:r>
            <a:endParaRPr lang="uk-UA" sz="22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Інвестиційний проект</a:t>
            </a:r>
            <a:r>
              <a:rPr lang="uk-UA" sz="2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сукупність цілеспрямованих організаційно-правових, управлінських, аналітичних, фінансових та інженерно-технічних заходів, які здійснюються суб’єктами інвестиційної діяльності та оформлюються у вигляді планово-розрахункових документів, необхідних та достатніх для обґрунтування, організації та управління роботами з реалізації проекту. </a:t>
            </a:r>
            <a:endParaRPr lang="uk-UA" sz="22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 інвестиційним проектом</a:t>
            </a:r>
            <a:r>
              <a:rPr lang="uk-UA" sz="2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діяльність щодо планування, організації та контролю, спрямована на забезпечення реалізації інвестиційного проекту. </a:t>
            </a:r>
            <a:endParaRPr lang="uk-UA" sz="22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Інвестиційна програма</a:t>
            </a:r>
            <a:r>
              <a:rPr lang="uk-UA" sz="2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сукупність проектів або проект, що відрізняється особливим ступенем складності методів його здійснення або створюваної продукції.</a:t>
            </a:r>
            <a:endParaRPr lang="uk-UA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823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FF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9600" y="1259987"/>
            <a:ext cx="11318240" cy="410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Чиста поточна вартість 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NPV ) – абсолютне значення кінцевої ефективності інвестованого капіталу: </a:t>
            </a:r>
            <a:endParaRPr lang="uk-UA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NPV 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PV 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IC 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 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IC </a:t>
            </a:r>
            <a:r>
              <a:rPr lang="uk-UA" b="1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 </a:t>
            </a:r>
            <a:r>
              <a:rPr lang="uk-UA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PV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величина надходжень від інвестицій, грн.;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доходи від інвестицій, грн.;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величина інвестиційних витрат, грн.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 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оснований на використанні поняття </a:t>
            </a:r>
            <a:r>
              <a:rPr lang="uk-UA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чистої теперішньої вартості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uk-UA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і представляє собою суму теперішніх вартостей чистих грошових потоків. А враховуючи той факт, що чисті грошові потоки мають як додатне значення (доходи), так і від’ємне значення (витрати), NPV – це різниця між теперішньою вартістю грошових надходжень та витрат.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6080" y="230555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ЧИСТА ТЕПЕРІШНЯ ВАРТІСТЬ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44647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3DCE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03680" y="528954"/>
            <a:ext cx="9469119" cy="596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97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399" y="144908"/>
            <a:ext cx="9084121" cy="671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455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FF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20" y="1737612"/>
            <a:ext cx="11376842" cy="165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786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120" y="296738"/>
            <a:ext cx="923544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 РЕНТАБЕЛЬНОСТІ ІНВЕСТИЦІЙ – </a:t>
            </a: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 </a:t>
            </a:r>
            <a:endParaRPr lang="uk-UA" sz="28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Profitability</a:t>
            </a:r>
            <a:r>
              <a:rPr lang="uk-UA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uk-UA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uk-UA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244" y="1474244"/>
            <a:ext cx="9643753" cy="481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45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4480" y="250875"/>
            <a:ext cx="1016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ВНУТРІШНЯ НОРМА РЕНТАБЕЛЬНОСТІ ІНВЕСТИЦІЙ 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IRR </a:t>
            </a:r>
            <a:endParaRPr lang="uk-UA" sz="2400" b="1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Internal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Rate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286133"/>
            <a:ext cx="11653520" cy="5295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Внутрішня норма прибутковості – один з важливих показників для аналізу потенціалу інвестиційного проекту.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 перш ніж його характеризувати, потрібно пояснити два поняття: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Ставка дисконтування;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Чиста приведена вартість.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uk-UA" b="1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Ставка </a:t>
            </a: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дисконтування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ставка залучення грошових коштів. По суті, це витрати на залучення 1 грн капіталу. Для інвестиційних компаній ставкою дисконтування можуть бути: відсотки по кредиту, альтернативна дохідність іншого проекту, банківський депозит і т. д. Для фізичних осіб частіше ставкою дисконтування буде якась величина альтернативного доходу або інфляція.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Чиста наведена вартість проекту 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показник реальної прибутковості проекту за вирахуванням витрат. Ми зможемо його знайти за допомогою ставки дисконтування. При цьому потрібно розуміти, що з часом витрати зросли б – з 100 грн, які ми витратимо зараз, витрати будуть в 150 грн через 3-5 років. Саме тому слід використовувати формулу складної процентної ставки – (1+R) у степені N, де r – ставка дисконтування.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Внутрішня норма прибутковості дуже сильно пов'язана з цими двома поняттями.</a:t>
            </a:r>
            <a:endParaRPr lang="uk-UA" sz="1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698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FF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2559" y="124741"/>
            <a:ext cx="11849541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b="1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Внутрішня норма прибутковості</a:t>
            </a: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ставка окупності проекту. Тобто при якому рівні витрат наш інвестиційний проект вийде в нуль. Внутрішня норма прибутковості найчастіше використовується інвесторами, для того щоб порівнювати проекти. При відсутності витрат на збір коштів для інвестицій, ми отримуємо просто показник прибутковості.</a:t>
            </a:r>
            <a:endParaRPr lang="uk-UA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8657" y="1717041"/>
            <a:ext cx="8113443" cy="397118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2559" y="5688229"/>
            <a:ext cx="12029441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Отже, </a:t>
            </a: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чим вище буде IRR – тим вище буде прибутковість інвестиційного проекту. У разі якщо ви використовуєте позикові кошти, для збору яких потрібні були витрати, ваш IRR повинен бути вище, ніж ставка за позиковими коштами.</a:t>
            </a:r>
            <a:endParaRPr lang="uk-UA" sz="1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631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141" y="1214340"/>
            <a:ext cx="10437410" cy="237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980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760" y="1222966"/>
            <a:ext cx="11826240" cy="5474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 окупності проекту також є одним з найважливіших показників для більшості інвесторів. Економічний його сенс в наступному.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b="1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 окупності </a:t>
            </a: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проміжок часу, через який сума отриманих коштів зрівняється з вкладеною. Іншими словами - через який час проект почне приносити перший прибуток.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 від застосування ставки дисконтування, застосовуватиметься два види розрахунків терміну окупності: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Простий;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Динамічний.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Простий спосіб</a:t>
            </a: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досить легко підрахувати, в якому періоді кошти, вкладені в проект, будуть повністю повернені.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Перевага такого способу в його простоті. Не потрібно розраховувати показники, шукати додаткові ставки і т. д. Ваша головна задача – зробити так, щоб на папері ви вийшли в нуль. Мінус способу очевидний – ви не враховуєте знецінення грошей, і в той період, коли на папері ви будете виходити в нуль, за фактом ви все ще будете в мінусі.</a:t>
            </a:r>
            <a:endParaRPr lang="uk-UA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6998" y="165854"/>
            <a:ext cx="82750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 / СТРОК ОКУПНОСТІ ІНВЕСТИЦІЙ – PP </a:t>
            </a:r>
          </a:p>
          <a:p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Payback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90566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173" y="798636"/>
            <a:ext cx="11069226" cy="443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11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199" y="3723727"/>
            <a:ext cx="2635794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121298" y="356403"/>
            <a:ext cx="11793894" cy="663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Розроблення інвестиційного проекту включає </a:t>
            </a: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 взаємозалежні фази</a:t>
            </a:r>
            <a:r>
              <a:rPr lang="uk-UA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uk-UA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передінвестиційну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формування інвестиційного задуму; дослідження інвестиційних можливостей; аналіз альтернативних варіантів; попереднє техніко-економічне обґрунтування (ПТЕО) та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технікоекономічне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обґрунтування (ТЕО); </a:t>
            </a:r>
            <a:endParaRPr lang="uk-UA" sz="24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інвестиційну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підготовка контрактної документації, висновків, контрактів; інженерно-технічне проектування; будівельно-монтажні роботи;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передвиробничий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маркетинг; навчання персоналу; здача об’єкта в експлуатацію та його 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запуск;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експлуатаційну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безпосередня експлуатація об’єкта, вихід на проектну потужність, відновлення виробничих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моніторинг економічних показників.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117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FF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183" y="1961290"/>
            <a:ext cx="9959573" cy="456143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4480" y="240715"/>
            <a:ext cx="10119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ДИСКОНТОВАНИЙ СТРОК ОКУПНОСТІ ІНВЕСТИЦІЙ – DPP </a:t>
            </a:r>
          </a:p>
          <a:p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Discounted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Payback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34493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3DCE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3840" y="213975"/>
            <a:ext cx="11765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БУХГАЛТЕРСЬКОЇ (ОБЛІКОВОЇ) ЕФЕКТИВНОСТІ ІНВЕСТИЦІЙ – ARR </a:t>
            </a:r>
          </a:p>
          <a:p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Accounting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Rate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19" y="2438401"/>
            <a:ext cx="10945976" cy="408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85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3DCE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64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51200" y="43789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203199" y="291350"/>
            <a:ext cx="6315295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b="1" i="1" dirty="0" smtClean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Отже, інвестиційний </a:t>
            </a:r>
            <a:r>
              <a:rPr lang="uk-UA" sz="2000" b="1" i="1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проект – </a:t>
            </a:r>
            <a:r>
              <a:rPr lang="uk-UA" sz="2000" i="1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письмове обґрунтування доцільності фінансових вкладень в певний напрямки. Він найчастіше включає в себе всі фінансові розрахунки, а також поетапну реалізацію плану.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97925" y="2230555"/>
            <a:ext cx="6817260" cy="4510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Інвестиційні проекти складаються для 2 основних цілей:</a:t>
            </a:r>
            <a:endParaRPr lang="uk-U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Донести до інвестора необхідність </a:t>
            </a:r>
            <a:r>
              <a:rPr lang="uk-UA" sz="20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вкладення коштів</a:t>
            </a:r>
            <a:r>
              <a:rPr lang="uk-UA" sz="20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 в конкретний проект. Інвестором в даному випадку може бути приватна особа, а може і держава. Розробником же проекту буде місто, ПІДПРИЄМСТВО, РЕГІОН, які хочуть залучити кошти зі сторони в свій проект;</a:t>
            </a:r>
            <a:endParaRPr lang="uk-U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Для того щоб переконатися що проект не просто окупиться, але і принесе прибуток. Цей варіант важливіший для самого інвестора, так як ризикує він, а якщо ризики не прораховувати, можна втратити все.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93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67360" y="19405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117695" y="181575"/>
            <a:ext cx="11479794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складу будь-якого проекту включаються наступні </a:t>
            </a:r>
            <a:r>
              <a:rPr lang="uk-UA" sz="20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розділи</a:t>
            </a: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Опис проекту в короткому викладі</a:t>
            </a: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В цей розділ включають суть проекту: яку суму, куди і для чого вкладати;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Опис проекту в повному викладі</a:t>
            </a: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Тут описують всі тонкощі і нюанси, включають аналітику ринку, опис продукту чи послуги, для якої потрібні інвестиції, докладають маркетинговий план та інше;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Обґрунтування проекту математичними розрахунками</a:t>
            </a: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Це не просто окремий розділ, всі розрахунки повинні бути максимально реалістичними;</a:t>
            </a: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Висновок</a:t>
            </a:r>
            <a:r>
              <a:rPr lang="uk-UA" sz="20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Висновки про те, наскільки доцільно вкладення коштів</a:t>
            </a:r>
            <a:r>
              <a:rPr lang="uk-UA" sz="2000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2000" dirty="0" smtClean="0"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0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Зазначимо, що ця приблизна структура, в проектах різних видів і пункти можуть бути різними, головне, щоб документ не був просто відпискою, а виконував свою функцію – тобто підтверджував доцільність вкладення коштів.</a:t>
            </a:r>
            <a:endParaRPr lang="uk-UA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18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191" y="201740"/>
            <a:ext cx="6199133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3200" b="1" cap="all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УЧАСНИКИ ТА ЇХ ФУНКЦІЇ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8763" y="874814"/>
            <a:ext cx="11606543" cy="584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 проект був успішно реалізований, потрібно ретельно підібрати його учасників.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 склад визначається декількома </a:t>
            </a:r>
            <a:r>
              <a:rPr lang="uk-UA" sz="24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факторами</a:t>
            </a: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Тонкощами проекту: його специфікою, </a:t>
            </a:r>
            <a:r>
              <a:rPr lang="uk-UA" sz="2400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складністю;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24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Фінансовими </a:t>
            </a: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можливостями замовника: наскільки він забезпечений потрібним обладнанням, технікою, матеріалами</a:t>
            </a:r>
            <a:r>
              <a:rPr lang="uk-UA" sz="2400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24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Рівнем </a:t>
            </a: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технологічної складності проекту</a:t>
            </a:r>
            <a:r>
              <a:rPr lang="uk-UA" sz="2400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 давати загальне визначення, то воно звучить так: учасниками проекту називають фізичних або юридичних осіб, залучених до його реалізації, або зацікавлених в отриманні результату.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75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174" y="163381"/>
            <a:ext cx="5638082" cy="30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uk-UA" sz="1400" b="1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Ключові учасники </a:t>
            </a:r>
            <a:r>
              <a:rPr lang="uk-UA" sz="14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будь-якого інвестиційного проекту:</a:t>
            </a:r>
            <a:endParaRPr lang="uk-UA" sz="1100" b="1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907280" y="44061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368173" y="553624"/>
            <a:ext cx="11528079" cy="617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Ініціатор</a:t>
            </a:r>
            <a:r>
              <a:rPr lang="uk-UA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особа, яка є автором самої ідеї проекту. Часто ініціатор і замовник - одна особа.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Замовник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юридична або фізична особа, зацікавлена в тому, щоб проект був здійснений. Замовники вкладають в його реалізацію власні кошти, а також залучають їх зі сторони;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Інвестор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юридична або </a:t>
            </a:r>
            <a:r>
              <a:rPr lang="uk-UA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фізособа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яка вкладає кошти в проект. Інвесторами можуть виступати замовники проекту, банківські організації, різні інвестиційні фонди і так далі;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Керівник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фігура, що є ключовою в розробці і створенні проекту. Саме він відповідає за його підсумки.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Команда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фахівці, які виконують ряд специфічних обов'язків, що підкоряються безпосередньо керівнику проекту;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Контрактор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простіше кажучи, підрядник. Відповідає за безпосереднє виконання робіт;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Спонсор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особа, яка курирує проект від імені замовника, контролює діяльність керівника;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Контролюючі органи 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забезпечують нагляд за дотриманням екологічного законодавства, пожежних та санітарних норм;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Ліцензіар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установа або організація, яка здійснює видачу ліцензій на різні види робіт;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Постачальник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організація, яка постачає проект матеріалами, інструментами, транспортом. Часто постачальниками є </a:t>
            </a:r>
            <a:r>
              <a:rPr lang="uk-UA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контрактори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uk-UA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Споживачі</a:t>
            </a:r>
            <a:r>
              <a:rPr lang="uk-UA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особи, які купуватимуть кінцевий продукт. Ця категорія учасників визначає попит на результат проекту.</a:t>
            </a:r>
            <a:endParaRPr lang="uk-UA" sz="1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2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33039" y="3837581"/>
            <a:ext cx="163111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854959" y="4868205"/>
            <a:ext cx="201780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-314961" y="167097"/>
            <a:ext cx="6096000" cy="3740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 ІНВЕСТИЦІЙНИХ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endParaRPr lang="uk-UA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959264"/>
              </p:ext>
            </p:extLst>
          </p:nvPr>
        </p:nvGraphicFramePr>
        <p:xfrm>
          <a:off x="404133" y="883234"/>
          <a:ext cx="11231141" cy="5784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2074"/>
                <a:gridCol w="7789067"/>
              </a:tblGrid>
              <a:tr h="544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Класифікаційні ознаки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516" marR="90758" marT="90758" marB="9075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Види інвестиційних проектів підприємств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516" marR="90758" marT="90758" marB="90758" anchor="ctr"/>
                </a:tc>
              </a:tr>
              <a:tr h="725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1. Цільова спрямованість ін­вестиційного проекту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516" marR="90758" marT="90758" marB="90758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а) проекти розвитку підприємства;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б) проекти санації підприємства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516" marR="90758" marT="90758" marB="90758" anchor="ctr"/>
                </a:tc>
              </a:tr>
              <a:tr h="1631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2. Напрям інвестиційного проекту відповідно до цілей стратегічного розвитку під­приємства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516" marR="90758" marT="90758" marB="90758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а) проекти освоєння нової продукції;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б) проекти вдосконалення (упровадження нової) технології;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в) проекти істотного нарощення обсягів виробництва продукції;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г) проекти освоєння нових ринків збуту продукції;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д) проекти розширення сировинної бази (для підприємств добувних галузей економіки)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516" marR="90758" marT="90758" marB="90758" anchor="ctr"/>
                </a:tc>
              </a:tr>
              <a:tr h="1450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3. Конкретна форма здійс­нення реальних інвестицій підприємства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516" marR="90758" marT="90758" marB="90758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а) проекти придбання цілісних майнових комплексів;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б) проекти нового будівництва об’єктів;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в) проекти реконструкції підприємства;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г) проекти модернізації активної частини ос­новних виробничих фондів;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д) проекти придбання окремих видів матеріаль­них та інноваційних нематеріальних активів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516" marR="90758" marT="90758" marB="9075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704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3D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169920" y="3119119"/>
            <a:ext cx="552219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825728"/>
              </p:ext>
            </p:extLst>
          </p:nvPr>
        </p:nvGraphicFramePr>
        <p:xfrm>
          <a:off x="300668" y="311915"/>
          <a:ext cx="11670508" cy="6078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426"/>
                <a:gridCol w="8098082"/>
              </a:tblGrid>
              <a:tr h="466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Класифікаційні ознаки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Види інвестиційних проектів підприємств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</a:tr>
              <a:tr h="9324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4. Обсяг інвестування, необхідний для реалізації проекту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а) малі проекти з обсягом фінансування до 500 тис. грн;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б) середні проекти з обсягом фінансування від 501 до 2000 тис. грн;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в) великі проекти з обсягом фінансування понад 2000 тис. грн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</a:tr>
              <a:tr h="10877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5. Термін реалізації інвестиційного проекту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а) короткострокові проекти з терміном реалі­зації до одного року;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б) середньострокові проекти з терміном реа­лізації від одного до двох років;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в) довгострокові проекти з терміном реаліза­ції понад два роки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</a:tr>
              <a:tr h="10877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6. Склад інвесторів, що мають реалізувати інвестиційний проект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а) проекти, які реалізуються самим підприєм­ством без сторонньої допомоги;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б) проекти, які реалізуються з участю інших вітчизняних інвесторів;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в) проекти, які реалізуються з участю інозем­них інвесторів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</a:tr>
              <a:tr h="7770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7. Рівень ризику інвестиційного проекту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а) проекти з рівнем ризику нижче середнього;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б) проекти з середнім рівнем ризику;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в) проекти з рівнем ризику вище середнього;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г) проекти з найвищим рівнем ризику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582" marR="77791" marT="77791" marB="7779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8764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2730</Words>
  <Application>Microsoft Office PowerPoint</Application>
  <PresentationFormat>Широкоэкранный</PresentationFormat>
  <Paragraphs>192</Paragraphs>
  <Slides>32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Bookman Old Style</vt:lpstr>
      <vt:lpstr>Calibri</vt:lpstr>
      <vt:lpstr>Calibri Light</vt:lpstr>
      <vt:lpstr>inherit</vt:lpstr>
      <vt:lpstr>Symbol</vt:lpstr>
      <vt:lpstr>Times New Roman</vt:lpstr>
      <vt:lpstr>Тема Office</vt:lpstr>
      <vt:lpstr>ТЕМА УПРАВЛІННЯ РЕАЛЬНИМИ ІНВЕСТИЦІЯМИ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семи смертних гріхів в рекламі</dc:title>
  <dc:creator>TANYA</dc:creator>
  <cp:lastModifiedBy>Царук Ірина Михайлівна</cp:lastModifiedBy>
  <cp:revision>165</cp:revision>
  <dcterms:created xsi:type="dcterms:W3CDTF">2022-05-18T10:08:38Z</dcterms:created>
  <dcterms:modified xsi:type="dcterms:W3CDTF">2024-10-28T11:47:02Z</dcterms:modified>
</cp:coreProperties>
</file>