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611627" y="1213484"/>
            <a:ext cx="4225925" cy="574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0066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0033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66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0033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66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66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3200400" cy="6858000"/>
          </a:xfrm>
          <a:custGeom>
            <a:avLst/>
            <a:gdLst/>
            <a:ahLst/>
            <a:cxnLst/>
            <a:rect l="l" t="t" r="r" b="b"/>
            <a:pathLst>
              <a:path w="3200400" h="6858000">
                <a:moveTo>
                  <a:pt x="3200400" y="0"/>
                </a:moveTo>
                <a:lnTo>
                  <a:pt x="762000" y="0"/>
                </a:lnTo>
                <a:lnTo>
                  <a:pt x="457200" y="0"/>
                </a:lnTo>
                <a:lnTo>
                  <a:pt x="0" y="0"/>
                </a:lnTo>
                <a:lnTo>
                  <a:pt x="0" y="6858000"/>
                </a:lnTo>
                <a:lnTo>
                  <a:pt x="762000" y="6858000"/>
                </a:lnTo>
                <a:lnTo>
                  <a:pt x="762000" y="1166876"/>
                </a:lnTo>
                <a:lnTo>
                  <a:pt x="762000" y="1057275"/>
                </a:lnTo>
                <a:lnTo>
                  <a:pt x="768934" y="1002538"/>
                </a:lnTo>
                <a:lnTo>
                  <a:pt x="784225" y="947801"/>
                </a:lnTo>
                <a:lnTo>
                  <a:pt x="811212" y="892416"/>
                </a:lnTo>
                <a:lnTo>
                  <a:pt x="847725" y="843026"/>
                </a:lnTo>
                <a:lnTo>
                  <a:pt x="896340" y="804316"/>
                </a:lnTo>
                <a:lnTo>
                  <a:pt x="946150" y="776351"/>
                </a:lnTo>
                <a:lnTo>
                  <a:pt x="1019175" y="762000"/>
                </a:lnTo>
                <a:lnTo>
                  <a:pt x="1060450" y="765175"/>
                </a:lnTo>
                <a:lnTo>
                  <a:pt x="3200400" y="762000"/>
                </a:lnTo>
                <a:lnTo>
                  <a:pt x="3200400" y="0"/>
                </a:lnTo>
                <a:close/>
              </a:path>
            </a:pathLst>
          </a:custGeom>
          <a:solidFill>
            <a:srgbClr val="99CC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28600" y="1981199"/>
            <a:ext cx="7391400" cy="319405"/>
          </a:xfrm>
          <a:custGeom>
            <a:avLst/>
            <a:gdLst/>
            <a:ahLst/>
            <a:cxnLst/>
            <a:rect l="l" t="t" r="r" b="b"/>
            <a:pathLst>
              <a:path w="7391400" h="319405">
                <a:moveTo>
                  <a:pt x="7391400" y="0"/>
                </a:moveTo>
                <a:lnTo>
                  <a:pt x="393700" y="0"/>
                </a:lnTo>
                <a:lnTo>
                  <a:pt x="381000" y="0"/>
                </a:lnTo>
                <a:lnTo>
                  <a:pt x="196850" y="0"/>
                </a:lnTo>
                <a:lnTo>
                  <a:pt x="144513" y="5702"/>
                </a:lnTo>
                <a:lnTo>
                  <a:pt x="97497" y="21780"/>
                </a:lnTo>
                <a:lnTo>
                  <a:pt x="57658" y="46710"/>
                </a:lnTo>
                <a:lnTo>
                  <a:pt x="26873" y="78994"/>
                </a:lnTo>
                <a:lnTo>
                  <a:pt x="7023" y="117094"/>
                </a:lnTo>
                <a:lnTo>
                  <a:pt x="0" y="159512"/>
                </a:lnTo>
                <a:lnTo>
                  <a:pt x="7023" y="201942"/>
                </a:lnTo>
                <a:lnTo>
                  <a:pt x="26873" y="240080"/>
                </a:lnTo>
                <a:lnTo>
                  <a:pt x="57658" y="272389"/>
                </a:lnTo>
                <a:lnTo>
                  <a:pt x="97497" y="297357"/>
                </a:lnTo>
                <a:lnTo>
                  <a:pt x="144513" y="313448"/>
                </a:lnTo>
                <a:lnTo>
                  <a:pt x="196850" y="319151"/>
                </a:lnTo>
                <a:lnTo>
                  <a:pt x="393700" y="319151"/>
                </a:lnTo>
                <a:lnTo>
                  <a:pt x="393700" y="317500"/>
                </a:lnTo>
                <a:lnTo>
                  <a:pt x="7391400" y="317500"/>
                </a:lnTo>
                <a:lnTo>
                  <a:pt x="7391400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8282" y="719709"/>
            <a:ext cx="8787434" cy="1068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0066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7244" y="2357755"/>
            <a:ext cx="7513955" cy="36849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0033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krt.dp.ua/images/files/pdf/&#208;&#157;&#208;&#176;&#209;&#402;&#208;&#186;&#208;&#176;/&#208;&#8224;&#208;&#189;&#209;&#710;&#209;&#8211;/&#208;&#353;&#209;&#8364;&#208;&#184;&#208;&#178;&#208;&#190;&#209;&#8364;&#209;&#8211;&#208;&#182;&#209;&#8224;&#209;&#8211;/&#208;&#353;&#208;&#176;&#208;&#183;&#208;&#176;&#208;&#186;&#208;&#190;&#208;&#178;&#208;&#176;%20&#208;&#162;.&#208;&#144;.%20&#208;&#157;&#208;&#176;&#209;&#402;&#208;&#186;&#208;&#190;&#208;&#178;&#208;&#190;-&#208;&#188;&#208;&#181;&#209;&#8218;&#208;&#190;&#208;&#180;&#208;&#184;&#209;&#8225;&#208;&#189;&#208;&#181;%20&#208;&#190;&#208;&#177;&#208;&#179;&#209;&#8364;&#209;&#402;&#208;&#189;&#209;&#8218;&#209;&#402;&#208;&#178;&#208;&#176;&#208;&#189;&#208;&#189;&#209;&#143;%20&#209;&#8218;&#208;&#181;&#208;&#188;&#208;&#176;&#209;&#8218;&#208;&#184;&#209;&#8225;&#208;&#189;&#208;&#190;&#209;&#8212;%20&#208;&#181;&#208;&#186;&#209;&#129;&#208;&#186;&#209;&#402;&#209;&#8364;&#209;&#129;&#209;&#8211;&#209;&#8212;.pdf" TargetMode="External"/><Relationship Id="rId2" Type="http://schemas.openxmlformats.org/officeDocument/2006/relationships/hyperlink" Target="https://studopedia.com.ua/1_229782_shema-trasi-marshrutu-transportnoyi-ekskursIyi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helpiks.org/8-27030.html" TargetMode="External"/><Relationship Id="rId4" Type="http://schemas.openxmlformats.org/officeDocument/2006/relationships/hyperlink" Target="https://ru.calameo.com/read/002979071d33bbcb5e928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8509000" cy="6858000"/>
            <a:chOff x="0" y="0"/>
            <a:chExt cx="8509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4572000" cy="6858000"/>
            </a:xfrm>
            <a:custGeom>
              <a:avLst/>
              <a:gdLst/>
              <a:ahLst/>
              <a:cxnLst/>
              <a:rect l="l" t="t" r="r" b="b"/>
              <a:pathLst>
                <a:path w="4572000" h="6858000">
                  <a:moveTo>
                    <a:pt x="457200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4572000" y="6858000"/>
                  </a:lnTo>
                  <a:lnTo>
                    <a:pt x="4572000" y="0"/>
                  </a:lnTo>
                  <a:close/>
                </a:path>
              </a:pathLst>
            </a:custGeom>
            <a:solidFill>
              <a:srgbClr val="99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85800" y="990600"/>
              <a:ext cx="5181600" cy="1905000"/>
            </a:xfrm>
            <a:custGeom>
              <a:avLst/>
              <a:gdLst/>
              <a:ahLst/>
              <a:cxnLst/>
              <a:rect l="l" t="t" r="r" b="b"/>
              <a:pathLst>
                <a:path w="5181600" h="1905000">
                  <a:moveTo>
                    <a:pt x="4229100" y="0"/>
                  </a:moveTo>
                  <a:lnTo>
                    <a:pt x="952500" y="0"/>
                  </a:lnTo>
                  <a:lnTo>
                    <a:pt x="904961" y="1165"/>
                  </a:lnTo>
                  <a:lnTo>
                    <a:pt x="858025" y="4626"/>
                  </a:lnTo>
                  <a:lnTo>
                    <a:pt x="811747" y="10327"/>
                  </a:lnTo>
                  <a:lnTo>
                    <a:pt x="766182" y="18215"/>
                  </a:lnTo>
                  <a:lnTo>
                    <a:pt x="721383" y="28233"/>
                  </a:lnTo>
                  <a:lnTo>
                    <a:pt x="677407" y="40329"/>
                  </a:lnTo>
                  <a:lnTo>
                    <a:pt x="634306" y="54446"/>
                  </a:lnTo>
                  <a:lnTo>
                    <a:pt x="592136" y="70532"/>
                  </a:lnTo>
                  <a:lnTo>
                    <a:pt x="550951" y="88530"/>
                  </a:lnTo>
                  <a:lnTo>
                    <a:pt x="510807" y="108387"/>
                  </a:lnTo>
                  <a:lnTo>
                    <a:pt x="471757" y="130048"/>
                  </a:lnTo>
                  <a:lnTo>
                    <a:pt x="433855" y="153457"/>
                  </a:lnTo>
                  <a:lnTo>
                    <a:pt x="397158" y="178562"/>
                  </a:lnTo>
                  <a:lnTo>
                    <a:pt x="361718" y="205307"/>
                  </a:lnTo>
                  <a:lnTo>
                    <a:pt x="327591" y="233638"/>
                  </a:lnTo>
                  <a:lnTo>
                    <a:pt x="294832" y="263499"/>
                  </a:lnTo>
                  <a:lnTo>
                    <a:pt x="263494" y="294837"/>
                  </a:lnTo>
                  <a:lnTo>
                    <a:pt x="233633" y="327597"/>
                  </a:lnTo>
                  <a:lnTo>
                    <a:pt x="205303" y="361723"/>
                  </a:lnTo>
                  <a:lnTo>
                    <a:pt x="178559" y="397163"/>
                  </a:lnTo>
                  <a:lnTo>
                    <a:pt x="153454" y="433861"/>
                  </a:lnTo>
                  <a:lnTo>
                    <a:pt x="130045" y="471762"/>
                  </a:lnTo>
                  <a:lnTo>
                    <a:pt x="108384" y="510812"/>
                  </a:lnTo>
                  <a:lnTo>
                    <a:pt x="88528" y="550957"/>
                  </a:lnTo>
                  <a:lnTo>
                    <a:pt x="70530" y="592141"/>
                  </a:lnTo>
                  <a:lnTo>
                    <a:pt x="54445" y="634311"/>
                  </a:lnTo>
                  <a:lnTo>
                    <a:pt x="40328" y="677411"/>
                  </a:lnTo>
                  <a:lnTo>
                    <a:pt x="28233" y="721387"/>
                  </a:lnTo>
                  <a:lnTo>
                    <a:pt x="18214" y="766185"/>
                  </a:lnTo>
                  <a:lnTo>
                    <a:pt x="10327" y="811750"/>
                  </a:lnTo>
                  <a:lnTo>
                    <a:pt x="4626" y="858027"/>
                  </a:lnTo>
                  <a:lnTo>
                    <a:pt x="1165" y="904962"/>
                  </a:lnTo>
                  <a:lnTo>
                    <a:pt x="0" y="952500"/>
                  </a:lnTo>
                  <a:lnTo>
                    <a:pt x="1165" y="1000037"/>
                  </a:lnTo>
                  <a:lnTo>
                    <a:pt x="4626" y="1046972"/>
                  </a:lnTo>
                  <a:lnTo>
                    <a:pt x="10327" y="1093249"/>
                  </a:lnTo>
                  <a:lnTo>
                    <a:pt x="18214" y="1138814"/>
                  </a:lnTo>
                  <a:lnTo>
                    <a:pt x="28233" y="1183612"/>
                  </a:lnTo>
                  <a:lnTo>
                    <a:pt x="40328" y="1227588"/>
                  </a:lnTo>
                  <a:lnTo>
                    <a:pt x="54445" y="1270688"/>
                  </a:lnTo>
                  <a:lnTo>
                    <a:pt x="70530" y="1312858"/>
                  </a:lnTo>
                  <a:lnTo>
                    <a:pt x="88528" y="1354042"/>
                  </a:lnTo>
                  <a:lnTo>
                    <a:pt x="108384" y="1394187"/>
                  </a:lnTo>
                  <a:lnTo>
                    <a:pt x="130045" y="1433237"/>
                  </a:lnTo>
                  <a:lnTo>
                    <a:pt x="153454" y="1471138"/>
                  </a:lnTo>
                  <a:lnTo>
                    <a:pt x="178559" y="1507836"/>
                  </a:lnTo>
                  <a:lnTo>
                    <a:pt x="205303" y="1543276"/>
                  </a:lnTo>
                  <a:lnTo>
                    <a:pt x="233633" y="1577402"/>
                  </a:lnTo>
                  <a:lnTo>
                    <a:pt x="263494" y="1610162"/>
                  </a:lnTo>
                  <a:lnTo>
                    <a:pt x="294832" y="1641500"/>
                  </a:lnTo>
                  <a:lnTo>
                    <a:pt x="327591" y="1671361"/>
                  </a:lnTo>
                  <a:lnTo>
                    <a:pt x="361718" y="1699692"/>
                  </a:lnTo>
                  <a:lnTo>
                    <a:pt x="397158" y="1726437"/>
                  </a:lnTo>
                  <a:lnTo>
                    <a:pt x="433855" y="1751542"/>
                  </a:lnTo>
                  <a:lnTo>
                    <a:pt x="471757" y="1774952"/>
                  </a:lnTo>
                  <a:lnTo>
                    <a:pt x="510807" y="1796612"/>
                  </a:lnTo>
                  <a:lnTo>
                    <a:pt x="550951" y="1816469"/>
                  </a:lnTo>
                  <a:lnTo>
                    <a:pt x="592136" y="1834467"/>
                  </a:lnTo>
                  <a:lnTo>
                    <a:pt x="634306" y="1850553"/>
                  </a:lnTo>
                  <a:lnTo>
                    <a:pt x="677407" y="1864670"/>
                  </a:lnTo>
                  <a:lnTo>
                    <a:pt x="721383" y="1876766"/>
                  </a:lnTo>
                  <a:lnTo>
                    <a:pt x="766182" y="1886784"/>
                  </a:lnTo>
                  <a:lnTo>
                    <a:pt x="811747" y="1894672"/>
                  </a:lnTo>
                  <a:lnTo>
                    <a:pt x="858025" y="1900373"/>
                  </a:lnTo>
                  <a:lnTo>
                    <a:pt x="904961" y="1903834"/>
                  </a:lnTo>
                  <a:lnTo>
                    <a:pt x="952500" y="1905000"/>
                  </a:lnTo>
                  <a:lnTo>
                    <a:pt x="4229100" y="1905000"/>
                  </a:lnTo>
                  <a:lnTo>
                    <a:pt x="4276637" y="1903834"/>
                  </a:lnTo>
                  <a:lnTo>
                    <a:pt x="4323572" y="1900373"/>
                  </a:lnTo>
                  <a:lnTo>
                    <a:pt x="4369849" y="1894672"/>
                  </a:lnTo>
                  <a:lnTo>
                    <a:pt x="4415414" y="1886784"/>
                  </a:lnTo>
                  <a:lnTo>
                    <a:pt x="4460212" y="1876766"/>
                  </a:lnTo>
                  <a:lnTo>
                    <a:pt x="4504188" y="1864670"/>
                  </a:lnTo>
                  <a:lnTo>
                    <a:pt x="4547288" y="1850553"/>
                  </a:lnTo>
                  <a:lnTo>
                    <a:pt x="4589458" y="1834467"/>
                  </a:lnTo>
                  <a:lnTo>
                    <a:pt x="4630642" y="1816469"/>
                  </a:lnTo>
                  <a:lnTo>
                    <a:pt x="4670787" y="1796612"/>
                  </a:lnTo>
                  <a:lnTo>
                    <a:pt x="4709837" y="1774952"/>
                  </a:lnTo>
                  <a:lnTo>
                    <a:pt x="4747738" y="1751542"/>
                  </a:lnTo>
                  <a:lnTo>
                    <a:pt x="4784436" y="1726437"/>
                  </a:lnTo>
                  <a:lnTo>
                    <a:pt x="4819876" y="1699692"/>
                  </a:lnTo>
                  <a:lnTo>
                    <a:pt x="4854002" y="1671361"/>
                  </a:lnTo>
                  <a:lnTo>
                    <a:pt x="4886762" y="1641500"/>
                  </a:lnTo>
                  <a:lnTo>
                    <a:pt x="4918100" y="1610162"/>
                  </a:lnTo>
                  <a:lnTo>
                    <a:pt x="4947961" y="1577402"/>
                  </a:lnTo>
                  <a:lnTo>
                    <a:pt x="4976292" y="1543276"/>
                  </a:lnTo>
                  <a:lnTo>
                    <a:pt x="5003037" y="1507836"/>
                  </a:lnTo>
                  <a:lnTo>
                    <a:pt x="5028142" y="1471138"/>
                  </a:lnTo>
                  <a:lnTo>
                    <a:pt x="5051551" y="1433237"/>
                  </a:lnTo>
                  <a:lnTo>
                    <a:pt x="5073212" y="1394187"/>
                  </a:lnTo>
                  <a:lnTo>
                    <a:pt x="5093069" y="1354042"/>
                  </a:lnTo>
                  <a:lnTo>
                    <a:pt x="5111067" y="1312858"/>
                  </a:lnTo>
                  <a:lnTo>
                    <a:pt x="5127153" y="1270688"/>
                  </a:lnTo>
                  <a:lnTo>
                    <a:pt x="5141270" y="1227588"/>
                  </a:lnTo>
                  <a:lnTo>
                    <a:pt x="5153366" y="1183612"/>
                  </a:lnTo>
                  <a:lnTo>
                    <a:pt x="5163384" y="1138814"/>
                  </a:lnTo>
                  <a:lnTo>
                    <a:pt x="5171272" y="1093249"/>
                  </a:lnTo>
                  <a:lnTo>
                    <a:pt x="5176973" y="1046972"/>
                  </a:lnTo>
                  <a:lnTo>
                    <a:pt x="5180434" y="1000037"/>
                  </a:lnTo>
                  <a:lnTo>
                    <a:pt x="5181600" y="952500"/>
                  </a:lnTo>
                  <a:lnTo>
                    <a:pt x="5180434" y="904962"/>
                  </a:lnTo>
                  <a:lnTo>
                    <a:pt x="5176973" y="858027"/>
                  </a:lnTo>
                  <a:lnTo>
                    <a:pt x="5171272" y="811750"/>
                  </a:lnTo>
                  <a:lnTo>
                    <a:pt x="5163384" y="766185"/>
                  </a:lnTo>
                  <a:lnTo>
                    <a:pt x="5153366" y="721387"/>
                  </a:lnTo>
                  <a:lnTo>
                    <a:pt x="5141270" y="677411"/>
                  </a:lnTo>
                  <a:lnTo>
                    <a:pt x="5127153" y="634311"/>
                  </a:lnTo>
                  <a:lnTo>
                    <a:pt x="5111067" y="592141"/>
                  </a:lnTo>
                  <a:lnTo>
                    <a:pt x="5093069" y="550957"/>
                  </a:lnTo>
                  <a:lnTo>
                    <a:pt x="5073212" y="510812"/>
                  </a:lnTo>
                  <a:lnTo>
                    <a:pt x="5051552" y="471762"/>
                  </a:lnTo>
                  <a:lnTo>
                    <a:pt x="5028142" y="433861"/>
                  </a:lnTo>
                  <a:lnTo>
                    <a:pt x="5003037" y="397163"/>
                  </a:lnTo>
                  <a:lnTo>
                    <a:pt x="4976292" y="361723"/>
                  </a:lnTo>
                  <a:lnTo>
                    <a:pt x="4947961" y="327597"/>
                  </a:lnTo>
                  <a:lnTo>
                    <a:pt x="4918100" y="294837"/>
                  </a:lnTo>
                  <a:lnTo>
                    <a:pt x="4886762" y="263499"/>
                  </a:lnTo>
                  <a:lnTo>
                    <a:pt x="4854002" y="233638"/>
                  </a:lnTo>
                  <a:lnTo>
                    <a:pt x="4819876" y="205307"/>
                  </a:lnTo>
                  <a:lnTo>
                    <a:pt x="4784436" y="178562"/>
                  </a:lnTo>
                  <a:lnTo>
                    <a:pt x="4747738" y="153457"/>
                  </a:lnTo>
                  <a:lnTo>
                    <a:pt x="4709837" y="130048"/>
                  </a:lnTo>
                  <a:lnTo>
                    <a:pt x="4670787" y="108387"/>
                  </a:lnTo>
                  <a:lnTo>
                    <a:pt x="4630642" y="88530"/>
                  </a:lnTo>
                  <a:lnTo>
                    <a:pt x="4589458" y="70532"/>
                  </a:lnTo>
                  <a:lnTo>
                    <a:pt x="4547288" y="54446"/>
                  </a:lnTo>
                  <a:lnTo>
                    <a:pt x="4504188" y="40329"/>
                  </a:lnTo>
                  <a:lnTo>
                    <a:pt x="4460212" y="28233"/>
                  </a:lnTo>
                  <a:lnTo>
                    <a:pt x="4415414" y="18215"/>
                  </a:lnTo>
                  <a:lnTo>
                    <a:pt x="4369849" y="10327"/>
                  </a:lnTo>
                  <a:lnTo>
                    <a:pt x="4323572" y="4626"/>
                  </a:lnTo>
                  <a:lnTo>
                    <a:pt x="4276637" y="1165"/>
                  </a:lnTo>
                  <a:lnTo>
                    <a:pt x="42291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632200" y="4889499"/>
              <a:ext cx="4876800" cy="319405"/>
            </a:xfrm>
            <a:custGeom>
              <a:avLst/>
              <a:gdLst/>
              <a:ahLst/>
              <a:cxnLst/>
              <a:rect l="l" t="t" r="r" b="b"/>
              <a:pathLst>
                <a:path w="4876800" h="319404">
                  <a:moveTo>
                    <a:pt x="4876800" y="159512"/>
                  </a:moveTo>
                  <a:lnTo>
                    <a:pt x="4870158" y="109080"/>
                  </a:lnTo>
                  <a:lnTo>
                    <a:pt x="4851679" y="65290"/>
                  </a:lnTo>
                  <a:lnTo>
                    <a:pt x="4823498" y="30772"/>
                  </a:lnTo>
                  <a:lnTo>
                    <a:pt x="4787760" y="8128"/>
                  </a:lnTo>
                  <a:lnTo>
                    <a:pt x="4746625" y="0"/>
                  </a:lnTo>
                  <a:lnTo>
                    <a:pt x="4625975" y="0"/>
                  </a:lnTo>
                  <a:lnTo>
                    <a:pt x="4616450" y="0"/>
                  </a:lnTo>
                  <a:lnTo>
                    <a:pt x="0" y="0"/>
                  </a:lnTo>
                  <a:lnTo>
                    <a:pt x="0" y="317500"/>
                  </a:lnTo>
                  <a:lnTo>
                    <a:pt x="4616450" y="317500"/>
                  </a:lnTo>
                  <a:lnTo>
                    <a:pt x="4616450" y="319024"/>
                  </a:lnTo>
                  <a:lnTo>
                    <a:pt x="4746625" y="319024"/>
                  </a:lnTo>
                  <a:lnTo>
                    <a:pt x="4787760" y="310908"/>
                  </a:lnTo>
                  <a:lnTo>
                    <a:pt x="4823498" y="288264"/>
                  </a:lnTo>
                  <a:lnTo>
                    <a:pt x="4851679" y="253746"/>
                  </a:lnTo>
                  <a:lnTo>
                    <a:pt x="4870158" y="209956"/>
                  </a:lnTo>
                  <a:lnTo>
                    <a:pt x="4876800" y="159512"/>
                  </a:lnTo>
                  <a:close/>
                </a:path>
              </a:pathLst>
            </a:custGeom>
            <a:solidFill>
              <a:srgbClr val="00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119122" y="1400682"/>
            <a:ext cx="5061585" cy="9531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385570" marR="5080" indent="-1373505">
              <a:lnSpc>
                <a:spcPts val="3460"/>
              </a:lnSpc>
              <a:spcBef>
                <a:spcPts val="535"/>
              </a:spcBef>
            </a:pPr>
            <a:r>
              <a:rPr sz="3200" dirty="0">
                <a:solidFill>
                  <a:srgbClr val="003366"/>
                </a:solidFill>
              </a:rPr>
              <a:t>СКЛАДАННЯ</a:t>
            </a:r>
            <a:r>
              <a:rPr sz="3200" spc="-30" dirty="0">
                <a:solidFill>
                  <a:srgbClr val="003366"/>
                </a:solidFill>
              </a:rPr>
              <a:t> </a:t>
            </a:r>
            <a:r>
              <a:rPr sz="3200" spc="-10" dirty="0">
                <a:solidFill>
                  <a:srgbClr val="003366"/>
                </a:solidFill>
              </a:rPr>
              <a:t>МАРШРУТУ ЕКСКУРСІЙ</a:t>
            </a:r>
            <a:endParaRPr sz="3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747395" marR="5080">
              <a:lnSpc>
                <a:spcPts val="3890"/>
              </a:lnSpc>
              <a:spcBef>
                <a:spcPts val="585"/>
              </a:spcBef>
            </a:pPr>
            <a:r>
              <a:rPr dirty="0"/>
              <a:t>Оформлення</a:t>
            </a:r>
            <a:r>
              <a:rPr spc="-110" dirty="0"/>
              <a:t> </a:t>
            </a:r>
            <a:r>
              <a:rPr dirty="0"/>
              <a:t>методичної</a:t>
            </a:r>
            <a:r>
              <a:rPr spc="-105" dirty="0"/>
              <a:t> </a:t>
            </a:r>
            <a:r>
              <a:rPr spc="-10" dirty="0"/>
              <a:t>розробки </a:t>
            </a:r>
            <a:r>
              <a:rPr dirty="0"/>
              <a:t>(технологічної</a:t>
            </a:r>
            <a:r>
              <a:rPr spc="-50" dirty="0"/>
              <a:t> </a:t>
            </a:r>
            <a:r>
              <a:rPr spc="-10" dirty="0"/>
              <a:t>карти)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317500" rIns="0" bIns="0" rtlCol="0">
            <a:spAutoFit/>
          </a:bodyPr>
          <a:lstStyle/>
          <a:p>
            <a:pPr marL="354965" marR="5080" indent="152400">
              <a:lnSpc>
                <a:spcPct val="90000"/>
              </a:lnSpc>
              <a:spcBef>
                <a:spcPts val="340"/>
              </a:spcBef>
              <a:buChar char="-"/>
              <a:tabLst>
                <a:tab pos="508000" algn="l"/>
              </a:tabLst>
            </a:pPr>
            <a:r>
              <a:rPr sz="2000" dirty="0"/>
              <a:t>на</a:t>
            </a:r>
            <a:r>
              <a:rPr sz="2000" spc="-45" dirty="0"/>
              <a:t> </a:t>
            </a:r>
            <a:r>
              <a:rPr sz="2000" dirty="0"/>
              <a:t>титульному</a:t>
            </a:r>
            <a:r>
              <a:rPr sz="2000" spc="-45" dirty="0"/>
              <a:t> </a:t>
            </a:r>
            <a:r>
              <a:rPr sz="2000" dirty="0"/>
              <a:t>аркуші</a:t>
            </a:r>
            <a:r>
              <a:rPr sz="2000" spc="-50" dirty="0"/>
              <a:t> </a:t>
            </a:r>
            <a:r>
              <a:rPr sz="2000" dirty="0"/>
              <a:t>розташовуються</a:t>
            </a:r>
            <a:r>
              <a:rPr sz="2000" spc="-55" dirty="0"/>
              <a:t> </a:t>
            </a:r>
            <a:r>
              <a:rPr sz="2000" dirty="0"/>
              <a:t>дані:</a:t>
            </a:r>
            <a:r>
              <a:rPr sz="2000" spc="-55" dirty="0"/>
              <a:t> </a:t>
            </a:r>
            <a:r>
              <a:rPr sz="2000" spc="-10" dirty="0"/>
              <a:t>найменування </a:t>
            </a:r>
            <a:r>
              <a:rPr sz="2000" dirty="0"/>
              <a:t>екскурсійного</a:t>
            </a:r>
            <a:r>
              <a:rPr sz="2000" spc="-55" dirty="0"/>
              <a:t> </a:t>
            </a:r>
            <a:r>
              <a:rPr sz="2000" dirty="0"/>
              <a:t>установи,</a:t>
            </a:r>
            <a:r>
              <a:rPr sz="2000" spc="-50" dirty="0"/>
              <a:t> </a:t>
            </a:r>
            <a:r>
              <a:rPr sz="2000" dirty="0"/>
              <a:t>назва</a:t>
            </a:r>
            <a:r>
              <a:rPr sz="2000" spc="-60" dirty="0"/>
              <a:t> </a:t>
            </a:r>
            <a:r>
              <a:rPr sz="2000" dirty="0"/>
              <a:t>теми</a:t>
            </a:r>
            <a:r>
              <a:rPr sz="2000" spc="-40" dirty="0"/>
              <a:t> </a:t>
            </a:r>
            <a:r>
              <a:rPr sz="2000" dirty="0"/>
              <a:t>екскурсії,</a:t>
            </a:r>
            <a:r>
              <a:rPr sz="2000" spc="-45" dirty="0"/>
              <a:t> </a:t>
            </a:r>
            <a:r>
              <a:rPr sz="2000" dirty="0"/>
              <a:t>вид</a:t>
            </a:r>
            <a:r>
              <a:rPr sz="2000" spc="-40" dirty="0"/>
              <a:t> </a:t>
            </a:r>
            <a:r>
              <a:rPr sz="2000" spc="-10" dirty="0"/>
              <a:t>екскурсії, </a:t>
            </a:r>
            <a:r>
              <a:rPr sz="2000" dirty="0"/>
              <a:t>протяжність</a:t>
            </a:r>
            <a:r>
              <a:rPr sz="2000" spc="-65" dirty="0"/>
              <a:t> </a:t>
            </a:r>
            <a:r>
              <a:rPr sz="2000" dirty="0"/>
              <a:t>маршруту,</a:t>
            </a:r>
            <a:r>
              <a:rPr sz="2000" spc="-70" dirty="0"/>
              <a:t> </a:t>
            </a:r>
            <a:r>
              <a:rPr sz="2000" dirty="0"/>
              <a:t>тривалість</a:t>
            </a:r>
            <a:r>
              <a:rPr sz="2000" spc="-65" dirty="0"/>
              <a:t> </a:t>
            </a:r>
            <a:r>
              <a:rPr sz="2000" dirty="0"/>
              <a:t>в</a:t>
            </a:r>
            <a:r>
              <a:rPr sz="2000" spc="-40" dirty="0"/>
              <a:t> </a:t>
            </a:r>
            <a:r>
              <a:rPr sz="2000" dirty="0"/>
              <a:t>академічних</a:t>
            </a:r>
            <a:r>
              <a:rPr sz="2000" spc="-75" dirty="0"/>
              <a:t> </a:t>
            </a:r>
            <a:r>
              <a:rPr sz="2000" spc="-10" dirty="0"/>
              <a:t>годинах, </a:t>
            </a:r>
            <a:r>
              <a:rPr sz="2000" dirty="0"/>
              <a:t>склад</a:t>
            </a:r>
            <a:r>
              <a:rPr sz="2000" spc="-40" dirty="0"/>
              <a:t> </a:t>
            </a:r>
            <a:r>
              <a:rPr sz="2000" dirty="0"/>
              <a:t>екскурсантів,</a:t>
            </a:r>
            <a:r>
              <a:rPr sz="2000" spc="-65" dirty="0"/>
              <a:t> </a:t>
            </a:r>
            <a:r>
              <a:rPr sz="2000" dirty="0"/>
              <a:t>прізвища</a:t>
            </a:r>
            <a:r>
              <a:rPr sz="2000" spc="-40" dirty="0"/>
              <a:t> </a:t>
            </a:r>
            <a:r>
              <a:rPr sz="2000" dirty="0"/>
              <a:t>та</a:t>
            </a:r>
            <a:r>
              <a:rPr sz="2000" spc="-30" dirty="0"/>
              <a:t> </a:t>
            </a:r>
            <a:r>
              <a:rPr sz="2000" dirty="0"/>
              <a:t>посади</a:t>
            </a:r>
            <a:r>
              <a:rPr sz="2000" spc="-55" dirty="0"/>
              <a:t> </a:t>
            </a:r>
            <a:r>
              <a:rPr sz="2000" dirty="0"/>
              <a:t>укладачів,</a:t>
            </a:r>
            <a:r>
              <a:rPr sz="2000" spc="-40" dirty="0"/>
              <a:t> </a:t>
            </a:r>
            <a:r>
              <a:rPr sz="2000" spc="-20" dirty="0"/>
              <a:t>дата </a:t>
            </a:r>
            <a:r>
              <a:rPr sz="2000" dirty="0"/>
              <a:t>затвердження</a:t>
            </a:r>
            <a:r>
              <a:rPr sz="2000" spc="-75" dirty="0"/>
              <a:t> </a:t>
            </a:r>
            <a:r>
              <a:rPr sz="2000" dirty="0"/>
              <a:t>екскурсії</a:t>
            </a:r>
            <a:r>
              <a:rPr sz="2000" spc="-55" dirty="0"/>
              <a:t> </a:t>
            </a:r>
            <a:r>
              <a:rPr sz="2000" dirty="0"/>
              <a:t>керівником</a:t>
            </a:r>
            <a:r>
              <a:rPr sz="2000" spc="-50" dirty="0"/>
              <a:t> </a:t>
            </a:r>
            <a:r>
              <a:rPr sz="2000" dirty="0"/>
              <a:t>екскурсійної</a:t>
            </a:r>
            <a:r>
              <a:rPr sz="2000" spc="-65" dirty="0"/>
              <a:t> </a:t>
            </a:r>
            <a:r>
              <a:rPr sz="2000" spc="-10" dirty="0"/>
              <a:t>установи.</a:t>
            </a:r>
            <a:endParaRPr sz="2000"/>
          </a:p>
          <a:p>
            <a:pPr marL="354965" marR="211454" indent="152400">
              <a:lnSpc>
                <a:spcPts val="2160"/>
              </a:lnSpc>
              <a:spcBef>
                <a:spcPts val="35"/>
              </a:spcBef>
              <a:buChar char="-"/>
              <a:tabLst>
                <a:tab pos="508000" algn="l"/>
              </a:tabLst>
            </a:pPr>
            <a:r>
              <a:rPr sz="2000" dirty="0"/>
              <a:t>на</a:t>
            </a:r>
            <a:r>
              <a:rPr sz="2000" spc="-45" dirty="0"/>
              <a:t> </a:t>
            </a:r>
            <a:r>
              <a:rPr sz="2000" dirty="0"/>
              <a:t>наступній</a:t>
            </a:r>
            <a:r>
              <a:rPr sz="2000" spc="-30" dirty="0"/>
              <a:t> </a:t>
            </a:r>
            <a:r>
              <a:rPr sz="2000" dirty="0"/>
              <a:t>сторінці</a:t>
            </a:r>
            <a:r>
              <a:rPr sz="2000" spc="-40" dirty="0"/>
              <a:t> </a:t>
            </a:r>
            <a:r>
              <a:rPr sz="2000" dirty="0"/>
              <a:t>викладаються</a:t>
            </a:r>
            <a:r>
              <a:rPr sz="2000" spc="-60" dirty="0"/>
              <a:t> </a:t>
            </a:r>
            <a:r>
              <a:rPr sz="2000" dirty="0"/>
              <a:t>мета</a:t>
            </a:r>
            <a:r>
              <a:rPr sz="2000" spc="-40" dirty="0"/>
              <a:t> </a:t>
            </a:r>
            <a:r>
              <a:rPr sz="2000" dirty="0"/>
              <a:t>і</a:t>
            </a:r>
            <a:r>
              <a:rPr sz="2000" spc="-20" dirty="0"/>
              <a:t> </a:t>
            </a:r>
            <a:r>
              <a:rPr sz="2000" spc="-10" dirty="0"/>
              <a:t>завдання </a:t>
            </a:r>
            <a:r>
              <a:rPr sz="2000" dirty="0"/>
              <a:t>екскурсії,</a:t>
            </a:r>
            <a:r>
              <a:rPr sz="2000" spc="-55" dirty="0"/>
              <a:t> </a:t>
            </a:r>
            <a:r>
              <a:rPr sz="2000" dirty="0"/>
              <a:t>схема</a:t>
            </a:r>
            <a:r>
              <a:rPr sz="2000" spc="-40" dirty="0"/>
              <a:t> </a:t>
            </a:r>
            <a:r>
              <a:rPr sz="2000" dirty="0"/>
              <a:t>маршруту</a:t>
            </a:r>
            <a:r>
              <a:rPr sz="2000" spc="-60" dirty="0"/>
              <a:t> </a:t>
            </a:r>
            <a:r>
              <a:rPr sz="2000" dirty="0"/>
              <a:t>з</a:t>
            </a:r>
            <a:r>
              <a:rPr sz="2000" spc="-40" dirty="0"/>
              <a:t> </a:t>
            </a:r>
            <a:r>
              <a:rPr sz="2000" dirty="0"/>
              <a:t>зазначенням</a:t>
            </a:r>
            <a:r>
              <a:rPr sz="2000" spc="-65" dirty="0"/>
              <a:t> </a:t>
            </a:r>
            <a:r>
              <a:rPr sz="2000" dirty="0"/>
              <a:t>об'єктів</a:t>
            </a:r>
            <a:r>
              <a:rPr sz="2000" spc="-25" dirty="0"/>
              <a:t> </a:t>
            </a:r>
            <a:r>
              <a:rPr sz="2000" dirty="0"/>
              <a:t>і</a:t>
            </a:r>
            <a:r>
              <a:rPr sz="2000" spc="-40" dirty="0"/>
              <a:t> </a:t>
            </a:r>
            <a:r>
              <a:rPr sz="2000" spc="-10" dirty="0"/>
              <a:t>зупинок</a:t>
            </a:r>
            <a:endParaRPr sz="2000"/>
          </a:p>
          <a:p>
            <a:pPr marL="354965">
              <a:lnSpc>
                <a:spcPts val="2130"/>
              </a:lnSpc>
            </a:pPr>
            <a:r>
              <a:rPr sz="2000" dirty="0"/>
              <a:t>під</a:t>
            </a:r>
            <a:r>
              <a:rPr sz="2000" spc="-20" dirty="0"/>
              <a:t> </a:t>
            </a:r>
            <a:r>
              <a:rPr sz="2000" dirty="0"/>
              <a:t>час</a:t>
            </a:r>
            <a:r>
              <a:rPr sz="2000" spc="-40" dirty="0"/>
              <a:t> </a:t>
            </a:r>
            <a:r>
              <a:rPr sz="2000" spc="-10" dirty="0"/>
              <a:t>екскурсії.</a:t>
            </a:r>
            <a:endParaRPr sz="2000"/>
          </a:p>
          <a:p>
            <a:pPr marL="354965" marR="260985">
              <a:lnSpc>
                <a:spcPts val="2160"/>
              </a:lnSpc>
              <a:spcBef>
                <a:spcPts val="2190"/>
              </a:spcBef>
            </a:pPr>
            <a:r>
              <a:rPr sz="2000" dirty="0"/>
              <a:t>Методична</a:t>
            </a:r>
            <a:r>
              <a:rPr sz="2000" spc="-65" dirty="0"/>
              <a:t> </a:t>
            </a:r>
            <a:r>
              <a:rPr sz="2000" dirty="0"/>
              <a:t>розробка</a:t>
            </a:r>
            <a:r>
              <a:rPr sz="2000" spc="-55" dirty="0"/>
              <a:t> </a:t>
            </a:r>
            <a:r>
              <a:rPr sz="2000" dirty="0"/>
              <a:t>складається</a:t>
            </a:r>
            <a:r>
              <a:rPr sz="2000" spc="-30" dirty="0"/>
              <a:t> </a:t>
            </a:r>
            <a:r>
              <a:rPr sz="2000" dirty="0"/>
              <a:t>з</a:t>
            </a:r>
            <a:r>
              <a:rPr sz="2000" spc="-40" dirty="0"/>
              <a:t> </a:t>
            </a:r>
            <a:r>
              <a:rPr sz="2000" dirty="0"/>
              <a:t>трьох</a:t>
            </a:r>
            <a:r>
              <a:rPr sz="2000" spc="-20" dirty="0"/>
              <a:t> </a:t>
            </a:r>
            <a:r>
              <a:rPr sz="2000" dirty="0"/>
              <a:t>розділів:</a:t>
            </a:r>
            <a:r>
              <a:rPr sz="2000" spc="-50" dirty="0"/>
              <a:t> </a:t>
            </a:r>
            <a:r>
              <a:rPr sz="2000" spc="-10" dirty="0"/>
              <a:t>вступу, </a:t>
            </a:r>
            <a:r>
              <a:rPr sz="2000" dirty="0"/>
              <a:t>основної</a:t>
            </a:r>
            <a:r>
              <a:rPr sz="2000" spc="-55" dirty="0"/>
              <a:t> </a:t>
            </a:r>
            <a:r>
              <a:rPr sz="2000" dirty="0"/>
              <a:t>частини</a:t>
            </a:r>
            <a:r>
              <a:rPr sz="2000" spc="-60" dirty="0"/>
              <a:t> </a:t>
            </a:r>
            <a:r>
              <a:rPr sz="2000" dirty="0"/>
              <a:t>та</a:t>
            </a:r>
            <a:r>
              <a:rPr sz="2000" spc="-15" dirty="0"/>
              <a:t> </a:t>
            </a:r>
            <a:r>
              <a:rPr sz="2000" dirty="0"/>
              <a:t>висновки.</a:t>
            </a:r>
            <a:r>
              <a:rPr sz="2000" spc="-65" dirty="0"/>
              <a:t> </a:t>
            </a:r>
            <a:r>
              <a:rPr sz="2000" dirty="0"/>
              <a:t>Вступ</a:t>
            </a:r>
            <a:r>
              <a:rPr sz="2000" spc="-10" dirty="0"/>
              <a:t> </a:t>
            </a:r>
            <a:r>
              <a:rPr sz="2000" dirty="0"/>
              <a:t>і</a:t>
            </a:r>
            <a:r>
              <a:rPr sz="2000" spc="-10" dirty="0"/>
              <a:t> </a:t>
            </a:r>
            <a:r>
              <a:rPr sz="2000" dirty="0"/>
              <a:t>висновок</a:t>
            </a:r>
            <a:r>
              <a:rPr sz="2000" spc="-45" dirty="0"/>
              <a:t> </a:t>
            </a:r>
            <a:r>
              <a:rPr sz="2000" spc="-25" dirty="0"/>
              <a:t>не </a:t>
            </a:r>
            <a:r>
              <a:rPr sz="2000" dirty="0"/>
              <a:t>розносяться</a:t>
            </a:r>
            <a:r>
              <a:rPr sz="2000" spc="-55" dirty="0"/>
              <a:t> </a:t>
            </a:r>
            <a:r>
              <a:rPr sz="2000" dirty="0"/>
              <a:t>по</a:t>
            </a:r>
            <a:r>
              <a:rPr sz="2000" spc="-20" dirty="0"/>
              <a:t> </a:t>
            </a:r>
            <a:r>
              <a:rPr sz="2000" spc="-10" dirty="0"/>
              <a:t>графам.</a:t>
            </a:r>
            <a:endParaRPr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76312" y="2271712"/>
          <a:ext cx="7696199" cy="2362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8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85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1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8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9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85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pPr marL="139065" marR="130175" indent="-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Ділянки (етапи) маршруту екскурсії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28575">
                      <a:solidFill>
                        <a:srgbClr val="003366"/>
                      </a:solidFill>
                      <a:prstDash val="solid"/>
                    </a:lnL>
                    <a:lnR w="12700">
                      <a:solidFill>
                        <a:srgbClr val="003366"/>
                      </a:solidFill>
                      <a:prstDash val="solid"/>
                    </a:lnR>
                    <a:lnT w="28575">
                      <a:solidFill>
                        <a:srgbClr val="003366"/>
                      </a:solidFill>
                      <a:prstDash val="solid"/>
                    </a:lnT>
                    <a:lnB w="12700">
                      <a:solidFill>
                        <a:srgbClr val="00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504" marR="222250" indent="8064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Місця зупинок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3366"/>
                      </a:solidFill>
                      <a:prstDash val="solid"/>
                    </a:lnL>
                    <a:lnR w="12700">
                      <a:solidFill>
                        <a:srgbClr val="003366"/>
                      </a:solidFill>
                      <a:prstDash val="solid"/>
                    </a:lnR>
                    <a:lnT w="28575">
                      <a:solidFill>
                        <a:srgbClr val="003366"/>
                      </a:solidFill>
                      <a:prstDash val="solid"/>
                    </a:lnT>
                    <a:lnB w="12700">
                      <a:solidFill>
                        <a:srgbClr val="00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8130" marR="224790" indent="-4572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Об’єкти показу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3366"/>
                      </a:solidFill>
                      <a:prstDash val="solid"/>
                    </a:lnL>
                    <a:lnR w="12700">
                      <a:solidFill>
                        <a:srgbClr val="003366"/>
                      </a:solidFill>
                      <a:prstDash val="solid"/>
                    </a:lnR>
                    <a:lnT w="28575">
                      <a:solidFill>
                        <a:srgbClr val="003366"/>
                      </a:solidFill>
                      <a:prstDash val="solid"/>
                    </a:lnT>
                    <a:lnB w="12700">
                      <a:solidFill>
                        <a:srgbClr val="00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4955" marR="94615" indent="-17272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Тривалість огляду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3366"/>
                      </a:solidFill>
                      <a:prstDash val="solid"/>
                    </a:lnL>
                    <a:lnR w="12700">
                      <a:solidFill>
                        <a:srgbClr val="003366"/>
                      </a:solidFill>
                      <a:prstDash val="solid"/>
                    </a:lnR>
                    <a:lnT w="28575">
                      <a:solidFill>
                        <a:srgbClr val="003366"/>
                      </a:solidFill>
                      <a:prstDash val="solid"/>
                    </a:lnT>
                    <a:lnB w="12700">
                      <a:solidFill>
                        <a:srgbClr val="00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0995" marR="131445" indent="-20193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Основний зміст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3366"/>
                      </a:solidFill>
                      <a:prstDash val="solid"/>
                    </a:lnL>
                    <a:lnR w="12700">
                      <a:solidFill>
                        <a:srgbClr val="003366"/>
                      </a:solidFill>
                      <a:prstDash val="solid"/>
                    </a:lnR>
                    <a:lnT w="28575">
                      <a:solidFill>
                        <a:srgbClr val="003366"/>
                      </a:solidFill>
                      <a:prstDash val="solid"/>
                    </a:lnT>
                    <a:lnB w="12700">
                      <a:solidFill>
                        <a:srgbClr val="00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06680" indent="2286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Вказівки</a:t>
                      </a:r>
                      <a:r>
                        <a:rPr sz="1400" spc="-2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з 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організації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3366"/>
                      </a:solidFill>
                      <a:prstDash val="solid"/>
                    </a:lnL>
                    <a:lnR w="12700">
                      <a:solidFill>
                        <a:srgbClr val="003366"/>
                      </a:solidFill>
                      <a:prstDash val="solid"/>
                    </a:lnR>
                    <a:lnT w="28575">
                      <a:solidFill>
                        <a:srgbClr val="003366"/>
                      </a:solidFill>
                      <a:prstDash val="solid"/>
                    </a:lnT>
                    <a:lnB w="12700">
                      <a:solidFill>
                        <a:srgbClr val="00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6535" marR="114935" indent="-9334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Методичні вказівки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3366"/>
                      </a:solidFill>
                      <a:prstDash val="solid"/>
                    </a:lnL>
                    <a:lnR w="28575">
                      <a:solidFill>
                        <a:srgbClr val="003366"/>
                      </a:solidFill>
                      <a:prstDash val="solid"/>
                    </a:lnR>
                    <a:lnT w="28575">
                      <a:solidFill>
                        <a:srgbClr val="003366"/>
                      </a:solidFill>
                      <a:prstDash val="solid"/>
                    </a:lnT>
                    <a:lnB w="12700">
                      <a:solidFill>
                        <a:srgbClr val="00336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3366"/>
                      </a:solidFill>
                      <a:prstDash val="solid"/>
                    </a:lnL>
                    <a:lnR w="12700">
                      <a:solidFill>
                        <a:srgbClr val="003366"/>
                      </a:solidFill>
                      <a:prstDash val="solid"/>
                    </a:lnR>
                    <a:lnT w="12700">
                      <a:solidFill>
                        <a:srgbClr val="003366"/>
                      </a:solidFill>
                      <a:prstDash val="solid"/>
                    </a:lnT>
                    <a:lnB w="12700">
                      <a:solidFill>
                        <a:srgbClr val="00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3366"/>
                      </a:solidFill>
                      <a:prstDash val="solid"/>
                    </a:lnL>
                    <a:lnR w="12700">
                      <a:solidFill>
                        <a:srgbClr val="003366"/>
                      </a:solidFill>
                      <a:prstDash val="solid"/>
                    </a:lnR>
                    <a:lnT w="12700">
                      <a:solidFill>
                        <a:srgbClr val="003366"/>
                      </a:solidFill>
                      <a:prstDash val="solid"/>
                    </a:lnT>
                    <a:lnB w="12700">
                      <a:solidFill>
                        <a:srgbClr val="00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3366"/>
                      </a:solidFill>
                      <a:prstDash val="solid"/>
                    </a:lnL>
                    <a:lnR w="12700">
                      <a:solidFill>
                        <a:srgbClr val="003366"/>
                      </a:solidFill>
                      <a:prstDash val="solid"/>
                    </a:lnR>
                    <a:lnT w="12700">
                      <a:solidFill>
                        <a:srgbClr val="003366"/>
                      </a:solidFill>
                      <a:prstDash val="solid"/>
                    </a:lnT>
                    <a:lnB w="12700">
                      <a:solidFill>
                        <a:srgbClr val="00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3366"/>
                      </a:solidFill>
                      <a:prstDash val="solid"/>
                    </a:lnL>
                    <a:lnR w="12700">
                      <a:solidFill>
                        <a:srgbClr val="003366"/>
                      </a:solidFill>
                      <a:prstDash val="solid"/>
                    </a:lnR>
                    <a:lnT w="12700">
                      <a:solidFill>
                        <a:srgbClr val="003366"/>
                      </a:solidFill>
                      <a:prstDash val="solid"/>
                    </a:lnT>
                    <a:lnB w="12700">
                      <a:solidFill>
                        <a:srgbClr val="00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3366"/>
                      </a:solidFill>
                      <a:prstDash val="solid"/>
                    </a:lnL>
                    <a:lnR w="12700">
                      <a:solidFill>
                        <a:srgbClr val="003366"/>
                      </a:solidFill>
                      <a:prstDash val="solid"/>
                    </a:lnR>
                    <a:lnT w="12700">
                      <a:solidFill>
                        <a:srgbClr val="003366"/>
                      </a:solidFill>
                      <a:prstDash val="solid"/>
                    </a:lnT>
                    <a:lnB w="12700">
                      <a:solidFill>
                        <a:srgbClr val="00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3366"/>
                      </a:solidFill>
                      <a:prstDash val="solid"/>
                    </a:lnL>
                    <a:lnR w="12700">
                      <a:solidFill>
                        <a:srgbClr val="003366"/>
                      </a:solidFill>
                      <a:prstDash val="solid"/>
                    </a:lnR>
                    <a:lnT w="12700">
                      <a:solidFill>
                        <a:srgbClr val="003366"/>
                      </a:solidFill>
                      <a:prstDash val="solid"/>
                    </a:lnT>
                    <a:lnB w="12700">
                      <a:solidFill>
                        <a:srgbClr val="00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3366"/>
                      </a:solidFill>
                      <a:prstDash val="solid"/>
                    </a:lnL>
                    <a:lnR w="28575">
                      <a:solidFill>
                        <a:srgbClr val="003366"/>
                      </a:solidFill>
                      <a:prstDash val="solid"/>
                    </a:lnR>
                    <a:lnT w="12700">
                      <a:solidFill>
                        <a:srgbClr val="003366"/>
                      </a:solidFill>
                      <a:prstDash val="solid"/>
                    </a:lnT>
                    <a:lnB w="12700">
                      <a:solidFill>
                        <a:srgbClr val="00336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3366"/>
                      </a:solidFill>
                      <a:prstDash val="solid"/>
                    </a:lnL>
                    <a:lnR w="12700">
                      <a:solidFill>
                        <a:srgbClr val="003366"/>
                      </a:solidFill>
                      <a:prstDash val="solid"/>
                    </a:lnR>
                    <a:lnT w="12700">
                      <a:solidFill>
                        <a:srgbClr val="003366"/>
                      </a:solidFill>
                      <a:prstDash val="solid"/>
                    </a:lnT>
                    <a:lnB w="28575">
                      <a:solidFill>
                        <a:srgbClr val="00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3366"/>
                      </a:solidFill>
                      <a:prstDash val="solid"/>
                    </a:lnL>
                    <a:lnR w="12700">
                      <a:solidFill>
                        <a:srgbClr val="003366"/>
                      </a:solidFill>
                      <a:prstDash val="solid"/>
                    </a:lnR>
                    <a:lnT w="12700">
                      <a:solidFill>
                        <a:srgbClr val="003366"/>
                      </a:solidFill>
                      <a:prstDash val="solid"/>
                    </a:lnT>
                    <a:lnB w="28575">
                      <a:solidFill>
                        <a:srgbClr val="00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3366"/>
                      </a:solidFill>
                      <a:prstDash val="solid"/>
                    </a:lnL>
                    <a:lnR w="12700">
                      <a:solidFill>
                        <a:srgbClr val="003366"/>
                      </a:solidFill>
                      <a:prstDash val="solid"/>
                    </a:lnR>
                    <a:lnT w="12700">
                      <a:solidFill>
                        <a:srgbClr val="003366"/>
                      </a:solidFill>
                      <a:prstDash val="solid"/>
                    </a:lnT>
                    <a:lnB w="28575">
                      <a:solidFill>
                        <a:srgbClr val="00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3366"/>
                      </a:solidFill>
                      <a:prstDash val="solid"/>
                    </a:lnL>
                    <a:lnR w="12700">
                      <a:solidFill>
                        <a:srgbClr val="003366"/>
                      </a:solidFill>
                      <a:prstDash val="solid"/>
                    </a:lnR>
                    <a:lnT w="12700">
                      <a:solidFill>
                        <a:srgbClr val="003366"/>
                      </a:solidFill>
                      <a:prstDash val="solid"/>
                    </a:lnT>
                    <a:lnB w="28575">
                      <a:solidFill>
                        <a:srgbClr val="00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3366"/>
                      </a:solidFill>
                      <a:prstDash val="solid"/>
                    </a:lnL>
                    <a:lnR w="12700">
                      <a:solidFill>
                        <a:srgbClr val="003366"/>
                      </a:solidFill>
                      <a:prstDash val="solid"/>
                    </a:lnR>
                    <a:lnT w="12700">
                      <a:solidFill>
                        <a:srgbClr val="003366"/>
                      </a:solidFill>
                      <a:prstDash val="solid"/>
                    </a:lnT>
                    <a:lnB w="28575">
                      <a:solidFill>
                        <a:srgbClr val="00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3366"/>
                      </a:solidFill>
                      <a:prstDash val="solid"/>
                    </a:lnL>
                    <a:lnR w="12700">
                      <a:solidFill>
                        <a:srgbClr val="003366"/>
                      </a:solidFill>
                      <a:prstDash val="solid"/>
                    </a:lnR>
                    <a:lnT w="12700">
                      <a:solidFill>
                        <a:srgbClr val="003366"/>
                      </a:solidFill>
                      <a:prstDash val="solid"/>
                    </a:lnT>
                    <a:lnB w="28575">
                      <a:solidFill>
                        <a:srgbClr val="00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3366"/>
                      </a:solidFill>
                      <a:prstDash val="solid"/>
                    </a:lnL>
                    <a:lnR w="28575">
                      <a:solidFill>
                        <a:srgbClr val="003366"/>
                      </a:solidFill>
                      <a:prstDash val="solid"/>
                    </a:lnR>
                    <a:lnT w="12700">
                      <a:solidFill>
                        <a:srgbClr val="003366"/>
                      </a:solidFill>
                      <a:prstDash val="solid"/>
                    </a:lnT>
                    <a:lnB w="28575">
                      <a:solidFill>
                        <a:srgbClr val="00336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747395" marR="5080">
              <a:lnSpc>
                <a:spcPts val="3890"/>
              </a:lnSpc>
              <a:spcBef>
                <a:spcPts val="585"/>
              </a:spcBef>
            </a:pPr>
            <a:r>
              <a:rPr dirty="0"/>
              <a:t>Методична</a:t>
            </a:r>
            <a:r>
              <a:rPr spc="-155" dirty="0"/>
              <a:t> </a:t>
            </a:r>
            <a:r>
              <a:rPr dirty="0"/>
              <a:t>розробка</a:t>
            </a:r>
            <a:r>
              <a:rPr spc="-135" dirty="0"/>
              <a:t> </a:t>
            </a:r>
            <a:r>
              <a:rPr spc="-25" dirty="0"/>
              <a:t>або </a:t>
            </a:r>
            <a:r>
              <a:rPr dirty="0"/>
              <a:t>технологічна</a:t>
            </a:r>
            <a:r>
              <a:rPr spc="-225" dirty="0"/>
              <a:t> </a:t>
            </a:r>
            <a:r>
              <a:rPr spc="-10" dirty="0"/>
              <a:t>карта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6475" rIns="0" bIns="0" rtlCol="0">
            <a:spAutoFit/>
          </a:bodyPr>
          <a:lstStyle/>
          <a:p>
            <a:pPr marL="747395">
              <a:lnSpc>
                <a:spcPct val="100000"/>
              </a:lnSpc>
              <a:spcBef>
                <a:spcPts val="100"/>
              </a:spcBef>
            </a:pPr>
            <a:r>
              <a:rPr dirty="0"/>
              <a:t>Заповнення</a:t>
            </a:r>
            <a:r>
              <a:rPr spc="-100" dirty="0"/>
              <a:t> </a:t>
            </a:r>
            <a:r>
              <a:rPr dirty="0"/>
              <a:t>технологічної</a:t>
            </a:r>
            <a:r>
              <a:rPr spc="-114" dirty="0"/>
              <a:t> </a:t>
            </a:r>
            <a:r>
              <a:rPr spc="-20" dirty="0"/>
              <a:t>карти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ts val="1730"/>
              </a:lnSpc>
              <a:spcBef>
                <a:spcPts val="95"/>
              </a:spcBef>
              <a:buSzPct val="75000"/>
              <a:buFont typeface="Wingdings"/>
              <a:buChar char=""/>
              <a:tabLst>
                <a:tab pos="354965" algn="l"/>
              </a:tabLst>
            </a:pPr>
            <a:r>
              <a:rPr sz="1600" dirty="0"/>
              <a:t>У</a:t>
            </a:r>
            <a:r>
              <a:rPr sz="1600" spc="-60" dirty="0"/>
              <a:t> </a:t>
            </a:r>
            <a:r>
              <a:rPr sz="1600" dirty="0"/>
              <a:t>графі</a:t>
            </a:r>
            <a:r>
              <a:rPr sz="1600" spc="-65" dirty="0"/>
              <a:t> </a:t>
            </a:r>
            <a:r>
              <a:rPr sz="1600" dirty="0"/>
              <a:t>1</a:t>
            </a:r>
            <a:r>
              <a:rPr sz="1600" spc="-70" dirty="0"/>
              <a:t> </a:t>
            </a:r>
            <a:r>
              <a:rPr sz="1600" dirty="0"/>
              <a:t>«Ділянки</a:t>
            </a:r>
            <a:r>
              <a:rPr sz="1600" spc="-40" dirty="0"/>
              <a:t> </a:t>
            </a:r>
            <a:r>
              <a:rPr sz="1600" dirty="0"/>
              <a:t>(етапи)</a:t>
            </a:r>
            <a:r>
              <a:rPr sz="1600" spc="-35" dirty="0"/>
              <a:t> </a:t>
            </a:r>
            <a:r>
              <a:rPr sz="1600" dirty="0"/>
              <a:t>маршруту</a:t>
            </a:r>
            <a:r>
              <a:rPr sz="1600" spc="-30" dirty="0"/>
              <a:t> </a:t>
            </a:r>
            <a:r>
              <a:rPr sz="1600" dirty="0"/>
              <a:t>екскурсії».</a:t>
            </a:r>
            <a:r>
              <a:rPr sz="1600" spc="-35" dirty="0"/>
              <a:t> </a:t>
            </a:r>
            <a:r>
              <a:rPr sz="1600" dirty="0"/>
              <a:t>Прописуються</a:t>
            </a:r>
            <a:r>
              <a:rPr sz="1600" spc="-25" dirty="0"/>
              <a:t> </a:t>
            </a:r>
            <a:r>
              <a:rPr sz="1600" spc="-10" dirty="0"/>
              <a:t>етапи</a:t>
            </a:r>
            <a:endParaRPr sz="1600"/>
          </a:p>
          <a:p>
            <a:pPr marL="354965" marR="296545">
              <a:lnSpc>
                <a:spcPts val="1540"/>
              </a:lnSpc>
              <a:spcBef>
                <a:spcPts val="175"/>
              </a:spcBef>
            </a:pPr>
            <a:r>
              <a:rPr sz="1600" dirty="0"/>
              <a:t>переміщення</a:t>
            </a:r>
            <a:r>
              <a:rPr sz="1600" spc="-50" dirty="0"/>
              <a:t> </a:t>
            </a:r>
            <a:r>
              <a:rPr sz="1600" dirty="0"/>
              <a:t>екскурсійної</a:t>
            </a:r>
            <a:r>
              <a:rPr sz="1600" spc="-25" dirty="0"/>
              <a:t> </a:t>
            </a:r>
            <a:r>
              <a:rPr sz="1600" dirty="0"/>
              <a:t>групи</a:t>
            </a:r>
            <a:r>
              <a:rPr sz="1600" spc="-40" dirty="0"/>
              <a:t> </a:t>
            </a:r>
            <a:r>
              <a:rPr sz="1600" dirty="0"/>
              <a:t>від</a:t>
            </a:r>
            <a:r>
              <a:rPr sz="1600" spc="-75" dirty="0"/>
              <a:t> </a:t>
            </a:r>
            <a:r>
              <a:rPr sz="1600" dirty="0"/>
              <a:t>точки</a:t>
            </a:r>
            <a:r>
              <a:rPr sz="1600" spc="-30" dirty="0"/>
              <a:t> </a:t>
            </a:r>
            <a:r>
              <a:rPr sz="1600" dirty="0"/>
              <a:t>початку</a:t>
            </a:r>
            <a:r>
              <a:rPr sz="1600" spc="-50" dirty="0"/>
              <a:t> </a:t>
            </a:r>
            <a:r>
              <a:rPr sz="1600" dirty="0"/>
              <a:t>екскурсії</a:t>
            </a:r>
            <a:r>
              <a:rPr sz="1600" spc="-50" dirty="0"/>
              <a:t> </a:t>
            </a:r>
            <a:r>
              <a:rPr sz="1600" spc="-10" dirty="0"/>
              <a:t>(екскурсовод </a:t>
            </a:r>
            <a:r>
              <a:rPr sz="1600" dirty="0"/>
              <a:t>виконує</a:t>
            </a:r>
            <a:r>
              <a:rPr sz="1600" spc="-40" dirty="0"/>
              <a:t> </a:t>
            </a:r>
            <a:r>
              <a:rPr sz="1600" dirty="0"/>
              <a:t>вступну</a:t>
            </a:r>
            <a:r>
              <a:rPr sz="1600" spc="-45" dirty="0"/>
              <a:t> </a:t>
            </a:r>
            <a:r>
              <a:rPr sz="1600" dirty="0"/>
              <a:t>частину)</a:t>
            </a:r>
            <a:r>
              <a:rPr sz="1600" spc="-30" dirty="0"/>
              <a:t> </a:t>
            </a:r>
            <a:r>
              <a:rPr sz="1600" dirty="0"/>
              <a:t>до</a:t>
            </a:r>
            <a:r>
              <a:rPr sz="1600" spc="-65" dirty="0"/>
              <a:t> </a:t>
            </a:r>
            <a:r>
              <a:rPr sz="1600" dirty="0"/>
              <a:t>закінчення</a:t>
            </a:r>
            <a:r>
              <a:rPr sz="1600" spc="-40" dirty="0"/>
              <a:t> </a:t>
            </a:r>
            <a:r>
              <a:rPr sz="1600" dirty="0"/>
              <a:t>першої</a:t>
            </a:r>
            <a:r>
              <a:rPr sz="1600" spc="-65" dirty="0"/>
              <a:t> </a:t>
            </a:r>
            <a:r>
              <a:rPr sz="1600" dirty="0"/>
              <a:t>підтеми</a:t>
            </a:r>
            <a:r>
              <a:rPr sz="1600" spc="-70" dirty="0"/>
              <a:t> </a:t>
            </a:r>
            <a:r>
              <a:rPr sz="1600" spc="-10" dirty="0"/>
              <a:t>(вказуються</a:t>
            </a:r>
            <a:endParaRPr sz="1600"/>
          </a:p>
          <a:p>
            <a:pPr marL="354965">
              <a:lnSpc>
                <a:spcPts val="1355"/>
              </a:lnSpc>
            </a:pPr>
            <a:r>
              <a:rPr sz="1600" dirty="0"/>
              <a:t>найменування</a:t>
            </a:r>
            <a:r>
              <a:rPr sz="1600" spc="-45" dirty="0"/>
              <a:t> </a:t>
            </a:r>
            <a:r>
              <a:rPr sz="1600" dirty="0"/>
              <a:t>вулиць,</a:t>
            </a:r>
            <a:r>
              <a:rPr sz="1600" spc="-45" dirty="0"/>
              <a:t> </a:t>
            </a:r>
            <a:r>
              <a:rPr sz="1600" dirty="0"/>
              <a:t>площ,</a:t>
            </a:r>
            <a:r>
              <a:rPr sz="1600" spc="-80" dirty="0"/>
              <a:t> </a:t>
            </a:r>
            <a:r>
              <a:rPr sz="1600" dirty="0"/>
              <a:t>бульварів,</a:t>
            </a:r>
            <a:r>
              <a:rPr sz="1600" spc="-65" dirty="0"/>
              <a:t> </a:t>
            </a:r>
            <a:r>
              <a:rPr sz="1600" dirty="0"/>
              <a:t>проспектів,</a:t>
            </a:r>
            <a:r>
              <a:rPr sz="1600" spc="-80" dirty="0"/>
              <a:t> </a:t>
            </a:r>
            <a:r>
              <a:rPr sz="1600" spc="-10" dirty="0"/>
              <a:t>виробничих</a:t>
            </a:r>
            <a:endParaRPr sz="1600"/>
          </a:p>
          <a:p>
            <a:pPr marL="354965">
              <a:lnSpc>
                <a:spcPts val="1535"/>
              </a:lnSpc>
            </a:pPr>
            <a:r>
              <a:rPr sz="1600" dirty="0"/>
              <a:t>приміщень,</a:t>
            </a:r>
            <a:r>
              <a:rPr sz="1600" spc="-25" dirty="0"/>
              <a:t> </a:t>
            </a:r>
            <a:r>
              <a:rPr sz="1600" dirty="0"/>
              <a:t>музейних</a:t>
            </a:r>
            <a:r>
              <a:rPr sz="1600" spc="-5" dirty="0"/>
              <a:t> </a:t>
            </a:r>
            <a:r>
              <a:rPr sz="1600" dirty="0"/>
              <a:t>комплексів,</a:t>
            </a:r>
            <a:r>
              <a:rPr sz="1600" spc="-50" dirty="0"/>
              <a:t> </a:t>
            </a:r>
            <a:r>
              <a:rPr sz="1600" spc="-10" dirty="0"/>
              <a:t>монастирів</a:t>
            </a:r>
            <a:r>
              <a:rPr sz="1600" spc="-35" dirty="0"/>
              <a:t> </a:t>
            </a:r>
            <a:r>
              <a:rPr sz="1600" dirty="0"/>
              <a:t>тощо,</a:t>
            </a:r>
            <a:r>
              <a:rPr sz="1600" spc="-50" dirty="0"/>
              <a:t> </a:t>
            </a:r>
            <a:r>
              <a:rPr sz="1600" dirty="0"/>
              <a:t>по</a:t>
            </a:r>
            <a:r>
              <a:rPr sz="1600" spc="-55" dirty="0"/>
              <a:t> </a:t>
            </a:r>
            <a:r>
              <a:rPr sz="1600" dirty="0"/>
              <a:t>яких</a:t>
            </a:r>
            <a:r>
              <a:rPr sz="1600" spc="-50" dirty="0"/>
              <a:t> </a:t>
            </a:r>
            <a:r>
              <a:rPr sz="1600" spc="-20" dirty="0"/>
              <a:t>буде</a:t>
            </a:r>
            <a:endParaRPr sz="1600"/>
          </a:p>
          <a:p>
            <a:pPr marL="354965" marR="297180">
              <a:lnSpc>
                <a:spcPct val="80000"/>
              </a:lnSpc>
              <a:spcBef>
                <a:spcPts val="195"/>
              </a:spcBef>
            </a:pPr>
            <a:r>
              <a:rPr sz="1600" dirty="0"/>
              <a:t>переміщатися</a:t>
            </a:r>
            <a:r>
              <a:rPr sz="1600" spc="-50" dirty="0"/>
              <a:t> </a:t>
            </a:r>
            <a:r>
              <a:rPr sz="1600" dirty="0"/>
              <a:t>екскурсійна</a:t>
            </a:r>
            <a:r>
              <a:rPr sz="1600" spc="-20" dirty="0"/>
              <a:t> </a:t>
            </a:r>
            <a:r>
              <a:rPr sz="1600" dirty="0"/>
              <a:t>група);</a:t>
            </a:r>
            <a:r>
              <a:rPr sz="1600" spc="-30" dirty="0"/>
              <a:t> </a:t>
            </a:r>
            <a:r>
              <a:rPr sz="1600" dirty="0"/>
              <a:t>далі</a:t>
            </a:r>
            <a:r>
              <a:rPr sz="1600" spc="-55" dirty="0"/>
              <a:t> </a:t>
            </a:r>
            <a:r>
              <a:rPr sz="1600" dirty="0"/>
              <a:t>по</a:t>
            </a:r>
            <a:r>
              <a:rPr sz="1600" spc="-60" dirty="0"/>
              <a:t> </a:t>
            </a:r>
            <a:r>
              <a:rPr sz="1600" dirty="0"/>
              <a:t>маршруту</a:t>
            </a:r>
            <a:r>
              <a:rPr sz="1600" spc="-25" dirty="0"/>
              <a:t> </a:t>
            </a:r>
            <a:r>
              <a:rPr sz="1600" dirty="0"/>
              <a:t>початок</a:t>
            </a:r>
            <a:r>
              <a:rPr sz="1600" spc="-45" dirty="0"/>
              <a:t> </a:t>
            </a:r>
            <a:r>
              <a:rPr sz="1600" dirty="0"/>
              <a:t>і</a:t>
            </a:r>
            <a:r>
              <a:rPr sz="1600" spc="-55" dirty="0"/>
              <a:t> </a:t>
            </a:r>
            <a:r>
              <a:rPr sz="1600" spc="-10" dirty="0"/>
              <a:t>закінчення </a:t>
            </a:r>
            <a:r>
              <a:rPr sz="1600" dirty="0"/>
              <a:t>другої</a:t>
            </a:r>
            <a:r>
              <a:rPr sz="1600" spc="-5" dirty="0"/>
              <a:t> </a:t>
            </a:r>
            <a:r>
              <a:rPr sz="1600" dirty="0"/>
              <a:t>підтеми</a:t>
            </a:r>
            <a:r>
              <a:rPr sz="1600" spc="-30" dirty="0"/>
              <a:t> </a:t>
            </a:r>
            <a:r>
              <a:rPr sz="1600" dirty="0"/>
              <a:t>і</a:t>
            </a:r>
            <a:r>
              <a:rPr sz="1600" spc="-35" dirty="0"/>
              <a:t> </a:t>
            </a:r>
            <a:r>
              <a:rPr sz="1600" dirty="0"/>
              <a:t>так</a:t>
            </a:r>
            <a:r>
              <a:rPr sz="1600" spc="-25" dirty="0"/>
              <a:t> </a:t>
            </a:r>
            <a:r>
              <a:rPr sz="1600" spc="-20" dirty="0"/>
              <a:t>далі.</a:t>
            </a:r>
            <a:endParaRPr sz="1600"/>
          </a:p>
          <a:p>
            <a:pPr marL="354965" marR="548640" indent="-342900">
              <a:lnSpc>
                <a:spcPts val="1540"/>
              </a:lnSpc>
              <a:spcBef>
                <a:spcPts val="365"/>
              </a:spcBef>
              <a:buSzPct val="75000"/>
              <a:buFont typeface="Wingdings"/>
              <a:buChar char=""/>
              <a:tabLst>
                <a:tab pos="354965" algn="l"/>
              </a:tabLst>
            </a:pPr>
            <a:r>
              <a:rPr sz="1600" dirty="0"/>
              <a:t>У</a:t>
            </a:r>
            <a:r>
              <a:rPr sz="1600" spc="-50" dirty="0"/>
              <a:t> </a:t>
            </a:r>
            <a:r>
              <a:rPr sz="1600" dirty="0"/>
              <a:t>графі</a:t>
            </a:r>
            <a:r>
              <a:rPr sz="1600" spc="-50" dirty="0"/>
              <a:t> </a:t>
            </a:r>
            <a:r>
              <a:rPr sz="1600" dirty="0"/>
              <a:t>2</a:t>
            </a:r>
            <a:r>
              <a:rPr sz="1600" spc="-55" dirty="0"/>
              <a:t> </a:t>
            </a:r>
            <a:r>
              <a:rPr sz="1600" dirty="0"/>
              <a:t>«Місця</a:t>
            </a:r>
            <a:r>
              <a:rPr sz="1600" spc="-55" dirty="0"/>
              <a:t> </a:t>
            </a:r>
            <a:r>
              <a:rPr sz="1600" dirty="0"/>
              <a:t>зупинок» називаються</a:t>
            </a:r>
            <a:r>
              <a:rPr sz="1600" spc="-20" dirty="0"/>
              <a:t> </a:t>
            </a:r>
            <a:r>
              <a:rPr sz="1600" dirty="0"/>
              <a:t>ті</a:t>
            </a:r>
            <a:r>
              <a:rPr sz="1600" spc="-50" dirty="0"/>
              <a:t> </a:t>
            </a:r>
            <a:r>
              <a:rPr sz="1600" dirty="0"/>
              <a:t>точки</a:t>
            </a:r>
            <a:r>
              <a:rPr sz="1600" spc="-30" dirty="0"/>
              <a:t> </a:t>
            </a:r>
            <a:r>
              <a:rPr sz="1600" dirty="0"/>
              <a:t>маршруту,</a:t>
            </a:r>
            <a:r>
              <a:rPr sz="1600" spc="15" dirty="0"/>
              <a:t> </a:t>
            </a:r>
            <a:r>
              <a:rPr sz="1600" spc="-25" dirty="0"/>
              <a:t>де </a:t>
            </a:r>
            <a:r>
              <a:rPr sz="1600" dirty="0"/>
              <a:t>передбачений</a:t>
            </a:r>
            <a:r>
              <a:rPr sz="1600" spc="-15" dirty="0"/>
              <a:t> </a:t>
            </a:r>
            <a:r>
              <a:rPr sz="1600" dirty="0"/>
              <a:t>вихід</a:t>
            </a:r>
            <a:r>
              <a:rPr sz="1600" spc="-35" dirty="0"/>
              <a:t> </a:t>
            </a:r>
            <a:r>
              <a:rPr sz="1600" dirty="0"/>
              <a:t>з</a:t>
            </a:r>
            <a:r>
              <a:rPr sz="1600" spc="-40" dirty="0"/>
              <a:t> </a:t>
            </a:r>
            <a:r>
              <a:rPr sz="1600" dirty="0"/>
              <a:t>автобуса;</a:t>
            </a:r>
            <a:r>
              <a:rPr sz="1600" spc="-20" dirty="0"/>
              <a:t> </a:t>
            </a:r>
            <a:r>
              <a:rPr sz="1600" spc="-10" dirty="0"/>
              <a:t>передбачається</a:t>
            </a:r>
            <a:r>
              <a:rPr sz="1600" spc="-30" dirty="0"/>
              <a:t> </a:t>
            </a:r>
            <a:r>
              <a:rPr sz="1600" dirty="0"/>
              <a:t>огляд</a:t>
            </a:r>
            <a:r>
              <a:rPr sz="1600" spc="-45" dirty="0"/>
              <a:t> </a:t>
            </a:r>
            <a:r>
              <a:rPr sz="1600" dirty="0"/>
              <a:t>об’єкта</a:t>
            </a:r>
            <a:r>
              <a:rPr sz="1600" spc="-55" dirty="0"/>
              <a:t> </a:t>
            </a:r>
            <a:r>
              <a:rPr sz="1600" dirty="0"/>
              <a:t>з</a:t>
            </a:r>
            <a:r>
              <a:rPr sz="1600" spc="-40" dirty="0"/>
              <a:t> </a:t>
            </a:r>
            <a:r>
              <a:rPr sz="1600" spc="-10" dirty="0"/>
              <a:t>вікон </a:t>
            </a:r>
            <a:r>
              <a:rPr sz="1600" dirty="0"/>
              <a:t>автобуса</a:t>
            </a:r>
            <a:r>
              <a:rPr sz="1600" spc="-45" dirty="0"/>
              <a:t> </a:t>
            </a:r>
            <a:r>
              <a:rPr sz="1600" dirty="0"/>
              <a:t>без</a:t>
            </a:r>
            <a:r>
              <a:rPr sz="1600" spc="-50" dirty="0"/>
              <a:t> </a:t>
            </a:r>
            <a:r>
              <a:rPr sz="1600" dirty="0"/>
              <a:t>виходу</a:t>
            </a:r>
            <a:r>
              <a:rPr sz="1600" spc="-40" dirty="0"/>
              <a:t> </a:t>
            </a:r>
            <a:r>
              <a:rPr sz="1600" dirty="0"/>
              <a:t>екскурсантів</a:t>
            </a:r>
            <a:r>
              <a:rPr sz="1600" spc="-35" dirty="0"/>
              <a:t> </a:t>
            </a:r>
            <a:r>
              <a:rPr sz="1600" dirty="0"/>
              <a:t>або</a:t>
            </a:r>
            <a:r>
              <a:rPr sz="1600" spc="-55" dirty="0"/>
              <a:t> </a:t>
            </a:r>
            <a:r>
              <a:rPr sz="1600" spc="-10" dirty="0"/>
              <a:t>передбачається</a:t>
            </a:r>
            <a:r>
              <a:rPr sz="1600" spc="-50" dirty="0"/>
              <a:t> </a:t>
            </a:r>
            <a:r>
              <a:rPr sz="1600" dirty="0"/>
              <a:t>зупинка</a:t>
            </a:r>
            <a:r>
              <a:rPr sz="1600" spc="-15" dirty="0"/>
              <a:t> </a:t>
            </a:r>
            <a:r>
              <a:rPr sz="1600" spc="-25" dirty="0"/>
              <a:t>на</a:t>
            </a:r>
            <a:endParaRPr sz="1600"/>
          </a:p>
          <a:p>
            <a:pPr marL="354965">
              <a:lnSpc>
                <a:spcPts val="1350"/>
              </a:lnSpc>
            </a:pPr>
            <a:r>
              <a:rPr sz="1600" dirty="0"/>
              <a:t>пішохідній</a:t>
            </a:r>
            <a:r>
              <a:rPr sz="1600" spc="-40" dirty="0"/>
              <a:t> </a:t>
            </a:r>
            <a:r>
              <a:rPr sz="1600" dirty="0"/>
              <a:t>екскурсії.</a:t>
            </a:r>
            <a:r>
              <a:rPr sz="1600" spc="-20" dirty="0"/>
              <a:t> </a:t>
            </a:r>
            <a:r>
              <a:rPr sz="1600" dirty="0"/>
              <a:t>Усі</a:t>
            </a:r>
            <a:r>
              <a:rPr sz="1600" spc="-45" dirty="0"/>
              <a:t> </a:t>
            </a:r>
            <a:r>
              <a:rPr sz="1600" dirty="0"/>
              <a:t>записи</a:t>
            </a:r>
            <a:r>
              <a:rPr sz="1600" spc="-25" dirty="0"/>
              <a:t> </a:t>
            </a:r>
            <a:r>
              <a:rPr sz="1600" dirty="0"/>
              <a:t>в</a:t>
            </a:r>
            <a:r>
              <a:rPr sz="1600" spc="-35" dirty="0"/>
              <a:t> </a:t>
            </a:r>
            <a:r>
              <a:rPr sz="1600" dirty="0"/>
              <a:t>цій</a:t>
            </a:r>
            <a:r>
              <a:rPr sz="1600" spc="-50" dirty="0"/>
              <a:t> </a:t>
            </a:r>
            <a:r>
              <a:rPr sz="1600" dirty="0"/>
              <a:t>графі</a:t>
            </a:r>
            <a:r>
              <a:rPr sz="1600" spc="-45" dirty="0"/>
              <a:t> </a:t>
            </a:r>
            <a:r>
              <a:rPr sz="1600" dirty="0"/>
              <a:t>потрібно</a:t>
            </a:r>
            <a:r>
              <a:rPr sz="1600" spc="-35" dirty="0"/>
              <a:t> </a:t>
            </a:r>
            <a:r>
              <a:rPr sz="1600" dirty="0"/>
              <a:t>робити</a:t>
            </a:r>
            <a:r>
              <a:rPr sz="1600" spc="-15" dirty="0"/>
              <a:t> </a:t>
            </a:r>
            <a:r>
              <a:rPr sz="1600" spc="-10" dirty="0"/>
              <a:t>максимально</a:t>
            </a:r>
            <a:endParaRPr sz="1600"/>
          </a:p>
          <a:p>
            <a:pPr marL="354965">
              <a:lnSpc>
                <a:spcPts val="1730"/>
              </a:lnSpc>
            </a:pPr>
            <a:r>
              <a:rPr sz="1600" dirty="0"/>
              <a:t>точно,</a:t>
            </a:r>
            <a:r>
              <a:rPr sz="1600" spc="-50" dirty="0"/>
              <a:t> </a:t>
            </a:r>
            <a:r>
              <a:rPr sz="1600" dirty="0"/>
              <a:t>вказуючи</a:t>
            </a:r>
            <a:r>
              <a:rPr sz="1600" spc="-35" dirty="0"/>
              <a:t> </a:t>
            </a:r>
            <a:r>
              <a:rPr sz="1600" dirty="0"/>
              <a:t>географічні</a:t>
            </a:r>
            <a:r>
              <a:rPr sz="1600" spc="-75" dirty="0"/>
              <a:t> </a:t>
            </a:r>
            <a:r>
              <a:rPr sz="1600" dirty="0"/>
              <a:t>місця</a:t>
            </a:r>
            <a:r>
              <a:rPr sz="1600" spc="-85" dirty="0"/>
              <a:t> </a:t>
            </a:r>
            <a:r>
              <a:rPr sz="1600" dirty="0"/>
              <a:t>розташування</a:t>
            </a:r>
            <a:r>
              <a:rPr sz="1600" spc="-25" dirty="0"/>
              <a:t> </a:t>
            </a:r>
            <a:r>
              <a:rPr sz="1600" spc="-10" dirty="0"/>
              <a:t>зупинок.</a:t>
            </a:r>
            <a:endParaRPr sz="1600"/>
          </a:p>
          <a:p>
            <a:pPr marL="354965" marR="8255" indent="-342900">
              <a:lnSpc>
                <a:spcPts val="1540"/>
              </a:lnSpc>
              <a:spcBef>
                <a:spcPts val="370"/>
              </a:spcBef>
              <a:buSzPct val="75000"/>
              <a:buFont typeface="Wingdings"/>
              <a:buChar char=""/>
              <a:tabLst>
                <a:tab pos="354965" algn="l"/>
              </a:tabLst>
            </a:pPr>
            <a:r>
              <a:rPr sz="1600" dirty="0"/>
              <a:t>У</a:t>
            </a:r>
            <a:r>
              <a:rPr sz="1600" spc="-45" dirty="0"/>
              <a:t> </a:t>
            </a:r>
            <a:r>
              <a:rPr sz="1600" dirty="0"/>
              <a:t>графі</a:t>
            </a:r>
            <a:r>
              <a:rPr sz="1600" spc="-50" dirty="0"/>
              <a:t> </a:t>
            </a:r>
            <a:r>
              <a:rPr sz="1600" dirty="0"/>
              <a:t>3</a:t>
            </a:r>
            <a:r>
              <a:rPr sz="1600" spc="-50" dirty="0"/>
              <a:t> </a:t>
            </a:r>
            <a:r>
              <a:rPr sz="1600" dirty="0"/>
              <a:t>«Об’єкти</a:t>
            </a:r>
            <a:r>
              <a:rPr sz="1600" spc="-15" dirty="0"/>
              <a:t> </a:t>
            </a:r>
            <a:r>
              <a:rPr sz="1600" dirty="0"/>
              <a:t>показу»</a:t>
            </a:r>
            <a:r>
              <a:rPr sz="1600" spc="-30" dirty="0"/>
              <a:t> </a:t>
            </a:r>
            <a:r>
              <a:rPr sz="1600" dirty="0"/>
              <a:t>перераховують</a:t>
            </a:r>
            <a:r>
              <a:rPr sz="1600" spc="-5" dirty="0"/>
              <a:t> </a:t>
            </a:r>
            <a:r>
              <a:rPr sz="1600" dirty="0"/>
              <a:t>ті</a:t>
            </a:r>
            <a:r>
              <a:rPr sz="1600" spc="-45" dirty="0"/>
              <a:t> </a:t>
            </a:r>
            <a:r>
              <a:rPr sz="1600" dirty="0"/>
              <a:t>об’єкти,</a:t>
            </a:r>
            <a:r>
              <a:rPr sz="1600" spc="-25" dirty="0"/>
              <a:t> </a:t>
            </a:r>
            <a:r>
              <a:rPr sz="1600" dirty="0"/>
              <a:t>які</a:t>
            </a:r>
            <a:r>
              <a:rPr sz="1600" spc="-50" dirty="0"/>
              <a:t> </a:t>
            </a:r>
            <a:r>
              <a:rPr sz="1600" dirty="0"/>
              <a:t>показують</a:t>
            </a:r>
            <a:r>
              <a:rPr sz="1600" spc="-5" dirty="0"/>
              <a:t> </a:t>
            </a:r>
            <a:r>
              <a:rPr sz="1600" dirty="0"/>
              <a:t>групі</a:t>
            </a:r>
            <a:r>
              <a:rPr sz="1600" spc="-35" dirty="0"/>
              <a:t> </a:t>
            </a:r>
            <a:r>
              <a:rPr sz="1600" spc="-25" dirty="0"/>
              <a:t>на </a:t>
            </a:r>
            <a:r>
              <a:rPr sz="1600" dirty="0"/>
              <a:t>зупинці,</a:t>
            </a:r>
            <a:r>
              <a:rPr sz="1600" spc="-15" dirty="0"/>
              <a:t> </a:t>
            </a:r>
            <a:r>
              <a:rPr sz="1600" dirty="0"/>
              <a:t>у</a:t>
            </a:r>
            <a:r>
              <a:rPr sz="1600" spc="-55" dirty="0"/>
              <a:t> </a:t>
            </a:r>
            <a:r>
              <a:rPr sz="1600" dirty="0"/>
              <a:t>процесі</a:t>
            </a:r>
            <a:r>
              <a:rPr sz="1600" spc="-55" dirty="0"/>
              <a:t> </a:t>
            </a:r>
            <a:r>
              <a:rPr sz="1600" dirty="0"/>
              <a:t>переїзду</a:t>
            </a:r>
            <a:r>
              <a:rPr sz="1600" spc="-35" dirty="0"/>
              <a:t> </a:t>
            </a:r>
            <a:r>
              <a:rPr sz="1600" dirty="0"/>
              <a:t>або</a:t>
            </a:r>
            <a:r>
              <a:rPr sz="1600" spc="-45" dirty="0"/>
              <a:t> </a:t>
            </a:r>
            <a:r>
              <a:rPr sz="1600" dirty="0"/>
              <a:t>пересування</a:t>
            </a:r>
            <a:r>
              <a:rPr sz="1600" spc="-30" dirty="0"/>
              <a:t> </a:t>
            </a:r>
            <a:r>
              <a:rPr sz="1600" dirty="0"/>
              <a:t>групи</a:t>
            </a:r>
            <a:r>
              <a:rPr sz="1600" spc="-25" dirty="0"/>
              <a:t> </a:t>
            </a:r>
            <a:r>
              <a:rPr sz="1600" dirty="0"/>
              <a:t>до</a:t>
            </a:r>
            <a:r>
              <a:rPr sz="1600" spc="-45" dirty="0"/>
              <a:t> </a:t>
            </a:r>
            <a:r>
              <a:rPr sz="1600" dirty="0"/>
              <a:t>наступної</a:t>
            </a:r>
            <a:r>
              <a:rPr sz="1600" spc="-15" dirty="0"/>
              <a:t> </a:t>
            </a:r>
            <a:r>
              <a:rPr sz="1600" spc="-10" dirty="0"/>
              <a:t>зупинки.</a:t>
            </a:r>
            <a:endParaRPr sz="1600"/>
          </a:p>
          <a:p>
            <a:pPr marL="354965" marR="5080" indent="-342900">
              <a:lnSpc>
                <a:spcPct val="80000"/>
              </a:lnSpc>
              <a:spcBef>
                <a:spcPts val="390"/>
              </a:spcBef>
            </a:pPr>
            <a:r>
              <a:rPr sz="1600" dirty="0"/>
              <a:t>У</a:t>
            </a:r>
            <a:r>
              <a:rPr sz="1600" spc="-50" dirty="0"/>
              <a:t> </a:t>
            </a:r>
            <a:r>
              <a:rPr sz="1600" dirty="0"/>
              <a:t>заміській</a:t>
            </a:r>
            <a:r>
              <a:rPr sz="1600" spc="-40" dirty="0"/>
              <a:t> </a:t>
            </a:r>
            <a:r>
              <a:rPr sz="1600" dirty="0"/>
              <a:t>екскурсії</a:t>
            </a:r>
            <a:r>
              <a:rPr sz="1600" spc="-40" dirty="0"/>
              <a:t> </a:t>
            </a:r>
            <a:r>
              <a:rPr sz="1600" dirty="0"/>
              <a:t>об’єктами</a:t>
            </a:r>
            <a:r>
              <a:rPr sz="1600" spc="-40" dirty="0"/>
              <a:t> </a:t>
            </a:r>
            <a:r>
              <a:rPr sz="1600" dirty="0"/>
              <a:t>показу</a:t>
            </a:r>
            <a:r>
              <a:rPr sz="1600" spc="-35" dirty="0"/>
              <a:t> </a:t>
            </a:r>
            <a:r>
              <a:rPr sz="1600" dirty="0"/>
              <a:t>можуть</a:t>
            </a:r>
            <a:r>
              <a:rPr sz="1600" spc="-5" dirty="0"/>
              <a:t> </a:t>
            </a:r>
            <a:r>
              <a:rPr sz="1600" dirty="0"/>
              <a:t>бути</a:t>
            </a:r>
            <a:r>
              <a:rPr sz="1600" spc="-25" dirty="0"/>
              <a:t> </a:t>
            </a:r>
            <a:r>
              <a:rPr sz="1600" dirty="0"/>
              <a:t>загалом</a:t>
            </a:r>
            <a:r>
              <a:rPr sz="1600" spc="-40" dirty="0"/>
              <a:t> </a:t>
            </a:r>
            <a:r>
              <a:rPr sz="1600" dirty="0"/>
              <a:t>місто,</a:t>
            </a:r>
            <a:r>
              <a:rPr sz="1600" spc="-40" dirty="0"/>
              <a:t> </a:t>
            </a:r>
            <a:r>
              <a:rPr sz="1600" dirty="0"/>
              <a:t>селище,</a:t>
            </a:r>
            <a:r>
              <a:rPr sz="1600" spc="-35" dirty="0"/>
              <a:t> </a:t>
            </a:r>
            <a:r>
              <a:rPr sz="1600" dirty="0"/>
              <a:t>а</a:t>
            </a:r>
            <a:r>
              <a:rPr sz="1600" spc="-55" dirty="0"/>
              <a:t> </a:t>
            </a:r>
            <a:r>
              <a:rPr sz="1600" spc="-50" dirty="0"/>
              <a:t>у </a:t>
            </a:r>
            <a:r>
              <a:rPr sz="1600" dirty="0"/>
              <a:t>разі</a:t>
            </a:r>
            <a:r>
              <a:rPr sz="1600" spc="-70" dirty="0"/>
              <a:t> </a:t>
            </a:r>
            <a:r>
              <a:rPr sz="1600" dirty="0"/>
              <a:t>їхнього</a:t>
            </a:r>
            <a:r>
              <a:rPr sz="1600" spc="-40" dirty="0"/>
              <a:t> </a:t>
            </a:r>
            <a:r>
              <a:rPr sz="1600" dirty="0"/>
              <a:t>розташування</a:t>
            </a:r>
            <a:r>
              <a:rPr sz="1600" spc="-25" dirty="0"/>
              <a:t> </a:t>
            </a:r>
            <a:r>
              <a:rPr sz="1600" dirty="0"/>
              <a:t>вдалині</a:t>
            </a:r>
            <a:r>
              <a:rPr sz="1600" spc="-35" dirty="0"/>
              <a:t> </a:t>
            </a:r>
            <a:r>
              <a:rPr sz="1600" dirty="0"/>
              <a:t>–</a:t>
            </a:r>
            <a:r>
              <a:rPr sz="1600" spc="-75" dirty="0"/>
              <a:t> </a:t>
            </a:r>
            <a:r>
              <a:rPr sz="1600" dirty="0"/>
              <a:t>видимі</a:t>
            </a:r>
            <a:r>
              <a:rPr sz="1600" spc="-45" dirty="0"/>
              <a:t> </a:t>
            </a:r>
            <a:r>
              <a:rPr sz="1600" dirty="0"/>
              <a:t>частини</a:t>
            </a:r>
            <a:r>
              <a:rPr sz="1600" spc="-40" dirty="0"/>
              <a:t> </a:t>
            </a:r>
            <a:r>
              <a:rPr sz="1600" dirty="0"/>
              <a:t>(висока</a:t>
            </a:r>
            <a:r>
              <a:rPr sz="1600" spc="-55" dirty="0"/>
              <a:t> </a:t>
            </a:r>
            <a:r>
              <a:rPr sz="1600" dirty="0"/>
              <a:t>будівля,</a:t>
            </a:r>
            <a:r>
              <a:rPr sz="1600" spc="-60" dirty="0"/>
              <a:t> </a:t>
            </a:r>
            <a:r>
              <a:rPr sz="1600" spc="-10" dirty="0"/>
              <a:t>вежа, </a:t>
            </a:r>
            <a:r>
              <a:rPr sz="1600" dirty="0"/>
              <a:t>дзвіниця</a:t>
            </a:r>
            <a:r>
              <a:rPr sz="1600" spc="-35" dirty="0"/>
              <a:t> </a:t>
            </a:r>
            <a:r>
              <a:rPr sz="1600" dirty="0"/>
              <a:t>тощо),</a:t>
            </a:r>
            <a:r>
              <a:rPr sz="1600" spc="-30" dirty="0"/>
              <a:t> </a:t>
            </a:r>
            <a:r>
              <a:rPr sz="1600" dirty="0"/>
              <a:t>будівлі</a:t>
            </a:r>
            <a:r>
              <a:rPr sz="1600" spc="-45" dirty="0"/>
              <a:t> </a:t>
            </a:r>
            <a:r>
              <a:rPr sz="1600" dirty="0"/>
              <a:t>підприємств,</a:t>
            </a:r>
            <a:r>
              <a:rPr sz="1600" spc="-40" dirty="0"/>
              <a:t> </a:t>
            </a:r>
            <a:r>
              <a:rPr sz="1600" spc="-10" dirty="0"/>
              <a:t>сільськогосподарські</a:t>
            </a:r>
            <a:r>
              <a:rPr sz="1600" spc="-40" dirty="0"/>
              <a:t> </a:t>
            </a:r>
            <a:r>
              <a:rPr sz="1600" dirty="0"/>
              <a:t>угіддя,</a:t>
            </a:r>
            <a:r>
              <a:rPr sz="1600" spc="-35" dirty="0"/>
              <a:t> </a:t>
            </a:r>
            <a:r>
              <a:rPr sz="1600" spc="-10" dirty="0"/>
              <a:t>пейзажі.</a:t>
            </a:r>
            <a:endParaRPr sz="1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6475" rIns="0" bIns="0" rtlCol="0">
            <a:spAutoFit/>
          </a:bodyPr>
          <a:lstStyle/>
          <a:p>
            <a:pPr marL="747395">
              <a:lnSpc>
                <a:spcPct val="100000"/>
              </a:lnSpc>
              <a:spcBef>
                <a:spcPts val="100"/>
              </a:spcBef>
            </a:pPr>
            <a:r>
              <a:rPr dirty="0"/>
              <a:t>Заповнення</a:t>
            </a:r>
            <a:r>
              <a:rPr spc="-100" dirty="0"/>
              <a:t> </a:t>
            </a:r>
            <a:r>
              <a:rPr dirty="0"/>
              <a:t>технологічної</a:t>
            </a:r>
            <a:r>
              <a:rPr spc="-114" dirty="0"/>
              <a:t> </a:t>
            </a:r>
            <a:r>
              <a:rPr spc="-20" dirty="0"/>
              <a:t>карти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4965" marR="355600" indent="-342900">
              <a:lnSpc>
                <a:spcPct val="80000"/>
              </a:lnSpc>
              <a:spcBef>
                <a:spcPts val="480"/>
              </a:spcBef>
              <a:buSzPct val="75000"/>
              <a:buFont typeface="Wingdings"/>
              <a:buChar char=""/>
              <a:tabLst>
                <a:tab pos="354965" algn="l"/>
              </a:tabLst>
            </a:pPr>
            <a:r>
              <a:rPr sz="1600" dirty="0"/>
              <a:t>Графа</a:t>
            </a:r>
            <a:r>
              <a:rPr sz="1600" spc="-30" dirty="0"/>
              <a:t> </a:t>
            </a:r>
            <a:r>
              <a:rPr sz="1600" dirty="0"/>
              <a:t>4</a:t>
            </a:r>
            <a:r>
              <a:rPr sz="1600" spc="-40" dirty="0"/>
              <a:t> </a:t>
            </a:r>
            <a:r>
              <a:rPr sz="1600" dirty="0"/>
              <a:t>«Тривалість».</a:t>
            </a:r>
            <a:r>
              <a:rPr sz="1600" spc="-20" dirty="0"/>
              <a:t> </a:t>
            </a:r>
            <a:r>
              <a:rPr sz="1600" dirty="0"/>
              <a:t>Час,</a:t>
            </a:r>
            <a:r>
              <a:rPr sz="1600" spc="-40" dirty="0"/>
              <a:t> </a:t>
            </a:r>
            <a:r>
              <a:rPr sz="1600" dirty="0"/>
              <a:t>що</a:t>
            </a:r>
            <a:r>
              <a:rPr sz="1600" spc="-30" dirty="0"/>
              <a:t> </a:t>
            </a:r>
            <a:r>
              <a:rPr sz="1600" dirty="0"/>
              <a:t>називається</a:t>
            </a:r>
            <a:r>
              <a:rPr sz="1600" spc="-5" dirty="0"/>
              <a:t> </a:t>
            </a:r>
            <a:r>
              <a:rPr sz="1600" dirty="0"/>
              <a:t>в</a:t>
            </a:r>
            <a:r>
              <a:rPr sz="1600" spc="-25" dirty="0"/>
              <a:t> </a:t>
            </a:r>
            <a:r>
              <a:rPr sz="1600" dirty="0"/>
              <a:t>цій</a:t>
            </a:r>
            <a:r>
              <a:rPr sz="1600" spc="-45" dirty="0"/>
              <a:t> </a:t>
            </a:r>
            <a:r>
              <a:rPr sz="1600" dirty="0"/>
              <a:t>графі</a:t>
            </a:r>
            <a:r>
              <a:rPr sz="1600" spc="-35" dirty="0"/>
              <a:t> </a:t>
            </a:r>
            <a:r>
              <a:rPr sz="1600" dirty="0"/>
              <a:t>становить </a:t>
            </a:r>
            <a:r>
              <a:rPr sz="1600" spc="-20" dirty="0"/>
              <a:t>суму </a:t>
            </a:r>
            <a:r>
              <a:rPr sz="1600" dirty="0"/>
              <a:t>часу,</a:t>
            </a:r>
            <a:r>
              <a:rPr sz="1600" spc="-30" dirty="0"/>
              <a:t> </a:t>
            </a:r>
            <a:r>
              <a:rPr sz="1600" dirty="0"/>
              <a:t>що</a:t>
            </a:r>
            <a:r>
              <a:rPr sz="1600" spc="-50" dirty="0"/>
              <a:t> </a:t>
            </a:r>
            <a:r>
              <a:rPr sz="1600" dirty="0"/>
              <a:t>витрачається</a:t>
            </a:r>
            <a:r>
              <a:rPr sz="1600" spc="-30" dirty="0"/>
              <a:t> </a:t>
            </a:r>
            <a:r>
              <a:rPr sz="1600" dirty="0"/>
              <a:t>на</a:t>
            </a:r>
            <a:r>
              <a:rPr sz="1600" spc="-45" dirty="0"/>
              <a:t> </a:t>
            </a:r>
            <a:r>
              <a:rPr sz="1600" dirty="0"/>
              <a:t>показ</a:t>
            </a:r>
            <a:r>
              <a:rPr sz="1600" spc="-50" dirty="0"/>
              <a:t> </a:t>
            </a:r>
            <a:r>
              <a:rPr sz="1600" dirty="0"/>
              <a:t>об’єктів,</a:t>
            </a:r>
            <a:r>
              <a:rPr sz="1600" spc="-60" dirty="0"/>
              <a:t> </a:t>
            </a:r>
            <a:r>
              <a:rPr sz="1600" dirty="0"/>
              <a:t>розповідь</a:t>
            </a:r>
            <a:r>
              <a:rPr sz="1600" spc="-55" dirty="0"/>
              <a:t> </a:t>
            </a:r>
            <a:r>
              <a:rPr sz="1600" dirty="0"/>
              <a:t>екскурсовода</a:t>
            </a:r>
            <a:r>
              <a:rPr sz="1600" spc="-35" dirty="0"/>
              <a:t> </a:t>
            </a:r>
            <a:r>
              <a:rPr sz="1600" dirty="0"/>
              <a:t>й</a:t>
            </a:r>
            <a:r>
              <a:rPr sz="1600" spc="-50" dirty="0"/>
              <a:t> </a:t>
            </a:r>
            <a:r>
              <a:rPr sz="1600" spc="-25" dirty="0"/>
              <a:t>на </a:t>
            </a:r>
            <a:r>
              <a:rPr sz="1600" dirty="0"/>
              <a:t>пересування</a:t>
            </a:r>
            <a:r>
              <a:rPr sz="1600" spc="-50" dirty="0"/>
              <a:t> </a:t>
            </a:r>
            <a:r>
              <a:rPr sz="1600" dirty="0"/>
              <a:t>екскурсантів</a:t>
            </a:r>
            <a:r>
              <a:rPr sz="1600" spc="-45" dirty="0"/>
              <a:t> </a:t>
            </a:r>
            <a:r>
              <a:rPr sz="1600" dirty="0"/>
              <a:t>по</a:t>
            </a:r>
            <a:r>
              <a:rPr sz="1600" spc="-75" dirty="0"/>
              <a:t> </a:t>
            </a:r>
            <a:r>
              <a:rPr sz="1600" dirty="0"/>
              <a:t>маршруту</a:t>
            </a:r>
            <a:r>
              <a:rPr sz="1600" spc="-40" dirty="0"/>
              <a:t> </a:t>
            </a:r>
            <a:r>
              <a:rPr sz="1600" dirty="0"/>
              <a:t>до</a:t>
            </a:r>
            <a:r>
              <a:rPr sz="1600" spc="-60" dirty="0"/>
              <a:t> </a:t>
            </a:r>
            <a:r>
              <a:rPr sz="1600" dirty="0"/>
              <a:t>наступної</a:t>
            </a:r>
            <a:r>
              <a:rPr sz="1600" spc="-35" dirty="0"/>
              <a:t> </a:t>
            </a:r>
            <a:r>
              <a:rPr sz="1600" dirty="0"/>
              <a:t>зупинки.</a:t>
            </a:r>
            <a:r>
              <a:rPr sz="1600" spc="-30" dirty="0"/>
              <a:t> </a:t>
            </a:r>
            <a:r>
              <a:rPr sz="1600" dirty="0"/>
              <a:t>Тут</a:t>
            </a:r>
            <a:r>
              <a:rPr sz="1600" spc="-45" dirty="0"/>
              <a:t> </a:t>
            </a:r>
            <a:r>
              <a:rPr sz="1600" spc="-10" dirty="0"/>
              <a:t>також </a:t>
            </a:r>
            <a:r>
              <a:rPr sz="1600" dirty="0"/>
              <a:t>необхідно</a:t>
            </a:r>
            <a:r>
              <a:rPr sz="1600" spc="-40" dirty="0"/>
              <a:t> </a:t>
            </a:r>
            <a:r>
              <a:rPr sz="1600" dirty="0"/>
              <a:t>враховувати</a:t>
            </a:r>
            <a:r>
              <a:rPr sz="1600" spc="-20" dirty="0"/>
              <a:t> </a:t>
            </a:r>
            <a:r>
              <a:rPr sz="1600" dirty="0"/>
              <a:t>час,</a:t>
            </a:r>
            <a:r>
              <a:rPr sz="1600" spc="-45" dirty="0"/>
              <a:t> </a:t>
            </a:r>
            <a:r>
              <a:rPr sz="1600" dirty="0"/>
              <a:t>який</a:t>
            </a:r>
            <a:r>
              <a:rPr sz="1600" spc="-30" dirty="0"/>
              <a:t> </a:t>
            </a:r>
            <a:r>
              <a:rPr sz="1600" dirty="0"/>
              <a:t>витрачається</a:t>
            </a:r>
            <a:r>
              <a:rPr sz="1600" spc="-30" dirty="0"/>
              <a:t> </a:t>
            </a:r>
            <a:r>
              <a:rPr sz="1600" dirty="0"/>
              <a:t>на</a:t>
            </a:r>
            <a:r>
              <a:rPr sz="1600" spc="-45" dirty="0"/>
              <a:t> </a:t>
            </a:r>
            <a:r>
              <a:rPr sz="1600" dirty="0"/>
              <a:t>рух</a:t>
            </a:r>
            <a:r>
              <a:rPr sz="1600" spc="-35" dirty="0"/>
              <a:t> </a:t>
            </a:r>
            <a:r>
              <a:rPr sz="1600" dirty="0"/>
              <a:t>біля</a:t>
            </a:r>
            <a:r>
              <a:rPr sz="1600" spc="-60" dirty="0"/>
              <a:t> </a:t>
            </a:r>
            <a:r>
              <a:rPr sz="1600" dirty="0"/>
              <a:t>об’єктів,</a:t>
            </a:r>
            <a:r>
              <a:rPr sz="1600" spc="-60" dirty="0"/>
              <a:t> </a:t>
            </a:r>
            <a:r>
              <a:rPr sz="1600" spc="-25" dirty="0"/>
              <a:t>між</a:t>
            </a:r>
            <a:endParaRPr sz="1600"/>
          </a:p>
          <a:p>
            <a:pPr marL="354965" marR="125095">
              <a:lnSpc>
                <a:spcPct val="80000"/>
              </a:lnSpc>
            </a:pPr>
            <a:r>
              <a:rPr sz="1600" dirty="0"/>
              <a:t>об’єктами,</a:t>
            </a:r>
            <a:r>
              <a:rPr sz="1600" spc="-50" dirty="0"/>
              <a:t> </a:t>
            </a:r>
            <a:r>
              <a:rPr sz="1600" dirty="0"/>
              <a:t>час,</a:t>
            </a:r>
            <a:r>
              <a:rPr sz="1600" spc="-45" dirty="0"/>
              <a:t> </a:t>
            </a:r>
            <a:r>
              <a:rPr sz="1600" dirty="0"/>
              <a:t>відведений</a:t>
            </a:r>
            <a:r>
              <a:rPr sz="1600" spc="-50" dirty="0"/>
              <a:t> </a:t>
            </a:r>
            <a:r>
              <a:rPr sz="1600" dirty="0"/>
              <a:t>екскурсантам</a:t>
            </a:r>
            <a:r>
              <a:rPr sz="1600" spc="-35" dirty="0"/>
              <a:t> </a:t>
            </a:r>
            <a:r>
              <a:rPr sz="1600" dirty="0"/>
              <a:t>на</a:t>
            </a:r>
            <a:r>
              <a:rPr sz="1600" spc="-45" dirty="0"/>
              <a:t> </a:t>
            </a:r>
            <a:r>
              <a:rPr sz="1600" dirty="0"/>
              <a:t>самостійне</a:t>
            </a:r>
            <a:r>
              <a:rPr sz="1600" spc="-50" dirty="0"/>
              <a:t> </a:t>
            </a:r>
            <a:r>
              <a:rPr sz="1600" dirty="0"/>
              <a:t>вивчення</a:t>
            </a:r>
            <a:r>
              <a:rPr sz="1600" spc="-35" dirty="0"/>
              <a:t> </a:t>
            </a:r>
            <a:r>
              <a:rPr sz="1600" spc="-10" dirty="0"/>
              <a:t>об’єктів, </a:t>
            </a:r>
            <a:r>
              <a:rPr sz="1600" dirty="0"/>
              <a:t>купівлю</a:t>
            </a:r>
            <a:r>
              <a:rPr sz="1600" spc="-60" dirty="0"/>
              <a:t> </a:t>
            </a:r>
            <a:r>
              <a:rPr sz="1600" dirty="0"/>
              <a:t>сувенірів,</a:t>
            </a:r>
            <a:r>
              <a:rPr sz="1600" spc="-40" dirty="0"/>
              <a:t> </a:t>
            </a:r>
            <a:r>
              <a:rPr sz="1600" dirty="0"/>
              <a:t>санітарні</a:t>
            </a:r>
            <a:r>
              <a:rPr sz="1600" spc="-70" dirty="0"/>
              <a:t> </a:t>
            </a:r>
            <a:r>
              <a:rPr sz="1600" dirty="0"/>
              <a:t>потреби,</a:t>
            </a:r>
            <a:r>
              <a:rPr sz="1600" spc="-35" dirty="0"/>
              <a:t> </a:t>
            </a:r>
            <a:r>
              <a:rPr sz="1600" dirty="0"/>
              <a:t>прийом</a:t>
            </a:r>
            <a:r>
              <a:rPr sz="1600" spc="-40" dirty="0"/>
              <a:t> </a:t>
            </a:r>
            <a:r>
              <a:rPr sz="1600" dirty="0"/>
              <a:t>їжі,</a:t>
            </a:r>
            <a:r>
              <a:rPr sz="1600" spc="-45" dirty="0"/>
              <a:t> </a:t>
            </a:r>
            <a:r>
              <a:rPr sz="1600" dirty="0"/>
              <a:t>паузи</a:t>
            </a:r>
            <a:r>
              <a:rPr sz="1600" spc="-40" dirty="0"/>
              <a:t> </a:t>
            </a:r>
            <a:r>
              <a:rPr sz="1600" dirty="0"/>
              <a:t>тощо.</a:t>
            </a:r>
            <a:r>
              <a:rPr sz="1600" spc="-50" dirty="0"/>
              <a:t> </a:t>
            </a:r>
            <a:r>
              <a:rPr sz="1600" spc="-10" dirty="0"/>
              <a:t>Найточніше </a:t>
            </a:r>
            <a:r>
              <a:rPr sz="1600" dirty="0"/>
              <a:t>визначити</a:t>
            </a:r>
            <a:r>
              <a:rPr sz="1600" spc="5" dirty="0"/>
              <a:t> </a:t>
            </a:r>
            <a:r>
              <a:rPr sz="1600" dirty="0"/>
              <a:t>час</a:t>
            </a:r>
            <a:r>
              <a:rPr sz="1600" spc="-40" dirty="0"/>
              <a:t> </a:t>
            </a:r>
            <a:r>
              <a:rPr sz="1600" dirty="0"/>
              <a:t>необхідно</a:t>
            </a:r>
            <a:r>
              <a:rPr sz="1600" spc="-30" dirty="0"/>
              <a:t> </a:t>
            </a:r>
            <a:r>
              <a:rPr sz="1600" dirty="0"/>
              <a:t>при</a:t>
            </a:r>
            <a:r>
              <a:rPr sz="1600" spc="-35" dirty="0"/>
              <a:t> </a:t>
            </a:r>
            <a:r>
              <a:rPr sz="1600" dirty="0"/>
              <a:t>здійсненні</a:t>
            </a:r>
            <a:r>
              <a:rPr sz="1600" spc="-25" dirty="0"/>
              <a:t> </a:t>
            </a:r>
            <a:r>
              <a:rPr sz="1600" dirty="0"/>
              <a:t>етапу</a:t>
            </a:r>
            <a:r>
              <a:rPr sz="1600" spc="-30" dirty="0"/>
              <a:t> </a:t>
            </a:r>
            <a:r>
              <a:rPr sz="1600" dirty="0"/>
              <a:t>7</a:t>
            </a:r>
            <a:r>
              <a:rPr sz="1600" spc="-30" dirty="0"/>
              <a:t> </a:t>
            </a:r>
            <a:r>
              <a:rPr sz="1600" dirty="0"/>
              <a:t>–</a:t>
            </a:r>
            <a:r>
              <a:rPr sz="1600" spc="-40" dirty="0"/>
              <a:t> </a:t>
            </a:r>
            <a:r>
              <a:rPr sz="1600" dirty="0"/>
              <a:t>об’їзд</a:t>
            </a:r>
            <a:r>
              <a:rPr sz="1600" spc="-25" dirty="0"/>
              <a:t> </a:t>
            </a:r>
            <a:r>
              <a:rPr sz="1600" dirty="0"/>
              <a:t>(обхід)</a:t>
            </a:r>
            <a:r>
              <a:rPr sz="1600" spc="-35" dirty="0"/>
              <a:t> </a:t>
            </a:r>
            <a:r>
              <a:rPr sz="1600" spc="-10" dirty="0"/>
              <a:t>маршруту.</a:t>
            </a:r>
            <a:endParaRPr sz="1600"/>
          </a:p>
          <a:p>
            <a:pPr marL="354965" marR="22860" indent="-342900">
              <a:lnSpc>
                <a:spcPts val="1540"/>
              </a:lnSpc>
              <a:spcBef>
                <a:spcPts val="370"/>
              </a:spcBef>
              <a:buSzPct val="75000"/>
              <a:buFont typeface="Wingdings"/>
              <a:buChar char=""/>
              <a:tabLst>
                <a:tab pos="354965" algn="l"/>
              </a:tabLst>
            </a:pPr>
            <a:r>
              <a:rPr sz="1600" dirty="0"/>
              <a:t>Графа</a:t>
            </a:r>
            <a:r>
              <a:rPr sz="1600" spc="-40" dirty="0"/>
              <a:t> </a:t>
            </a:r>
            <a:r>
              <a:rPr sz="1600" dirty="0"/>
              <a:t>5</a:t>
            </a:r>
            <a:r>
              <a:rPr sz="1600" spc="-50" dirty="0"/>
              <a:t> </a:t>
            </a:r>
            <a:r>
              <a:rPr sz="1600" dirty="0"/>
              <a:t>«Найменування підтем</a:t>
            </a:r>
            <a:r>
              <a:rPr sz="1600" spc="-40" dirty="0"/>
              <a:t> </a:t>
            </a:r>
            <a:r>
              <a:rPr sz="1600" dirty="0"/>
              <a:t>і</a:t>
            </a:r>
            <a:r>
              <a:rPr sz="1600" spc="-45" dirty="0"/>
              <a:t> </a:t>
            </a:r>
            <a:r>
              <a:rPr sz="1600" dirty="0"/>
              <a:t>перелік</a:t>
            </a:r>
            <a:r>
              <a:rPr sz="1600" spc="-60" dirty="0"/>
              <a:t> </a:t>
            </a:r>
            <a:r>
              <a:rPr sz="1600" dirty="0"/>
              <a:t>основних</a:t>
            </a:r>
            <a:r>
              <a:rPr sz="1600" spc="-20" dirty="0"/>
              <a:t> </a:t>
            </a:r>
            <a:r>
              <a:rPr sz="1600" dirty="0"/>
              <a:t>питань»</a:t>
            </a:r>
            <a:r>
              <a:rPr sz="1600" spc="-15" dirty="0"/>
              <a:t> </a:t>
            </a:r>
            <a:r>
              <a:rPr sz="1600" dirty="0"/>
              <a:t>або</a:t>
            </a:r>
            <a:r>
              <a:rPr sz="1600" spc="-45" dirty="0"/>
              <a:t> </a:t>
            </a:r>
            <a:r>
              <a:rPr sz="1600" spc="-10" dirty="0"/>
              <a:t>«Основний </a:t>
            </a:r>
            <a:r>
              <a:rPr sz="1600" dirty="0"/>
              <a:t>зміст</a:t>
            </a:r>
            <a:r>
              <a:rPr sz="1600" spc="-55" dirty="0"/>
              <a:t> </a:t>
            </a:r>
            <a:r>
              <a:rPr sz="1600" dirty="0"/>
              <a:t>інформації».</a:t>
            </a:r>
            <a:r>
              <a:rPr sz="1600" spc="-40" dirty="0"/>
              <a:t> </a:t>
            </a:r>
            <a:r>
              <a:rPr sz="1600" dirty="0"/>
              <a:t>Вказується</a:t>
            </a:r>
            <a:r>
              <a:rPr sz="1600" spc="-35" dirty="0"/>
              <a:t> </a:t>
            </a:r>
            <a:r>
              <a:rPr sz="1600" dirty="0"/>
              <a:t>назва</a:t>
            </a:r>
            <a:r>
              <a:rPr sz="1600" spc="-55" dirty="0"/>
              <a:t> </a:t>
            </a:r>
            <a:r>
              <a:rPr sz="1600" dirty="0"/>
              <a:t>підтеми,</a:t>
            </a:r>
            <a:r>
              <a:rPr sz="1600" spc="-35" dirty="0"/>
              <a:t> </a:t>
            </a:r>
            <a:r>
              <a:rPr sz="1600" dirty="0"/>
              <a:t>що</a:t>
            </a:r>
            <a:r>
              <a:rPr sz="1600" spc="-70" dirty="0"/>
              <a:t> </a:t>
            </a:r>
            <a:r>
              <a:rPr sz="1600" dirty="0"/>
              <a:t>розкривається</a:t>
            </a:r>
            <a:r>
              <a:rPr sz="1600" spc="-30" dirty="0"/>
              <a:t> </a:t>
            </a:r>
            <a:r>
              <a:rPr sz="1600" spc="-25" dirty="0"/>
              <a:t>на</a:t>
            </a:r>
            <a:endParaRPr sz="1600"/>
          </a:p>
          <a:p>
            <a:pPr marL="354965" marR="389890">
              <a:lnSpc>
                <a:spcPct val="80000"/>
              </a:lnSpc>
              <a:spcBef>
                <a:spcPts val="5"/>
              </a:spcBef>
            </a:pPr>
            <a:r>
              <a:rPr sz="1600" dirty="0"/>
              <a:t>певному</a:t>
            </a:r>
            <a:r>
              <a:rPr sz="1600" spc="-50" dirty="0"/>
              <a:t> </a:t>
            </a:r>
            <a:r>
              <a:rPr sz="1600" dirty="0"/>
              <a:t>відрізку</a:t>
            </a:r>
            <a:r>
              <a:rPr sz="1600" spc="-60" dirty="0"/>
              <a:t> </a:t>
            </a:r>
            <a:r>
              <a:rPr sz="1600" dirty="0"/>
              <a:t>маршруту,</a:t>
            </a:r>
            <a:r>
              <a:rPr sz="1600" spc="-10" dirty="0"/>
              <a:t> </a:t>
            </a:r>
            <a:r>
              <a:rPr sz="1600" dirty="0"/>
              <a:t>в</a:t>
            </a:r>
            <a:r>
              <a:rPr sz="1600" spc="-50" dirty="0"/>
              <a:t> </a:t>
            </a:r>
            <a:r>
              <a:rPr sz="1600" dirty="0"/>
              <a:t>певний</a:t>
            </a:r>
            <a:r>
              <a:rPr sz="1600" spc="-35" dirty="0"/>
              <a:t> </a:t>
            </a:r>
            <a:r>
              <a:rPr sz="1600" dirty="0"/>
              <a:t>відрізок</a:t>
            </a:r>
            <a:r>
              <a:rPr sz="1600" spc="-70" dirty="0"/>
              <a:t> </a:t>
            </a:r>
            <a:r>
              <a:rPr sz="1600" dirty="0"/>
              <a:t>часу,</a:t>
            </a:r>
            <a:r>
              <a:rPr sz="1600" spc="-35" dirty="0"/>
              <a:t> </a:t>
            </a:r>
            <a:r>
              <a:rPr sz="1600" dirty="0"/>
              <a:t>на</a:t>
            </a:r>
            <a:r>
              <a:rPr sz="1600" spc="-40" dirty="0"/>
              <a:t> </a:t>
            </a:r>
            <a:r>
              <a:rPr sz="1600" dirty="0"/>
              <a:t>перерахованих</a:t>
            </a:r>
            <a:r>
              <a:rPr sz="1600" spc="-40" dirty="0"/>
              <a:t> </a:t>
            </a:r>
            <a:r>
              <a:rPr sz="1600" spc="-50" dirty="0"/>
              <a:t>у </a:t>
            </a:r>
            <a:r>
              <a:rPr sz="1600" dirty="0"/>
              <a:t>графі</a:t>
            </a:r>
            <a:r>
              <a:rPr sz="1600" spc="-65" dirty="0"/>
              <a:t> </a:t>
            </a:r>
            <a:r>
              <a:rPr sz="1600" dirty="0"/>
              <a:t>3</a:t>
            </a:r>
            <a:r>
              <a:rPr sz="1600" spc="-65" dirty="0"/>
              <a:t> </a:t>
            </a:r>
            <a:r>
              <a:rPr sz="1600" dirty="0"/>
              <a:t>об’єктах.</a:t>
            </a:r>
            <a:r>
              <a:rPr sz="1600" spc="-45" dirty="0"/>
              <a:t> </a:t>
            </a:r>
            <a:r>
              <a:rPr sz="1600" dirty="0"/>
              <a:t>Формулюють</a:t>
            </a:r>
            <a:r>
              <a:rPr sz="1600" spc="-25" dirty="0"/>
              <a:t> </a:t>
            </a:r>
            <a:r>
              <a:rPr sz="1600" dirty="0"/>
              <a:t>основні</a:t>
            </a:r>
            <a:r>
              <a:rPr sz="1600" spc="-55" dirty="0"/>
              <a:t> </a:t>
            </a:r>
            <a:r>
              <a:rPr sz="1600" dirty="0"/>
              <a:t>питання,</a:t>
            </a:r>
            <a:r>
              <a:rPr sz="1600" spc="-20" dirty="0"/>
              <a:t> </a:t>
            </a:r>
            <a:r>
              <a:rPr sz="1600" dirty="0"/>
              <a:t>що</a:t>
            </a:r>
            <a:r>
              <a:rPr sz="1600" spc="-50" dirty="0"/>
              <a:t> </a:t>
            </a:r>
            <a:r>
              <a:rPr sz="1600" dirty="0"/>
              <a:t>викладаються</a:t>
            </a:r>
            <a:r>
              <a:rPr sz="1600" spc="-45" dirty="0"/>
              <a:t> </a:t>
            </a:r>
            <a:r>
              <a:rPr sz="1600" spc="-25" dirty="0"/>
              <a:t>при</a:t>
            </a:r>
            <a:endParaRPr sz="1600"/>
          </a:p>
          <a:p>
            <a:pPr marL="354965">
              <a:lnSpc>
                <a:spcPts val="1345"/>
              </a:lnSpc>
            </a:pPr>
            <a:r>
              <a:rPr sz="1600" dirty="0"/>
              <a:t>розкритті</a:t>
            </a:r>
            <a:r>
              <a:rPr sz="1600" spc="-45" dirty="0"/>
              <a:t> </a:t>
            </a:r>
            <a:r>
              <a:rPr sz="1600" dirty="0"/>
              <a:t>підтеми.</a:t>
            </a:r>
            <a:r>
              <a:rPr sz="1600" spc="-35" dirty="0"/>
              <a:t> </a:t>
            </a:r>
            <a:r>
              <a:rPr sz="1600" dirty="0"/>
              <a:t>Назва</a:t>
            </a:r>
            <a:r>
              <a:rPr sz="1600" spc="-65" dirty="0"/>
              <a:t> </a:t>
            </a:r>
            <a:r>
              <a:rPr sz="1600" dirty="0"/>
              <a:t>підтеми</a:t>
            </a:r>
            <a:r>
              <a:rPr sz="1600" spc="-50" dirty="0"/>
              <a:t> </a:t>
            </a:r>
            <a:r>
              <a:rPr sz="1600" dirty="0"/>
              <a:t>повинна</a:t>
            </a:r>
            <a:r>
              <a:rPr sz="1600" spc="-35" dirty="0"/>
              <a:t> </a:t>
            </a:r>
            <a:r>
              <a:rPr sz="1600" dirty="0"/>
              <a:t>відбивати</a:t>
            </a:r>
            <a:r>
              <a:rPr sz="1600" spc="-50" dirty="0"/>
              <a:t> </a:t>
            </a:r>
            <a:r>
              <a:rPr sz="1600" dirty="0"/>
              <a:t>сутність</a:t>
            </a:r>
            <a:r>
              <a:rPr sz="1600" spc="-40" dirty="0"/>
              <a:t> </a:t>
            </a:r>
            <a:r>
              <a:rPr sz="1600" dirty="0"/>
              <a:t>того</a:t>
            </a:r>
            <a:r>
              <a:rPr sz="1600" spc="-55" dirty="0"/>
              <a:t> </a:t>
            </a:r>
            <a:r>
              <a:rPr sz="1600" spc="-10" dirty="0"/>
              <a:t>розділу</a:t>
            </a:r>
            <a:endParaRPr sz="1600"/>
          </a:p>
          <a:p>
            <a:pPr marL="354965">
              <a:lnSpc>
                <a:spcPts val="1535"/>
              </a:lnSpc>
            </a:pPr>
            <a:r>
              <a:rPr sz="1600" dirty="0"/>
              <a:t>екскурсії,</a:t>
            </a:r>
            <a:r>
              <a:rPr sz="1600" spc="-20" dirty="0"/>
              <a:t> </a:t>
            </a:r>
            <a:r>
              <a:rPr sz="1600" dirty="0"/>
              <a:t>який</a:t>
            </a:r>
            <a:r>
              <a:rPr sz="1600" spc="-15" dirty="0"/>
              <a:t> </a:t>
            </a:r>
            <a:r>
              <a:rPr sz="1600" dirty="0"/>
              <a:t>розкривається</a:t>
            </a:r>
            <a:r>
              <a:rPr sz="1600" spc="-30" dirty="0"/>
              <a:t> </a:t>
            </a:r>
            <a:r>
              <a:rPr sz="1600" dirty="0"/>
              <a:t>на</a:t>
            </a:r>
            <a:r>
              <a:rPr sz="1600" spc="-25" dirty="0"/>
              <a:t> </a:t>
            </a:r>
            <a:r>
              <a:rPr sz="1600" dirty="0"/>
              <a:t>зазначених</a:t>
            </a:r>
            <a:r>
              <a:rPr sz="1600" spc="10" dirty="0"/>
              <a:t> </a:t>
            </a:r>
            <a:r>
              <a:rPr sz="1600" dirty="0"/>
              <a:t>у</a:t>
            </a:r>
            <a:r>
              <a:rPr sz="1600" spc="-45" dirty="0"/>
              <a:t> </a:t>
            </a:r>
            <a:r>
              <a:rPr sz="1600" dirty="0"/>
              <a:t>графі</a:t>
            </a:r>
            <a:r>
              <a:rPr sz="1600" spc="-45" dirty="0"/>
              <a:t> </a:t>
            </a:r>
            <a:r>
              <a:rPr sz="1600" dirty="0"/>
              <a:t>3</a:t>
            </a:r>
            <a:r>
              <a:rPr sz="1600" spc="-50" dirty="0"/>
              <a:t> </a:t>
            </a:r>
            <a:r>
              <a:rPr sz="1600" dirty="0"/>
              <a:t>об’єктах,</a:t>
            </a:r>
            <a:r>
              <a:rPr sz="1600" spc="-35" dirty="0"/>
              <a:t> </a:t>
            </a:r>
            <a:r>
              <a:rPr sz="1600" dirty="0"/>
              <a:t>а</a:t>
            </a:r>
            <a:r>
              <a:rPr sz="1600" spc="-35" dirty="0"/>
              <a:t> </a:t>
            </a:r>
            <a:r>
              <a:rPr sz="1600" spc="-10" dirty="0"/>
              <a:t>основні</a:t>
            </a:r>
            <a:endParaRPr sz="1600"/>
          </a:p>
          <a:p>
            <a:pPr marL="354965" marR="5080">
              <a:lnSpc>
                <a:spcPts val="1540"/>
              </a:lnSpc>
              <a:spcBef>
                <a:spcPts val="180"/>
              </a:spcBef>
            </a:pPr>
            <a:r>
              <a:rPr sz="1600" dirty="0"/>
              <a:t>питання</a:t>
            </a:r>
            <a:r>
              <a:rPr sz="1600" spc="-35" dirty="0"/>
              <a:t> </a:t>
            </a:r>
            <a:r>
              <a:rPr sz="1600" dirty="0"/>
              <a:t>повинні</a:t>
            </a:r>
            <a:r>
              <a:rPr sz="1600" spc="-45" dirty="0"/>
              <a:t> </a:t>
            </a:r>
            <a:r>
              <a:rPr sz="1600" dirty="0"/>
              <a:t>визначити</a:t>
            </a:r>
            <a:r>
              <a:rPr sz="1600" spc="-20" dirty="0"/>
              <a:t> </a:t>
            </a:r>
            <a:r>
              <a:rPr sz="1600" dirty="0"/>
              <a:t>послідовність</a:t>
            </a:r>
            <a:r>
              <a:rPr sz="1600" spc="-75" dirty="0"/>
              <a:t> </a:t>
            </a:r>
            <a:r>
              <a:rPr sz="1600" dirty="0"/>
              <a:t>і</a:t>
            </a:r>
            <a:r>
              <a:rPr sz="1600" spc="-75" dirty="0"/>
              <a:t> </a:t>
            </a:r>
            <a:r>
              <a:rPr sz="1600" dirty="0"/>
              <a:t>логічність</a:t>
            </a:r>
            <a:r>
              <a:rPr sz="1600" spc="-65" dirty="0"/>
              <a:t> </a:t>
            </a:r>
            <a:r>
              <a:rPr sz="1600" dirty="0"/>
              <a:t>викладення</a:t>
            </a:r>
            <a:r>
              <a:rPr sz="1600" spc="-30" dirty="0"/>
              <a:t> </a:t>
            </a:r>
            <a:r>
              <a:rPr sz="1600" spc="-10" dirty="0"/>
              <a:t>матеріалу </a:t>
            </a:r>
            <a:r>
              <a:rPr sz="1600" dirty="0"/>
              <a:t>підтеми.</a:t>
            </a:r>
            <a:r>
              <a:rPr sz="1600" spc="-35" dirty="0"/>
              <a:t> </a:t>
            </a:r>
            <a:r>
              <a:rPr sz="1600" dirty="0"/>
              <a:t>Ця</a:t>
            </a:r>
            <a:r>
              <a:rPr sz="1600" spc="-35" dirty="0"/>
              <a:t> </a:t>
            </a:r>
            <a:r>
              <a:rPr sz="1600" dirty="0"/>
              <a:t>графа</a:t>
            </a:r>
            <a:r>
              <a:rPr sz="1600" spc="-55" dirty="0"/>
              <a:t> </a:t>
            </a:r>
            <a:r>
              <a:rPr sz="1600" dirty="0"/>
              <a:t>не</a:t>
            </a:r>
            <a:r>
              <a:rPr sz="1600" spc="-30" dirty="0"/>
              <a:t> </a:t>
            </a:r>
            <a:r>
              <a:rPr sz="1600" dirty="0"/>
              <a:t>повинна</a:t>
            </a:r>
            <a:r>
              <a:rPr sz="1600" spc="-25" dirty="0"/>
              <a:t> </a:t>
            </a:r>
            <a:r>
              <a:rPr sz="1600" dirty="0"/>
              <a:t>передавати</a:t>
            </a:r>
            <a:r>
              <a:rPr sz="1600" spc="-45" dirty="0"/>
              <a:t> </a:t>
            </a:r>
            <a:r>
              <a:rPr sz="1600" dirty="0"/>
              <a:t>повністю</a:t>
            </a:r>
            <a:r>
              <a:rPr sz="1600" spc="-40" dirty="0"/>
              <a:t> </a:t>
            </a:r>
            <a:r>
              <a:rPr sz="1600" dirty="0"/>
              <a:t>зміст</a:t>
            </a:r>
            <a:r>
              <a:rPr sz="1600" spc="-45" dirty="0"/>
              <a:t> </a:t>
            </a:r>
            <a:r>
              <a:rPr sz="1600" dirty="0"/>
              <a:t>екскурсії</a:t>
            </a:r>
            <a:r>
              <a:rPr sz="1600" spc="-5" dirty="0"/>
              <a:t> </a:t>
            </a:r>
            <a:r>
              <a:rPr sz="1600" dirty="0"/>
              <a:t>–</a:t>
            </a:r>
            <a:r>
              <a:rPr sz="1600" spc="-40" dirty="0"/>
              <a:t> </a:t>
            </a:r>
            <a:r>
              <a:rPr sz="1600" spc="-25" dirty="0"/>
              <a:t>для</a:t>
            </a:r>
            <a:endParaRPr sz="1600"/>
          </a:p>
          <a:p>
            <a:pPr marL="354965">
              <a:lnSpc>
                <a:spcPts val="1545"/>
              </a:lnSpc>
            </a:pPr>
            <a:r>
              <a:rPr sz="1600" dirty="0"/>
              <a:t>цього</a:t>
            </a:r>
            <a:r>
              <a:rPr sz="1600" spc="-35" dirty="0"/>
              <a:t> </a:t>
            </a:r>
            <a:r>
              <a:rPr sz="1600" dirty="0"/>
              <a:t>існує</a:t>
            </a:r>
            <a:r>
              <a:rPr sz="1600" spc="-25" dirty="0"/>
              <a:t> </a:t>
            </a:r>
            <a:r>
              <a:rPr sz="1600" spc="-10" dirty="0"/>
              <a:t>текст.</a:t>
            </a:r>
            <a:endParaRPr sz="1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6475" rIns="0" bIns="0" rtlCol="0">
            <a:spAutoFit/>
          </a:bodyPr>
          <a:lstStyle/>
          <a:p>
            <a:pPr marL="747395">
              <a:lnSpc>
                <a:spcPct val="100000"/>
              </a:lnSpc>
              <a:spcBef>
                <a:spcPts val="100"/>
              </a:spcBef>
            </a:pPr>
            <a:r>
              <a:rPr dirty="0"/>
              <a:t>Заповнення</a:t>
            </a:r>
            <a:r>
              <a:rPr spc="-100" dirty="0"/>
              <a:t> </a:t>
            </a:r>
            <a:r>
              <a:rPr dirty="0"/>
              <a:t>технологічної</a:t>
            </a:r>
            <a:r>
              <a:rPr spc="-114" dirty="0"/>
              <a:t> </a:t>
            </a:r>
            <a:r>
              <a:rPr spc="-20" dirty="0"/>
              <a:t>карти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354965" marR="143510" indent="-342900">
              <a:lnSpc>
                <a:spcPts val="1340"/>
              </a:lnSpc>
              <a:spcBef>
                <a:spcPts val="430"/>
              </a:spcBef>
              <a:buSzPct val="75000"/>
              <a:buFont typeface="Wingdings"/>
              <a:buChar char=""/>
              <a:tabLst>
                <a:tab pos="354965" algn="l"/>
              </a:tabLst>
            </a:pPr>
            <a:r>
              <a:rPr dirty="0"/>
              <a:t>Графа</a:t>
            </a:r>
            <a:r>
              <a:rPr spc="-45" dirty="0"/>
              <a:t> </a:t>
            </a:r>
            <a:r>
              <a:rPr dirty="0"/>
              <a:t>6</a:t>
            </a:r>
            <a:r>
              <a:rPr spc="-35" dirty="0"/>
              <a:t> </a:t>
            </a:r>
            <a:r>
              <a:rPr dirty="0"/>
              <a:t>«Організаційні</a:t>
            </a:r>
            <a:r>
              <a:rPr spc="-50" dirty="0"/>
              <a:t> </a:t>
            </a:r>
            <a:r>
              <a:rPr dirty="0"/>
              <a:t>вказівки».</a:t>
            </a:r>
            <a:r>
              <a:rPr spc="-25" dirty="0"/>
              <a:t> </a:t>
            </a:r>
            <a:r>
              <a:rPr dirty="0"/>
              <a:t>У</a:t>
            </a:r>
            <a:r>
              <a:rPr spc="-35" dirty="0"/>
              <a:t> </a:t>
            </a:r>
            <a:r>
              <a:rPr dirty="0"/>
              <a:t>цю</a:t>
            </a:r>
            <a:r>
              <a:rPr spc="-35" dirty="0"/>
              <a:t> </a:t>
            </a:r>
            <a:r>
              <a:rPr dirty="0"/>
              <a:t>графу</a:t>
            </a:r>
            <a:r>
              <a:rPr spc="-40" dirty="0"/>
              <a:t> </a:t>
            </a:r>
            <a:r>
              <a:rPr dirty="0"/>
              <a:t>включають</a:t>
            </a:r>
            <a:r>
              <a:rPr spc="-65" dirty="0"/>
              <a:t> </a:t>
            </a:r>
            <a:r>
              <a:rPr dirty="0"/>
              <a:t>усі</a:t>
            </a:r>
            <a:r>
              <a:rPr spc="-20" dirty="0"/>
              <a:t> </a:t>
            </a:r>
            <a:r>
              <a:rPr dirty="0"/>
              <a:t>питання,</a:t>
            </a:r>
            <a:r>
              <a:rPr spc="-35" dirty="0"/>
              <a:t> </a:t>
            </a:r>
            <a:r>
              <a:rPr dirty="0"/>
              <a:t>які</a:t>
            </a:r>
            <a:r>
              <a:rPr spc="-25" dirty="0"/>
              <a:t> </a:t>
            </a:r>
            <a:r>
              <a:rPr dirty="0"/>
              <a:t>входять</a:t>
            </a:r>
            <a:r>
              <a:rPr spc="-30" dirty="0"/>
              <a:t> </a:t>
            </a:r>
            <a:r>
              <a:rPr spc="-50" dirty="0"/>
              <a:t>у </a:t>
            </a:r>
            <a:r>
              <a:rPr dirty="0"/>
              <a:t>поняття</a:t>
            </a:r>
            <a:r>
              <a:rPr spc="-40" dirty="0"/>
              <a:t> </a:t>
            </a:r>
            <a:r>
              <a:rPr dirty="0"/>
              <a:t>«Техніка</a:t>
            </a:r>
            <a:r>
              <a:rPr spc="-25" dirty="0"/>
              <a:t> </a:t>
            </a:r>
            <a:r>
              <a:rPr dirty="0"/>
              <a:t>ведення</a:t>
            </a:r>
            <a:r>
              <a:rPr spc="-25" dirty="0"/>
              <a:t> </a:t>
            </a:r>
            <a:r>
              <a:rPr dirty="0"/>
              <a:t>екскурсії»,</a:t>
            </a:r>
            <a:r>
              <a:rPr spc="-45" dirty="0"/>
              <a:t> </a:t>
            </a:r>
            <a:r>
              <a:rPr dirty="0"/>
              <a:t>і</a:t>
            </a:r>
            <a:r>
              <a:rPr spc="-10" dirty="0"/>
              <a:t> </a:t>
            </a:r>
            <a:r>
              <a:rPr dirty="0"/>
              <a:t>рекомендації,</a:t>
            </a:r>
            <a:r>
              <a:rPr spc="-50" dirty="0"/>
              <a:t> </a:t>
            </a:r>
            <a:r>
              <a:rPr dirty="0"/>
              <a:t>що</a:t>
            </a:r>
            <a:r>
              <a:rPr spc="-40" dirty="0"/>
              <a:t> </a:t>
            </a:r>
            <a:r>
              <a:rPr dirty="0"/>
              <a:t>були</a:t>
            </a:r>
            <a:r>
              <a:rPr spc="-5" dirty="0"/>
              <a:t> </a:t>
            </a:r>
            <a:r>
              <a:rPr spc="-10" dirty="0"/>
              <a:t>розроблені</a:t>
            </a:r>
            <a:r>
              <a:rPr spc="-60" dirty="0"/>
              <a:t> </a:t>
            </a:r>
            <a:r>
              <a:rPr dirty="0"/>
              <a:t>на</a:t>
            </a:r>
            <a:r>
              <a:rPr spc="-25" dirty="0"/>
              <a:t> </a:t>
            </a:r>
            <a:r>
              <a:rPr dirty="0"/>
              <a:t>11</a:t>
            </a:r>
            <a:r>
              <a:rPr spc="-35" dirty="0"/>
              <a:t> </a:t>
            </a:r>
            <a:r>
              <a:rPr spc="-10" dirty="0"/>
              <a:t>етапі </a:t>
            </a:r>
            <a:r>
              <a:rPr dirty="0"/>
              <a:t>підготовки</a:t>
            </a:r>
            <a:r>
              <a:rPr spc="-35" dirty="0"/>
              <a:t> </a:t>
            </a:r>
            <a:r>
              <a:rPr dirty="0"/>
              <a:t>екскурсії,</a:t>
            </a:r>
            <a:r>
              <a:rPr spc="-35" dirty="0"/>
              <a:t> </a:t>
            </a:r>
            <a:r>
              <a:rPr dirty="0"/>
              <a:t>а</a:t>
            </a:r>
            <a:r>
              <a:rPr spc="-30" dirty="0"/>
              <a:t> </a:t>
            </a:r>
            <a:r>
              <a:rPr dirty="0"/>
              <a:t>також</a:t>
            </a:r>
            <a:r>
              <a:rPr spc="-45" dirty="0"/>
              <a:t> </a:t>
            </a:r>
            <a:r>
              <a:rPr dirty="0"/>
              <a:t>щодо</a:t>
            </a:r>
            <a:r>
              <a:rPr spc="-45" dirty="0"/>
              <a:t> </a:t>
            </a:r>
            <a:r>
              <a:rPr dirty="0"/>
              <a:t>забезпечення</a:t>
            </a:r>
            <a:r>
              <a:rPr spc="-55" dirty="0"/>
              <a:t> </a:t>
            </a:r>
            <a:r>
              <a:rPr dirty="0"/>
              <a:t>безпеки</a:t>
            </a:r>
            <a:r>
              <a:rPr spc="-45" dirty="0"/>
              <a:t> </a:t>
            </a:r>
            <a:r>
              <a:rPr dirty="0"/>
              <a:t>екскурсантів,</a:t>
            </a:r>
            <a:r>
              <a:rPr spc="-50" dirty="0"/>
              <a:t> </a:t>
            </a:r>
            <a:r>
              <a:rPr dirty="0"/>
              <a:t>правил</a:t>
            </a:r>
            <a:r>
              <a:rPr spc="-20" dirty="0"/>
              <a:t> </a:t>
            </a:r>
            <a:r>
              <a:rPr spc="-10" dirty="0"/>
              <a:t>їхньої </a:t>
            </a:r>
            <a:r>
              <a:rPr dirty="0"/>
              <a:t>поведінки</a:t>
            </a:r>
            <a:r>
              <a:rPr spc="-40" dirty="0"/>
              <a:t> </a:t>
            </a:r>
            <a:r>
              <a:rPr dirty="0"/>
              <a:t>на</a:t>
            </a:r>
            <a:r>
              <a:rPr spc="-35" dirty="0"/>
              <a:t> </a:t>
            </a:r>
            <a:r>
              <a:rPr dirty="0"/>
              <a:t>об’єктах,</a:t>
            </a:r>
            <a:r>
              <a:rPr spc="-55" dirty="0"/>
              <a:t> </a:t>
            </a:r>
            <a:r>
              <a:rPr dirty="0"/>
              <a:t>дотримання</a:t>
            </a:r>
            <a:r>
              <a:rPr spc="-45" dirty="0"/>
              <a:t> </a:t>
            </a:r>
            <a:r>
              <a:rPr spc="-10" dirty="0"/>
              <a:t>санітарно-</a:t>
            </a:r>
            <a:r>
              <a:rPr dirty="0"/>
              <a:t>гігієнічних</a:t>
            </a:r>
            <a:r>
              <a:rPr spc="-65" dirty="0"/>
              <a:t> </a:t>
            </a:r>
            <a:r>
              <a:rPr dirty="0"/>
              <a:t>вимог.</a:t>
            </a:r>
            <a:r>
              <a:rPr spc="-25" dirty="0"/>
              <a:t> </a:t>
            </a:r>
            <a:r>
              <a:rPr dirty="0"/>
              <a:t>Головна</a:t>
            </a:r>
            <a:r>
              <a:rPr spc="-35" dirty="0"/>
              <a:t> </a:t>
            </a:r>
            <a:r>
              <a:rPr dirty="0"/>
              <a:t>вимога</a:t>
            </a:r>
            <a:r>
              <a:rPr spc="-25" dirty="0"/>
              <a:t> </a:t>
            </a:r>
            <a:r>
              <a:rPr spc="-50" dirty="0"/>
              <a:t>–</a:t>
            </a:r>
          </a:p>
          <a:p>
            <a:pPr marL="354965" marR="31750">
              <a:lnSpc>
                <a:spcPct val="80000"/>
              </a:lnSpc>
              <a:spcBef>
                <a:spcPts val="25"/>
              </a:spcBef>
            </a:pPr>
            <a:r>
              <a:rPr dirty="0"/>
              <a:t>зробити</a:t>
            </a:r>
            <a:r>
              <a:rPr spc="-50" dirty="0"/>
              <a:t> </a:t>
            </a:r>
            <a:r>
              <a:rPr dirty="0"/>
              <a:t>так,</a:t>
            </a:r>
            <a:r>
              <a:rPr spc="-50" dirty="0"/>
              <a:t> </a:t>
            </a:r>
            <a:r>
              <a:rPr dirty="0"/>
              <a:t>щоб</a:t>
            </a:r>
            <a:r>
              <a:rPr spc="-45" dirty="0"/>
              <a:t> </a:t>
            </a:r>
            <a:r>
              <a:rPr dirty="0"/>
              <a:t>формулювання</a:t>
            </a:r>
            <a:r>
              <a:rPr spc="-30" dirty="0"/>
              <a:t> </a:t>
            </a:r>
            <a:r>
              <a:rPr dirty="0"/>
              <a:t>з</a:t>
            </a:r>
            <a:r>
              <a:rPr spc="-25" dirty="0"/>
              <a:t> </a:t>
            </a:r>
            <a:r>
              <a:rPr dirty="0"/>
              <a:t>техніки</a:t>
            </a:r>
            <a:r>
              <a:rPr spc="-40" dirty="0"/>
              <a:t> </a:t>
            </a:r>
            <a:r>
              <a:rPr dirty="0"/>
              <a:t>ведення</a:t>
            </a:r>
            <a:r>
              <a:rPr spc="-30" dirty="0"/>
              <a:t> </a:t>
            </a:r>
            <a:r>
              <a:rPr dirty="0"/>
              <a:t>екскурсії</a:t>
            </a:r>
            <a:r>
              <a:rPr spc="-45" dirty="0"/>
              <a:t> </a:t>
            </a:r>
            <a:r>
              <a:rPr dirty="0"/>
              <a:t>були</a:t>
            </a:r>
            <a:r>
              <a:rPr spc="-15" dirty="0"/>
              <a:t> </a:t>
            </a:r>
            <a:r>
              <a:rPr spc="-10" dirty="0"/>
              <a:t>якомога конкретними,</a:t>
            </a:r>
            <a:r>
              <a:rPr spc="-60" dirty="0"/>
              <a:t> </a:t>
            </a:r>
            <a:r>
              <a:rPr dirty="0"/>
              <a:t>чіткими,</a:t>
            </a:r>
            <a:r>
              <a:rPr spc="-35" dirty="0"/>
              <a:t> </a:t>
            </a:r>
            <a:r>
              <a:rPr dirty="0"/>
              <a:t>однозначними</a:t>
            </a:r>
            <a:r>
              <a:rPr spc="-65" dirty="0"/>
              <a:t> </a:t>
            </a:r>
            <a:r>
              <a:rPr dirty="0"/>
              <a:t>і</a:t>
            </a:r>
            <a:r>
              <a:rPr spc="-35" dirty="0"/>
              <a:t> </a:t>
            </a:r>
            <a:r>
              <a:rPr dirty="0"/>
              <a:t>зрозумілими.</a:t>
            </a:r>
            <a:r>
              <a:rPr spc="-45" dirty="0"/>
              <a:t> </a:t>
            </a:r>
            <a:r>
              <a:rPr dirty="0"/>
              <a:t>Наприклад,</a:t>
            </a:r>
            <a:r>
              <a:rPr spc="-35" dirty="0"/>
              <a:t> </a:t>
            </a:r>
            <a:r>
              <a:rPr dirty="0"/>
              <a:t>«Місце</a:t>
            </a:r>
            <a:r>
              <a:rPr spc="-65" dirty="0"/>
              <a:t> </a:t>
            </a:r>
            <a:r>
              <a:rPr dirty="0"/>
              <a:t>зупинки</a:t>
            </a:r>
            <a:r>
              <a:rPr spc="-25" dirty="0"/>
              <a:t> </a:t>
            </a:r>
            <a:r>
              <a:rPr spc="-50" dirty="0"/>
              <a:t>й </a:t>
            </a:r>
            <a:r>
              <a:rPr dirty="0"/>
              <a:t>очікування</a:t>
            </a:r>
            <a:r>
              <a:rPr spc="-40" dirty="0"/>
              <a:t> </a:t>
            </a:r>
            <a:r>
              <a:rPr dirty="0"/>
              <a:t>автобуса</a:t>
            </a:r>
            <a:r>
              <a:rPr spc="-40" dirty="0"/>
              <a:t> </a:t>
            </a:r>
            <a:r>
              <a:rPr dirty="0"/>
              <a:t>на</a:t>
            </a:r>
            <a:r>
              <a:rPr spc="-50" dirty="0"/>
              <a:t> </a:t>
            </a:r>
            <a:r>
              <a:rPr dirty="0"/>
              <a:t>парковці</a:t>
            </a:r>
            <a:r>
              <a:rPr spc="-40" dirty="0"/>
              <a:t> </a:t>
            </a:r>
            <a:r>
              <a:rPr dirty="0"/>
              <a:t>напроти</a:t>
            </a:r>
            <a:r>
              <a:rPr spc="-45" dirty="0"/>
              <a:t> </a:t>
            </a:r>
            <a:r>
              <a:rPr dirty="0"/>
              <a:t>пам’ятника</a:t>
            </a:r>
            <a:r>
              <a:rPr spc="-40" dirty="0"/>
              <a:t> </a:t>
            </a:r>
            <a:r>
              <a:rPr dirty="0"/>
              <a:t>N»,</a:t>
            </a:r>
            <a:r>
              <a:rPr spc="-45" dirty="0"/>
              <a:t> </a:t>
            </a:r>
            <a:r>
              <a:rPr dirty="0"/>
              <a:t>«Екскурсійну</a:t>
            </a:r>
            <a:r>
              <a:rPr spc="-35" dirty="0"/>
              <a:t> </a:t>
            </a:r>
            <a:r>
              <a:rPr dirty="0"/>
              <a:t>групу</a:t>
            </a:r>
            <a:r>
              <a:rPr spc="-35" dirty="0"/>
              <a:t> </a:t>
            </a:r>
            <a:r>
              <a:rPr dirty="0"/>
              <a:t>вивести</a:t>
            </a:r>
            <a:r>
              <a:rPr spc="-30" dirty="0"/>
              <a:t> </a:t>
            </a:r>
            <a:r>
              <a:rPr spc="-50" dirty="0"/>
              <a:t>з </a:t>
            </a:r>
            <a:r>
              <a:rPr dirty="0"/>
              <a:t>автобуса</a:t>
            </a:r>
            <a:r>
              <a:rPr spc="-40" dirty="0"/>
              <a:t> </a:t>
            </a:r>
            <a:r>
              <a:rPr dirty="0"/>
              <a:t>і</a:t>
            </a:r>
            <a:r>
              <a:rPr spc="-20" dirty="0"/>
              <a:t> </a:t>
            </a:r>
            <a:r>
              <a:rPr dirty="0"/>
              <a:t>провести</a:t>
            </a:r>
            <a:r>
              <a:rPr spc="-25" dirty="0"/>
              <a:t> </a:t>
            </a:r>
            <a:r>
              <a:rPr dirty="0"/>
              <a:t>по</a:t>
            </a:r>
            <a:r>
              <a:rPr spc="-25" dirty="0"/>
              <a:t> </a:t>
            </a:r>
            <a:r>
              <a:rPr dirty="0"/>
              <a:t>правій</a:t>
            </a:r>
            <a:r>
              <a:rPr spc="-25" dirty="0"/>
              <a:t> </a:t>
            </a:r>
            <a:r>
              <a:rPr dirty="0"/>
              <a:t>бічній</a:t>
            </a:r>
            <a:r>
              <a:rPr spc="-25" dirty="0"/>
              <a:t> </a:t>
            </a:r>
            <a:r>
              <a:rPr dirty="0"/>
              <a:t>алеї</a:t>
            </a:r>
            <a:r>
              <a:rPr spc="-45" dirty="0"/>
              <a:t> </a:t>
            </a:r>
            <a:r>
              <a:rPr dirty="0"/>
              <a:t>скверу</a:t>
            </a:r>
            <a:r>
              <a:rPr spc="-30" dirty="0"/>
              <a:t> </a:t>
            </a:r>
            <a:r>
              <a:rPr dirty="0"/>
              <a:t>до</a:t>
            </a:r>
            <a:r>
              <a:rPr spc="-35" dirty="0"/>
              <a:t> </a:t>
            </a:r>
            <a:r>
              <a:rPr dirty="0"/>
              <a:t>місця</a:t>
            </a:r>
            <a:r>
              <a:rPr spc="-20" dirty="0"/>
              <a:t> </a:t>
            </a:r>
            <a:r>
              <a:rPr dirty="0"/>
              <a:t>розташування</a:t>
            </a:r>
            <a:r>
              <a:rPr spc="-40" dirty="0"/>
              <a:t> </a:t>
            </a:r>
            <a:r>
              <a:rPr spc="-10" dirty="0"/>
              <a:t>фонтану».</a:t>
            </a:r>
          </a:p>
          <a:p>
            <a:pPr marL="354965" marR="5080" indent="-342900">
              <a:lnSpc>
                <a:spcPct val="80000"/>
              </a:lnSpc>
              <a:spcBef>
                <a:spcPts val="335"/>
              </a:spcBef>
              <a:buSzPct val="75000"/>
              <a:buFont typeface="Wingdings"/>
              <a:buChar char=""/>
              <a:tabLst>
                <a:tab pos="354965" algn="l"/>
              </a:tabLst>
            </a:pPr>
            <a:r>
              <a:rPr dirty="0"/>
              <a:t>Графа</a:t>
            </a:r>
            <a:r>
              <a:rPr spc="-35" dirty="0"/>
              <a:t> </a:t>
            </a:r>
            <a:r>
              <a:rPr dirty="0"/>
              <a:t>7</a:t>
            </a:r>
            <a:r>
              <a:rPr spc="-20" dirty="0"/>
              <a:t> </a:t>
            </a:r>
            <a:r>
              <a:rPr dirty="0"/>
              <a:t>«Методичні</a:t>
            </a:r>
            <a:r>
              <a:rPr spc="-40" dirty="0"/>
              <a:t> </a:t>
            </a:r>
            <a:r>
              <a:rPr dirty="0"/>
              <a:t>вказівки»</a:t>
            </a:r>
            <a:r>
              <a:rPr spc="-25" dirty="0"/>
              <a:t> </a:t>
            </a:r>
            <a:r>
              <a:rPr dirty="0"/>
              <a:t>–</a:t>
            </a:r>
            <a:r>
              <a:rPr spc="-20" dirty="0"/>
              <a:t> </a:t>
            </a:r>
            <a:r>
              <a:rPr dirty="0"/>
              <a:t>найважливіша</a:t>
            </a:r>
            <a:r>
              <a:rPr spc="-15" dirty="0"/>
              <a:t> </a:t>
            </a:r>
            <a:r>
              <a:rPr dirty="0"/>
              <a:t>графа</a:t>
            </a:r>
            <a:r>
              <a:rPr spc="-35" dirty="0"/>
              <a:t> </a:t>
            </a:r>
            <a:r>
              <a:rPr spc="-10" dirty="0"/>
              <a:t>технологічної</a:t>
            </a:r>
            <a:r>
              <a:rPr spc="-60" dirty="0"/>
              <a:t> </a:t>
            </a:r>
            <a:r>
              <a:rPr dirty="0"/>
              <a:t>карти</a:t>
            </a:r>
            <a:r>
              <a:rPr spc="-20" dirty="0"/>
              <a:t> </a:t>
            </a:r>
            <a:r>
              <a:rPr dirty="0"/>
              <a:t>екскурсії.</a:t>
            </a:r>
            <a:r>
              <a:rPr spc="-25" dirty="0"/>
              <a:t> </a:t>
            </a:r>
            <a:r>
              <a:rPr spc="-50" dirty="0"/>
              <a:t>У </a:t>
            </a:r>
            <a:r>
              <a:rPr dirty="0"/>
              <a:t>ній</a:t>
            </a:r>
            <a:r>
              <a:rPr spc="-30" dirty="0"/>
              <a:t> </a:t>
            </a:r>
            <a:r>
              <a:rPr dirty="0"/>
              <a:t>формулюють</a:t>
            </a:r>
            <a:r>
              <a:rPr spc="-60" dirty="0"/>
              <a:t> </a:t>
            </a:r>
            <a:r>
              <a:rPr dirty="0"/>
              <a:t>основні</a:t>
            </a:r>
            <a:r>
              <a:rPr spc="-60" dirty="0"/>
              <a:t> </a:t>
            </a:r>
            <a:r>
              <a:rPr dirty="0"/>
              <a:t>вимоги</a:t>
            </a:r>
            <a:r>
              <a:rPr spc="-15" dirty="0"/>
              <a:t> </a:t>
            </a:r>
            <a:r>
              <a:rPr dirty="0"/>
              <a:t>до</a:t>
            </a:r>
            <a:r>
              <a:rPr spc="-45" dirty="0"/>
              <a:t> </a:t>
            </a:r>
            <a:r>
              <a:rPr dirty="0"/>
              <a:t>використання</a:t>
            </a:r>
            <a:r>
              <a:rPr spc="-55" dirty="0"/>
              <a:t> </a:t>
            </a:r>
            <a:r>
              <a:rPr dirty="0"/>
              <a:t>методичних</a:t>
            </a:r>
            <a:r>
              <a:rPr spc="-55" dirty="0"/>
              <a:t> </a:t>
            </a:r>
            <a:r>
              <a:rPr dirty="0"/>
              <a:t>прийомів,</a:t>
            </a:r>
            <a:r>
              <a:rPr spc="-10" dirty="0"/>
              <a:t> вказується, </a:t>
            </a:r>
            <a:r>
              <a:rPr dirty="0"/>
              <a:t>які</a:t>
            </a:r>
            <a:r>
              <a:rPr spc="-20" dirty="0"/>
              <a:t> </a:t>
            </a:r>
            <a:r>
              <a:rPr dirty="0"/>
              <a:t>власне</a:t>
            </a:r>
            <a:r>
              <a:rPr spc="-50" dirty="0"/>
              <a:t> </a:t>
            </a:r>
            <a:r>
              <a:rPr dirty="0"/>
              <a:t>прийоми</a:t>
            </a:r>
            <a:r>
              <a:rPr spc="10" dirty="0"/>
              <a:t> </a:t>
            </a:r>
            <a:r>
              <a:rPr dirty="0"/>
              <a:t>та</a:t>
            </a:r>
            <a:r>
              <a:rPr spc="-40" dirty="0"/>
              <a:t> </a:t>
            </a:r>
            <a:r>
              <a:rPr dirty="0"/>
              <a:t>як</a:t>
            </a:r>
            <a:r>
              <a:rPr spc="-30" dirty="0"/>
              <a:t> </a:t>
            </a:r>
            <a:r>
              <a:rPr dirty="0"/>
              <a:t>їх</a:t>
            </a:r>
            <a:r>
              <a:rPr spc="-20" dirty="0"/>
              <a:t> </a:t>
            </a:r>
            <a:r>
              <a:rPr dirty="0"/>
              <a:t>варто</a:t>
            </a:r>
            <a:r>
              <a:rPr spc="-40" dirty="0"/>
              <a:t> </a:t>
            </a:r>
            <a:r>
              <a:rPr dirty="0"/>
              <a:t>використовувати</a:t>
            </a:r>
            <a:r>
              <a:rPr spc="-15" dirty="0"/>
              <a:t> </a:t>
            </a:r>
            <a:r>
              <a:rPr dirty="0"/>
              <a:t>по</a:t>
            </a:r>
            <a:r>
              <a:rPr spc="-30" dirty="0"/>
              <a:t> </a:t>
            </a:r>
            <a:r>
              <a:rPr dirty="0"/>
              <a:t>відношенню</a:t>
            </a:r>
            <a:r>
              <a:rPr spc="-45" dirty="0"/>
              <a:t> </a:t>
            </a:r>
            <a:r>
              <a:rPr dirty="0"/>
              <a:t>до</a:t>
            </a:r>
            <a:r>
              <a:rPr spc="-30" dirty="0"/>
              <a:t> </a:t>
            </a:r>
            <a:r>
              <a:rPr dirty="0"/>
              <a:t>певних</a:t>
            </a:r>
            <a:r>
              <a:rPr spc="-20" dirty="0"/>
              <a:t> </a:t>
            </a:r>
            <a:r>
              <a:rPr dirty="0"/>
              <a:t>об’єктів</a:t>
            </a:r>
            <a:r>
              <a:rPr spc="-40" dirty="0"/>
              <a:t> </a:t>
            </a:r>
            <a:r>
              <a:rPr spc="-50" dirty="0"/>
              <a:t>і </a:t>
            </a:r>
            <a:r>
              <a:rPr dirty="0"/>
              <a:t>відповідних</a:t>
            </a:r>
            <a:r>
              <a:rPr spc="-30" dirty="0"/>
              <a:t> </a:t>
            </a:r>
            <a:r>
              <a:rPr dirty="0"/>
              <a:t>ним</a:t>
            </a:r>
            <a:r>
              <a:rPr spc="-25" dirty="0"/>
              <a:t> </a:t>
            </a:r>
            <a:r>
              <a:rPr dirty="0"/>
              <a:t>питань.</a:t>
            </a:r>
            <a:r>
              <a:rPr spc="-35" dirty="0"/>
              <a:t> </a:t>
            </a:r>
            <a:r>
              <a:rPr dirty="0"/>
              <a:t>У</a:t>
            </a:r>
            <a:r>
              <a:rPr spc="-35" dirty="0"/>
              <a:t> </a:t>
            </a:r>
            <a:r>
              <a:rPr dirty="0"/>
              <a:t>цій</a:t>
            </a:r>
            <a:r>
              <a:rPr spc="-25" dirty="0"/>
              <a:t> </a:t>
            </a:r>
            <a:r>
              <a:rPr dirty="0"/>
              <a:t>графі</a:t>
            </a:r>
            <a:r>
              <a:rPr spc="-40" dirty="0"/>
              <a:t> </a:t>
            </a:r>
            <a:r>
              <a:rPr dirty="0"/>
              <a:t>також</a:t>
            </a:r>
            <a:r>
              <a:rPr spc="-65" dirty="0"/>
              <a:t> </a:t>
            </a:r>
            <a:r>
              <a:rPr dirty="0"/>
              <a:t>викладається</a:t>
            </a:r>
            <a:r>
              <a:rPr spc="-55" dirty="0"/>
              <a:t> </a:t>
            </a:r>
            <a:r>
              <a:rPr dirty="0"/>
              <a:t>зміст</a:t>
            </a:r>
            <a:r>
              <a:rPr spc="-50" dirty="0"/>
              <a:t> </a:t>
            </a:r>
            <a:r>
              <a:rPr dirty="0"/>
              <a:t>логічного</a:t>
            </a:r>
            <a:r>
              <a:rPr spc="-60" dirty="0"/>
              <a:t> </a:t>
            </a:r>
            <a:r>
              <a:rPr dirty="0"/>
              <a:t>переходу</a:t>
            </a:r>
            <a:r>
              <a:rPr spc="-30" dirty="0"/>
              <a:t> </a:t>
            </a:r>
            <a:r>
              <a:rPr spc="-25" dirty="0"/>
              <a:t>до </a:t>
            </a:r>
            <a:r>
              <a:rPr dirty="0"/>
              <a:t>наступної</a:t>
            </a:r>
            <a:r>
              <a:rPr spc="-45" dirty="0"/>
              <a:t> </a:t>
            </a:r>
            <a:r>
              <a:rPr dirty="0"/>
              <a:t>підтеми,</a:t>
            </a:r>
            <a:r>
              <a:rPr spc="-20" dirty="0"/>
              <a:t> </a:t>
            </a:r>
            <a:r>
              <a:rPr dirty="0"/>
              <a:t>даються</a:t>
            </a:r>
            <a:r>
              <a:rPr spc="-50" dirty="0"/>
              <a:t> </a:t>
            </a:r>
            <a:r>
              <a:rPr dirty="0"/>
              <a:t>рекомендації</a:t>
            </a:r>
            <a:r>
              <a:rPr spc="-55" dirty="0"/>
              <a:t> </a:t>
            </a:r>
            <a:r>
              <a:rPr dirty="0"/>
              <a:t>з</a:t>
            </a:r>
            <a:r>
              <a:rPr spc="-30" dirty="0"/>
              <a:t> </a:t>
            </a:r>
            <a:r>
              <a:rPr dirty="0"/>
              <a:t>показу</a:t>
            </a:r>
            <a:r>
              <a:rPr spc="-30" dirty="0"/>
              <a:t> </a:t>
            </a:r>
            <a:r>
              <a:rPr spc="-10" dirty="0"/>
              <a:t>матеріалів</a:t>
            </a:r>
            <a:r>
              <a:rPr spc="-50" dirty="0"/>
              <a:t> </a:t>
            </a:r>
            <a:r>
              <a:rPr spc="-10" dirty="0"/>
              <a:t>«Портфеля </a:t>
            </a:r>
            <a:r>
              <a:rPr dirty="0"/>
              <a:t>екскурсовода»,</a:t>
            </a:r>
            <a:r>
              <a:rPr spc="-65" dirty="0"/>
              <a:t> </a:t>
            </a:r>
            <a:r>
              <a:rPr dirty="0"/>
              <a:t>а</a:t>
            </a:r>
            <a:r>
              <a:rPr spc="-40" dirty="0"/>
              <a:t> </a:t>
            </a:r>
            <a:r>
              <a:rPr dirty="0"/>
              <a:t>також</a:t>
            </a:r>
            <a:r>
              <a:rPr spc="-50" dirty="0"/>
              <a:t> </a:t>
            </a:r>
            <a:r>
              <a:rPr dirty="0"/>
              <a:t>вказівки</a:t>
            </a:r>
            <a:r>
              <a:rPr spc="-30" dirty="0"/>
              <a:t> </a:t>
            </a:r>
            <a:r>
              <a:rPr dirty="0"/>
              <a:t>такого</a:t>
            </a:r>
            <a:r>
              <a:rPr spc="-60" dirty="0"/>
              <a:t> </a:t>
            </a:r>
            <a:r>
              <a:rPr dirty="0"/>
              <a:t>характеру:</a:t>
            </a:r>
            <a:r>
              <a:rPr spc="-40" dirty="0"/>
              <a:t> </a:t>
            </a:r>
            <a:r>
              <a:rPr dirty="0"/>
              <a:t>«Підготувати</a:t>
            </a:r>
            <a:r>
              <a:rPr spc="-35" dirty="0"/>
              <a:t> </a:t>
            </a:r>
            <a:r>
              <a:rPr dirty="0"/>
              <a:t>групу</a:t>
            </a:r>
            <a:r>
              <a:rPr spc="-30" dirty="0"/>
              <a:t> </a:t>
            </a:r>
            <a:r>
              <a:rPr dirty="0"/>
              <a:t>до</a:t>
            </a:r>
            <a:r>
              <a:rPr spc="-40" dirty="0"/>
              <a:t> </a:t>
            </a:r>
            <a:r>
              <a:rPr spc="-10" dirty="0"/>
              <a:t>подальшого </a:t>
            </a:r>
            <a:r>
              <a:rPr dirty="0"/>
              <a:t>самостійного</a:t>
            </a:r>
            <a:r>
              <a:rPr spc="-65" dirty="0"/>
              <a:t> </a:t>
            </a:r>
            <a:r>
              <a:rPr dirty="0"/>
              <a:t>сприйняття</a:t>
            </a:r>
            <a:r>
              <a:rPr spc="-40" dirty="0"/>
              <a:t> </a:t>
            </a:r>
            <a:r>
              <a:rPr dirty="0"/>
              <a:t>об’єктів»,</a:t>
            </a:r>
            <a:r>
              <a:rPr spc="-65" dirty="0"/>
              <a:t> </a:t>
            </a:r>
            <a:r>
              <a:rPr dirty="0"/>
              <a:t>«Чітко</a:t>
            </a:r>
            <a:r>
              <a:rPr spc="-45" dirty="0"/>
              <a:t> </a:t>
            </a:r>
            <a:r>
              <a:rPr dirty="0"/>
              <a:t>орієнтувати</a:t>
            </a:r>
            <a:r>
              <a:rPr spc="-45" dirty="0"/>
              <a:t> </a:t>
            </a:r>
            <a:r>
              <a:rPr dirty="0"/>
              <a:t>групу</a:t>
            </a:r>
            <a:r>
              <a:rPr spc="-30" dirty="0"/>
              <a:t> </a:t>
            </a:r>
            <a:r>
              <a:rPr dirty="0"/>
              <a:t>на…»,</a:t>
            </a:r>
            <a:r>
              <a:rPr spc="-55" dirty="0"/>
              <a:t> </a:t>
            </a:r>
            <a:r>
              <a:rPr spc="-10" dirty="0"/>
              <a:t>«Налаштувати </a:t>
            </a:r>
            <a:r>
              <a:rPr dirty="0"/>
              <a:t>групу</a:t>
            </a:r>
            <a:r>
              <a:rPr spc="-25" dirty="0"/>
              <a:t> </a:t>
            </a:r>
            <a:r>
              <a:rPr dirty="0"/>
              <a:t>на</a:t>
            </a:r>
            <a:r>
              <a:rPr spc="-45" dirty="0"/>
              <a:t> </a:t>
            </a:r>
            <a:r>
              <a:rPr dirty="0"/>
              <a:t>сприйняття…»,</a:t>
            </a:r>
            <a:r>
              <a:rPr spc="-45" dirty="0"/>
              <a:t> </a:t>
            </a:r>
            <a:r>
              <a:rPr dirty="0"/>
              <a:t>«Надати</a:t>
            </a:r>
            <a:r>
              <a:rPr spc="-55" dirty="0"/>
              <a:t> </a:t>
            </a:r>
            <a:r>
              <a:rPr dirty="0"/>
              <a:t>поради</a:t>
            </a:r>
            <a:r>
              <a:rPr spc="-35" dirty="0"/>
              <a:t> </a:t>
            </a:r>
            <a:r>
              <a:rPr dirty="0"/>
              <a:t>групі</a:t>
            </a:r>
            <a:r>
              <a:rPr spc="-30" dirty="0"/>
              <a:t> </a:t>
            </a:r>
            <a:r>
              <a:rPr dirty="0"/>
              <a:t>щодо</a:t>
            </a:r>
            <a:r>
              <a:rPr spc="-45" dirty="0"/>
              <a:t> </a:t>
            </a:r>
            <a:r>
              <a:rPr dirty="0"/>
              <a:t>подальшого</a:t>
            </a:r>
            <a:r>
              <a:rPr spc="-70" dirty="0"/>
              <a:t> </a:t>
            </a:r>
            <a:r>
              <a:rPr dirty="0"/>
              <a:t>знайомства</a:t>
            </a:r>
            <a:r>
              <a:rPr spc="-65" dirty="0"/>
              <a:t> </a:t>
            </a:r>
            <a:r>
              <a:rPr spc="-50" dirty="0"/>
              <a:t>з </a:t>
            </a:r>
            <a:r>
              <a:rPr spc="-10" dirty="0"/>
              <a:t>об’єктом».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6475" rIns="0" bIns="0" rtlCol="0">
            <a:spAutoFit/>
          </a:bodyPr>
          <a:lstStyle/>
          <a:p>
            <a:pPr marL="74739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ЗРАЗКИ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2334895"/>
            <a:ext cx="7498080" cy="331787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266065" marR="226060" indent="-254000">
              <a:lnSpc>
                <a:spcPct val="80000"/>
              </a:lnSpc>
              <a:spcBef>
                <a:spcPts val="530"/>
              </a:spcBef>
              <a:buAutoNum type="arabicPeriod"/>
              <a:tabLst>
                <a:tab pos="354965" algn="l"/>
              </a:tabLst>
            </a:pP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Оглядова</a:t>
            </a:r>
            <a:r>
              <a:rPr sz="18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екскурсія</a:t>
            </a:r>
            <a:r>
              <a:rPr sz="1800" spc="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містом: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«Одеса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-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перлина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біля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моря».</a:t>
            </a:r>
            <a:r>
              <a:rPr sz="18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–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URL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50" dirty="0">
                <a:solidFill>
                  <a:srgbClr val="003366"/>
                </a:solidFill>
                <a:latin typeface="Arial"/>
                <a:cs typeface="Arial"/>
              </a:rPr>
              <a:t>: 	</a:t>
            </a:r>
            <a:r>
              <a:rPr sz="1800" u="sng" spc="-10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  <a:hlinkClick r:id="rId2"/>
              </a:rPr>
              <a:t>https://studopedia.com.ua/1_229782_shema-trasi-marshrutu-</a:t>
            </a:r>
            <a:r>
              <a:rPr sz="1800" u="none" spc="-10" dirty="0">
                <a:solidFill>
                  <a:srgbClr val="003366"/>
                </a:solidFill>
                <a:latin typeface="Arial"/>
                <a:cs typeface="Arial"/>
              </a:rPr>
              <a:t> 	</a:t>
            </a:r>
            <a:r>
              <a:rPr sz="1800" u="sng" spc="-10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  <a:hlinkClick r:id="rId2"/>
              </a:rPr>
              <a:t>transportnoyi-ekskursIyi.html</a:t>
            </a:r>
            <a:endParaRPr sz="1800">
              <a:latin typeface="Arial"/>
              <a:cs typeface="Arial"/>
            </a:endParaRPr>
          </a:p>
          <a:p>
            <a:pPr marL="266065" marR="549275" indent="-254000">
              <a:lnSpc>
                <a:spcPts val="1730"/>
              </a:lnSpc>
              <a:spcBef>
                <a:spcPts val="415"/>
              </a:spcBef>
              <a:buAutoNum type="arabicPeriod"/>
              <a:tabLst>
                <a:tab pos="354965" algn="l"/>
              </a:tabLst>
            </a:pP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Технологічна</a:t>
            </a:r>
            <a:r>
              <a:rPr sz="18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карта</a:t>
            </a:r>
            <a:r>
              <a:rPr sz="18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екскурсії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«Історичні</a:t>
            </a:r>
            <a:r>
              <a:rPr sz="18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пам’ятники</a:t>
            </a:r>
            <a:r>
              <a:rPr sz="18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залізних 	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рудників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Тарапаківського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пласта</a:t>
            </a:r>
            <a:r>
              <a:rPr sz="18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Кривбасу</a:t>
            </a:r>
            <a:r>
              <a:rPr sz="18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дореволюційної</a:t>
            </a:r>
            <a:r>
              <a:rPr sz="18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та 	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радянської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доби</a:t>
            </a:r>
            <a:r>
              <a:rPr sz="18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(1893-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1958 рр.)»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(м.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Кривий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Ріг)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–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URL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50" dirty="0">
                <a:solidFill>
                  <a:srgbClr val="003366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354965">
              <a:lnSpc>
                <a:spcPts val="1525"/>
              </a:lnSpc>
            </a:pPr>
            <a:r>
              <a:rPr sz="1800" u="sng" spc="-10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  <a:hlinkClick r:id="rId3"/>
              </a:rPr>
              <a:t>http://krt.dp.ua/images/files/pdf/Наука/Інші/Криворіжці/Казакова%20Т</a:t>
            </a:r>
            <a:endParaRPr sz="1800">
              <a:latin typeface="Arial"/>
              <a:cs typeface="Arial"/>
            </a:endParaRPr>
          </a:p>
          <a:p>
            <a:pPr marL="354965">
              <a:lnSpc>
                <a:spcPts val="1730"/>
              </a:lnSpc>
            </a:pPr>
            <a:r>
              <a:rPr sz="1800" u="sng" spc="-10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  <a:hlinkClick r:id="rId3"/>
              </a:rPr>
              <a:t>.А.%20Науково-</a:t>
            </a:r>
            <a:endParaRPr sz="1800">
              <a:latin typeface="Arial"/>
              <a:cs typeface="Arial"/>
            </a:endParaRPr>
          </a:p>
          <a:p>
            <a:pPr marL="354965">
              <a:lnSpc>
                <a:spcPts val="1945"/>
              </a:lnSpc>
            </a:pPr>
            <a:r>
              <a:rPr sz="1800" u="sng" spc="-10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  <a:hlinkClick r:id="rId3"/>
              </a:rPr>
              <a:t>методичне%20обгрунтування%20тематичної%20екскурсії.pdf</a:t>
            </a:r>
            <a:endParaRPr sz="1800">
              <a:latin typeface="Arial"/>
              <a:cs typeface="Arial"/>
            </a:endParaRPr>
          </a:p>
          <a:p>
            <a:pPr marL="264795" marR="57150" indent="-252729" algn="just">
              <a:lnSpc>
                <a:spcPct val="80000"/>
              </a:lnSpc>
              <a:spcBef>
                <a:spcPts val="434"/>
              </a:spcBef>
              <a:buAutoNum type="arabicPeriod" startAt="3"/>
              <a:tabLst>
                <a:tab pos="354965" algn="l"/>
              </a:tabLst>
            </a:pP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Матеріали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до</a:t>
            </a:r>
            <a:r>
              <a:rPr sz="18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пішохідної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 історико-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краєзнавчої</a:t>
            </a:r>
            <a:r>
              <a:rPr sz="18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екскурсії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"Маскарони 	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та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кахлі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Маріуполя: до</a:t>
            </a:r>
            <a:r>
              <a:rPr sz="18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проблеми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збереження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архітектури"</a:t>
            </a:r>
            <a:r>
              <a:rPr sz="1800" spc="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–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URL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50" dirty="0">
                <a:solidFill>
                  <a:srgbClr val="003366"/>
                </a:solidFill>
                <a:latin typeface="Arial"/>
                <a:cs typeface="Arial"/>
              </a:rPr>
              <a:t>: 	</a:t>
            </a:r>
            <a:r>
              <a:rPr sz="1800" u="sng" spc="-10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  <a:hlinkClick r:id="rId4"/>
              </a:rPr>
              <a:t>https://ru.calameo.com/read/002979071d33bbcb5e928</a:t>
            </a:r>
            <a:endParaRPr sz="1800">
              <a:latin typeface="Arial"/>
              <a:cs typeface="Arial"/>
            </a:endParaRPr>
          </a:p>
          <a:p>
            <a:pPr marL="266065" marR="74930" indent="-254000" algn="just">
              <a:lnSpc>
                <a:spcPct val="80000"/>
              </a:lnSpc>
              <a:spcBef>
                <a:spcPts val="434"/>
              </a:spcBef>
              <a:buAutoNum type="arabicPeriod" startAt="3"/>
              <a:tabLst>
                <a:tab pos="354965" algn="l"/>
              </a:tabLst>
            </a:pP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Технологічна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карта</a:t>
            </a:r>
            <a:r>
              <a:rPr sz="18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екскурсії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«Донецьк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–</a:t>
            </a:r>
            <a:r>
              <a:rPr sz="18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початок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всіх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маршрутів»</a:t>
            </a:r>
            <a:r>
              <a:rPr sz="1800" spc="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50" dirty="0">
                <a:solidFill>
                  <a:srgbClr val="003366"/>
                </a:solidFill>
                <a:latin typeface="Arial"/>
                <a:cs typeface="Arial"/>
              </a:rPr>
              <a:t>– 	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URL</a:t>
            </a:r>
            <a:r>
              <a:rPr sz="1800" spc="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:</a:t>
            </a:r>
            <a:r>
              <a:rPr sz="1800" spc="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–</a:t>
            </a:r>
            <a:r>
              <a:rPr sz="1800" spc="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URL</a:t>
            </a:r>
            <a:r>
              <a:rPr sz="1800" spc="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:</a:t>
            </a:r>
            <a:r>
              <a:rPr sz="1800" spc="10" dirty="0">
                <a:solidFill>
                  <a:srgbClr val="003366"/>
                </a:solidFill>
                <a:latin typeface="Arial"/>
                <a:cs typeface="Arial"/>
              </a:rPr>
              <a:t>  </a:t>
            </a:r>
            <a:r>
              <a:rPr sz="1800" u="sng" spc="-10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  <a:hlinkClick r:id="rId5"/>
              </a:rPr>
              <a:t>https://helpiks.org/8-27030.html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6475" rIns="0" bIns="0" rtlCol="0">
            <a:spAutoFit/>
          </a:bodyPr>
          <a:lstStyle/>
          <a:p>
            <a:pPr marL="747395">
              <a:lnSpc>
                <a:spcPct val="100000"/>
              </a:lnSpc>
              <a:spcBef>
                <a:spcPts val="100"/>
              </a:spcBef>
            </a:pPr>
            <a:r>
              <a:rPr dirty="0"/>
              <a:t>Складання</a:t>
            </a:r>
            <a:r>
              <a:rPr spc="-140" dirty="0"/>
              <a:t> </a:t>
            </a:r>
            <a:r>
              <a:rPr dirty="0"/>
              <a:t>індивідуального</a:t>
            </a:r>
            <a:r>
              <a:rPr spc="-100" dirty="0"/>
              <a:t> </a:t>
            </a:r>
            <a:r>
              <a:rPr spc="-10" dirty="0"/>
              <a:t>тексту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2334895"/>
            <a:ext cx="7369175" cy="386715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354965" marR="932815" indent="-342900">
              <a:lnSpc>
                <a:spcPct val="80000"/>
              </a:lnSpc>
              <a:spcBef>
                <a:spcPts val="530"/>
              </a:spcBef>
            </a:pP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Екскурсійна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практика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виходить</a:t>
            </a:r>
            <a:r>
              <a:rPr sz="18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з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того,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що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основою</a:t>
            </a:r>
            <a:r>
              <a:rPr sz="18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розповіді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екскурсовода</a:t>
            </a:r>
            <a:r>
              <a:rPr sz="18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є</a:t>
            </a:r>
            <a:r>
              <a:rPr sz="18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3366"/>
                </a:solidFill>
                <a:latin typeface="Arial"/>
                <a:cs typeface="Arial"/>
              </a:rPr>
              <a:t>індивідуальний</a:t>
            </a:r>
            <a:r>
              <a:rPr sz="1800" b="1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3366"/>
                </a:solidFill>
                <a:latin typeface="Arial"/>
                <a:cs typeface="Arial"/>
              </a:rPr>
              <a:t>текст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,</a:t>
            </a:r>
            <a:r>
              <a:rPr sz="1800" spc="-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який</a:t>
            </a:r>
            <a:r>
              <a:rPr sz="1800" spc="-8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визначає</a:t>
            </a:r>
            <a:endParaRPr sz="1800">
              <a:latin typeface="Arial"/>
              <a:cs typeface="Arial"/>
            </a:endParaRPr>
          </a:p>
          <a:p>
            <a:pPr marL="354965" marR="5080">
              <a:lnSpc>
                <a:spcPct val="80000"/>
              </a:lnSpc>
            </a:pP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послідовність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і</a:t>
            </a:r>
            <a:r>
              <a:rPr sz="18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повноту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викладу</a:t>
            </a:r>
            <a:r>
              <a:rPr sz="1800" spc="-6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думок,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допомагає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екскурсоводові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логічно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будувати</a:t>
            </a:r>
            <a:r>
              <a:rPr sz="18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свою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розповідь.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Такий</a:t>
            </a:r>
            <a:r>
              <a:rPr sz="1800" spc="-7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текст</a:t>
            </a:r>
            <a:r>
              <a:rPr sz="18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кожен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екскурсовод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складає</a:t>
            </a:r>
            <a:r>
              <a:rPr sz="18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самостійно.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Основою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для</a:t>
            </a:r>
            <a:r>
              <a:rPr sz="18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індивідуального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тексту</a:t>
            </a:r>
            <a:r>
              <a:rPr sz="1800" spc="-50" dirty="0">
                <a:solidFill>
                  <a:srgbClr val="003366"/>
                </a:solidFill>
                <a:latin typeface="Arial"/>
                <a:cs typeface="Arial"/>
              </a:rPr>
              <a:t> є</a:t>
            </a:r>
            <a:endParaRPr sz="1800">
              <a:latin typeface="Arial"/>
              <a:cs typeface="Arial"/>
            </a:endParaRPr>
          </a:p>
          <a:p>
            <a:pPr marL="354965">
              <a:lnSpc>
                <a:spcPts val="1730"/>
              </a:lnSpc>
            </a:pP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контрольний</a:t>
            </a:r>
            <a:r>
              <a:rPr sz="1800" spc="-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текст.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945"/>
              </a:lnSpc>
              <a:spcBef>
                <a:spcPts val="1730"/>
              </a:spcBef>
            </a:pP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Основна</a:t>
            </a:r>
            <a:r>
              <a:rPr sz="18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3366"/>
                </a:solidFill>
                <a:latin typeface="Arial"/>
                <a:cs typeface="Arial"/>
              </a:rPr>
              <a:t>відмінність</a:t>
            </a:r>
            <a:r>
              <a:rPr sz="1800" b="1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3366"/>
                </a:solidFill>
                <a:latin typeface="Arial"/>
                <a:cs typeface="Arial"/>
              </a:rPr>
              <a:t>індивідуального</a:t>
            </a:r>
            <a:r>
              <a:rPr sz="1800" b="1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3366"/>
                </a:solidFill>
                <a:latin typeface="Arial"/>
                <a:cs typeface="Arial"/>
              </a:rPr>
              <a:t>тексту</a:t>
            </a:r>
            <a:r>
              <a:rPr sz="1800" b="1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3366"/>
                </a:solidFill>
                <a:latin typeface="Arial"/>
                <a:cs typeface="Arial"/>
              </a:rPr>
              <a:t>від</a:t>
            </a:r>
            <a:r>
              <a:rPr sz="1800" b="1" spc="-8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3366"/>
                </a:solidFill>
                <a:latin typeface="Arial"/>
                <a:cs typeface="Arial"/>
              </a:rPr>
              <a:t>контрольного</a:t>
            </a:r>
            <a:endParaRPr sz="1800">
              <a:latin typeface="Arial"/>
              <a:cs typeface="Arial"/>
            </a:endParaRPr>
          </a:p>
          <a:p>
            <a:pPr marL="354965" marR="593090">
              <a:lnSpc>
                <a:spcPct val="80100"/>
              </a:lnSpc>
              <a:spcBef>
                <a:spcPts val="210"/>
              </a:spcBef>
            </a:pP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полягає</a:t>
            </a:r>
            <a:r>
              <a:rPr sz="18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в</a:t>
            </a:r>
            <a:r>
              <a:rPr sz="18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тому,</a:t>
            </a:r>
            <a:r>
              <a:rPr sz="18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що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він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відображає</a:t>
            </a:r>
            <a:r>
              <a:rPr sz="18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структуру</a:t>
            </a:r>
            <a:r>
              <a:rPr sz="18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екскурсії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50" dirty="0">
                <a:solidFill>
                  <a:srgbClr val="003366"/>
                </a:solidFill>
                <a:latin typeface="Arial"/>
                <a:cs typeface="Arial"/>
              </a:rPr>
              <a:t>і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побудований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в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повній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відповідності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з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методичної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розробкою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екскурсії.</a:t>
            </a:r>
            <a:r>
              <a:rPr sz="18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Матеріал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розміщується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в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тій</a:t>
            </a:r>
            <a:r>
              <a:rPr sz="18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послідовності,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в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якій</a:t>
            </a:r>
            <a:endParaRPr sz="1800">
              <a:latin typeface="Arial"/>
              <a:cs typeface="Arial"/>
            </a:endParaRPr>
          </a:p>
          <a:p>
            <a:pPr marL="354965" marR="150495">
              <a:lnSpc>
                <a:spcPct val="80000"/>
              </a:lnSpc>
            </a:pP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показуються</a:t>
            </a:r>
            <a:r>
              <a:rPr sz="18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об'єкти,</a:t>
            </a:r>
            <a:r>
              <a:rPr sz="18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і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має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чіткий</a:t>
            </a:r>
            <a:r>
              <a:rPr sz="18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поділ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на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частини.</a:t>
            </a:r>
            <a:r>
              <a:rPr sz="18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Кожна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з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них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присвячується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однієї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з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підтем.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Складений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у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відповідності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з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цими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вимогами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індивідуальний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текст</a:t>
            </a:r>
            <a:r>
              <a:rPr sz="18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являє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собою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готовий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для</a:t>
            </a:r>
            <a:endParaRPr sz="1800">
              <a:latin typeface="Arial"/>
              <a:cs typeface="Arial"/>
            </a:endParaRPr>
          </a:p>
          <a:p>
            <a:pPr marL="354965">
              <a:lnSpc>
                <a:spcPts val="1510"/>
              </a:lnSpc>
            </a:pP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"використання"</a:t>
            </a:r>
            <a:r>
              <a:rPr sz="18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розповідь.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Індивідуальний</a:t>
            </a:r>
            <a:r>
              <a:rPr sz="18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текст</a:t>
            </a:r>
            <a:r>
              <a:rPr sz="18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містить</a:t>
            </a:r>
            <a:r>
              <a:rPr sz="18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повний</a:t>
            </a:r>
            <a:endParaRPr sz="1800">
              <a:latin typeface="Arial"/>
              <a:cs typeface="Arial"/>
            </a:endParaRPr>
          </a:p>
          <a:p>
            <a:pPr marL="354965">
              <a:lnSpc>
                <a:spcPts val="1730"/>
              </a:lnSpc>
            </a:pP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виклад</a:t>
            </a:r>
            <a:r>
              <a:rPr sz="18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того,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що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слід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розповісти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на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екскурсії.</a:t>
            </a:r>
            <a:r>
              <a:rPr sz="1800" spc="-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При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викладі</a:t>
            </a:r>
            <a:r>
              <a:rPr sz="18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сутності</a:t>
            </a:r>
            <a:endParaRPr sz="1800">
              <a:latin typeface="Arial"/>
              <a:cs typeface="Arial"/>
            </a:endParaRPr>
          </a:p>
          <a:p>
            <a:pPr marL="354965">
              <a:lnSpc>
                <a:spcPts val="1945"/>
              </a:lnSpc>
            </a:pP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історичних</a:t>
            </a:r>
            <a:r>
              <a:rPr sz="18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подій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не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повинно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бути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скорочень,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оцінки</a:t>
            </a:r>
            <a:r>
              <a:rPr sz="18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їх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значення.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6475" rIns="0" bIns="0" rtlCol="0">
            <a:spAutoFit/>
          </a:bodyPr>
          <a:lstStyle/>
          <a:p>
            <a:pPr marL="747395">
              <a:lnSpc>
                <a:spcPct val="100000"/>
              </a:lnSpc>
              <a:spcBef>
                <a:spcPts val="100"/>
              </a:spcBef>
            </a:pPr>
            <a:r>
              <a:rPr dirty="0"/>
              <a:t>Прийом</a:t>
            </a:r>
            <a:r>
              <a:rPr spc="-85" dirty="0"/>
              <a:t> </a:t>
            </a:r>
            <a:r>
              <a:rPr dirty="0"/>
              <a:t>(здача)</a:t>
            </a:r>
            <a:r>
              <a:rPr spc="-75" dirty="0"/>
              <a:t> </a:t>
            </a:r>
            <a:r>
              <a:rPr spc="-10" dirty="0"/>
              <a:t>екскурсії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2357755"/>
            <a:ext cx="7468234" cy="340995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354965" marR="5080" indent="-342900">
              <a:lnSpc>
                <a:spcPct val="90000"/>
              </a:lnSpc>
              <a:spcBef>
                <a:spcPts val="340"/>
              </a:spcBef>
              <a:buSzPct val="75000"/>
              <a:buFont typeface="Wingdings"/>
              <a:buChar char=""/>
              <a:tabLst>
                <a:tab pos="354965" algn="l"/>
              </a:tabLst>
            </a:pP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При</a:t>
            </a:r>
            <a:r>
              <a:rPr sz="20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позитивній</a:t>
            </a:r>
            <a:r>
              <a:rPr sz="20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оцінці</a:t>
            </a:r>
            <a:r>
              <a:rPr sz="20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контрольного</a:t>
            </a:r>
            <a:r>
              <a:rPr sz="2000" spc="-7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тексту</a:t>
            </a:r>
            <a:r>
              <a:rPr sz="20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і</a:t>
            </a:r>
            <a:r>
              <a:rPr sz="20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методичної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розробки</a:t>
            </a:r>
            <a:r>
              <a:rPr sz="20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екскурсії,</a:t>
            </a:r>
            <a:r>
              <a:rPr sz="20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а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також</a:t>
            </a:r>
            <a:r>
              <a:rPr sz="20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при</a:t>
            </a:r>
            <a:r>
              <a:rPr sz="20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наявності</a:t>
            </a:r>
            <a:r>
              <a:rPr sz="20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укомплектованого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"портфеля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екскурсовода"</a:t>
            </a:r>
            <a:r>
              <a:rPr sz="20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і 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карти-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схеми</a:t>
            </a:r>
            <a:r>
              <a:rPr sz="20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маршруту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призначається</a:t>
            </a:r>
            <a:r>
              <a:rPr sz="2000" spc="-7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дата</a:t>
            </a:r>
            <a:r>
              <a:rPr sz="20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прийому</a:t>
            </a:r>
            <a:r>
              <a:rPr sz="20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(здачі)</a:t>
            </a:r>
            <a:r>
              <a:rPr sz="2000" spc="-6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нової</a:t>
            </a:r>
            <a:r>
              <a:rPr sz="20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екскурсії.</a:t>
            </a:r>
            <a:r>
              <a:rPr sz="20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Здача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екскурсії</a:t>
            </a:r>
            <a:r>
              <a:rPr sz="2000" spc="-6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доручається</a:t>
            </a:r>
            <a:r>
              <a:rPr sz="20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керівника</a:t>
            </a:r>
            <a:r>
              <a:rPr sz="20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творчої</a:t>
            </a:r>
            <a:r>
              <a:rPr sz="20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групи.</a:t>
            </a:r>
            <a:endParaRPr sz="2000">
              <a:latin typeface="Arial"/>
              <a:cs typeface="Arial"/>
            </a:endParaRPr>
          </a:p>
          <a:p>
            <a:pPr marL="354965" marR="604520" indent="-342900">
              <a:lnSpc>
                <a:spcPts val="2160"/>
              </a:lnSpc>
              <a:spcBef>
                <a:spcPts val="515"/>
              </a:spcBef>
              <a:buSzPct val="75000"/>
              <a:buFont typeface="Wingdings"/>
              <a:buChar char=""/>
              <a:tabLst>
                <a:tab pos="354965" algn="l"/>
              </a:tabLst>
            </a:pP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Прийом</a:t>
            </a:r>
            <a:r>
              <a:rPr sz="20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(здача)</a:t>
            </a:r>
            <a:r>
              <a:rPr sz="20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екскурсії</a:t>
            </a:r>
            <a:r>
              <a:rPr sz="20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носить</a:t>
            </a:r>
            <a:r>
              <a:rPr sz="20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діловий</a:t>
            </a:r>
            <a:r>
              <a:rPr sz="20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характер,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проводиться</a:t>
            </a:r>
            <a:r>
              <a:rPr sz="20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у</a:t>
            </a:r>
            <a:r>
              <a:rPr sz="20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формі</a:t>
            </a:r>
            <a:r>
              <a:rPr sz="20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творчої</a:t>
            </a:r>
            <a:r>
              <a:rPr sz="20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дискусії,</a:t>
            </a:r>
            <a:r>
              <a:rPr sz="20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обміну</a:t>
            </a:r>
            <a:r>
              <a:rPr sz="20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думками,</a:t>
            </a:r>
            <a:endParaRPr sz="2000">
              <a:latin typeface="Arial"/>
              <a:cs typeface="Arial"/>
            </a:endParaRPr>
          </a:p>
          <a:p>
            <a:pPr marL="354965">
              <a:lnSpc>
                <a:spcPts val="2010"/>
              </a:lnSpc>
            </a:pP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виявлення</a:t>
            </a:r>
            <a:r>
              <a:rPr sz="20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недоліків.</a:t>
            </a:r>
            <a:r>
              <a:rPr sz="20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Учасники</a:t>
            </a:r>
            <a:r>
              <a:rPr sz="2000" spc="-6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прийому</a:t>
            </a:r>
            <a:r>
              <a:rPr sz="20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екскурсії</a:t>
            </a:r>
            <a:r>
              <a:rPr sz="20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повинні</a:t>
            </a:r>
            <a:endParaRPr sz="2000">
              <a:latin typeface="Arial"/>
              <a:cs typeface="Arial"/>
            </a:endParaRPr>
          </a:p>
          <a:p>
            <a:pPr marL="354965" marR="437515">
              <a:lnSpc>
                <a:spcPts val="2160"/>
              </a:lnSpc>
              <a:spcBef>
                <a:spcPts val="155"/>
              </a:spcBef>
            </a:pP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бути</a:t>
            </a:r>
            <a:r>
              <a:rPr sz="20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попередньо</a:t>
            </a:r>
            <a:r>
              <a:rPr sz="20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ознайомлені</a:t>
            </a:r>
            <a:r>
              <a:rPr sz="2000" spc="-6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з</a:t>
            </a:r>
            <a:r>
              <a:rPr sz="20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її</a:t>
            </a:r>
            <a:r>
              <a:rPr sz="20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контрольним</a:t>
            </a:r>
            <a:r>
              <a:rPr sz="20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текстом</a:t>
            </a:r>
            <a:r>
              <a:rPr sz="20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50" dirty="0">
                <a:solidFill>
                  <a:srgbClr val="003366"/>
                </a:solidFill>
                <a:latin typeface="Arial"/>
                <a:cs typeface="Arial"/>
              </a:rPr>
              <a:t>і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методичної</a:t>
            </a:r>
            <a:r>
              <a:rPr sz="20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розробкою,</a:t>
            </a:r>
            <a:r>
              <a:rPr sz="20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схемою</a:t>
            </a:r>
            <a:r>
              <a:rPr sz="20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маршруту,</a:t>
            </a:r>
            <a:r>
              <a:rPr sz="20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змістом</a:t>
            </a:r>
            <a:endParaRPr sz="2000">
              <a:latin typeface="Arial"/>
              <a:cs typeface="Arial"/>
            </a:endParaRPr>
          </a:p>
          <a:p>
            <a:pPr marL="354965" marR="30480">
              <a:lnSpc>
                <a:spcPts val="2160"/>
              </a:lnSpc>
            </a:pP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"портфеля</a:t>
            </a:r>
            <a:r>
              <a:rPr sz="20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екскурсовода",</a:t>
            </a:r>
            <a:r>
              <a:rPr sz="2000" spc="-6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списком</a:t>
            </a:r>
            <a:r>
              <a:rPr sz="20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використаної</a:t>
            </a:r>
            <a:r>
              <a:rPr sz="2000" spc="-7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літератури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і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т.</a:t>
            </a:r>
            <a:r>
              <a:rPr sz="20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25" dirty="0">
                <a:solidFill>
                  <a:srgbClr val="003366"/>
                </a:solidFill>
                <a:latin typeface="Arial"/>
                <a:cs typeface="Arial"/>
              </a:rPr>
              <a:t>д.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6475" rIns="0" bIns="0" rtlCol="0">
            <a:spAutoFit/>
          </a:bodyPr>
          <a:lstStyle/>
          <a:p>
            <a:pPr marL="747395">
              <a:lnSpc>
                <a:spcPct val="100000"/>
              </a:lnSpc>
              <a:spcBef>
                <a:spcPts val="100"/>
              </a:spcBef>
            </a:pPr>
            <a:r>
              <a:rPr dirty="0"/>
              <a:t>Затвердження</a:t>
            </a:r>
            <a:r>
              <a:rPr spc="-30" dirty="0"/>
              <a:t> </a:t>
            </a:r>
            <a:r>
              <a:rPr spc="-10" dirty="0"/>
              <a:t>екскурсії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2342514"/>
            <a:ext cx="7454265" cy="309816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4965" marR="175260" indent="-342900" algn="just">
              <a:lnSpc>
                <a:spcPts val="1540"/>
              </a:lnSpc>
              <a:spcBef>
                <a:spcPts val="459"/>
              </a:spcBef>
            </a:pP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При</a:t>
            </a:r>
            <a:r>
              <a:rPr sz="16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позитивному</a:t>
            </a:r>
            <a:r>
              <a:rPr sz="16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висновку</a:t>
            </a:r>
            <a:r>
              <a:rPr sz="16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про</a:t>
            </a:r>
            <a:r>
              <a:rPr sz="16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контрольному</a:t>
            </a:r>
            <a:r>
              <a:rPr sz="16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тексті</a:t>
            </a:r>
            <a:r>
              <a:rPr sz="16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і</a:t>
            </a:r>
            <a:r>
              <a:rPr sz="1600" spc="-7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методичній</a:t>
            </a:r>
            <a:r>
              <a:rPr sz="16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розробці,</a:t>
            </a:r>
            <a:r>
              <a:rPr sz="16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spc="-50" dirty="0">
                <a:solidFill>
                  <a:srgbClr val="003366"/>
                </a:solidFill>
                <a:latin typeface="Arial"/>
                <a:cs typeface="Arial"/>
              </a:rPr>
              <a:t>а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також</a:t>
            </a:r>
            <a:r>
              <a:rPr sz="16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на</a:t>
            </a:r>
            <a:r>
              <a:rPr sz="16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підставі</a:t>
            </a:r>
            <a:r>
              <a:rPr sz="1600" spc="-7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розрахунку</a:t>
            </a:r>
            <a:r>
              <a:rPr sz="16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вартості</a:t>
            </a:r>
            <a:r>
              <a:rPr sz="16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і</a:t>
            </a:r>
            <a:r>
              <a:rPr sz="16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визначення</a:t>
            </a:r>
            <a:r>
              <a:rPr sz="16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норми</a:t>
            </a:r>
            <a:r>
              <a:rPr sz="16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прибутку</a:t>
            </a:r>
            <a:r>
              <a:rPr sz="16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3366"/>
                </a:solidFill>
                <a:latin typeface="Arial"/>
                <a:cs typeface="Arial"/>
              </a:rPr>
              <a:t>нової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екскурсії</a:t>
            </a:r>
            <a:r>
              <a:rPr sz="1600" spc="-6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керівником</a:t>
            </a:r>
            <a:r>
              <a:rPr sz="1600" spc="-7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екскурсійної</a:t>
            </a:r>
            <a:r>
              <a:rPr sz="16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установи</a:t>
            </a:r>
            <a:r>
              <a:rPr sz="16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видається</a:t>
            </a:r>
            <a:r>
              <a:rPr sz="1600" spc="-6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наказ</a:t>
            </a:r>
            <a:r>
              <a:rPr sz="1600" spc="-6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003366"/>
                </a:solidFill>
                <a:latin typeface="Arial"/>
                <a:cs typeface="Arial"/>
              </a:rPr>
              <a:t>про</a:t>
            </a:r>
            <a:endParaRPr sz="1600">
              <a:latin typeface="Arial"/>
              <a:cs typeface="Arial"/>
            </a:endParaRPr>
          </a:p>
          <a:p>
            <a:pPr marL="354965" algn="just">
              <a:lnSpc>
                <a:spcPts val="1350"/>
              </a:lnSpc>
            </a:pP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затвердження</a:t>
            </a:r>
            <a:r>
              <a:rPr sz="16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нової</a:t>
            </a:r>
            <a:r>
              <a:rPr sz="1600" spc="-6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екскурсійної</a:t>
            </a:r>
            <a:r>
              <a:rPr sz="16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теми</a:t>
            </a:r>
            <a:r>
              <a:rPr sz="16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та</a:t>
            </a:r>
            <a:r>
              <a:rPr sz="1600" spc="-8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списку</a:t>
            </a:r>
            <a:r>
              <a:rPr sz="1600" spc="-6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екскурсоводів,</a:t>
            </a:r>
            <a:r>
              <a:rPr sz="16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3366"/>
                </a:solidFill>
                <a:latin typeface="Arial"/>
                <a:cs typeface="Arial"/>
              </a:rPr>
              <a:t>допущених</a:t>
            </a:r>
            <a:endParaRPr sz="1600">
              <a:latin typeface="Arial"/>
              <a:cs typeface="Arial"/>
            </a:endParaRPr>
          </a:p>
          <a:p>
            <a:pPr marL="354965" algn="just">
              <a:lnSpc>
                <a:spcPts val="1730"/>
              </a:lnSpc>
            </a:pP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до</a:t>
            </a:r>
            <a:r>
              <a:rPr sz="16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її</a:t>
            </a:r>
            <a:r>
              <a:rPr sz="1600" spc="-10" dirty="0">
                <a:solidFill>
                  <a:srgbClr val="003366"/>
                </a:solidFill>
                <a:latin typeface="Arial"/>
                <a:cs typeface="Arial"/>
              </a:rPr>
              <a:t> проведення.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730"/>
              </a:lnSpc>
              <a:spcBef>
                <a:spcPts val="1540"/>
              </a:spcBef>
            </a:pP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До</a:t>
            </a:r>
            <a:r>
              <a:rPr sz="16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роботи</a:t>
            </a:r>
            <a:r>
              <a:rPr sz="16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допускаються</a:t>
            </a:r>
            <a:r>
              <a:rPr sz="16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3366"/>
                </a:solidFill>
                <a:latin typeface="Arial"/>
                <a:cs typeface="Arial"/>
              </a:rPr>
              <a:t>екскурсоводи,</a:t>
            </a:r>
            <a:r>
              <a:rPr sz="16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які</a:t>
            </a:r>
            <a:r>
              <a:rPr sz="16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брали</a:t>
            </a:r>
            <a:r>
              <a:rPr sz="16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активну</a:t>
            </a:r>
            <a:r>
              <a:rPr sz="16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участь</a:t>
            </a:r>
            <a:r>
              <a:rPr sz="1600" spc="-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у</a:t>
            </a:r>
            <a:r>
              <a:rPr sz="16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3366"/>
                </a:solidFill>
                <a:latin typeface="Arial"/>
                <a:cs typeface="Arial"/>
              </a:rPr>
              <a:t>розробці</a:t>
            </a:r>
            <a:endParaRPr sz="1600">
              <a:latin typeface="Arial"/>
              <a:cs typeface="Arial"/>
            </a:endParaRPr>
          </a:p>
          <a:p>
            <a:pPr marL="354965" marR="5080" algn="just">
              <a:lnSpc>
                <a:spcPts val="1540"/>
              </a:lnSpc>
              <a:spcBef>
                <a:spcPts val="175"/>
              </a:spcBef>
            </a:pP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теми</a:t>
            </a:r>
            <a:r>
              <a:rPr sz="16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та</a:t>
            </a:r>
            <a:r>
              <a:rPr sz="16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прослухані</a:t>
            </a:r>
            <a:r>
              <a:rPr sz="1600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на</a:t>
            </a:r>
            <a:r>
              <a:rPr sz="16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маршруті</a:t>
            </a:r>
            <a:r>
              <a:rPr sz="16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або</a:t>
            </a:r>
            <a:r>
              <a:rPr sz="16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в</a:t>
            </a:r>
            <a:r>
              <a:rPr sz="16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ході</a:t>
            </a:r>
            <a:r>
              <a:rPr sz="16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співбесіди.</a:t>
            </a:r>
            <a:r>
              <a:rPr sz="16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Висновок</a:t>
            </a:r>
            <a:r>
              <a:rPr sz="16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3366"/>
                </a:solidFill>
                <a:latin typeface="Arial"/>
                <a:cs typeface="Arial"/>
              </a:rPr>
              <a:t>співбесіди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робить</a:t>
            </a:r>
            <a:r>
              <a:rPr sz="16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методист</a:t>
            </a:r>
            <a:r>
              <a:rPr sz="16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3366"/>
                </a:solidFill>
                <a:latin typeface="Arial"/>
                <a:cs typeface="Arial"/>
              </a:rPr>
              <a:t>екскурсійно-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методичного</a:t>
            </a:r>
            <a:r>
              <a:rPr sz="16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3366"/>
                </a:solidFill>
                <a:latin typeface="Arial"/>
                <a:cs typeface="Arial"/>
              </a:rPr>
              <a:t>відділу.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85"/>
              </a:spcBef>
            </a:pPr>
            <a:endParaRPr sz="1600">
              <a:latin typeface="Arial"/>
              <a:cs typeface="Arial"/>
            </a:endParaRPr>
          </a:p>
          <a:p>
            <a:pPr marL="354965" marR="293370" indent="-342900">
              <a:lnSpc>
                <a:spcPct val="80100"/>
              </a:lnSpc>
            </a:pP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Всі</a:t>
            </a:r>
            <a:r>
              <a:rPr sz="16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інші</a:t>
            </a:r>
            <a:r>
              <a:rPr sz="16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3366"/>
                </a:solidFill>
                <a:latin typeface="Arial"/>
                <a:cs typeface="Arial"/>
              </a:rPr>
              <a:t>екскурсоводи,</a:t>
            </a:r>
            <a:r>
              <a:rPr sz="16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надалі</a:t>
            </a:r>
            <a:r>
              <a:rPr sz="16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самостійно</a:t>
            </a:r>
            <a:r>
              <a:rPr sz="16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підготували</a:t>
            </a:r>
            <a:r>
              <a:rPr sz="16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дану</a:t>
            </a:r>
            <a:r>
              <a:rPr sz="16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тему,</a:t>
            </a:r>
            <a:r>
              <a:rPr sz="1600" spc="-10" dirty="0">
                <a:solidFill>
                  <a:srgbClr val="003366"/>
                </a:solidFill>
                <a:latin typeface="Arial"/>
                <a:cs typeface="Arial"/>
              </a:rPr>
              <a:t> проводять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пробну</a:t>
            </a:r>
            <a:r>
              <a:rPr sz="16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екскурсію</a:t>
            </a:r>
            <a:r>
              <a:rPr sz="16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в</a:t>
            </a:r>
            <a:r>
              <a:rPr sz="16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звичайному</a:t>
            </a:r>
            <a:r>
              <a:rPr sz="16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порядку.</a:t>
            </a:r>
            <a:r>
              <a:rPr sz="16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Екскурсоводи</a:t>
            </a:r>
            <a:r>
              <a:rPr sz="16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(незалежно</a:t>
            </a:r>
            <a:r>
              <a:rPr sz="16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003366"/>
                </a:solidFill>
                <a:latin typeface="Arial"/>
                <a:cs typeface="Arial"/>
              </a:rPr>
              <a:t>від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стажу</a:t>
            </a:r>
            <a:r>
              <a:rPr sz="16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роботи)</a:t>
            </a:r>
            <a:r>
              <a:rPr sz="16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до</a:t>
            </a:r>
            <a:r>
              <a:rPr sz="16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проведення</a:t>
            </a:r>
            <a:r>
              <a:rPr sz="16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екскурсії</a:t>
            </a:r>
            <a:r>
              <a:rPr sz="16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на</a:t>
            </a:r>
            <a:r>
              <a:rPr sz="16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нову</a:t>
            </a:r>
            <a:r>
              <a:rPr sz="16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для</a:t>
            </a:r>
            <a:r>
              <a:rPr sz="16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них</a:t>
            </a:r>
            <a:r>
              <a:rPr sz="1600" spc="-20" dirty="0">
                <a:solidFill>
                  <a:srgbClr val="003366"/>
                </a:solidFill>
                <a:latin typeface="Arial"/>
                <a:cs typeface="Arial"/>
              </a:rPr>
              <a:t> тему</a:t>
            </a:r>
            <a:endParaRPr sz="1600">
              <a:latin typeface="Arial"/>
              <a:cs typeface="Arial"/>
            </a:endParaRPr>
          </a:p>
          <a:p>
            <a:pPr marL="354965" marR="41910">
              <a:lnSpc>
                <a:spcPct val="80000"/>
              </a:lnSpc>
            </a:pP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допускаються</a:t>
            </a:r>
            <a:r>
              <a:rPr sz="16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3366"/>
                </a:solidFill>
                <a:latin typeface="Arial"/>
                <a:cs typeface="Arial"/>
              </a:rPr>
              <a:t>тільки</a:t>
            </a:r>
            <a:r>
              <a:rPr sz="1600" b="1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3366"/>
                </a:solidFill>
                <a:latin typeface="Arial"/>
                <a:cs typeface="Arial"/>
              </a:rPr>
              <a:t>при</a:t>
            </a:r>
            <a:r>
              <a:rPr sz="1600" b="1" spc="-6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3366"/>
                </a:solidFill>
                <a:latin typeface="Arial"/>
                <a:cs typeface="Arial"/>
              </a:rPr>
              <a:t>наявності</a:t>
            </a:r>
            <a:r>
              <a:rPr sz="1600" b="1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3366"/>
                </a:solidFill>
                <a:latin typeface="Arial"/>
                <a:cs typeface="Arial"/>
              </a:rPr>
              <a:t>у</a:t>
            </a:r>
            <a:r>
              <a:rPr sz="1600" b="1" spc="-7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3366"/>
                </a:solidFill>
                <a:latin typeface="Arial"/>
                <a:cs typeface="Arial"/>
              </a:rPr>
              <a:t>них</a:t>
            </a:r>
            <a:r>
              <a:rPr sz="1600" b="1" spc="-6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3366"/>
                </a:solidFill>
                <a:latin typeface="Arial"/>
                <a:cs typeface="Arial"/>
              </a:rPr>
              <a:t>індивідуального</a:t>
            </a:r>
            <a:r>
              <a:rPr sz="1600" b="1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3366"/>
                </a:solidFill>
                <a:latin typeface="Arial"/>
                <a:cs typeface="Arial"/>
              </a:rPr>
              <a:t>тексту</a:t>
            </a:r>
            <a:r>
              <a:rPr sz="1600" b="1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3366"/>
                </a:solidFill>
                <a:latin typeface="Arial"/>
                <a:cs typeface="Arial"/>
              </a:rPr>
              <a:t>після прослуховування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 і</a:t>
            </a:r>
            <a:r>
              <a:rPr sz="16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видання</a:t>
            </a:r>
            <a:r>
              <a:rPr sz="16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3366"/>
                </a:solidFill>
                <a:latin typeface="Arial"/>
                <a:cs typeface="Arial"/>
              </a:rPr>
              <a:t>відповідного</a:t>
            </a:r>
            <a:r>
              <a:rPr sz="16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3366"/>
                </a:solidFill>
                <a:latin typeface="Arial"/>
                <a:cs typeface="Arial"/>
              </a:rPr>
              <a:t>наказу.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41882" y="22936"/>
            <a:ext cx="61214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Документація</a:t>
            </a:r>
            <a:r>
              <a:rPr spc="-35" dirty="0"/>
              <a:t> </a:t>
            </a:r>
            <a:r>
              <a:rPr dirty="0"/>
              <a:t>до</a:t>
            </a:r>
            <a:r>
              <a:rPr spc="-20" dirty="0"/>
              <a:t> </a:t>
            </a:r>
            <a:r>
              <a:rPr spc="-10" dirty="0"/>
              <a:t>екскурсії: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23912" y="965263"/>
          <a:ext cx="7848600" cy="56362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2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4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4345">
                <a:tc>
                  <a:txBody>
                    <a:bodyPr/>
                    <a:lstStyle/>
                    <a:p>
                      <a:pPr marL="109791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НАЗВА</a:t>
                      </a:r>
                      <a:r>
                        <a:rPr sz="1400" spc="-5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ДОКУМЕНТУ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28575">
                      <a:solidFill>
                        <a:srgbClr val="003366"/>
                      </a:solidFill>
                      <a:prstDash val="solid"/>
                    </a:lnL>
                    <a:lnR w="12700">
                      <a:solidFill>
                        <a:srgbClr val="003366"/>
                      </a:solidFill>
                      <a:prstDash val="solid"/>
                    </a:lnR>
                    <a:lnT w="28575">
                      <a:solidFill>
                        <a:srgbClr val="003366"/>
                      </a:solidFill>
                      <a:prstDash val="solid"/>
                    </a:lnT>
                    <a:lnB w="12700">
                      <a:solidFill>
                        <a:srgbClr val="00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506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ОСНОВНИЙ</a:t>
                      </a:r>
                      <a:r>
                        <a:rPr sz="1400" spc="-6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2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ЗМІСТ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3366"/>
                      </a:solidFill>
                      <a:prstDash val="solid"/>
                    </a:lnL>
                    <a:lnR w="28575">
                      <a:solidFill>
                        <a:srgbClr val="003366"/>
                      </a:solidFill>
                      <a:prstDash val="solid"/>
                    </a:lnR>
                    <a:lnT w="28575">
                      <a:solidFill>
                        <a:srgbClr val="003366"/>
                      </a:solidFill>
                      <a:prstDash val="solid"/>
                    </a:lnT>
                    <a:lnB w="12700">
                      <a:solidFill>
                        <a:srgbClr val="00336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7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Список 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літератури</a:t>
                      </a:r>
                      <a:r>
                        <a:rPr sz="1400" spc="-2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за</a:t>
                      </a:r>
                      <a:r>
                        <a:rPr sz="1400" spc="-2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темою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28575">
                      <a:solidFill>
                        <a:srgbClr val="003366"/>
                      </a:solidFill>
                      <a:prstDash val="solid"/>
                    </a:lnL>
                    <a:lnR w="12700">
                      <a:solidFill>
                        <a:srgbClr val="003366"/>
                      </a:solidFill>
                      <a:prstDash val="solid"/>
                    </a:lnR>
                    <a:lnT w="12700">
                      <a:solidFill>
                        <a:srgbClr val="003366"/>
                      </a:solidFill>
                      <a:prstDash val="solid"/>
                    </a:lnT>
                    <a:lnB w="12700">
                      <a:solidFill>
                        <a:srgbClr val="00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1466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Перераховуються</a:t>
                      </a:r>
                      <a:r>
                        <a:rPr sz="1400" spc="-4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всі</a:t>
                      </a:r>
                      <a:r>
                        <a:rPr sz="1400" spc="-3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книги,</a:t>
                      </a:r>
                      <a:r>
                        <a:rPr sz="1400" spc="-3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брошури,</a:t>
                      </a:r>
                      <a:r>
                        <a:rPr sz="1400" spc="-4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статті,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які</a:t>
                      </a:r>
                      <a:r>
                        <a:rPr sz="1400" spc="-4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були</a:t>
                      </a:r>
                      <a:r>
                        <a:rPr sz="1400" spc="-2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використані</a:t>
                      </a:r>
                      <a:r>
                        <a:rPr sz="1400" spc="-5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при</a:t>
                      </a:r>
                      <a:r>
                        <a:rPr sz="1400" spc="-3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підготовці</a:t>
                      </a:r>
                      <a:r>
                        <a:rPr sz="1400" spc="-4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екскурсії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3366"/>
                      </a:solidFill>
                      <a:prstDash val="solid"/>
                    </a:lnL>
                    <a:lnR w="28575">
                      <a:solidFill>
                        <a:srgbClr val="003366"/>
                      </a:solidFill>
                      <a:prstDash val="solid"/>
                    </a:lnR>
                    <a:lnT w="12700">
                      <a:solidFill>
                        <a:srgbClr val="003366"/>
                      </a:solidFill>
                      <a:prstDash val="solid"/>
                    </a:lnT>
                    <a:lnB w="12700">
                      <a:solidFill>
                        <a:srgbClr val="00336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4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91440" marR="549910">
                        <a:lnSpc>
                          <a:spcPct val="100000"/>
                        </a:lnSpc>
                      </a:pP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Картки</a:t>
                      </a:r>
                      <a:r>
                        <a:rPr sz="1400" spc="-5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(паспорта)</a:t>
                      </a:r>
                      <a:r>
                        <a:rPr sz="1400" spc="-6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об’єктів,</a:t>
                      </a:r>
                      <a:r>
                        <a:rPr sz="1400" spc="-5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включених</a:t>
                      </a:r>
                      <a:r>
                        <a:rPr sz="1400" spc="-4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в 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маршрут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92075" marB="0">
                    <a:lnL w="28575">
                      <a:solidFill>
                        <a:srgbClr val="003366"/>
                      </a:solidFill>
                      <a:prstDash val="solid"/>
                    </a:lnL>
                    <a:lnR w="12700">
                      <a:solidFill>
                        <a:srgbClr val="003366"/>
                      </a:solidFill>
                      <a:prstDash val="solid"/>
                    </a:lnR>
                    <a:lnT w="12700">
                      <a:solidFill>
                        <a:srgbClr val="003366"/>
                      </a:solidFill>
                      <a:prstDash val="solid"/>
                    </a:lnT>
                    <a:lnB w="12700">
                      <a:solidFill>
                        <a:srgbClr val="00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2075" marR="228600" algn="just">
                        <a:lnSpc>
                          <a:spcPct val="100000"/>
                        </a:lnSpc>
                      </a:pP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Відомості,</a:t>
                      </a:r>
                      <a:r>
                        <a:rPr sz="1400" spc="-4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що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характеризують</a:t>
                      </a:r>
                      <a:r>
                        <a:rPr sz="1400" spc="-4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екскурсійний </a:t>
                      </a:r>
                      <a:r>
                        <a:rPr sz="1400" spc="-2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об'єкт.</a:t>
                      </a:r>
                      <a:r>
                        <a:rPr sz="1400" spc="-6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Вигляд</a:t>
                      </a:r>
                      <a:r>
                        <a:rPr sz="1400" spc="-3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пам'ятника,</a:t>
                      </a:r>
                      <a:r>
                        <a:rPr sz="1400" spc="-4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2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його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92075" marR="238760" algn="just">
                        <a:lnSpc>
                          <a:spcPct val="100000"/>
                        </a:lnSpc>
                      </a:pP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найменування,</a:t>
                      </a:r>
                      <a:r>
                        <a:rPr sz="1400" spc="-4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подія</a:t>
                      </a:r>
                      <a:r>
                        <a:rPr sz="1400" spc="-4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з</a:t>
                      </a:r>
                      <a:r>
                        <a:rPr sz="1400" spc="-5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яким</a:t>
                      </a:r>
                      <a:r>
                        <a:rPr sz="1400" spc="-3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він</a:t>
                      </a:r>
                      <a:r>
                        <a:rPr sz="1400" spc="-4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пов'язаний,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місце</a:t>
                      </a:r>
                      <a:r>
                        <a:rPr sz="1400" spc="-5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знаходження,</a:t>
                      </a:r>
                      <a:r>
                        <a:rPr sz="1400" spc="-5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короткий</a:t>
                      </a:r>
                      <a:r>
                        <a:rPr sz="1400" spc="-4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опис,</a:t>
                      </a:r>
                      <a:r>
                        <a:rPr sz="1400" spc="-3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автори</a:t>
                      </a:r>
                      <a:r>
                        <a:rPr sz="1400" spc="-5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і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час</a:t>
                      </a:r>
                      <a:r>
                        <a:rPr sz="1400" spc="-3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створення</a:t>
                      </a:r>
                      <a:r>
                        <a:rPr sz="1400" spc="-5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об'єкта,</a:t>
                      </a:r>
                      <a:r>
                        <a:rPr sz="1400" spc="-5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джерела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003366"/>
                      </a:solidFill>
                      <a:prstDash val="solid"/>
                    </a:lnL>
                    <a:lnR w="28575">
                      <a:solidFill>
                        <a:srgbClr val="003366"/>
                      </a:solidFill>
                      <a:prstDash val="solid"/>
                    </a:lnR>
                    <a:lnT w="12700">
                      <a:solidFill>
                        <a:srgbClr val="003366"/>
                      </a:solidFill>
                      <a:prstDash val="solid"/>
                    </a:lnT>
                    <a:lnB w="12700">
                      <a:solidFill>
                        <a:srgbClr val="00336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Контрольний</a:t>
                      </a:r>
                      <a:r>
                        <a:rPr sz="1400" spc="-1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текст</a:t>
                      </a:r>
                      <a:r>
                        <a:rPr sz="1400" spc="-3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екскурсії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28575">
                      <a:solidFill>
                        <a:srgbClr val="003366"/>
                      </a:solidFill>
                      <a:prstDash val="solid"/>
                    </a:lnL>
                    <a:lnR w="12700">
                      <a:solidFill>
                        <a:srgbClr val="003366"/>
                      </a:solidFill>
                      <a:prstDash val="solid"/>
                    </a:lnR>
                    <a:lnT w="12700">
                      <a:solidFill>
                        <a:srgbClr val="003366"/>
                      </a:solidFill>
                      <a:prstDash val="solid"/>
                    </a:lnT>
                    <a:lnB w="12700">
                      <a:solidFill>
                        <a:srgbClr val="00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7366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Підібраний</a:t>
                      </a:r>
                      <a:r>
                        <a:rPr sz="1400" spc="-3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і</a:t>
                      </a:r>
                      <a:r>
                        <a:rPr sz="1400" spc="-2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вивірений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за</a:t>
                      </a:r>
                      <a:r>
                        <a:rPr sz="1400" spc="-4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джерелами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матеріал,</a:t>
                      </a:r>
                      <a:r>
                        <a:rPr sz="1400" spc="-5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що</a:t>
                      </a:r>
                      <a:r>
                        <a:rPr sz="1400" spc="-2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розкриває</a:t>
                      </a:r>
                      <a:r>
                        <a:rPr sz="1400" spc="-5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2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тему.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3366"/>
                      </a:solidFill>
                      <a:prstDash val="solid"/>
                    </a:lnL>
                    <a:lnR w="28575">
                      <a:solidFill>
                        <a:srgbClr val="003366"/>
                      </a:solidFill>
                      <a:prstDash val="solid"/>
                    </a:lnR>
                    <a:lnT w="12700">
                      <a:solidFill>
                        <a:srgbClr val="003366"/>
                      </a:solidFill>
                      <a:prstDash val="solid"/>
                    </a:lnT>
                    <a:lnB w="12700">
                      <a:solidFill>
                        <a:srgbClr val="00336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Індивідуальні</a:t>
                      </a:r>
                      <a:r>
                        <a:rPr sz="1400" spc="-5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тексти</a:t>
                      </a:r>
                      <a:r>
                        <a:rPr sz="1400" spc="-7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екскурсоводів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28575">
                      <a:solidFill>
                        <a:srgbClr val="003366"/>
                      </a:solidFill>
                      <a:prstDash val="solid"/>
                    </a:lnL>
                    <a:lnR w="12700">
                      <a:solidFill>
                        <a:srgbClr val="003366"/>
                      </a:solidFill>
                      <a:prstDash val="solid"/>
                    </a:lnR>
                    <a:lnT w="12700">
                      <a:solidFill>
                        <a:srgbClr val="003366"/>
                      </a:solidFill>
                      <a:prstDash val="solid"/>
                    </a:lnT>
                    <a:lnB w="12700">
                      <a:solidFill>
                        <a:srgbClr val="00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9899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Матеріал,</a:t>
                      </a:r>
                      <a:r>
                        <a:rPr sz="1400" spc="-9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викладений</a:t>
                      </a:r>
                      <a:r>
                        <a:rPr sz="1400" spc="-6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конкретним екскурсоводом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3366"/>
                      </a:solidFill>
                      <a:prstDash val="solid"/>
                    </a:lnL>
                    <a:lnR w="28575">
                      <a:solidFill>
                        <a:srgbClr val="003366"/>
                      </a:solidFill>
                      <a:prstDash val="solid"/>
                    </a:lnR>
                    <a:lnT w="12700">
                      <a:solidFill>
                        <a:srgbClr val="003366"/>
                      </a:solidFill>
                      <a:prstDash val="solid"/>
                    </a:lnT>
                    <a:lnB w="12700">
                      <a:solidFill>
                        <a:srgbClr val="00336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82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Схема</a:t>
                      </a:r>
                      <a:r>
                        <a:rPr sz="1400" spc="-4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(карта)</a:t>
                      </a:r>
                      <a:r>
                        <a:rPr sz="1400" spc="-7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маршруту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28575">
                      <a:solidFill>
                        <a:srgbClr val="003366"/>
                      </a:solidFill>
                      <a:prstDash val="solid"/>
                    </a:lnL>
                    <a:lnR w="12700">
                      <a:solidFill>
                        <a:srgbClr val="003366"/>
                      </a:solidFill>
                      <a:prstDash val="solid"/>
                    </a:lnR>
                    <a:lnT w="12700">
                      <a:solidFill>
                        <a:srgbClr val="003366"/>
                      </a:solidFill>
                      <a:prstDash val="solid"/>
                    </a:lnT>
                    <a:lnB w="12700">
                      <a:solidFill>
                        <a:srgbClr val="00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10922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На</a:t>
                      </a:r>
                      <a:r>
                        <a:rPr sz="1400" spc="-3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окремому</a:t>
                      </a:r>
                      <a:r>
                        <a:rPr sz="1400" spc="-3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аркуші</a:t>
                      </a:r>
                      <a:r>
                        <a:rPr sz="1400" spc="-1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показаний</a:t>
                      </a:r>
                      <a:r>
                        <a:rPr sz="1400" spc="-4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2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шлях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слідування</a:t>
                      </a:r>
                      <a:r>
                        <a:rPr sz="1400" spc="-4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групи.</a:t>
                      </a:r>
                      <a:r>
                        <a:rPr sz="1400" spc="-2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Позначені</a:t>
                      </a:r>
                      <a:r>
                        <a:rPr sz="1400" spc="-7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початок</a:t>
                      </a:r>
                      <a:r>
                        <a:rPr sz="1400" spc="-5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і</a:t>
                      </a:r>
                      <a:r>
                        <a:rPr sz="1400" spc="-3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кінець </a:t>
                      </a:r>
                      <a:r>
                        <a:rPr sz="1400" spc="-2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маршруту,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об'єкти</a:t>
                      </a:r>
                      <a:r>
                        <a:rPr sz="1400" spc="-4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2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показу,</a:t>
                      </a:r>
                      <a:r>
                        <a:rPr sz="1400" spc="-3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місця</a:t>
                      </a:r>
                      <a:r>
                        <a:rPr sz="1400" spc="-1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для</a:t>
                      </a:r>
                      <a:r>
                        <a:rPr sz="1400" spc="-3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2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їх 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спостереження,</a:t>
                      </a:r>
                      <a:r>
                        <a:rPr sz="1400" spc="-8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зупинки</a:t>
                      </a:r>
                      <a:r>
                        <a:rPr sz="1400" spc="-3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для</a:t>
                      </a:r>
                      <a:r>
                        <a:rPr sz="1400" spc="-5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виходу</a:t>
                      </a:r>
                      <a:r>
                        <a:rPr sz="1400" spc="-2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групи</a:t>
                      </a:r>
                      <a:r>
                        <a:rPr sz="1400" spc="-3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2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до 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об'єктів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3366"/>
                      </a:solidFill>
                      <a:prstDash val="solid"/>
                    </a:lnL>
                    <a:lnR w="28575">
                      <a:solidFill>
                        <a:srgbClr val="003366"/>
                      </a:solidFill>
                      <a:prstDash val="solid"/>
                    </a:lnR>
                    <a:lnT w="12700">
                      <a:solidFill>
                        <a:srgbClr val="003366"/>
                      </a:solidFill>
                      <a:prstDash val="solid"/>
                    </a:lnT>
                    <a:lnB w="12700">
                      <a:solidFill>
                        <a:srgbClr val="00336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“Портфель</a:t>
                      </a:r>
                      <a:r>
                        <a:rPr sz="1400" spc="-6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екскурсовода”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28575">
                      <a:solidFill>
                        <a:srgbClr val="003366"/>
                      </a:solidFill>
                      <a:prstDash val="solid"/>
                    </a:lnL>
                    <a:lnR w="12700">
                      <a:solidFill>
                        <a:srgbClr val="003366"/>
                      </a:solidFill>
                      <a:prstDash val="solid"/>
                    </a:lnR>
                    <a:lnT w="12700">
                      <a:solidFill>
                        <a:srgbClr val="003366"/>
                      </a:solidFill>
                      <a:prstDash val="solid"/>
                    </a:lnT>
                    <a:lnB w="12700">
                      <a:solidFill>
                        <a:srgbClr val="00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Папка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з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фотографіями,</a:t>
                      </a:r>
                      <a:r>
                        <a:rPr sz="1400" spc="-2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картами,</a:t>
                      </a:r>
                      <a:r>
                        <a:rPr sz="1400" spc="-3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копіями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документів,</a:t>
                      </a:r>
                      <a:r>
                        <a:rPr sz="1400" spc="-8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2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тощо.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3366"/>
                      </a:solidFill>
                      <a:prstDash val="solid"/>
                    </a:lnL>
                    <a:lnR w="28575">
                      <a:solidFill>
                        <a:srgbClr val="003366"/>
                      </a:solidFill>
                      <a:prstDash val="solid"/>
                    </a:lnR>
                    <a:lnT w="12700">
                      <a:solidFill>
                        <a:srgbClr val="003366"/>
                      </a:solidFill>
                      <a:prstDash val="solid"/>
                    </a:lnT>
                    <a:lnB w="12700">
                      <a:solidFill>
                        <a:srgbClr val="00336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43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Методична</a:t>
                      </a:r>
                      <a:r>
                        <a:rPr sz="1400" spc="-4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розробка</a:t>
                      </a:r>
                      <a:r>
                        <a:rPr sz="1400" spc="-5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або</a:t>
                      </a:r>
                      <a:r>
                        <a:rPr sz="1400" spc="-3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технологічна</a:t>
                      </a:r>
                      <a:r>
                        <a:rPr sz="1400" spc="-3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карта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28575">
                      <a:solidFill>
                        <a:srgbClr val="003366"/>
                      </a:solidFill>
                      <a:prstDash val="solid"/>
                    </a:lnL>
                    <a:lnR w="12700">
                      <a:solidFill>
                        <a:srgbClr val="003366"/>
                      </a:solidFill>
                      <a:prstDash val="solid"/>
                    </a:lnR>
                    <a:lnT w="12700">
                      <a:solidFill>
                        <a:srgbClr val="003366"/>
                      </a:solidFill>
                      <a:prstDash val="solid"/>
                    </a:lnT>
                    <a:lnB w="28575">
                      <a:solidFill>
                        <a:srgbClr val="00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Рекомендації</a:t>
                      </a:r>
                      <a:r>
                        <a:rPr sz="1400" spc="-5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щодо</a:t>
                      </a:r>
                      <a:r>
                        <a:rPr sz="1400" spc="-2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проведення</a:t>
                      </a:r>
                      <a:r>
                        <a:rPr sz="1400" spc="-35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solidFill>
                            <a:srgbClr val="003366"/>
                          </a:solidFill>
                          <a:latin typeface="Arial"/>
                          <a:cs typeface="Arial"/>
                        </a:rPr>
                        <a:t>екскурсії.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3366"/>
                      </a:solidFill>
                      <a:prstDash val="solid"/>
                    </a:lnL>
                    <a:lnR w="28575">
                      <a:solidFill>
                        <a:srgbClr val="003366"/>
                      </a:solidFill>
                      <a:prstDash val="solid"/>
                    </a:lnR>
                    <a:lnT w="12700">
                      <a:solidFill>
                        <a:srgbClr val="003366"/>
                      </a:solidFill>
                      <a:prstDash val="solid"/>
                    </a:lnT>
                    <a:lnB w="28575">
                      <a:solidFill>
                        <a:srgbClr val="00336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6475" rIns="0" bIns="0" rtlCol="0">
            <a:spAutoFit/>
          </a:bodyPr>
          <a:lstStyle/>
          <a:p>
            <a:pPr marL="747395">
              <a:lnSpc>
                <a:spcPct val="100000"/>
              </a:lnSpc>
              <a:spcBef>
                <a:spcPts val="100"/>
              </a:spcBef>
            </a:pPr>
            <a:r>
              <a:rPr b="0" dirty="0">
                <a:latin typeface="Arial"/>
                <a:cs typeface="Arial"/>
              </a:rPr>
              <a:t>Маршрут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екскурсії</a:t>
            </a:r>
            <a:r>
              <a:rPr b="0" spc="-25" dirty="0">
                <a:latin typeface="Arial"/>
                <a:cs typeface="Arial"/>
              </a:rPr>
              <a:t> </a:t>
            </a:r>
            <a:r>
              <a:rPr b="0" spc="-50" dirty="0">
                <a:latin typeface="Arial"/>
                <a:cs typeface="Arial"/>
              </a:rPr>
              <a:t>-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193040" indent="-342900">
              <a:lnSpc>
                <a:spcPct val="100000"/>
              </a:lnSpc>
              <a:spcBef>
                <a:spcPts val="95"/>
              </a:spcBef>
            </a:pPr>
            <a:r>
              <a:rPr sz="2800" dirty="0"/>
              <a:t>це</a:t>
            </a:r>
            <a:r>
              <a:rPr sz="2800" spc="-85" dirty="0"/>
              <a:t> </a:t>
            </a:r>
            <a:r>
              <a:rPr sz="2800" dirty="0"/>
              <a:t>найбільш</a:t>
            </a:r>
            <a:r>
              <a:rPr sz="2800" spc="-50" dirty="0"/>
              <a:t> </a:t>
            </a:r>
            <a:r>
              <a:rPr sz="2800" dirty="0"/>
              <a:t>зручний</a:t>
            </a:r>
            <a:r>
              <a:rPr sz="2800" spc="-70" dirty="0"/>
              <a:t> </a:t>
            </a:r>
            <a:r>
              <a:rPr sz="2800" dirty="0"/>
              <a:t>шлях</a:t>
            </a:r>
            <a:r>
              <a:rPr sz="2800" spc="-75" dirty="0"/>
              <a:t> </a:t>
            </a:r>
            <a:r>
              <a:rPr sz="2800" spc="-10" dirty="0"/>
              <a:t>слідування </a:t>
            </a:r>
            <a:r>
              <a:rPr sz="2800" dirty="0"/>
              <a:t>екскурсійної</a:t>
            </a:r>
            <a:r>
              <a:rPr sz="2800" spc="-95" dirty="0"/>
              <a:t> </a:t>
            </a:r>
            <a:r>
              <a:rPr sz="2800" dirty="0"/>
              <a:t>групи,</a:t>
            </a:r>
            <a:r>
              <a:rPr sz="2800" spc="-95" dirty="0"/>
              <a:t> </a:t>
            </a:r>
            <a:r>
              <a:rPr sz="2800" dirty="0"/>
              <a:t>що</a:t>
            </a:r>
            <a:r>
              <a:rPr sz="2800" spc="-80" dirty="0"/>
              <a:t> </a:t>
            </a:r>
            <a:r>
              <a:rPr sz="2800" dirty="0"/>
              <a:t>сприяє</a:t>
            </a:r>
            <a:r>
              <a:rPr sz="2800" spc="-95" dirty="0"/>
              <a:t> </a:t>
            </a:r>
            <a:r>
              <a:rPr sz="2800" spc="-10" dirty="0"/>
              <a:t>розкриттю теми.</a:t>
            </a:r>
            <a:endParaRPr sz="2800"/>
          </a:p>
          <a:p>
            <a:pPr marL="354965" marR="5080" indent="-342900">
              <a:lnSpc>
                <a:spcPct val="100000"/>
              </a:lnSpc>
              <a:spcBef>
                <a:spcPts val="635"/>
              </a:spcBef>
            </a:pPr>
            <a:r>
              <a:rPr sz="2600" dirty="0"/>
              <a:t>Він</a:t>
            </a:r>
            <a:r>
              <a:rPr sz="2600" spc="-20" dirty="0"/>
              <a:t> </a:t>
            </a:r>
            <a:r>
              <a:rPr sz="2600" dirty="0"/>
              <a:t>будується</a:t>
            </a:r>
            <a:r>
              <a:rPr sz="2600" spc="-50" dirty="0"/>
              <a:t> </a:t>
            </a:r>
            <a:r>
              <a:rPr sz="2600" dirty="0"/>
              <a:t>в</a:t>
            </a:r>
            <a:r>
              <a:rPr sz="2600" spc="-20" dirty="0"/>
              <a:t> </a:t>
            </a:r>
            <a:r>
              <a:rPr sz="2600" dirty="0"/>
              <a:t>залежності</a:t>
            </a:r>
            <a:r>
              <a:rPr sz="2600" spc="-50" dirty="0"/>
              <a:t> </a:t>
            </a:r>
            <a:r>
              <a:rPr sz="2600" dirty="0"/>
              <a:t>від</a:t>
            </a:r>
            <a:r>
              <a:rPr sz="2600" spc="-20" dirty="0"/>
              <a:t> </a:t>
            </a:r>
            <a:r>
              <a:rPr sz="2600" spc="-10" dirty="0"/>
              <a:t>найбільш </a:t>
            </a:r>
            <a:r>
              <a:rPr sz="2600" dirty="0"/>
              <a:t>правильної</a:t>
            </a:r>
            <a:r>
              <a:rPr sz="2600" spc="-45" dirty="0"/>
              <a:t> </a:t>
            </a:r>
            <a:r>
              <a:rPr sz="2600" dirty="0"/>
              <a:t>для</a:t>
            </a:r>
            <a:r>
              <a:rPr sz="2600" spc="-55" dirty="0"/>
              <a:t> </a:t>
            </a:r>
            <a:r>
              <a:rPr sz="2600" dirty="0"/>
              <a:t>даної</a:t>
            </a:r>
            <a:r>
              <a:rPr sz="2600" spc="-35" dirty="0"/>
              <a:t> </a:t>
            </a:r>
            <a:r>
              <a:rPr sz="2600" dirty="0"/>
              <a:t>екскурсії</a:t>
            </a:r>
            <a:r>
              <a:rPr sz="2600" spc="-65" dirty="0"/>
              <a:t> </a:t>
            </a:r>
            <a:r>
              <a:rPr sz="2600" spc="-10" dirty="0"/>
              <a:t>послідовності </a:t>
            </a:r>
            <a:r>
              <a:rPr sz="2600" dirty="0"/>
              <a:t>огляду</a:t>
            </a:r>
            <a:r>
              <a:rPr sz="2600" spc="-65" dirty="0"/>
              <a:t> </a:t>
            </a:r>
            <a:r>
              <a:rPr sz="2600" dirty="0"/>
              <a:t>об'єктів,</a:t>
            </a:r>
            <a:r>
              <a:rPr sz="2600" spc="-45" dirty="0"/>
              <a:t> </a:t>
            </a:r>
            <a:r>
              <a:rPr sz="2600" dirty="0"/>
              <a:t>наявності</a:t>
            </a:r>
            <a:r>
              <a:rPr sz="2600" spc="-60" dirty="0"/>
              <a:t> </a:t>
            </a:r>
            <a:r>
              <a:rPr sz="2600" dirty="0"/>
              <a:t>майданчиків</a:t>
            </a:r>
            <a:r>
              <a:rPr sz="2600" spc="-70" dirty="0"/>
              <a:t> </a:t>
            </a:r>
            <a:r>
              <a:rPr sz="2600" spc="-25" dirty="0"/>
              <a:t>для </a:t>
            </a:r>
            <a:r>
              <a:rPr sz="2600" dirty="0"/>
              <a:t>розташування</a:t>
            </a:r>
            <a:r>
              <a:rPr sz="2600" spc="-85" dirty="0"/>
              <a:t> </a:t>
            </a:r>
            <a:r>
              <a:rPr sz="2600" dirty="0"/>
              <a:t>групи,</a:t>
            </a:r>
            <a:r>
              <a:rPr sz="2600" spc="-90" dirty="0"/>
              <a:t> </a:t>
            </a:r>
            <a:r>
              <a:rPr sz="2600" spc="-10" dirty="0"/>
              <a:t>необхідності </a:t>
            </a:r>
            <a:r>
              <a:rPr sz="2600" dirty="0"/>
              <a:t>забезпечення</a:t>
            </a:r>
            <a:r>
              <a:rPr sz="2600" spc="-55" dirty="0"/>
              <a:t> </a:t>
            </a:r>
            <a:r>
              <a:rPr sz="2600" dirty="0"/>
              <a:t>безпеки</a:t>
            </a:r>
            <a:r>
              <a:rPr sz="2600" spc="-50" dirty="0"/>
              <a:t> </a:t>
            </a:r>
            <a:r>
              <a:rPr sz="2600" spc="-10" dirty="0"/>
              <a:t>екскурсантів.</a:t>
            </a:r>
            <a:endParaRPr sz="2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6475" rIns="0" bIns="0" rtlCol="0">
            <a:spAutoFit/>
          </a:bodyPr>
          <a:lstStyle/>
          <a:p>
            <a:pPr marL="747395">
              <a:lnSpc>
                <a:spcPct val="100000"/>
              </a:lnSpc>
              <a:spcBef>
                <a:spcPts val="100"/>
              </a:spcBef>
            </a:pPr>
            <a:r>
              <a:rPr b="0" dirty="0">
                <a:latin typeface="Arial"/>
                <a:cs typeface="Arial"/>
              </a:rPr>
              <a:t>Варіанти</a:t>
            </a:r>
            <a:r>
              <a:rPr b="0" spc="-4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побудови</a:t>
            </a:r>
            <a:r>
              <a:rPr b="0" spc="-25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маршрутів: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2315082"/>
            <a:ext cx="7458709" cy="368363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675"/>
              </a:spcBef>
              <a:buSzPct val="75000"/>
              <a:buFont typeface="Wingdings"/>
              <a:buChar char=""/>
              <a:tabLst>
                <a:tab pos="354965" algn="l"/>
              </a:tabLst>
            </a:pPr>
            <a:r>
              <a:rPr sz="2400" spc="-10" dirty="0">
                <a:solidFill>
                  <a:srgbClr val="003366"/>
                </a:solidFill>
                <a:latin typeface="Arial"/>
                <a:cs typeface="Arial"/>
              </a:rPr>
              <a:t>Хронологічний;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75"/>
              </a:spcBef>
              <a:buSzPct val="75000"/>
              <a:buFont typeface="Wingdings"/>
              <a:buChar char=""/>
              <a:tabLst>
                <a:tab pos="354965" algn="l"/>
              </a:tabLst>
            </a:pPr>
            <a:r>
              <a:rPr sz="2400" spc="-10" dirty="0">
                <a:solidFill>
                  <a:srgbClr val="003366"/>
                </a:solidFill>
                <a:latin typeface="Arial"/>
                <a:cs typeface="Arial"/>
              </a:rPr>
              <a:t>Тематичний;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80"/>
              </a:spcBef>
              <a:buSzPct val="75000"/>
              <a:buFont typeface="Wingdings"/>
              <a:buChar char=""/>
              <a:tabLst>
                <a:tab pos="354965" algn="l"/>
              </a:tabLst>
            </a:pPr>
            <a:r>
              <a:rPr sz="2400" spc="-10" dirty="0">
                <a:solidFill>
                  <a:srgbClr val="003366"/>
                </a:solidFill>
                <a:latin typeface="Arial"/>
                <a:cs typeface="Arial"/>
              </a:rPr>
              <a:t>Тематико-хронологічний.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70"/>
              </a:spcBef>
            </a:pPr>
            <a:endParaRPr sz="2400">
              <a:latin typeface="Arial"/>
              <a:cs typeface="Arial"/>
            </a:endParaRPr>
          </a:p>
          <a:p>
            <a:pPr marL="354965" marR="5080" indent="-342900">
              <a:lnSpc>
                <a:spcPct val="100000"/>
              </a:lnSpc>
            </a:pPr>
            <a:r>
              <a:rPr sz="2400" dirty="0">
                <a:solidFill>
                  <a:srgbClr val="003366"/>
                </a:solidFill>
                <a:latin typeface="Arial"/>
                <a:cs typeface="Arial"/>
              </a:rPr>
              <a:t>Всі</a:t>
            </a:r>
            <a:r>
              <a:rPr sz="2400" spc="-9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3366"/>
                </a:solidFill>
                <a:latin typeface="Arial"/>
                <a:cs typeface="Arial"/>
              </a:rPr>
              <a:t>оглядові</a:t>
            </a:r>
            <a:r>
              <a:rPr sz="2400" spc="-8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3366"/>
                </a:solidFill>
                <a:latin typeface="Arial"/>
                <a:cs typeface="Arial"/>
              </a:rPr>
              <a:t>міські</a:t>
            </a:r>
            <a:r>
              <a:rPr sz="2400" spc="-8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3366"/>
                </a:solidFill>
                <a:latin typeface="Arial"/>
                <a:cs typeface="Arial"/>
              </a:rPr>
              <a:t>екскурсії</a:t>
            </a:r>
            <a:r>
              <a:rPr sz="2400" spc="-10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3366"/>
                </a:solidFill>
                <a:latin typeface="Arial"/>
                <a:cs typeface="Arial"/>
              </a:rPr>
              <a:t>побудовані</a:t>
            </a:r>
            <a:r>
              <a:rPr sz="2400" spc="-6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3366"/>
                </a:solidFill>
                <a:latin typeface="Arial"/>
                <a:cs typeface="Arial"/>
              </a:rPr>
              <a:t>за</a:t>
            </a:r>
            <a:r>
              <a:rPr sz="2400" spc="-8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"/>
                <a:cs typeface="Arial"/>
              </a:rPr>
              <a:t>тематико- </a:t>
            </a:r>
            <a:r>
              <a:rPr sz="2400" dirty="0">
                <a:solidFill>
                  <a:srgbClr val="003366"/>
                </a:solidFill>
                <a:latin typeface="Arial"/>
                <a:cs typeface="Arial"/>
              </a:rPr>
              <a:t>хронологічним</a:t>
            </a:r>
            <a:r>
              <a:rPr sz="2400" spc="-8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3366"/>
                </a:solidFill>
                <a:latin typeface="Arial"/>
                <a:cs typeface="Arial"/>
              </a:rPr>
              <a:t>принципом.</a:t>
            </a:r>
            <a:r>
              <a:rPr sz="2400" spc="-10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3366"/>
                </a:solidFill>
                <a:latin typeface="Arial"/>
                <a:cs typeface="Arial"/>
              </a:rPr>
              <a:t>Послідовність</a:t>
            </a:r>
            <a:r>
              <a:rPr sz="2400" spc="-9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"/>
                <a:cs typeface="Arial"/>
              </a:rPr>
              <a:t>викладу </a:t>
            </a:r>
            <a:r>
              <a:rPr sz="2400" dirty="0">
                <a:solidFill>
                  <a:srgbClr val="003366"/>
                </a:solidFill>
                <a:latin typeface="Arial"/>
                <a:cs typeface="Arial"/>
              </a:rPr>
              <a:t>матеріалу</a:t>
            </a:r>
            <a:r>
              <a:rPr sz="24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3366"/>
                </a:solidFill>
                <a:latin typeface="Arial"/>
                <a:cs typeface="Arial"/>
              </a:rPr>
              <a:t>за</a:t>
            </a:r>
            <a:r>
              <a:rPr sz="2400" spc="-7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3366"/>
                </a:solidFill>
                <a:latin typeface="Arial"/>
                <a:cs typeface="Arial"/>
              </a:rPr>
              <a:t>хронологією</a:t>
            </a:r>
            <a:r>
              <a:rPr sz="24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3366"/>
                </a:solidFill>
                <a:latin typeface="Arial"/>
                <a:cs typeface="Arial"/>
              </a:rPr>
              <a:t>в</a:t>
            </a:r>
            <a:r>
              <a:rPr sz="2400" spc="-8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3366"/>
                </a:solidFill>
                <a:latin typeface="Arial"/>
                <a:cs typeface="Arial"/>
              </a:rPr>
              <a:t>таких</a:t>
            </a:r>
            <a:r>
              <a:rPr sz="2400" spc="-8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"/>
                <a:cs typeface="Arial"/>
              </a:rPr>
              <a:t>екскурсіях </a:t>
            </a:r>
            <a:r>
              <a:rPr sz="2400" dirty="0">
                <a:solidFill>
                  <a:srgbClr val="003366"/>
                </a:solidFill>
                <a:latin typeface="Arial"/>
                <a:cs typeface="Arial"/>
              </a:rPr>
              <a:t>дотримується,</a:t>
            </a:r>
            <a:r>
              <a:rPr sz="2400" spc="-7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3366"/>
                </a:solidFill>
                <a:latin typeface="Arial"/>
                <a:cs typeface="Arial"/>
              </a:rPr>
              <a:t>як</a:t>
            </a:r>
            <a:r>
              <a:rPr sz="2400" spc="-7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3366"/>
                </a:solidFill>
                <a:latin typeface="Arial"/>
                <a:cs typeface="Arial"/>
              </a:rPr>
              <a:t>правило,</a:t>
            </a:r>
            <a:r>
              <a:rPr sz="24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3366"/>
                </a:solidFill>
                <a:latin typeface="Arial"/>
                <a:cs typeface="Arial"/>
              </a:rPr>
              <a:t>тільки</a:t>
            </a:r>
            <a:r>
              <a:rPr sz="24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3366"/>
                </a:solidFill>
                <a:latin typeface="Arial"/>
                <a:cs typeface="Arial"/>
              </a:rPr>
              <a:t>при</a:t>
            </a:r>
            <a:r>
              <a:rPr sz="24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"/>
                <a:cs typeface="Arial"/>
              </a:rPr>
              <a:t>розкритті</a:t>
            </a:r>
            <a:endParaRPr sz="2400">
              <a:latin typeface="Arial"/>
              <a:cs typeface="Arial"/>
            </a:endParaRPr>
          </a:p>
          <a:p>
            <a:pPr marL="354965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solidFill>
                  <a:srgbClr val="003366"/>
                </a:solidFill>
                <a:latin typeface="Arial"/>
                <a:cs typeface="Arial"/>
              </a:rPr>
              <a:t>кожної</a:t>
            </a:r>
            <a:r>
              <a:rPr sz="2400" spc="-10" dirty="0">
                <a:solidFill>
                  <a:srgbClr val="003366"/>
                </a:solidFill>
                <a:latin typeface="Arial"/>
                <a:cs typeface="Arial"/>
              </a:rPr>
              <a:t> підтеми.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9158" rIns="0" bIns="0" rtlCol="0">
            <a:spAutoFit/>
          </a:bodyPr>
          <a:lstStyle/>
          <a:p>
            <a:pPr marL="747395">
              <a:lnSpc>
                <a:spcPts val="3650"/>
              </a:lnSpc>
              <a:spcBef>
                <a:spcPts val="105"/>
              </a:spcBef>
            </a:pPr>
            <a:r>
              <a:rPr sz="3200" dirty="0"/>
              <a:t>Вимоги</a:t>
            </a:r>
            <a:r>
              <a:rPr sz="3200" spc="-25" dirty="0"/>
              <a:t> </a:t>
            </a:r>
            <a:r>
              <a:rPr sz="3200" dirty="0"/>
              <a:t>до</a:t>
            </a:r>
            <a:r>
              <a:rPr sz="3200" spc="10" dirty="0"/>
              <a:t> </a:t>
            </a:r>
            <a:r>
              <a:rPr sz="3200" spc="-10" dirty="0"/>
              <a:t>формування</a:t>
            </a:r>
            <a:endParaRPr sz="3200"/>
          </a:p>
          <a:p>
            <a:pPr marL="747395">
              <a:lnSpc>
                <a:spcPts val="3650"/>
              </a:lnSpc>
            </a:pPr>
            <a:r>
              <a:rPr sz="3200" dirty="0"/>
              <a:t>послідовності</a:t>
            </a:r>
            <a:r>
              <a:rPr sz="3200" spc="-50" dirty="0"/>
              <a:t> </a:t>
            </a:r>
            <a:r>
              <a:rPr sz="3200" dirty="0"/>
              <a:t>об’єктів</a:t>
            </a:r>
            <a:r>
              <a:rPr sz="3200" spc="-50" dirty="0"/>
              <a:t> </a:t>
            </a:r>
            <a:r>
              <a:rPr sz="3200" dirty="0"/>
              <a:t>на</a:t>
            </a:r>
            <a:r>
              <a:rPr sz="3200" spc="-10" dirty="0"/>
              <a:t> маршруті: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917244" y="2334895"/>
            <a:ext cx="7449820" cy="375729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354965" marR="267335" indent="-342900">
              <a:lnSpc>
                <a:spcPct val="80000"/>
              </a:lnSpc>
              <a:spcBef>
                <a:spcPts val="530"/>
              </a:spcBef>
              <a:buSzPct val="75000"/>
              <a:buChar char="-"/>
              <a:tabLst>
                <a:tab pos="354965" algn="l"/>
              </a:tabLst>
            </a:pP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показ</a:t>
            </a:r>
            <a:r>
              <a:rPr sz="1800" spc="-8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об'єктів</a:t>
            </a:r>
            <a:r>
              <a:rPr sz="1800" spc="-7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слід</a:t>
            </a:r>
            <a:r>
              <a:rPr sz="18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проводити</a:t>
            </a:r>
            <a:r>
              <a:rPr sz="18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в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певній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логічній</a:t>
            </a:r>
            <a:r>
              <a:rPr sz="18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послідовності,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не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допускаючи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непотрібних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повторних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проїздів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по</a:t>
            </a:r>
            <a:r>
              <a:rPr sz="18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одному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і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тому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50" dirty="0">
                <a:solidFill>
                  <a:srgbClr val="003366"/>
                </a:solidFill>
                <a:latin typeface="Arial"/>
                <a:cs typeface="Arial"/>
              </a:rPr>
              <a:t>ж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ділянці</a:t>
            </a:r>
            <a:r>
              <a:rPr sz="1800" spc="-6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маршруту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(вулиці,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площі,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міст,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шосе),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тобто</a:t>
            </a:r>
            <a:r>
              <a:rPr sz="18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так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званих</a:t>
            </a:r>
            <a:endParaRPr sz="1800">
              <a:latin typeface="Arial"/>
              <a:cs typeface="Arial"/>
            </a:endParaRPr>
          </a:p>
          <a:p>
            <a:pPr marL="354965">
              <a:lnSpc>
                <a:spcPts val="1730"/>
              </a:lnSpc>
            </a:pP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"петель";</a:t>
            </a:r>
            <a:endParaRPr sz="18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SzPct val="75000"/>
              <a:buChar char="-"/>
              <a:tabLst>
                <a:tab pos="354965" algn="l"/>
              </a:tabLst>
            </a:pP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наявність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доступності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об'єкта</a:t>
            </a:r>
            <a:r>
              <a:rPr sz="1800" spc="-8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(майданчики</a:t>
            </a:r>
            <a:r>
              <a:rPr sz="1800" spc="-6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для</a:t>
            </a:r>
            <a:r>
              <a:rPr sz="1800" spc="-6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його</a:t>
            </a:r>
            <a:r>
              <a:rPr sz="18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огляду);</a:t>
            </a:r>
            <a:endParaRPr sz="1800">
              <a:latin typeface="Arial"/>
              <a:cs typeface="Arial"/>
            </a:endParaRPr>
          </a:p>
          <a:p>
            <a:pPr marL="354965" marR="598805" indent="-342900">
              <a:lnSpc>
                <a:spcPct val="80000"/>
              </a:lnSpc>
              <a:spcBef>
                <a:spcPts val="434"/>
              </a:spcBef>
              <a:buSzPct val="75000"/>
              <a:buChar char="-"/>
              <a:tabLst>
                <a:tab pos="354965" algn="l"/>
              </a:tabLst>
            </a:pP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переїзд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або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перехід</a:t>
            </a:r>
            <a:r>
              <a:rPr sz="18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між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об'єктами</a:t>
            </a:r>
            <a:r>
              <a:rPr sz="18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не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повинен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займати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10-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15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хвилин,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щоб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не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було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дуже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тривалих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пауз у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показі</a:t>
            </a:r>
            <a:r>
              <a:rPr sz="18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і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розповіді;</a:t>
            </a:r>
            <a:endParaRPr sz="1800">
              <a:latin typeface="Arial"/>
              <a:cs typeface="Arial"/>
            </a:endParaRPr>
          </a:p>
          <a:p>
            <a:pPr marL="354965" marR="5080" indent="-342900">
              <a:lnSpc>
                <a:spcPts val="1730"/>
              </a:lnSpc>
              <a:spcBef>
                <a:spcPts val="415"/>
              </a:spcBef>
              <a:buSzPct val="75000"/>
              <a:buChar char="-"/>
              <a:tabLst>
                <a:tab pos="354965" algn="l"/>
              </a:tabLst>
            </a:pP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наявність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облаштованих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зупинок,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в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тому</a:t>
            </a:r>
            <a:r>
              <a:rPr sz="18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числі</a:t>
            </a:r>
            <a:r>
              <a:rPr sz="18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санітарних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та</a:t>
            </a:r>
            <a:r>
              <a:rPr sz="18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місць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паркування</a:t>
            </a:r>
            <a:r>
              <a:rPr sz="18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транспортних</a:t>
            </a:r>
            <a:r>
              <a:rPr sz="1800" spc="-8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засобів.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Є</a:t>
            </a:r>
            <a:r>
              <a:rPr sz="18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основні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та</a:t>
            </a:r>
            <a:r>
              <a:rPr sz="18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додаткові</a:t>
            </a:r>
            <a:r>
              <a:rPr sz="18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об’єкти.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20"/>
              </a:spcBef>
            </a:pPr>
            <a:endParaRPr sz="1800">
              <a:latin typeface="Arial"/>
              <a:cs typeface="Arial"/>
            </a:endParaRPr>
          </a:p>
          <a:p>
            <a:pPr marL="354965" marR="840740" indent="-342900">
              <a:lnSpc>
                <a:spcPct val="80100"/>
              </a:lnSpc>
            </a:pP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Розробка</a:t>
            </a:r>
            <a:r>
              <a:rPr sz="1800" spc="-8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автобусного</a:t>
            </a:r>
            <a:r>
              <a:rPr sz="18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маршруту</a:t>
            </a:r>
            <a:r>
              <a:rPr sz="18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завершується</a:t>
            </a:r>
            <a:r>
              <a:rPr sz="18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узгодженням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60" dirty="0">
                <a:solidFill>
                  <a:srgbClr val="003366"/>
                </a:solidFill>
                <a:latin typeface="Arial"/>
                <a:cs typeface="Arial"/>
              </a:rPr>
              <a:t>і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затвердженням</a:t>
            </a:r>
            <a:r>
              <a:rPr sz="1800" spc="-6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паспорта</a:t>
            </a:r>
            <a:r>
              <a:rPr sz="18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та</a:t>
            </a:r>
            <a:r>
              <a:rPr sz="1800" spc="-7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схеми</a:t>
            </a:r>
            <a:r>
              <a:rPr sz="18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маршруту,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розрахунку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кілометражу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і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часу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використання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автотранспорту.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6475" rIns="0" bIns="0" rtlCol="0">
            <a:spAutoFit/>
          </a:bodyPr>
          <a:lstStyle/>
          <a:p>
            <a:pPr marL="747395">
              <a:lnSpc>
                <a:spcPct val="100000"/>
              </a:lnSpc>
              <a:spcBef>
                <a:spcPts val="100"/>
              </a:spcBef>
            </a:pPr>
            <a:r>
              <a:rPr dirty="0"/>
              <a:t>Об’їзд</a:t>
            </a:r>
            <a:r>
              <a:rPr spc="-114" dirty="0"/>
              <a:t> </a:t>
            </a:r>
            <a:r>
              <a:rPr dirty="0"/>
              <a:t>(обхід)</a:t>
            </a:r>
            <a:r>
              <a:rPr spc="-100" dirty="0"/>
              <a:t> </a:t>
            </a:r>
            <a:r>
              <a:rPr spc="-10" dirty="0"/>
              <a:t>маршруту: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2327275"/>
            <a:ext cx="7893684" cy="417258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54965" marR="393065" indent="-342900">
              <a:lnSpc>
                <a:spcPct val="80000"/>
              </a:lnSpc>
              <a:spcBef>
                <a:spcPts val="585"/>
              </a:spcBef>
              <a:buSzPct val="75000"/>
              <a:buAutoNum type="arabicParenR"/>
              <a:tabLst>
                <a:tab pos="354965" algn="l"/>
              </a:tabLst>
            </a:pP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ознайомитися</a:t>
            </a:r>
            <a:r>
              <a:rPr sz="2000" spc="-7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з</a:t>
            </a:r>
            <a:r>
              <a:rPr sz="20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плануванням</a:t>
            </a:r>
            <a:r>
              <a:rPr sz="20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траси,</a:t>
            </a:r>
            <a:r>
              <a:rPr sz="20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вулицями,</a:t>
            </a:r>
            <a:r>
              <a:rPr sz="20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площами,</a:t>
            </a:r>
            <a:r>
              <a:rPr sz="2000" spc="-25" dirty="0">
                <a:solidFill>
                  <a:srgbClr val="003366"/>
                </a:solidFill>
                <a:latin typeface="Arial"/>
                <a:cs typeface="Arial"/>
              </a:rPr>
              <a:t> за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якими</a:t>
            </a:r>
            <a:r>
              <a:rPr sz="20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прокладений</a:t>
            </a:r>
            <a:r>
              <a:rPr sz="20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маршрут;</a:t>
            </a:r>
            <a:endParaRPr sz="2000">
              <a:latin typeface="Arial"/>
              <a:cs typeface="Arial"/>
            </a:endParaRPr>
          </a:p>
          <a:p>
            <a:pPr marL="354965" marR="57785" indent="-342900">
              <a:lnSpc>
                <a:spcPts val="1920"/>
              </a:lnSpc>
              <a:spcBef>
                <a:spcPts val="459"/>
              </a:spcBef>
              <a:buSzPct val="75000"/>
              <a:buAutoNum type="arabicParenR"/>
              <a:tabLst>
                <a:tab pos="354965" algn="l"/>
              </a:tabLst>
            </a:pP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уточнити</a:t>
            </a:r>
            <a:r>
              <a:rPr sz="20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місце,</a:t>
            </a:r>
            <a:r>
              <a:rPr sz="20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де</a:t>
            </a:r>
            <a:r>
              <a:rPr sz="20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розташований</a:t>
            </a:r>
            <a:r>
              <a:rPr sz="20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об'єкт,</a:t>
            </a:r>
            <a:r>
              <a:rPr sz="20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а</a:t>
            </a:r>
            <a:r>
              <a:rPr sz="20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також</a:t>
            </a:r>
            <a:r>
              <a:rPr sz="20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місце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передбачуваної</a:t>
            </a:r>
            <a:r>
              <a:rPr sz="2000" spc="-8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зупинки</a:t>
            </a:r>
            <a:r>
              <a:rPr sz="20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екскурсійного</a:t>
            </a:r>
            <a:r>
              <a:rPr sz="2000" spc="-7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автобуса</a:t>
            </a:r>
            <a:r>
              <a:rPr sz="20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або</a:t>
            </a:r>
            <a:r>
              <a:rPr sz="20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пішохідної групи;</a:t>
            </a:r>
            <a:endParaRPr sz="20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0"/>
              </a:spcBef>
              <a:buSzPct val="75000"/>
              <a:buAutoNum type="arabicParenR"/>
              <a:tabLst>
                <a:tab pos="354965" algn="l"/>
              </a:tabLst>
            </a:pP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освоїти</a:t>
            </a:r>
            <a:r>
              <a:rPr sz="20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під'їзд</a:t>
            </a:r>
            <a:r>
              <a:rPr sz="20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автобусом</a:t>
            </a:r>
            <a:r>
              <a:rPr sz="20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до</a:t>
            </a:r>
            <a:r>
              <a:rPr sz="20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об'єктів</a:t>
            </a:r>
            <a:r>
              <a:rPr sz="20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або</a:t>
            </a:r>
            <a:r>
              <a:rPr sz="20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місць</a:t>
            </a:r>
            <a:r>
              <a:rPr sz="20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стоянок;</a:t>
            </a:r>
            <a:endParaRPr sz="2000">
              <a:latin typeface="Arial"/>
              <a:cs typeface="Arial"/>
            </a:endParaRPr>
          </a:p>
          <a:p>
            <a:pPr marL="354965" marR="16510" indent="-342900">
              <a:lnSpc>
                <a:spcPct val="80100"/>
              </a:lnSpc>
              <a:spcBef>
                <a:spcPts val="475"/>
              </a:spcBef>
              <a:buSzPct val="75000"/>
              <a:buAutoNum type="arabicParenR"/>
              <a:tabLst>
                <a:tab pos="354965" algn="l"/>
              </a:tabLst>
            </a:pP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провести</a:t>
            </a:r>
            <a:r>
              <a:rPr sz="2000" spc="-6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хронометраж</a:t>
            </a:r>
            <a:r>
              <a:rPr sz="2000" spc="-6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часу,</a:t>
            </a:r>
            <a:r>
              <a:rPr sz="20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необхідного</a:t>
            </a:r>
            <a:r>
              <a:rPr sz="20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для</a:t>
            </a:r>
            <a:r>
              <a:rPr sz="20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показу</a:t>
            </a:r>
            <a:r>
              <a:rPr sz="20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об'єктів,</a:t>
            </a:r>
            <a:r>
              <a:rPr sz="20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25" dirty="0">
                <a:solidFill>
                  <a:srgbClr val="003366"/>
                </a:solidFill>
                <a:latin typeface="Arial"/>
                <a:cs typeface="Arial"/>
              </a:rPr>
              <a:t>їх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словесної</a:t>
            </a:r>
            <a:r>
              <a:rPr sz="2000" spc="-7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характеристики</a:t>
            </a:r>
            <a:r>
              <a:rPr sz="20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і</a:t>
            </a:r>
            <a:r>
              <a:rPr sz="20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пересування</a:t>
            </a:r>
            <a:r>
              <a:rPr sz="20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автобуса</a:t>
            </a:r>
            <a:r>
              <a:rPr sz="20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(пішохідної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групи),</a:t>
            </a:r>
            <a:r>
              <a:rPr sz="20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а</a:t>
            </a:r>
            <a:r>
              <a:rPr sz="20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також</a:t>
            </a:r>
            <a:r>
              <a:rPr sz="20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уточнити</a:t>
            </a:r>
            <a:r>
              <a:rPr sz="20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тривалість</a:t>
            </a:r>
            <a:r>
              <a:rPr sz="20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екскурсії</a:t>
            </a:r>
            <a:r>
              <a:rPr sz="20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в</a:t>
            </a:r>
            <a:r>
              <a:rPr sz="20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цілому;</a:t>
            </a:r>
            <a:endParaRPr sz="20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SzPct val="75000"/>
              <a:buAutoNum type="arabicParenR"/>
              <a:tabLst>
                <a:tab pos="354965" algn="l"/>
              </a:tabLst>
            </a:pP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перевірити</a:t>
            </a:r>
            <a:r>
              <a:rPr sz="20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доцільність</a:t>
            </a:r>
            <a:r>
              <a:rPr sz="20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використання</a:t>
            </a:r>
            <a:r>
              <a:rPr sz="2000" spc="-8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намічених</a:t>
            </a:r>
            <a:r>
              <a:rPr sz="2000" spc="-6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об'єктів</a:t>
            </a:r>
            <a:r>
              <a:rPr sz="20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показу;</a:t>
            </a:r>
            <a:endParaRPr sz="2000">
              <a:latin typeface="Arial"/>
              <a:cs typeface="Arial"/>
            </a:endParaRPr>
          </a:p>
          <a:p>
            <a:pPr marL="354965" marR="1610995" indent="-342900">
              <a:lnSpc>
                <a:spcPts val="1920"/>
              </a:lnSpc>
              <a:spcBef>
                <a:spcPts val="465"/>
              </a:spcBef>
              <a:buSzPct val="75000"/>
              <a:buAutoNum type="arabicParenR"/>
              <a:tabLst>
                <a:tab pos="354965" algn="l"/>
              </a:tabLst>
            </a:pP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вибрати</a:t>
            </a:r>
            <a:r>
              <a:rPr sz="2000" spc="-6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кращі</a:t>
            </a:r>
            <a:r>
              <a:rPr sz="20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точки</a:t>
            </a:r>
            <a:r>
              <a:rPr sz="20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для</a:t>
            </a:r>
            <a:r>
              <a:rPr sz="20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показу</a:t>
            </a:r>
            <a:r>
              <a:rPr sz="20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об'єктів</a:t>
            </a:r>
            <a:r>
              <a:rPr sz="20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і</a:t>
            </a:r>
            <a:r>
              <a:rPr sz="20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варіанти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розташування</a:t>
            </a:r>
            <a:r>
              <a:rPr sz="2000" spc="-8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екскурсійної</a:t>
            </a:r>
            <a:r>
              <a:rPr sz="2000" spc="-8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групи;</a:t>
            </a:r>
            <a:endParaRPr sz="20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15"/>
              </a:spcBef>
              <a:buSzPct val="75000"/>
              <a:buAutoNum type="arabicParenR"/>
              <a:tabLst>
                <a:tab pos="354965" algn="l"/>
              </a:tabLst>
            </a:pP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вибрати</a:t>
            </a:r>
            <a:r>
              <a:rPr sz="2000" spc="-6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методику</a:t>
            </a:r>
            <a:r>
              <a:rPr sz="20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ознайомлення</a:t>
            </a:r>
            <a:r>
              <a:rPr sz="2000" spc="-7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з</a:t>
            </a:r>
            <a:r>
              <a:rPr sz="20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об'єктом;</a:t>
            </a:r>
            <a:endParaRPr sz="2000">
              <a:latin typeface="Arial"/>
              <a:cs typeface="Arial"/>
            </a:endParaRPr>
          </a:p>
          <a:p>
            <a:pPr marL="354965" indent="-342265">
              <a:lnSpc>
                <a:spcPts val="2160"/>
              </a:lnSpc>
              <a:spcBef>
                <a:spcPts val="5"/>
              </a:spcBef>
              <a:buSzPct val="75000"/>
              <a:buAutoNum type="arabicParenR"/>
              <a:tabLst>
                <a:tab pos="354965" algn="l"/>
              </a:tabLst>
            </a:pP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в</a:t>
            </a:r>
            <a:r>
              <a:rPr sz="20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цілях</a:t>
            </a:r>
            <a:r>
              <a:rPr sz="20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безпеки</a:t>
            </a:r>
            <a:r>
              <a:rPr sz="20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пересування</a:t>
            </a:r>
            <a:r>
              <a:rPr sz="2000" spc="-6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туристів</a:t>
            </a:r>
            <a:r>
              <a:rPr sz="20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по</a:t>
            </a:r>
            <a:r>
              <a:rPr sz="20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маршруту</a:t>
            </a:r>
            <a:r>
              <a:rPr sz="20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виявити</a:t>
            </a:r>
            <a:endParaRPr sz="2000">
              <a:latin typeface="Arial"/>
              <a:cs typeface="Arial"/>
            </a:endParaRPr>
          </a:p>
          <a:p>
            <a:pPr marL="354965">
              <a:lnSpc>
                <a:spcPts val="2160"/>
              </a:lnSpc>
            </a:pP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потенційно</a:t>
            </a:r>
            <a:r>
              <a:rPr sz="20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небезпечні</a:t>
            </a:r>
            <a:r>
              <a:rPr sz="20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місця</a:t>
            </a:r>
            <a:r>
              <a:rPr sz="20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і</a:t>
            </a:r>
            <a:r>
              <a:rPr sz="20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вжити</a:t>
            </a:r>
            <a:r>
              <a:rPr sz="20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заходів.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5435" algn="ctr">
              <a:lnSpc>
                <a:spcPts val="4105"/>
              </a:lnSpc>
              <a:spcBef>
                <a:spcPts val="100"/>
              </a:spcBef>
            </a:pPr>
            <a:r>
              <a:rPr spc="-10" dirty="0"/>
              <a:t>Підготовка</a:t>
            </a:r>
          </a:p>
          <a:p>
            <a:pPr marL="304165" algn="ctr">
              <a:lnSpc>
                <a:spcPts val="4105"/>
              </a:lnSpc>
            </a:pPr>
            <a:r>
              <a:rPr spc="-10" dirty="0"/>
              <a:t>контрольного</a:t>
            </a:r>
            <a:r>
              <a:rPr spc="-85" dirty="0"/>
              <a:t> </a:t>
            </a:r>
            <a:r>
              <a:rPr dirty="0"/>
              <a:t>тексту</a:t>
            </a:r>
            <a:r>
              <a:rPr spc="-90" dirty="0"/>
              <a:t> </a:t>
            </a:r>
            <a:r>
              <a:rPr spc="-10" dirty="0"/>
              <a:t>екскурсії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0739" y="2334895"/>
            <a:ext cx="7482840" cy="375729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355600" marR="182245" indent="-343535">
              <a:lnSpc>
                <a:spcPct val="80000"/>
              </a:lnSpc>
              <a:spcBef>
                <a:spcPts val="530"/>
              </a:spcBef>
            </a:pP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Текст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являє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собою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матеріал,</a:t>
            </a:r>
            <a:r>
              <a:rPr sz="1800" spc="-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необхідний</a:t>
            </a:r>
            <a:r>
              <a:rPr sz="18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для</a:t>
            </a:r>
            <a:r>
              <a:rPr sz="18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повного розкриття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всіх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підтем,</a:t>
            </a:r>
            <a:r>
              <a:rPr sz="18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що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входять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в</a:t>
            </a:r>
            <a:r>
              <a:rPr sz="18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екскурсію.</a:t>
            </a:r>
            <a:r>
              <a:rPr sz="1800" spc="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Текст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покликаний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забезпечити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тематичну</a:t>
            </a:r>
            <a:r>
              <a:rPr sz="1800" spc="-7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спрямованість</a:t>
            </a:r>
            <a:r>
              <a:rPr sz="18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розповіді</a:t>
            </a:r>
            <a:r>
              <a:rPr sz="18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екскурсовода,</a:t>
            </a:r>
            <a:r>
              <a:rPr sz="18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в</a:t>
            </a:r>
            <a:r>
              <a:rPr sz="1800" spc="-6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ньому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формулюється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певна</a:t>
            </a:r>
            <a:r>
              <a:rPr sz="18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точка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зору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на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факти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та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події,</a:t>
            </a:r>
            <a:r>
              <a:rPr sz="1800" spc="-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яким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присвячена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екскурсія,</a:t>
            </a:r>
            <a:r>
              <a:rPr sz="1800" spc="-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дається</a:t>
            </a:r>
            <a:r>
              <a:rPr sz="18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об'єктивна</a:t>
            </a:r>
            <a:r>
              <a:rPr sz="18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оцінка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відображуваних об'єктів.</a:t>
            </a:r>
            <a:endParaRPr sz="18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1295"/>
              </a:spcBef>
            </a:pPr>
            <a:r>
              <a:rPr sz="1800" i="1" dirty="0">
                <a:solidFill>
                  <a:srgbClr val="003366"/>
                </a:solidFill>
                <a:latin typeface="Arial"/>
                <a:cs typeface="Arial"/>
              </a:rPr>
              <a:t>Вимоги</a:t>
            </a:r>
            <a:r>
              <a:rPr sz="1800" i="1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i="1" dirty="0">
                <a:solidFill>
                  <a:srgbClr val="003366"/>
                </a:solidFill>
                <a:latin typeface="Arial"/>
                <a:cs typeface="Arial"/>
              </a:rPr>
              <a:t>до</a:t>
            </a:r>
            <a:r>
              <a:rPr sz="1800" i="1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i="1" spc="-10" dirty="0">
                <a:solidFill>
                  <a:srgbClr val="003366"/>
                </a:solidFill>
                <a:latin typeface="Arial"/>
                <a:cs typeface="Arial"/>
              </a:rPr>
              <a:t>тексту:</a:t>
            </a:r>
            <a:endParaRPr sz="1800">
              <a:latin typeface="Arial"/>
              <a:cs typeface="Arial"/>
            </a:endParaRPr>
          </a:p>
          <a:p>
            <a:pPr marL="355600" marR="216535">
              <a:lnSpc>
                <a:spcPct val="80100"/>
              </a:lnSpc>
              <a:spcBef>
                <a:spcPts val="430"/>
              </a:spcBef>
            </a:pP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стислість,</a:t>
            </a:r>
            <a:r>
              <a:rPr sz="18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чіткість</a:t>
            </a:r>
            <a:r>
              <a:rPr sz="18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формулювань,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необхідна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кількість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фактичного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матеріалу,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наявність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інформації</a:t>
            </a:r>
            <a:r>
              <a:rPr sz="18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по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темі,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повне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розкриття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теми,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літературна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мова.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25"/>
              </a:spcBef>
            </a:pPr>
            <a:endParaRPr sz="1800">
              <a:latin typeface="Arial"/>
              <a:cs typeface="Arial"/>
            </a:endParaRPr>
          </a:p>
          <a:p>
            <a:pPr marL="355600" marR="5080" indent="-343535" algn="just">
              <a:lnSpc>
                <a:spcPct val="80000"/>
              </a:lnSpc>
            </a:pP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Контрольний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текст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є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ретельно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підібраним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і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вивіреним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за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джерелами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матеріалом,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що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є</a:t>
            </a:r>
            <a:r>
              <a:rPr sz="18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основою</a:t>
            </a:r>
            <a:r>
              <a:rPr sz="1800" spc="-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для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всіх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екскурсій,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що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проводяться</a:t>
            </a:r>
            <a:r>
              <a:rPr sz="18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на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дану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тему.</a:t>
            </a:r>
            <a:r>
              <a:rPr sz="18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Використовуючи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положення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і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висновки,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які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містяться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50" dirty="0">
                <a:solidFill>
                  <a:srgbClr val="003366"/>
                </a:solidFill>
                <a:latin typeface="Arial"/>
                <a:cs typeface="Arial"/>
              </a:rPr>
              <a:t>в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контрольному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тексті,</a:t>
            </a:r>
            <a:r>
              <a:rPr sz="18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екскурсовод</a:t>
            </a:r>
            <a:r>
              <a:rPr sz="18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будує</a:t>
            </a:r>
            <a:r>
              <a:rPr sz="18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свій</a:t>
            </a:r>
            <a:r>
              <a:rPr sz="18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індивідуальний</a:t>
            </a:r>
            <a:r>
              <a:rPr sz="18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текст.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747395" marR="5080">
              <a:lnSpc>
                <a:spcPts val="3890"/>
              </a:lnSpc>
              <a:spcBef>
                <a:spcPts val="585"/>
              </a:spcBef>
            </a:pPr>
            <a:r>
              <a:rPr dirty="0"/>
              <a:t>Комплектування</a:t>
            </a:r>
            <a:r>
              <a:rPr spc="-155" dirty="0"/>
              <a:t> </a:t>
            </a:r>
            <a:r>
              <a:rPr spc="-10" dirty="0"/>
              <a:t>“портфеля екскурсовода”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2357755"/>
            <a:ext cx="7481570" cy="353187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354965" marR="501650" indent="-342900">
              <a:lnSpc>
                <a:spcPct val="90000"/>
              </a:lnSpc>
              <a:spcBef>
                <a:spcPts val="340"/>
              </a:spcBef>
              <a:buSzPct val="75000"/>
              <a:buFont typeface="Wingdings"/>
              <a:buChar char=""/>
              <a:tabLst>
                <a:tab pos="354965" algn="l"/>
              </a:tabLst>
            </a:pP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"</a:t>
            </a:r>
            <a:r>
              <a:rPr sz="2000" b="1" dirty="0">
                <a:solidFill>
                  <a:srgbClr val="003366"/>
                </a:solidFill>
                <a:latin typeface="Arial"/>
                <a:cs typeface="Arial"/>
              </a:rPr>
              <a:t>Портфель</a:t>
            </a:r>
            <a:r>
              <a:rPr sz="2000" b="1" spc="-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366"/>
                </a:solidFill>
                <a:latin typeface="Arial"/>
                <a:cs typeface="Arial"/>
              </a:rPr>
              <a:t>екскурсовода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"</a:t>
            </a:r>
            <a:r>
              <a:rPr sz="20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-</a:t>
            </a:r>
            <a:r>
              <a:rPr sz="20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умовне</a:t>
            </a:r>
            <a:r>
              <a:rPr sz="20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найменування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комплекту</a:t>
            </a:r>
            <a:r>
              <a:rPr sz="20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наочних</a:t>
            </a:r>
            <a:r>
              <a:rPr sz="2000" spc="-7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посібників,</a:t>
            </a:r>
            <a:r>
              <a:rPr sz="20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використовуються</a:t>
            </a:r>
            <a:r>
              <a:rPr sz="2000" spc="-7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в</a:t>
            </a:r>
            <a:r>
              <a:rPr sz="20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003366"/>
                </a:solidFill>
                <a:latin typeface="Arial"/>
                <a:cs typeface="Arial"/>
              </a:rPr>
              <a:t>ході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проведення</a:t>
            </a:r>
            <a:r>
              <a:rPr sz="2000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екскурсії.</a:t>
            </a:r>
            <a:r>
              <a:rPr sz="20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Ці</a:t>
            </a:r>
            <a:r>
              <a:rPr sz="20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посібники</a:t>
            </a:r>
            <a:r>
              <a:rPr sz="20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зазвичай</a:t>
            </a:r>
            <a:r>
              <a:rPr sz="20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містяться</a:t>
            </a:r>
            <a:r>
              <a:rPr sz="20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50" dirty="0">
                <a:solidFill>
                  <a:srgbClr val="003366"/>
                </a:solidFill>
                <a:latin typeface="Arial"/>
                <a:cs typeface="Arial"/>
              </a:rPr>
              <a:t>в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папці</a:t>
            </a:r>
            <a:r>
              <a:rPr sz="20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або</a:t>
            </a:r>
            <a:r>
              <a:rPr sz="20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невеликому</a:t>
            </a:r>
            <a:r>
              <a:rPr sz="2000" spc="-6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портфелі.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819"/>
              </a:spcBef>
              <a:buClr>
                <a:srgbClr val="003366"/>
              </a:buClr>
              <a:buFont typeface="Wingdings"/>
              <a:buChar char=""/>
            </a:pPr>
            <a:endParaRPr sz="2000">
              <a:latin typeface="Arial"/>
              <a:cs typeface="Arial"/>
            </a:endParaRPr>
          </a:p>
          <a:p>
            <a:pPr marL="354965" marR="5080" indent="-342900">
              <a:lnSpc>
                <a:spcPct val="90000"/>
              </a:lnSpc>
              <a:spcBef>
                <a:spcPts val="5"/>
              </a:spcBef>
              <a:buSzPct val="75000"/>
              <a:buFont typeface="Wingdings"/>
              <a:buChar char=""/>
              <a:tabLst>
                <a:tab pos="354965" algn="l"/>
              </a:tabLst>
            </a:pP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У</a:t>
            </a:r>
            <a:r>
              <a:rPr sz="20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"портфель</a:t>
            </a:r>
            <a:r>
              <a:rPr sz="20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екскурсовода"</a:t>
            </a:r>
            <a:r>
              <a:rPr sz="2000" spc="-6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включаються</a:t>
            </a:r>
            <a:r>
              <a:rPr sz="20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фотографії,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географічні</a:t>
            </a:r>
            <a:r>
              <a:rPr sz="20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карти,</a:t>
            </a:r>
            <a:r>
              <a:rPr sz="20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схеми,</a:t>
            </a:r>
            <a:r>
              <a:rPr sz="2000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креслення,</a:t>
            </a:r>
            <a:r>
              <a:rPr sz="20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малюнки,</a:t>
            </a:r>
            <a:r>
              <a:rPr sz="2000" spc="-7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зразки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продукції</a:t>
            </a:r>
            <a:r>
              <a:rPr sz="20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і</a:t>
            </a:r>
            <a:r>
              <a:rPr sz="20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т.</a:t>
            </a:r>
            <a:r>
              <a:rPr sz="20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д.</a:t>
            </a:r>
            <a:r>
              <a:rPr sz="20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Такі</a:t>
            </a:r>
            <a:r>
              <a:rPr sz="20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"портфелі"</a:t>
            </a:r>
            <a:r>
              <a:rPr sz="20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створюються,</a:t>
            </a:r>
            <a:r>
              <a:rPr sz="2000" spc="-6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як</a:t>
            </a:r>
            <a:r>
              <a:rPr sz="20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правило,</a:t>
            </a:r>
            <a:r>
              <a:rPr sz="20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25" dirty="0">
                <a:solidFill>
                  <a:srgbClr val="003366"/>
                </a:solidFill>
                <a:latin typeface="Arial"/>
                <a:cs typeface="Arial"/>
              </a:rPr>
              <a:t>по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кожній</a:t>
            </a:r>
            <a:r>
              <a:rPr sz="20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темі.</a:t>
            </a:r>
            <a:r>
              <a:rPr sz="20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Вони</a:t>
            </a:r>
            <a:r>
              <a:rPr sz="20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є</a:t>
            </a:r>
            <a:r>
              <a:rPr sz="20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постійним</a:t>
            </a:r>
            <a:r>
              <a:rPr sz="20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супутником</a:t>
            </a:r>
            <a:r>
              <a:rPr sz="20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екскурсовода</a:t>
            </a:r>
            <a:endParaRPr sz="2000">
              <a:latin typeface="Arial"/>
              <a:cs typeface="Arial"/>
            </a:endParaRPr>
          </a:p>
          <a:p>
            <a:pPr marL="354965" marR="1104265">
              <a:lnSpc>
                <a:spcPts val="2160"/>
              </a:lnSpc>
              <a:spcBef>
                <a:spcPts val="30"/>
              </a:spcBef>
            </a:pP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допомагають</a:t>
            </a:r>
            <a:r>
              <a:rPr sz="20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зробити</a:t>
            </a:r>
            <a:r>
              <a:rPr sz="20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будь-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яку</a:t>
            </a:r>
            <a:r>
              <a:rPr sz="2000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подорож</a:t>
            </a:r>
            <a:r>
              <a:rPr sz="20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в</a:t>
            </a:r>
            <a:r>
              <a:rPr sz="20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минуле</a:t>
            </a:r>
            <a:r>
              <a:rPr sz="20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50" dirty="0">
                <a:solidFill>
                  <a:srgbClr val="003366"/>
                </a:solidFill>
                <a:latin typeface="Arial"/>
                <a:cs typeface="Arial"/>
              </a:rPr>
              <a:t>і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сьогодення</a:t>
            </a:r>
            <a:r>
              <a:rPr sz="2000" spc="-7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більш</a:t>
            </a:r>
            <a:r>
              <a:rPr sz="200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захоплюючим</a:t>
            </a:r>
            <a:r>
              <a:rPr sz="2000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3366"/>
                </a:solidFill>
                <a:latin typeface="Arial"/>
                <a:cs typeface="Arial"/>
              </a:rPr>
              <a:t>і</a:t>
            </a:r>
            <a:r>
              <a:rPr sz="20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корисним.</a:t>
            </a:r>
            <a:endParaRPr sz="20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04"/>
              </a:spcBef>
              <a:buSzPct val="75000"/>
              <a:buFont typeface="Wingdings"/>
              <a:buChar char=""/>
              <a:tabLst>
                <a:tab pos="354965" algn="l"/>
              </a:tabLst>
            </a:pPr>
            <a:r>
              <a:rPr sz="2000" b="1" dirty="0">
                <a:solidFill>
                  <a:srgbClr val="003366"/>
                </a:solidFill>
                <a:latin typeface="Arial"/>
                <a:cs typeface="Arial"/>
              </a:rPr>
              <a:t>Зміст</a:t>
            </a:r>
            <a:r>
              <a:rPr sz="2000" b="1" spc="-10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366"/>
                </a:solidFill>
                <a:latin typeface="Arial"/>
                <a:cs typeface="Arial"/>
              </a:rPr>
              <a:t>"портфеля"</a:t>
            </a:r>
            <a:r>
              <a:rPr sz="2000" b="1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366"/>
                </a:solidFill>
                <a:latin typeface="Arial"/>
                <a:cs typeface="Arial"/>
              </a:rPr>
              <a:t>диктується</a:t>
            </a:r>
            <a:r>
              <a:rPr sz="2000" b="1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366"/>
                </a:solidFill>
                <a:latin typeface="Arial"/>
                <a:cs typeface="Arial"/>
              </a:rPr>
              <a:t>темою</a:t>
            </a:r>
            <a:r>
              <a:rPr sz="2000" b="1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003366"/>
                </a:solidFill>
                <a:latin typeface="Arial"/>
                <a:cs typeface="Arial"/>
              </a:rPr>
              <a:t>екскурсії</a:t>
            </a:r>
            <a:r>
              <a:rPr sz="2000" spc="-10" dirty="0">
                <a:solidFill>
                  <a:srgbClr val="003366"/>
                </a:solidFill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747395" marR="5080">
              <a:lnSpc>
                <a:spcPts val="3890"/>
              </a:lnSpc>
              <a:spcBef>
                <a:spcPts val="585"/>
              </a:spcBef>
            </a:pPr>
            <a:r>
              <a:rPr dirty="0"/>
              <a:t>Визначення</a:t>
            </a:r>
            <a:r>
              <a:rPr spc="-65" dirty="0"/>
              <a:t> </a:t>
            </a:r>
            <a:r>
              <a:rPr dirty="0"/>
              <a:t>техніки</a:t>
            </a:r>
            <a:r>
              <a:rPr spc="-45" dirty="0"/>
              <a:t> </a:t>
            </a:r>
            <a:r>
              <a:rPr spc="-10" dirty="0"/>
              <a:t>ведення екскурсії: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11277" rIns="0" bIns="0" rtlCol="0">
            <a:spAutoFit/>
          </a:bodyPr>
          <a:lstStyle/>
          <a:p>
            <a:pPr marL="203200" marR="5080" indent="570865">
              <a:lnSpc>
                <a:spcPct val="101699"/>
              </a:lnSpc>
              <a:spcBef>
                <a:spcPts val="185"/>
              </a:spcBef>
            </a:pPr>
            <a:r>
              <a:rPr sz="2200" dirty="0"/>
              <a:t>Техніка</a:t>
            </a:r>
            <a:r>
              <a:rPr sz="2200" spc="-55" dirty="0"/>
              <a:t> </a:t>
            </a:r>
            <a:r>
              <a:rPr sz="2200" dirty="0"/>
              <a:t>ведення</a:t>
            </a:r>
            <a:r>
              <a:rPr sz="2200" spc="-45" dirty="0"/>
              <a:t> </a:t>
            </a:r>
            <a:r>
              <a:rPr sz="2200" dirty="0"/>
              <a:t>екскурсії</a:t>
            </a:r>
            <a:r>
              <a:rPr sz="2200" spc="-70" dirty="0"/>
              <a:t> </a:t>
            </a:r>
            <a:r>
              <a:rPr sz="2200" dirty="0"/>
              <a:t>об'єднує</a:t>
            </a:r>
            <a:r>
              <a:rPr sz="2200" spc="-40" dirty="0"/>
              <a:t> </a:t>
            </a:r>
            <a:r>
              <a:rPr sz="2200" dirty="0"/>
              <a:t>всі</a:t>
            </a:r>
            <a:r>
              <a:rPr sz="2200" spc="-60" dirty="0"/>
              <a:t> </a:t>
            </a:r>
            <a:r>
              <a:rPr sz="2200" spc="-10" dirty="0"/>
              <a:t>організаційні </a:t>
            </a:r>
            <a:r>
              <a:rPr sz="2200" dirty="0"/>
              <a:t>питання</a:t>
            </a:r>
            <a:r>
              <a:rPr sz="2200" spc="-70" dirty="0"/>
              <a:t> </a:t>
            </a:r>
            <a:r>
              <a:rPr sz="2200" dirty="0"/>
              <a:t>екскурсійного</a:t>
            </a:r>
            <a:r>
              <a:rPr sz="2200" spc="-75" dirty="0"/>
              <a:t> </a:t>
            </a:r>
            <a:r>
              <a:rPr sz="2200" dirty="0"/>
              <a:t>процесу.</a:t>
            </a:r>
            <a:r>
              <a:rPr sz="2200" spc="-70" dirty="0"/>
              <a:t> </a:t>
            </a:r>
            <a:r>
              <a:rPr sz="2200" dirty="0"/>
              <a:t>Автори</a:t>
            </a:r>
            <a:r>
              <a:rPr sz="2200" spc="-70" dirty="0"/>
              <a:t> </a:t>
            </a:r>
            <a:r>
              <a:rPr sz="2200" spc="-10" dirty="0"/>
              <a:t>автобусної </a:t>
            </a:r>
            <a:r>
              <a:rPr sz="2200" dirty="0"/>
              <a:t>екскурсії,</a:t>
            </a:r>
            <a:r>
              <a:rPr sz="2200" spc="-70" dirty="0"/>
              <a:t> </a:t>
            </a:r>
            <a:r>
              <a:rPr sz="2200" dirty="0"/>
              <a:t>наприклад,</a:t>
            </a:r>
            <a:r>
              <a:rPr sz="2200" spc="-60" dirty="0"/>
              <a:t> </a:t>
            </a:r>
            <a:r>
              <a:rPr sz="2200" dirty="0"/>
              <a:t>ретельно</a:t>
            </a:r>
            <a:r>
              <a:rPr sz="2200" spc="-65" dirty="0"/>
              <a:t> </a:t>
            </a:r>
            <a:r>
              <a:rPr sz="2200" dirty="0"/>
              <a:t>продумують,</a:t>
            </a:r>
            <a:r>
              <a:rPr sz="2200" spc="-40" dirty="0"/>
              <a:t> </a:t>
            </a:r>
            <a:r>
              <a:rPr sz="2200" dirty="0"/>
              <a:t>коли</a:t>
            </a:r>
            <a:r>
              <a:rPr sz="2200" spc="-75" dirty="0"/>
              <a:t> </a:t>
            </a:r>
            <a:r>
              <a:rPr sz="2200" dirty="0"/>
              <a:t>і</a:t>
            </a:r>
            <a:r>
              <a:rPr sz="2200" spc="-85" dirty="0"/>
              <a:t> </a:t>
            </a:r>
            <a:r>
              <a:rPr sz="2200" spc="-25" dirty="0"/>
              <a:t>де </a:t>
            </a:r>
            <a:r>
              <a:rPr sz="2200" dirty="0"/>
              <a:t>екскурсанти</a:t>
            </a:r>
            <a:r>
              <a:rPr sz="2200" spc="-70" dirty="0"/>
              <a:t> </a:t>
            </a:r>
            <a:r>
              <a:rPr sz="2200" dirty="0"/>
              <a:t>виходять</a:t>
            </a:r>
            <a:r>
              <a:rPr sz="2200" spc="-45" dirty="0"/>
              <a:t> </a:t>
            </a:r>
            <a:r>
              <a:rPr sz="2200" dirty="0"/>
              <a:t>для</a:t>
            </a:r>
            <a:r>
              <a:rPr sz="2200" spc="-70" dirty="0"/>
              <a:t> </a:t>
            </a:r>
            <a:r>
              <a:rPr sz="2200" dirty="0"/>
              <a:t>огляду</a:t>
            </a:r>
            <a:r>
              <a:rPr sz="2200" spc="-70" dirty="0"/>
              <a:t> </a:t>
            </a:r>
            <a:r>
              <a:rPr sz="2200" dirty="0"/>
              <a:t>об'єкта,</a:t>
            </a:r>
            <a:r>
              <a:rPr sz="2200" spc="-60" dirty="0"/>
              <a:t> </a:t>
            </a:r>
            <a:r>
              <a:rPr sz="2200" spc="-25" dirty="0"/>
              <a:t>як</a:t>
            </a:r>
            <a:endParaRPr sz="2200"/>
          </a:p>
          <a:p>
            <a:pPr marL="203200" marR="180975">
              <a:lnSpc>
                <a:spcPct val="100000"/>
              </a:lnSpc>
            </a:pPr>
            <a:r>
              <a:rPr sz="2200" dirty="0"/>
              <a:t>відбувається</a:t>
            </a:r>
            <a:r>
              <a:rPr sz="2200" spc="-55" dirty="0"/>
              <a:t> </a:t>
            </a:r>
            <a:r>
              <a:rPr sz="2200" dirty="0"/>
              <a:t>пересування</a:t>
            </a:r>
            <a:r>
              <a:rPr sz="2200" spc="-70" dirty="0"/>
              <a:t> </a:t>
            </a:r>
            <a:r>
              <a:rPr sz="2200" dirty="0"/>
              <a:t>екскурсантів</a:t>
            </a:r>
            <a:r>
              <a:rPr sz="2200" spc="-75" dirty="0"/>
              <a:t> </a:t>
            </a:r>
            <a:r>
              <a:rPr sz="2200" dirty="0"/>
              <a:t>між</a:t>
            </a:r>
            <a:r>
              <a:rPr sz="2200" spc="-95" dirty="0"/>
              <a:t> </a:t>
            </a:r>
            <a:r>
              <a:rPr sz="2200" spc="-10" dirty="0"/>
              <a:t>об'єктами, </a:t>
            </a:r>
            <a:r>
              <a:rPr sz="2200" dirty="0"/>
              <a:t>як</a:t>
            </a:r>
            <a:r>
              <a:rPr sz="2200" spc="-70" dirty="0"/>
              <a:t> </a:t>
            </a:r>
            <a:r>
              <a:rPr sz="2200" dirty="0"/>
              <a:t>і</a:t>
            </a:r>
            <a:r>
              <a:rPr sz="2200" spc="-55" dirty="0"/>
              <a:t> </a:t>
            </a:r>
            <a:r>
              <a:rPr sz="2200" dirty="0"/>
              <a:t>коли</a:t>
            </a:r>
            <a:r>
              <a:rPr sz="2200" spc="-45" dirty="0"/>
              <a:t> </a:t>
            </a:r>
            <a:r>
              <a:rPr sz="2200" dirty="0"/>
              <a:t>демонструються</a:t>
            </a:r>
            <a:r>
              <a:rPr sz="2200" spc="-35" dirty="0"/>
              <a:t> </a:t>
            </a:r>
            <a:r>
              <a:rPr sz="2200" dirty="0"/>
              <a:t>експонати</a:t>
            </a:r>
            <a:r>
              <a:rPr sz="2200" spc="-50" dirty="0"/>
              <a:t> </a:t>
            </a:r>
            <a:r>
              <a:rPr sz="2200" spc="-10" dirty="0"/>
              <a:t>"портфеля </a:t>
            </a:r>
            <a:r>
              <a:rPr sz="2200" dirty="0"/>
              <a:t>екскурсовода"</a:t>
            </a:r>
            <a:r>
              <a:rPr sz="2200" spc="-25" dirty="0"/>
              <a:t> </a:t>
            </a:r>
            <a:r>
              <a:rPr sz="2200" dirty="0"/>
              <a:t>і</a:t>
            </a:r>
            <a:r>
              <a:rPr sz="2200" spc="-55" dirty="0"/>
              <a:t> </a:t>
            </a:r>
            <a:r>
              <a:rPr sz="2200" dirty="0"/>
              <a:t>т.</a:t>
            </a:r>
            <a:r>
              <a:rPr sz="2200" spc="-40" dirty="0"/>
              <a:t> </a:t>
            </a:r>
            <a:r>
              <a:rPr sz="2200" spc="-25" dirty="0"/>
              <a:t>д.</a:t>
            </a:r>
            <a:endParaRPr sz="2200"/>
          </a:p>
          <a:p>
            <a:pPr marL="203200" marR="367665" indent="570865">
              <a:lnSpc>
                <a:spcPct val="100000"/>
              </a:lnSpc>
              <a:spcBef>
                <a:spcPts val="530"/>
              </a:spcBef>
            </a:pPr>
            <a:r>
              <a:rPr sz="2200" dirty="0"/>
              <a:t>Відповідні</a:t>
            </a:r>
            <a:r>
              <a:rPr sz="2200" spc="-60" dirty="0"/>
              <a:t> </a:t>
            </a:r>
            <a:r>
              <a:rPr sz="2200" dirty="0"/>
              <a:t>записи</a:t>
            </a:r>
            <a:r>
              <a:rPr sz="2200" spc="-45" dirty="0"/>
              <a:t> </a:t>
            </a:r>
            <a:r>
              <a:rPr sz="2200" dirty="0"/>
              <a:t>вносяться</a:t>
            </a:r>
            <a:r>
              <a:rPr sz="2200" spc="-45" dirty="0"/>
              <a:t> </a:t>
            </a:r>
            <a:r>
              <a:rPr sz="2200" dirty="0"/>
              <a:t>в</a:t>
            </a:r>
            <a:r>
              <a:rPr sz="2200" spc="-45" dirty="0"/>
              <a:t> </a:t>
            </a:r>
            <a:r>
              <a:rPr sz="2200" dirty="0"/>
              <a:t>графу</a:t>
            </a:r>
            <a:r>
              <a:rPr sz="2200" spc="-50" dirty="0"/>
              <a:t> </a:t>
            </a:r>
            <a:r>
              <a:rPr sz="2200" spc="-10" dirty="0"/>
              <a:t>методичної </a:t>
            </a:r>
            <a:r>
              <a:rPr sz="2200" dirty="0"/>
              <a:t>розробки</a:t>
            </a:r>
            <a:r>
              <a:rPr sz="2200" spc="-80" dirty="0"/>
              <a:t> </a:t>
            </a:r>
            <a:r>
              <a:rPr sz="2200" dirty="0"/>
              <a:t>"Організаційні</a:t>
            </a:r>
            <a:r>
              <a:rPr sz="2200" spc="-70" dirty="0"/>
              <a:t> </a:t>
            </a:r>
            <a:r>
              <a:rPr sz="2200" dirty="0"/>
              <a:t>вказівки".</a:t>
            </a:r>
            <a:r>
              <a:rPr sz="2200" spc="-50" dirty="0"/>
              <a:t> </a:t>
            </a:r>
            <a:r>
              <a:rPr sz="2200" dirty="0"/>
              <a:t>Ці</a:t>
            </a:r>
            <a:r>
              <a:rPr sz="2200" spc="-75" dirty="0"/>
              <a:t> </a:t>
            </a:r>
            <a:r>
              <a:rPr sz="2200" spc="-10" dirty="0"/>
              <a:t>вказівки </a:t>
            </a:r>
            <a:r>
              <a:rPr sz="2200" dirty="0"/>
              <a:t>адресовані</a:t>
            </a:r>
            <a:r>
              <a:rPr sz="2200" spc="-45" dirty="0"/>
              <a:t> </a:t>
            </a:r>
            <a:r>
              <a:rPr sz="2200" dirty="0"/>
              <a:t>і</a:t>
            </a:r>
            <a:r>
              <a:rPr sz="2200" spc="-60" dirty="0"/>
              <a:t> </a:t>
            </a:r>
            <a:r>
              <a:rPr sz="2200" dirty="0"/>
              <a:t>водієві</a:t>
            </a:r>
            <a:r>
              <a:rPr sz="2200" spc="-35" dirty="0"/>
              <a:t> </a:t>
            </a:r>
            <a:r>
              <a:rPr sz="2200" spc="-10" dirty="0"/>
              <a:t>автобуса.</a:t>
            </a:r>
            <a:endParaRPr sz="2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747395" marR="5080">
              <a:lnSpc>
                <a:spcPts val="3890"/>
              </a:lnSpc>
              <a:spcBef>
                <a:spcPts val="585"/>
              </a:spcBef>
            </a:pPr>
            <a:r>
              <a:rPr dirty="0"/>
              <a:t>Складання</a:t>
            </a:r>
            <a:r>
              <a:rPr spc="-114" dirty="0"/>
              <a:t> </a:t>
            </a:r>
            <a:r>
              <a:rPr dirty="0"/>
              <a:t>методичної</a:t>
            </a:r>
            <a:r>
              <a:rPr spc="-110" dirty="0"/>
              <a:t> </a:t>
            </a:r>
            <a:r>
              <a:rPr spc="-10" dirty="0"/>
              <a:t>розробки </a:t>
            </a:r>
            <a:r>
              <a:rPr dirty="0"/>
              <a:t>(технологічної</a:t>
            </a:r>
            <a:r>
              <a:rPr spc="-50" dirty="0"/>
              <a:t> </a:t>
            </a:r>
            <a:r>
              <a:rPr spc="-10" dirty="0"/>
              <a:t>карти)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354965" marR="109220" indent="-342900">
              <a:lnSpc>
                <a:spcPts val="2160"/>
              </a:lnSpc>
              <a:spcBef>
                <a:spcPts val="375"/>
              </a:spcBef>
            </a:pPr>
            <a:r>
              <a:rPr sz="2000" dirty="0"/>
              <a:t>-</a:t>
            </a:r>
            <a:r>
              <a:rPr sz="2000" spc="-30" dirty="0"/>
              <a:t> </a:t>
            </a:r>
            <a:r>
              <a:rPr sz="2000" dirty="0"/>
              <a:t>документ,</a:t>
            </a:r>
            <a:r>
              <a:rPr sz="2000" spc="-40" dirty="0"/>
              <a:t> </a:t>
            </a:r>
            <a:r>
              <a:rPr sz="2000" dirty="0"/>
              <a:t>який</a:t>
            </a:r>
            <a:r>
              <a:rPr sz="2000" spc="-45" dirty="0"/>
              <a:t> </a:t>
            </a:r>
            <a:r>
              <a:rPr sz="2000" dirty="0"/>
              <a:t>визначає,</a:t>
            </a:r>
            <a:r>
              <a:rPr sz="2000" spc="-60" dirty="0"/>
              <a:t> </a:t>
            </a:r>
            <a:r>
              <a:rPr sz="2000" dirty="0"/>
              <a:t>як</a:t>
            </a:r>
            <a:r>
              <a:rPr sz="2000" spc="-15" dirty="0"/>
              <a:t> </a:t>
            </a:r>
            <a:r>
              <a:rPr sz="2000" dirty="0"/>
              <a:t>провести</a:t>
            </a:r>
            <a:r>
              <a:rPr sz="2000" spc="-50" dirty="0"/>
              <a:t> </a:t>
            </a:r>
            <a:r>
              <a:rPr sz="2000" dirty="0"/>
              <a:t>екскурсію,</a:t>
            </a:r>
            <a:r>
              <a:rPr sz="2000" spc="-50" dirty="0"/>
              <a:t> </a:t>
            </a:r>
            <a:r>
              <a:rPr sz="2000" dirty="0"/>
              <a:t>як</a:t>
            </a:r>
            <a:r>
              <a:rPr sz="2000" spc="-15" dirty="0"/>
              <a:t> </a:t>
            </a:r>
            <a:r>
              <a:rPr sz="2000" spc="-10" dirty="0"/>
              <a:t>краще </a:t>
            </a:r>
            <a:r>
              <a:rPr sz="2000" dirty="0"/>
              <a:t>організувати</a:t>
            </a:r>
            <a:r>
              <a:rPr sz="2000" spc="-70" dirty="0"/>
              <a:t> </a:t>
            </a:r>
            <a:r>
              <a:rPr sz="2000" dirty="0"/>
              <a:t>показ</a:t>
            </a:r>
            <a:r>
              <a:rPr sz="2000" spc="-40" dirty="0"/>
              <a:t> </a:t>
            </a:r>
            <a:r>
              <a:rPr sz="2000" dirty="0"/>
              <a:t>пам'яток,</a:t>
            </a:r>
            <a:r>
              <a:rPr sz="2000" spc="-35" dirty="0"/>
              <a:t> </a:t>
            </a:r>
            <a:r>
              <a:rPr sz="2000" dirty="0"/>
              <a:t>яку</a:t>
            </a:r>
            <a:r>
              <a:rPr sz="2000" spc="-30" dirty="0"/>
              <a:t> </a:t>
            </a:r>
            <a:r>
              <a:rPr sz="2000" dirty="0"/>
              <a:t>методику</a:t>
            </a:r>
            <a:r>
              <a:rPr sz="2000" spc="-65" dirty="0"/>
              <a:t> </a:t>
            </a:r>
            <a:r>
              <a:rPr sz="2000" dirty="0"/>
              <a:t>і</a:t>
            </a:r>
            <a:r>
              <a:rPr sz="2000" spc="-25" dirty="0"/>
              <a:t> </a:t>
            </a:r>
            <a:r>
              <a:rPr sz="2000" dirty="0"/>
              <a:t>техніку</a:t>
            </a:r>
            <a:r>
              <a:rPr sz="2000" spc="-35" dirty="0"/>
              <a:t> </a:t>
            </a:r>
            <a:r>
              <a:rPr sz="2000" spc="-10" dirty="0"/>
              <a:t>ведення </a:t>
            </a:r>
            <a:r>
              <a:rPr sz="2000" dirty="0"/>
              <a:t>слід</a:t>
            </a:r>
            <a:r>
              <a:rPr sz="2000" spc="-50" dirty="0"/>
              <a:t> </a:t>
            </a:r>
            <a:r>
              <a:rPr sz="2000" dirty="0"/>
              <a:t>застосувати,</a:t>
            </a:r>
            <a:r>
              <a:rPr sz="2000" spc="-65" dirty="0"/>
              <a:t> </a:t>
            </a:r>
            <a:r>
              <a:rPr sz="2000" dirty="0"/>
              <a:t>щоб</a:t>
            </a:r>
            <a:r>
              <a:rPr sz="2000" spc="-40" dirty="0"/>
              <a:t> </a:t>
            </a:r>
            <a:r>
              <a:rPr sz="2000" dirty="0"/>
              <a:t>екскурсія</a:t>
            </a:r>
            <a:r>
              <a:rPr sz="2000" spc="-40" dirty="0"/>
              <a:t> </a:t>
            </a:r>
            <a:r>
              <a:rPr sz="2000" dirty="0"/>
              <a:t>пройшла</a:t>
            </a:r>
            <a:r>
              <a:rPr sz="2000" spc="-55" dirty="0"/>
              <a:t> </a:t>
            </a:r>
            <a:r>
              <a:rPr sz="2000" spc="-10" dirty="0"/>
              <a:t>ефективно.</a:t>
            </a:r>
            <a:endParaRPr sz="2000"/>
          </a:p>
          <a:p>
            <a:pPr marL="354965" marR="5080" indent="-342900">
              <a:lnSpc>
                <a:spcPct val="90000"/>
              </a:lnSpc>
              <a:spcBef>
                <a:spcPts val="450"/>
              </a:spcBef>
            </a:pPr>
            <a:r>
              <a:rPr sz="2000" dirty="0"/>
              <a:t>Методична</a:t>
            </a:r>
            <a:r>
              <a:rPr sz="2000" spc="-70" dirty="0"/>
              <a:t> </a:t>
            </a:r>
            <a:r>
              <a:rPr sz="2000" dirty="0"/>
              <a:t>розробка</a:t>
            </a:r>
            <a:r>
              <a:rPr sz="2000" spc="-65" dirty="0"/>
              <a:t> </a:t>
            </a:r>
            <a:r>
              <a:rPr sz="2000" dirty="0"/>
              <a:t>викладає</a:t>
            </a:r>
            <a:r>
              <a:rPr sz="2000" spc="-50" dirty="0"/>
              <a:t> </a:t>
            </a:r>
            <a:r>
              <a:rPr sz="2000" dirty="0"/>
              <a:t>вимоги</a:t>
            </a:r>
            <a:r>
              <a:rPr sz="2000" spc="-65" dirty="0"/>
              <a:t> </a:t>
            </a:r>
            <a:r>
              <a:rPr sz="2000" dirty="0"/>
              <a:t>екскурсійної</a:t>
            </a:r>
            <a:r>
              <a:rPr sz="2000" spc="-70" dirty="0"/>
              <a:t> </a:t>
            </a:r>
            <a:r>
              <a:rPr sz="2000" dirty="0"/>
              <a:t>методики</a:t>
            </a:r>
            <a:r>
              <a:rPr sz="2000" spc="-60" dirty="0"/>
              <a:t> </a:t>
            </a:r>
            <a:r>
              <a:rPr sz="2000" spc="-50" dirty="0"/>
              <a:t>з </a:t>
            </a:r>
            <a:r>
              <a:rPr sz="2000" dirty="0"/>
              <a:t>урахуванням</a:t>
            </a:r>
            <a:r>
              <a:rPr sz="2000" spc="-45" dirty="0"/>
              <a:t> </a:t>
            </a:r>
            <a:r>
              <a:rPr sz="2000" dirty="0"/>
              <a:t>особливостей</a:t>
            </a:r>
            <a:r>
              <a:rPr sz="2000" spc="-85" dirty="0"/>
              <a:t> </a:t>
            </a:r>
            <a:r>
              <a:rPr sz="2000" dirty="0"/>
              <a:t>демонстрованих</a:t>
            </a:r>
            <a:r>
              <a:rPr sz="2000" spc="-80" dirty="0"/>
              <a:t> </a:t>
            </a:r>
            <a:r>
              <a:rPr sz="2000" dirty="0"/>
              <a:t>об'єктів</a:t>
            </a:r>
            <a:r>
              <a:rPr sz="2000" spc="-30" dirty="0"/>
              <a:t> </a:t>
            </a:r>
            <a:r>
              <a:rPr sz="2000" dirty="0"/>
              <a:t>і</a:t>
            </a:r>
            <a:r>
              <a:rPr sz="2000" spc="-30" dirty="0"/>
              <a:t> </a:t>
            </a:r>
            <a:r>
              <a:rPr sz="2000" spc="-10" dirty="0"/>
              <a:t>змісту </a:t>
            </a:r>
            <a:r>
              <a:rPr sz="2000" dirty="0"/>
              <a:t>викладеного</a:t>
            </a:r>
            <a:r>
              <a:rPr sz="2000" spc="-75" dirty="0"/>
              <a:t> </a:t>
            </a:r>
            <a:r>
              <a:rPr sz="2000" dirty="0"/>
              <a:t>матеріалу.</a:t>
            </a:r>
            <a:r>
              <a:rPr sz="2000" spc="-60" dirty="0"/>
              <a:t> </a:t>
            </a:r>
            <a:r>
              <a:rPr sz="2000" dirty="0"/>
              <a:t>Вона</a:t>
            </a:r>
            <a:r>
              <a:rPr sz="2000" spc="-55" dirty="0"/>
              <a:t> </a:t>
            </a:r>
            <a:r>
              <a:rPr sz="2000" dirty="0"/>
              <a:t>дисциплінує</a:t>
            </a:r>
            <a:r>
              <a:rPr sz="2000" spc="-45" dirty="0"/>
              <a:t> </a:t>
            </a:r>
            <a:r>
              <a:rPr sz="2000" dirty="0"/>
              <a:t>екскурсовода</a:t>
            </a:r>
            <a:r>
              <a:rPr sz="2000" spc="-90" dirty="0"/>
              <a:t> </a:t>
            </a:r>
            <a:r>
              <a:rPr sz="2000" spc="-50" dirty="0"/>
              <a:t>і </a:t>
            </a:r>
            <a:r>
              <a:rPr sz="2000" dirty="0"/>
              <a:t>повинна</a:t>
            </a:r>
            <a:r>
              <a:rPr sz="2000" spc="-55" dirty="0"/>
              <a:t> </a:t>
            </a:r>
            <a:r>
              <a:rPr sz="2000" dirty="0"/>
              <a:t>відповідати</a:t>
            </a:r>
            <a:r>
              <a:rPr sz="2000" spc="-30" dirty="0"/>
              <a:t> </a:t>
            </a:r>
            <a:r>
              <a:rPr sz="2000" dirty="0"/>
              <a:t>наступним</a:t>
            </a:r>
            <a:r>
              <a:rPr sz="2000" spc="-55" dirty="0"/>
              <a:t> </a:t>
            </a:r>
            <a:r>
              <a:rPr sz="2000" dirty="0"/>
              <a:t>вимогам:</a:t>
            </a:r>
            <a:r>
              <a:rPr sz="2000" spc="-65" dirty="0"/>
              <a:t> </a:t>
            </a:r>
            <a:r>
              <a:rPr sz="2000" spc="-10" dirty="0"/>
              <a:t>підказати </a:t>
            </a:r>
            <a:r>
              <a:rPr sz="2000" dirty="0"/>
              <a:t>екскурсоводу</a:t>
            </a:r>
            <a:r>
              <a:rPr sz="2000" spc="-75" dirty="0"/>
              <a:t> </a:t>
            </a:r>
            <a:r>
              <a:rPr sz="2000" dirty="0"/>
              <a:t>шляху</a:t>
            </a:r>
            <a:r>
              <a:rPr sz="2000" spc="-25" dirty="0"/>
              <a:t> </a:t>
            </a:r>
            <a:r>
              <a:rPr sz="2000" dirty="0"/>
              <a:t>для</a:t>
            </a:r>
            <a:r>
              <a:rPr sz="2000" spc="-20" dirty="0"/>
              <a:t> </a:t>
            </a:r>
            <a:r>
              <a:rPr sz="2000" dirty="0"/>
              <a:t>розкриття</a:t>
            </a:r>
            <a:r>
              <a:rPr sz="2000" spc="-50" dirty="0"/>
              <a:t> </a:t>
            </a:r>
            <a:r>
              <a:rPr sz="2000" dirty="0"/>
              <a:t>теми;</a:t>
            </a:r>
            <a:r>
              <a:rPr sz="2000" spc="-45" dirty="0"/>
              <a:t> </a:t>
            </a:r>
            <a:r>
              <a:rPr sz="2000" dirty="0"/>
              <a:t>озброїти</a:t>
            </a:r>
            <a:r>
              <a:rPr sz="2000" spc="-55" dirty="0"/>
              <a:t> </a:t>
            </a:r>
            <a:r>
              <a:rPr sz="2000" spc="-20" dirty="0"/>
              <a:t>його </a:t>
            </a:r>
            <a:r>
              <a:rPr sz="2000" dirty="0"/>
              <a:t>найбільш</a:t>
            </a:r>
            <a:r>
              <a:rPr sz="2000" spc="-60" dirty="0"/>
              <a:t> </a:t>
            </a:r>
            <a:r>
              <a:rPr sz="2000" dirty="0"/>
              <a:t>ефективними</a:t>
            </a:r>
            <a:r>
              <a:rPr sz="2000" spc="-55" dirty="0"/>
              <a:t> </a:t>
            </a:r>
            <a:r>
              <a:rPr sz="2000" dirty="0"/>
              <a:t>методичними</a:t>
            </a:r>
            <a:r>
              <a:rPr sz="2000" spc="-80" dirty="0"/>
              <a:t> </a:t>
            </a:r>
            <a:r>
              <a:rPr sz="2000" dirty="0"/>
              <a:t>прийомами</a:t>
            </a:r>
            <a:r>
              <a:rPr sz="2000" spc="-60" dirty="0"/>
              <a:t> </a:t>
            </a:r>
            <a:r>
              <a:rPr sz="2000" dirty="0"/>
              <a:t>показу</a:t>
            </a:r>
            <a:r>
              <a:rPr sz="2000" spc="-50" dirty="0"/>
              <a:t> і </a:t>
            </a:r>
            <a:r>
              <a:rPr sz="2000" dirty="0"/>
              <a:t>розповіді;</a:t>
            </a:r>
            <a:r>
              <a:rPr sz="2000" spc="-50" dirty="0"/>
              <a:t> </a:t>
            </a:r>
            <a:r>
              <a:rPr sz="2000" dirty="0"/>
              <a:t>містити</a:t>
            </a:r>
            <a:r>
              <a:rPr sz="2000" spc="-50" dirty="0"/>
              <a:t> </a:t>
            </a:r>
            <a:r>
              <a:rPr sz="2000" dirty="0"/>
              <a:t>чіткі</a:t>
            </a:r>
            <a:r>
              <a:rPr sz="2000" spc="-30" dirty="0"/>
              <a:t> </a:t>
            </a:r>
            <a:r>
              <a:rPr sz="2000" dirty="0"/>
              <a:t>рекомендації</a:t>
            </a:r>
            <a:r>
              <a:rPr sz="2000" spc="-65" dirty="0"/>
              <a:t> </a:t>
            </a:r>
            <a:r>
              <a:rPr sz="2000" dirty="0"/>
              <a:t>з</a:t>
            </a:r>
            <a:r>
              <a:rPr sz="2000" spc="-35" dirty="0"/>
              <a:t> </a:t>
            </a:r>
            <a:r>
              <a:rPr sz="2000" dirty="0"/>
              <a:t>питань</a:t>
            </a:r>
            <a:r>
              <a:rPr sz="2000" spc="-40" dirty="0"/>
              <a:t> </a:t>
            </a:r>
            <a:r>
              <a:rPr sz="2000" spc="-10" dirty="0"/>
              <a:t>організації </a:t>
            </a:r>
            <a:r>
              <a:rPr sz="2000" dirty="0"/>
              <a:t>екскурсії;</a:t>
            </a:r>
            <a:r>
              <a:rPr sz="2000" spc="-45" dirty="0"/>
              <a:t> </a:t>
            </a:r>
            <a:r>
              <a:rPr sz="2000" dirty="0"/>
              <a:t>враховувати</a:t>
            </a:r>
            <a:r>
              <a:rPr sz="2000" spc="-50" dirty="0"/>
              <a:t> </a:t>
            </a:r>
            <a:r>
              <a:rPr sz="2000" dirty="0"/>
              <a:t>інтереси</a:t>
            </a:r>
            <a:r>
              <a:rPr sz="2000" spc="-50" dirty="0"/>
              <a:t> </a:t>
            </a:r>
            <a:r>
              <a:rPr sz="2000" dirty="0"/>
              <a:t>певної</a:t>
            </a:r>
            <a:r>
              <a:rPr sz="2000" spc="-30" dirty="0"/>
              <a:t> </a:t>
            </a:r>
            <a:r>
              <a:rPr sz="2000" dirty="0"/>
              <a:t>групи</a:t>
            </a:r>
            <a:r>
              <a:rPr sz="2000" spc="-25" dirty="0"/>
              <a:t> </a:t>
            </a:r>
            <a:r>
              <a:rPr sz="2000" spc="-10" dirty="0"/>
              <a:t>екскурсантів</a:t>
            </a:r>
            <a:endParaRPr sz="2000"/>
          </a:p>
          <a:p>
            <a:pPr marL="354965">
              <a:lnSpc>
                <a:spcPts val="2039"/>
              </a:lnSpc>
            </a:pPr>
            <a:r>
              <a:rPr sz="2000" dirty="0"/>
              <a:t>(при</a:t>
            </a:r>
            <a:r>
              <a:rPr sz="2000" spc="-45" dirty="0"/>
              <a:t> </a:t>
            </a:r>
            <a:r>
              <a:rPr sz="2000" dirty="0"/>
              <a:t>наявність</a:t>
            </a:r>
            <a:r>
              <a:rPr sz="2000" spc="-55" dirty="0"/>
              <a:t> </a:t>
            </a:r>
            <a:r>
              <a:rPr sz="2000" dirty="0"/>
              <a:t>варіантів</a:t>
            </a:r>
            <a:r>
              <a:rPr sz="2000" spc="-40" dirty="0"/>
              <a:t> </a:t>
            </a:r>
            <a:r>
              <a:rPr sz="2000" dirty="0"/>
              <a:t>екскурсії);</a:t>
            </a:r>
            <a:r>
              <a:rPr sz="2000" spc="-40" dirty="0"/>
              <a:t> </a:t>
            </a:r>
            <a:r>
              <a:rPr sz="2000" dirty="0"/>
              <a:t>з'єднувати</a:t>
            </a:r>
            <a:r>
              <a:rPr sz="2000" spc="-55" dirty="0"/>
              <a:t> </a:t>
            </a:r>
            <a:r>
              <a:rPr sz="2000" dirty="0"/>
              <a:t>показ</a:t>
            </a:r>
            <a:r>
              <a:rPr sz="2000" spc="-40" dirty="0"/>
              <a:t> </a:t>
            </a:r>
            <a:r>
              <a:rPr sz="2000" spc="-50" dirty="0"/>
              <a:t>і</a:t>
            </a:r>
            <a:endParaRPr sz="2000"/>
          </a:p>
          <a:p>
            <a:pPr marL="354965">
              <a:lnSpc>
                <a:spcPts val="2280"/>
              </a:lnSpc>
            </a:pPr>
            <a:r>
              <a:rPr sz="2000" dirty="0"/>
              <a:t>розповідь</a:t>
            </a:r>
            <a:r>
              <a:rPr sz="2000" spc="-60" dirty="0"/>
              <a:t> </a:t>
            </a:r>
            <a:r>
              <a:rPr sz="2000" dirty="0"/>
              <a:t>в</a:t>
            </a:r>
            <a:r>
              <a:rPr sz="2000" spc="-25" dirty="0"/>
              <a:t> </a:t>
            </a:r>
            <a:r>
              <a:rPr sz="2000" dirty="0"/>
              <a:t>єдине</a:t>
            </a:r>
            <a:r>
              <a:rPr sz="2000" spc="-10" dirty="0"/>
              <a:t> </a:t>
            </a:r>
            <a:r>
              <a:rPr sz="2000" spc="-20" dirty="0"/>
              <a:t>ціле.</a:t>
            </a: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36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2048</Words>
  <Application>Microsoft Office PowerPoint</Application>
  <PresentationFormat>Екран (4:3)</PresentationFormat>
  <Paragraphs>145</Paragraphs>
  <Slides>19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19</vt:i4>
      </vt:variant>
    </vt:vector>
  </HeadingPairs>
  <TitlesOfParts>
    <vt:vector size="23" baseType="lpstr">
      <vt:lpstr>Arial</vt:lpstr>
      <vt:lpstr>Times New Roman</vt:lpstr>
      <vt:lpstr>Wingdings</vt:lpstr>
      <vt:lpstr>Office Theme</vt:lpstr>
      <vt:lpstr>СКЛАДАННЯ МАРШРУТУ ЕКСКУРСІЙ</vt:lpstr>
      <vt:lpstr>Маршрут екскурсії -</vt:lpstr>
      <vt:lpstr>Варіанти побудови маршрутів:</vt:lpstr>
      <vt:lpstr>Вимоги до формування послідовності об’єктів на маршруті:</vt:lpstr>
      <vt:lpstr>Об’їзд (обхід) маршруту:</vt:lpstr>
      <vt:lpstr>Підготовка контрольного тексту екскурсії</vt:lpstr>
      <vt:lpstr>Комплектування “портфеля екскурсовода”</vt:lpstr>
      <vt:lpstr>Визначення техніки ведення екскурсії:</vt:lpstr>
      <vt:lpstr>Складання методичної розробки (технологічної карти)</vt:lpstr>
      <vt:lpstr>Оформлення методичної розробки (технологічної карти)</vt:lpstr>
      <vt:lpstr>Методична розробка або технологічна карта</vt:lpstr>
      <vt:lpstr>Заповнення технологічної карти</vt:lpstr>
      <vt:lpstr>Заповнення технологічної карти</vt:lpstr>
      <vt:lpstr>Заповнення технологічної карти</vt:lpstr>
      <vt:lpstr>ЗРАЗКИ</vt:lpstr>
      <vt:lpstr>Складання індивідуального тексту</vt:lpstr>
      <vt:lpstr>Прийом (здача) екскурсії</vt:lpstr>
      <vt:lpstr>Затвердження екскурсії</vt:lpstr>
      <vt:lpstr>Документація до екскурсії: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5810</dc:creator>
  <cp:lastModifiedBy>Валентина Любченко</cp:lastModifiedBy>
  <cp:revision>1</cp:revision>
  <dcterms:created xsi:type="dcterms:W3CDTF">2024-10-25T10:38:22Z</dcterms:created>
  <dcterms:modified xsi:type="dcterms:W3CDTF">2024-10-25T10:44:36Z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2022-10-24T00:00:00Z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2024-10-25T00:00:00Z</vt:filetime>
  </property>
  <property fmtid="{D5CDD505-2E9C-101B-9397-08002B2CF9AE}" pid="5" name="Producer">
    <vt:lpwstr>Microsoft® PowerPoint® 2010</vt:lpwstr>
  </property>
</Properties>
</file>