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9" r:id="rId8"/>
    <p:sldId id="264" r:id="rId9"/>
    <p:sldId id="261" r:id="rId10"/>
    <p:sldId id="266" r:id="rId11"/>
    <p:sldId id="260" r:id="rId12"/>
    <p:sldId id="265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C38CB-6BEF-4B96-B48F-C568A204A3F0}" type="datetimeFigureOut">
              <a:rPr lang="ru-RU" smtClean="0"/>
              <a:pPr/>
              <a:t>26.09.2023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EA08-8D63-4C38-9210-947BD9B9892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143116"/>
            <a:ext cx="69435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dirty="0"/>
              <a:t>МЕТРОЛОГІЯ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428604"/>
            <a:ext cx="7473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/>
              <a:t>ХАРАКТЕРИСТИКИ ВИМІРЮВАНЬ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285860"/>
            <a:ext cx="4668201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5400" dirty="0"/>
              <a:t>принцип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метод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похибка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точність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вірність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достовірність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800" b="1" i="1" dirty="0"/>
              <a:t>Принцип вимірювань</a:t>
            </a:r>
            <a:r>
              <a:rPr lang="uk-UA" sz="4800" dirty="0"/>
              <a:t> - фізичне явище або сукупність фізичних явищ, що покладені в основу вимірювань. Наприклад, вимірювання температури з використанням термоелектричного ефекту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400" b="1" i="1" dirty="0"/>
              <a:t>Метод вимірювань</a:t>
            </a:r>
            <a:r>
              <a:rPr lang="uk-UA" sz="4400" dirty="0"/>
              <a:t> - сукупність прийомів використання принципів і засобів вимірювання. Засобами вимірювань є вживані технічні засоби, що мають нормовані </a:t>
            </a:r>
            <a:r>
              <a:rPr lang="uk-UA" sz="4400"/>
              <a:t>метрологічні характеристики</a:t>
            </a:r>
            <a:endParaRPr lang="uk-UA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5400" b="1" i="1" dirty="0"/>
              <a:t>Похибка вимірювання</a:t>
            </a:r>
            <a:r>
              <a:rPr lang="uk-UA" sz="5400" dirty="0"/>
              <a:t> - це відхилення результату вимірювань від істинного значення вимірюваної величини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/>
              <a:t>Точність вимірювань</a:t>
            </a:r>
            <a:r>
              <a:rPr lang="uk-UA" sz="5400" dirty="0"/>
              <a:t> характеризується близькістю їх результатів до дійсного значення вимірюваної величини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i="1" dirty="0"/>
              <a:t>Вірність вимірювань</a:t>
            </a:r>
            <a:r>
              <a:rPr lang="uk-UA" sz="4000" dirty="0"/>
              <a:t> - це якість вимірювання, що відображає близькість до нуля систематичних похибок результатів (тобто таких похибок, які залишаються постійними або закономірно змінюються при повторних вимірюваннях однієї і тієї ж величини)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9296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/>
              <a:t>Достовірність вимірювань</a:t>
            </a:r>
            <a:r>
              <a:rPr lang="uk-UA" sz="3200" dirty="0"/>
              <a:t> - це довіра до результатів вимірювання. Вимірювання можуть бути достовірними і недостовірними залежно від того, відомі чи невідомі ймовірні характеристики їх відхилень від дійсних значень відповідних величин. Результати вимірювань, ймовірність яких невідома, не мають ніякої цінності і в деяких випадках можуть служити джерелом дезінформації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71600" y="620688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КЛАСИФІКАЦІЯ ЗАСОБІВ ВИМІРЮВАННЯ</a:t>
            </a:r>
            <a:endParaRPr lang="uk-UA" sz="32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1071538" y="3424029"/>
            <a:ext cx="7000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/>
              <a:t>міри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/>
              <a:t>вимірювальні прилади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/>
              <a:t>вимірювальні перетворювачі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/>
              <a:t>допоміжні засоби вимірювань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/>
              <a:t>вимірювальні установки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/>
              <a:t>вимірювальні системи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877190" y="1664639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Засоби вимірювань -</a:t>
            </a:r>
            <a:r>
              <a:rPr lang="uk-UA" sz="2400" dirty="0"/>
              <a:t> це технічні засоби, що використовуються при вимірюваннях і які мають нормовані метрологічні характеристики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71472" y="642918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Міри -</a:t>
            </a:r>
            <a:r>
              <a:rPr lang="uk-UA" sz="2800" dirty="0"/>
              <a:t> засіб вимірювання, розрахований на відтворення фізичної величини заданого розміру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571604" y="1643050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Однозначна міра</a:t>
            </a:r>
            <a:r>
              <a:rPr lang="uk-UA" sz="2400" dirty="0"/>
              <a:t> відтворює фізичну величину одного розміру, до­вжини і міри маси (гиря)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1571604" y="2571744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Багатозначна міра</a:t>
            </a:r>
            <a:r>
              <a:rPr lang="uk-UA" sz="2400" dirty="0"/>
              <a:t> відтворює ряд однойменних величин різного розміру, наприклад, штрихова міра довжини і кутова міра (багатогранна призма)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643042" y="4000504"/>
            <a:ext cx="7000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Набором мір</a:t>
            </a:r>
            <a:r>
              <a:rPr lang="uk-UA" sz="2400" dirty="0"/>
              <a:t> називається спеціально підібраний комплект мір, що використовується не тільки самостійно, але і в різних поєднаннях з метою відтворення ряду однойменних величин різного розміру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42910" y="571480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/>
              <a:t>Вимірювальні прилади -</a:t>
            </a:r>
            <a:r>
              <a:rPr lang="uk-UA" sz="2400" dirty="0"/>
              <a:t> це засоби вимірювань, призначені з метою вироблення сигналу вимірюваної інформації у формі, що доступна для безпосереднього сприйняття спостерігачем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428728" y="3071810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 </a:t>
            </a:r>
            <a:r>
              <a:rPr lang="ru-RU" sz="2400" dirty="0" err="1"/>
              <a:t>вимірювальних</a:t>
            </a:r>
            <a:r>
              <a:rPr lang="ru-RU" sz="2400" dirty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 є:</a:t>
            </a:r>
            <a:endParaRPr lang="uk-UA" sz="2400" dirty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/>
              <a:t>характер </a:t>
            </a:r>
            <a:r>
              <a:rPr lang="ru-RU" sz="2400" dirty="0" err="1"/>
              <a:t>показань</a:t>
            </a:r>
            <a:endParaRPr lang="uk-UA" sz="2400" dirty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 err="1"/>
              <a:t>призначення</a:t>
            </a:r>
            <a:r>
              <a:rPr lang="ru-RU" sz="2400" dirty="0"/>
              <a:t> </a:t>
            </a:r>
            <a:r>
              <a:rPr lang="ru-RU" sz="2400" dirty="0" err="1"/>
              <a:t>приладу</a:t>
            </a:r>
            <a:endParaRPr lang="uk-UA" sz="2400" dirty="0"/>
          </a:p>
          <a:p>
            <a:pPr marL="360000" lvl="0">
              <a:buFont typeface="Wingdings" pitchFamily="2" charset="2"/>
              <a:buChar char="Ø"/>
            </a:pPr>
            <a:r>
              <a:rPr lang="ru-RU" sz="2400" dirty="0"/>
              <a:t>принцип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приладу</a:t>
            </a:r>
            <a:endParaRPr lang="uk-UA" sz="2400" dirty="0"/>
          </a:p>
          <a:p>
            <a:pPr marL="360000">
              <a:buFont typeface="Wingdings" pitchFamily="2" charset="2"/>
              <a:buChar char="Ø"/>
            </a:pPr>
            <a:r>
              <a:rPr lang="uk-UA" sz="2400" dirty="0"/>
              <a:t>принцип дії вимірювальної системи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724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/>
              <a:t>Метрологія</a:t>
            </a:r>
            <a:r>
              <a:rPr lang="en-US" sz="5400" dirty="0"/>
              <a:t> </a:t>
            </a:r>
            <a:r>
              <a:rPr lang="uk-UA" sz="5400" dirty="0"/>
              <a:t>- це наука про вимірювання, методи і засоби забезпечення їх єдності та способи досягнення необхідної точності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85786" y="428604"/>
            <a:ext cx="387279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За характером показань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показуючи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аналогові</a:t>
            </a:r>
            <a:endParaRPr lang="uk-UA" sz="28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785786" y="2357430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Від призначення прилади поділяють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універсальні - </a:t>
            </a:r>
            <a:r>
              <a:rPr lang="uk-UA" sz="2800" dirty="0"/>
              <a:t>для вимірювання однакових фізичних величин різних об'єктів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спеціалізовані,</a:t>
            </a:r>
            <a:r>
              <a:rPr lang="uk-UA" sz="2800" dirty="0"/>
              <a:t> що призначені для вимірювання параметрів однотипних виробів (наприклад, розмірів зубчастих коліс) або одного параметра різних виробів (нерівностей, твердості)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42860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dirty="0"/>
              <a:t>За принципом дії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прямої дії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порівняння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інтегруючі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підсумовуючі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14348" y="3071810"/>
            <a:ext cx="80010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Залежно від принципу дії, який покладено в основу вимірювальної системи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механічні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оптичні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оптико-механічні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пневматичні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b="1" i="1" dirty="0"/>
              <a:t>електричні</a:t>
            </a:r>
            <a:r>
              <a:rPr lang="uk-UA" sz="2800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57224" y="571480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Вимірювальний перетворювач</a:t>
            </a:r>
            <a:r>
              <a:rPr lang="uk-UA" sz="2400" dirty="0"/>
              <a:t> - це засіб вимірювання, котрий служить для перетворення сигналу вимірювальної інформації у форму, зручну для обробки і збереження, а також передачі на </a:t>
            </a:r>
            <a:r>
              <a:rPr lang="uk-UA" sz="2400" dirty="0" err="1"/>
              <a:t>показуючий</a:t>
            </a:r>
            <a:r>
              <a:rPr lang="uk-UA" sz="2400" dirty="0"/>
              <a:t> пристрій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1643042" y="2428868"/>
            <a:ext cx="68580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Перетворювачі розділяють на</a:t>
            </a:r>
            <a:endParaRPr lang="uk-UA" sz="2400" b="1" dirty="0"/>
          </a:p>
          <a:p>
            <a:pPr marL="360000">
              <a:buFont typeface="Wingdings" pitchFamily="2" charset="2"/>
              <a:buChar char="Ø"/>
            </a:pPr>
            <a:r>
              <a:rPr lang="uk-UA" sz="2400" b="1" dirty="0"/>
              <a:t>первинні</a:t>
            </a:r>
            <a:r>
              <a:rPr lang="uk-UA" sz="2400" dirty="0"/>
              <a:t> (ті, що безпосередньо приймають величину, що вимірюється)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400" b="1" dirty="0"/>
              <a:t>ті, що</a:t>
            </a:r>
            <a:r>
              <a:rPr lang="uk-UA" sz="2400" dirty="0"/>
              <a:t> </a:t>
            </a:r>
            <a:r>
              <a:rPr lang="uk-UA" sz="2400" b="1" dirty="0"/>
              <a:t>передають</a:t>
            </a:r>
            <a:r>
              <a:rPr lang="uk-UA" sz="2400" dirty="0"/>
              <a:t>, на виході яких величина набуває форму, зручну для реєстрації або передачі на відстань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400" b="1" dirty="0"/>
              <a:t>проміжні,</a:t>
            </a:r>
            <a:r>
              <a:rPr lang="uk-UA" sz="2400" dirty="0"/>
              <a:t> що працюють в поєднанні з первинними і не впливають на зміну роду фізичної величини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42910" y="642918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Вимірювальні установки і системи</a:t>
            </a:r>
            <a:r>
              <a:rPr lang="uk-UA" sz="2800" dirty="0"/>
              <a:t> - це сукупність заходів, вимірювань, об'єднаних за функціональною ознакою з допоміжними пристроями, для вимірювання однієї або декількох величин об'єкта вимірювань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14348" y="3286124"/>
            <a:ext cx="7858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Вимірювальне приладдя</a:t>
            </a:r>
            <a:r>
              <a:rPr lang="uk-UA" sz="2800" dirty="0"/>
              <a:t> - це допоміжні засоби </a:t>
            </a:r>
            <a:r>
              <a:rPr lang="uk-UA" sz="2800"/>
              <a:t>вимірювань величин</a:t>
            </a:r>
            <a:r>
              <a:rPr lang="uk-UA" sz="2800" dirty="0"/>
              <a:t>. Вони необхідні для вираховування поправок до результатів вимірювань, якщо вимагається високий ступінь точності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1214422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За </a:t>
            </a:r>
            <a:r>
              <a:rPr lang="uk-UA" sz="2800" b="1" dirty="0"/>
              <a:t>метрологічним призначенням</a:t>
            </a:r>
            <a:r>
              <a:rPr lang="uk-UA" sz="2800" dirty="0"/>
              <a:t> засоби вимірювання поділяють на</a:t>
            </a:r>
          </a:p>
          <a:p>
            <a:endParaRPr lang="uk-UA" sz="2800" dirty="0"/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робочі</a:t>
            </a:r>
            <a:r>
              <a:rPr lang="uk-UA" sz="2800" dirty="0"/>
              <a:t> засоби вимірювань</a:t>
            </a:r>
          </a:p>
          <a:p>
            <a:pPr marL="360000"/>
            <a:endParaRPr lang="uk-UA" sz="2800" dirty="0"/>
          </a:p>
          <a:p>
            <a:pPr marL="360000">
              <a:buFont typeface="Wingdings" pitchFamily="2" charset="2"/>
              <a:buChar char="Ø"/>
            </a:pPr>
            <a:r>
              <a:rPr lang="uk-UA" sz="2800" b="1" dirty="0"/>
              <a:t>еталони</a:t>
            </a:r>
            <a:endParaRPr lang="uk-UA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14348" y="714356"/>
            <a:ext cx="76438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Робочі засоби</a:t>
            </a:r>
            <a:r>
              <a:rPr lang="uk-UA" sz="2800" dirty="0"/>
              <a:t> вимірювань застосовують для визначення параметрів (характеристик) технічних пристроїв технологічних процесів, навколишнього середовища тощо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85786" y="2857496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Робочі засоби </a:t>
            </a:r>
            <a:r>
              <a:rPr lang="uk-UA" sz="2800" dirty="0"/>
              <a:t>можуть бути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/>
              <a:t>лабораторними (для наукових досліджень)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/>
              <a:t>виробничими (для </a:t>
            </a:r>
            <a:r>
              <a:rPr lang="uk-UA" sz="2800"/>
              <a:t>забезпечення контролю </a:t>
            </a:r>
            <a:r>
              <a:rPr lang="uk-UA" sz="2800" dirty="0"/>
              <a:t>заданих характеристик технологічних процесів)</a:t>
            </a:r>
          </a:p>
          <a:p>
            <a:pPr marL="360000">
              <a:buFont typeface="Wingdings" pitchFamily="2" charset="2"/>
              <a:buChar char="Ø"/>
            </a:pPr>
            <a:r>
              <a:rPr lang="uk-UA" sz="2800" dirty="0"/>
              <a:t>польовими (для літаків, автомобілів, суден тощо)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85786" y="642918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Лабораторні засоби</a:t>
            </a:r>
            <a:r>
              <a:rPr lang="uk-UA" sz="2800" dirty="0"/>
              <a:t> вимірювань найточніші і чуттєві, а їх показники характеризуються високою стабільністю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85786" y="2071678"/>
            <a:ext cx="77867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Виробничі</a:t>
            </a:r>
            <a:r>
              <a:rPr lang="uk-UA" sz="2800" dirty="0"/>
              <a:t> мають стійкість до впливу різних факторів виробничого процесу: температури, вологості, вібрації тощо, що може вплинути на достовірність і точність показань приладів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785786" y="4071942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Польові</a:t>
            </a:r>
            <a:r>
              <a:rPr lang="uk-UA" sz="2800" dirty="0"/>
              <a:t> працюють</a:t>
            </a:r>
            <a:r>
              <a:rPr lang="uk-UA" sz="2800" b="1" dirty="0"/>
              <a:t> </a:t>
            </a:r>
            <a:r>
              <a:rPr lang="uk-UA" sz="2800" dirty="0"/>
              <a:t>в умовах, що постійно змінюються в широких межах зовнішнього впливу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3582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/>
              <a:t>Предмет метрології</a:t>
            </a:r>
            <a:r>
              <a:rPr lang="uk-UA" sz="4400" dirty="0"/>
              <a:t> - методи визначення і контролю показни­ків якості, правила, положення та норми, способи досягнення єдності і точності вимірювань, методи повірки мір та вимірювальних приладів, фізичні величини і одиниці вимірювань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/>
              <a:t>Об'єкт метрології</a:t>
            </a:r>
            <a:r>
              <a:rPr lang="uk-UA" sz="4800" dirty="0"/>
              <a:t> - засоби вимірювань: міри, вимірювальні прилади, вимірювальні перетворювачі, допоміжні засоби вимірювань, вимірювальні установки та вимірювальні системи, еталони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357166"/>
            <a:ext cx="8572528" cy="57554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uk-UA" sz="4400" b="1" dirty="0"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uk-UA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авданнями метрології є:</a:t>
            </a:r>
            <a:endParaRPr kumimoji="0" lang="ru-RU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забезпечення єдності та необхідної точності вимірювань;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узаконення певних одиниць вимірювань;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проведення регулярної повірки мір та вимірювальних прила­дів, що знаходяться в експлуатації;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випробування нових засобів вимірювання.</a:t>
            </a:r>
            <a:endParaRPr kumimoji="0" lang="uk-UA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800" b="1" dirty="0"/>
              <a:t>Єдність вимірювань </a:t>
            </a:r>
            <a:r>
              <a:rPr lang="uk-UA" sz="4800" b="1" i="1" dirty="0"/>
              <a:t>-</a:t>
            </a:r>
            <a:r>
              <a:rPr lang="uk-UA" sz="4800" dirty="0"/>
              <a:t> такий спосіб вимірювань, при якому їх результати, виражені в узаконених одиницях і похибках вимірювань, відомі з заданою вірогідністю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dirty="0"/>
              <a:t>Фізичні величини визначають експериментальним шляхом, тому вона має похибку вимірювань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2928934"/>
            <a:ext cx="52065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/>
              <a:t>фізичної величини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14818"/>
            <a:ext cx="3749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/>
              <a:t>дійсне значення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4214818"/>
            <a:ext cx="393569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/>
              <a:t>істинне значення</a:t>
            </a:r>
          </a:p>
          <a:p>
            <a:endParaRPr lang="uk-UA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i="1" dirty="0"/>
              <a:t>Істинне значення -</a:t>
            </a:r>
            <a:r>
              <a:rPr lang="uk-UA" sz="4000" dirty="0"/>
              <a:t> це значення фізичної величини, яке ідеальним чином відображає в якісному і кількісному відношенні відповідну властивість об'єкта. Воно є границею, до якої наближається значення фізичної величини в міру того, як підвищується точність вимірювань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i="1" dirty="0"/>
              <a:t>Дійсне значення -</a:t>
            </a:r>
            <a:r>
              <a:rPr lang="uk-UA" sz="3600" dirty="0"/>
              <a:t> це значення фізичної величини, знайдене експериментальним шляхом і настільки наближене до істинного значення, що з певною метою може бути використане замість нього. Це значення змінюється залежно від необхідної точності вимірювань. При технічних вимірюваннях значення фізичної величини, знайдене з допустимою похибкою, приймається за дійсне значення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0188609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TF01886093</Template>
  <TotalTime>0</TotalTime>
  <Words>871</Words>
  <Application>Microsoft Office PowerPoint</Application>
  <PresentationFormat>Екран (4:3)</PresentationFormat>
  <Paragraphs>84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TF01886093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Home</cp:lastModifiedBy>
  <cp:revision>17</cp:revision>
  <dcterms:created xsi:type="dcterms:W3CDTF">2019-02-11T09:00:37Z</dcterms:created>
  <dcterms:modified xsi:type="dcterms:W3CDTF">2023-09-26T07:34:21Z</dcterms:modified>
</cp:coreProperties>
</file>