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81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71472" y="571480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КЛАСИФІКАЦІЯ ЗАСОБІВ ВИМІРЮВАННЯ В ТЕХНІЦІ</a:t>
            </a:r>
            <a:endParaRPr lang="uk-UA" sz="32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1428728" y="1785926"/>
            <a:ext cx="7000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/>
              <a:t>міри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вимірювальні прилади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вимірювальні перетворювачі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допоміжні засоби вимірювань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вимірювальні установки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вимірювальні системи</a:t>
            </a:r>
            <a:endParaRPr lang="uk-UA" sz="24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857224" y="4429132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Засоби вимірювань -</a:t>
            </a:r>
            <a:r>
              <a:rPr lang="uk-UA" sz="2400" dirty="0" smtClean="0"/>
              <a:t> це технічні засоби, що використовуються при вимірюваннях і які мають нормовані метрологічні характеристики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85786" y="642918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Лабораторні засоби</a:t>
            </a:r>
            <a:r>
              <a:rPr lang="uk-UA" sz="2800" dirty="0" smtClean="0"/>
              <a:t> вимірювань найточніші і чуттєві, а їх показники характеризуються високою стабільністю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785786" y="2071678"/>
            <a:ext cx="77867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Виробничі</a:t>
            </a:r>
            <a:r>
              <a:rPr lang="uk-UA" sz="2800" dirty="0" smtClean="0"/>
              <a:t> мають стійкість до впливу різних факторів виробничого процесу: температури, вологості, вібрації, і т.д., що може вплинути на достовірність і точність показань приладів</a:t>
            </a:r>
            <a:endParaRPr lang="uk-UA" sz="28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785786" y="4071942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Польові</a:t>
            </a:r>
            <a:r>
              <a:rPr lang="uk-UA" sz="2800" dirty="0" smtClean="0"/>
              <a:t> працюють</a:t>
            </a:r>
            <a:r>
              <a:rPr lang="uk-UA" sz="2800" b="1" dirty="0" smtClean="0"/>
              <a:t> </a:t>
            </a:r>
            <a:r>
              <a:rPr lang="uk-UA" sz="2800" dirty="0" smtClean="0"/>
              <a:t>в умовах, що постійно змінюються в широких межах зовнішнього впливу</a:t>
            </a:r>
            <a:endParaRPr lang="uk-UA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71472" y="642918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Міри -</a:t>
            </a:r>
            <a:r>
              <a:rPr lang="uk-UA" sz="2800" dirty="0" smtClean="0"/>
              <a:t> засіб вимірювання, розрахований на відтворення фізичної величини заданого розміру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1571604" y="1643050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Однозначна міра</a:t>
            </a:r>
            <a:r>
              <a:rPr lang="uk-UA" sz="2400" dirty="0" smtClean="0"/>
              <a:t> відтворює фізичну величину одного розміру, до­вжини і міри маси (гиря)</a:t>
            </a:r>
            <a:endParaRPr lang="uk-UA" sz="24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1571604" y="2571744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Багатозначна міра</a:t>
            </a:r>
            <a:r>
              <a:rPr lang="uk-UA" sz="2400" dirty="0" smtClean="0"/>
              <a:t> відтворює ряд однойменних величин різного розміру, наприклад, штрихова міра довжини і кутова міра (багатогранна призма)</a:t>
            </a:r>
            <a:endParaRPr lang="uk-UA" sz="24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1643042" y="4000504"/>
            <a:ext cx="7000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Набором мір</a:t>
            </a:r>
            <a:r>
              <a:rPr lang="uk-UA" sz="2400" dirty="0" smtClean="0"/>
              <a:t> називається спеціально підібраний комплект мір, що використовується не тільки самостійно, але і в різних поєднаннях з метою відтворення ряду однойменних величин різного розміру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42910" y="571480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Вимірювальні прилади -</a:t>
            </a:r>
            <a:r>
              <a:rPr lang="uk-UA" sz="2400" dirty="0" smtClean="0"/>
              <a:t> це засоби вимірювань, призначені з метою вироблення сигналу вимірюваної інформації у формі, що доступна для безпосереднього сприйняття спостерігачем</a:t>
            </a:r>
            <a:endParaRPr lang="uk-UA" sz="24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1428728" y="3071810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Основними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приладів</a:t>
            </a:r>
            <a:r>
              <a:rPr lang="ru-RU" sz="2400" dirty="0" smtClean="0"/>
              <a:t> є:</a:t>
            </a:r>
            <a:endParaRPr lang="uk-UA" sz="2400" dirty="0" smtClean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 smtClean="0"/>
              <a:t>характер </a:t>
            </a:r>
            <a:r>
              <a:rPr lang="ru-RU" sz="2400" dirty="0" err="1" smtClean="0"/>
              <a:t>показань</a:t>
            </a:r>
            <a:endParaRPr lang="uk-UA" sz="2400" dirty="0" smtClean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приладу</a:t>
            </a:r>
            <a:endParaRPr lang="uk-UA" sz="2400" dirty="0" smtClean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 smtClean="0"/>
              <a:t>принцип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приладу</a:t>
            </a:r>
            <a:endParaRPr lang="uk-UA" sz="2400" dirty="0" smtClean="0"/>
          </a:p>
          <a:p>
            <a:pPr marL="360000">
              <a:buFont typeface="Wingdings" pitchFamily="2" charset="2"/>
              <a:buChar char="Ø"/>
            </a:pPr>
            <a:r>
              <a:rPr lang="uk-UA" sz="2400" dirty="0" smtClean="0"/>
              <a:t>принцип дії вимірювальної системи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85786" y="428604"/>
            <a:ext cx="387279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За характером показань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показуючи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аналогові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785786" y="2357430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Від призначення прилади поділяють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універсальні - </a:t>
            </a:r>
            <a:r>
              <a:rPr lang="uk-UA" sz="2800" dirty="0" smtClean="0"/>
              <a:t>для вимірювання однакових фізичних величин різних об'єктів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спеціалізовані,</a:t>
            </a:r>
            <a:r>
              <a:rPr lang="uk-UA" sz="2800" dirty="0" smtClean="0"/>
              <a:t> що призначені для вимірювання параметрів однотипних виробів (наприклад, розмірів зубчастих коліс) або одного параметра різних виробів (нерівностей, твердості)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42860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dirty="0" smtClean="0"/>
              <a:t>За принципом дії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прямої дії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порівняння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інтегруючі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підсумовуючі</a:t>
            </a:r>
            <a:endParaRPr lang="uk-UA" sz="2800" b="1" dirty="0"/>
          </a:p>
        </p:txBody>
      </p:sp>
      <p:sp>
        <p:nvSpPr>
          <p:cNvPr id="3" name="Прямокутник 2"/>
          <p:cNvSpPr/>
          <p:nvPr/>
        </p:nvSpPr>
        <p:spPr>
          <a:xfrm>
            <a:off x="714348" y="3071810"/>
            <a:ext cx="80010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Залежно від принципу дії, який покладено в основу вимірювальної системи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механічні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оптичні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оптико-механічні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пневматичні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 smtClean="0"/>
              <a:t>електричні</a:t>
            </a:r>
            <a:r>
              <a:rPr lang="uk-UA" sz="2800" dirty="0" smtClean="0"/>
              <a:t> 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57224" y="571480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Вимірювальний перетворювач</a:t>
            </a:r>
            <a:r>
              <a:rPr lang="uk-UA" sz="2400" dirty="0" smtClean="0"/>
              <a:t> - це засіб вимірювань, котрий служить для перетворення сигналу вимірювальної інформації у форму, зручну для обробки і збереження, а також передачі на </a:t>
            </a:r>
            <a:r>
              <a:rPr lang="uk-UA" sz="2400" dirty="0" err="1" smtClean="0"/>
              <a:t>показуючий</a:t>
            </a:r>
            <a:r>
              <a:rPr lang="uk-UA" sz="2400" dirty="0" smtClean="0"/>
              <a:t> пристрій</a:t>
            </a:r>
            <a:endParaRPr lang="uk-UA" sz="24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1643042" y="2428868"/>
            <a:ext cx="68580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Перетворювачі розділяють на</a:t>
            </a:r>
            <a:endParaRPr lang="uk-UA" sz="2400" b="1" dirty="0" smtClean="0"/>
          </a:p>
          <a:p>
            <a:pPr marL="360000">
              <a:buFont typeface="Wingdings" pitchFamily="2" charset="2"/>
              <a:buChar char="Ø"/>
            </a:pPr>
            <a:r>
              <a:rPr lang="uk-UA" sz="2400" b="1" dirty="0" smtClean="0"/>
              <a:t>первинні</a:t>
            </a:r>
            <a:r>
              <a:rPr lang="uk-UA" sz="2400" dirty="0" smtClean="0"/>
              <a:t> (ті, що безпосередньо приймають величину, що вимірюється)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400" b="1" dirty="0" smtClean="0"/>
              <a:t>ті, що</a:t>
            </a:r>
            <a:r>
              <a:rPr lang="uk-UA" sz="2400" dirty="0" smtClean="0"/>
              <a:t> </a:t>
            </a:r>
            <a:r>
              <a:rPr lang="uk-UA" sz="2400" b="1" dirty="0" smtClean="0"/>
              <a:t>передають</a:t>
            </a:r>
            <a:r>
              <a:rPr lang="uk-UA" sz="2400" dirty="0" smtClean="0"/>
              <a:t>, на виході яких величина набуває форму, зручну для реєстрації або передачі на відстань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400" b="1" dirty="0" smtClean="0"/>
              <a:t>проміжні,</a:t>
            </a:r>
            <a:r>
              <a:rPr lang="uk-UA" sz="2400" dirty="0" smtClean="0"/>
              <a:t> що працюють в поєднанні з первинними і не впливають на зміну роду фізичної величини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42910" y="642918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Вимірювальні установки і системи</a:t>
            </a:r>
            <a:r>
              <a:rPr lang="uk-UA" sz="2800" dirty="0" smtClean="0"/>
              <a:t> - це сукупність заходів, вимірювань, об'єднаних за функціональною ознакою з допоміжними пристроями, для вимірювання однієї або декількох величин об'єкта вимірювань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714348" y="3286124"/>
            <a:ext cx="7858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Вимірювальне приладдя</a:t>
            </a:r>
            <a:r>
              <a:rPr lang="uk-UA" sz="2800" dirty="0" smtClean="0"/>
              <a:t> - це допоміжні засоби </a:t>
            </a:r>
            <a:r>
              <a:rPr lang="uk-UA" sz="2800" smtClean="0"/>
              <a:t>вимірювань величин</a:t>
            </a:r>
            <a:r>
              <a:rPr lang="uk-UA" sz="2800" dirty="0" smtClean="0"/>
              <a:t>. Вони необхідні для вираховування поправок до результатів вимірювань, якщо вимагається високий ступінь точності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1214422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За </a:t>
            </a:r>
            <a:r>
              <a:rPr lang="uk-UA" sz="2800" b="1" dirty="0" smtClean="0"/>
              <a:t>метрологічним призначенням</a:t>
            </a:r>
            <a:r>
              <a:rPr lang="uk-UA" sz="2800" dirty="0" smtClean="0"/>
              <a:t> засоби вимірювання поділяють на</a:t>
            </a:r>
          </a:p>
          <a:p>
            <a:endParaRPr lang="uk-UA" sz="2800" dirty="0" smtClean="0"/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робочі</a:t>
            </a:r>
            <a:r>
              <a:rPr lang="uk-UA" sz="2800" dirty="0" smtClean="0"/>
              <a:t> засоби вимірювань</a:t>
            </a:r>
          </a:p>
          <a:p>
            <a:pPr marL="360000"/>
            <a:endParaRPr lang="uk-UA" sz="2800" dirty="0" smtClean="0"/>
          </a:p>
          <a:p>
            <a:pPr marL="360000">
              <a:buFont typeface="Wingdings" pitchFamily="2" charset="2"/>
              <a:buChar char="Ø"/>
            </a:pPr>
            <a:r>
              <a:rPr lang="uk-UA" sz="2800" b="1" dirty="0" smtClean="0"/>
              <a:t>еталони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714356"/>
            <a:ext cx="76438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Робочі засоби</a:t>
            </a:r>
            <a:r>
              <a:rPr lang="uk-UA" sz="2800" dirty="0" smtClean="0"/>
              <a:t> вимірювань застосовують для визначення параметрів (характеристик) технічних пристроїв технологічних процесів, навколишнього середовища тощо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785786" y="2857496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Робочі засоби </a:t>
            </a:r>
            <a:r>
              <a:rPr lang="uk-UA" sz="2800" dirty="0" smtClean="0"/>
              <a:t>можуть бути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 smtClean="0"/>
              <a:t>лабораторними (для наукових досліджень)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 smtClean="0"/>
              <a:t>виробничими (для забезпечення і контролю заданих характеристик технологічних процесів)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 smtClean="0"/>
              <a:t>польовими (для літаків, автомобілів, суден тощо)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188609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TF01886093</Template>
  <TotalTime>0</TotalTime>
  <Words>460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TF01886093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sofiane</cp:lastModifiedBy>
  <cp:revision>14</cp:revision>
  <dcterms:created xsi:type="dcterms:W3CDTF">2019-02-11T09:00:37Z</dcterms:created>
  <dcterms:modified xsi:type="dcterms:W3CDTF">2020-02-10T09:51:46Z</dcterms:modified>
</cp:coreProperties>
</file>