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74" r:id="rId2"/>
    <p:sldId id="257" r:id="rId3"/>
    <p:sldId id="258" r:id="rId4"/>
    <p:sldId id="309" r:id="rId5"/>
    <p:sldId id="27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4" r:id="rId20"/>
    <p:sldId id="323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35" r:id="rId32"/>
    <p:sldId id="336" r:id="rId33"/>
    <p:sldId id="337" r:id="rId34"/>
    <p:sldId id="338" r:id="rId35"/>
    <p:sldId id="339" r:id="rId36"/>
    <p:sldId id="340" r:id="rId37"/>
    <p:sldId id="273" r:id="rId3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1" autoAdjust="0"/>
    <p:restoredTop sz="94660"/>
  </p:normalViewPr>
  <p:slideViewPr>
    <p:cSldViewPr snapToGrid="0">
      <p:cViewPr varScale="1">
        <p:scale>
          <a:sx n="52" d="100"/>
          <a:sy n="52" d="100"/>
        </p:scale>
        <p:origin x="77" y="9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EA0698-701F-4D4D-8602-AFDBDD83F29B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2E19D-447B-4CAC-A15F-6AE3FBDEC1B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9733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2E19D-447B-4CAC-A15F-6AE3FBDEC1BE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20406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2E19D-447B-4CAC-A15F-6AE3FBDEC1BE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8647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 smtClean="0"/>
              <a:t>Зразок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 smtClean="0"/>
              <a:t>Зразок заголовка</a:t>
            </a:r>
            <a:endParaRPr lang="uk-UA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 smtClean="0"/>
              <a:t>Зразок тексту</a:t>
            </a:r>
          </a:p>
          <a:p>
            <a:pPr lvl="1"/>
            <a:r>
              <a:rPr lang="uk-UA" dirty="0" smtClean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 smtClean="0"/>
              <a:t>Зразок тексту</a:t>
            </a:r>
          </a:p>
          <a:p>
            <a:pPr lvl="1"/>
            <a:r>
              <a:rPr lang="uk-UA" dirty="0" smtClean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4. </a:t>
            </a:r>
            <a:r>
              <a:rPr lang="uk-UA" b="1" dirty="0"/>
              <a:t>Маркетингова товарна політика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/>
              <a:t/>
            </a:r>
            <a:br>
              <a:rPr lang="uk-UA" b="1" dirty="0"/>
            </a:b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432771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01600" y="130628"/>
            <a:ext cx="11582400" cy="5338424"/>
          </a:xfrm>
        </p:spPr>
        <p:txBody>
          <a:bodyPr/>
          <a:lstStyle/>
          <a:p>
            <a:pPr marL="0" indent="0">
              <a:buNone/>
            </a:pPr>
            <a:r>
              <a:rPr lang="uk-UA" sz="2000" i="1" dirty="0"/>
              <a:t>Гарантії –</a:t>
            </a:r>
            <a:r>
              <a:rPr lang="uk-UA" sz="2000" dirty="0"/>
              <a:t> вид зобов’язань фірми, які вона бере на себе добровільно з метою підтвердження своєї відповідальності за якість товару, що пропонується, і створення додаткової переваги при його купівлі. </a:t>
            </a:r>
            <a:endParaRPr lang="uk-UA" sz="2000" dirty="0" smtClean="0"/>
          </a:p>
          <a:p>
            <a:pPr marL="0" indent="0">
              <a:buNone/>
            </a:pPr>
            <a:r>
              <a:rPr lang="uk-UA" sz="2000" dirty="0"/>
              <a:t>Вагомими елементом підкріплення товару є сервісне обслуговування. </a:t>
            </a:r>
          </a:p>
          <a:p>
            <a:pPr marL="0" indent="0">
              <a:buNone/>
            </a:pPr>
            <a:r>
              <a:rPr lang="uk-UA" sz="2000" dirty="0"/>
              <a:t>Загалом, виділяють такі типи сервісу: </a:t>
            </a:r>
          </a:p>
          <a:p>
            <a:pPr marL="0" indent="0">
              <a:buNone/>
            </a:pPr>
            <a:r>
              <a:rPr lang="uk-UA" sz="2000" dirty="0"/>
              <a:t>1. Передпродажний сервіс: перевірка функціонування товару; консервація для зберігання; комплектація; підготовка інструкцій та іншої документації. </a:t>
            </a:r>
          </a:p>
          <a:p>
            <a:pPr marL="0" indent="0">
              <a:buNone/>
            </a:pPr>
            <a:r>
              <a:rPr lang="uk-UA" sz="2000" dirty="0"/>
              <a:t>2. Сервіс при продажу: демонстрація товару перед споживанням; перевірка комплектації і документації; доставка. </a:t>
            </a:r>
          </a:p>
          <a:p>
            <a:pPr marL="0" indent="0">
              <a:buNone/>
            </a:pPr>
            <a:r>
              <a:rPr lang="uk-UA" sz="2000" dirty="0"/>
              <a:t>3. </a:t>
            </a:r>
            <a:r>
              <a:rPr lang="uk-UA" sz="2000" dirty="0" err="1"/>
              <a:t>Післяпродажний</a:t>
            </a:r>
            <a:r>
              <a:rPr lang="uk-UA" sz="2000" dirty="0"/>
              <a:t> сервіс: приведення товару в експлуатаційний стан (монтаж, перевірка, регулювання, запуск); спостереження за товаром при експлуатації (профілактичні огляди); поточний і основний ремонт; навчання клієнта щодо правильної експлуатації і підтримки товару у робочому стані; поставка запасних частин, пристроїв, інформаційних матеріалів. </a:t>
            </a:r>
          </a:p>
          <a:p>
            <a:pPr marL="0" indent="0">
              <a:buNone/>
            </a:pPr>
            <a:endParaRPr lang="uk-UA" sz="200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uk-UA" sz="200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uk-UA" sz="2000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4044676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30629" y="113053"/>
            <a:ext cx="12418142" cy="4847999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Товари мають об’єктивні, ринкові атрибути, а також атрибути, які використовуються в процесі споживання.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/>
              <a:t>Об’єктивні атрибути</a:t>
            </a:r>
            <a:r>
              <a:rPr lang="uk-UA" sz="2000" dirty="0"/>
              <a:t> – якість, вага, колір, розмір, запах, смак, конструкція тощо.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/>
              <a:t>Ринкові атрибути</a:t>
            </a:r>
            <a:r>
              <a:rPr lang="uk-UA" sz="2000" dirty="0"/>
              <a:t> – ціна, імідж, упаковка, унікальність, популярність, марка, умови постачання, сервісне обслуговування.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/>
              <a:t>Атрибути, які використовуються в процесі споживання</a:t>
            </a:r>
            <a:r>
              <a:rPr lang="uk-UA" sz="2000" dirty="0"/>
              <a:t> – міцність, довговічність, простота догляду.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Ще одною моделлю товару є модель «4P+1S».</a:t>
            </a:r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</p:txBody>
      </p:sp>
      <p:pic>
        <p:nvPicPr>
          <p:cNvPr id="7" name="Рисунок 6"/>
          <p:cNvPicPr/>
          <p:nvPr/>
        </p:nvPicPr>
        <p:blipFill>
          <a:blip r:embed="rId2"/>
          <a:stretch>
            <a:fillRect/>
          </a:stretch>
        </p:blipFill>
        <p:spPr>
          <a:xfrm>
            <a:off x="2365829" y="2598057"/>
            <a:ext cx="7866742" cy="30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398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88686" y="103239"/>
            <a:ext cx="12003314" cy="5338424"/>
          </a:xfrm>
        </p:spPr>
        <p:txBody>
          <a:bodyPr/>
          <a:lstStyle/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r>
              <a:rPr lang="uk-UA" sz="2400" dirty="0"/>
              <a:t>2. Класифікація товарів й асортиментна </a:t>
            </a:r>
            <a:r>
              <a:rPr lang="uk-UA" sz="2400" dirty="0" smtClean="0"/>
              <a:t>політика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 smtClean="0"/>
              <a:t>Зазвичай </a:t>
            </a:r>
            <a:r>
              <a:rPr lang="uk-UA" sz="2000" dirty="0"/>
              <a:t>товари поділяються на групи за такими критеріями: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uk-UA" sz="2000" dirty="0" smtClean="0"/>
              <a:t>сфера </a:t>
            </a:r>
            <a:r>
              <a:rPr lang="uk-UA" sz="2000" dirty="0"/>
              <a:t>(ціль) використання (товари споживчого попиту, або споживчі товари, і товари промислового призначення, або промислові товари); </a:t>
            </a:r>
            <a:endParaRPr lang="en-US" sz="2000" dirty="0" smtClean="0"/>
          </a:p>
          <a:p>
            <a:pPr>
              <a:spcBef>
                <a:spcPts val="0"/>
              </a:spcBef>
              <a:buFontTx/>
              <a:buChar char="-"/>
            </a:pPr>
            <a:r>
              <a:rPr lang="uk-UA" sz="2000" dirty="0" smtClean="0"/>
              <a:t>тривалість </a:t>
            </a:r>
            <a:r>
              <a:rPr lang="uk-UA" sz="2000" dirty="0"/>
              <a:t>використання (товари короткострокового використання і товари тривалого використання); </a:t>
            </a:r>
            <a:endParaRPr lang="en-US" sz="2000" dirty="0"/>
          </a:p>
          <a:p>
            <a:pPr>
              <a:spcBef>
                <a:spcPts val="0"/>
              </a:spcBef>
              <a:buFontTx/>
              <a:buChar char="-"/>
            </a:pPr>
            <a:r>
              <a:rPr lang="uk-UA" sz="2000" dirty="0" smtClean="0"/>
              <a:t>матеріальність </a:t>
            </a:r>
            <a:r>
              <a:rPr lang="uk-UA" sz="2000" dirty="0"/>
              <a:t>(товари та послуги</a:t>
            </a:r>
            <a:r>
              <a:rPr lang="uk-UA" sz="2000" dirty="0" smtClean="0"/>
              <a:t>).</a:t>
            </a: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Товари широкого вжитку (споживчі товари) – товари, які споживачі купують для особистого споживання. У групу споживчих товарів входять такі їх види: </a:t>
            </a: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/>
              <a:t>1. Залежно від тривалості використання (за характером споживання):</a:t>
            </a:r>
            <a:r>
              <a:rPr lang="uk-UA" sz="20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/>
              <a:t>Товари тривалого використання.</a:t>
            </a:r>
            <a:r>
              <a:rPr lang="uk-UA" sz="2000" dirty="0"/>
              <a:t> </a:t>
            </a: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/>
              <a:t>Товари короткострокового використання.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 smtClean="0"/>
              <a:t>2</a:t>
            </a:r>
            <a:r>
              <a:rPr lang="uk-UA" sz="2000" i="1" dirty="0"/>
              <a:t>. Залежно від поведінки та звичок покупців:</a:t>
            </a:r>
            <a:r>
              <a:rPr lang="uk-UA" sz="2000" dirty="0"/>
              <a:t> товари повсякденного </a:t>
            </a:r>
            <a:r>
              <a:rPr lang="uk-UA" sz="2000" dirty="0" smtClean="0"/>
              <a:t>попиту, </a:t>
            </a:r>
            <a:r>
              <a:rPr lang="uk-UA" sz="2000" dirty="0"/>
              <a:t>товари постійного </a:t>
            </a:r>
            <a:r>
              <a:rPr lang="uk-UA" sz="2000" dirty="0" smtClean="0"/>
              <a:t>попиту, </a:t>
            </a:r>
            <a:r>
              <a:rPr lang="uk-UA" sz="2000" dirty="0"/>
              <a:t>товари імпульсивної </a:t>
            </a:r>
            <a:r>
              <a:rPr lang="uk-UA" sz="2000" dirty="0" smtClean="0"/>
              <a:t>купівлі, </a:t>
            </a:r>
            <a:r>
              <a:rPr lang="uk-UA" sz="2000" dirty="0"/>
              <a:t>товари для нагальних (екстрених) </a:t>
            </a:r>
            <a:r>
              <a:rPr lang="uk-UA" sz="2000" dirty="0" smtClean="0"/>
              <a:t>потреб, </a:t>
            </a:r>
            <a:r>
              <a:rPr lang="uk-UA" sz="2000" dirty="0"/>
              <a:t>товари попереднього </a:t>
            </a:r>
            <a:r>
              <a:rPr lang="uk-UA" sz="2000" dirty="0" smtClean="0"/>
              <a:t>вибору, </a:t>
            </a:r>
            <a:r>
              <a:rPr lang="uk-UA" sz="2000" dirty="0"/>
              <a:t>схожі (однорідні) </a:t>
            </a:r>
            <a:r>
              <a:rPr lang="uk-UA" sz="2000" dirty="0" smtClean="0"/>
              <a:t>товари, </a:t>
            </a:r>
            <a:r>
              <a:rPr lang="uk-UA" sz="2000" dirty="0"/>
              <a:t>несхожі (неоднорідні) </a:t>
            </a:r>
            <a:r>
              <a:rPr lang="uk-UA" sz="2000" dirty="0" smtClean="0"/>
              <a:t>товари, </a:t>
            </a:r>
            <a:r>
              <a:rPr lang="uk-UA" sz="2000" dirty="0"/>
              <a:t>товари особливого </a:t>
            </a:r>
            <a:r>
              <a:rPr lang="uk-UA" sz="2000" dirty="0" smtClean="0"/>
              <a:t>попиту, </a:t>
            </a:r>
            <a:r>
              <a:rPr lang="uk-UA" sz="2000" dirty="0"/>
              <a:t>товари пасивного </a:t>
            </a:r>
            <a:r>
              <a:rPr lang="uk-UA" sz="2000" dirty="0" smtClean="0"/>
              <a:t>попиту.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/>
              <a:t>3. За ступенем матеріальності:</a:t>
            </a:r>
            <a:r>
              <a:rPr lang="uk-UA" sz="2000" dirty="0"/>
              <a:t> </a:t>
            </a: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– фізичні товари – товари, які мають матеріальне втілення;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– послуги – дії, вигоди або задоволення, яке отримує споживач баз матеріального володіння товаром. </a:t>
            </a:r>
          </a:p>
          <a:p>
            <a:pPr marL="0" indent="0">
              <a:spcBef>
                <a:spcPts val="0"/>
              </a:spcBef>
              <a:buNone/>
            </a:pPr>
            <a:endParaRPr lang="uk-UA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426406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132735"/>
            <a:ext cx="12192000" cy="5338424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uk-UA" sz="2000" dirty="0" smtClean="0"/>
              <a:t>Товари </a:t>
            </a:r>
            <a:r>
              <a:rPr lang="uk-UA" sz="2000" dirty="0"/>
              <a:t>виробничого призначення – це товари, призначені для використання у виробничому процесі, для перепродажу або здачі в оренду. Це – продукти, які використовуються для створення інших товарів.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/>
              <a:t>Товари виробничого призначення поділяють на такі види: </a:t>
            </a:r>
            <a:endParaRPr lang="uk-UA" sz="2000" dirty="0"/>
          </a:p>
          <a:p>
            <a:pPr marL="457200" indent="-457200">
              <a:spcBef>
                <a:spcPts val="0"/>
              </a:spcBef>
              <a:buAutoNum type="arabicPeriod"/>
            </a:pPr>
            <a:r>
              <a:rPr lang="uk-UA" sz="2000" i="1" dirty="0" smtClean="0"/>
              <a:t>Залежно </a:t>
            </a:r>
            <a:r>
              <a:rPr lang="uk-UA" sz="2000" i="1" dirty="0"/>
              <a:t>від призначення і особливостей використання: </a:t>
            </a:r>
            <a:endParaRPr lang="uk-UA" sz="2000" i="1" dirty="0" smtClean="0"/>
          </a:p>
          <a:p>
            <a:pPr>
              <a:spcBef>
                <a:spcPts val="0"/>
              </a:spcBef>
              <a:buFontTx/>
              <a:buChar char="-"/>
            </a:pPr>
            <a:r>
              <a:rPr lang="uk-UA" sz="2000" dirty="0" smtClean="0"/>
              <a:t>товари</a:t>
            </a:r>
            <a:r>
              <a:rPr lang="uk-UA" sz="2000" dirty="0"/>
              <a:t>, що витрачаються при </a:t>
            </a:r>
            <a:r>
              <a:rPr lang="uk-UA" sz="2000" dirty="0" smtClean="0"/>
              <a:t>використанні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uk-UA" sz="2000" dirty="0" smtClean="0"/>
              <a:t>товари</a:t>
            </a:r>
            <a:r>
              <a:rPr lang="uk-UA" sz="2000" dirty="0"/>
              <a:t>, що при використанні частково втрачають свій </a:t>
            </a:r>
            <a:r>
              <a:rPr lang="uk-UA" sz="2000" dirty="0" smtClean="0"/>
              <a:t>ресурс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/>
              <a:t>2. Залежно від характеру і терміну використання та ролі в технологічному процесі:</a:t>
            </a:r>
            <a:r>
              <a:rPr lang="uk-UA" sz="2000" dirty="0"/>
              <a:t> </a:t>
            </a: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капітальне устаткування </a:t>
            </a:r>
            <a:r>
              <a:rPr lang="uk-UA" sz="2000" dirty="0" smtClean="0"/>
              <a:t>– будівлі, споруди, стаціонарні установки; 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допоміжне устаткування – рухоме виробниче обладнання та </a:t>
            </a:r>
            <a:r>
              <a:rPr lang="uk-UA" sz="2000" dirty="0" smtClean="0"/>
              <a:t>інструмент; 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</a:t>
            </a:r>
            <a:r>
              <a:rPr lang="uk-UA" sz="2000" dirty="0" smtClean="0"/>
              <a:t>сировина;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напівфабрикати та </a:t>
            </a:r>
            <a:r>
              <a:rPr lang="uk-UA" sz="2000" dirty="0" smtClean="0"/>
              <a:t>деталі; 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</a:t>
            </a:r>
            <a:r>
              <a:rPr lang="uk-UA" sz="2000" dirty="0" smtClean="0"/>
              <a:t>матеріали; </a:t>
            </a:r>
            <a:endParaRPr lang="uk-UA" sz="2000" dirty="0"/>
          </a:p>
          <a:p>
            <a:pPr>
              <a:spcBef>
                <a:spcPts val="0"/>
              </a:spcBef>
              <a:buFontTx/>
              <a:buChar char="-"/>
            </a:pPr>
            <a:r>
              <a:rPr lang="uk-UA" sz="2000" dirty="0" smtClean="0"/>
              <a:t>сільськогосподарська </a:t>
            </a:r>
            <a:r>
              <a:rPr lang="uk-UA" sz="2000" dirty="0"/>
              <a:t>продукція. </a:t>
            </a: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/>
              <a:t>3. Послуги виробничого призначення:</a:t>
            </a:r>
            <a:r>
              <a:rPr lang="uk-UA" sz="20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– виробничі </a:t>
            </a:r>
            <a:r>
              <a:rPr lang="uk-UA" sz="2000" dirty="0" smtClean="0"/>
              <a:t>послуги;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– розподільчі </a:t>
            </a:r>
            <a:r>
              <a:rPr lang="uk-UA" sz="2000" dirty="0" smtClean="0"/>
              <a:t>послуги; 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– професійні </a:t>
            </a:r>
            <a:r>
              <a:rPr lang="uk-UA" sz="2000" dirty="0" smtClean="0"/>
              <a:t>послуги; 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– громадські </a:t>
            </a:r>
            <a:r>
              <a:rPr lang="uk-UA" sz="2000" dirty="0" smtClean="0"/>
              <a:t>послуги.</a:t>
            </a:r>
            <a:endParaRPr lang="uk-UA" sz="2000" dirty="0"/>
          </a:p>
          <a:p>
            <a:pPr>
              <a:spcBef>
                <a:spcPts val="0"/>
              </a:spcBef>
              <a:buFontTx/>
              <a:buChar char="-"/>
            </a:pPr>
            <a:endParaRPr lang="uk-UA" sz="2000" dirty="0"/>
          </a:p>
          <a:p>
            <a:pPr>
              <a:buFontTx/>
              <a:buChar char="-"/>
            </a:pPr>
            <a:endParaRPr lang="uk-UA" sz="2000" dirty="0"/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endParaRPr lang="uk-UA" sz="2000" dirty="0"/>
          </a:p>
          <a:p>
            <a:pPr>
              <a:lnSpc>
                <a:spcPct val="85000"/>
              </a:lnSpc>
              <a:spcBef>
                <a:spcPts val="0"/>
              </a:spcBef>
            </a:pPr>
            <a:endParaRPr lang="uk-UA" sz="2000" dirty="0"/>
          </a:p>
          <a:p>
            <a:pPr>
              <a:lnSpc>
                <a:spcPct val="85000"/>
              </a:lnSpc>
              <a:spcBef>
                <a:spcPts val="0"/>
              </a:spcBef>
            </a:pPr>
            <a:endParaRPr lang="uk-UA" sz="2000" dirty="0"/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636426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116115"/>
            <a:ext cx="12192000" cy="5338424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Основними завданнями товарної політики є: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розробка товарів і їх пропозиція споживачам;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управління конкурентоспроможністю товару;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управління життєвим циклом товару;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управління асортиментом і номенклатурою.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При формуванні асортиментної політики необхідно відповісти на такі </a:t>
            </a:r>
            <a:r>
              <a:rPr lang="uk-UA" sz="2000" i="1" dirty="0"/>
              <a:t>запитання:</a:t>
            </a:r>
            <a:r>
              <a:rPr lang="uk-UA" sz="20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скільки і яких товарів виробляти;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які з існуючих товарів доцільно зняти з виробництва внаслідок їх морального старіння;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які товари слід залишати в асортиментів після певної їх модернізації і вдосконалення;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які товари варто ввести до асортименту;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при модифікації старих товарів і розробці нових товарів на яких їх характеристиках краще зосередитися, які параметри краще удосконалювати;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uk-UA" sz="2000" dirty="0" smtClean="0"/>
              <a:t>що </a:t>
            </a:r>
            <a:r>
              <a:rPr lang="uk-UA" sz="2000" dirty="0"/>
              <a:t>краще: розширити чи звузити товарний асортимент, можливо поглибити його? </a:t>
            </a: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buNone/>
            </a:pPr>
            <a:r>
              <a:rPr lang="uk-UA" sz="2000" dirty="0"/>
              <a:t>При формуванні асортименту виробником слід дотримуватися таких принципів: </a:t>
            </a:r>
          </a:p>
          <a:p>
            <a:pPr marL="0" indent="0">
              <a:buNone/>
            </a:pPr>
            <a:r>
              <a:rPr lang="uk-UA" sz="2000" dirty="0"/>
              <a:t>- орієнтація на проблему; </a:t>
            </a:r>
          </a:p>
          <a:p>
            <a:pPr marL="0" indent="0">
              <a:buNone/>
            </a:pPr>
            <a:r>
              <a:rPr lang="uk-UA" sz="2000" dirty="0"/>
              <a:t>- орієнтація на матеріал; </a:t>
            </a:r>
          </a:p>
          <a:p>
            <a:pPr marL="0" indent="0">
              <a:buNone/>
            </a:pPr>
            <a:r>
              <a:rPr lang="uk-UA" sz="2000" dirty="0"/>
              <a:t>- орієнтація на технологію. 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  <a:buFontTx/>
              <a:buChar char="-"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 smtClean="0"/>
              <a:t> 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753153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132735"/>
            <a:ext cx="12192000" cy="5338424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При формуванні асортименту торговою організацією необхідно брати до уваги такі принципи: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орієнтація на проблему;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орієнтація на одну асортиментну групу;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орієнтація на походження товару;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орієнтація на певний рівень цін;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орієнтація на самообслуговування;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орієнтація на комплексне вирішення проблеми споживача.</a:t>
            </a:r>
          </a:p>
          <a:p>
            <a:pPr marL="0" indent="0">
              <a:buNone/>
            </a:pPr>
            <a:r>
              <a:rPr lang="uk-UA" sz="2000" i="1" dirty="0"/>
              <a:t>Нарощування товарного асортименту</a:t>
            </a:r>
            <a:r>
              <a:rPr lang="uk-UA" sz="2000" dirty="0"/>
              <a:t> відбувається за рахунок додавання в асортиментний ряд товарів із характеристиками, які виходять за межі того, що фірма виготовляла раніше. </a:t>
            </a:r>
            <a:endParaRPr lang="uk-UA" sz="2000" dirty="0" smtClean="0"/>
          </a:p>
          <a:p>
            <a:pPr marL="0" indent="0">
              <a:buNone/>
            </a:pPr>
            <a:r>
              <a:rPr lang="uk-UA" sz="2000" i="1" dirty="0" smtClean="0"/>
              <a:t>Нарощування </a:t>
            </a:r>
            <a:r>
              <a:rPr lang="uk-UA" sz="2000" i="1" dirty="0"/>
              <a:t>товарного асортименту вверх </a:t>
            </a:r>
            <a:r>
              <a:rPr lang="uk-UA" sz="2000" dirty="0"/>
              <a:t>означає, що фірма прагне добавити в асортиментний ряд товари, які мають більш високі характеристики. </a:t>
            </a:r>
            <a:endParaRPr lang="uk-UA" sz="2000" dirty="0" smtClean="0"/>
          </a:p>
          <a:p>
            <a:pPr marL="0" indent="0">
              <a:buNone/>
            </a:pPr>
            <a:r>
              <a:rPr lang="uk-UA" sz="2000" i="1" dirty="0" smtClean="0"/>
              <a:t>Нарощування </a:t>
            </a:r>
            <a:r>
              <a:rPr lang="uk-UA" sz="2000" i="1" dirty="0"/>
              <a:t>товарного асортименту вниз</a:t>
            </a:r>
            <a:r>
              <a:rPr lang="uk-UA" sz="2000" dirty="0"/>
              <a:t> означає, що фірма прагне добавити в асортиментний ряд товари, які мають нижчі характеристики, ніж ті, що виготовлятися до того. </a:t>
            </a:r>
            <a:endParaRPr lang="uk-UA" sz="2000" dirty="0" smtClean="0"/>
          </a:p>
          <a:p>
            <a:pPr marL="0" indent="0">
              <a:buNone/>
            </a:pPr>
            <a:r>
              <a:rPr lang="uk-UA" sz="2000" i="1" dirty="0" smtClean="0"/>
              <a:t>Насичення </a:t>
            </a:r>
            <a:r>
              <a:rPr lang="uk-UA" sz="2000" i="1" dirty="0"/>
              <a:t>товарного асортименту</a:t>
            </a:r>
            <a:r>
              <a:rPr lang="uk-UA" sz="2000" dirty="0"/>
              <a:t> відбувається за рахунок випуску нових виробів в межах існуючих характеристик товарного асортименту. Перенасичення асортименту спершу стає причиною падіння прибутку на одиницю продукції, а у подальшому спричинює зменшення загального прибутку, оскільки товари починають конкурувати між собою. 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8308724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132735"/>
            <a:ext cx="12192000" cy="5338424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Для прийняття рішень щодо змін асортименту підприємства необхідно здійснити його аналіз.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/>
              <a:t>Основними методами аналізу асортименту є:</a:t>
            </a:r>
            <a:r>
              <a:rPr lang="uk-UA" sz="20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аналіз рентабельності асортиментної групи;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АВС-аналіз;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матриця спільних покупок.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Аналіз рентабельності асортиментної групи товарів. Такий аналіз є найбільш простий, не потребує значних затрат часу і зусиль.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Рентабельність продукції – це співвідношення прибутку, отриманого при продажі продукції і затрати на її виробництво та збут. </a:t>
            </a: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АВС–аналіз (функціонально-вартісний аналіз). АВС аналіз – це метод структурного аналізу, який базується на ранжуванні об’єктів за вибраними показниками. </a:t>
            </a: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У залежності від мети аналізу об’єктами можуть виступати товари або асортиментні групи, канали збуту або окремі їх ланки, окремі клієнти, групи клієнтів або вся сукупність клієнтів, території збуту тощо.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Рекомендують використовувати для аналізу такі показники: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обсяг збуту;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прибуток;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покриття затрат. 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792359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5338424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Техніка проведення АВС–аналізу передбачає групування проран жованих об’єктів з точки зору їх вагомості для формування вибраного показника.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Усі об’єкти діляться на три групи: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Група А – займає найбільшу вагу у показнику (75 %), який аналізується;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Група В – має середній вклад у показнику (20 %), який аналізується;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Група С – має незначний вклад у показнику (5 %), який аналізується.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У випадку якщо об’єкти, які попали групу С, не мають стратегічного значення для підприємства і їх відсутність негативно не вплине на інші показники діяльності, їх варто виключати з номенклатури (із списку клієнтів, із </a:t>
            </a:r>
            <a:r>
              <a:rPr lang="uk-UA" sz="2000" dirty="0" err="1"/>
              <a:t>дистрибуційних</a:t>
            </a:r>
            <a:r>
              <a:rPr lang="uk-UA" sz="2000" dirty="0"/>
              <a:t> каналів, із товарного асортименту, із ринків збуту). </a:t>
            </a:r>
            <a:endParaRPr lang="uk-UA" sz="20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Матриця спільних покупок. Матриця спільних покупок – це метод аналізу асортименту, який виявляє зв’язки між продуктами, які утворюються у результаті їх взаємного доповнення для задоволення потреби (взаємодоповнюючі товари) або стійкої поведінки покупців, які купляють ці товари одночасно. </a:t>
            </a:r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489764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5224416"/>
          </a:xfrm>
        </p:spPr>
        <p:txBody>
          <a:bodyPr/>
          <a:lstStyle/>
          <a:p>
            <a:pPr marL="0" indent="0">
              <a:buNone/>
            </a:pPr>
            <a:r>
              <a:rPr lang="uk-UA" sz="2000" dirty="0" smtClean="0"/>
              <a:t>3. Процес </a:t>
            </a:r>
            <a:r>
              <a:rPr lang="uk-UA" sz="2000" dirty="0"/>
              <a:t>розроблення нового </a:t>
            </a:r>
            <a:r>
              <a:rPr lang="uk-UA" sz="2000" dirty="0" smtClean="0"/>
              <a:t>товару</a:t>
            </a:r>
          </a:p>
          <a:p>
            <a:pPr marL="0" indent="0">
              <a:buNone/>
            </a:pPr>
            <a:r>
              <a:rPr lang="uk-UA" sz="2000" dirty="0" smtClean="0"/>
              <a:t>Новий </a:t>
            </a:r>
            <a:r>
              <a:rPr lang="uk-UA" sz="2000" dirty="0"/>
              <a:t>продукт – це або результат інновації товару, або товар ринкової новизни, тобто раніше не пропонований на ринку. </a:t>
            </a:r>
            <a:endParaRPr lang="uk-UA" sz="2000" dirty="0" smtClean="0"/>
          </a:p>
          <a:p>
            <a:pPr marL="0" indent="0">
              <a:buNone/>
            </a:pPr>
            <a:r>
              <a:rPr lang="uk-UA" sz="2000" i="1" dirty="0"/>
              <a:t>Інновація</a:t>
            </a:r>
            <a:r>
              <a:rPr lang="uk-UA" sz="2000" dirty="0"/>
              <a:t> – кінцевий результат втілення новації з метою зміни об’єкту управління і отримання економічного, соціального, науково-технічного, екологічного чи іншого виду ефекту. </a:t>
            </a:r>
          </a:p>
          <a:p>
            <a:pPr marL="0" indent="0">
              <a:buNone/>
            </a:pPr>
            <a:r>
              <a:rPr lang="uk-UA" sz="2000" i="1" dirty="0"/>
              <a:t>Інноваційні продукти</a:t>
            </a:r>
            <a:r>
              <a:rPr lang="uk-UA" sz="2000" dirty="0"/>
              <a:t> – це продукти, по відношенню до яких у виробника відсутній досвід виробництва і маркетингової діяльності. </a:t>
            </a:r>
          </a:p>
          <a:p>
            <a:pPr marL="0" indent="0">
              <a:buNone/>
            </a:pPr>
            <a:r>
              <a:rPr lang="uk-UA" sz="2000" i="1" dirty="0"/>
              <a:t>Новація</a:t>
            </a:r>
            <a:r>
              <a:rPr lang="uk-UA" sz="2000" dirty="0"/>
              <a:t> – оформлений результат фундаментальних, прикладних досліджень, розробок і експериментальних робіт в будь-якій сфері діяльності щодо підвищення її ефективності. </a:t>
            </a:r>
            <a:endParaRPr lang="uk-UA" sz="2000" dirty="0" smtClean="0"/>
          </a:p>
          <a:p>
            <a:pPr marL="0" indent="0">
              <a:buNone/>
            </a:pPr>
            <a:r>
              <a:rPr lang="uk-UA" sz="2000" dirty="0"/>
              <a:t>Розрізняють три рівні інновацій: </a:t>
            </a:r>
          </a:p>
          <a:p>
            <a:pPr marL="0" indent="0">
              <a:buNone/>
            </a:pPr>
            <a:r>
              <a:rPr lang="uk-UA" sz="2000" i="1" dirty="0"/>
              <a:t>– товар, новий для підприємства</a:t>
            </a:r>
            <a:r>
              <a:rPr lang="uk-UA" sz="2000" dirty="0"/>
              <a:t> – це товар, який раніше не випускало підприємство незалежно від того, чи існував такий товар на ринку; </a:t>
            </a:r>
          </a:p>
          <a:p>
            <a:pPr marL="0" indent="0">
              <a:buNone/>
            </a:pPr>
            <a:r>
              <a:rPr lang="uk-UA" sz="2000" i="1" dirty="0"/>
              <a:t>– інновація на регіональному рівні</a:t>
            </a:r>
            <a:r>
              <a:rPr lang="uk-UA" sz="2000" dirty="0"/>
              <a:t> – коли такий товар раніше не пропонувався у цьому регіоні, навіть якщо він існував в інших регіонах. Під регіонами у цьому випадку переважно мають на увазі країну, сукупність країн, континент; </a:t>
            </a:r>
          </a:p>
          <a:p>
            <a:pPr marL="0" indent="0">
              <a:buNone/>
            </a:pPr>
            <a:r>
              <a:rPr lang="uk-UA" sz="2000" i="1" dirty="0"/>
              <a:t>– абсолютна новизна (інновація світового рівня)</a:t>
            </a:r>
            <a:r>
              <a:rPr lang="uk-UA" sz="2000" dirty="0"/>
              <a:t> – коли товар розроблений і запропонований вперше. У жодному регіоні такий товар раніше не пропонувався. 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4005738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132735"/>
            <a:ext cx="12192000" cy="5338424"/>
          </a:xfrm>
        </p:spPr>
        <p:txBody>
          <a:bodyPr/>
          <a:lstStyle/>
          <a:p>
            <a:pPr marL="0" indent="0">
              <a:buNone/>
            </a:pPr>
            <a:r>
              <a:rPr lang="uk-UA" sz="2000" dirty="0"/>
              <a:t>З іншої сторони, власне для підприємства розглядаються такі рівні новизни товару: </a:t>
            </a:r>
          </a:p>
          <a:p>
            <a:pPr>
              <a:buFontTx/>
              <a:buChar char="-"/>
            </a:pPr>
            <a:r>
              <a:rPr lang="uk-UA" sz="2000" dirty="0" smtClean="0"/>
              <a:t>новинки-модифікації </a:t>
            </a:r>
            <a:r>
              <a:rPr lang="uk-UA" sz="2000" dirty="0"/>
              <a:t>– це продукти, вдосконалення виробником на базі уже існуючого продукту; </a:t>
            </a:r>
            <a:endParaRPr lang="uk-UA" sz="2000" dirty="0" smtClean="0"/>
          </a:p>
          <a:p>
            <a:pPr>
              <a:buFontTx/>
              <a:buChar char="-"/>
            </a:pPr>
            <a:r>
              <a:rPr lang="uk-UA" sz="2000" dirty="0" smtClean="0"/>
              <a:t>товари</a:t>
            </a:r>
            <a:r>
              <a:rPr lang="uk-UA" sz="2000" dirty="0"/>
              <a:t>, нові для виробничої програми підприємства – це продукти, які не виготовляються даною фірмою, але пропонуються іншими продавцями; </a:t>
            </a:r>
          </a:p>
          <a:p>
            <a:pPr>
              <a:buFontTx/>
              <a:buChar char="-"/>
            </a:pPr>
            <a:r>
              <a:rPr lang="uk-UA" sz="2000" dirty="0" smtClean="0"/>
              <a:t>товари </a:t>
            </a:r>
            <a:r>
              <a:rPr lang="uk-UA" sz="2000" dirty="0"/>
              <a:t>ринкової новизни – це продукти, нові для даного ринку; </a:t>
            </a:r>
            <a:endParaRPr lang="uk-UA" sz="2000" dirty="0" smtClean="0"/>
          </a:p>
          <a:p>
            <a:pPr>
              <a:buFontTx/>
              <a:buChar char="-"/>
            </a:pPr>
            <a:r>
              <a:rPr lang="uk-UA" sz="2000" dirty="0" smtClean="0"/>
              <a:t>нові </a:t>
            </a:r>
            <a:r>
              <a:rPr lang="uk-UA" sz="2000" dirty="0"/>
              <a:t>товари – це продукти, які мають значні якісні вдосконалення по відношенню до існуючих аналогів; </a:t>
            </a:r>
            <a:endParaRPr lang="uk-UA" sz="2000" dirty="0" smtClean="0"/>
          </a:p>
          <a:p>
            <a:pPr>
              <a:buFontTx/>
              <a:buChar char="-"/>
            </a:pPr>
            <a:r>
              <a:rPr lang="uk-UA" sz="2000" dirty="0" smtClean="0"/>
              <a:t>товари </a:t>
            </a:r>
            <a:r>
              <a:rPr lang="uk-UA" sz="2000" dirty="0"/>
              <a:t>справжньої новизни (справжній новинки) – це товари, нові для світу, які не мають аналогів і пропонують якісно нові рішення споживчої проблеми або задоволення потреби, для якої раніше не було ніякого товару</a:t>
            </a:r>
            <a:r>
              <a:rPr lang="uk-UA" sz="2000" dirty="0" smtClean="0"/>
              <a:t>.</a:t>
            </a:r>
          </a:p>
          <a:p>
            <a:pPr marL="0" indent="0">
              <a:buNone/>
            </a:pPr>
            <a:r>
              <a:rPr lang="uk-UA" sz="2000" dirty="0" smtClean="0"/>
              <a:t>З </a:t>
            </a:r>
            <a:r>
              <a:rPr lang="uk-UA" sz="2000" dirty="0"/>
              <a:t>метою продовження життєвого циклу з точки зору маркетингу можна виділити такі модифікації: </a:t>
            </a:r>
          </a:p>
          <a:p>
            <a:r>
              <a:rPr lang="uk-UA" sz="2000" dirty="0"/>
              <a:t>- модифікація комплексу маркетингу; </a:t>
            </a:r>
          </a:p>
          <a:p>
            <a:r>
              <a:rPr lang="uk-UA" sz="2000" dirty="0"/>
              <a:t>- модифікація власне товару; </a:t>
            </a:r>
          </a:p>
          <a:p>
            <a:r>
              <a:rPr lang="uk-UA" sz="2000" dirty="0"/>
              <a:t>- модифікація ринку. 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576357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</a:t>
            </a:r>
            <a:endParaRPr lang="uk-UA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34960" y="1038678"/>
            <a:ext cx="11522075" cy="4176713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1. Сутність маркетингової товарної політики та її структура </a:t>
            </a:r>
          </a:p>
          <a:p>
            <a:pPr marL="0" indent="0">
              <a:buNone/>
            </a:pPr>
            <a:r>
              <a:rPr lang="uk-UA" dirty="0"/>
              <a:t>2. Класифікація товарів й асортиментна політика </a:t>
            </a:r>
          </a:p>
          <a:p>
            <a:pPr marL="0" indent="0">
              <a:buNone/>
            </a:pPr>
            <a:r>
              <a:rPr lang="uk-UA" dirty="0"/>
              <a:t>3. Процес розроблення нового товару </a:t>
            </a:r>
          </a:p>
          <a:p>
            <a:pPr marL="0" indent="0">
              <a:buNone/>
            </a:pPr>
            <a:r>
              <a:rPr lang="uk-UA" dirty="0"/>
              <a:t>4. Концепція життєвого циклу продукції та її характеристика </a:t>
            </a:r>
          </a:p>
          <a:p>
            <a:pPr marL="0" indent="0">
              <a:buNone/>
            </a:pPr>
            <a:r>
              <a:rPr lang="uk-UA" dirty="0"/>
              <a:t>5. Якість і конкурентоспроможність продукції</a:t>
            </a:r>
          </a:p>
          <a:p>
            <a:pPr marL="0" lvl="0" indent="0">
              <a:buNone/>
            </a:pPr>
            <a:endParaRPr lang="uk-UA" sz="2400" dirty="0"/>
          </a:p>
          <a:p>
            <a:pPr marL="0" indent="0">
              <a:buNone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7580766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132735"/>
            <a:ext cx="12192000" cy="5338424"/>
          </a:xfrm>
        </p:spPr>
        <p:txBody>
          <a:bodyPr/>
          <a:lstStyle/>
          <a:p>
            <a:pPr marL="0" indent="0">
              <a:buNone/>
            </a:pPr>
            <a:r>
              <a:rPr lang="uk-UA" sz="2000" i="1" dirty="0"/>
              <a:t>Модифікація комплексу маркетингу</a:t>
            </a:r>
            <a:r>
              <a:rPr lang="uk-UA" sz="2000" dirty="0"/>
              <a:t> передбачає зміну концепцій ціноутворення, дистрибуції і просування товару, ребрендинг, а також системи «товар з підкріпленням» з метою стимулювання попиту на нього. </a:t>
            </a:r>
          </a:p>
          <a:p>
            <a:pPr marL="0" indent="0">
              <a:buNone/>
            </a:pPr>
            <a:r>
              <a:rPr lang="uk-UA" sz="2000" i="1" dirty="0"/>
              <a:t>Модифікація власне товару</a:t>
            </a:r>
            <a:r>
              <a:rPr lang="uk-UA" sz="2000" dirty="0"/>
              <a:t> передбачає зміни у окремих його характеристиках, якості дизайну, упаковки тощо. </a:t>
            </a:r>
          </a:p>
          <a:p>
            <a:pPr marL="0" indent="0">
              <a:buNone/>
            </a:pPr>
            <a:r>
              <a:rPr lang="uk-UA" sz="2000" dirty="0"/>
              <a:t>Модифікація ринку передбачає репозиціювання товару на інші ринкові сегменти або ж виведення товару на ринки, де він раніше не був представлений. </a:t>
            </a:r>
          </a:p>
          <a:p>
            <a:pPr marL="0" indent="0">
              <a:buNone/>
            </a:pPr>
            <a:r>
              <a:rPr lang="uk-UA" sz="2000" dirty="0"/>
              <a:t>Створення модифікацій може відбуватися двома шляхами: </a:t>
            </a:r>
          </a:p>
          <a:p>
            <a:pPr marL="0" indent="0">
              <a:buNone/>
            </a:pPr>
            <a:r>
              <a:rPr lang="uk-UA" sz="2000" dirty="0"/>
              <a:t>- варіація; </a:t>
            </a:r>
          </a:p>
          <a:p>
            <a:pPr marL="0" indent="0">
              <a:buNone/>
            </a:pPr>
            <a:r>
              <a:rPr lang="uk-UA" sz="2000" dirty="0"/>
              <a:t>- диференціація. </a:t>
            </a:r>
          </a:p>
          <a:p>
            <a:pPr marL="0" indent="0">
              <a:buNone/>
            </a:pPr>
            <a:r>
              <a:rPr lang="uk-UA" sz="2000" i="1" dirty="0"/>
              <a:t>Варіація</a:t>
            </a:r>
            <a:r>
              <a:rPr lang="uk-UA" sz="2000" dirty="0"/>
              <a:t> – це прийом модифікації товару, при якому здійснюється пропозиція ринку нового варіанту продукту замість того, який існував раніше і виключення старого варіанту з обороту</a:t>
            </a:r>
            <a:r>
              <a:rPr lang="uk-UA" sz="2000" dirty="0" smtClean="0"/>
              <a:t>.</a:t>
            </a:r>
          </a:p>
          <a:p>
            <a:pPr marL="0" indent="0">
              <a:buNone/>
            </a:pPr>
            <a:r>
              <a:rPr lang="uk-UA" sz="2000" i="1" dirty="0"/>
              <a:t>Диференціація товару</a:t>
            </a:r>
            <a:r>
              <a:rPr lang="uk-UA" sz="2000" dirty="0"/>
              <a:t> – це розробка, підготовка до продажу і виведення на ринок варіантів товару, додаткових до уже існуючих на ринку. </a:t>
            </a:r>
          </a:p>
          <a:p>
            <a:pPr marL="0" indent="0">
              <a:buNone/>
            </a:pPr>
            <a:r>
              <a:rPr lang="uk-UA" sz="2000" dirty="0" smtClean="0"/>
              <a:t> </a:t>
            </a: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5818092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5338424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Диверсифікованість товару – це доповнення існуючої виробничої програми новими продуктовими лініями.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Розрізняють: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i="1" dirty="0"/>
              <a:t>- концентричну (горизонтальну) диверсифікованість</a:t>
            </a:r>
            <a:r>
              <a:rPr lang="uk-UA" sz="2000" dirty="0"/>
              <a:t> – до товарної номенклатури додається нова продукція, що виробляється з використанням тих самих технологій або потребує аналогічних маркетингових програм;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i="1" dirty="0"/>
              <a:t>- вертикальну диверсифікованість </a:t>
            </a:r>
            <a:r>
              <a:rPr lang="uk-UA" sz="2000" dirty="0"/>
              <a:t>– доповнення виробничої програми продукцією вищого або нижчого технологічного рівня;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i="1" dirty="0" smtClean="0"/>
              <a:t>- конгломератну </a:t>
            </a:r>
            <a:r>
              <a:rPr lang="uk-UA" sz="2000" i="1" dirty="0"/>
              <a:t>(латеральну, чисту, багатогалузеву) диверсифікованість</a:t>
            </a:r>
            <a:r>
              <a:rPr lang="uk-UA" sz="2000" dirty="0"/>
              <a:t> – передбачає випуск нового товару, не пов’язаного з основною діяльністю підприємства. </a:t>
            </a:r>
            <a:endParaRPr lang="uk-UA" sz="20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Товар ринкової новизни – це ідея, товар або технологія, що запущені у виробництво і представлені на ринку, які споживач сприймає як зовсім нові або ті, що мають деякі унікальні властивості.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Товар-новинка створюється різними методами: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– власні розробки;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– купівля новинки в іншої фірми (придбання фірми, патенту або ліцензії);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– спільні розробки. 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8391032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34963" y="176982"/>
            <a:ext cx="11522075" cy="5593582"/>
          </a:xfrm>
        </p:spPr>
        <p:txBody>
          <a:bodyPr/>
          <a:lstStyle/>
          <a:p>
            <a:pPr marL="0" lvl="0" indent="0">
              <a:buNone/>
            </a:pPr>
            <a:endParaRPr lang="uk-UA" sz="2400" dirty="0"/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2090056" y="362857"/>
            <a:ext cx="8069943" cy="4961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861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47175" y="106984"/>
            <a:ext cx="11522075" cy="5593582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Етап 1. Формування (генерація) ідеї.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Ідея товару – це його загальне уявлення. Метою цього етапу є зібрання якомога більшої кількості ідей.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На цьому етапі формулюється мета розробки товарів, а саме: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- одержання максимального прибутку;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- збільшення своєї частки на ринку;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 smtClean="0"/>
              <a:t>- завоювання </a:t>
            </a:r>
            <a:r>
              <a:rPr lang="uk-UA" sz="2000" dirty="0"/>
              <a:t>ведучого положення на ринку. </a:t>
            </a:r>
            <a:endParaRPr lang="uk-UA" sz="20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Етап 2. Відбір (фільтрація) ідей.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i="1" dirty="0"/>
              <a:t>Виявлення і відсіювання непридатних ідей.</a:t>
            </a:r>
            <a:r>
              <a:rPr lang="uk-UA" sz="2000" dirty="0"/>
              <a:t> Для цього використовуються спеціальні фільтрувальні переліки для нової продукції. Вони містять конкретні показники, кожен з яких оцінюється за бальною шкалою і має свій ваговий коефіцієнт значущості, оскільки їх вплив на успіх товару неоднаковий. </a:t>
            </a:r>
            <a:endParaRPr lang="uk-UA" sz="20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Етап 3. Розробка задуму (концепції) та його перевірка.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i="1" dirty="0"/>
              <a:t>Задум товару</a:t>
            </a:r>
            <a:r>
              <a:rPr lang="uk-UA" sz="2000" dirty="0"/>
              <a:t> – це пророблений варіант ідеї, виражений значними для споживача поняттями.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i="1" dirty="0"/>
              <a:t>Образ товару</a:t>
            </a:r>
            <a:r>
              <a:rPr lang="uk-UA" sz="2000" dirty="0"/>
              <a:t> – конкретне уявлення, що склалося у споживача про реально існуючий або потенційний товар. </a:t>
            </a:r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 marL="0" lvl="0" indent="0"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7986222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74604" y="150527"/>
            <a:ext cx="11522075" cy="5593582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Етап 4. Розробка стратегії маркетингу.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Реалізація цього етапу передбачає: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- опис величини, структури і поведінки цільового ринку, можливого позиціонування товару, а також показників обсягів продажу, частки ринку і прибутку;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- даються загальні характеристики про можливу ціну товару, про загальний підхід до його розподілу і кошторису витрати на маркетинг протягом року;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 smtClean="0"/>
              <a:t>- окреслюються </a:t>
            </a:r>
            <a:r>
              <a:rPr lang="uk-UA" sz="2000" dirty="0"/>
              <a:t>перспективні цілі щодо показників збуту, прибутків і довгострокового підходу до формування комплексу маркетингу. </a:t>
            </a:r>
            <a:endParaRPr lang="uk-UA" sz="20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Етап 5. Аналіз можливостей виробництва та збуту. Відділ досліджень і розробок створює один або кілька варіантів втілення товарного задуму.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i="1" dirty="0"/>
              <a:t>Вимоги до товару-новинки:</a:t>
            </a:r>
            <a:r>
              <a:rPr lang="uk-UA" sz="2000" dirty="0"/>
              <a:t> </a:t>
            </a:r>
          </a:p>
          <a:p>
            <a:pPr>
              <a:spcBef>
                <a:spcPts val="600"/>
              </a:spcBef>
            </a:pPr>
            <a:r>
              <a:rPr lang="uk-UA" sz="2000" dirty="0"/>
              <a:t>1. Створений образ товару повинен цілком відповідати його задуму і задовольняти потреби споживача. </a:t>
            </a:r>
          </a:p>
          <a:p>
            <a:pPr>
              <a:spcBef>
                <a:spcPts val="600"/>
              </a:spcBef>
            </a:pPr>
            <a:r>
              <a:rPr lang="uk-UA" sz="2000" dirty="0"/>
              <a:t>2. Товар повинен бути безпечним і надійно працювати в звичайному користуванні при звичайних умовах. </a:t>
            </a:r>
          </a:p>
          <a:p>
            <a:pPr>
              <a:spcBef>
                <a:spcPts val="600"/>
              </a:spcBef>
            </a:pPr>
            <a:r>
              <a:rPr lang="uk-UA" sz="2000" dirty="0"/>
              <a:t>3. Його вартість не повинна виходити за межі запланованих кошторисних витрати виробництва. </a:t>
            </a:r>
          </a:p>
          <a:p>
            <a:pPr marL="0" indent="0">
              <a:buNone/>
            </a:pPr>
            <a:endParaRPr lang="uk-UA" sz="2000" dirty="0"/>
          </a:p>
          <a:p>
            <a:pPr marL="0" lv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1837975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30320" y="159657"/>
            <a:ext cx="11816537" cy="5593582"/>
          </a:xfrm>
        </p:spPr>
        <p:txBody>
          <a:bodyPr/>
          <a:lstStyle/>
          <a:p>
            <a:pPr marL="0" indent="0">
              <a:buNone/>
            </a:pPr>
            <a:r>
              <a:rPr lang="uk-UA" sz="2000" dirty="0"/>
              <a:t>Етап 6. Випробування у ринкових умовах (пробний маркетинг). </a:t>
            </a:r>
          </a:p>
          <a:p>
            <a:pPr marL="0" indent="0">
              <a:buNone/>
            </a:pPr>
            <a:r>
              <a:rPr lang="uk-UA" sz="2000" i="1" dirty="0"/>
              <a:t>Пробний маркетинг</a:t>
            </a:r>
            <a:r>
              <a:rPr lang="uk-UA" sz="2000" dirty="0"/>
              <a:t> – це випуск невеликої партії продукції для її ринкового тестування в одному чи декількох регіонах на основі спеціально розробленої маркетингової програми. </a:t>
            </a:r>
          </a:p>
          <a:p>
            <a:pPr marL="0" indent="0">
              <a:buNone/>
            </a:pPr>
            <a:r>
              <a:rPr lang="uk-UA" sz="2000" dirty="0"/>
              <a:t>Для пробного маркетингу необхідно визначити: </a:t>
            </a:r>
          </a:p>
          <a:p>
            <a:pPr marL="0" indent="0">
              <a:buNone/>
            </a:pPr>
            <a:r>
              <a:rPr lang="uk-UA" sz="2000" dirty="0"/>
              <a:t>– місце здійснення ринкового тестування; </a:t>
            </a:r>
          </a:p>
          <a:p>
            <a:pPr marL="0" indent="0">
              <a:buNone/>
            </a:pPr>
            <a:r>
              <a:rPr lang="uk-UA" sz="2000" dirty="0"/>
              <a:t>– термін випробування; </a:t>
            </a:r>
          </a:p>
          <a:p>
            <a:pPr marL="0" indent="0">
              <a:buNone/>
            </a:pPr>
            <a:r>
              <a:rPr lang="uk-UA" sz="2000" dirty="0"/>
              <a:t>– характер інформації, яку фірма бажає отримати</a:t>
            </a:r>
            <a:r>
              <a:rPr lang="uk-UA" sz="2000" dirty="0" smtClean="0"/>
              <a:t>.</a:t>
            </a:r>
          </a:p>
          <a:p>
            <a:pPr marL="0" indent="0">
              <a:buNone/>
            </a:pPr>
            <a:r>
              <a:rPr lang="uk-UA" sz="2000" dirty="0"/>
              <a:t>Етап 7. Розгортання комерційного виробництва. </a:t>
            </a:r>
          </a:p>
          <a:p>
            <a:pPr marL="0" indent="0">
              <a:buNone/>
            </a:pPr>
            <a:r>
              <a:rPr lang="uk-UA" sz="2000" dirty="0"/>
              <a:t>Етап потребує значних матеріальних витрат і оперативного прийняття рішень. </a:t>
            </a:r>
          </a:p>
          <a:p>
            <a:pPr marL="0" indent="0">
              <a:buNone/>
            </a:pPr>
            <a:r>
              <a:rPr lang="uk-UA" sz="2000" dirty="0"/>
              <a:t>Фірма повинна визначити: </a:t>
            </a:r>
          </a:p>
          <a:p>
            <a:pPr marL="0" indent="0">
              <a:buNone/>
            </a:pPr>
            <a:r>
              <a:rPr lang="uk-UA" sz="2000" dirty="0"/>
              <a:t>- коли вивести новинку на ринок; </a:t>
            </a:r>
          </a:p>
          <a:p>
            <a:pPr marL="0" indent="0">
              <a:buNone/>
            </a:pPr>
            <a:r>
              <a:rPr lang="uk-UA" sz="2000" dirty="0"/>
              <a:t>- де (у яких регіонах і містах) пропонувати товар; </a:t>
            </a:r>
          </a:p>
          <a:p>
            <a:pPr marL="0" indent="0">
              <a:buNone/>
            </a:pPr>
            <a:r>
              <a:rPr lang="uk-UA" sz="2000" dirty="0"/>
              <a:t>- для яких сегментів ринку він призначений; </a:t>
            </a:r>
          </a:p>
          <a:p>
            <a:pPr marL="0" indent="0">
              <a:buNone/>
            </a:pPr>
            <a:r>
              <a:rPr lang="uk-UA" sz="2000" dirty="0"/>
              <a:t>- як виводити товар на ринок, які методи просування використовувати.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1950" dirty="0"/>
          </a:p>
          <a:p>
            <a:pPr marL="0" lvl="0" indent="0">
              <a:spcBef>
                <a:spcPts val="0"/>
              </a:spcBef>
              <a:buNone/>
            </a:pPr>
            <a:endParaRPr lang="uk-UA" sz="1950" dirty="0"/>
          </a:p>
          <a:p>
            <a:pPr marL="0" indent="0">
              <a:spcBef>
                <a:spcPts val="0"/>
              </a:spcBef>
              <a:buNone/>
            </a:pPr>
            <a:endParaRPr lang="uk-UA" sz="1950" dirty="0"/>
          </a:p>
        </p:txBody>
      </p:sp>
    </p:spTree>
    <p:extLst>
      <p:ext uri="{BB962C8B-B14F-4D97-AF65-F5344CB8AC3E}">
        <p14:creationId xmlns:p14="http://schemas.microsoft.com/office/powerpoint/2010/main" val="4110042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5224416"/>
          </a:xfrm>
        </p:spPr>
        <p:txBody>
          <a:bodyPr/>
          <a:lstStyle/>
          <a:p>
            <a:pPr marL="0" indent="0">
              <a:buNone/>
            </a:pPr>
            <a:r>
              <a:rPr lang="uk-UA" sz="2400" dirty="0" smtClean="0"/>
              <a:t>4. Концепція </a:t>
            </a:r>
            <a:r>
              <a:rPr lang="uk-UA" sz="2400" dirty="0"/>
              <a:t>життєвого циклу продукції та її характеристика </a:t>
            </a:r>
            <a:endParaRPr lang="uk-UA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/>
              <a:t>Концепцію життєвого циклу товару (ЖЦТ)</a:t>
            </a:r>
            <a:r>
              <a:rPr lang="uk-UA" sz="2000" dirty="0"/>
              <a:t> розроблено у 1965 р. відомим американським вченим Теодором </a:t>
            </a:r>
            <a:r>
              <a:rPr lang="uk-UA" sz="2000" dirty="0" err="1"/>
              <a:t>Левіттом</a:t>
            </a:r>
            <a:r>
              <a:rPr lang="uk-UA" sz="2000" dirty="0"/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Згідно концепції ЖЦТ, товар у процесі свого ринкового життя проходить декілька послідовних етапів, а потім його витісняють із ринку інші, досконаліші товари.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ЖЦТ – це період часу, протягом якого товар має життєздатність на ринку і забезпечує досягнення цілей продавця. </a:t>
            </a: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Загалом, суть концепції полягає у тому, що більшість товарів користуються попитом на ринку певний обмежений проміжок часу (декілька місяців, декілька років, декілька </a:t>
            </a:r>
            <a:r>
              <a:rPr lang="uk-UA" sz="2000" dirty="0" err="1"/>
              <a:t>десятиріч</a:t>
            </a:r>
            <a:r>
              <a:rPr lang="uk-UA" sz="2000" dirty="0"/>
              <a:t> тощо). У залежності від популярності і рівня попиту на товар концепція виділяє декілька етапів життєвого циклу, кожен із яких має свої індивідуальні характеристики. Ці етапи мають різну тривалість і, у залежності від особливостей самого товару і ринку, не існує певної формули (закономірності) їх тривалості. Для кожного з етапів характерний певний інструментарій маркетингової політики – товарної, цінової, збутової, комунікаційної. </a:t>
            </a: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 smtClean="0"/>
              <a:t>Класичний </a:t>
            </a:r>
            <a:r>
              <a:rPr lang="uk-UA" sz="2000" dirty="0"/>
              <a:t>маркетинг розглядає чотири етапи ЖЦП (рис. 4.4):</a:t>
            </a:r>
          </a:p>
          <a:p>
            <a:pPr>
              <a:spcBef>
                <a:spcPts val="0"/>
              </a:spcBef>
            </a:pPr>
            <a:r>
              <a:rPr lang="uk-UA" sz="2000" dirty="0"/>
              <a:t>- етап впровадження на ринок; </a:t>
            </a:r>
          </a:p>
          <a:p>
            <a:pPr>
              <a:spcBef>
                <a:spcPts val="0"/>
              </a:spcBef>
            </a:pPr>
            <a:r>
              <a:rPr lang="uk-UA" sz="2000" dirty="0"/>
              <a:t>- етап зростання; </a:t>
            </a:r>
          </a:p>
          <a:p>
            <a:pPr>
              <a:spcBef>
                <a:spcPts val="0"/>
              </a:spcBef>
            </a:pPr>
            <a:r>
              <a:rPr lang="uk-UA" sz="2000" dirty="0"/>
              <a:t>- етап зрілості; </a:t>
            </a:r>
          </a:p>
          <a:p>
            <a:pPr>
              <a:spcBef>
                <a:spcPts val="0"/>
              </a:spcBef>
            </a:pPr>
            <a:r>
              <a:rPr lang="uk-UA" sz="2000" dirty="0"/>
              <a:t>- етап спаду.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4326889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5224416"/>
          </a:xfrm>
        </p:spPr>
        <p:txBody>
          <a:bodyPr/>
          <a:lstStyle/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>
              <a:spcBef>
                <a:spcPts val="0"/>
              </a:spcBef>
            </a:pPr>
            <a:endParaRPr lang="uk-UA" sz="2000" dirty="0" smtClean="0"/>
          </a:p>
          <a:p>
            <a:pPr>
              <a:spcBef>
                <a:spcPts val="0"/>
              </a:spcBef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902542" y="117987"/>
            <a:ext cx="9055510" cy="5106429"/>
          </a:xfrm>
          <a:prstGeom prst="rect">
            <a:avLst/>
          </a:prstGeom>
        </p:spPr>
      </p:pic>
      <p:sp>
        <p:nvSpPr>
          <p:cNvPr id="5" name="Прямокутник 4"/>
          <p:cNvSpPr/>
          <p:nvPr/>
        </p:nvSpPr>
        <p:spPr>
          <a:xfrm>
            <a:off x="2439518" y="5224416"/>
            <a:ext cx="7312964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4.4. Традиційні етапи життєвого циклу товару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4346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5224416"/>
          </a:xfrm>
        </p:spPr>
        <p:txBody>
          <a:bodyPr/>
          <a:lstStyle/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860" y="256010"/>
            <a:ext cx="10442908" cy="5304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4605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5224416"/>
          </a:xfrm>
        </p:spPr>
        <p:txBody>
          <a:bodyPr/>
          <a:lstStyle/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887" y="103239"/>
            <a:ext cx="11176332" cy="521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915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478" y="0"/>
            <a:ext cx="11522075" cy="603022"/>
          </a:xfrm>
        </p:spPr>
        <p:txBody>
          <a:bodyPr>
            <a:noAutofit/>
          </a:bodyPr>
          <a:lstStyle/>
          <a:p>
            <a:pPr lvl="0"/>
            <a:r>
              <a:rPr lang="uk-UA" sz="2400" b="1" i="1" dirty="0" smtClean="0">
                <a:solidFill>
                  <a:schemeClr val="bg2"/>
                </a:solidFill>
              </a:rPr>
              <a:t>1. </a:t>
            </a:r>
            <a:r>
              <a:rPr lang="uk-UA" sz="2400" b="1" dirty="0"/>
              <a:t>Сутність маркетингової товарної політики та її структура</a:t>
            </a:r>
            <a:endParaRPr lang="uk-UA" sz="240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490425"/>
            <a:ext cx="12418142" cy="4847999"/>
          </a:xfrm>
        </p:spPr>
        <p:txBody>
          <a:bodyPr/>
          <a:lstStyle/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r>
              <a:rPr lang="uk-UA" sz="2000" dirty="0"/>
              <a:t>Маркетингова товарна політика – це комплекс заходів, пов’язаних із формуванням конкурентних переваг і створенням товарів, що задовольняють потреби покупців і забезпечують отримання необхідного прибутку підприємством. Це – комплекс заходів, у рамках якого один або декілька товарів використовуються як основні інструменти досягнення цілей фірми. </a:t>
            </a:r>
            <a:endParaRPr lang="uk-UA" sz="2000" dirty="0" smtClean="0"/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r>
              <a:rPr lang="uk-UA" sz="2000" i="1" dirty="0"/>
              <a:t>Елементи маркетингової товарної політики:</a:t>
            </a:r>
            <a:r>
              <a:rPr lang="uk-UA" sz="2000" dirty="0"/>
              <a:t> </a:t>
            </a:r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r>
              <a:rPr lang="uk-UA" sz="2000" dirty="0"/>
              <a:t>1. Розробка і впровадження нового товару на ринок. </a:t>
            </a:r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r>
              <a:rPr lang="uk-UA" sz="2000" dirty="0"/>
              <a:t>2. Створення привабливого оточення товару. </a:t>
            </a:r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r>
              <a:rPr lang="uk-UA" sz="2000" dirty="0"/>
              <a:t>3. Формування конкурентних переваг і підтримка необхідного рівня конкурентоспроможності товару. </a:t>
            </a:r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r>
              <a:rPr lang="uk-UA" sz="2000" dirty="0"/>
              <a:t>4. Керування товарним асортиментом на основі розроблених товарних стратегій. </a:t>
            </a:r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r>
              <a:rPr lang="uk-UA" sz="2000" dirty="0"/>
              <a:t>Розробка і здійснення товарної політики вимагає дотримання таких умов:</a:t>
            </a:r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r>
              <a:rPr lang="uk-UA" sz="2000" dirty="0"/>
              <a:t> - чіткого уявлення про цілі, стратегії виробничо-збутової діяльності підприємства; </a:t>
            </a:r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r>
              <a:rPr lang="uk-UA" sz="2000" dirty="0"/>
              <a:t>- гарного знання ринку і його вимог;</a:t>
            </a:r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r>
              <a:rPr lang="uk-UA" sz="2000" dirty="0"/>
              <a:t>- чіткого уявлення про свої можливості і ресурси у даний час і в перспективі. </a:t>
            </a:r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5815695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5224416"/>
          </a:xfrm>
        </p:spPr>
        <p:txBody>
          <a:bodyPr/>
          <a:lstStyle/>
          <a:p>
            <a:pPr marL="0" indent="0">
              <a:buNone/>
            </a:pPr>
            <a:r>
              <a:rPr lang="uk-UA" sz="2400" dirty="0" smtClean="0"/>
              <a:t>5. </a:t>
            </a:r>
            <a:r>
              <a:rPr lang="uk-UA" sz="2400" dirty="0"/>
              <a:t>Якість і конкурентоспроможність </a:t>
            </a:r>
            <a:r>
              <a:rPr lang="uk-UA" sz="2400" dirty="0" smtClean="0"/>
              <a:t>прод</a:t>
            </a:r>
            <a:r>
              <a:rPr lang="uk-UA" sz="2400" dirty="0"/>
              <a:t>у</a:t>
            </a:r>
            <a:r>
              <a:rPr lang="uk-UA" sz="2400" dirty="0" smtClean="0"/>
              <a:t>кції</a:t>
            </a:r>
          </a:p>
          <a:p>
            <a:pPr marL="0" indent="0">
              <a:buNone/>
            </a:pPr>
            <a:r>
              <a:rPr lang="uk-UA" sz="2000" dirty="0"/>
              <a:t>Якість, згідно ДСТУ 3230-95, – це сукупність властивостей і характеристик товару, які зумовлюють його здатність задовольняти конкретні особливості чи виробничі потреби відповідно до свого призначення. </a:t>
            </a:r>
            <a:endParaRPr lang="uk-UA" sz="2000" dirty="0" smtClean="0"/>
          </a:p>
          <a:p>
            <a:pPr marL="0" indent="0">
              <a:buNone/>
            </a:pPr>
            <a:r>
              <a:rPr lang="uk-UA" sz="2000" dirty="0"/>
              <a:t>Якість продукції розглядається як економічна і соціальна категорія. </a:t>
            </a:r>
          </a:p>
          <a:p>
            <a:pPr marL="0" indent="0">
              <a:buNone/>
            </a:pPr>
            <a:r>
              <a:rPr lang="uk-UA" sz="2000" i="1" dirty="0"/>
              <a:t>Як економічна категорія</a:t>
            </a:r>
            <a:r>
              <a:rPr lang="uk-UA" sz="2000" dirty="0"/>
              <a:t> якість оцінюється суспільною корисністю продукту, причому мірою її є не будь-який рівень, а лише необхідний, який відповідає даному етапу розвитку суспільства. </a:t>
            </a:r>
            <a:endParaRPr lang="uk-UA" sz="2000" dirty="0" smtClean="0"/>
          </a:p>
          <a:p>
            <a:pPr marL="0" indent="0">
              <a:buNone/>
            </a:pPr>
            <a:r>
              <a:rPr lang="uk-UA" sz="2000" i="1" dirty="0"/>
              <a:t>Як соціальна категорія</a:t>
            </a:r>
            <a:r>
              <a:rPr lang="uk-UA" sz="2000" dirty="0"/>
              <a:t> якість характеризується виробничими відносинами – як відносинами між суспільством і виробником та його працівниками в процесі створення продукції з належним рівнем якості, метою яких є найповніше задоволення культурних і матеріальних потреб споживачів. </a:t>
            </a:r>
            <a:endParaRPr lang="uk-UA" sz="2000" dirty="0" smtClean="0"/>
          </a:p>
          <a:p>
            <a:pPr marL="0" indent="0">
              <a:buNone/>
            </a:pPr>
            <a:r>
              <a:rPr lang="uk-UA" sz="2000" dirty="0"/>
              <a:t>Показник якості – це кількісна характеристика однієї або кількох властивостей продукції, що становлять якість і яку розглядають відповідно до умов її створення та експлуатації (споживання). </a:t>
            </a:r>
          </a:p>
          <a:p>
            <a:pPr marL="0" indent="0">
              <a:buNone/>
            </a:pPr>
            <a:endParaRPr lang="uk-UA" sz="2000" dirty="0"/>
          </a:p>
          <a:p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40207010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5224416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Виділяють чотири групи показників якості продукції: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одиничні;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комплексні;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інтегральні;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узагальнюючі.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При цьому споживачами якість товарів тривалого споживання оцінюється найчастіше за такими показниками: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довговічність;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надійність;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uk-UA" sz="2000" dirty="0" smtClean="0"/>
              <a:t>ремонтопридатність</a:t>
            </a:r>
            <a:r>
              <a:rPr lang="uk-UA" sz="2000" dirty="0"/>
              <a:t>. </a:t>
            </a:r>
            <a:endParaRPr lang="uk-UA" sz="2000" dirty="0" smtClean="0"/>
          </a:p>
          <a:p>
            <a:pPr>
              <a:spcBef>
                <a:spcPts val="0"/>
              </a:spcBef>
              <a:buFontTx/>
              <a:buChar char="-"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Сертифікація – це дія, яка за допомогою сертифіката відповідності стверджує, що даний товар чи послуга відповідає стандартам якості. </a:t>
            </a:r>
            <a:endParaRPr lang="uk-UA" sz="2000" dirty="0" smtClean="0"/>
          </a:p>
          <a:p>
            <a:pPr marL="0" indent="0">
              <a:buNone/>
            </a:pPr>
            <a:r>
              <a:rPr lang="uk-UA" sz="2000" dirty="0"/>
              <a:t>Сертифікація продукції може бути обов’язкова чи добровільна. </a:t>
            </a:r>
          </a:p>
          <a:p>
            <a:pPr marL="0" indent="0">
              <a:buNone/>
            </a:pPr>
            <a:r>
              <a:rPr lang="uk-UA" sz="2000" i="1" dirty="0"/>
              <a:t>Обов’язковій сертифікації</a:t>
            </a:r>
            <a:r>
              <a:rPr lang="uk-UA" sz="2000" dirty="0"/>
              <a:t> підлягають продукти харчування, медичні препарати і техніка, синтетична побутова хімія, побутова хімія, будівельні матеріали тощо. </a:t>
            </a:r>
          </a:p>
          <a:p>
            <a:pPr marL="0" indent="0">
              <a:spcBef>
                <a:spcPts val="0"/>
              </a:spcBef>
              <a:buNone/>
            </a:pPr>
            <a:endParaRPr lang="uk-UA" dirty="0"/>
          </a:p>
          <a:p>
            <a:pPr>
              <a:spcBef>
                <a:spcPts val="0"/>
              </a:spcBef>
              <a:buFontTx/>
              <a:buChar char="-"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3451018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5224416"/>
          </a:xfrm>
        </p:spPr>
        <p:txBody>
          <a:bodyPr/>
          <a:lstStyle/>
          <a:p>
            <a:pPr marL="0" indent="0">
              <a:buNone/>
            </a:pPr>
            <a:r>
              <a:rPr lang="uk-UA" sz="2000" dirty="0"/>
              <a:t>Конкурентна перевага – це унікальні особливості товару, що відрізняють його від конкурентів. Це – характеристики товару, що забезпечують фірмі перевершення конкурентів на цільовому ринку, а споживачеві – оптимальне поєднання споживчих характеристик товару. </a:t>
            </a:r>
          </a:p>
          <a:p>
            <a:pPr marL="0" indent="0">
              <a:buNone/>
            </a:pPr>
            <a:r>
              <a:rPr lang="uk-UA" sz="2000" i="1" dirty="0"/>
              <a:t>Ознаки конкурентної переваги: </a:t>
            </a:r>
            <a:endParaRPr lang="uk-UA" sz="2000" dirty="0"/>
          </a:p>
          <a:p>
            <a:pPr marL="0" indent="0">
              <a:buNone/>
            </a:pPr>
            <a:r>
              <a:rPr lang="uk-UA" sz="2000" dirty="0"/>
              <a:t>1. Дана особливість товару повинна відрізняти його від продукції конкурентів. </a:t>
            </a:r>
          </a:p>
          <a:p>
            <a:pPr marL="0" indent="0">
              <a:buNone/>
            </a:pPr>
            <a:r>
              <a:rPr lang="uk-UA" sz="2000" dirty="0"/>
              <a:t>2. Сприйматися покупцями як цінна перевага. </a:t>
            </a:r>
          </a:p>
          <a:p>
            <a:pPr marL="0" indent="0">
              <a:buNone/>
            </a:pPr>
            <a:r>
              <a:rPr lang="uk-UA" sz="2000" dirty="0"/>
              <a:t>3. Товар повинен витримувати цінову конкуренцію на цільовому ринку. </a:t>
            </a:r>
          </a:p>
          <a:p>
            <a:pPr marL="0" indent="0">
              <a:buNone/>
            </a:pPr>
            <a:r>
              <a:rPr lang="uk-UA" sz="2000" dirty="0"/>
              <a:t>4. Особливість товару повинна сприйматися одним із п’яти </a:t>
            </a:r>
            <a:r>
              <a:rPr lang="uk-UA" sz="2000" dirty="0" err="1"/>
              <a:t>відчуттів</a:t>
            </a:r>
            <a:r>
              <a:rPr lang="uk-UA" sz="2000" dirty="0"/>
              <a:t> людини так, щоб цю відмінність можна було б легко пояснити і запам’ятати. </a:t>
            </a:r>
          </a:p>
          <a:p>
            <a:pPr marL="0" indent="0">
              <a:buNone/>
            </a:pPr>
            <a:r>
              <a:rPr lang="uk-UA" sz="2000" dirty="0"/>
              <a:t>5. Відмінність повинна приносити прибуток і бути захищена від спроб конкурентів скопіювати її шляхом створення зареєстрованого торговельного </a:t>
            </a:r>
            <a:r>
              <a:rPr lang="uk-UA" sz="2000" dirty="0" err="1"/>
              <a:t>знака</a:t>
            </a:r>
            <a:r>
              <a:rPr lang="uk-UA" sz="2000" dirty="0"/>
              <a:t>. Конкурентна перевага може бути внутрішньою і зовнішньою</a:t>
            </a:r>
            <a:r>
              <a:rPr lang="uk-UA" sz="2000" dirty="0" smtClean="0"/>
              <a:t>.</a:t>
            </a:r>
          </a:p>
          <a:p>
            <a:pPr marL="0" indent="0">
              <a:buNone/>
            </a:pPr>
            <a:r>
              <a:rPr lang="uk-UA" sz="2000" i="1" dirty="0"/>
              <a:t>Зовнішня конкурентна перевага</a:t>
            </a:r>
            <a:r>
              <a:rPr lang="uk-UA" sz="2000" dirty="0"/>
              <a:t> – заснована на відмінних якостях товару, що утворюють «цінність для покупця» через скорочення витрат або підвищення ефективності діяльності. </a:t>
            </a:r>
            <a:endParaRPr lang="uk-UA" sz="2000" dirty="0" smtClean="0"/>
          </a:p>
          <a:p>
            <a:pPr marL="0" indent="0">
              <a:buNone/>
            </a:pPr>
            <a:r>
              <a:rPr lang="uk-UA" sz="2000" i="1" dirty="0"/>
              <a:t>Внутрішня конкурентна перевага</a:t>
            </a:r>
            <a:r>
              <a:rPr lang="uk-UA" sz="2000" dirty="0"/>
              <a:t> базується на перевазі фірми у відношенні витрат виробництва, керування фірмою або товаром, що створює «цінність для виробника» і меншу собівартість, ніж у конкурента.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  <a:buFontTx/>
              <a:buChar char="-"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7318834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5224416"/>
          </a:xfrm>
        </p:spPr>
        <p:txBody>
          <a:bodyPr/>
          <a:lstStyle/>
          <a:p>
            <a:pPr marL="0" indent="0">
              <a:buNone/>
            </a:pPr>
            <a:r>
              <a:rPr lang="uk-UA" sz="2000" dirty="0"/>
              <a:t>З іншої сторони, виділяють три основні конкурентні переваги: </a:t>
            </a:r>
          </a:p>
          <a:p>
            <a:pPr marL="0" indent="0">
              <a:buNone/>
            </a:pPr>
            <a:r>
              <a:rPr lang="uk-UA" sz="2000" dirty="0"/>
              <a:t>- організаційні – високий рівень мобільності фірми, її розмір, набутий досвід діяльності, фінансова могутність, ефективність менеджменту; </a:t>
            </a:r>
          </a:p>
          <a:p>
            <a:pPr marL="0" indent="0">
              <a:buNone/>
            </a:pPr>
            <a:r>
              <a:rPr lang="uk-UA" sz="2000" dirty="0"/>
              <a:t>- функціональні – показники діяльності функціональних підрозділів фірми – маркетинг (імідж фірми та кількість цільових ринків, знання споживачів, товарна, цінова, комунікаційна стратегія та стратегія розподілу, високий рівень сервісного обслуговування, переваги в поінформованості – як результат маркетингових досліджень); виробництво – переваги в технології, ефективність, мобільність виробництва, якість товарів, економія на масштабах виробництва, висока кваліфікація персоналу; </a:t>
            </a:r>
          </a:p>
          <a:p>
            <a:pPr marL="0" indent="0">
              <a:buNone/>
            </a:pPr>
            <a:r>
              <a:rPr lang="uk-UA" sz="2000" dirty="0"/>
              <a:t>- переваги, засновані на взаємовідносинах із зовнішніми організаціями (на набутому досвіді роботи фірми з фінансовими організаціями, торговельними посередниками, конкурентами, постачальниками, органами влади, політичними організаціями), передбачають впливові контакти в галузі, підтримку уряду, доступ до фінансових, матеріальних ресурсів. 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  <a:buFontTx/>
              <a:buChar char="-"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3260164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17987" y="471948"/>
            <a:ext cx="12192000" cy="5224416"/>
          </a:xfrm>
        </p:spPr>
        <p:txBody>
          <a:bodyPr/>
          <a:lstStyle/>
          <a:p>
            <a:pPr marL="0" indent="0">
              <a:buNone/>
            </a:pPr>
            <a:r>
              <a:rPr lang="uk-UA" sz="2000" dirty="0"/>
              <a:t>Конкурентоспроможність (</a:t>
            </a:r>
            <a:r>
              <a:rPr lang="uk-UA" sz="2000" dirty="0" err="1"/>
              <a:t>конкурентноздатність</a:t>
            </a:r>
            <a:r>
              <a:rPr lang="uk-UA" sz="2000" dirty="0"/>
              <a:t>) – це сукупність споживчих властивостей товару, яка забезпечує його здатність конкурувати з аналогами на конкретному ринку в певний період часу. Це – сукупність якісних і вартісних характеристик товару, що забезпечує задоволення конкретної потреби (здатність товару бути виділеним споживачем з-поміж аналогічних товарів, які пропонуються на ринку фірмами-конкурентами). </a:t>
            </a:r>
          </a:p>
          <a:p>
            <a:pPr marL="0" indent="0">
              <a:buNone/>
            </a:pPr>
            <a:r>
              <a:rPr lang="uk-UA" sz="2000" dirty="0"/>
              <a:t>Є два рівні конкурентоспроможності: </a:t>
            </a:r>
          </a:p>
          <a:p>
            <a:pPr marL="0" indent="0">
              <a:buNone/>
            </a:pPr>
            <a:r>
              <a:rPr lang="uk-UA" sz="2000" dirty="0"/>
              <a:t>- конкурентоспроможність підприємства (компанії); </a:t>
            </a:r>
          </a:p>
          <a:p>
            <a:pPr marL="0" indent="0">
              <a:buNone/>
            </a:pPr>
            <a:r>
              <a:rPr lang="uk-UA" sz="2000" dirty="0"/>
              <a:t>- конкурентоспроможність продукції. </a:t>
            </a:r>
          </a:p>
          <a:p>
            <a:pPr marL="0" indent="0">
              <a:buNone/>
            </a:pPr>
            <a:r>
              <a:rPr lang="uk-UA" sz="2000" i="1" dirty="0"/>
              <a:t>Конкурентоспроможність продукції</a:t>
            </a:r>
            <a:r>
              <a:rPr lang="uk-UA" sz="2000" dirty="0"/>
              <a:t> є не що інше, як можливість її успішного продажу на конкретному ринку у певний момент часу. 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  <a:buFontTx/>
              <a:buChar char="-"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4074898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176980"/>
            <a:ext cx="12192000" cy="5224416"/>
          </a:xfrm>
        </p:spPr>
        <p:txBody>
          <a:bodyPr/>
          <a:lstStyle/>
          <a:p>
            <a:r>
              <a:rPr lang="uk-UA" sz="2000" i="1" dirty="0"/>
              <a:t>Основні аспекти конкурентоспроможності:</a:t>
            </a:r>
            <a:r>
              <a:rPr lang="uk-UA" sz="2000" dirty="0"/>
              <a:t> </a:t>
            </a:r>
          </a:p>
          <a:p>
            <a:pPr marL="0" indent="0">
              <a:buNone/>
            </a:pPr>
            <a:r>
              <a:rPr lang="uk-UA" sz="2000" dirty="0"/>
              <a:t>1. Конкурентоспроможність товару може бути визначена лише внаслідок його порівняння з іншими товарами. </a:t>
            </a:r>
          </a:p>
          <a:p>
            <a:pPr marL="0" indent="0">
              <a:buNone/>
            </a:pPr>
            <a:r>
              <a:rPr lang="uk-UA" sz="2000" dirty="0"/>
              <a:t>2. Конкурентоспроможність відображає відмінність даного товару від товарів-конкурентів за ступенем задоволення конкретної споживчої потреби. </a:t>
            </a:r>
          </a:p>
          <a:p>
            <a:pPr marL="0" indent="0">
              <a:buNone/>
            </a:pPr>
            <a:r>
              <a:rPr lang="uk-UA" sz="2000" dirty="0"/>
              <a:t>3. Крім якісних показників, вона враховує ще витрати споживача на придбання і використання товару для задоволення своєї конкретної потреби. Усі параметри конкурентоспроможності поділяються на технічні і економічні. </a:t>
            </a:r>
          </a:p>
          <a:p>
            <a:r>
              <a:rPr lang="uk-UA" sz="2000" i="1" dirty="0"/>
              <a:t>Технічні параметри</a:t>
            </a:r>
            <a:r>
              <a:rPr lang="uk-UA" sz="2000" dirty="0"/>
              <a:t> характеризують технічний рівень і якість товару. До їх складу входять класифікаційні, конструктивні, нормативні, ергономічні, естетичні параметри тощо. </a:t>
            </a:r>
          </a:p>
          <a:p>
            <a:r>
              <a:rPr lang="uk-UA" sz="2000" i="1" dirty="0"/>
              <a:t>Економічні параметри</a:t>
            </a:r>
            <a:r>
              <a:rPr lang="uk-UA" sz="2000" dirty="0"/>
              <a:t> враховують не тільки вартість придбання товару, а й витрати на його подальшу експлуатацію: купівлю пального, мастил, запчастин, оплату використаної електроенергії, ремонт, а для деяких товарів ще й витрати на доставку, монтаж тощо. 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  <a:buFontTx/>
              <a:buChar char="-"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9546331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03239" y="132734"/>
            <a:ext cx="12192000" cy="5224416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uk-UA" sz="2000" i="1" dirty="0"/>
              <a:t>Витрати споживача</a:t>
            </a:r>
            <a:r>
              <a:rPr lang="uk-UA" sz="2000" dirty="0"/>
              <a:t> складаються з двох частин: </a:t>
            </a:r>
          </a:p>
          <a:p>
            <a:pPr>
              <a:spcBef>
                <a:spcPts val="600"/>
              </a:spcBef>
            </a:pPr>
            <a:r>
              <a:rPr lang="uk-UA" sz="2000" dirty="0"/>
              <a:t>- витрати на купівлю товару (його ціна); </a:t>
            </a:r>
          </a:p>
          <a:p>
            <a:pPr>
              <a:spcBef>
                <a:spcPts val="600"/>
              </a:spcBef>
            </a:pPr>
            <a:r>
              <a:rPr lang="uk-UA" sz="2000" dirty="0"/>
              <a:t>- витрати, пов’язані із споживанням товару.</a:t>
            </a:r>
          </a:p>
          <a:p>
            <a:pPr>
              <a:spcBef>
                <a:spcPts val="600"/>
              </a:spcBef>
            </a:pPr>
            <a:r>
              <a:rPr lang="uk-UA" sz="2000" dirty="0"/>
              <a:t>Сума цих витрат називається ціною споживання, яка перевищує ціну продажу. Оцінку </a:t>
            </a:r>
            <a:r>
              <a:rPr lang="uk-UA" sz="2000" dirty="0" err="1"/>
              <a:t>конкурентноздатності</a:t>
            </a:r>
            <a:r>
              <a:rPr lang="uk-UA" sz="2000" dirty="0"/>
              <a:t> продукції проводять за трьома групами параметрів: </a:t>
            </a:r>
          </a:p>
          <a:p>
            <a:pPr>
              <a:spcBef>
                <a:spcPts val="600"/>
              </a:spcBef>
            </a:pPr>
            <a:r>
              <a:rPr lang="uk-UA" sz="2000" dirty="0"/>
              <a:t>- нормативними; </a:t>
            </a:r>
          </a:p>
          <a:p>
            <a:pPr>
              <a:spcBef>
                <a:spcPts val="600"/>
              </a:spcBef>
            </a:pPr>
            <a:r>
              <a:rPr lang="uk-UA" sz="2000" dirty="0"/>
              <a:t>- технічними; </a:t>
            </a:r>
          </a:p>
          <a:p>
            <a:pPr>
              <a:spcBef>
                <a:spcPts val="600"/>
              </a:spcBef>
            </a:pPr>
            <a:r>
              <a:rPr lang="uk-UA" sz="2000" dirty="0"/>
              <a:t>- економічними. </a:t>
            </a:r>
          </a:p>
          <a:p>
            <a:pPr>
              <a:spcBef>
                <a:spcPts val="600"/>
              </a:spcBef>
            </a:pPr>
            <a:r>
              <a:rPr lang="uk-UA" sz="2000" dirty="0"/>
              <a:t>Нормативні параметри відображають властивості продукції, що регламентуються обов’язковими нормами, стандартами і законодавством на ринку, де цю продукцію передбачається продавати. </a:t>
            </a:r>
          </a:p>
          <a:p>
            <a:pPr>
              <a:spcBef>
                <a:spcPts val="600"/>
              </a:spcBef>
            </a:pPr>
            <a:r>
              <a:rPr lang="uk-UA" sz="2000" dirty="0"/>
              <a:t>У групу </a:t>
            </a:r>
            <a:r>
              <a:rPr lang="uk-UA" sz="2000" i="1" dirty="0"/>
              <a:t>технічних параметрів</a:t>
            </a:r>
            <a:r>
              <a:rPr lang="uk-UA" sz="2000" dirty="0"/>
              <a:t> входять: </a:t>
            </a:r>
          </a:p>
          <a:p>
            <a:pPr>
              <a:spcBef>
                <a:spcPts val="600"/>
              </a:spcBef>
            </a:pPr>
            <a:r>
              <a:rPr lang="uk-UA" sz="2000" i="1" dirty="0"/>
              <a:t>- параметри призначення</a:t>
            </a:r>
            <a:r>
              <a:rPr lang="uk-UA" sz="2000" dirty="0"/>
              <a:t> – характеризують галузей застосування продукції і функції, які вона зобов’язана виконувати; </a:t>
            </a:r>
          </a:p>
          <a:p>
            <a:pPr>
              <a:spcBef>
                <a:spcPts val="600"/>
              </a:spcBef>
            </a:pPr>
            <a:r>
              <a:rPr lang="uk-UA" sz="2000" i="1" dirty="0"/>
              <a:t>- ергономічні параметри</a:t>
            </a:r>
            <a:r>
              <a:rPr lang="uk-UA" sz="2000" dirty="0"/>
              <a:t> – показують продукцію з погляду її відповідності властивостям людського організму при виконанні трудових операцій або споживанні; </a:t>
            </a:r>
            <a:endParaRPr lang="uk-UA" sz="2000" dirty="0" smtClean="0"/>
          </a:p>
          <a:p>
            <a:pPr>
              <a:spcBef>
                <a:spcPts val="600"/>
              </a:spcBef>
            </a:pPr>
            <a:r>
              <a:rPr lang="uk-UA" sz="2000" i="1" dirty="0" smtClean="0"/>
              <a:t>- </a:t>
            </a:r>
            <a:r>
              <a:rPr lang="uk-UA" sz="2000" i="1" dirty="0"/>
              <a:t>естетичні параметри </a:t>
            </a:r>
            <a:r>
              <a:rPr lang="uk-UA" sz="2000" dirty="0"/>
              <a:t>– моделюють зовнішнє сприйняття продукції. </a:t>
            </a:r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>
              <a:spcBef>
                <a:spcPts val="600"/>
              </a:spcBef>
              <a:buFontTx/>
              <a:buChar char="-"/>
            </a:pP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>
              <a:spcBef>
                <a:spcPts val="600"/>
              </a:spcBef>
            </a:pP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>
              <a:spcBef>
                <a:spcPts val="600"/>
              </a:spcBef>
            </a:pPr>
            <a:endParaRPr lang="uk-UA" sz="2000" dirty="0"/>
          </a:p>
          <a:p>
            <a:pPr>
              <a:spcBef>
                <a:spcPts val="600"/>
              </a:spcBef>
            </a:pP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2103783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0930" y="2201098"/>
            <a:ext cx="10140042" cy="1405108"/>
          </a:xfrm>
        </p:spPr>
        <p:txBody>
          <a:bodyPr>
            <a:noAutofit/>
          </a:bodyPr>
          <a:lstStyle/>
          <a:p>
            <a:r>
              <a:rPr lang="uk-UA" sz="6600" b="1" dirty="0" smtClean="0"/>
              <a:t>ДЯКУЮ ЗА УВАГУ!!!</a:t>
            </a:r>
            <a:endParaRPr lang="uk-UA" sz="6600" b="1" dirty="0"/>
          </a:p>
        </p:txBody>
      </p:sp>
    </p:spTree>
    <p:extLst>
      <p:ext uri="{BB962C8B-B14F-4D97-AF65-F5344CB8AC3E}">
        <p14:creationId xmlns:p14="http://schemas.microsoft.com/office/powerpoint/2010/main" val="1852806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7478" y="0"/>
            <a:ext cx="11857040" cy="576072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Важливим елементом маркетингової товарної політики є маркетингова концепція товару. 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i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 smtClean="0"/>
              <a:t>Під </a:t>
            </a:r>
            <a:r>
              <a:rPr lang="uk-UA" sz="2000" i="1" dirty="0"/>
              <a:t>концепцією товару</a:t>
            </a:r>
            <a:r>
              <a:rPr lang="uk-UA" sz="2000" dirty="0"/>
              <a:t> розуміють систему орієнтуючих базисних уявлень підприємства-виробника про створюваний товар і його ринкові можливості. </a:t>
            </a: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Розглядається два основні поняття – товарна одиниця і товар. Вужчим є поняття товарної одиниці. </a:t>
            </a: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Товарна одиниця – це конкретне втілення товару, яке характеризується індивідуальними розмірами, ціною та іншими індивідуальними характеристиками. При цьому комерційні характеристики товарної одиниці є чітко фіксованими. </a:t>
            </a: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i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 smtClean="0"/>
              <a:t>Комерційна </a:t>
            </a:r>
            <a:r>
              <a:rPr lang="uk-UA" sz="2000" i="1" dirty="0"/>
              <a:t>характеристика товару</a:t>
            </a:r>
            <a:r>
              <a:rPr lang="uk-UA" sz="2000" dirty="0"/>
              <a:t> – це сукупність </a:t>
            </a:r>
            <a:r>
              <a:rPr lang="uk-UA" sz="2000" dirty="0" err="1"/>
              <a:t>вигод</a:t>
            </a:r>
            <a:r>
              <a:rPr lang="uk-UA" sz="2000" dirty="0"/>
              <a:t> або корисних, з точки зору споживачів, властивостей, змінюючи які можна керувати попитом. </a:t>
            </a: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/>
              <a:t>Некомерційні характеристики </a:t>
            </a:r>
            <a:r>
              <a:rPr lang="uk-UA" sz="2000" dirty="0"/>
              <a:t>є об’єктивно існуючими властивостями, які необхідні для створення вигоди, як правило, у поєднанні із декількома іншими характеристиками. </a:t>
            </a: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 smtClean="0"/>
              <a:t>Товар </a:t>
            </a:r>
            <a:r>
              <a:rPr lang="uk-UA" sz="2000" dirty="0"/>
              <a:t>– це все те, що призначене для задоволення певної потреби і пропоноване на ринку для продажу. 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493302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7478" y="324464"/>
            <a:ext cx="11857040" cy="5436255"/>
          </a:xfrm>
        </p:spPr>
        <p:txBody>
          <a:bodyPr/>
          <a:lstStyle/>
          <a:p>
            <a:pPr marL="0" indent="0">
              <a:buNone/>
            </a:pPr>
            <a:r>
              <a:rPr lang="uk-UA" sz="2000" i="1" dirty="0"/>
              <a:t>Модель товару</a:t>
            </a:r>
            <a:r>
              <a:rPr lang="uk-UA" sz="2000" dirty="0"/>
              <a:t> – це загальна композиція комерційних характеристик товару. На основі моделі товару визначаються рівні товару для споживача та розробляються нові варіанти товару. </a:t>
            </a:r>
          </a:p>
          <a:p>
            <a:pPr marL="0" indent="0">
              <a:buNone/>
            </a:pPr>
            <a:r>
              <a:rPr lang="uk-UA" sz="2000" dirty="0"/>
              <a:t>Найбільш поширено є </a:t>
            </a:r>
            <a:r>
              <a:rPr lang="uk-UA" sz="2000" i="1" dirty="0"/>
              <a:t>трьохрівнева модель товару</a:t>
            </a:r>
            <a:r>
              <a:rPr lang="uk-UA" sz="2000" dirty="0"/>
              <a:t>, запропонована Ф. Котлером: </a:t>
            </a:r>
          </a:p>
          <a:p>
            <a:pPr marL="0" indent="0">
              <a:buNone/>
            </a:pPr>
            <a:r>
              <a:rPr lang="uk-UA" sz="2000" dirty="0"/>
              <a:t>1. Товар за задумом – відображає ту потребу, яку товар задовольняє, ту вигоду, що її отримує споживач при його використанні. Представлений основною вигодою товару. Це рівень, на якому конкурують товари-замінники, що задовольняють певну потребу. </a:t>
            </a:r>
          </a:p>
          <a:p>
            <a:pPr marL="0" indent="0">
              <a:buNone/>
            </a:pPr>
            <a:r>
              <a:rPr lang="uk-UA" sz="2000" dirty="0"/>
              <a:t>2. Товар у реальному виконанні сприймається як реально створений виріб, із конкретними властивостями й характеристиками: упаковкою, зовнішнім оформленням, властивостями, дизайном, якістю, торговою маркою. </a:t>
            </a:r>
          </a:p>
          <a:p>
            <a:pPr marL="0" indent="0">
              <a:buNone/>
            </a:pPr>
            <a:r>
              <a:rPr lang="uk-UA" sz="2000" dirty="0"/>
              <a:t>3. Товар із підкріпленням (підсиленням) – товар, підкріплений додатковими послугами і вигодами. Наприклад: сервісне обслуговування, додаткові функції, а саме надання кредиту, гарантії, доставка, монтаж тощо. </a:t>
            </a:r>
          </a:p>
          <a:p>
            <a:pPr marL="0" indent="0"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779966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048000" y="490425"/>
            <a:ext cx="12418142" cy="4847999"/>
          </a:xfrm>
        </p:spPr>
        <p:txBody>
          <a:bodyPr/>
          <a:lstStyle/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04800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pic>
        <p:nvPicPr>
          <p:cNvPr id="1031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942" y="71129"/>
            <a:ext cx="6734629" cy="5686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кутник 10"/>
          <p:cNvSpPr/>
          <p:nvPr/>
        </p:nvSpPr>
        <p:spPr>
          <a:xfrm>
            <a:off x="7102165" y="4672929"/>
            <a:ext cx="4774734" cy="69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4.1. Багаторівнева модель товару за Ф. Котлером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67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1"/>
            <a:ext cx="11814629" cy="5338424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uk-UA" sz="2000" i="1" dirty="0"/>
              <a:t>Елементи оточення продукту:</a:t>
            </a:r>
            <a:r>
              <a:rPr lang="uk-UA" sz="2000" dirty="0"/>
              <a:t>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1. Марка – це назва, термін, знак, символ, малюнок або їх комбінація, призначені для того, щоб ідентифікувати продукт і відрізняти (диференціювати) його від продукту конкурентів.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Марка включає у свій склад марочне ім’я, марочний знак і товарний знак.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i="1" dirty="0"/>
              <a:t>Марочне ім’я</a:t>
            </a:r>
            <a:r>
              <a:rPr lang="uk-UA" sz="2000" dirty="0"/>
              <a:t> являє собою частину марки у вигляді букв, слів і їх комбінацій, що можуть бути вимовлені.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i="1" dirty="0"/>
              <a:t>Марочний знак</a:t>
            </a:r>
            <a:r>
              <a:rPr lang="uk-UA" sz="2000" dirty="0"/>
              <a:t> – це частина марки, що є пізнаваною, але не вимовною. Він являє собою символ, малюнок, відмітний колір або шрифтове оформлення.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i="1" dirty="0"/>
              <a:t>Товарний знак</a:t>
            </a:r>
            <a:r>
              <a:rPr lang="uk-UA" sz="2000" dirty="0"/>
              <a:t> – марка або її частина, яка захищена юридично, що дає продавцеві виключне право використовувати марочне ім’я або марочний знак. </a:t>
            </a:r>
            <a:endParaRPr lang="uk-UA" sz="20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У залежності від того, під якою маркою реалізується продукт, існують різновиди марки: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- марка виробника (національна марка);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dirty="0"/>
              <a:t>- приватна марка.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i="1" dirty="0"/>
              <a:t>Марка виробника</a:t>
            </a:r>
            <a:r>
              <a:rPr lang="uk-UA" sz="2000" dirty="0"/>
              <a:t> – це марка, створена виробником або узята в оренду в іншого виробника.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2000" i="1" dirty="0"/>
              <a:t>Приватна марка</a:t>
            </a:r>
            <a:r>
              <a:rPr lang="uk-UA" sz="2000" dirty="0"/>
              <a:t> розробляється оптовими або роздрібними торговельними фірмами. Приватна марка іноді може називатися як посередницька марка, марка дистриб’ютора, марка дилера, торговельна марка. </a:t>
            </a:r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  <a:p>
            <a:pPr marL="0" indent="0">
              <a:spcBef>
                <a:spcPts val="60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409485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86813" y="-1"/>
            <a:ext cx="12005187" cy="5646057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2. Упаковка – це створення і виробництво оболонки товару, що містить у собі такі шари: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/>
              <a:t>- внутрішня упаковка</a:t>
            </a:r>
            <a:r>
              <a:rPr lang="uk-UA" sz="2000" dirty="0"/>
              <a:t>- захищає або утримує основний склад продукту;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/>
              <a:t>- зовнішня упаковка</a:t>
            </a:r>
            <a:r>
              <a:rPr lang="uk-UA" sz="2000" dirty="0"/>
              <a:t> – матеріал, що служить для захисту внутрішньої упаковки і викидається при споживанні. Має дизайн і несе певну інформацію;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uk-UA" sz="2000" i="1" dirty="0" smtClean="0"/>
              <a:t>транспортна </a:t>
            </a:r>
            <a:r>
              <a:rPr lang="uk-UA" sz="2000" i="1" dirty="0"/>
              <a:t>упаковка</a:t>
            </a:r>
            <a:r>
              <a:rPr lang="uk-UA" sz="2000" dirty="0"/>
              <a:t> – необхідна для збереження, ідентифікації і транспортування товару. </a:t>
            </a: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Функції упаковки: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1. Захищає товар від ушкоджень.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2. Є методом розфасовки товару.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3. Є джерелом інформації про товар.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4. Відіграє роль продавця, тобто привертає увагу до товару, описує його властивості, справляє сприятливе враження на покупця.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5. Створює образ фірми через її марку.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6. Надає широкі можливості для різного роду новаторства.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Невід’ємною частиною упакування є </a:t>
            </a:r>
            <a:r>
              <a:rPr lang="uk-UA" sz="2000" i="1" dirty="0"/>
              <a:t>етикетки і ярлики</a:t>
            </a:r>
            <a:r>
              <a:rPr lang="uk-UA" sz="2000" dirty="0"/>
              <a:t>, що виступають засобами маркування товару.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/>
              <a:t>Етикетка</a:t>
            </a:r>
            <a:r>
              <a:rPr lang="uk-UA" sz="2000" dirty="0"/>
              <a:t> виконує наступні функції: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ідентифікує товар;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інформує про сортність товару;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описує і рекламує товар. 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55568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005187" cy="5338424"/>
          </a:xfrm>
        </p:spPr>
        <p:txBody>
          <a:bodyPr/>
          <a:lstStyle/>
          <a:p>
            <a:pPr marL="0" indent="0">
              <a:buNone/>
            </a:pPr>
            <a:r>
              <a:rPr lang="uk-UA" sz="2000" dirty="0" smtClean="0"/>
              <a:t>3. Підкріплення </a:t>
            </a:r>
            <a:r>
              <a:rPr lang="uk-UA" sz="2000" dirty="0"/>
              <a:t>товару створює його третій, зовнішній рівень. Загалом сюди включаються будь-які послуги, які супроводжують товар, але без яких він може виконувати свої основні споживчі функції. Разом з тим, таке підкріплення забезпечує краще функціонування товару і збереження його властивостей. До підкріплення товару відносять: </a:t>
            </a:r>
          </a:p>
          <a:p>
            <a:pPr marL="0" indent="0">
              <a:buNone/>
            </a:pPr>
            <a:r>
              <a:rPr lang="uk-UA" sz="2000" dirty="0"/>
              <a:t>- документацію; </a:t>
            </a:r>
          </a:p>
          <a:p>
            <a:pPr marL="0" indent="0">
              <a:buNone/>
            </a:pPr>
            <a:r>
              <a:rPr lang="uk-UA" sz="2000" dirty="0"/>
              <a:t>- навчання щодо користування товаром; </a:t>
            </a:r>
          </a:p>
          <a:p>
            <a:pPr marL="0" indent="0">
              <a:buNone/>
            </a:pPr>
            <a:r>
              <a:rPr lang="uk-UA" sz="2000" dirty="0"/>
              <a:t>- супутні товари і послуги (наприклад, додаткова акумуляторна батарея або пристрій «вільні руки» для мобільного телефону); </a:t>
            </a:r>
          </a:p>
          <a:p>
            <a:pPr marL="0" indent="0">
              <a:buNone/>
            </a:pPr>
            <a:r>
              <a:rPr lang="uk-UA" sz="2000" dirty="0"/>
              <a:t>- можливість надання послуг з ремонту; </a:t>
            </a:r>
          </a:p>
          <a:p>
            <a:pPr marL="0" indent="0">
              <a:buNone/>
            </a:pPr>
            <a:r>
              <a:rPr lang="uk-UA" sz="2000" dirty="0"/>
              <a:t>- гарантійне обслуговування (ремонт); </a:t>
            </a:r>
          </a:p>
          <a:p>
            <a:pPr marL="0" indent="0">
              <a:buNone/>
            </a:pPr>
            <a:r>
              <a:rPr lang="uk-UA" sz="2000" dirty="0"/>
              <a:t>- транспортування, доставка товару;</a:t>
            </a:r>
          </a:p>
          <a:p>
            <a:pPr marL="0" indent="0">
              <a:buNone/>
            </a:pPr>
            <a:r>
              <a:rPr lang="uk-UA" sz="2000" dirty="0"/>
              <a:t>- монтаж; </a:t>
            </a:r>
          </a:p>
          <a:p>
            <a:pPr marL="0" indent="0">
              <a:buNone/>
            </a:pPr>
            <a:r>
              <a:rPr lang="uk-UA" sz="2000" dirty="0"/>
              <a:t>- профілактичні огляди і ремонти (наприклад, при купівлі нових автомобілів у залежності від виробника передбачається профілактичний огляд і заміна мастила кожних 10 тис. км. або 5 тис. км. пробігу). 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42562348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16756</TotalTime>
  <Words>4285</Words>
  <Application>Microsoft Office PowerPoint</Application>
  <PresentationFormat>Широкий екран</PresentationFormat>
  <Paragraphs>581</Paragraphs>
  <Slides>37</Slides>
  <Notes>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37</vt:i4>
      </vt:variant>
    </vt:vector>
  </HeadingPairs>
  <TitlesOfParts>
    <vt:vector size="43" baseType="lpstr">
      <vt:lpstr>Arial</vt:lpstr>
      <vt:lpstr>Calibri</vt:lpstr>
      <vt:lpstr>Montserrat</vt:lpstr>
      <vt:lpstr>Montserrat ExtraBold</vt:lpstr>
      <vt:lpstr>Times New Roman</vt:lpstr>
      <vt:lpstr>Тема Office</vt:lpstr>
      <vt:lpstr> ЛЕКЦІЯ 4. Маркетингова товарна політика  </vt:lpstr>
      <vt:lpstr>ПЛАН</vt:lpstr>
      <vt:lpstr>1. Сутність маркетингової товарної політики та її структура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ДЯКУЮ ЗА УВАГУ!!!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admin</cp:lastModifiedBy>
  <cp:revision>83</cp:revision>
  <dcterms:created xsi:type="dcterms:W3CDTF">2023-01-12T09:20:21Z</dcterms:created>
  <dcterms:modified xsi:type="dcterms:W3CDTF">2024-10-31T03:28:05Z</dcterms:modified>
</cp:coreProperties>
</file>