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CB83-B574-421B-9150-608E64840D4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51C7-A00D-4D37-8A7E-A01693E85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30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CB83-B574-421B-9150-608E64840D4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51C7-A00D-4D37-8A7E-A01693E85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237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CB83-B574-421B-9150-608E64840D4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51C7-A00D-4D37-8A7E-A01693E850B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3204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CB83-B574-421B-9150-608E64840D4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51C7-A00D-4D37-8A7E-A01693E85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564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CB83-B574-421B-9150-608E64840D4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51C7-A00D-4D37-8A7E-A01693E850B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6029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CB83-B574-421B-9150-608E64840D4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51C7-A00D-4D37-8A7E-A01693E85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655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CB83-B574-421B-9150-608E64840D4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51C7-A00D-4D37-8A7E-A01693E85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171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CB83-B574-421B-9150-608E64840D4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51C7-A00D-4D37-8A7E-A01693E85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59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CB83-B574-421B-9150-608E64840D4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51C7-A00D-4D37-8A7E-A01693E85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32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CB83-B574-421B-9150-608E64840D4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51C7-A00D-4D37-8A7E-A01693E85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317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CB83-B574-421B-9150-608E64840D4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51C7-A00D-4D37-8A7E-A01693E85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969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CB83-B574-421B-9150-608E64840D4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51C7-A00D-4D37-8A7E-A01693E85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407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CB83-B574-421B-9150-608E64840D4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51C7-A00D-4D37-8A7E-A01693E85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985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CB83-B574-421B-9150-608E64840D4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51C7-A00D-4D37-8A7E-A01693E85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927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CB83-B574-421B-9150-608E64840D4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51C7-A00D-4D37-8A7E-A01693E85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173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CB83-B574-421B-9150-608E64840D4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851C7-A00D-4D37-8A7E-A01693E85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182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CCB83-B574-421B-9150-608E64840D4B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8851C7-A00D-4D37-8A7E-A01693E85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062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641445"/>
            <a:ext cx="7766936" cy="5117910"/>
          </a:xfrm>
        </p:spPr>
        <p:txBody>
          <a:bodyPr/>
          <a:lstStyle/>
          <a:p>
            <a:pPr algn="l"/>
            <a:r>
              <a:rPr lang="uk-UA" b="1" dirty="0"/>
              <a:t>Тема 8. Місцеві фінанси</a:t>
            </a:r>
            <a:endParaRPr lang="ru-RU" dirty="0"/>
          </a:p>
          <a:p>
            <a:pPr lvl="0" algn="l"/>
            <a:r>
              <a:rPr lang="uk-UA" dirty="0" smtClean="0"/>
              <a:t>1. Сутність </a:t>
            </a:r>
            <a:r>
              <a:rPr lang="uk-UA" dirty="0"/>
              <a:t>місцевих фінансів, їх структура та функції</a:t>
            </a:r>
            <a:endParaRPr lang="ru-RU" dirty="0"/>
          </a:p>
          <a:p>
            <a:pPr lvl="0" algn="l"/>
            <a:r>
              <a:rPr lang="uk-UA" dirty="0" smtClean="0"/>
              <a:t>2. Доходи </a:t>
            </a:r>
            <a:r>
              <a:rPr lang="uk-UA" dirty="0"/>
              <a:t>та видатки місцевих бюджетів</a:t>
            </a:r>
            <a:endParaRPr lang="ru-RU" dirty="0"/>
          </a:p>
          <a:p>
            <a:pPr lvl="0" algn="l"/>
            <a:r>
              <a:rPr lang="uk-UA" dirty="0" smtClean="0"/>
              <a:t>3. Роль </a:t>
            </a:r>
            <a:r>
              <a:rPr lang="uk-UA" dirty="0"/>
              <a:t>місцевих фінансів у здійсненні політики зміцнення економічної самостійності адміністративно-територіальних формувань в умовах ринкових відносин</a:t>
            </a:r>
            <a:endParaRPr lang="ru-RU" dirty="0"/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6063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967" y="232012"/>
            <a:ext cx="9116705" cy="6155139"/>
          </a:xfrm>
        </p:spPr>
        <p:txBody>
          <a:bodyPr>
            <a:normAutofit/>
          </a:bodyPr>
          <a:lstStyle/>
          <a:p>
            <a:r>
              <a:rPr lang="ru-RU" i="1" dirty="0"/>
              <a:t>Доходи </a:t>
            </a:r>
            <a:r>
              <a:rPr lang="ru-RU" i="1" dirty="0" err="1"/>
              <a:t>місцевих</a:t>
            </a:r>
            <a:r>
              <a:rPr lang="ru-RU" i="1" dirty="0"/>
              <a:t> </a:t>
            </a:r>
            <a:r>
              <a:rPr lang="ru-RU" i="1" dirty="0" err="1"/>
              <a:t>бюджетів</a:t>
            </a:r>
            <a:r>
              <a:rPr lang="ru-RU" i="1" dirty="0"/>
              <a:t> </a:t>
            </a:r>
            <a:r>
              <a:rPr lang="ru-RU" dirty="0" err="1"/>
              <a:t>формуються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надходжень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 smtClean="0"/>
              <a:t>сплати</a:t>
            </a:r>
            <a:r>
              <a:rPr lang="ru-RU" dirty="0" smtClean="0"/>
              <a:t> </a:t>
            </a:r>
            <a:r>
              <a:rPr lang="ru-RU" dirty="0" err="1"/>
              <a:t>фізичними</a:t>
            </a:r>
            <a:r>
              <a:rPr lang="ru-RU" dirty="0"/>
              <a:t> і </a:t>
            </a:r>
            <a:r>
              <a:rPr lang="ru-RU" dirty="0" err="1"/>
              <a:t>юридичними</a:t>
            </a:r>
            <a:r>
              <a:rPr lang="ru-RU" dirty="0"/>
              <a:t> особами </a:t>
            </a:r>
            <a:r>
              <a:rPr lang="ru-RU" dirty="0" err="1"/>
              <a:t>податків</a:t>
            </a:r>
            <a:r>
              <a:rPr lang="ru-RU" dirty="0"/>
              <a:t>, </a:t>
            </a:r>
            <a:r>
              <a:rPr lang="ru-RU" dirty="0" err="1"/>
              <a:t>зборів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 smtClean="0"/>
              <a:t>обов’язкових</a:t>
            </a:r>
            <a:r>
              <a:rPr lang="ru-RU" dirty="0"/>
              <a:t> </a:t>
            </a:r>
            <a:r>
              <a:rPr lang="ru-RU" dirty="0" err="1" smtClean="0"/>
              <a:t>платежів</a:t>
            </a:r>
            <a:r>
              <a:rPr lang="ru-RU" dirty="0"/>
              <a:t>, </a:t>
            </a:r>
            <a:r>
              <a:rPr lang="ru-RU" dirty="0" err="1"/>
              <a:t>надходжень</a:t>
            </a:r>
            <a:r>
              <a:rPr lang="ru-RU" dirty="0"/>
              <a:t> з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err="1"/>
              <a:t>Згідно</a:t>
            </a:r>
            <a:r>
              <a:rPr lang="ru-RU" b="1" dirty="0"/>
              <a:t> </a:t>
            </a:r>
            <a:r>
              <a:rPr lang="ru-RU" b="1" dirty="0" err="1"/>
              <a:t>зі</a:t>
            </a:r>
            <a:r>
              <a:rPr lang="ru-RU" b="1" dirty="0"/>
              <a:t> ст. 9 БКУ за </a:t>
            </a:r>
            <a:r>
              <a:rPr lang="ru-RU" b="1" dirty="0" err="1"/>
              <a:t>джерелами</a:t>
            </a:r>
            <a:r>
              <a:rPr lang="ru-RU" b="1" dirty="0"/>
              <a:t> </a:t>
            </a:r>
            <a:r>
              <a:rPr lang="ru-RU" b="1" dirty="0" err="1"/>
              <a:t>надходження</a:t>
            </a:r>
            <a:r>
              <a:rPr lang="ru-RU" b="1" dirty="0"/>
              <a:t> доходи </a:t>
            </a:r>
            <a:r>
              <a:rPr lang="ru-RU" b="1" dirty="0" smtClean="0"/>
              <a:t>бюджету </a:t>
            </a:r>
            <a:r>
              <a:rPr lang="ru-RU" b="1" dirty="0" err="1" smtClean="0"/>
              <a:t>класифікуються</a:t>
            </a:r>
            <a:r>
              <a:rPr lang="ru-RU" b="1" dirty="0" smtClean="0"/>
              <a:t> </a:t>
            </a:r>
            <a:r>
              <a:rPr lang="ru-RU" b="1" dirty="0"/>
              <a:t>за такими </a:t>
            </a:r>
            <a:r>
              <a:rPr lang="ru-RU" b="1" dirty="0" err="1"/>
              <a:t>розділами</a:t>
            </a:r>
            <a:r>
              <a:rPr lang="ru-RU" b="1" dirty="0"/>
              <a:t>:</a:t>
            </a:r>
          </a:p>
          <a:p>
            <a:r>
              <a:rPr lang="ru-RU" dirty="0"/>
              <a:t> </a:t>
            </a:r>
            <a:r>
              <a:rPr lang="ru-RU" b="1" dirty="0" err="1"/>
              <a:t>податкові</a:t>
            </a:r>
            <a:r>
              <a:rPr lang="ru-RU" b="1" dirty="0"/>
              <a:t> </a:t>
            </a:r>
            <a:r>
              <a:rPr lang="ru-RU" b="1" dirty="0" err="1"/>
              <a:t>надходження</a:t>
            </a:r>
            <a:r>
              <a:rPr lang="ru-RU" b="1" dirty="0"/>
              <a:t>;</a:t>
            </a:r>
          </a:p>
          <a:p>
            <a:r>
              <a:rPr lang="ru-RU" dirty="0"/>
              <a:t> </a:t>
            </a:r>
            <a:r>
              <a:rPr lang="ru-RU" b="1" dirty="0" err="1"/>
              <a:t>неподаткові</a:t>
            </a:r>
            <a:r>
              <a:rPr lang="ru-RU" b="1" dirty="0"/>
              <a:t> </a:t>
            </a:r>
            <a:r>
              <a:rPr lang="ru-RU" b="1" dirty="0" err="1"/>
              <a:t>надходження</a:t>
            </a:r>
            <a:r>
              <a:rPr lang="ru-RU" b="1" dirty="0"/>
              <a:t>;</a:t>
            </a:r>
          </a:p>
          <a:p>
            <a:r>
              <a:rPr lang="ru-RU" dirty="0"/>
              <a:t> </a:t>
            </a:r>
            <a:r>
              <a:rPr lang="ru-RU" b="1" dirty="0"/>
              <a:t>доходи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операцій</a:t>
            </a:r>
            <a:r>
              <a:rPr lang="ru-RU" b="1" dirty="0"/>
              <a:t> з </a:t>
            </a:r>
            <a:r>
              <a:rPr lang="ru-RU" b="1" dirty="0" err="1"/>
              <a:t>капіталом</a:t>
            </a:r>
            <a:r>
              <a:rPr lang="ru-RU" b="1" dirty="0"/>
              <a:t>;</a:t>
            </a:r>
          </a:p>
          <a:p>
            <a:r>
              <a:rPr lang="ru-RU" dirty="0"/>
              <a:t> </a:t>
            </a:r>
            <a:r>
              <a:rPr lang="ru-RU" b="1" dirty="0" err="1"/>
              <a:t>трансферти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b="1" u="sng" dirty="0" err="1"/>
              <a:t>Податкові</a:t>
            </a:r>
            <a:r>
              <a:rPr lang="ru-RU" b="1" u="sng" dirty="0"/>
              <a:t> </a:t>
            </a:r>
            <a:r>
              <a:rPr lang="ru-RU" b="1" u="sng" dirty="0" err="1"/>
              <a:t>надходження</a:t>
            </a:r>
            <a:r>
              <a:rPr lang="ru-RU" b="1" u="sng" dirty="0"/>
              <a:t> </a:t>
            </a:r>
            <a:r>
              <a:rPr lang="ru-RU" dirty="0"/>
              <a:t>– </a:t>
            </a:r>
            <a:r>
              <a:rPr lang="ru-RU" dirty="0" err="1"/>
              <a:t>встановлені</a:t>
            </a:r>
            <a:r>
              <a:rPr lang="ru-RU" dirty="0"/>
              <a:t> законами </a:t>
            </a:r>
            <a:r>
              <a:rPr lang="ru-RU" dirty="0" err="1"/>
              <a:t>України</a:t>
            </a:r>
            <a:r>
              <a:rPr lang="ru-RU" dirty="0"/>
              <a:t> про </a:t>
            </a:r>
            <a:r>
              <a:rPr lang="ru-RU" dirty="0" err="1" smtClean="0"/>
              <a:t>оподаткування</a:t>
            </a:r>
            <a:r>
              <a:rPr lang="ru-RU" dirty="0" smtClean="0"/>
              <a:t> </a:t>
            </a:r>
            <a:r>
              <a:rPr lang="ru-RU" dirty="0" err="1"/>
              <a:t>загальнодержавні</a:t>
            </a:r>
            <a:r>
              <a:rPr lang="ru-RU" dirty="0"/>
              <a:t> </a:t>
            </a:r>
            <a:r>
              <a:rPr lang="ru-RU" dirty="0" err="1"/>
              <a:t>податки</a:t>
            </a:r>
            <a:r>
              <a:rPr lang="ru-RU" dirty="0"/>
              <a:t> і </a:t>
            </a:r>
            <a:r>
              <a:rPr lang="ru-RU" dirty="0" err="1"/>
              <a:t>збори</a:t>
            </a:r>
            <a:r>
              <a:rPr lang="ru-RU" dirty="0"/>
              <a:t> (</a:t>
            </a:r>
            <a:r>
              <a:rPr lang="ru-RU" dirty="0" err="1"/>
              <a:t>обов’язкові</a:t>
            </a:r>
            <a:r>
              <a:rPr lang="ru-RU" dirty="0"/>
              <a:t> </a:t>
            </a:r>
            <a:r>
              <a:rPr lang="ru-RU" dirty="0" err="1" smtClean="0"/>
              <a:t>платежі</a:t>
            </a:r>
            <a:r>
              <a:rPr lang="ru-RU" dirty="0"/>
              <a:t>) та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податки</a:t>
            </a:r>
            <a:r>
              <a:rPr lang="ru-RU" dirty="0"/>
              <a:t> і </a:t>
            </a:r>
            <a:r>
              <a:rPr lang="ru-RU" dirty="0" err="1"/>
              <a:t>збори</a:t>
            </a:r>
            <a:r>
              <a:rPr lang="ru-RU" dirty="0"/>
              <a:t> (</a:t>
            </a:r>
            <a:r>
              <a:rPr lang="ru-RU" dirty="0" err="1"/>
              <a:t>обов’язкові</a:t>
            </a:r>
            <a:r>
              <a:rPr lang="ru-RU" dirty="0"/>
              <a:t> </a:t>
            </a:r>
            <a:r>
              <a:rPr lang="ru-RU" dirty="0" err="1"/>
              <a:t>платежі</a:t>
            </a:r>
            <a:r>
              <a:rPr lang="ru-RU" dirty="0"/>
              <a:t>) (ст. 9 БКУ</a:t>
            </a:r>
            <a:r>
              <a:rPr lang="ru-RU" dirty="0" smtClean="0"/>
              <a:t>).</a:t>
            </a:r>
          </a:p>
          <a:p>
            <a:r>
              <a:rPr lang="ru-RU" b="1" u="sng" dirty="0" err="1"/>
              <a:t>Неподаткові</a:t>
            </a:r>
            <a:r>
              <a:rPr lang="ru-RU" b="1" u="sng" dirty="0"/>
              <a:t> </a:t>
            </a:r>
            <a:r>
              <a:rPr lang="ru-RU" b="1" u="sng" dirty="0" err="1"/>
              <a:t>надходження</a:t>
            </a:r>
            <a:r>
              <a:rPr lang="ru-RU" b="1" u="sng" dirty="0"/>
              <a:t> </a:t>
            </a:r>
            <a:r>
              <a:rPr lang="ru-RU" dirty="0"/>
              <a:t>– доходи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та </a:t>
            </a:r>
            <a:r>
              <a:rPr lang="ru-RU" dirty="0" err="1" smtClean="0"/>
              <a:t>підприємницької</a:t>
            </a:r>
            <a:r>
              <a:rPr lang="ru-RU" dirty="0" smtClean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адміністративні</a:t>
            </a:r>
            <a:r>
              <a:rPr lang="ru-RU" dirty="0"/>
              <a:t> </a:t>
            </a:r>
            <a:r>
              <a:rPr lang="ru-RU" dirty="0" err="1"/>
              <a:t>збори</a:t>
            </a:r>
            <a:r>
              <a:rPr lang="ru-RU" dirty="0"/>
              <a:t> та </a:t>
            </a:r>
            <a:r>
              <a:rPr lang="ru-RU" dirty="0" err="1"/>
              <a:t>платежі</a:t>
            </a:r>
            <a:r>
              <a:rPr lang="ru-RU" dirty="0"/>
              <a:t>, </a:t>
            </a:r>
            <a:r>
              <a:rPr lang="ru-RU" dirty="0" smtClean="0"/>
              <a:t>доходи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/>
              <a:t>некомерційної</a:t>
            </a:r>
            <a:r>
              <a:rPr lang="ru-RU" dirty="0"/>
              <a:t> </a:t>
            </a:r>
            <a:r>
              <a:rPr lang="ru-RU" dirty="0" err="1"/>
              <a:t>господарської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 smtClean="0"/>
              <a:t>неподаткові</a:t>
            </a:r>
            <a:r>
              <a:rPr lang="ru-RU" dirty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 </a:t>
            </a:r>
            <a:r>
              <a:rPr lang="ru-RU" dirty="0"/>
              <a:t>(ст. 9 БКУ</a:t>
            </a:r>
            <a:r>
              <a:rPr lang="ru-RU" dirty="0" smtClean="0"/>
              <a:t>).</a:t>
            </a:r>
          </a:p>
          <a:p>
            <a:r>
              <a:rPr lang="ru-RU" b="1" u="sng" dirty="0"/>
              <a:t>Доходи </a:t>
            </a:r>
            <a:r>
              <a:rPr lang="ru-RU" b="1" u="sng" dirty="0" err="1"/>
              <a:t>від</a:t>
            </a:r>
            <a:r>
              <a:rPr lang="ru-RU" b="1" u="sng" dirty="0"/>
              <a:t> </a:t>
            </a:r>
            <a:r>
              <a:rPr lang="ru-RU" b="1" u="sng" dirty="0" err="1"/>
              <a:t>операцій</a:t>
            </a:r>
            <a:r>
              <a:rPr lang="ru-RU" b="1" u="sng" dirty="0"/>
              <a:t> з </a:t>
            </a:r>
            <a:r>
              <a:rPr lang="ru-RU" b="1" u="sng" dirty="0" err="1"/>
              <a:t>капіталом</a:t>
            </a:r>
            <a:r>
              <a:rPr lang="ru-RU" b="1" u="sng" dirty="0"/>
              <a:t> </a:t>
            </a:r>
            <a:r>
              <a:rPr lang="ru-RU" dirty="0"/>
              <a:t>–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smtClean="0"/>
              <a:t>продажу основного </a:t>
            </a:r>
            <a:r>
              <a:rPr lang="ru-RU" dirty="0" err="1"/>
              <a:t>капіталу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запасів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матеріальних</a:t>
            </a:r>
            <a:r>
              <a:rPr lang="ru-RU" dirty="0"/>
              <a:t> </a:t>
            </a:r>
            <a:r>
              <a:rPr lang="ru-RU" dirty="0" err="1"/>
              <a:t>активів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563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967" y="232012"/>
            <a:ext cx="9116705" cy="6155139"/>
          </a:xfrm>
        </p:spPr>
        <p:txBody>
          <a:bodyPr/>
          <a:lstStyle/>
          <a:p>
            <a:r>
              <a:rPr lang="ru-RU" dirty="0"/>
              <a:t>До </a:t>
            </a:r>
            <a:r>
              <a:rPr lang="ru-RU" u="sng" dirty="0" err="1"/>
              <a:t>надходжень</a:t>
            </a:r>
            <a:r>
              <a:rPr lang="ru-RU" u="sng" dirty="0"/>
              <a:t> </a:t>
            </a:r>
            <a:r>
              <a:rPr lang="ru-RU" u="sng" dirty="0" err="1"/>
              <a:t>від</a:t>
            </a:r>
            <a:r>
              <a:rPr lang="ru-RU" u="sng" dirty="0"/>
              <a:t> продажу основного </a:t>
            </a:r>
            <a:r>
              <a:rPr lang="ru-RU" u="sng" dirty="0" err="1"/>
              <a:t>капіталу</a:t>
            </a:r>
            <a:r>
              <a:rPr lang="ru-RU" u="sng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безхазяйного</a:t>
            </a:r>
            <a:r>
              <a:rPr lang="ru-RU" dirty="0"/>
              <a:t> майна, майна, </a:t>
            </a:r>
            <a:r>
              <a:rPr lang="ru-RU" dirty="0" err="1"/>
              <a:t>що</a:t>
            </a:r>
            <a:r>
              <a:rPr lang="ru-RU" dirty="0"/>
              <a:t> за правом </a:t>
            </a:r>
            <a:r>
              <a:rPr lang="ru-RU" dirty="0" err="1" smtClean="0"/>
              <a:t>спадкоємства</a:t>
            </a:r>
            <a:r>
              <a:rPr lang="ru-RU" dirty="0" smtClean="0"/>
              <a:t> </a:t>
            </a:r>
            <a:r>
              <a:rPr lang="ru-RU" dirty="0" err="1"/>
              <a:t>перейшло</a:t>
            </a:r>
            <a:r>
              <a:rPr lang="ru-RU" dirty="0"/>
              <a:t> у </a:t>
            </a:r>
            <a:r>
              <a:rPr lang="ru-RU" dirty="0" err="1"/>
              <a:t>власність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територіальної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, та </a:t>
            </a:r>
            <a:r>
              <a:rPr lang="ru-RU" dirty="0" err="1" smtClean="0"/>
              <a:t>скарбів</a:t>
            </a:r>
            <a:r>
              <a:rPr lang="ru-RU" dirty="0" smtClean="0"/>
              <a:t>, </a:t>
            </a:r>
            <a:r>
              <a:rPr lang="ru-RU" dirty="0" err="1" smtClean="0"/>
              <a:t>знахідок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валютні</a:t>
            </a:r>
            <a:r>
              <a:rPr lang="ru-RU" dirty="0"/>
              <a:t> </a:t>
            </a:r>
            <a:r>
              <a:rPr lang="ru-RU" dirty="0" err="1"/>
              <a:t>цінності</a:t>
            </a:r>
            <a:r>
              <a:rPr lang="ru-RU" dirty="0"/>
              <a:t> і </a:t>
            </a:r>
            <a:r>
              <a:rPr lang="ru-RU" dirty="0" err="1"/>
              <a:t>грошові</a:t>
            </a:r>
            <a:r>
              <a:rPr lang="ru-RU" dirty="0"/>
              <a:t> </a:t>
            </a:r>
            <a:r>
              <a:rPr lang="ru-RU" dirty="0" err="1"/>
              <a:t>кошти</a:t>
            </a:r>
            <a:r>
              <a:rPr lang="ru-RU" dirty="0"/>
              <a:t>, </a:t>
            </a:r>
            <a:r>
              <a:rPr lang="ru-RU" dirty="0" err="1"/>
              <a:t>власники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 smtClean="0"/>
              <a:t>невідомі</a:t>
            </a:r>
            <a:r>
              <a:rPr lang="ru-RU" dirty="0" smtClean="0"/>
              <a:t>, </a:t>
            </a:r>
            <a:r>
              <a:rPr lang="ru-RU" dirty="0" err="1" smtClean="0"/>
              <a:t>надходження</a:t>
            </a:r>
            <a:r>
              <a:rPr lang="ru-RU" dirty="0" smtClean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Державного фонду </a:t>
            </a:r>
            <a:r>
              <a:rPr lang="ru-RU" dirty="0" err="1"/>
              <a:t>дорогоцінних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і </a:t>
            </a:r>
            <a:r>
              <a:rPr lang="ru-RU" dirty="0" err="1" smtClean="0"/>
              <a:t>дорогоцінного</a:t>
            </a:r>
            <a:r>
              <a:rPr lang="ru-RU" dirty="0" smtClean="0"/>
              <a:t> </a:t>
            </a:r>
            <a:r>
              <a:rPr lang="ru-RU" dirty="0" err="1"/>
              <a:t>каміння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відчуження</a:t>
            </a:r>
            <a:r>
              <a:rPr lang="ru-RU" dirty="0"/>
              <a:t> майна, яке </a:t>
            </a:r>
            <a:r>
              <a:rPr lang="ru-RU" dirty="0" err="1" smtClean="0"/>
              <a:t>належить</a:t>
            </a:r>
            <a:r>
              <a:rPr lang="ru-RU" dirty="0"/>
              <a:t> </a:t>
            </a:r>
            <a:r>
              <a:rPr lang="ru-RU" dirty="0" smtClean="0"/>
              <a:t>АР </a:t>
            </a:r>
            <a:r>
              <a:rPr lang="ru-RU" dirty="0" err="1"/>
              <a:t>Крим</a:t>
            </a:r>
            <a:r>
              <a:rPr lang="ru-RU" dirty="0"/>
              <a:t>, і майна,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в </a:t>
            </a:r>
            <a:r>
              <a:rPr lang="ru-RU" dirty="0" err="1"/>
              <a:t>комунальній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9565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9621" y="614151"/>
            <a:ext cx="8837177" cy="524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143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967" y="232012"/>
            <a:ext cx="9116705" cy="6155139"/>
          </a:xfrm>
        </p:spPr>
        <p:txBody>
          <a:bodyPr/>
          <a:lstStyle/>
          <a:p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967" y="232011"/>
            <a:ext cx="9129030" cy="5404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507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0687" y="-5592"/>
            <a:ext cx="6346209" cy="6672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888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967" y="232012"/>
            <a:ext cx="9116705" cy="6155139"/>
          </a:xfrm>
        </p:spPr>
        <p:txBody>
          <a:bodyPr/>
          <a:lstStyle/>
          <a:p>
            <a:r>
              <a:rPr lang="ru-RU" dirty="0" err="1"/>
              <a:t>Видатки</a:t>
            </a:r>
            <a:r>
              <a:rPr lang="ru-RU" dirty="0"/>
              <a:t>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 (ст. 70 БКУ) </a:t>
            </a:r>
            <a:r>
              <a:rPr lang="ru-RU" dirty="0" err="1"/>
              <a:t>включають</a:t>
            </a:r>
            <a:r>
              <a:rPr lang="ru-RU" dirty="0"/>
              <a:t> </a:t>
            </a:r>
            <a:r>
              <a:rPr lang="ru-RU" dirty="0" err="1"/>
              <a:t>бюджетні</a:t>
            </a:r>
            <a:r>
              <a:rPr lang="ru-RU" dirty="0"/>
              <a:t> </a:t>
            </a:r>
            <a:r>
              <a:rPr lang="ru-RU" dirty="0" err="1" smtClean="0"/>
              <a:t>призначення</a:t>
            </a:r>
            <a:r>
              <a:rPr lang="ru-RU" dirty="0"/>
              <a:t>,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 про </a:t>
            </a:r>
            <a:r>
              <a:rPr lang="ru-RU" dirty="0" err="1"/>
              <a:t>місцевий</a:t>
            </a:r>
            <a:r>
              <a:rPr lang="ru-RU" dirty="0"/>
              <a:t> бюджет, на </a:t>
            </a:r>
            <a:r>
              <a:rPr lang="ru-RU" dirty="0" err="1"/>
              <a:t>конкретні</a:t>
            </a:r>
            <a:r>
              <a:rPr lang="ru-RU" dirty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, </a:t>
            </a:r>
            <a:r>
              <a:rPr lang="ru-RU" dirty="0" err="1" smtClean="0"/>
              <a:t>пов’язані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реалізацією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та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визначено</a:t>
            </a:r>
            <a:r>
              <a:rPr lang="ru-RU" dirty="0"/>
              <a:t> </a:t>
            </a:r>
            <a:r>
              <a:rPr lang="ru-RU" dirty="0" err="1" smtClean="0"/>
              <a:t>Бюджетним</a:t>
            </a:r>
            <a:r>
              <a:rPr lang="ru-RU" dirty="0" smtClean="0"/>
              <a:t> </a:t>
            </a:r>
            <a:r>
              <a:rPr lang="ru-RU" dirty="0"/>
              <a:t>кодексом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Відповідно</a:t>
            </a:r>
            <a:r>
              <a:rPr lang="ru-RU" dirty="0"/>
              <a:t> до ст. 82 БКУ </a:t>
            </a:r>
            <a:r>
              <a:rPr lang="ru-RU" dirty="0" err="1"/>
              <a:t>видатки</a:t>
            </a:r>
            <a:r>
              <a:rPr lang="ru-RU" dirty="0"/>
              <a:t> </a:t>
            </a:r>
            <a:r>
              <a:rPr lang="ru-RU" dirty="0" err="1" smtClean="0"/>
              <a:t>бюджетів</a:t>
            </a:r>
            <a:r>
              <a:rPr lang="ru-RU" dirty="0" smtClean="0"/>
              <a:t> </a:t>
            </a:r>
            <a:r>
              <a:rPr lang="ru-RU" dirty="0" err="1" smtClean="0"/>
              <a:t>розмежовуються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поділяються</a:t>
            </a:r>
            <a:r>
              <a:rPr lang="ru-RU" dirty="0"/>
              <a:t> на три </a:t>
            </a:r>
            <a:r>
              <a:rPr lang="ru-RU" dirty="0" err="1"/>
              <a:t>категоріальні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видатки</a:t>
            </a:r>
            <a:r>
              <a:rPr lang="ru-RU" dirty="0" smtClean="0"/>
              <a:t>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 </a:t>
            </a:r>
            <a:r>
              <a:rPr lang="ru-RU" dirty="0" err="1"/>
              <a:t>обмежуються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з </a:t>
            </a:r>
            <a:r>
              <a:rPr lang="ru-RU" dirty="0" smtClean="0"/>
              <a:t>них.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1545" y="2008851"/>
            <a:ext cx="7210425" cy="450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906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8424" y="180180"/>
            <a:ext cx="7301551" cy="619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21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5845" y="481479"/>
            <a:ext cx="7315200" cy="5897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764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1987" y="1282891"/>
            <a:ext cx="7584332" cy="4053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6738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967" y="232012"/>
            <a:ext cx="9116705" cy="6155139"/>
          </a:xfrm>
        </p:spPr>
        <p:txBody>
          <a:bodyPr/>
          <a:lstStyle/>
          <a:p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2824" y="213150"/>
            <a:ext cx="7301587" cy="617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42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967" y="232012"/>
            <a:ext cx="9116705" cy="6155139"/>
          </a:xfrm>
        </p:spPr>
        <p:txBody>
          <a:bodyPr/>
          <a:lstStyle/>
          <a:p>
            <a:pPr lvl="0"/>
            <a:r>
              <a:rPr lang="uk-UA" dirty="0"/>
              <a:t>1. Сутність місцевих фінансів, їх структура та </a:t>
            </a:r>
            <a:r>
              <a:rPr lang="uk-UA" dirty="0" smtClean="0"/>
              <a:t>функції</a:t>
            </a:r>
          </a:p>
          <a:p>
            <a:pPr lvl="0"/>
            <a:endParaRPr lang="uk-UA" dirty="0"/>
          </a:p>
          <a:p>
            <a:pPr lvl="0"/>
            <a:r>
              <a:rPr lang="ru-RU" sz="1850" b="1" u="sng" dirty="0" err="1"/>
              <a:t>Місцеві</a:t>
            </a:r>
            <a:r>
              <a:rPr lang="ru-RU" sz="1850" b="1" u="sng" dirty="0"/>
              <a:t> </a:t>
            </a:r>
            <a:r>
              <a:rPr lang="ru-RU" sz="1850" b="1" u="sng" dirty="0" err="1"/>
              <a:t>фінанси</a:t>
            </a:r>
            <a:r>
              <a:rPr lang="ru-RU" sz="1850" b="1" u="sng" dirty="0"/>
              <a:t> </a:t>
            </a:r>
            <a:r>
              <a:rPr lang="ru-RU" sz="1850" b="1" dirty="0"/>
              <a:t>– </a:t>
            </a:r>
            <a:r>
              <a:rPr lang="ru-RU" sz="1850" b="1" dirty="0" err="1"/>
              <a:t>це</a:t>
            </a:r>
            <a:r>
              <a:rPr lang="ru-RU" sz="1850" b="1" dirty="0"/>
              <a:t> система </a:t>
            </a:r>
            <a:r>
              <a:rPr lang="ru-RU" sz="1850" b="1" dirty="0" err="1"/>
              <a:t>фінансових</a:t>
            </a:r>
            <a:r>
              <a:rPr lang="ru-RU" sz="1850" b="1" dirty="0"/>
              <a:t> </a:t>
            </a:r>
            <a:r>
              <a:rPr lang="ru-RU" sz="1850" b="1" dirty="0" err="1"/>
              <a:t>відносин</a:t>
            </a:r>
            <a:r>
              <a:rPr lang="ru-RU" sz="1850" b="1" dirty="0"/>
              <a:t> з приводу </a:t>
            </a:r>
            <a:r>
              <a:rPr lang="ru-RU" sz="1850" b="1" dirty="0" err="1"/>
              <a:t>формування</a:t>
            </a:r>
            <a:r>
              <a:rPr lang="ru-RU" sz="1850" b="1" dirty="0"/>
              <a:t>, </a:t>
            </a:r>
            <a:r>
              <a:rPr lang="ru-RU" sz="1850" b="1" dirty="0" err="1"/>
              <a:t>розподілу</a:t>
            </a:r>
            <a:r>
              <a:rPr lang="ru-RU" sz="1850" b="1" dirty="0"/>
              <a:t> і </a:t>
            </a:r>
            <a:r>
              <a:rPr lang="ru-RU" sz="1850" b="1" dirty="0" err="1"/>
              <a:t>використання</a:t>
            </a:r>
            <a:r>
              <a:rPr lang="ru-RU" sz="1850" b="1" dirty="0"/>
              <a:t> </a:t>
            </a:r>
            <a:r>
              <a:rPr lang="ru-RU" sz="1850" b="1" dirty="0" err="1"/>
              <a:t>фінансових</a:t>
            </a:r>
            <a:r>
              <a:rPr lang="ru-RU" sz="1850" b="1" dirty="0"/>
              <a:t> </a:t>
            </a:r>
            <a:r>
              <a:rPr lang="ru-RU" sz="1850" b="1" dirty="0" err="1"/>
              <a:t>ресурсів</a:t>
            </a:r>
            <a:r>
              <a:rPr lang="ru-RU" sz="1850" b="1" dirty="0"/>
              <a:t>, </a:t>
            </a:r>
            <a:r>
              <a:rPr lang="ru-RU" sz="1850" b="1" dirty="0" err="1"/>
              <a:t>необхідних</a:t>
            </a:r>
            <a:r>
              <a:rPr lang="ru-RU" sz="1850" b="1" dirty="0"/>
              <a:t> органам </a:t>
            </a:r>
            <a:r>
              <a:rPr lang="ru-RU" sz="1850" b="1" dirty="0" err="1"/>
              <a:t>місцевого</a:t>
            </a:r>
            <a:r>
              <a:rPr lang="ru-RU" sz="1850" b="1" dirty="0"/>
              <a:t> </a:t>
            </a:r>
            <a:r>
              <a:rPr lang="ru-RU" sz="1850" b="1" dirty="0" err="1" smtClean="0"/>
              <a:t>самоврядування</a:t>
            </a:r>
            <a:r>
              <a:rPr lang="ru-RU" sz="1850" b="1" dirty="0" smtClean="0"/>
              <a:t> </a:t>
            </a:r>
            <a:r>
              <a:rPr lang="ru-RU" sz="1850" b="1" dirty="0"/>
              <a:t>для </a:t>
            </a:r>
            <a:r>
              <a:rPr lang="ru-RU" sz="1850" b="1" dirty="0" err="1"/>
              <a:t>виконання</a:t>
            </a:r>
            <a:r>
              <a:rPr lang="ru-RU" sz="1850" b="1" dirty="0"/>
              <a:t> </a:t>
            </a:r>
            <a:r>
              <a:rPr lang="ru-RU" sz="1850" b="1" dirty="0" err="1" smtClean="0"/>
              <a:t>покладених</a:t>
            </a:r>
            <a:r>
              <a:rPr lang="ru-RU" sz="1850" b="1" dirty="0" smtClean="0"/>
              <a:t> </a:t>
            </a:r>
            <a:r>
              <a:rPr lang="ru-RU" sz="1850" b="1" dirty="0"/>
              <a:t>на них </a:t>
            </a:r>
            <a:r>
              <a:rPr lang="ru-RU" sz="1850" b="1" dirty="0" err="1"/>
              <a:t>завдань</a:t>
            </a:r>
            <a:r>
              <a:rPr lang="ru-RU" sz="1850" b="1" dirty="0"/>
              <a:t>. </a:t>
            </a:r>
            <a:endParaRPr lang="ru-RU" sz="1850" b="1" dirty="0" smtClean="0"/>
          </a:p>
          <a:p>
            <a:pPr marL="0" indent="0">
              <a:buNone/>
            </a:pPr>
            <a:r>
              <a:rPr lang="ru-RU" sz="1850" dirty="0" err="1"/>
              <a:t>Місцеві</a:t>
            </a:r>
            <a:r>
              <a:rPr lang="ru-RU" sz="1850" dirty="0"/>
              <a:t> </a:t>
            </a:r>
            <a:r>
              <a:rPr lang="ru-RU" sz="1850" dirty="0" err="1"/>
              <a:t>фінанси</a:t>
            </a:r>
            <a:r>
              <a:rPr lang="ru-RU" sz="1850" dirty="0"/>
              <a:t> </a:t>
            </a:r>
            <a:r>
              <a:rPr lang="ru-RU" sz="1850" dirty="0" err="1"/>
              <a:t>виконують</a:t>
            </a:r>
            <a:r>
              <a:rPr lang="ru-RU" sz="1850" dirty="0"/>
              <a:t> </a:t>
            </a:r>
            <a:r>
              <a:rPr lang="ru-RU" sz="1850" dirty="0" err="1"/>
              <a:t>такі</a:t>
            </a:r>
            <a:r>
              <a:rPr lang="ru-RU" sz="1850" dirty="0"/>
              <a:t> </a:t>
            </a:r>
            <a:r>
              <a:rPr lang="ru-RU" sz="1850" dirty="0" err="1"/>
              <a:t>функції</a:t>
            </a:r>
            <a:r>
              <a:rPr lang="ru-RU" sz="1850" dirty="0"/>
              <a:t>: </a:t>
            </a:r>
            <a:r>
              <a:rPr lang="ru-RU" sz="1850" dirty="0" err="1"/>
              <a:t>розподільчу</a:t>
            </a:r>
            <a:r>
              <a:rPr lang="ru-RU" sz="1850" dirty="0"/>
              <a:t>, </a:t>
            </a:r>
            <a:r>
              <a:rPr lang="ru-RU" sz="1850" dirty="0" err="1"/>
              <a:t>контрольну</a:t>
            </a:r>
            <a:r>
              <a:rPr lang="ru-RU" sz="1850" dirty="0"/>
              <a:t> та </a:t>
            </a:r>
            <a:r>
              <a:rPr lang="ru-RU" sz="1850" dirty="0" err="1"/>
              <a:t>стимулюючу</a:t>
            </a:r>
            <a:r>
              <a:rPr lang="ru-RU" sz="1850" dirty="0"/>
              <a:t>. </a:t>
            </a:r>
          </a:p>
          <a:p>
            <a:r>
              <a:rPr lang="ru-RU" sz="1850" b="1" u="sng" dirty="0" err="1"/>
              <a:t>Розподільча</a:t>
            </a:r>
            <a:r>
              <a:rPr lang="ru-RU" sz="1850" b="1" u="sng" dirty="0"/>
              <a:t> </a:t>
            </a:r>
            <a:r>
              <a:rPr lang="ru-RU" sz="1850" b="1" u="sng" dirty="0" err="1"/>
              <a:t>функція</a:t>
            </a:r>
            <a:r>
              <a:rPr lang="ru-RU" sz="1850" b="1" u="sng" dirty="0"/>
              <a:t> </a:t>
            </a:r>
            <a:r>
              <a:rPr lang="ru-RU" sz="1850" dirty="0" err="1"/>
              <a:t>місцевих</a:t>
            </a:r>
            <a:r>
              <a:rPr lang="ru-RU" sz="1850" dirty="0"/>
              <a:t> </a:t>
            </a:r>
            <a:r>
              <a:rPr lang="ru-RU" sz="1850" dirty="0" err="1"/>
              <a:t>фінансів</a:t>
            </a:r>
            <a:r>
              <a:rPr lang="ru-RU" sz="1850" dirty="0"/>
              <a:t> </a:t>
            </a:r>
            <a:r>
              <a:rPr lang="ru-RU" sz="1850" dirty="0" err="1"/>
              <a:t>проявляється</a:t>
            </a:r>
            <a:r>
              <a:rPr lang="ru-RU" sz="1850" dirty="0"/>
              <a:t> у порядку </a:t>
            </a:r>
            <a:r>
              <a:rPr lang="ru-RU" sz="1850" dirty="0" err="1"/>
              <a:t>формування</a:t>
            </a:r>
            <a:r>
              <a:rPr lang="ru-RU" sz="1850" dirty="0"/>
              <a:t> </a:t>
            </a:r>
            <a:r>
              <a:rPr lang="ru-RU" sz="1850" dirty="0" err="1"/>
              <a:t>доходів</a:t>
            </a:r>
            <a:r>
              <a:rPr lang="ru-RU" sz="1850" dirty="0"/>
              <a:t> і </a:t>
            </a:r>
            <a:r>
              <a:rPr lang="ru-RU" sz="1850" dirty="0" err="1"/>
              <a:t>видатків</a:t>
            </a:r>
            <a:r>
              <a:rPr lang="ru-RU" sz="1850" dirty="0"/>
              <a:t> </a:t>
            </a:r>
            <a:r>
              <a:rPr lang="ru-RU" sz="1850" dirty="0" err="1"/>
              <a:t>місцевих</a:t>
            </a:r>
            <a:r>
              <a:rPr lang="ru-RU" sz="1850" dirty="0"/>
              <a:t> </a:t>
            </a:r>
            <a:r>
              <a:rPr lang="ru-RU" sz="1850" dirty="0" err="1"/>
              <a:t>бюджетів</a:t>
            </a:r>
            <a:r>
              <a:rPr lang="ru-RU" sz="1850" dirty="0"/>
              <a:t>, </a:t>
            </a:r>
            <a:r>
              <a:rPr lang="ru-RU" sz="1850" dirty="0" err="1"/>
              <a:t>цільових</a:t>
            </a:r>
            <a:r>
              <a:rPr lang="ru-RU" sz="1850" dirty="0"/>
              <a:t> </a:t>
            </a:r>
            <a:r>
              <a:rPr lang="ru-RU" sz="1850" dirty="0" err="1"/>
              <a:t>фондів</a:t>
            </a:r>
            <a:r>
              <a:rPr lang="ru-RU" sz="1850" dirty="0"/>
              <a:t> </a:t>
            </a:r>
            <a:r>
              <a:rPr lang="ru-RU" sz="1850" dirty="0" err="1"/>
              <a:t>органів</a:t>
            </a:r>
            <a:r>
              <a:rPr lang="ru-RU" sz="1850" dirty="0"/>
              <a:t> </a:t>
            </a:r>
            <a:r>
              <a:rPr lang="ru-RU" sz="1850" dirty="0" err="1"/>
              <a:t>місцевого</a:t>
            </a:r>
            <a:r>
              <a:rPr lang="ru-RU" sz="1850" dirty="0"/>
              <a:t> </a:t>
            </a:r>
            <a:r>
              <a:rPr lang="ru-RU" sz="1850" dirty="0" err="1"/>
              <a:t>самоврядування</a:t>
            </a:r>
            <a:r>
              <a:rPr lang="ru-RU" sz="1850" dirty="0"/>
              <a:t>, за </a:t>
            </a:r>
            <a:r>
              <a:rPr lang="ru-RU" sz="1850" dirty="0" err="1"/>
              <a:t>допомогою</a:t>
            </a:r>
            <a:r>
              <a:rPr lang="ru-RU" sz="1850" dirty="0"/>
              <a:t> </a:t>
            </a:r>
            <a:r>
              <a:rPr lang="ru-RU" sz="1850" dirty="0" err="1"/>
              <a:t>яких</a:t>
            </a:r>
            <a:r>
              <a:rPr lang="ru-RU" sz="1850" dirty="0"/>
              <a:t> проходить </a:t>
            </a:r>
            <a:r>
              <a:rPr lang="ru-RU" sz="1850" dirty="0" err="1"/>
              <a:t>складний</a:t>
            </a:r>
            <a:r>
              <a:rPr lang="ru-RU" sz="1850" dirty="0"/>
              <a:t> </a:t>
            </a:r>
            <a:r>
              <a:rPr lang="ru-RU" sz="1850" dirty="0" err="1"/>
              <a:t>процес</a:t>
            </a:r>
            <a:r>
              <a:rPr lang="ru-RU" sz="1850" dirty="0"/>
              <a:t> </a:t>
            </a:r>
            <a:r>
              <a:rPr lang="ru-RU" sz="1850" dirty="0" err="1"/>
              <a:t>забезпечення</a:t>
            </a:r>
            <a:r>
              <a:rPr lang="ru-RU" sz="1850" dirty="0"/>
              <a:t> </a:t>
            </a:r>
            <a:r>
              <a:rPr lang="ru-RU" sz="1850" dirty="0" err="1"/>
              <a:t>їх</a:t>
            </a:r>
            <a:r>
              <a:rPr lang="ru-RU" sz="1850" dirty="0"/>
              <a:t> </a:t>
            </a:r>
            <a:r>
              <a:rPr lang="ru-RU" sz="1850" dirty="0" err="1"/>
              <a:t>фінансовими</a:t>
            </a:r>
            <a:r>
              <a:rPr lang="ru-RU" sz="1850" dirty="0"/>
              <a:t> ресурсами, </a:t>
            </a:r>
            <a:r>
              <a:rPr lang="ru-RU" sz="1850" dirty="0" err="1"/>
              <a:t>необхідними</a:t>
            </a:r>
            <a:r>
              <a:rPr lang="ru-RU" sz="1850" dirty="0"/>
              <a:t> для </a:t>
            </a:r>
            <a:r>
              <a:rPr lang="ru-RU" sz="1850" dirty="0" err="1"/>
              <a:t>виконання</a:t>
            </a:r>
            <a:r>
              <a:rPr lang="ru-RU" sz="1850" dirty="0"/>
              <a:t> </a:t>
            </a:r>
            <a:r>
              <a:rPr lang="ru-RU" sz="1850" dirty="0" err="1"/>
              <a:t>покладених</a:t>
            </a:r>
            <a:r>
              <a:rPr lang="ru-RU" sz="1850" dirty="0"/>
              <a:t> на </a:t>
            </a:r>
            <a:r>
              <a:rPr lang="ru-RU" sz="1850" dirty="0" err="1"/>
              <a:t>місцеве</a:t>
            </a:r>
            <a:r>
              <a:rPr lang="ru-RU" sz="1850" dirty="0"/>
              <a:t> </a:t>
            </a:r>
            <a:r>
              <a:rPr lang="ru-RU" sz="1850" dirty="0" err="1"/>
              <a:t>самоврядування</a:t>
            </a:r>
            <a:r>
              <a:rPr lang="ru-RU" sz="1850" dirty="0"/>
              <a:t> </a:t>
            </a:r>
            <a:r>
              <a:rPr lang="ru-RU" sz="1850" dirty="0" err="1"/>
              <a:t>функцій</a:t>
            </a:r>
            <a:r>
              <a:rPr lang="ru-RU" sz="1850" dirty="0"/>
              <a:t> і </a:t>
            </a:r>
            <a:r>
              <a:rPr lang="ru-RU" sz="1850" dirty="0" err="1"/>
              <a:t>завдань</a:t>
            </a:r>
            <a:r>
              <a:rPr lang="ru-RU" sz="1850" dirty="0"/>
              <a:t>. </a:t>
            </a:r>
            <a:r>
              <a:rPr lang="ru-RU" sz="1850" dirty="0" err="1"/>
              <a:t>Кошти</a:t>
            </a:r>
            <a:r>
              <a:rPr lang="ru-RU" sz="1850" dirty="0"/>
              <a:t>, </a:t>
            </a:r>
            <a:r>
              <a:rPr lang="ru-RU" sz="1850" dirty="0" err="1"/>
              <a:t>які</a:t>
            </a:r>
            <a:r>
              <a:rPr lang="ru-RU" sz="1850" dirty="0"/>
              <a:t> </a:t>
            </a:r>
            <a:r>
              <a:rPr lang="ru-RU" sz="1850" dirty="0" err="1"/>
              <a:t>акумулюються</a:t>
            </a:r>
            <a:r>
              <a:rPr lang="ru-RU" sz="1850" dirty="0"/>
              <a:t> в </a:t>
            </a:r>
            <a:r>
              <a:rPr lang="ru-RU" sz="1850" dirty="0" err="1"/>
              <a:t>місцевих</a:t>
            </a:r>
            <a:r>
              <a:rPr lang="ru-RU" sz="1850" dirty="0"/>
              <a:t> бюджетах і </a:t>
            </a:r>
            <a:r>
              <a:rPr lang="ru-RU" sz="1850" dirty="0" err="1"/>
              <a:t>цільових</a:t>
            </a:r>
            <a:r>
              <a:rPr lang="ru-RU" sz="1850" dirty="0"/>
              <a:t> фондах, </a:t>
            </a:r>
            <a:r>
              <a:rPr lang="ru-RU" sz="1850" dirty="0" err="1"/>
              <a:t>розподіляються</a:t>
            </a:r>
            <a:r>
              <a:rPr lang="ru-RU" sz="1850" dirty="0"/>
              <a:t> і </a:t>
            </a:r>
            <a:r>
              <a:rPr lang="ru-RU" sz="1850" dirty="0" err="1"/>
              <a:t>використовуються</a:t>
            </a:r>
            <a:r>
              <a:rPr lang="ru-RU" sz="1850" dirty="0"/>
              <a:t> на </a:t>
            </a:r>
            <a:r>
              <a:rPr lang="ru-RU" sz="1850" dirty="0" err="1"/>
              <a:t>задоволення</a:t>
            </a:r>
            <a:r>
              <a:rPr lang="ru-RU" sz="1850" dirty="0"/>
              <a:t> </a:t>
            </a:r>
            <a:r>
              <a:rPr lang="ru-RU" sz="1850" dirty="0" err="1"/>
              <a:t>різноманітних</a:t>
            </a:r>
            <a:r>
              <a:rPr lang="ru-RU" sz="1850" dirty="0"/>
              <a:t> </a:t>
            </a:r>
            <a:r>
              <a:rPr lang="ru-RU" sz="1850" dirty="0" err="1"/>
              <a:t>місцевих</a:t>
            </a:r>
            <a:r>
              <a:rPr lang="ru-RU" sz="1850" dirty="0"/>
              <a:t> потреб. </a:t>
            </a:r>
            <a:r>
              <a:rPr lang="ru-RU" sz="1850" dirty="0" err="1"/>
              <a:t>Крім</a:t>
            </a:r>
            <a:r>
              <a:rPr lang="ru-RU" sz="1850" dirty="0"/>
              <a:t> того, через систему </a:t>
            </a:r>
            <a:r>
              <a:rPr lang="ru-RU" sz="1850" dirty="0" err="1"/>
              <a:t>міжбюджетних</a:t>
            </a:r>
            <a:r>
              <a:rPr lang="ru-RU" sz="1850" dirty="0"/>
              <a:t> </a:t>
            </a:r>
            <a:r>
              <a:rPr lang="ru-RU" sz="1850" dirty="0" err="1"/>
              <a:t>відносин</a:t>
            </a:r>
            <a:r>
              <a:rPr lang="ru-RU" sz="1850" dirty="0"/>
              <a:t> </a:t>
            </a:r>
            <a:r>
              <a:rPr lang="ru-RU" sz="1850" dirty="0" err="1"/>
              <a:t>фінансові</a:t>
            </a:r>
            <a:r>
              <a:rPr lang="ru-RU" sz="1850" dirty="0"/>
              <a:t> </a:t>
            </a:r>
            <a:r>
              <a:rPr lang="ru-RU" sz="1850" dirty="0" err="1"/>
              <a:t>ресурси</a:t>
            </a:r>
            <a:r>
              <a:rPr lang="ru-RU" sz="1850" dirty="0"/>
              <a:t>, </a:t>
            </a:r>
            <a:r>
              <a:rPr lang="ru-RU" sz="1850" dirty="0" err="1"/>
              <a:t>акумульовані</a:t>
            </a:r>
            <a:r>
              <a:rPr lang="ru-RU" sz="1850" dirty="0"/>
              <a:t> на </a:t>
            </a:r>
            <a:r>
              <a:rPr lang="ru-RU" sz="1850" dirty="0" err="1"/>
              <a:t>обласному</a:t>
            </a:r>
            <a:r>
              <a:rPr lang="ru-RU" sz="1850" dirty="0"/>
              <a:t> і районному </a:t>
            </a:r>
            <a:r>
              <a:rPr lang="ru-RU" sz="1850" dirty="0" err="1"/>
              <a:t>рівні</a:t>
            </a:r>
            <a:r>
              <a:rPr lang="ru-RU" sz="1850" dirty="0"/>
              <a:t>, </a:t>
            </a:r>
            <a:r>
              <a:rPr lang="ru-RU" sz="1850" dirty="0" err="1" smtClean="0"/>
              <a:t>перерозподіляються</a:t>
            </a:r>
            <a:r>
              <a:rPr lang="ru-RU" sz="1850" dirty="0" smtClean="0"/>
              <a:t> </a:t>
            </a:r>
            <a:r>
              <a:rPr lang="ru-RU" sz="1850" dirty="0" err="1"/>
              <a:t>між</a:t>
            </a:r>
            <a:r>
              <a:rPr lang="ru-RU" sz="1850" dirty="0"/>
              <a:t> </a:t>
            </a:r>
            <a:r>
              <a:rPr lang="ru-RU" sz="1850" dirty="0" err="1"/>
              <a:t>окремими</a:t>
            </a:r>
            <a:r>
              <a:rPr lang="ru-RU" sz="1850" dirty="0"/>
              <a:t> </a:t>
            </a:r>
            <a:r>
              <a:rPr lang="ru-RU" sz="1850" dirty="0" err="1"/>
              <a:t>адміністративно-територіальними</a:t>
            </a:r>
            <a:r>
              <a:rPr lang="ru-RU" sz="1850" dirty="0"/>
              <a:t> </a:t>
            </a:r>
            <a:r>
              <a:rPr lang="ru-RU" sz="1850" dirty="0" err="1"/>
              <a:t>одиницями</a:t>
            </a:r>
            <a:r>
              <a:rPr lang="ru-RU" sz="1850" dirty="0"/>
              <a:t> з метою </a:t>
            </a:r>
            <a:r>
              <a:rPr lang="ru-RU" sz="1850" dirty="0" err="1"/>
              <a:t>забезпечення</a:t>
            </a:r>
            <a:r>
              <a:rPr lang="ru-RU" sz="1850" dirty="0"/>
              <a:t> </a:t>
            </a:r>
            <a:r>
              <a:rPr lang="ru-RU" sz="1850" dirty="0" err="1"/>
              <a:t>фінансового</a:t>
            </a:r>
            <a:r>
              <a:rPr lang="ru-RU" sz="1850" dirty="0"/>
              <a:t> </a:t>
            </a:r>
            <a:r>
              <a:rPr lang="ru-RU" sz="1850" dirty="0" err="1"/>
              <a:t>вирівнювання</a:t>
            </a:r>
            <a:r>
              <a:rPr lang="ru-RU" sz="185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11657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5278" y="0"/>
            <a:ext cx="5800298" cy="6813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199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967" y="232012"/>
            <a:ext cx="9116705" cy="61551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/>
              <a:t>3. Роль місцевих фінансів у здійсненні політики зміцнення економічної самостійності адміністративно-територіальних формувань в умовах ринкових відносин</a:t>
            </a:r>
            <a:endParaRPr lang="ru-RU" dirty="0"/>
          </a:p>
          <a:p>
            <a:r>
              <a:rPr lang="ru-RU" dirty="0"/>
              <a:t>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ринкових</a:t>
            </a:r>
            <a:r>
              <a:rPr lang="ru-RU" dirty="0"/>
              <a:t> </a:t>
            </a:r>
            <a:r>
              <a:rPr lang="ru-RU" dirty="0" err="1"/>
              <a:t>трансформацій</a:t>
            </a:r>
            <a:r>
              <a:rPr lang="ru-RU" dirty="0"/>
              <a:t>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фінанси</a:t>
            </a:r>
            <a:r>
              <a:rPr lang="ru-RU" dirty="0"/>
              <a:t> й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бюджети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фінансовими</a:t>
            </a:r>
            <a:r>
              <a:rPr lang="ru-RU" dirty="0"/>
              <a:t> гарантами </a:t>
            </a:r>
            <a:r>
              <a:rPr lang="ru-RU" dirty="0" err="1"/>
              <a:t>існування</a:t>
            </a:r>
            <a:r>
              <a:rPr lang="ru-RU" dirty="0"/>
              <a:t> і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демократії</a:t>
            </a:r>
            <a:r>
              <a:rPr lang="ru-RU" dirty="0"/>
              <a:t> та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населенню</a:t>
            </a:r>
            <a:r>
              <a:rPr lang="ru-RU" dirty="0"/>
              <a:t>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і благ, </a:t>
            </a:r>
            <a:r>
              <a:rPr lang="ru-RU" dirty="0" err="1"/>
              <a:t>задовольняти</a:t>
            </a:r>
            <a:r>
              <a:rPr lang="ru-RU" dirty="0"/>
              <a:t> </a:t>
            </a:r>
            <a:r>
              <a:rPr lang="ru-RU" dirty="0" err="1"/>
              <a:t>які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державного бюджету </a:t>
            </a:r>
            <a:r>
              <a:rPr lang="ru-RU" dirty="0" err="1"/>
              <a:t>недоцільно</a:t>
            </a:r>
            <a:r>
              <a:rPr lang="ru-RU" dirty="0"/>
              <a:t> і </a:t>
            </a:r>
            <a:r>
              <a:rPr lang="ru-RU" dirty="0" err="1"/>
              <a:t>неефективно</a:t>
            </a:r>
            <a:r>
              <a:rPr lang="ru-RU" dirty="0"/>
              <a:t>.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бюджети</a:t>
            </a:r>
            <a:r>
              <a:rPr lang="ru-RU" dirty="0"/>
              <a:t> стали </a:t>
            </a:r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джерелом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органам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для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покладених</a:t>
            </a:r>
            <a:r>
              <a:rPr lang="ru-RU" dirty="0"/>
              <a:t> на них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чинного в </a:t>
            </a:r>
            <a:r>
              <a:rPr lang="ru-RU" dirty="0" err="1"/>
              <a:t>державі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рівнями</a:t>
            </a:r>
            <a:r>
              <a:rPr lang="ru-RU" dirty="0"/>
              <a:t> й </a:t>
            </a:r>
            <a:r>
              <a:rPr lang="ru-RU" dirty="0" err="1"/>
              <a:t>гілками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.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особливої</a:t>
            </a:r>
            <a:r>
              <a:rPr lang="ru-RU" dirty="0"/>
              <a:t> ваги </a:t>
            </a:r>
            <a:r>
              <a:rPr lang="ru-RU" dirty="0" err="1"/>
              <a:t>набувають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</a:t>
            </a:r>
            <a:r>
              <a:rPr lang="ru-RU" dirty="0" err="1"/>
              <a:t>фінансовими</a:t>
            </a:r>
            <a:r>
              <a:rPr lang="ru-RU" dirty="0"/>
              <a:t> ресурсами, </a:t>
            </a:r>
            <a:r>
              <a:rPr lang="ru-RU" dirty="0" err="1"/>
              <a:t>які</a:t>
            </a:r>
            <a:r>
              <a:rPr lang="ru-RU" dirty="0"/>
              <a:t> б </a:t>
            </a:r>
            <a:r>
              <a:rPr lang="ru-RU" dirty="0" err="1"/>
              <a:t>відповідали</a:t>
            </a:r>
            <a:r>
              <a:rPr lang="ru-RU" dirty="0"/>
              <a:t> </a:t>
            </a:r>
            <a:r>
              <a:rPr lang="ru-RU" dirty="0" err="1"/>
              <a:t>новим</a:t>
            </a:r>
            <a:r>
              <a:rPr lang="ru-RU" dirty="0"/>
              <a:t> </a:t>
            </a:r>
            <a:r>
              <a:rPr lang="ru-RU" dirty="0" err="1"/>
              <a:t>завданням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стоять перед ними. </a:t>
            </a:r>
          </a:p>
          <a:p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фінанси</a:t>
            </a:r>
            <a:r>
              <a:rPr lang="ru-RU" dirty="0"/>
              <a:t> </a:t>
            </a:r>
            <a:r>
              <a:rPr lang="ru-RU" dirty="0" err="1"/>
              <a:t>відіграють</a:t>
            </a:r>
            <a:r>
              <a:rPr lang="ru-RU" dirty="0"/>
              <a:t> </a:t>
            </a:r>
            <a:r>
              <a:rPr lang="ru-RU" dirty="0" err="1"/>
              <a:t>важливу</a:t>
            </a:r>
            <a:r>
              <a:rPr lang="ru-RU" dirty="0"/>
              <a:t> роль у </a:t>
            </a:r>
            <a:r>
              <a:rPr lang="ru-RU" dirty="0" err="1"/>
              <a:t>забезпеченні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однією</a:t>
            </a:r>
            <a:r>
              <a:rPr lang="ru-RU" dirty="0"/>
              <a:t> з </a:t>
            </a:r>
            <a:r>
              <a:rPr lang="ru-RU" dirty="0" err="1"/>
              <a:t>найважливіших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. До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індикаторів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відносять</a:t>
            </a:r>
            <a:r>
              <a:rPr lang="ru-RU" dirty="0"/>
              <a:t>, перш за все,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зведеного</a:t>
            </a:r>
            <a:r>
              <a:rPr lang="ru-RU" dirty="0"/>
              <a:t> і державного бюджету, </a:t>
            </a:r>
            <a:r>
              <a:rPr lang="ru-RU" dirty="0" err="1"/>
              <a:t>дефіцит</a:t>
            </a:r>
            <a:r>
              <a:rPr lang="ru-RU" dirty="0"/>
              <a:t> державного бюджету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, </a:t>
            </a:r>
            <a:r>
              <a:rPr lang="ru-RU" dirty="0" err="1"/>
              <a:t>формування</a:t>
            </a:r>
            <a:r>
              <a:rPr lang="ru-RU" dirty="0"/>
              <a:t> і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позабюджетних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,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перерозподілу</a:t>
            </a:r>
            <a:r>
              <a:rPr lang="ru-RU" dirty="0"/>
              <a:t> валового </a:t>
            </a:r>
            <a:r>
              <a:rPr lang="ru-RU" dirty="0" err="1"/>
              <a:t>внутрішнього</a:t>
            </a:r>
            <a:r>
              <a:rPr lang="ru-RU" dirty="0"/>
              <a:t> продукту через </a:t>
            </a:r>
            <a:r>
              <a:rPr lang="ru-RU" dirty="0" err="1"/>
              <a:t>зведений</a:t>
            </a:r>
            <a:r>
              <a:rPr lang="ru-RU" dirty="0"/>
              <a:t> бюджет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висновок</a:t>
            </a:r>
            <a:r>
              <a:rPr lang="ru-RU" dirty="0"/>
              <a:t> про </a:t>
            </a:r>
            <a:r>
              <a:rPr lang="ru-RU" dirty="0" err="1"/>
              <a:t>безпосередній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них </a:t>
            </a:r>
            <a:r>
              <a:rPr lang="ru-RU" dirty="0" err="1"/>
              <a:t>загального</a:t>
            </a:r>
            <a:r>
              <a:rPr lang="ru-RU" dirty="0"/>
              <a:t> стану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і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збалансованості</a:t>
            </a:r>
            <a:r>
              <a:rPr lang="ru-RU" dirty="0"/>
              <a:t>,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власними</a:t>
            </a:r>
            <a:r>
              <a:rPr lang="ru-RU" dirty="0"/>
              <a:t> </a:t>
            </a:r>
            <a:r>
              <a:rPr lang="ru-RU" dirty="0" err="1"/>
              <a:t>дохідними</a:t>
            </a:r>
            <a:r>
              <a:rPr lang="ru-RU" dirty="0"/>
              <a:t> </a:t>
            </a:r>
            <a:r>
              <a:rPr lang="ru-RU" dirty="0" err="1"/>
              <a:t>джерелами</a:t>
            </a:r>
            <a:r>
              <a:rPr lang="ru-RU" dirty="0"/>
              <a:t>, </a:t>
            </a:r>
            <a:r>
              <a:rPr lang="ru-RU" dirty="0" err="1"/>
              <a:t>механізму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трансфертів</a:t>
            </a:r>
            <a:r>
              <a:rPr lang="ru-RU" dirty="0"/>
              <a:t> з державного бюджету. </a:t>
            </a:r>
          </a:p>
        </p:txBody>
      </p:sp>
    </p:spTree>
    <p:extLst>
      <p:ext uri="{BB962C8B-B14F-4D97-AF65-F5344CB8AC3E}">
        <p14:creationId xmlns:p14="http://schemas.microsoft.com/office/powerpoint/2010/main" val="7396580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1801" y="1419367"/>
            <a:ext cx="9521720" cy="3694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1912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967" y="204716"/>
            <a:ext cx="9116705" cy="6155139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 smtClean="0"/>
              <a:t>Місцеві</a:t>
            </a:r>
            <a:r>
              <a:rPr lang="ru-RU" b="1" dirty="0" smtClean="0"/>
              <a:t> </a:t>
            </a:r>
            <a:r>
              <a:rPr lang="ru-RU" b="1" dirty="0" err="1" smtClean="0"/>
              <a:t>фінанси</a:t>
            </a:r>
            <a:r>
              <a:rPr lang="ru-RU" b="1" dirty="0" smtClean="0"/>
              <a:t> </a:t>
            </a:r>
            <a:r>
              <a:rPr lang="ru-RU" b="1" dirty="0" err="1"/>
              <a:t>в</a:t>
            </a:r>
            <a:r>
              <a:rPr lang="ru-RU" b="1" dirty="0" err="1" smtClean="0"/>
              <a:t>икористовуються</a:t>
            </a:r>
            <a:r>
              <a:rPr lang="ru-RU" b="1" dirty="0" smtClean="0"/>
              <a:t> </a:t>
            </a:r>
            <a:r>
              <a:rPr lang="ru-RU" b="1" dirty="0"/>
              <a:t>як </a:t>
            </a:r>
            <a:r>
              <a:rPr lang="ru-RU" b="1" dirty="0" err="1"/>
              <a:t>інструменти</a:t>
            </a:r>
            <a:r>
              <a:rPr lang="ru-RU" b="1" dirty="0"/>
              <a:t>: </a:t>
            </a:r>
            <a:endParaRPr lang="ru-RU" dirty="0"/>
          </a:p>
          <a:p>
            <a:r>
              <a:rPr lang="ru-RU" dirty="0" smtClean="0"/>
              <a:t> </a:t>
            </a:r>
            <a:r>
              <a:rPr lang="ru-RU" dirty="0" err="1"/>
              <a:t>перерозподілу</a:t>
            </a:r>
            <a:r>
              <a:rPr lang="ru-RU" dirty="0"/>
              <a:t> ВВП; </a:t>
            </a:r>
          </a:p>
          <a:p>
            <a:r>
              <a:rPr lang="ru-RU" dirty="0"/>
              <a:t> державного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; </a:t>
            </a:r>
          </a:p>
          <a:p>
            <a:r>
              <a:rPr lang="ru-RU" dirty="0"/>
              <a:t> </a:t>
            </a:r>
            <a:r>
              <a:rPr lang="ru-RU" dirty="0" err="1"/>
              <a:t>економічної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; </a:t>
            </a:r>
          </a:p>
          <a:p>
            <a:r>
              <a:rPr lang="ru-RU" dirty="0"/>
              <a:t>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регіональної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. </a:t>
            </a:r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967" y="2552844"/>
            <a:ext cx="9857360" cy="268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7550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967" y="232012"/>
            <a:ext cx="9116705" cy="6155139"/>
          </a:xfrm>
        </p:spPr>
        <p:txBody>
          <a:bodyPr/>
          <a:lstStyle/>
          <a:p>
            <a:r>
              <a:rPr lang="ru-RU" dirty="0"/>
              <a:t>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ринкових</a:t>
            </a:r>
            <a:r>
              <a:rPr lang="ru-RU" dirty="0"/>
              <a:t> </a:t>
            </a:r>
            <a:r>
              <a:rPr lang="ru-RU" dirty="0" err="1"/>
              <a:t>трансформацій</a:t>
            </a:r>
            <a:r>
              <a:rPr lang="ru-RU" dirty="0"/>
              <a:t>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фінанси</a:t>
            </a:r>
            <a:r>
              <a:rPr lang="ru-RU" dirty="0"/>
              <a:t> й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бюджети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фінансовими</a:t>
            </a:r>
            <a:r>
              <a:rPr lang="ru-RU" dirty="0"/>
              <a:t> гарантами </a:t>
            </a:r>
            <a:r>
              <a:rPr lang="ru-RU" dirty="0" err="1"/>
              <a:t>існування</a:t>
            </a:r>
            <a:r>
              <a:rPr lang="ru-RU" dirty="0"/>
              <a:t> і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демократії</a:t>
            </a:r>
            <a:r>
              <a:rPr lang="ru-RU" dirty="0"/>
              <a:t> та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населенню</a:t>
            </a:r>
            <a:r>
              <a:rPr lang="ru-RU" dirty="0"/>
              <a:t>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і благ, </a:t>
            </a:r>
            <a:r>
              <a:rPr lang="ru-RU" dirty="0" err="1"/>
              <a:t>задовольняти</a:t>
            </a:r>
            <a:r>
              <a:rPr lang="ru-RU" dirty="0"/>
              <a:t> </a:t>
            </a:r>
            <a:r>
              <a:rPr lang="ru-RU" dirty="0" err="1"/>
              <a:t>які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державного бюджету </a:t>
            </a:r>
            <a:r>
              <a:rPr lang="ru-RU" dirty="0" err="1"/>
              <a:t>недоцільно</a:t>
            </a:r>
            <a:r>
              <a:rPr lang="ru-RU" dirty="0"/>
              <a:t> і </a:t>
            </a:r>
            <a:r>
              <a:rPr lang="ru-RU" dirty="0" err="1"/>
              <a:t>неефективно</a:t>
            </a:r>
            <a:r>
              <a:rPr lang="ru-RU" dirty="0"/>
              <a:t>.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бюджети</a:t>
            </a:r>
            <a:r>
              <a:rPr lang="ru-RU" dirty="0"/>
              <a:t> стали </a:t>
            </a:r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джерелом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органам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для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покладених</a:t>
            </a:r>
            <a:r>
              <a:rPr lang="ru-RU" dirty="0"/>
              <a:t> на них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чинного в </a:t>
            </a:r>
            <a:r>
              <a:rPr lang="ru-RU" dirty="0" err="1"/>
              <a:t>державі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рівнями</a:t>
            </a:r>
            <a:r>
              <a:rPr lang="ru-RU" dirty="0"/>
              <a:t> й </a:t>
            </a:r>
            <a:r>
              <a:rPr lang="ru-RU" dirty="0" err="1"/>
              <a:t>гілками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.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особливої</a:t>
            </a:r>
            <a:r>
              <a:rPr lang="ru-RU" dirty="0"/>
              <a:t> ваги </a:t>
            </a:r>
            <a:r>
              <a:rPr lang="ru-RU" dirty="0" err="1"/>
              <a:t>набувають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</a:t>
            </a:r>
            <a:r>
              <a:rPr lang="ru-RU" dirty="0" err="1"/>
              <a:t>фінансовими</a:t>
            </a:r>
            <a:r>
              <a:rPr lang="ru-RU" dirty="0"/>
              <a:t> ресурсами, </a:t>
            </a:r>
            <a:r>
              <a:rPr lang="ru-RU" dirty="0" err="1"/>
              <a:t>які</a:t>
            </a:r>
            <a:r>
              <a:rPr lang="ru-RU" dirty="0"/>
              <a:t> б </a:t>
            </a:r>
            <a:r>
              <a:rPr lang="ru-RU" dirty="0" err="1"/>
              <a:t>відповідали</a:t>
            </a:r>
            <a:r>
              <a:rPr lang="ru-RU" dirty="0"/>
              <a:t> </a:t>
            </a:r>
            <a:r>
              <a:rPr lang="ru-RU" dirty="0" err="1"/>
              <a:t>новим</a:t>
            </a:r>
            <a:r>
              <a:rPr lang="ru-RU" dirty="0"/>
              <a:t> </a:t>
            </a:r>
            <a:r>
              <a:rPr lang="ru-RU" dirty="0" err="1"/>
              <a:t>завданням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стоять перед ними. </a:t>
            </a:r>
          </a:p>
        </p:txBody>
      </p:sp>
    </p:spTree>
    <p:extLst>
      <p:ext uri="{BB962C8B-B14F-4D97-AF65-F5344CB8AC3E}">
        <p14:creationId xmlns:p14="http://schemas.microsoft.com/office/powerpoint/2010/main" val="41120160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967" y="232012"/>
            <a:ext cx="9116705" cy="6155139"/>
          </a:xfrm>
        </p:spPr>
        <p:txBody>
          <a:bodyPr/>
          <a:lstStyle/>
          <a:p>
            <a:r>
              <a:rPr lang="uk-UA" dirty="0" smtClean="0"/>
              <a:t>Укладено за:</a:t>
            </a:r>
          </a:p>
          <a:p>
            <a:r>
              <a:rPr lang="ru-RU" dirty="0" smtClean="0"/>
              <a:t>1. </a:t>
            </a:r>
            <a:r>
              <a:rPr lang="ru-RU" dirty="0" err="1" smtClean="0"/>
              <a:t>Фінанси</a:t>
            </a:r>
            <a:r>
              <a:rPr lang="ru-RU" dirty="0" smtClean="0"/>
              <a:t> </a:t>
            </a:r>
            <a:r>
              <a:rPr lang="ru-RU" dirty="0" err="1"/>
              <a:t>територіальних</a:t>
            </a:r>
            <a:r>
              <a:rPr lang="ru-RU" dirty="0"/>
              <a:t> громад: </a:t>
            </a:r>
            <a:r>
              <a:rPr lang="ru-RU" dirty="0" err="1"/>
              <a:t>Навчальний</a:t>
            </a:r>
            <a:r>
              <a:rPr lang="ru-RU" dirty="0"/>
              <a:t> </a:t>
            </a:r>
            <a:r>
              <a:rPr lang="ru-RU" dirty="0" err="1"/>
              <a:t>посібник</a:t>
            </a:r>
            <a:r>
              <a:rPr lang="ru-RU" dirty="0"/>
              <a:t> Л.С. </a:t>
            </a:r>
            <a:r>
              <a:rPr lang="ru-RU" dirty="0" err="1"/>
              <a:t>Гаватюк</a:t>
            </a:r>
            <a:r>
              <a:rPr lang="ru-RU" dirty="0"/>
              <a:t>,. А.Г. </a:t>
            </a:r>
            <a:r>
              <a:rPr lang="ru-RU" dirty="0" err="1"/>
              <a:t>Корбутяк</a:t>
            </a:r>
            <a:r>
              <a:rPr lang="ru-RU" dirty="0"/>
              <a:t> Н.Я. </a:t>
            </a:r>
            <a:r>
              <a:rPr lang="ru-RU" dirty="0" err="1"/>
              <a:t>Сокровольська</a:t>
            </a:r>
            <a:r>
              <a:rPr lang="ru-RU" dirty="0"/>
              <a:t>, Е.О. </a:t>
            </a:r>
            <a:r>
              <a:rPr lang="ru-RU" dirty="0" err="1"/>
              <a:t>Юрій</a:t>
            </a:r>
            <a:r>
              <a:rPr lang="ru-RU" dirty="0"/>
              <a:t>. </a:t>
            </a:r>
            <a:r>
              <a:rPr lang="ru-RU" dirty="0" smtClean="0"/>
              <a:t>Чернівці-2019</a:t>
            </a:r>
          </a:p>
          <a:p>
            <a:r>
              <a:rPr lang="uk-UA" dirty="0"/>
              <a:t>2. Васильєва Н. В., </a:t>
            </a:r>
            <a:r>
              <a:rPr lang="uk-UA" dirty="0" err="1"/>
              <a:t>Гринчук</a:t>
            </a:r>
            <a:r>
              <a:rPr lang="uk-UA" dirty="0"/>
              <a:t> Н. М., Дерун Т. М., Куйбіда В. С., Ткачук А. </a:t>
            </a:r>
            <a:r>
              <a:rPr lang="uk-UA" dirty="0" smtClean="0"/>
              <a:t>Ф. Місцевий </a:t>
            </a:r>
            <a:r>
              <a:rPr lang="uk-UA" dirty="0"/>
              <a:t>бюджет і фінансове забезпечення об’єднаної територіальної </a:t>
            </a:r>
            <a:r>
              <a:rPr lang="uk-UA" dirty="0" smtClean="0"/>
              <a:t>громади: </a:t>
            </a:r>
            <a:r>
              <a:rPr lang="uk-UA" dirty="0" err="1" smtClean="0"/>
              <a:t>навч</a:t>
            </a:r>
            <a:r>
              <a:rPr lang="uk-UA" dirty="0"/>
              <a:t>. </a:t>
            </a:r>
            <a:r>
              <a:rPr lang="uk-UA" dirty="0" err="1"/>
              <a:t>посіб</a:t>
            </a:r>
            <a:r>
              <a:rPr lang="uk-UA" dirty="0"/>
              <a:t>. / [Н. В. Васильєва, Н. М. </a:t>
            </a:r>
            <a:r>
              <a:rPr lang="uk-UA" dirty="0" err="1"/>
              <a:t>Гринчук</a:t>
            </a:r>
            <a:r>
              <a:rPr lang="uk-UA" dirty="0"/>
              <a:t>, Т. М. Дерун, В. С. </a:t>
            </a:r>
            <a:r>
              <a:rPr lang="uk-UA" dirty="0" smtClean="0"/>
              <a:t>Куйбіда, А</a:t>
            </a:r>
            <a:r>
              <a:rPr lang="uk-UA" dirty="0"/>
              <a:t>. Ф. Ткачук] – К.: – 2017. – 119 с</a:t>
            </a:r>
            <a:r>
              <a:rPr lang="uk-UA" dirty="0" smtClean="0"/>
              <a:t>.</a:t>
            </a:r>
          </a:p>
          <a:p>
            <a:r>
              <a:rPr lang="uk-UA" dirty="0"/>
              <a:t>3. Сучасна бюджетна система: правила та процедури: Навчальний посібник / [За </a:t>
            </a:r>
            <a:r>
              <a:rPr lang="uk-UA" dirty="0" err="1" smtClean="0"/>
              <a:t>заг.ред</a:t>
            </a:r>
            <a:r>
              <a:rPr lang="uk-UA" dirty="0"/>
              <a:t>. В. В. Зубенка]; ІБСЕД, Проект «Зміцнення місцевої фінансової ініціативи (ЗМФІ-ІІ) </a:t>
            </a:r>
            <a:r>
              <a:rPr lang="uk-UA" dirty="0" smtClean="0"/>
              <a:t>впровадження</a:t>
            </a:r>
            <a:r>
              <a:rPr lang="uk-UA" dirty="0"/>
              <a:t>». – К., 2017. – 184 </a:t>
            </a:r>
            <a:r>
              <a:rPr lang="en-US" dirty="0"/>
              <a:t>c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uk-UA" dirty="0" smtClean="0"/>
              <a:t>4. </a:t>
            </a:r>
            <a:r>
              <a:rPr lang="ru-RU" b="1" dirty="0" err="1"/>
              <a:t>Запровадження</a:t>
            </a:r>
            <a:r>
              <a:rPr lang="ru-RU" b="1" dirty="0"/>
              <a:t> </a:t>
            </a:r>
            <a:r>
              <a:rPr lang="ru-RU" b="1" dirty="0" err="1"/>
              <a:t>цілісного</a:t>
            </a:r>
            <a:r>
              <a:rPr lang="ru-RU" b="1" dirty="0"/>
              <a:t> </a:t>
            </a:r>
            <a:r>
              <a:rPr lang="ru-RU" b="1" dirty="0" err="1"/>
              <a:t>середньострокового</a:t>
            </a:r>
            <a:r>
              <a:rPr lang="ru-RU" b="1" dirty="0"/>
              <a:t> </a:t>
            </a:r>
            <a:r>
              <a:rPr lang="ru-RU" b="1" dirty="0" err="1"/>
              <a:t>планування</a:t>
            </a:r>
            <a:r>
              <a:rPr lang="ru-RU" b="1" dirty="0"/>
              <a:t> бюджету ОТГ </a:t>
            </a:r>
            <a:r>
              <a:rPr lang="ru-RU" b="1" dirty="0" smtClean="0"/>
              <a:t>.</a:t>
            </a:r>
            <a:r>
              <a:rPr lang="ru-RU" b="1" dirty="0"/>
              <a:t> </a:t>
            </a:r>
            <a:r>
              <a:rPr lang="ru-RU" b="1" dirty="0" err="1"/>
              <a:t>Тетяна</a:t>
            </a:r>
            <a:r>
              <a:rPr lang="ru-RU" b="1" dirty="0"/>
              <a:t> Овчаренко, </a:t>
            </a:r>
            <a:r>
              <a:rPr lang="ru-RU" b="1" dirty="0" err="1"/>
              <a:t>Інна</a:t>
            </a:r>
            <a:r>
              <a:rPr lang="ru-RU" b="1" dirty="0"/>
              <a:t> </a:t>
            </a:r>
            <a:r>
              <a:rPr lang="ru-RU" b="1" dirty="0" err="1"/>
              <a:t>Святна</a:t>
            </a:r>
            <a:r>
              <a:rPr lang="ru-RU" b="1" dirty="0"/>
              <a:t>, Ангела </a:t>
            </a:r>
            <a:r>
              <a:rPr lang="ru-RU" b="1" dirty="0" err="1"/>
              <a:t>Бочі</a:t>
            </a:r>
            <a:r>
              <a:rPr lang="ru-RU" b="1" dirty="0"/>
              <a:t>, Ольга </a:t>
            </a:r>
            <a:r>
              <a:rPr lang="ru-RU" b="1" dirty="0" err="1"/>
              <a:t>Шубіна</a:t>
            </a:r>
            <a:r>
              <a:rPr lang="ru-RU" b="1" dirty="0"/>
              <a:t> </a:t>
            </a:r>
            <a:r>
              <a:rPr lang="ru-RU" b="1" dirty="0" smtClean="0"/>
              <a:t>. </a:t>
            </a:r>
            <a:r>
              <a:rPr lang="ru-RU" b="1"/>
              <a:t>Київ-2020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2602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967" y="232012"/>
            <a:ext cx="9116705" cy="6155139"/>
          </a:xfrm>
        </p:spPr>
        <p:txBody>
          <a:bodyPr/>
          <a:lstStyle/>
          <a:p>
            <a:r>
              <a:rPr lang="ru-RU" b="1" u="sng" dirty="0" err="1"/>
              <a:t>Контрольна</a:t>
            </a:r>
            <a:r>
              <a:rPr lang="ru-RU" b="1" u="sng" dirty="0"/>
              <a:t> </a:t>
            </a:r>
            <a:r>
              <a:rPr lang="ru-RU" b="1" u="sng" dirty="0" err="1"/>
              <a:t>функція</a:t>
            </a:r>
            <a:r>
              <a:rPr lang="ru-RU" b="1" u="sng" dirty="0"/>
              <a:t>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</a:t>
            </a:r>
            <a:r>
              <a:rPr lang="ru-RU" dirty="0" err="1"/>
              <a:t>реалізується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в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при </a:t>
            </a:r>
            <a:r>
              <a:rPr lang="ru-RU" dirty="0" err="1"/>
              <a:t>складанні</a:t>
            </a:r>
            <a:r>
              <a:rPr lang="ru-RU" dirty="0"/>
              <a:t> </a:t>
            </a:r>
            <a:r>
              <a:rPr lang="ru-RU" dirty="0" err="1"/>
              <a:t>проектів</a:t>
            </a:r>
            <a:r>
              <a:rPr lang="ru-RU" dirty="0"/>
              <a:t>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розгляді</a:t>
            </a:r>
            <a:r>
              <a:rPr lang="ru-RU" dirty="0"/>
              <a:t> і </a:t>
            </a:r>
            <a:r>
              <a:rPr lang="ru-RU" dirty="0" err="1"/>
              <a:t>затвердженні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виконанні</a:t>
            </a:r>
            <a:r>
              <a:rPr lang="ru-RU" dirty="0"/>
              <a:t>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 й </a:t>
            </a:r>
            <a:r>
              <a:rPr lang="ru-RU" dirty="0" err="1"/>
              <a:t>складанні</a:t>
            </a:r>
            <a:r>
              <a:rPr lang="ru-RU" dirty="0"/>
              <a:t> </a:t>
            </a:r>
            <a:r>
              <a:rPr lang="ru-RU" dirty="0" err="1"/>
              <a:t>звіту</a:t>
            </a:r>
            <a:r>
              <a:rPr lang="ru-RU" dirty="0"/>
              <a:t> про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. Сфера </a:t>
            </a:r>
            <a:r>
              <a:rPr lang="ru-RU" dirty="0" err="1"/>
              <a:t>контрольної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не </a:t>
            </a:r>
            <a:r>
              <a:rPr lang="ru-RU" dirty="0" err="1"/>
              <a:t>обмежується</a:t>
            </a:r>
            <a:r>
              <a:rPr lang="ru-RU" dirty="0"/>
              <a:t> </a:t>
            </a:r>
            <a:r>
              <a:rPr lang="ru-RU" dirty="0" err="1"/>
              <a:t>місцевими</a:t>
            </a:r>
            <a:r>
              <a:rPr lang="ru-RU" dirty="0"/>
              <a:t> бюджетами, а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фонди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та </a:t>
            </a:r>
            <a:r>
              <a:rPr lang="ru-RU" dirty="0" err="1"/>
              <a:t>загалом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в </a:t>
            </a:r>
            <a:r>
              <a:rPr lang="ru-RU" dirty="0" err="1"/>
              <a:t>розпорядженні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. </a:t>
            </a:r>
            <a:r>
              <a:rPr lang="ru-RU" dirty="0" err="1"/>
              <a:t>Контрольна</a:t>
            </a:r>
            <a:r>
              <a:rPr lang="ru-RU" dirty="0"/>
              <a:t> </a:t>
            </a:r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</a:t>
            </a:r>
            <a:r>
              <a:rPr lang="ru-RU" dirty="0" err="1"/>
              <a:t>спрямована</a:t>
            </a:r>
            <a:r>
              <a:rPr lang="ru-RU" dirty="0"/>
              <a:t> на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пропорцій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 і </a:t>
            </a:r>
            <a:r>
              <a:rPr lang="ru-RU" dirty="0" err="1"/>
              <a:t>перерозподілу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цільове</a:t>
            </a:r>
            <a:r>
              <a:rPr lang="ru-RU" dirty="0"/>
              <a:t> й </a:t>
            </a:r>
            <a:r>
              <a:rPr lang="ru-RU" dirty="0" err="1"/>
              <a:t>економне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. </a:t>
            </a:r>
          </a:p>
          <a:p>
            <a:r>
              <a:rPr lang="ru-RU" b="1" u="sng" dirty="0" err="1"/>
              <a:t>Стимулююча</a:t>
            </a:r>
            <a:r>
              <a:rPr lang="ru-RU" b="1" u="sng" dirty="0"/>
              <a:t> </a:t>
            </a:r>
            <a:r>
              <a:rPr lang="ru-RU" b="1" u="sng" dirty="0" err="1"/>
              <a:t>функція</a:t>
            </a:r>
            <a:r>
              <a:rPr lang="ru-RU" b="1" u="sng" dirty="0"/>
              <a:t>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створенні</a:t>
            </a:r>
            <a:r>
              <a:rPr lang="ru-RU" dirty="0"/>
              <a:t> таких умов, за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зацікавленими</a:t>
            </a:r>
            <a:r>
              <a:rPr lang="ru-RU" dirty="0"/>
              <a:t> у </a:t>
            </a:r>
            <a:r>
              <a:rPr lang="ru-RU" dirty="0" err="1"/>
              <a:t>збільшенні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, </a:t>
            </a:r>
            <a:r>
              <a:rPr lang="ru-RU" dirty="0" err="1"/>
              <a:t>додатковому</a:t>
            </a:r>
            <a:r>
              <a:rPr lang="ru-RU" dirty="0"/>
              <a:t> </a:t>
            </a:r>
            <a:r>
              <a:rPr lang="ru-RU" dirty="0" err="1"/>
              <a:t>залученні</a:t>
            </a:r>
            <a:r>
              <a:rPr lang="ru-RU" dirty="0"/>
              <a:t> </a:t>
            </a:r>
            <a:r>
              <a:rPr lang="ru-RU" dirty="0" err="1"/>
              <a:t>надходжень</a:t>
            </a:r>
            <a:r>
              <a:rPr lang="ru-RU" dirty="0"/>
              <a:t> як </a:t>
            </a:r>
            <a:r>
              <a:rPr lang="ru-RU" dirty="0" err="1"/>
              <a:t>загальнодержавних</a:t>
            </a:r>
            <a:r>
              <a:rPr lang="ru-RU" dirty="0"/>
              <a:t>, так і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, </a:t>
            </a:r>
            <a:r>
              <a:rPr lang="ru-RU" dirty="0" err="1"/>
              <a:t>пошуку</a:t>
            </a:r>
            <a:r>
              <a:rPr lang="ru-RU" dirty="0"/>
              <a:t> </a:t>
            </a:r>
            <a:r>
              <a:rPr lang="ru-RU" dirty="0" err="1"/>
              <a:t>альтернативних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, </a:t>
            </a:r>
            <a:r>
              <a:rPr lang="ru-RU" dirty="0" err="1"/>
              <a:t>ефективному</a:t>
            </a:r>
            <a:r>
              <a:rPr lang="ru-RU" dirty="0"/>
              <a:t>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надходять</a:t>
            </a:r>
            <a:r>
              <a:rPr lang="ru-RU" dirty="0"/>
              <a:t> у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. </a:t>
            </a:r>
            <a:r>
              <a:rPr lang="ru-RU" dirty="0" err="1"/>
              <a:t>Реальним</a:t>
            </a:r>
            <a:r>
              <a:rPr lang="ru-RU" dirty="0"/>
              <a:t> </a:t>
            </a:r>
            <a:r>
              <a:rPr lang="ru-RU" dirty="0" err="1"/>
              <a:t>втіленням</a:t>
            </a:r>
            <a:r>
              <a:rPr lang="ru-RU" dirty="0"/>
              <a:t> </a:t>
            </a:r>
            <a:r>
              <a:rPr lang="ru-RU" dirty="0" err="1"/>
              <a:t>стимулюючої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є </a:t>
            </a:r>
            <a:r>
              <a:rPr lang="ru-RU" dirty="0" err="1"/>
              <a:t>чинний</a:t>
            </a:r>
            <a:r>
              <a:rPr lang="ru-RU" dirty="0"/>
              <a:t> порядок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, </a:t>
            </a:r>
            <a:r>
              <a:rPr lang="ru-RU" dirty="0" err="1"/>
              <a:t>заохочення</a:t>
            </a:r>
            <a:r>
              <a:rPr lang="ru-RU" dirty="0"/>
              <a:t> </a:t>
            </a:r>
            <a:r>
              <a:rPr lang="ru-RU" dirty="0" err="1"/>
              <a:t>перевиконання</a:t>
            </a:r>
            <a:r>
              <a:rPr lang="ru-RU" dirty="0"/>
              <a:t> </a:t>
            </a:r>
            <a:r>
              <a:rPr lang="ru-RU" dirty="0" err="1"/>
              <a:t>запланованих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надходжень</a:t>
            </a:r>
            <a:r>
              <a:rPr lang="ru-RU" dirty="0"/>
              <a:t> </a:t>
            </a:r>
            <a:r>
              <a:rPr lang="ru-RU" dirty="0" err="1"/>
              <a:t>загальнодержавних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, </a:t>
            </a:r>
            <a:r>
              <a:rPr lang="ru-RU" dirty="0" err="1"/>
              <a:t>самостійність</a:t>
            </a:r>
            <a:r>
              <a:rPr lang="ru-RU" dirty="0"/>
              <a:t> у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додатково</a:t>
            </a:r>
            <a:r>
              <a:rPr lang="ru-RU" dirty="0"/>
              <a:t> </a:t>
            </a:r>
            <a:r>
              <a:rPr lang="ru-RU" dirty="0" err="1"/>
              <a:t>залучених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1472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967" y="232012"/>
            <a:ext cx="9116705" cy="6155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/>
              <a:t>чинної</a:t>
            </a:r>
            <a:r>
              <a:rPr lang="ru-RU" dirty="0"/>
              <a:t> </a:t>
            </a:r>
            <a:r>
              <a:rPr lang="ru-RU" dirty="0" err="1"/>
              <a:t>законодавчої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b="1" u="sng" dirty="0" err="1"/>
              <a:t>принципи</a:t>
            </a:r>
            <a:r>
              <a:rPr lang="ru-RU" b="1" u="sng" dirty="0"/>
              <a:t> </a:t>
            </a:r>
            <a:r>
              <a:rPr lang="ru-RU" b="1" u="sng" dirty="0" err="1"/>
              <a:t>організації</a:t>
            </a:r>
            <a:r>
              <a:rPr lang="ru-RU" b="1" u="sng" dirty="0"/>
              <a:t> </a:t>
            </a:r>
            <a:r>
              <a:rPr lang="ru-RU" b="1" u="sng" dirty="0" err="1"/>
              <a:t>місцевих</a:t>
            </a:r>
            <a:r>
              <a:rPr lang="ru-RU" b="1" dirty="0"/>
              <a:t> </a:t>
            </a:r>
            <a:r>
              <a:rPr lang="ru-RU" b="1" dirty="0" err="1"/>
              <a:t>фінансів</a:t>
            </a:r>
            <a:r>
              <a:rPr lang="ru-RU" b="1" dirty="0"/>
              <a:t>: </a:t>
            </a:r>
            <a:endParaRPr lang="ru-RU" dirty="0"/>
          </a:p>
          <a:p>
            <a:r>
              <a:rPr lang="ru-RU" dirty="0"/>
              <a:t> </a:t>
            </a:r>
            <a:r>
              <a:rPr lang="ru-RU" dirty="0" err="1"/>
              <a:t>обов'язкове</a:t>
            </a:r>
            <a:r>
              <a:rPr lang="ru-RU" dirty="0"/>
              <a:t> </a:t>
            </a:r>
            <a:r>
              <a:rPr lang="ru-RU" dirty="0" err="1"/>
              <a:t>розмежування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і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державною </a:t>
            </a:r>
            <a:r>
              <a:rPr lang="ru-RU" dirty="0" err="1"/>
              <a:t>владою</a:t>
            </a:r>
            <a:r>
              <a:rPr lang="ru-RU" dirty="0"/>
              <a:t> та </a:t>
            </a:r>
            <a:r>
              <a:rPr lang="ru-RU" dirty="0" err="1"/>
              <a:t>місцевим</a:t>
            </a:r>
            <a:r>
              <a:rPr lang="ru-RU" dirty="0"/>
              <a:t> </a:t>
            </a:r>
            <a:r>
              <a:rPr lang="ru-RU" dirty="0" err="1"/>
              <a:t>самоврядуванням</a:t>
            </a:r>
            <a:r>
              <a:rPr lang="ru-RU" dirty="0"/>
              <a:t>; </a:t>
            </a:r>
          </a:p>
          <a:p>
            <a:r>
              <a:rPr lang="ru-RU" dirty="0"/>
              <a:t> </a:t>
            </a:r>
            <a:r>
              <a:rPr lang="ru-RU" dirty="0" err="1"/>
              <a:t>чіткий</a:t>
            </a:r>
            <a:r>
              <a:rPr lang="ru-RU" dirty="0"/>
              <a:t>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дохідних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державним</a:t>
            </a:r>
            <a:r>
              <a:rPr lang="ru-RU" dirty="0"/>
              <a:t> і </a:t>
            </a:r>
            <a:r>
              <a:rPr lang="ru-RU" dirty="0" err="1"/>
              <a:t>місцевими</a:t>
            </a:r>
            <a:r>
              <a:rPr lang="ru-RU" dirty="0"/>
              <a:t> бюджетами; </a:t>
            </a:r>
          </a:p>
          <a:p>
            <a:r>
              <a:rPr lang="ru-RU" dirty="0"/>
              <a:t>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дохідних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місцевому</a:t>
            </a:r>
            <a:r>
              <a:rPr lang="ru-RU" dirty="0"/>
              <a:t> </a:t>
            </a:r>
            <a:r>
              <a:rPr lang="ru-RU" dirty="0" err="1" smtClean="0"/>
              <a:t>самоврядуванню</a:t>
            </a:r>
            <a:r>
              <a:rPr lang="ru-RU" dirty="0"/>
              <a:t>; </a:t>
            </a:r>
          </a:p>
          <a:p>
            <a:r>
              <a:rPr lang="ru-RU" dirty="0"/>
              <a:t> </a:t>
            </a:r>
            <a:r>
              <a:rPr lang="ru-RU" dirty="0" err="1"/>
              <a:t>самостійність</a:t>
            </a:r>
            <a:r>
              <a:rPr lang="ru-RU" dirty="0"/>
              <a:t> у </a:t>
            </a:r>
            <a:r>
              <a:rPr lang="ru-RU" dirty="0" err="1"/>
              <a:t>формуванні</a:t>
            </a:r>
            <a:r>
              <a:rPr lang="ru-RU" dirty="0"/>
              <a:t> та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; </a:t>
            </a:r>
          </a:p>
          <a:p>
            <a:r>
              <a:rPr lang="ru-RU" dirty="0"/>
              <a:t>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фінансову</a:t>
            </a:r>
            <a:r>
              <a:rPr lang="ru-RU" dirty="0"/>
              <a:t> </a:t>
            </a:r>
            <a:r>
              <a:rPr lang="ru-RU" dirty="0" err="1"/>
              <a:t>підтримку</a:t>
            </a:r>
            <a:r>
              <a:rPr lang="ru-RU" dirty="0"/>
              <a:t> не </a:t>
            </a:r>
            <a:r>
              <a:rPr lang="ru-RU" dirty="0" err="1"/>
              <a:t>самодостатніх</a:t>
            </a:r>
            <a:r>
              <a:rPr lang="ru-RU" dirty="0"/>
              <a:t> </a:t>
            </a:r>
            <a:r>
              <a:rPr lang="ru-RU" dirty="0" err="1"/>
              <a:t>територіальних</a:t>
            </a:r>
            <a:r>
              <a:rPr lang="ru-RU" dirty="0"/>
              <a:t> громад,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</a:t>
            </a:r>
            <a:r>
              <a:rPr lang="ru-RU" dirty="0" err="1"/>
              <a:t>вирівнювання</a:t>
            </a:r>
            <a:r>
              <a:rPr lang="ru-RU" dirty="0"/>
              <a:t>; </a:t>
            </a:r>
          </a:p>
          <a:p>
            <a:r>
              <a:rPr lang="ru-RU" dirty="0"/>
              <a:t> </a:t>
            </a:r>
            <a:r>
              <a:rPr lang="ru-RU" dirty="0" err="1"/>
              <a:t>стимулювання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як державного, так і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; </a:t>
            </a:r>
          </a:p>
          <a:p>
            <a:r>
              <a:rPr lang="ru-RU" dirty="0"/>
              <a:t> </a:t>
            </a:r>
            <a:r>
              <a:rPr lang="ru-RU" dirty="0" err="1"/>
              <a:t>раціональне</a:t>
            </a:r>
            <a:r>
              <a:rPr lang="ru-RU" dirty="0"/>
              <a:t> й </a:t>
            </a:r>
            <a:r>
              <a:rPr lang="ru-RU" dirty="0" err="1"/>
              <a:t>економне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матеріальних</a:t>
            </a:r>
            <a:r>
              <a:rPr lang="ru-RU" dirty="0"/>
              <a:t> і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; </a:t>
            </a:r>
          </a:p>
          <a:p>
            <a:r>
              <a:rPr lang="ru-RU" dirty="0"/>
              <a:t>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постійного</a:t>
            </a:r>
            <a:r>
              <a:rPr lang="ru-RU" dirty="0"/>
              <a:t> контролю за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наявних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; </a:t>
            </a:r>
          </a:p>
          <a:p>
            <a:r>
              <a:rPr lang="ru-RU" dirty="0"/>
              <a:t> </a:t>
            </a:r>
            <a:r>
              <a:rPr lang="ru-RU" dirty="0" err="1"/>
              <a:t>гласність</a:t>
            </a:r>
            <a:r>
              <a:rPr lang="ru-RU" dirty="0"/>
              <a:t> та </a:t>
            </a:r>
            <a:r>
              <a:rPr lang="ru-RU" dirty="0" err="1"/>
              <a:t>відкритість</a:t>
            </a:r>
            <a:r>
              <a:rPr lang="ru-RU" dirty="0"/>
              <a:t> у </a:t>
            </a:r>
            <a:r>
              <a:rPr lang="ru-RU" dirty="0" err="1"/>
              <a:t>формуванні</a:t>
            </a:r>
            <a:r>
              <a:rPr lang="ru-RU" dirty="0"/>
              <a:t> та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9231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967" y="232012"/>
            <a:ext cx="9116705" cy="61551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err="1"/>
              <a:t>Сутність</a:t>
            </a:r>
            <a:r>
              <a:rPr lang="ru-RU" b="1" dirty="0"/>
              <a:t> </a:t>
            </a:r>
            <a:r>
              <a:rPr lang="ru-RU" b="1" dirty="0" err="1"/>
              <a:t>місцевих</a:t>
            </a:r>
            <a:r>
              <a:rPr lang="ru-RU" b="1" dirty="0"/>
              <a:t> </a:t>
            </a:r>
            <a:r>
              <a:rPr lang="ru-RU" b="1" dirty="0" err="1"/>
              <a:t>фінансів</a:t>
            </a:r>
            <a:r>
              <a:rPr lang="ru-RU" b="1" dirty="0"/>
              <a:t> як </a:t>
            </a:r>
            <a:r>
              <a:rPr lang="ru-RU" b="1" dirty="0" err="1"/>
              <a:t>економічної</a:t>
            </a:r>
            <a:r>
              <a:rPr lang="ru-RU" b="1" dirty="0"/>
              <a:t> </a:t>
            </a:r>
            <a:r>
              <a:rPr lang="ru-RU" b="1" dirty="0" err="1"/>
              <a:t>категорії</a:t>
            </a:r>
            <a:r>
              <a:rPr lang="ru-RU" b="1" dirty="0"/>
              <a:t> та </a:t>
            </a:r>
            <a:r>
              <a:rPr lang="ru-RU" b="1" dirty="0" err="1"/>
              <a:t>зміст</a:t>
            </a:r>
            <a:r>
              <a:rPr lang="ru-RU" b="1" dirty="0"/>
              <a:t> </a:t>
            </a:r>
            <a:r>
              <a:rPr lang="ru-RU" b="1" dirty="0" err="1"/>
              <a:t>їх</a:t>
            </a:r>
            <a:r>
              <a:rPr lang="ru-RU" b="1" dirty="0"/>
              <a:t> </a:t>
            </a:r>
            <a:r>
              <a:rPr lang="ru-RU" b="1" dirty="0" err="1"/>
              <a:t>функцій</a:t>
            </a:r>
            <a:r>
              <a:rPr lang="ru-RU" b="1" dirty="0"/>
              <a:t> </a:t>
            </a:r>
            <a:r>
              <a:rPr lang="ru-RU" b="1" dirty="0" err="1"/>
              <a:t>проявляються</a:t>
            </a:r>
            <a:r>
              <a:rPr lang="ru-RU" b="1" dirty="0"/>
              <a:t> у </a:t>
            </a:r>
            <a:r>
              <a:rPr lang="ru-RU" b="1" dirty="0" err="1"/>
              <a:t>складі</a:t>
            </a:r>
            <a:r>
              <a:rPr lang="ru-RU" b="1" dirty="0"/>
              <a:t> </a:t>
            </a:r>
            <a:r>
              <a:rPr lang="ru-RU" b="1" dirty="0" err="1"/>
              <a:t>місцевих</a:t>
            </a:r>
            <a:r>
              <a:rPr lang="ru-RU" b="1" dirty="0"/>
              <a:t> </a:t>
            </a:r>
            <a:r>
              <a:rPr lang="ru-RU" b="1" dirty="0" err="1"/>
              <a:t>фінансових</a:t>
            </a:r>
            <a:r>
              <a:rPr lang="ru-RU" b="1" dirty="0"/>
              <a:t> </a:t>
            </a:r>
            <a:r>
              <a:rPr lang="ru-RU" b="1" dirty="0" err="1"/>
              <a:t>інститутів</a:t>
            </a:r>
            <a:r>
              <a:rPr lang="ru-RU" b="1" dirty="0"/>
              <a:t>, до </a:t>
            </a:r>
            <a:r>
              <a:rPr lang="ru-RU" b="1" dirty="0" err="1"/>
              <a:t>яких</a:t>
            </a:r>
            <a:r>
              <a:rPr lang="ru-RU" b="1" dirty="0"/>
              <a:t> належать</a:t>
            </a:r>
            <a:r>
              <a:rPr lang="ru-RU" dirty="0"/>
              <a:t>: </a:t>
            </a:r>
          </a:p>
          <a:p>
            <a:r>
              <a:rPr lang="ru-RU" dirty="0"/>
              <a:t>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бюджети</a:t>
            </a:r>
            <a:r>
              <a:rPr lang="ru-RU" dirty="0"/>
              <a:t>; </a:t>
            </a:r>
          </a:p>
          <a:p>
            <a:r>
              <a:rPr lang="ru-RU" dirty="0"/>
              <a:t>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податки</a:t>
            </a:r>
            <a:r>
              <a:rPr lang="ru-RU" dirty="0"/>
              <a:t> і </a:t>
            </a:r>
            <a:r>
              <a:rPr lang="ru-RU" dirty="0" err="1"/>
              <a:t>збори</a:t>
            </a:r>
            <a:r>
              <a:rPr lang="ru-RU" dirty="0"/>
              <a:t>; </a:t>
            </a:r>
          </a:p>
          <a:p>
            <a:r>
              <a:rPr lang="ru-RU" dirty="0"/>
              <a:t> </a:t>
            </a:r>
            <a:r>
              <a:rPr lang="ru-RU" dirty="0" err="1"/>
              <a:t>цільові</a:t>
            </a:r>
            <a:r>
              <a:rPr lang="ru-RU" dirty="0"/>
              <a:t> </a:t>
            </a:r>
            <a:r>
              <a:rPr lang="ru-RU" dirty="0" err="1"/>
              <a:t>фонди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; </a:t>
            </a:r>
          </a:p>
          <a:p>
            <a:r>
              <a:rPr lang="ru-RU" dirty="0"/>
              <a:t> </a:t>
            </a:r>
            <a:r>
              <a:rPr lang="ru-RU" dirty="0" err="1"/>
              <a:t>комунальний</a:t>
            </a:r>
            <a:r>
              <a:rPr lang="ru-RU" dirty="0"/>
              <a:t> кредит; </a:t>
            </a:r>
          </a:p>
          <a:p>
            <a:r>
              <a:rPr lang="ru-RU" dirty="0"/>
              <a:t>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позики</a:t>
            </a:r>
            <a:r>
              <a:rPr lang="ru-RU" dirty="0"/>
              <a:t>; </a:t>
            </a:r>
          </a:p>
          <a:p>
            <a:r>
              <a:rPr lang="ru-RU" dirty="0"/>
              <a:t> </a:t>
            </a:r>
            <a:r>
              <a:rPr lang="ru-RU" dirty="0" err="1"/>
              <a:t>об'єкти</a:t>
            </a:r>
            <a:r>
              <a:rPr lang="ru-RU" dirty="0"/>
              <a:t> </a:t>
            </a:r>
            <a:r>
              <a:rPr lang="ru-RU" dirty="0" err="1"/>
              <a:t>комунальної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бюджети</a:t>
            </a:r>
            <a:r>
              <a:rPr lang="ru-RU" dirty="0"/>
              <a:t> </a:t>
            </a:r>
            <a:r>
              <a:rPr lang="ru-RU" dirty="0" err="1"/>
              <a:t>займають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з </a:t>
            </a:r>
            <a:r>
              <a:rPr lang="ru-RU" dirty="0" err="1"/>
              <a:t>центральних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в </a:t>
            </a:r>
            <a:r>
              <a:rPr lang="ru-RU" dirty="0" err="1"/>
              <a:t>економічній</a:t>
            </a:r>
            <a:r>
              <a:rPr lang="ru-RU" dirty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в них </a:t>
            </a:r>
            <a:r>
              <a:rPr lang="ru-RU" dirty="0" err="1"/>
              <a:t>зосереджується</a:t>
            </a:r>
            <a:r>
              <a:rPr lang="ru-RU" dirty="0"/>
              <a:t> </a:t>
            </a:r>
            <a:r>
              <a:rPr lang="ru-RU" dirty="0" err="1"/>
              <a:t>значна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 smtClean="0"/>
              <a:t>державних</a:t>
            </a:r>
            <a:r>
              <a:rPr lang="ru-RU" dirty="0"/>
              <a:t> </a:t>
            </a:r>
            <a:r>
              <a:rPr lang="ru-RU" dirty="0" err="1" smtClean="0"/>
              <a:t>фінансових</a:t>
            </a:r>
            <a:r>
              <a:rPr lang="ru-RU" dirty="0" smtClean="0"/>
              <a:t> </a:t>
            </a:r>
            <a:r>
              <a:rPr lang="ru-RU" dirty="0" err="1"/>
              <a:t>ресурсів</a:t>
            </a:r>
            <a:r>
              <a:rPr lang="ru-RU" dirty="0"/>
              <a:t>.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бюджети</a:t>
            </a:r>
            <a:r>
              <a:rPr lang="ru-RU" dirty="0"/>
              <a:t> є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численною </a:t>
            </a:r>
            <a:r>
              <a:rPr lang="ru-RU" dirty="0" err="1" smtClean="0"/>
              <a:t>ланкою</a:t>
            </a:r>
            <a:r>
              <a:rPr lang="ru-RU" dirty="0"/>
              <a:t> </a:t>
            </a:r>
            <a:r>
              <a:rPr lang="ru-RU" dirty="0" err="1" smtClean="0"/>
              <a:t>бюджетної</a:t>
            </a:r>
            <a:r>
              <a:rPr lang="ru-RU" dirty="0" smtClean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. Вони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 smtClean="0"/>
              <a:t>задоволення</a:t>
            </a:r>
            <a:r>
              <a:rPr lang="ru-RU" dirty="0"/>
              <a:t>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/>
              <a:t>потреб </a:t>
            </a:r>
            <a:r>
              <a:rPr lang="ru-RU" dirty="0" err="1"/>
              <a:t>населення</a:t>
            </a:r>
            <a:r>
              <a:rPr lang="ru-RU" dirty="0"/>
              <a:t>, стан та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.</a:t>
            </a:r>
          </a:p>
          <a:p>
            <a:r>
              <a:rPr lang="ru-RU" b="1" u="sng" dirty="0"/>
              <a:t>До </a:t>
            </a:r>
            <a:r>
              <a:rPr lang="ru-RU" b="1" u="sng" dirty="0" err="1"/>
              <a:t>місцевих</a:t>
            </a:r>
            <a:r>
              <a:rPr lang="ru-RU" b="1" u="sng" dirty="0"/>
              <a:t> </a:t>
            </a:r>
            <a:r>
              <a:rPr lang="ru-RU" b="1" u="sng" dirty="0" err="1"/>
              <a:t>бюджетів</a:t>
            </a:r>
            <a:r>
              <a:rPr lang="ru-RU" b="1" u="sng" dirty="0"/>
              <a:t> </a:t>
            </a:r>
            <a:r>
              <a:rPr lang="ru-RU" dirty="0"/>
              <a:t>в </a:t>
            </a:r>
            <a:r>
              <a:rPr lang="ru-RU" dirty="0" err="1"/>
              <a:t>Україні</a:t>
            </a:r>
            <a:r>
              <a:rPr lang="ru-RU" dirty="0"/>
              <a:t> належать бюджет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 smtClean="0"/>
              <a:t>Республіки</a:t>
            </a:r>
            <a:r>
              <a:rPr lang="ru-RU" dirty="0"/>
              <a:t> </a:t>
            </a:r>
            <a:r>
              <a:rPr lang="ru-RU" dirty="0" err="1" smtClean="0"/>
              <a:t>Крим</a:t>
            </a:r>
            <a:r>
              <a:rPr lang="ru-RU" dirty="0"/>
              <a:t>, </a:t>
            </a:r>
            <a:r>
              <a:rPr lang="ru-RU" dirty="0" err="1"/>
              <a:t>обласні</a:t>
            </a:r>
            <a:r>
              <a:rPr lang="ru-RU" dirty="0"/>
              <a:t>, </a:t>
            </a:r>
            <a:r>
              <a:rPr lang="ru-RU" dirty="0" err="1"/>
              <a:t>районні</a:t>
            </a:r>
            <a:r>
              <a:rPr lang="ru-RU" dirty="0"/>
              <a:t> </a:t>
            </a:r>
            <a:r>
              <a:rPr lang="ru-RU" dirty="0" err="1"/>
              <a:t>бюджети</a:t>
            </a:r>
            <a:r>
              <a:rPr lang="ru-RU" dirty="0"/>
              <a:t> та </a:t>
            </a:r>
            <a:r>
              <a:rPr lang="ru-RU" dirty="0" err="1"/>
              <a:t>бюджети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.</a:t>
            </a:r>
          </a:p>
          <a:p>
            <a:r>
              <a:rPr lang="ru-RU" b="1" u="sng" dirty="0" err="1"/>
              <a:t>Бюджети</a:t>
            </a:r>
            <a:r>
              <a:rPr lang="ru-RU" b="1" u="sng" dirty="0"/>
              <a:t> </a:t>
            </a:r>
            <a:r>
              <a:rPr lang="ru-RU" b="1" u="sng" dirty="0" err="1"/>
              <a:t>місцевого</a:t>
            </a:r>
            <a:r>
              <a:rPr lang="ru-RU" b="1" u="sng" dirty="0"/>
              <a:t> </a:t>
            </a:r>
            <a:r>
              <a:rPr lang="ru-RU" b="1" u="sng" dirty="0" err="1"/>
              <a:t>самоврядування</a:t>
            </a:r>
            <a:r>
              <a:rPr lang="ru-RU" b="1" u="sng" dirty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бюджети</a:t>
            </a:r>
            <a:r>
              <a:rPr lang="ru-RU" dirty="0"/>
              <a:t> </a:t>
            </a:r>
            <a:r>
              <a:rPr lang="ru-RU" dirty="0" err="1"/>
              <a:t>територіальних</a:t>
            </a:r>
            <a:r>
              <a:rPr lang="ru-RU" dirty="0"/>
              <a:t> </a:t>
            </a:r>
            <a:r>
              <a:rPr lang="ru-RU" dirty="0" smtClean="0"/>
              <a:t>громад </a:t>
            </a:r>
            <a:r>
              <a:rPr lang="ru-RU" dirty="0" err="1" smtClean="0"/>
              <a:t>сіл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об’єднань</a:t>
            </a:r>
            <a:r>
              <a:rPr lang="ru-RU" dirty="0"/>
              <a:t>, селищ, </a:t>
            </a:r>
            <a:r>
              <a:rPr lang="ru-RU" dirty="0" err="1"/>
              <a:t>міст</a:t>
            </a:r>
            <a:r>
              <a:rPr lang="ru-RU" dirty="0"/>
              <a:t> (у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районів</a:t>
            </a:r>
            <a:r>
              <a:rPr lang="ru-RU" dirty="0"/>
              <a:t> у </a:t>
            </a:r>
            <a:r>
              <a:rPr lang="ru-RU" dirty="0" err="1"/>
              <a:t>містах</a:t>
            </a:r>
            <a:r>
              <a:rPr lang="ru-RU" dirty="0"/>
              <a:t>), </a:t>
            </a:r>
            <a:r>
              <a:rPr lang="ru-RU" dirty="0" err="1"/>
              <a:t>бюджети</a:t>
            </a:r>
            <a:r>
              <a:rPr lang="ru-RU" dirty="0"/>
              <a:t> </a:t>
            </a:r>
            <a:r>
              <a:rPr lang="ru-RU" dirty="0" err="1" smtClean="0"/>
              <a:t>об’єднаних</a:t>
            </a:r>
            <a:r>
              <a:rPr lang="ru-RU" dirty="0" smtClean="0"/>
              <a:t> </a:t>
            </a:r>
            <a:r>
              <a:rPr lang="ru-RU" dirty="0" err="1"/>
              <a:t>територіальних</a:t>
            </a:r>
            <a:r>
              <a:rPr lang="ru-RU" dirty="0"/>
              <a:t> громад,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створюються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з законом </a:t>
            </a:r>
            <a:r>
              <a:rPr lang="ru-RU" dirty="0" smtClean="0"/>
              <a:t>та </a:t>
            </a:r>
            <a:r>
              <a:rPr lang="ru-RU" dirty="0" err="1" smtClean="0"/>
              <a:t>перспективним</a:t>
            </a:r>
            <a:r>
              <a:rPr lang="ru-RU" dirty="0" smtClean="0"/>
              <a:t> </a:t>
            </a:r>
            <a:r>
              <a:rPr lang="ru-RU" dirty="0"/>
              <a:t>планом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 громад. Схематично </a:t>
            </a:r>
            <a:r>
              <a:rPr lang="ru-RU" dirty="0" smtClean="0"/>
              <a:t>структура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зображена</a:t>
            </a:r>
            <a:r>
              <a:rPr lang="ru-RU" dirty="0"/>
              <a:t> на </a:t>
            </a:r>
            <a:r>
              <a:rPr lang="ru-RU" dirty="0" smtClean="0"/>
              <a:t>рис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7092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6149" y="573208"/>
            <a:ext cx="9766315" cy="497719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461752" y="5687283"/>
            <a:ext cx="4558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0" u="none" strike="noStrike" baseline="0" dirty="0" smtClean="0">
                <a:latin typeface="Arial-BoldMT"/>
              </a:rPr>
              <a:t>Структура </a:t>
            </a:r>
            <a:r>
              <a:rPr lang="ru-RU" b="1" i="0" u="none" strike="noStrike" baseline="0" dirty="0" err="1" smtClean="0">
                <a:latin typeface="Arial-BoldMT"/>
              </a:rPr>
              <a:t>місцевих</a:t>
            </a:r>
            <a:r>
              <a:rPr lang="ru-RU" b="1" i="0" u="none" strike="noStrike" baseline="0" dirty="0" smtClean="0">
                <a:latin typeface="Arial-BoldMT"/>
              </a:rPr>
              <a:t> </a:t>
            </a:r>
            <a:r>
              <a:rPr lang="ru-RU" b="1" i="0" u="none" strike="noStrike" baseline="0" dirty="0" err="1" smtClean="0">
                <a:latin typeface="Arial-BoldMT"/>
              </a:rPr>
              <a:t>бюджетів</a:t>
            </a:r>
            <a:r>
              <a:rPr lang="ru-RU" b="1" i="0" u="none" strike="noStrike" baseline="0" dirty="0" smtClean="0">
                <a:latin typeface="Arial-BoldMT"/>
              </a:rPr>
              <a:t> </a:t>
            </a:r>
            <a:r>
              <a:rPr lang="ru-RU" b="1" i="0" u="none" strike="noStrike" baseline="0" dirty="0" err="1" smtClean="0">
                <a:latin typeface="Arial-BoldMT"/>
              </a:rPr>
              <a:t>України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478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967" y="232012"/>
            <a:ext cx="9116705" cy="6155139"/>
          </a:xfrm>
        </p:spPr>
        <p:txBody>
          <a:bodyPr>
            <a:normAutofit/>
          </a:bodyPr>
          <a:lstStyle/>
          <a:p>
            <a:r>
              <a:rPr lang="ru-RU" sz="2000" u="sng" dirty="0" err="1"/>
              <a:t>Місцеві</a:t>
            </a:r>
            <a:r>
              <a:rPr lang="ru-RU" sz="2000" u="sng" dirty="0"/>
              <a:t> </a:t>
            </a:r>
            <a:r>
              <a:rPr lang="ru-RU" sz="2000" u="sng" dirty="0" err="1"/>
              <a:t>бюджети</a:t>
            </a:r>
            <a:r>
              <a:rPr lang="ru-RU" sz="2000" u="sng" dirty="0"/>
              <a:t> </a:t>
            </a:r>
            <a:r>
              <a:rPr lang="ru-RU" sz="2000" dirty="0"/>
              <a:t>–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фінансові</a:t>
            </a:r>
            <a:r>
              <a:rPr lang="ru-RU" sz="2000" dirty="0"/>
              <a:t> </a:t>
            </a:r>
            <a:r>
              <a:rPr lang="ru-RU" sz="2000" dirty="0" err="1"/>
              <a:t>ресурси</a:t>
            </a:r>
            <a:r>
              <a:rPr lang="ru-RU" sz="2000" dirty="0"/>
              <a:t>, </a:t>
            </a:r>
            <a:r>
              <a:rPr lang="ru-RU" sz="2000" dirty="0" err="1"/>
              <a:t>зосереджені</a:t>
            </a:r>
            <a:r>
              <a:rPr lang="ru-RU" sz="2000" dirty="0"/>
              <a:t> в </a:t>
            </a:r>
            <a:r>
              <a:rPr lang="ru-RU" sz="2000" dirty="0" err="1" smtClean="0"/>
              <a:t>розпорядженні</a:t>
            </a:r>
            <a:r>
              <a:rPr lang="ru-RU" sz="2000" dirty="0"/>
              <a:t> </a:t>
            </a:r>
            <a:r>
              <a:rPr lang="ru-RU" sz="2000" dirty="0" err="1" smtClean="0"/>
              <a:t>місцевих</a:t>
            </a:r>
            <a:r>
              <a:rPr lang="ru-RU" sz="2000" dirty="0" smtClean="0"/>
              <a:t> </a:t>
            </a:r>
            <a:r>
              <a:rPr lang="ru-RU" sz="2000" dirty="0"/>
              <a:t>рад та </a:t>
            </a:r>
            <a:r>
              <a:rPr lang="ru-RU" sz="2000" dirty="0" err="1"/>
              <a:t>відповідних</a:t>
            </a:r>
            <a:r>
              <a:rPr lang="ru-RU" sz="2000" dirty="0"/>
              <a:t> </a:t>
            </a:r>
            <a:r>
              <a:rPr lang="ru-RU" sz="2000" dirty="0" err="1"/>
              <a:t>органів</a:t>
            </a:r>
            <a:r>
              <a:rPr lang="ru-RU" sz="2000" dirty="0"/>
              <a:t> </a:t>
            </a:r>
            <a:r>
              <a:rPr lang="ru-RU" sz="2000" dirty="0" err="1"/>
              <a:t>місцевого</a:t>
            </a:r>
            <a:r>
              <a:rPr lang="ru-RU" sz="2000" dirty="0"/>
              <a:t> </a:t>
            </a:r>
            <a:r>
              <a:rPr lang="ru-RU" sz="2000" dirty="0" err="1" smtClean="0"/>
              <a:t>самоврядування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 err="1"/>
              <a:t>Формування</a:t>
            </a:r>
            <a:r>
              <a:rPr lang="ru-RU" sz="2000" dirty="0"/>
              <a:t> та </a:t>
            </a:r>
            <a:r>
              <a:rPr lang="ru-RU" sz="2000" dirty="0" err="1"/>
              <a:t>виконання</a:t>
            </a:r>
            <a:r>
              <a:rPr lang="ru-RU" sz="2000" dirty="0"/>
              <a:t> </a:t>
            </a:r>
            <a:r>
              <a:rPr lang="ru-RU" sz="2000" dirty="0" err="1"/>
              <a:t>місцевих</a:t>
            </a:r>
            <a:r>
              <a:rPr lang="ru-RU" sz="2000" dirty="0"/>
              <a:t> </a:t>
            </a:r>
            <a:r>
              <a:rPr lang="ru-RU" sz="2000" dirty="0" err="1"/>
              <a:t>бдюжетів</a:t>
            </a:r>
            <a:r>
              <a:rPr lang="ru-RU" sz="2000" dirty="0"/>
              <a:t> </a:t>
            </a:r>
            <a:r>
              <a:rPr lang="ru-RU" sz="2000" dirty="0" err="1"/>
              <a:t>слід</a:t>
            </a:r>
            <a:r>
              <a:rPr lang="ru-RU" sz="2000" dirty="0"/>
              <a:t> </a:t>
            </a:r>
            <a:r>
              <a:rPr lang="ru-RU" sz="2000" dirty="0" err="1"/>
              <a:t>розглядати</a:t>
            </a:r>
            <a:r>
              <a:rPr lang="ru-RU" sz="2000" dirty="0"/>
              <a:t> у </a:t>
            </a:r>
            <a:r>
              <a:rPr lang="ru-RU" sz="2000" dirty="0" err="1"/>
              <a:t>двох</a:t>
            </a:r>
            <a:r>
              <a:rPr lang="ru-RU" sz="2000" dirty="0"/>
              <a:t> </a:t>
            </a:r>
            <a:r>
              <a:rPr lang="ru-RU" sz="2000" dirty="0" smtClean="0"/>
              <a:t>аспектах</a:t>
            </a:r>
            <a:r>
              <a:rPr lang="ru-RU" sz="2000" dirty="0"/>
              <a:t>: </a:t>
            </a:r>
            <a:endParaRPr lang="ru-RU" sz="2000" dirty="0" smtClean="0"/>
          </a:p>
          <a:p>
            <a:pPr>
              <a:buAutoNum type="arabicParenR"/>
            </a:pPr>
            <a:r>
              <a:rPr lang="ru-RU" sz="2000" dirty="0" smtClean="0"/>
              <a:t>як </a:t>
            </a:r>
            <a:r>
              <a:rPr lang="ru-RU" sz="2000" dirty="0" err="1"/>
              <a:t>організаційну</a:t>
            </a:r>
            <a:r>
              <a:rPr lang="ru-RU" sz="2000" dirty="0"/>
              <a:t> форму </a:t>
            </a:r>
            <a:r>
              <a:rPr lang="ru-RU" sz="2000" dirty="0" err="1"/>
              <a:t>мобілізації</a:t>
            </a:r>
            <a:r>
              <a:rPr lang="ru-RU" sz="2000" dirty="0"/>
              <a:t> </a:t>
            </a:r>
            <a:r>
              <a:rPr lang="ru-RU" sz="2000" dirty="0" err="1"/>
              <a:t>частини</a:t>
            </a:r>
            <a:r>
              <a:rPr lang="ru-RU" sz="2000" dirty="0"/>
              <a:t> </a:t>
            </a:r>
            <a:r>
              <a:rPr lang="ru-RU" sz="2000" dirty="0" err="1"/>
              <a:t>фінансових</a:t>
            </a:r>
            <a:r>
              <a:rPr lang="ru-RU" sz="2000" dirty="0"/>
              <a:t> </a:t>
            </a:r>
            <a:r>
              <a:rPr lang="ru-RU" sz="2000" dirty="0" err="1" smtClean="0"/>
              <a:t>ресурсіву</a:t>
            </a:r>
            <a:r>
              <a:rPr lang="ru-RU" sz="2000" dirty="0" smtClean="0"/>
              <a:t> </a:t>
            </a:r>
            <a:r>
              <a:rPr lang="ru-RU" sz="2000" dirty="0" err="1"/>
              <a:t>розпорядження</a:t>
            </a:r>
            <a:r>
              <a:rPr lang="ru-RU" sz="2000" dirty="0"/>
              <a:t> </a:t>
            </a:r>
            <a:r>
              <a:rPr lang="ru-RU" sz="2000" dirty="0" err="1"/>
              <a:t>місцевих</a:t>
            </a:r>
            <a:r>
              <a:rPr lang="ru-RU" sz="2000" dirty="0"/>
              <a:t> </a:t>
            </a:r>
            <a:r>
              <a:rPr lang="ru-RU" sz="2000" dirty="0" err="1"/>
              <a:t>органів</a:t>
            </a:r>
            <a:r>
              <a:rPr lang="ru-RU" sz="2000" dirty="0"/>
              <a:t> </a:t>
            </a:r>
            <a:r>
              <a:rPr lang="ru-RU" sz="2000" dirty="0" err="1"/>
              <a:t>самоврядування</a:t>
            </a:r>
            <a:r>
              <a:rPr lang="ru-RU" sz="2000" dirty="0" smtClean="0"/>
              <a:t>;</a:t>
            </a:r>
          </a:p>
          <a:p>
            <a:pPr>
              <a:buAutoNum type="arabicParenR"/>
            </a:pPr>
            <a:r>
              <a:rPr lang="ru-RU" sz="2000" dirty="0" smtClean="0"/>
              <a:t> </a:t>
            </a:r>
            <a:r>
              <a:rPr lang="ru-RU" sz="2000" dirty="0"/>
              <a:t>2) як систему </a:t>
            </a:r>
            <a:r>
              <a:rPr lang="ru-RU" sz="2000" dirty="0" err="1" smtClean="0"/>
              <a:t>фінансових</a:t>
            </a:r>
            <a:r>
              <a:rPr lang="ru-RU" sz="2000" dirty="0" smtClean="0"/>
              <a:t> </a:t>
            </a:r>
            <a:r>
              <a:rPr lang="ru-RU" sz="2000" dirty="0" err="1"/>
              <a:t>відносин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виникають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:</a:t>
            </a:r>
          </a:p>
          <a:p>
            <a:r>
              <a:rPr lang="ru-RU" sz="2000" dirty="0"/>
              <a:t>− бюджетами й </a:t>
            </a:r>
            <a:r>
              <a:rPr lang="ru-RU" sz="2000" dirty="0" err="1"/>
              <a:t>населенням</a:t>
            </a:r>
            <a:r>
              <a:rPr lang="ru-RU" sz="2000" dirty="0"/>
              <a:t> </a:t>
            </a:r>
            <a:r>
              <a:rPr lang="ru-RU" sz="2000" dirty="0" err="1"/>
              <a:t>відповідної</a:t>
            </a:r>
            <a:r>
              <a:rPr lang="ru-RU" sz="2000" dirty="0"/>
              <a:t> </a:t>
            </a:r>
            <a:r>
              <a:rPr lang="ru-RU" sz="2000" dirty="0" err="1"/>
              <a:t>території</a:t>
            </a:r>
            <a:r>
              <a:rPr lang="ru-RU" sz="2000" dirty="0"/>
              <a:t>;</a:t>
            </a:r>
          </a:p>
          <a:p>
            <a:r>
              <a:rPr lang="ru-RU" sz="2000" dirty="0"/>
              <a:t>− бюджетами </a:t>
            </a:r>
            <a:r>
              <a:rPr lang="ru-RU" sz="2000" dirty="0" err="1"/>
              <a:t>різних</a:t>
            </a:r>
            <a:r>
              <a:rPr lang="ru-RU" sz="2000" dirty="0"/>
              <a:t> </a:t>
            </a:r>
            <a:r>
              <a:rPr lang="ru-RU" sz="2000" dirty="0" err="1"/>
              <a:t>рівнів</a:t>
            </a:r>
            <a:r>
              <a:rPr lang="ru-RU" sz="2000" dirty="0"/>
              <a:t> </a:t>
            </a:r>
            <a:r>
              <a:rPr lang="ru-RU" sz="2000" dirty="0" err="1"/>
              <a:t>щодо</a:t>
            </a:r>
            <a:r>
              <a:rPr lang="ru-RU" sz="2000" dirty="0"/>
              <a:t> </a:t>
            </a:r>
            <a:r>
              <a:rPr lang="ru-RU" sz="2000" dirty="0" err="1"/>
              <a:t>перерозподілу</a:t>
            </a:r>
            <a:r>
              <a:rPr lang="ru-RU" sz="2000" dirty="0"/>
              <a:t> </a:t>
            </a:r>
            <a:r>
              <a:rPr lang="ru-RU" sz="2000" dirty="0" err="1"/>
              <a:t>фінансових</a:t>
            </a:r>
            <a:r>
              <a:rPr lang="ru-RU" sz="2000" dirty="0"/>
              <a:t> </a:t>
            </a:r>
            <a:r>
              <a:rPr lang="ru-RU" sz="2000" dirty="0" err="1"/>
              <a:t>ресурсів</a:t>
            </a:r>
            <a:r>
              <a:rPr lang="ru-RU" sz="2000" dirty="0"/>
              <a:t>;</a:t>
            </a:r>
          </a:p>
          <a:p>
            <a:r>
              <a:rPr lang="ru-RU" sz="2000" dirty="0"/>
              <a:t>− </a:t>
            </a:r>
            <a:r>
              <a:rPr lang="ru-RU" sz="2000" dirty="0" err="1"/>
              <a:t>місцевими</a:t>
            </a:r>
            <a:r>
              <a:rPr lang="ru-RU" sz="2000" dirty="0"/>
              <a:t> і </a:t>
            </a:r>
            <a:r>
              <a:rPr lang="ru-RU" sz="2000" dirty="0" err="1"/>
              <a:t>державним</a:t>
            </a:r>
            <a:r>
              <a:rPr lang="ru-RU" sz="2000" dirty="0"/>
              <a:t> бюджетами;</a:t>
            </a:r>
          </a:p>
          <a:p>
            <a:r>
              <a:rPr lang="ru-RU" sz="2000" dirty="0"/>
              <a:t>− </a:t>
            </a:r>
            <a:r>
              <a:rPr lang="ru-RU" sz="2000" dirty="0" err="1"/>
              <a:t>місцевими</a:t>
            </a:r>
            <a:r>
              <a:rPr lang="ru-RU" sz="2000" dirty="0"/>
              <a:t> бюджетами й </a:t>
            </a:r>
            <a:r>
              <a:rPr lang="ru-RU" sz="2000" dirty="0" err="1"/>
              <a:t>господарськими</a:t>
            </a:r>
            <a:r>
              <a:rPr lang="ru-RU" sz="2000" dirty="0"/>
              <a:t> структурами,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 smtClean="0"/>
              <a:t>функціонують</a:t>
            </a:r>
            <a:r>
              <a:rPr lang="ru-RU" sz="2000" dirty="0" smtClean="0"/>
              <a:t> </a:t>
            </a:r>
            <a:r>
              <a:rPr lang="ru-RU" sz="2000" dirty="0"/>
              <a:t>на </a:t>
            </a:r>
            <a:r>
              <a:rPr lang="ru-RU" sz="2000" dirty="0" err="1"/>
              <a:t>певній</a:t>
            </a:r>
            <a:r>
              <a:rPr lang="ru-RU" sz="2000" dirty="0"/>
              <a:t> </a:t>
            </a:r>
            <a:r>
              <a:rPr lang="ru-RU" sz="2000" dirty="0" err="1"/>
              <a:t>території</a:t>
            </a:r>
            <a:r>
              <a:rPr lang="ru-RU" sz="2000" dirty="0"/>
              <a:t>.</a:t>
            </a:r>
          </a:p>
          <a:p>
            <a:pPr marL="0" indent="0">
              <a:buNone/>
            </a:pPr>
            <a:r>
              <a:rPr lang="ru-RU" sz="2000" dirty="0" err="1"/>
              <a:t>Місцевий</a:t>
            </a:r>
            <a:r>
              <a:rPr lang="ru-RU" sz="2000" dirty="0"/>
              <a:t> бюджет </a:t>
            </a:r>
            <a:r>
              <a:rPr lang="ru-RU" sz="2000" dirty="0" err="1"/>
              <a:t>містить</a:t>
            </a:r>
            <a:r>
              <a:rPr lang="ru-RU" sz="2000" dirty="0"/>
              <a:t> </a:t>
            </a:r>
            <a:r>
              <a:rPr lang="ru-RU" sz="2000" dirty="0" err="1"/>
              <a:t>надходження</a:t>
            </a:r>
            <a:r>
              <a:rPr lang="ru-RU" sz="2000" dirty="0"/>
              <a:t> і </a:t>
            </a:r>
            <a:r>
              <a:rPr lang="ru-RU" sz="2000" dirty="0" err="1"/>
              <a:t>витрати</a:t>
            </a:r>
            <a:r>
              <a:rPr lang="ru-RU" sz="2000" dirty="0"/>
              <a:t> на </a:t>
            </a:r>
            <a:r>
              <a:rPr lang="ru-RU" sz="2000" dirty="0" err="1"/>
              <a:t>виконання</a:t>
            </a:r>
            <a:r>
              <a:rPr lang="ru-RU" sz="2000" dirty="0"/>
              <a:t> </a:t>
            </a:r>
            <a:r>
              <a:rPr lang="ru-RU" sz="2000" dirty="0" err="1" smtClean="0"/>
              <a:t>повноважень</a:t>
            </a:r>
            <a:r>
              <a:rPr lang="ru-RU" sz="2000" dirty="0" smtClean="0"/>
              <a:t> </a:t>
            </a:r>
            <a:r>
              <a:rPr lang="ru-RU" sz="2000" dirty="0" err="1"/>
              <a:t>органів</a:t>
            </a:r>
            <a:r>
              <a:rPr lang="ru-RU" sz="2000" dirty="0"/>
              <a:t> </a:t>
            </a:r>
            <a:r>
              <a:rPr lang="ru-RU" sz="2000" dirty="0" err="1"/>
              <a:t>влади</a:t>
            </a:r>
            <a:r>
              <a:rPr lang="ru-RU" sz="2000" dirty="0"/>
              <a:t> АРК, </a:t>
            </a:r>
            <a:r>
              <a:rPr lang="ru-RU" sz="2000" dirty="0" err="1"/>
              <a:t>місцевих</a:t>
            </a:r>
            <a:r>
              <a:rPr lang="ru-RU" sz="2000" dirty="0"/>
              <a:t> </a:t>
            </a:r>
            <a:r>
              <a:rPr lang="ru-RU" sz="2000" dirty="0" err="1"/>
              <a:t>державних</a:t>
            </a:r>
            <a:r>
              <a:rPr lang="ru-RU" sz="2000" dirty="0"/>
              <a:t> </a:t>
            </a:r>
            <a:r>
              <a:rPr lang="ru-RU" sz="2000" dirty="0" err="1"/>
              <a:t>адміністрацій</a:t>
            </a:r>
            <a:r>
              <a:rPr lang="ru-RU" sz="2000" dirty="0"/>
              <a:t> та </a:t>
            </a:r>
            <a:r>
              <a:rPr lang="ru-RU" sz="2000" dirty="0" err="1" smtClean="0"/>
              <a:t>органів</a:t>
            </a:r>
            <a:r>
              <a:rPr lang="ru-RU" sz="2000" dirty="0"/>
              <a:t> </a:t>
            </a:r>
            <a:r>
              <a:rPr lang="ru-RU" sz="2000" dirty="0" err="1" smtClean="0"/>
              <a:t>місцевого</a:t>
            </a:r>
            <a:r>
              <a:rPr lang="ru-RU" sz="2000" dirty="0" smtClean="0"/>
              <a:t> </a:t>
            </a:r>
            <a:r>
              <a:rPr lang="ru-RU" sz="2000" dirty="0" err="1"/>
              <a:t>самоврядування</a:t>
            </a:r>
            <a:r>
              <a:rPr lang="ru-RU" sz="2000" dirty="0"/>
              <a:t>. </a:t>
            </a:r>
            <a:r>
              <a:rPr lang="ru-RU" sz="2000" dirty="0" err="1"/>
              <a:t>Ці</a:t>
            </a:r>
            <a:r>
              <a:rPr lang="ru-RU" sz="2000" dirty="0"/>
              <a:t> </a:t>
            </a:r>
            <a:r>
              <a:rPr lang="ru-RU" sz="2000" dirty="0" err="1"/>
              <a:t>надходження</a:t>
            </a:r>
            <a:r>
              <a:rPr lang="ru-RU" sz="2000" dirty="0"/>
              <a:t> і </a:t>
            </a:r>
            <a:r>
              <a:rPr lang="ru-RU" sz="2000" dirty="0" err="1"/>
              <a:t>витрати</a:t>
            </a:r>
            <a:r>
              <a:rPr lang="ru-RU" sz="2000" dirty="0"/>
              <a:t> </a:t>
            </a:r>
            <a:r>
              <a:rPr lang="ru-RU" sz="2000" dirty="0" err="1"/>
              <a:t>становлять</a:t>
            </a:r>
            <a:r>
              <a:rPr lang="ru-RU" sz="2000" dirty="0"/>
              <a:t> </a:t>
            </a:r>
            <a:r>
              <a:rPr lang="ru-RU" sz="2000" dirty="0" err="1" smtClean="0"/>
              <a:t>єдиний</a:t>
            </a:r>
            <a:r>
              <a:rPr lang="ru-RU" sz="2000" dirty="0"/>
              <a:t> </a:t>
            </a:r>
            <a:r>
              <a:rPr lang="ru-RU" sz="2000" dirty="0" smtClean="0"/>
              <a:t>баланс </a:t>
            </a:r>
            <a:r>
              <a:rPr lang="ru-RU" sz="2000" dirty="0" err="1"/>
              <a:t>відповідного</a:t>
            </a:r>
            <a:r>
              <a:rPr lang="ru-RU" sz="2000" dirty="0"/>
              <a:t> бюджету.</a:t>
            </a:r>
          </a:p>
        </p:txBody>
      </p:sp>
    </p:spTree>
    <p:extLst>
      <p:ext uri="{BB962C8B-B14F-4D97-AF65-F5344CB8AC3E}">
        <p14:creationId xmlns:p14="http://schemas.microsoft.com/office/powerpoint/2010/main" val="494072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967" y="232012"/>
            <a:ext cx="9116705" cy="6155139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2. Доходи та видатки місцевих бюджетів</a:t>
            </a:r>
            <a:endParaRPr lang="ru-RU" dirty="0"/>
          </a:p>
          <a:p>
            <a:endParaRPr lang="ru-RU" dirty="0" smtClean="0"/>
          </a:p>
          <a:p>
            <a:r>
              <a:rPr lang="ru-RU" dirty="0" err="1" smtClean="0"/>
              <a:t>Бюджетним</a:t>
            </a:r>
            <a:r>
              <a:rPr lang="ru-RU" dirty="0" smtClean="0"/>
              <a:t> </a:t>
            </a:r>
            <a:r>
              <a:rPr lang="ru-RU" dirty="0"/>
              <a:t>кодексом </a:t>
            </a:r>
            <a:r>
              <a:rPr lang="ru-RU" dirty="0" err="1"/>
              <a:t>визначено</a:t>
            </a:r>
            <a:r>
              <a:rPr lang="ru-RU" dirty="0"/>
              <a:t> порядок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дохідної</a:t>
            </a:r>
            <a:r>
              <a:rPr lang="ru-RU" dirty="0"/>
              <a:t> </a:t>
            </a:r>
            <a:r>
              <a:rPr lang="ru-RU" dirty="0" err="1" smtClean="0"/>
              <a:t>частини</a:t>
            </a:r>
            <a:r>
              <a:rPr lang="ru-RU" dirty="0"/>
              <a:t> </a:t>
            </a:r>
            <a:r>
              <a:rPr lang="ru-RU" dirty="0" err="1" smtClean="0"/>
              <a:t>місцевих</a:t>
            </a:r>
            <a:r>
              <a:rPr lang="ru-RU" dirty="0" smtClean="0"/>
              <a:t> </a:t>
            </a:r>
            <a:r>
              <a:rPr lang="ru-RU" dirty="0" err="1"/>
              <a:t>бюджетів</a:t>
            </a:r>
            <a:r>
              <a:rPr lang="ru-RU" dirty="0"/>
              <a:t>. </a:t>
            </a: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за бюджетами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 </a:t>
            </a:r>
            <a:r>
              <a:rPr lang="ru-RU" dirty="0" err="1"/>
              <a:t>здійснено</a:t>
            </a:r>
            <a:r>
              <a:rPr lang="ru-RU" dirty="0"/>
              <a:t> на засадах:</a:t>
            </a:r>
          </a:p>
          <a:p>
            <a:r>
              <a:rPr lang="ru-RU" dirty="0"/>
              <a:t>−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стабільності</a:t>
            </a:r>
            <a:r>
              <a:rPr lang="ru-RU" dirty="0"/>
              <a:t> та </a:t>
            </a:r>
            <a:r>
              <a:rPr lang="ru-RU" dirty="0" err="1"/>
              <a:t>передбачуваності</a:t>
            </a:r>
            <a:r>
              <a:rPr lang="ru-RU" dirty="0"/>
              <a:t> </a:t>
            </a:r>
            <a:r>
              <a:rPr lang="ru-RU" dirty="0" err="1"/>
              <a:t>надходжень</a:t>
            </a:r>
            <a:r>
              <a:rPr lang="ru-RU" dirty="0"/>
              <a:t> для </a:t>
            </a:r>
            <a:r>
              <a:rPr lang="ru-RU" dirty="0" err="1" smtClean="0"/>
              <a:t>довгострокового</a:t>
            </a:r>
            <a:r>
              <a:rPr lang="ru-RU" dirty="0" smtClean="0"/>
              <a:t> </a:t>
            </a:r>
            <a:r>
              <a:rPr lang="ru-RU" dirty="0" err="1"/>
              <a:t>прогнозування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;</a:t>
            </a:r>
          </a:p>
          <a:p>
            <a:r>
              <a:rPr lang="ru-RU" dirty="0"/>
              <a:t>−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взаємозв’язку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обсягами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 smtClean="0"/>
              <a:t>сплачуються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ru-RU" dirty="0" err="1"/>
              <a:t>території</a:t>
            </a:r>
            <a:r>
              <a:rPr lang="ru-RU" dirty="0"/>
              <a:t>, та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отримує</a:t>
            </a:r>
            <a:r>
              <a:rPr lang="ru-RU" dirty="0"/>
              <a:t> </a:t>
            </a:r>
            <a:r>
              <a:rPr lang="ru-RU" dirty="0" err="1"/>
              <a:t>платник</a:t>
            </a:r>
            <a:r>
              <a:rPr lang="ru-RU" dirty="0"/>
              <a:t> </a:t>
            </a:r>
            <a:r>
              <a:rPr lang="ru-RU" dirty="0" err="1"/>
              <a:t>податку</a:t>
            </a:r>
            <a:r>
              <a:rPr lang="ru-RU" dirty="0"/>
              <a:t>;</a:t>
            </a:r>
          </a:p>
          <a:p>
            <a:r>
              <a:rPr lang="ru-RU" dirty="0"/>
              <a:t>− </a:t>
            </a:r>
            <a:r>
              <a:rPr lang="ru-RU" dirty="0" err="1"/>
              <a:t>закріплення</a:t>
            </a:r>
            <a:r>
              <a:rPr lang="ru-RU" dirty="0"/>
              <a:t> </a:t>
            </a:r>
            <a:r>
              <a:rPr lang="ru-RU" dirty="0" err="1"/>
              <a:t>переліку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за бюджетами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стимулювати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до </a:t>
            </a:r>
            <a:r>
              <a:rPr lang="ru-RU" dirty="0" err="1"/>
              <a:t>нарощування</a:t>
            </a:r>
            <a:r>
              <a:rPr lang="ru-RU" dirty="0"/>
              <a:t> </a:t>
            </a:r>
            <a:r>
              <a:rPr lang="ru-RU" dirty="0" err="1" smtClean="0"/>
              <a:t>податкової</a:t>
            </a:r>
            <a:r>
              <a:rPr lang="ru-RU" dirty="0" smtClean="0"/>
              <a:t> </a:t>
            </a:r>
            <a:r>
              <a:rPr lang="ru-RU" dirty="0" err="1"/>
              <a:t>бази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Склад </a:t>
            </a:r>
            <a:r>
              <a:rPr lang="ru-RU" dirty="0" err="1"/>
              <a:t>доходів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зараховуються</a:t>
            </a:r>
            <a:r>
              <a:rPr lang="ru-RU" dirty="0"/>
              <a:t> до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, </a:t>
            </a:r>
            <a:r>
              <a:rPr lang="ru-RU" dirty="0" err="1"/>
              <a:t>визначено</a:t>
            </a:r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статтях</a:t>
            </a:r>
            <a:r>
              <a:rPr lang="ru-RU" dirty="0" smtClean="0"/>
              <a:t> </a:t>
            </a:r>
            <a:r>
              <a:rPr lang="ru-RU" dirty="0"/>
              <a:t>64, 66, 69 та 691 Бюджетного кодексу </a:t>
            </a:r>
            <a:r>
              <a:rPr lang="ru-RU" dirty="0" err="1"/>
              <a:t>України</a:t>
            </a:r>
            <a:r>
              <a:rPr lang="ru-RU" dirty="0" smtClean="0"/>
              <a:t>.</a:t>
            </a:r>
          </a:p>
          <a:p>
            <a:r>
              <a:rPr lang="ru-RU" dirty="0"/>
              <a:t>Структура </a:t>
            </a:r>
            <a:r>
              <a:rPr lang="ru-RU" dirty="0" err="1"/>
              <a:t>доходів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не є </a:t>
            </a:r>
            <a:r>
              <a:rPr lang="ru-RU" dirty="0" err="1" smtClean="0"/>
              <a:t>випадковою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передусім</a:t>
            </a:r>
            <a:r>
              <a:rPr lang="ru-RU" dirty="0"/>
              <a:t> </a:t>
            </a:r>
            <a:r>
              <a:rPr lang="ru-RU" dirty="0" err="1"/>
              <a:t>податки</a:t>
            </a:r>
            <a:r>
              <a:rPr lang="ru-RU" dirty="0"/>
              <a:t> та </a:t>
            </a:r>
            <a:r>
              <a:rPr lang="ru-RU" dirty="0" err="1"/>
              <a:t>збори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стягуються</a:t>
            </a:r>
            <a:r>
              <a:rPr lang="ru-RU" dirty="0"/>
              <a:t>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.</a:t>
            </a:r>
          </a:p>
          <a:p>
            <a:r>
              <a:rPr lang="ru-RU" dirty="0"/>
              <a:t>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визначальних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є те, </a:t>
            </a:r>
            <a:r>
              <a:rPr lang="ru-RU" dirty="0" err="1" smtClean="0"/>
              <a:t>що</a:t>
            </a:r>
            <a:r>
              <a:rPr lang="ru-RU" dirty="0"/>
              <a:t> </a:t>
            </a:r>
            <a:r>
              <a:rPr lang="ru-RU" dirty="0" err="1" smtClean="0"/>
              <a:t>податки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сплачують</a:t>
            </a:r>
            <a:r>
              <a:rPr lang="ru-RU" dirty="0"/>
              <a:t>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жителі</a:t>
            </a:r>
            <a:r>
              <a:rPr lang="ru-RU" dirty="0"/>
              <a:t>,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використовуватися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smtClean="0"/>
              <a:t>для </a:t>
            </a:r>
            <a:r>
              <a:rPr lang="ru-RU" dirty="0" err="1" smtClean="0"/>
              <a:t>фінансування</a:t>
            </a:r>
            <a:r>
              <a:rPr lang="ru-RU" dirty="0" smtClean="0"/>
              <a:t>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надаються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жителям.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 smtClean="0"/>
              <a:t>податків</a:t>
            </a:r>
            <a:r>
              <a:rPr lang="ru-RU" dirty="0" smtClean="0"/>
              <a:t>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міжнародній</a:t>
            </a:r>
            <a:r>
              <a:rPr lang="ru-RU" dirty="0"/>
              <a:t> </a:t>
            </a:r>
            <a:r>
              <a:rPr lang="ru-RU" dirty="0" err="1"/>
              <a:t>практиці</a:t>
            </a:r>
            <a:r>
              <a:rPr lang="ru-RU" dirty="0"/>
              <a:t> та </a:t>
            </a:r>
            <a:r>
              <a:rPr lang="ru-RU" dirty="0" err="1" smtClean="0"/>
              <a:t>демонструє</a:t>
            </a:r>
            <a:r>
              <a:rPr lang="ru-RU" dirty="0"/>
              <a:t> </a:t>
            </a:r>
            <a:r>
              <a:rPr lang="ru-RU" dirty="0" err="1" smtClean="0"/>
              <a:t>чіткий</a:t>
            </a:r>
            <a:r>
              <a:rPr lang="ru-RU" dirty="0" smtClean="0"/>
              <a:t> </a:t>
            </a:r>
            <a:r>
              <a:rPr lang="ru-RU" dirty="0" err="1"/>
              <a:t>взаємозв’язок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величиною,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податку</a:t>
            </a:r>
            <a:r>
              <a:rPr lang="ru-RU" dirty="0"/>
              <a:t> й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 smtClean="0"/>
              <a:t>послуг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отримує</a:t>
            </a:r>
            <a:r>
              <a:rPr lang="ru-RU" dirty="0"/>
              <a:t> за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кошти</a:t>
            </a:r>
            <a:r>
              <a:rPr lang="ru-RU" dirty="0"/>
              <a:t> </a:t>
            </a:r>
            <a:r>
              <a:rPr lang="ru-RU" dirty="0" err="1"/>
              <a:t>платник</a:t>
            </a:r>
            <a:r>
              <a:rPr lang="ru-RU" dirty="0"/>
              <a:t> </a:t>
            </a:r>
            <a:r>
              <a:rPr lang="ru-RU" dirty="0" err="1"/>
              <a:t>податку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водночас</a:t>
            </a:r>
            <a:r>
              <a:rPr lang="ru-RU" dirty="0"/>
              <a:t> є і </a:t>
            </a:r>
            <a:r>
              <a:rPr lang="ru-RU" dirty="0" err="1"/>
              <a:t>виборцем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9311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967" y="232012"/>
            <a:ext cx="9116705" cy="6155139"/>
          </a:xfrm>
        </p:spPr>
        <p:txBody>
          <a:bodyPr>
            <a:normAutofit/>
          </a:bodyPr>
          <a:lstStyle/>
          <a:p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платники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більшою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схильні</a:t>
            </a:r>
            <a:r>
              <a:rPr lang="ru-RU" dirty="0"/>
              <a:t> </a:t>
            </a:r>
            <a:r>
              <a:rPr lang="ru-RU" dirty="0" err="1"/>
              <a:t>цікавитися</a:t>
            </a:r>
            <a:r>
              <a:rPr lang="ru-RU" dirty="0"/>
              <a:t> </a:t>
            </a:r>
            <a:r>
              <a:rPr lang="ru-RU" dirty="0" err="1" smtClean="0"/>
              <a:t>видатковими</a:t>
            </a:r>
            <a:r>
              <a:rPr lang="ru-RU" dirty="0" smtClean="0"/>
              <a:t> </a:t>
            </a:r>
            <a:r>
              <a:rPr lang="ru-RU" dirty="0" err="1"/>
              <a:t>рішеннями</a:t>
            </a:r>
            <a:r>
              <a:rPr lang="ru-RU" dirty="0"/>
              <a:t> </a:t>
            </a:r>
            <a:r>
              <a:rPr lang="ru-RU" dirty="0" err="1"/>
              <a:t>місцевої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і </a:t>
            </a:r>
            <a:r>
              <a:rPr lang="ru-RU" dirty="0" err="1"/>
              <a:t>відстежувати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, коли вони </a:t>
            </a:r>
            <a:r>
              <a:rPr lang="ru-RU" dirty="0" err="1"/>
              <a:t>знають</a:t>
            </a:r>
            <a:r>
              <a:rPr lang="ru-RU" dirty="0"/>
              <a:t>, </a:t>
            </a:r>
            <a:r>
              <a:rPr lang="ru-RU" dirty="0" err="1" smtClean="0"/>
              <a:t>що</a:t>
            </a:r>
            <a:r>
              <a:rPr lang="ru-RU" dirty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коштом </a:t>
            </a:r>
            <a:r>
              <a:rPr lang="ru-RU" dirty="0" err="1"/>
              <a:t>сплачуваних</a:t>
            </a:r>
            <a:r>
              <a:rPr lang="ru-RU" dirty="0"/>
              <a:t> ними </a:t>
            </a:r>
            <a:r>
              <a:rPr lang="ru-RU" dirty="0" err="1"/>
              <a:t>податків</a:t>
            </a:r>
            <a:r>
              <a:rPr lang="ru-RU" dirty="0"/>
              <a:t>.</a:t>
            </a:r>
          </a:p>
          <a:p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впливати</a:t>
            </a:r>
            <a:r>
              <a:rPr lang="ru-RU" dirty="0"/>
              <a:t> на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 smtClean="0"/>
              <a:t>надходжень</a:t>
            </a:r>
            <a:r>
              <a:rPr lang="ru-RU" dirty="0"/>
              <a:t> </a:t>
            </a:r>
            <a:r>
              <a:rPr lang="ru-RU" dirty="0" err="1" smtClean="0"/>
              <a:t>доходів</a:t>
            </a:r>
            <a:r>
              <a:rPr lang="ru-RU" dirty="0" smtClean="0"/>
              <a:t> </a:t>
            </a:r>
            <a:r>
              <a:rPr lang="ru-RU" dirty="0"/>
              <a:t>через </a:t>
            </a:r>
            <a:r>
              <a:rPr lang="ru-RU" dirty="0" err="1"/>
              <a:t>упровадження</a:t>
            </a:r>
            <a:r>
              <a:rPr lang="ru-RU" dirty="0"/>
              <a:t> </a:t>
            </a:r>
            <a:r>
              <a:rPr lang="ru-RU" dirty="0" err="1"/>
              <a:t>ефективної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 smtClean="0"/>
              <a:t>земельними</a:t>
            </a:r>
            <a:r>
              <a:rPr lang="ru-RU" dirty="0" smtClean="0"/>
              <a:t> </a:t>
            </a:r>
            <a:r>
              <a:rPr lang="ru-RU" dirty="0"/>
              <a:t>ресурсами,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створюють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 smtClean="0"/>
              <a:t>робочі</a:t>
            </a:r>
            <a:r>
              <a:rPr lang="ru-RU" dirty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збільшують</a:t>
            </a:r>
            <a:r>
              <a:rPr lang="ru-RU" dirty="0"/>
              <a:t> фонд оплати </a:t>
            </a:r>
            <a:r>
              <a:rPr lang="ru-RU" dirty="0" err="1"/>
              <a:t>праці</a:t>
            </a:r>
            <a:r>
              <a:rPr lang="ru-RU" dirty="0"/>
              <a:t>, і </a:t>
            </a:r>
            <a:r>
              <a:rPr lang="ru-RU" dirty="0" err="1"/>
              <a:t>т.ін</a:t>
            </a:r>
            <a:r>
              <a:rPr lang="ru-RU" dirty="0"/>
              <a:t>. </a:t>
            </a:r>
            <a:r>
              <a:rPr lang="ru-RU" dirty="0" err="1"/>
              <a:t>Закріплений</a:t>
            </a:r>
            <a:r>
              <a:rPr lang="ru-RU" dirty="0"/>
              <a:t> на </a:t>
            </a:r>
            <a:r>
              <a:rPr lang="ru-RU" dirty="0" err="1" smtClean="0"/>
              <a:t>довгостроковій</a:t>
            </a:r>
            <a:r>
              <a:rPr lang="ru-RU" dirty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/>
              <a:t>перелік</a:t>
            </a:r>
            <a:r>
              <a:rPr lang="ru-RU" dirty="0"/>
              <a:t> і </a:t>
            </a:r>
            <a:r>
              <a:rPr lang="ru-RU" dirty="0" err="1"/>
              <a:t>відсоток</a:t>
            </a:r>
            <a:r>
              <a:rPr lang="ru-RU" dirty="0"/>
              <a:t> </a:t>
            </a:r>
            <a:r>
              <a:rPr lang="ru-RU" dirty="0" err="1"/>
              <a:t>відрахувань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до </a:t>
            </a:r>
            <a:r>
              <a:rPr lang="ru-RU" dirty="0" err="1"/>
              <a:t>бюджетів</a:t>
            </a:r>
            <a:r>
              <a:rPr lang="ru-RU" dirty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 </a:t>
            </a:r>
            <a:r>
              <a:rPr lang="ru-RU" dirty="0" err="1"/>
              <a:t>спонукає</a:t>
            </a:r>
            <a:r>
              <a:rPr lang="ru-RU" dirty="0"/>
              <a:t> до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моніторингу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надходжень</a:t>
            </a:r>
            <a:r>
              <a:rPr lang="ru-RU" dirty="0"/>
              <a:t>, </a:t>
            </a:r>
            <a:r>
              <a:rPr lang="ru-RU" dirty="0" err="1" smtClean="0"/>
              <a:t>аналізу</a:t>
            </a:r>
            <a:r>
              <a:rPr lang="ru-RU" dirty="0"/>
              <a:t>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/>
              <a:t>факторів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обсяги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у рамках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/>
              <a:t>довгострокової</a:t>
            </a:r>
            <a:r>
              <a:rPr lang="ru-RU" dirty="0"/>
              <a:t> </a:t>
            </a:r>
            <a:r>
              <a:rPr lang="ru-RU" dirty="0" err="1"/>
              <a:t>місцевої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.</a:t>
            </a:r>
          </a:p>
          <a:p>
            <a:r>
              <a:rPr lang="ru-RU" dirty="0"/>
              <a:t>Як і на </a:t>
            </a:r>
            <a:r>
              <a:rPr lang="ru-RU" dirty="0" err="1"/>
              <a:t>рівні</a:t>
            </a:r>
            <a:r>
              <a:rPr lang="ru-RU" dirty="0"/>
              <a:t> державного бюджету, </a:t>
            </a:r>
            <a:r>
              <a:rPr lang="ru-RU" dirty="0" err="1"/>
              <a:t>усі</a:t>
            </a:r>
            <a:r>
              <a:rPr lang="ru-RU" dirty="0"/>
              <a:t> доходи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 </a:t>
            </a:r>
            <a:r>
              <a:rPr lang="ru-RU" dirty="0" err="1" smtClean="0"/>
              <a:t>розподілені</a:t>
            </a:r>
            <a:r>
              <a:rPr lang="ru-RU" dirty="0" smtClean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загальним</a:t>
            </a:r>
            <a:r>
              <a:rPr lang="ru-RU" dirty="0"/>
              <a:t> та </a:t>
            </a:r>
            <a:r>
              <a:rPr lang="ru-RU" dirty="0" err="1"/>
              <a:t>спеціальним</a:t>
            </a:r>
            <a:r>
              <a:rPr lang="ru-RU" dirty="0"/>
              <a:t> фондом.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 smtClean="0"/>
              <a:t>місцевого</a:t>
            </a:r>
            <a:r>
              <a:rPr lang="ru-RU" dirty="0"/>
              <a:t> </a:t>
            </a:r>
            <a:r>
              <a:rPr lang="ru-RU" dirty="0" smtClean="0"/>
              <a:t>бюджету </a:t>
            </a:r>
            <a:r>
              <a:rPr lang="ru-RU" dirty="0"/>
              <a:t>склад </a:t>
            </a:r>
            <a:r>
              <a:rPr lang="ru-RU" dirty="0" err="1"/>
              <a:t>доходів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загального</a:t>
            </a:r>
            <a:r>
              <a:rPr lang="ru-RU" dirty="0"/>
              <a:t> фонду є </a:t>
            </a:r>
            <a:r>
              <a:rPr lang="ru-RU" dirty="0" err="1"/>
              <a:t>різним</a:t>
            </a:r>
            <a:r>
              <a:rPr lang="ru-RU" dirty="0"/>
              <a:t>. </a:t>
            </a: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 smtClean="0"/>
              <a:t>доходів</a:t>
            </a:r>
            <a:r>
              <a:rPr lang="ru-RU" dirty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/>
              <a:t>рівнями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 </a:t>
            </a:r>
            <a:r>
              <a:rPr lang="ru-RU" dirty="0" err="1"/>
              <a:t>унормований</a:t>
            </a:r>
            <a:r>
              <a:rPr lang="ru-RU" dirty="0"/>
              <a:t> </a:t>
            </a:r>
            <a:r>
              <a:rPr lang="ru-RU" dirty="0" err="1"/>
              <a:t>Бюджетним</a:t>
            </a:r>
            <a:r>
              <a:rPr lang="ru-RU" dirty="0"/>
              <a:t> кодексом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59259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1102</TotalTime>
  <Words>1887</Words>
  <Application>Microsoft Office PowerPoint</Application>
  <PresentationFormat>Широкоэкранный</PresentationFormat>
  <Paragraphs>78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Arial-BoldMT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Оксана</cp:lastModifiedBy>
  <cp:revision>14</cp:revision>
  <dcterms:created xsi:type="dcterms:W3CDTF">2021-11-02T05:44:23Z</dcterms:created>
  <dcterms:modified xsi:type="dcterms:W3CDTF">2022-11-08T15:35:32Z</dcterms:modified>
</cp:coreProperties>
</file>