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6"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790022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99559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3186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4047804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9656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467608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1574940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38702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2422822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6EA42C0-E570-4D5A-A577-D859DD665C15}" type="datetimeFigureOut">
              <a:rPr lang="ru-RU" smtClean="0"/>
              <a:t>14.10.2022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205452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6EA42C0-E570-4D5A-A577-D859DD665C15}" type="datetimeFigureOut">
              <a:rPr lang="ru-RU" smtClean="0"/>
              <a:t>14.10.2022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53642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6EA42C0-E570-4D5A-A577-D859DD665C15}" type="datetimeFigureOut">
              <a:rPr lang="ru-RU" smtClean="0"/>
              <a:t>14.10.2022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17936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6EA42C0-E570-4D5A-A577-D859DD665C15}" type="datetimeFigureOut">
              <a:rPr lang="ru-RU" smtClean="0"/>
              <a:t>14.10.2022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3325116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EA42C0-E570-4D5A-A577-D859DD665C15}" type="datetimeFigureOut">
              <a:rPr lang="ru-RU" smtClean="0"/>
              <a:t>14.10.2022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1318530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6EA42C0-E570-4D5A-A577-D859DD665C15}" type="datetimeFigureOut">
              <a:rPr lang="ru-RU" smtClean="0"/>
              <a:t>14.10.2022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44CC5C-2BE8-4A7A-A49E-D21DF8A4B62B}" type="slidenum">
              <a:rPr lang="ru-RU" smtClean="0"/>
              <a:t>‹#›</a:t>
            </a:fld>
            <a:endParaRPr lang="ru-RU"/>
          </a:p>
        </p:txBody>
      </p:sp>
    </p:spTree>
    <p:extLst>
      <p:ext uri="{BB962C8B-B14F-4D97-AF65-F5344CB8AC3E}">
        <p14:creationId xmlns:p14="http://schemas.microsoft.com/office/powerpoint/2010/main" val="4074602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44CC5C-2BE8-4A7A-A49E-D21DF8A4B62B}" type="slidenum">
              <a:rPr lang="ru-RU" smtClean="0"/>
              <a:t>‹#›</a:t>
            </a:fld>
            <a:endParaRPr lang="ru-RU"/>
          </a:p>
        </p:txBody>
      </p:sp>
      <p:sp>
        <p:nvSpPr>
          <p:cNvPr id="5" name="Date Placeholder 4"/>
          <p:cNvSpPr>
            <a:spLocks noGrp="1"/>
          </p:cNvSpPr>
          <p:nvPr>
            <p:ph type="dt" sz="half" idx="10"/>
          </p:nvPr>
        </p:nvSpPr>
        <p:spPr/>
        <p:txBody>
          <a:bodyPr/>
          <a:lstStyle/>
          <a:p>
            <a:fld id="{46EA42C0-E570-4D5A-A577-D859DD665C15}" type="datetimeFigureOut">
              <a:rPr lang="ru-RU" smtClean="0"/>
              <a:t>14.10.2022</a:t>
            </a:fld>
            <a:endParaRPr lang="ru-RU"/>
          </a:p>
        </p:txBody>
      </p:sp>
    </p:spTree>
    <p:extLst>
      <p:ext uri="{BB962C8B-B14F-4D97-AF65-F5344CB8AC3E}">
        <p14:creationId xmlns:p14="http://schemas.microsoft.com/office/powerpoint/2010/main" val="4111351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EA42C0-E570-4D5A-A577-D859DD665C15}" type="datetimeFigureOut">
              <a:rPr lang="ru-RU" smtClean="0"/>
              <a:t>14.10.2022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344CC5C-2BE8-4A7A-A49E-D21DF8A4B62B}" type="slidenum">
              <a:rPr lang="ru-RU" smtClean="0"/>
              <a:t>‹#›</a:t>
            </a:fld>
            <a:endParaRPr lang="ru-RU"/>
          </a:p>
        </p:txBody>
      </p:sp>
    </p:spTree>
    <p:extLst>
      <p:ext uri="{BB962C8B-B14F-4D97-AF65-F5344CB8AC3E}">
        <p14:creationId xmlns:p14="http://schemas.microsoft.com/office/powerpoint/2010/main" val="219574641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777922"/>
            <a:ext cx="7766936" cy="5268035"/>
          </a:xfrm>
        </p:spPr>
        <p:txBody>
          <a:bodyPr/>
          <a:lstStyle/>
          <a:p>
            <a:pPr algn="l"/>
            <a:r>
              <a:rPr lang="uk-UA" b="1" dirty="0"/>
              <a:t>Тема 4. Податки. Податкова </a:t>
            </a:r>
            <a:r>
              <a:rPr lang="uk-UA" b="1" dirty="0" smtClean="0"/>
              <a:t>система</a:t>
            </a:r>
          </a:p>
          <a:p>
            <a:pPr algn="l"/>
            <a:endParaRPr lang="ru-RU" dirty="0"/>
          </a:p>
          <a:p>
            <a:pPr algn="l"/>
            <a:r>
              <a:rPr lang="uk-UA" dirty="0"/>
              <a:t>1.	Поняття та функції податків, їх елементи. </a:t>
            </a:r>
            <a:endParaRPr lang="ru-RU" dirty="0"/>
          </a:p>
          <a:p>
            <a:pPr algn="l"/>
            <a:r>
              <a:rPr lang="uk-UA" dirty="0"/>
              <a:t>2.	Класифікація податків. </a:t>
            </a:r>
            <a:endParaRPr lang="ru-RU" dirty="0"/>
          </a:p>
          <a:p>
            <a:pPr algn="l"/>
            <a:r>
              <a:rPr lang="uk-UA" dirty="0"/>
              <a:t>3.	Класичні та сучасні принципи оподаткування.</a:t>
            </a:r>
            <a:endParaRPr lang="ru-RU" dirty="0"/>
          </a:p>
          <a:p>
            <a:pPr algn="l"/>
            <a:r>
              <a:rPr lang="uk-UA" dirty="0"/>
              <a:t>4.	Податкова політика і податкова система</a:t>
            </a:r>
            <a:endParaRPr lang="ru-RU" dirty="0"/>
          </a:p>
          <a:p>
            <a:pPr algn="l"/>
            <a:endParaRPr lang="ru-RU" dirty="0"/>
          </a:p>
        </p:txBody>
      </p:sp>
    </p:spTree>
    <p:extLst>
      <p:ext uri="{BB962C8B-B14F-4D97-AF65-F5344CB8AC3E}">
        <p14:creationId xmlns:p14="http://schemas.microsoft.com/office/powerpoint/2010/main" val="2309257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a:bodyPr>
          <a:lstStyle/>
          <a:p>
            <a:r>
              <a:rPr lang="uk-UA" b="1" dirty="0"/>
              <a:t>3.	Класичні та сучасні принципи оподаткування</a:t>
            </a:r>
            <a:endParaRPr lang="ru-RU" dirty="0"/>
          </a:p>
          <a:p>
            <a:r>
              <a:rPr lang="uk-UA" dirty="0"/>
              <a:t> </a:t>
            </a:r>
            <a:endParaRPr lang="ru-RU" dirty="0"/>
          </a:p>
          <a:p>
            <a:r>
              <a:rPr lang="uk-UA" dirty="0"/>
              <a:t>У теорії оподаткування виділяють класичні та сучасні, характерні для кожної країни, принципи оподаткування </a:t>
            </a:r>
            <a:endParaRPr lang="ru-RU" dirty="0"/>
          </a:p>
          <a:p>
            <a:pPr marL="0" indent="0">
              <a:buNone/>
            </a:pPr>
            <a:r>
              <a:rPr lang="uk-UA" dirty="0"/>
              <a:t>Автором класичних принципів оподаткування є видатний шотландський економіст Адам Сміт. Ним було виділено чотири </a:t>
            </a:r>
            <a:r>
              <a:rPr lang="uk-UA" dirty="0" smtClean="0"/>
              <a:t>принципи:</a:t>
            </a:r>
          </a:p>
          <a:p>
            <a:r>
              <a:rPr lang="uk-UA" b="1" u="sng" dirty="0"/>
              <a:t>Принцип справедливості</a:t>
            </a:r>
            <a:r>
              <a:rPr lang="uk-UA" b="1" dirty="0"/>
              <a:t>:</a:t>
            </a:r>
            <a:r>
              <a:rPr lang="uk-UA" dirty="0"/>
              <a:t> «Піддані кожної країни зобов’язані брати участь в утриманні уряду на скільки це можливо відповідно до їх здатності та сил</a:t>
            </a:r>
            <a:r>
              <a:rPr lang="uk-UA" dirty="0" smtClean="0"/>
              <a:t>».</a:t>
            </a:r>
            <a:endParaRPr lang="ru-RU" dirty="0"/>
          </a:p>
          <a:p>
            <a:r>
              <a:rPr lang="uk-UA" b="1" u="sng" dirty="0"/>
              <a:t>Принцип чіткості</a:t>
            </a:r>
            <a:r>
              <a:rPr lang="uk-UA" b="1" dirty="0"/>
              <a:t>:</a:t>
            </a:r>
            <a:r>
              <a:rPr lang="uk-UA" dirty="0"/>
              <a:t> «Податок, який зобов'язується сплачувати кожна окрема особа, повинен бути точно визначеним, а не довільним</a:t>
            </a:r>
            <a:r>
              <a:rPr lang="uk-UA" dirty="0" smtClean="0"/>
              <a:t>».</a:t>
            </a:r>
            <a:endParaRPr lang="ru-RU" dirty="0"/>
          </a:p>
          <a:p>
            <a:r>
              <a:rPr lang="uk-UA" b="1" u="sng" dirty="0"/>
              <a:t>Принцип зручності для платника</a:t>
            </a:r>
            <a:r>
              <a:rPr lang="uk-UA" b="1" dirty="0"/>
              <a:t>:</a:t>
            </a:r>
            <a:r>
              <a:rPr lang="uk-UA" dirty="0"/>
              <a:t> «Кожен податок повинен стягуватися в той час або тим способом, коли і як найзручніше платникові сплатити його</a:t>
            </a:r>
            <a:r>
              <a:rPr lang="uk-UA" dirty="0" smtClean="0"/>
              <a:t>».</a:t>
            </a:r>
            <a:endParaRPr lang="ru-RU" dirty="0"/>
          </a:p>
          <a:p>
            <a:r>
              <a:rPr lang="uk-UA" b="1" u="sng" dirty="0"/>
              <a:t>Принцип економії</a:t>
            </a:r>
            <a:r>
              <a:rPr lang="uk-UA" b="1" dirty="0"/>
              <a:t>:</a:t>
            </a:r>
            <a:r>
              <a:rPr lang="uk-UA" dirty="0"/>
              <a:t> «Кожен податок має бути задуманий і розроблений таким чином, щоб він одночасно вилучав та залишав в кишені народу якомога менше понад те, що він приносить скарбниці держави</a:t>
            </a:r>
            <a:r>
              <a:rPr lang="uk-UA" dirty="0" smtClean="0"/>
              <a:t>»</a:t>
            </a:r>
            <a:endParaRPr lang="ru-RU" dirty="0"/>
          </a:p>
        </p:txBody>
      </p:sp>
    </p:spTree>
    <p:extLst>
      <p:ext uri="{BB962C8B-B14F-4D97-AF65-F5344CB8AC3E}">
        <p14:creationId xmlns:p14="http://schemas.microsoft.com/office/powerpoint/2010/main" val="616733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899682" cy="5631929"/>
          </a:xfrm>
        </p:spPr>
        <p:txBody>
          <a:bodyPr>
            <a:normAutofit lnSpcReduction="10000"/>
          </a:bodyPr>
          <a:lstStyle/>
          <a:p>
            <a:pPr marL="0" indent="0">
              <a:buNone/>
            </a:pPr>
            <a:r>
              <a:rPr lang="uk-UA" dirty="0"/>
              <a:t>Сучасне податкове законодавство України, і відповідно оподаткування ґрунтується на таких принципах: </a:t>
            </a:r>
            <a:endParaRPr lang="ru-RU" dirty="0"/>
          </a:p>
          <a:p>
            <a:r>
              <a:rPr lang="ru-RU" u="sng" dirty="0" err="1"/>
              <a:t>загальність</a:t>
            </a:r>
            <a:r>
              <a:rPr lang="ru-RU" u="sng" dirty="0"/>
              <a:t> </a:t>
            </a:r>
            <a:r>
              <a:rPr lang="ru-RU" u="sng" dirty="0" err="1"/>
              <a:t>оподаткування</a:t>
            </a:r>
            <a:r>
              <a:rPr lang="ru-RU" u="sng" dirty="0"/>
              <a:t> </a:t>
            </a:r>
            <a:r>
              <a:rPr lang="ru-RU" dirty="0"/>
              <a:t>- </a:t>
            </a:r>
            <a:r>
              <a:rPr lang="ru-RU" dirty="0" err="1"/>
              <a:t>кожна</a:t>
            </a:r>
            <a:r>
              <a:rPr lang="ru-RU" dirty="0"/>
              <a:t> особа </a:t>
            </a:r>
            <a:r>
              <a:rPr lang="ru-RU" dirty="0" err="1"/>
              <a:t>зобов'язана</a:t>
            </a:r>
            <a:r>
              <a:rPr lang="ru-RU" dirty="0"/>
              <a:t> </a:t>
            </a:r>
            <a:r>
              <a:rPr lang="ru-RU" dirty="0" err="1"/>
              <a:t>сплачувати</a:t>
            </a:r>
            <a:r>
              <a:rPr lang="ru-RU" dirty="0"/>
              <a:t> </a:t>
            </a:r>
            <a:r>
              <a:rPr lang="ru-RU" dirty="0" err="1"/>
              <a:t>встановлені</a:t>
            </a:r>
            <a:r>
              <a:rPr lang="ru-RU" dirty="0"/>
              <a:t> </a:t>
            </a:r>
            <a:r>
              <a:rPr lang="ru-RU" dirty="0" err="1"/>
              <a:t>цим</a:t>
            </a:r>
            <a:r>
              <a:rPr lang="ru-RU" dirty="0"/>
              <a:t> Кодексом, законами з </a:t>
            </a:r>
            <a:r>
              <a:rPr lang="ru-RU" dirty="0" err="1"/>
              <a:t>питань</a:t>
            </a:r>
            <a:r>
              <a:rPr lang="ru-RU" dirty="0"/>
              <a:t> </a:t>
            </a:r>
            <a:r>
              <a:rPr lang="ru-RU" dirty="0" err="1"/>
              <a:t>митної</a:t>
            </a:r>
            <a:r>
              <a:rPr lang="ru-RU" dirty="0"/>
              <a:t> </a:t>
            </a:r>
            <a:r>
              <a:rPr lang="ru-RU" dirty="0" err="1"/>
              <a:t>справи</a:t>
            </a:r>
            <a:r>
              <a:rPr lang="ru-RU" dirty="0"/>
              <a:t> </a:t>
            </a:r>
            <a:r>
              <a:rPr lang="ru-RU" dirty="0" err="1"/>
              <a:t>податки</a:t>
            </a:r>
            <a:r>
              <a:rPr lang="ru-RU" dirty="0"/>
              <a:t> та </a:t>
            </a:r>
            <a:r>
              <a:rPr lang="ru-RU" dirty="0" err="1"/>
              <a:t>збори</a:t>
            </a:r>
            <a:r>
              <a:rPr lang="ru-RU" dirty="0"/>
              <a:t>, </a:t>
            </a:r>
            <a:r>
              <a:rPr lang="ru-RU" dirty="0" err="1"/>
              <a:t>платником</a:t>
            </a:r>
            <a:r>
              <a:rPr lang="ru-RU" dirty="0"/>
              <a:t> </a:t>
            </a:r>
            <a:r>
              <a:rPr lang="ru-RU" dirty="0" err="1"/>
              <a:t>яких</a:t>
            </a:r>
            <a:r>
              <a:rPr lang="ru-RU" dirty="0"/>
              <a:t> вона є </a:t>
            </a:r>
            <a:r>
              <a:rPr lang="ru-RU" dirty="0" err="1"/>
              <a:t>згідно</a:t>
            </a:r>
            <a:r>
              <a:rPr lang="ru-RU" dirty="0"/>
              <a:t> з </a:t>
            </a:r>
            <a:r>
              <a:rPr lang="ru-RU" dirty="0" err="1"/>
              <a:t>положеннями</a:t>
            </a:r>
            <a:r>
              <a:rPr lang="ru-RU" dirty="0"/>
              <a:t> </a:t>
            </a:r>
            <a:r>
              <a:rPr lang="ru-RU" dirty="0" err="1"/>
              <a:t>цього</a:t>
            </a:r>
            <a:r>
              <a:rPr lang="ru-RU" dirty="0"/>
              <a:t> Кодексу;</a:t>
            </a:r>
          </a:p>
          <a:p>
            <a:r>
              <a:rPr lang="ru-RU" u="sng" dirty="0" err="1" smtClean="0"/>
              <a:t>рівність</a:t>
            </a:r>
            <a:r>
              <a:rPr lang="ru-RU" u="sng" dirty="0" smtClean="0"/>
              <a:t> </a:t>
            </a:r>
            <a:r>
              <a:rPr lang="ru-RU" u="sng" dirty="0" err="1"/>
              <a:t>усіх</a:t>
            </a:r>
            <a:r>
              <a:rPr lang="ru-RU" u="sng" dirty="0"/>
              <a:t> </a:t>
            </a:r>
            <a:r>
              <a:rPr lang="ru-RU" u="sng" dirty="0" err="1"/>
              <a:t>платників</a:t>
            </a:r>
            <a:r>
              <a:rPr lang="ru-RU" u="sng" dirty="0"/>
              <a:t> перед законом</a:t>
            </a:r>
            <a:r>
              <a:rPr lang="ru-RU" dirty="0"/>
              <a:t>, </a:t>
            </a:r>
            <a:r>
              <a:rPr lang="ru-RU" dirty="0" err="1"/>
              <a:t>недопущення</a:t>
            </a:r>
            <a:r>
              <a:rPr lang="ru-RU" dirty="0"/>
              <a:t> будь-</a:t>
            </a:r>
            <a:r>
              <a:rPr lang="ru-RU" dirty="0" err="1"/>
              <a:t>яких</a:t>
            </a:r>
            <a:r>
              <a:rPr lang="ru-RU" dirty="0"/>
              <a:t> </a:t>
            </a:r>
            <a:r>
              <a:rPr lang="ru-RU" dirty="0" err="1"/>
              <a:t>проявів</a:t>
            </a:r>
            <a:r>
              <a:rPr lang="ru-RU" dirty="0"/>
              <a:t> </a:t>
            </a:r>
            <a:r>
              <a:rPr lang="ru-RU" dirty="0" err="1"/>
              <a:t>податкової</a:t>
            </a:r>
            <a:r>
              <a:rPr lang="ru-RU" dirty="0"/>
              <a:t> </a:t>
            </a:r>
            <a:r>
              <a:rPr lang="ru-RU" dirty="0" err="1"/>
              <a:t>дискримінації</a:t>
            </a:r>
            <a:r>
              <a:rPr lang="ru-RU" dirty="0"/>
              <a:t> - </a:t>
            </a:r>
            <a:r>
              <a:rPr lang="ru-RU" dirty="0" err="1"/>
              <a:t>забезпечення</a:t>
            </a:r>
            <a:r>
              <a:rPr lang="ru-RU" dirty="0"/>
              <a:t> </a:t>
            </a:r>
            <a:r>
              <a:rPr lang="ru-RU" dirty="0" err="1"/>
              <a:t>однакового</a:t>
            </a:r>
            <a:r>
              <a:rPr lang="ru-RU" dirty="0"/>
              <a:t> </a:t>
            </a:r>
            <a:r>
              <a:rPr lang="ru-RU" dirty="0" err="1"/>
              <a:t>підходу</a:t>
            </a:r>
            <a:r>
              <a:rPr lang="ru-RU" dirty="0"/>
              <a:t> до </a:t>
            </a:r>
            <a:r>
              <a:rPr lang="ru-RU" dirty="0" err="1"/>
              <a:t>всіх</a:t>
            </a:r>
            <a:r>
              <a:rPr lang="ru-RU" dirty="0"/>
              <a:t> </a:t>
            </a:r>
            <a:r>
              <a:rPr lang="ru-RU" dirty="0" err="1"/>
              <a:t>платників</a:t>
            </a:r>
            <a:r>
              <a:rPr lang="ru-RU" dirty="0"/>
              <a:t> </a:t>
            </a:r>
            <a:r>
              <a:rPr lang="ru-RU" dirty="0" err="1"/>
              <a:t>податків</a:t>
            </a:r>
            <a:r>
              <a:rPr lang="ru-RU" dirty="0"/>
              <a:t> </a:t>
            </a:r>
            <a:r>
              <a:rPr lang="ru-RU" dirty="0" err="1"/>
              <a:t>незалежно</a:t>
            </a:r>
            <a:r>
              <a:rPr lang="ru-RU" dirty="0"/>
              <a:t> </a:t>
            </a:r>
            <a:r>
              <a:rPr lang="ru-RU" dirty="0" err="1"/>
              <a:t>від</a:t>
            </a:r>
            <a:r>
              <a:rPr lang="ru-RU" dirty="0"/>
              <a:t> </a:t>
            </a:r>
            <a:r>
              <a:rPr lang="ru-RU" dirty="0" err="1"/>
              <a:t>соціальної</a:t>
            </a:r>
            <a:r>
              <a:rPr lang="ru-RU" dirty="0"/>
              <a:t>, </a:t>
            </a:r>
            <a:r>
              <a:rPr lang="ru-RU" dirty="0" err="1"/>
              <a:t>расової</a:t>
            </a:r>
            <a:r>
              <a:rPr lang="ru-RU" dirty="0"/>
              <a:t>, </a:t>
            </a:r>
            <a:r>
              <a:rPr lang="ru-RU" dirty="0" err="1"/>
              <a:t>національної</a:t>
            </a:r>
            <a:r>
              <a:rPr lang="ru-RU" dirty="0"/>
              <a:t>, </a:t>
            </a:r>
            <a:r>
              <a:rPr lang="ru-RU" dirty="0" err="1"/>
              <a:t>релігійної</a:t>
            </a:r>
            <a:r>
              <a:rPr lang="ru-RU" dirty="0"/>
              <a:t> </a:t>
            </a:r>
            <a:r>
              <a:rPr lang="ru-RU" dirty="0" err="1"/>
              <a:t>приналежності</a:t>
            </a:r>
            <a:r>
              <a:rPr lang="ru-RU" dirty="0"/>
              <a:t>, </a:t>
            </a:r>
            <a:r>
              <a:rPr lang="ru-RU" dirty="0" err="1"/>
              <a:t>форми</a:t>
            </a:r>
            <a:r>
              <a:rPr lang="ru-RU" dirty="0"/>
              <a:t> </a:t>
            </a:r>
            <a:r>
              <a:rPr lang="ru-RU" dirty="0" err="1"/>
              <a:t>власності</a:t>
            </a:r>
            <a:r>
              <a:rPr lang="ru-RU" dirty="0"/>
              <a:t> </a:t>
            </a:r>
            <a:r>
              <a:rPr lang="ru-RU" dirty="0" err="1"/>
              <a:t>юридичної</a:t>
            </a:r>
            <a:r>
              <a:rPr lang="ru-RU" dirty="0"/>
              <a:t> особи, </a:t>
            </a:r>
            <a:r>
              <a:rPr lang="ru-RU" dirty="0" err="1"/>
              <a:t>громадянства</a:t>
            </a:r>
            <a:r>
              <a:rPr lang="ru-RU" dirty="0"/>
              <a:t> </a:t>
            </a:r>
            <a:r>
              <a:rPr lang="ru-RU" dirty="0" err="1"/>
              <a:t>фізичної</a:t>
            </a:r>
            <a:r>
              <a:rPr lang="ru-RU" dirty="0"/>
              <a:t> особи, </a:t>
            </a:r>
            <a:r>
              <a:rPr lang="ru-RU" dirty="0" err="1"/>
              <a:t>місця</a:t>
            </a:r>
            <a:r>
              <a:rPr lang="ru-RU" dirty="0"/>
              <a:t> </a:t>
            </a:r>
            <a:r>
              <a:rPr lang="ru-RU" dirty="0" err="1"/>
              <a:t>походження</a:t>
            </a:r>
            <a:r>
              <a:rPr lang="ru-RU" dirty="0"/>
              <a:t> </a:t>
            </a:r>
            <a:r>
              <a:rPr lang="ru-RU" dirty="0" err="1"/>
              <a:t>капіталу</a:t>
            </a:r>
            <a:r>
              <a:rPr lang="ru-RU" dirty="0"/>
              <a:t>;</a:t>
            </a:r>
          </a:p>
          <a:p>
            <a:r>
              <a:rPr lang="ru-RU" u="sng" dirty="0" err="1" smtClean="0"/>
              <a:t>невідворотність</a:t>
            </a:r>
            <a:r>
              <a:rPr lang="ru-RU" u="sng" dirty="0" smtClean="0"/>
              <a:t> </a:t>
            </a:r>
            <a:r>
              <a:rPr lang="ru-RU" u="sng" dirty="0" err="1"/>
              <a:t>настання</a:t>
            </a:r>
            <a:r>
              <a:rPr lang="ru-RU" u="sng" dirty="0"/>
              <a:t> </a:t>
            </a:r>
            <a:r>
              <a:rPr lang="ru-RU" u="sng" dirty="0" err="1"/>
              <a:t>визначеної</a:t>
            </a:r>
            <a:r>
              <a:rPr lang="ru-RU" u="sng" dirty="0"/>
              <a:t> законом </a:t>
            </a:r>
            <a:r>
              <a:rPr lang="ru-RU" u="sng" dirty="0" err="1"/>
              <a:t>відповідальності</a:t>
            </a:r>
            <a:r>
              <a:rPr lang="ru-RU" u="sng" dirty="0"/>
              <a:t> </a:t>
            </a:r>
            <a:r>
              <a:rPr lang="ru-RU" dirty="0"/>
              <a:t>у </a:t>
            </a:r>
            <a:r>
              <a:rPr lang="ru-RU" dirty="0" err="1"/>
              <a:t>разі</a:t>
            </a:r>
            <a:r>
              <a:rPr lang="ru-RU" dirty="0"/>
              <a:t> </a:t>
            </a:r>
            <a:r>
              <a:rPr lang="ru-RU" dirty="0" err="1"/>
              <a:t>порушення</a:t>
            </a:r>
            <a:r>
              <a:rPr lang="ru-RU" dirty="0"/>
              <a:t> </a:t>
            </a:r>
            <a:r>
              <a:rPr lang="ru-RU" dirty="0" err="1"/>
              <a:t>податкового</a:t>
            </a:r>
            <a:r>
              <a:rPr lang="ru-RU" dirty="0"/>
              <a:t> </a:t>
            </a:r>
            <a:r>
              <a:rPr lang="ru-RU" dirty="0" err="1"/>
              <a:t>законодавства</a:t>
            </a:r>
            <a:r>
              <a:rPr lang="ru-RU" dirty="0"/>
              <a:t>;</a:t>
            </a:r>
          </a:p>
          <a:p>
            <a:r>
              <a:rPr lang="ru-RU" u="sng" dirty="0" err="1" smtClean="0"/>
              <a:t>презумпція</a:t>
            </a:r>
            <a:r>
              <a:rPr lang="ru-RU" u="sng" dirty="0" smtClean="0"/>
              <a:t> </a:t>
            </a:r>
            <a:r>
              <a:rPr lang="ru-RU" u="sng" dirty="0" err="1"/>
              <a:t>правомірності</a:t>
            </a:r>
            <a:r>
              <a:rPr lang="ru-RU" u="sng" dirty="0"/>
              <a:t> </a:t>
            </a:r>
            <a:r>
              <a:rPr lang="ru-RU" u="sng" dirty="0" err="1"/>
              <a:t>рішень</a:t>
            </a:r>
            <a:r>
              <a:rPr lang="ru-RU" u="sng" dirty="0"/>
              <a:t> </a:t>
            </a:r>
            <a:r>
              <a:rPr lang="ru-RU" u="sng" dirty="0" err="1"/>
              <a:t>платника</a:t>
            </a:r>
            <a:r>
              <a:rPr lang="ru-RU" u="sng" dirty="0"/>
              <a:t> </a:t>
            </a:r>
            <a:r>
              <a:rPr lang="ru-RU" u="sng" dirty="0" err="1"/>
              <a:t>податку</a:t>
            </a:r>
            <a:r>
              <a:rPr lang="ru-RU" u="sng" dirty="0"/>
              <a:t> </a:t>
            </a:r>
            <a:r>
              <a:rPr lang="ru-RU" dirty="0"/>
              <a:t>в </a:t>
            </a:r>
            <a:r>
              <a:rPr lang="ru-RU" dirty="0" err="1"/>
              <a:t>разі</a:t>
            </a:r>
            <a:r>
              <a:rPr lang="ru-RU" dirty="0"/>
              <a:t>, </a:t>
            </a:r>
            <a:r>
              <a:rPr lang="ru-RU" dirty="0" err="1"/>
              <a:t>якщо</a:t>
            </a:r>
            <a:r>
              <a:rPr lang="ru-RU" dirty="0"/>
              <a:t> норма закону </a:t>
            </a:r>
            <a:r>
              <a:rPr lang="ru-RU" dirty="0" err="1"/>
              <a:t>чи</a:t>
            </a:r>
            <a:r>
              <a:rPr lang="ru-RU" dirty="0"/>
              <a:t> </a:t>
            </a:r>
            <a:r>
              <a:rPr lang="ru-RU" dirty="0" err="1"/>
              <a:t>іншого</a:t>
            </a:r>
            <a:r>
              <a:rPr lang="ru-RU" dirty="0"/>
              <a:t> нормативно-правового акта, виданого на </a:t>
            </a:r>
            <a:r>
              <a:rPr lang="ru-RU" dirty="0" err="1"/>
              <a:t>підставі</a:t>
            </a:r>
            <a:r>
              <a:rPr lang="ru-RU" dirty="0"/>
              <a:t> закону, </a:t>
            </a:r>
            <a:r>
              <a:rPr lang="ru-RU" dirty="0" err="1"/>
              <a:t>або</a:t>
            </a:r>
            <a:r>
              <a:rPr lang="ru-RU" dirty="0"/>
              <a:t> </a:t>
            </a:r>
            <a:r>
              <a:rPr lang="ru-RU" dirty="0" err="1"/>
              <a:t>якщо</a:t>
            </a:r>
            <a:r>
              <a:rPr lang="ru-RU" dirty="0"/>
              <a:t> </a:t>
            </a:r>
            <a:r>
              <a:rPr lang="ru-RU" dirty="0" err="1"/>
              <a:t>норми</a:t>
            </a:r>
            <a:r>
              <a:rPr lang="ru-RU" dirty="0"/>
              <a:t> </a:t>
            </a:r>
            <a:r>
              <a:rPr lang="ru-RU" dirty="0" err="1"/>
              <a:t>різних</a:t>
            </a:r>
            <a:r>
              <a:rPr lang="ru-RU" dirty="0"/>
              <a:t> </a:t>
            </a:r>
            <a:r>
              <a:rPr lang="ru-RU" dirty="0" err="1"/>
              <a:t>законів</a:t>
            </a:r>
            <a:r>
              <a:rPr lang="ru-RU" dirty="0"/>
              <a:t> </a:t>
            </a:r>
            <a:r>
              <a:rPr lang="ru-RU" dirty="0" err="1"/>
              <a:t>чи</a:t>
            </a:r>
            <a:r>
              <a:rPr lang="ru-RU" dirty="0"/>
              <a:t> </a:t>
            </a:r>
            <a:r>
              <a:rPr lang="ru-RU" dirty="0" err="1"/>
              <a:t>різних</a:t>
            </a:r>
            <a:r>
              <a:rPr lang="ru-RU" dirty="0"/>
              <a:t> нормативно-</a:t>
            </a:r>
            <a:r>
              <a:rPr lang="ru-RU" dirty="0" err="1"/>
              <a:t>правових</a:t>
            </a:r>
            <a:r>
              <a:rPr lang="ru-RU" dirty="0"/>
              <a:t> </a:t>
            </a:r>
            <a:r>
              <a:rPr lang="ru-RU" dirty="0" err="1"/>
              <a:t>актів</a:t>
            </a:r>
            <a:r>
              <a:rPr lang="ru-RU" dirty="0"/>
              <a:t> </a:t>
            </a:r>
            <a:r>
              <a:rPr lang="ru-RU" dirty="0" err="1"/>
              <a:t>припускають</a:t>
            </a:r>
            <a:r>
              <a:rPr lang="ru-RU" dirty="0"/>
              <a:t> </a:t>
            </a:r>
            <a:r>
              <a:rPr lang="ru-RU" dirty="0" err="1"/>
              <a:t>неоднозначне</a:t>
            </a:r>
            <a:r>
              <a:rPr lang="ru-RU" dirty="0"/>
              <a:t> (</a:t>
            </a:r>
            <a:r>
              <a:rPr lang="ru-RU" dirty="0" err="1"/>
              <a:t>множинне</a:t>
            </a:r>
            <a:r>
              <a:rPr lang="ru-RU" dirty="0"/>
              <a:t>) </a:t>
            </a:r>
            <a:r>
              <a:rPr lang="ru-RU" dirty="0" err="1"/>
              <a:t>трактування</a:t>
            </a:r>
            <a:r>
              <a:rPr lang="ru-RU" dirty="0"/>
              <a:t> прав та </a:t>
            </a:r>
            <a:r>
              <a:rPr lang="ru-RU" dirty="0" err="1"/>
              <a:t>обов'язків</a:t>
            </a:r>
            <a:r>
              <a:rPr lang="ru-RU" dirty="0"/>
              <a:t> </a:t>
            </a:r>
            <a:r>
              <a:rPr lang="ru-RU" dirty="0" err="1"/>
              <a:t>платників</a:t>
            </a:r>
            <a:r>
              <a:rPr lang="ru-RU" dirty="0"/>
              <a:t> </a:t>
            </a:r>
            <a:r>
              <a:rPr lang="ru-RU" dirty="0" err="1"/>
              <a:t>податків</a:t>
            </a:r>
            <a:r>
              <a:rPr lang="ru-RU" dirty="0"/>
              <a:t> </a:t>
            </a:r>
            <a:r>
              <a:rPr lang="ru-RU" dirty="0" err="1"/>
              <a:t>або</a:t>
            </a:r>
            <a:r>
              <a:rPr lang="ru-RU" dirty="0"/>
              <a:t> </a:t>
            </a:r>
            <a:r>
              <a:rPr lang="ru-RU" dirty="0" err="1"/>
              <a:t>контролюючих</a:t>
            </a:r>
            <a:r>
              <a:rPr lang="ru-RU" dirty="0"/>
              <a:t> </a:t>
            </a:r>
            <a:r>
              <a:rPr lang="ru-RU" dirty="0" err="1"/>
              <a:t>органів</a:t>
            </a:r>
            <a:r>
              <a:rPr lang="ru-RU" dirty="0"/>
              <a:t>, </a:t>
            </a:r>
            <a:r>
              <a:rPr lang="ru-RU" dirty="0" err="1"/>
              <a:t>внаслідок</a:t>
            </a:r>
            <a:r>
              <a:rPr lang="ru-RU" dirty="0"/>
              <a:t> </a:t>
            </a:r>
            <a:r>
              <a:rPr lang="ru-RU" dirty="0" err="1"/>
              <a:t>чого</a:t>
            </a:r>
            <a:r>
              <a:rPr lang="ru-RU" dirty="0"/>
              <a:t> є </a:t>
            </a:r>
            <a:r>
              <a:rPr lang="ru-RU" dirty="0" err="1"/>
              <a:t>можливість</a:t>
            </a:r>
            <a:r>
              <a:rPr lang="ru-RU" dirty="0"/>
              <a:t> </a:t>
            </a:r>
            <a:r>
              <a:rPr lang="ru-RU" dirty="0" err="1"/>
              <a:t>прийняти</a:t>
            </a:r>
            <a:r>
              <a:rPr lang="ru-RU" dirty="0"/>
              <a:t> </a:t>
            </a:r>
            <a:r>
              <a:rPr lang="ru-RU" dirty="0" err="1"/>
              <a:t>рішення</a:t>
            </a:r>
            <a:r>
              <a:rPr lang="ru-RU" dirty="0"/>
              <a:t> на </a:t>
            </a:r>
            <a:r>
              <a:rPr lang="ru-RU" dirty="0" err="1"/>
              <a:t>користь</a:t>
            </a:r>
            <a:r>
              <a:rPr lang="ru-RU" dirty="0"/>
              <a:t> як </a:t>
            </a:r>
            <a:r>
              <a:rPr lang="ru-RU" dirty="0" err="1"/>
              <a:t>платника</a:t>
            </a:r>
            <a:r>
              <a:rPr lang="ru-RU" dirty="0"/>
              <a:t> </a:t>
            </a:r>
            <a:r>
              <a:rPr lang="ru-RU" dirty="0" err="1"/>
              <a:t>податків</a:t>
            </a:r>
            <a:r>
              <a:rPr lang="ru-RU" dirty="0"/>
              <a:t>, так і </a:t>
            </a:r>
            <a:r>
              <a:rPr lang="ru-RU" dirty="0" err="1"/>
              <a:t>контролюючого</a:t>
            </a:r>
            <a:r>
              <a:rPr lang="ru-RU" dirty="0"/>
              <a:t> органу;</a:t>
            </a:r>
          </a:p>
          <a:p>
            <a:r>
              <a:rPr lang="ru-RU" u="sng" dirty="0" err="1" smtClean="0"/>
              <a:t>фіскальна</a:t>
            </a:r>
            <a:r>
              <a:rPr lang="ru-RU" u="sng" dirty="0" smtClean="0"/>
              <a:t> </a:t>
            </a:r>
            <a:r>
              <a:rPr lang="ru-RU" u="sng" dirty="0" err="1"/>
              <a:t>достатність</a:t>
            </a:r>
            <a:r>
              <a:rPr lang="ru-RU" u="sng" dirty="0"/>
              <a:t> </a:t>
            </a:r>
            <a:r>
              <a:rPr lang="ru-RU" dirty="0"/>
              <a:t>- </a:t>
            </a:r>
            <a:r>
              <a:rPr lang="ru-RU" dirty="0" err="1"/>
              <a:t>встановлення</a:t>
            </a:r>
            <a:r>
              <a:rPr lang="ru-RU" dirty="0"/>
              <a:t> </a:t>
            </a:r>
            <a:r>
              <a:rPr lang="ru-RU" dirty="0" err="1"/>
              <a:t>податків</a:t>
            </a:r>
            <a:r>
              <a:rPr lang="ru-RU" dirty="0"/>
              <a:t> та </a:t>
            </a:r>
            <a:r>
              <a:rPr lang="ru-RU" dirty="0" err="1"/>
              <a:t>зборів</a:t>
            </a:r>
            <a:r>
              <a:rPr lang="ru-RU" dirty="0"/>
              <a:t> з </a:t>
            </a:r>
            <a:r>
              <a:rPr lang="ru-RU" dirty="0" err="1"/>
              <a:t>урахуванням</a:t>
            </a:r>
            <a:r>
              <a:rPr lang="ru-RU" dirty="0"/>
              <a:t> </a:t>
            </a:r>
            <a:r>
              <a:rPr lang="ru-RU" dirty="0" err="1"/>
              <a:t>необхідності</a:t>
            </a:r>
            <a:r>
              <a:rPr lang="ru-RU" dirty="0"/>
              <a:t> </a:t>
            </a:r>
            <a:r>
              <a:rPr lang="ru-RU" dirty="0" err="1"/>
              <a:t>досягнення</a:t>
            </a:r>
            <a:r>
              <a:rPr lang="ru-RU" dirty="0"/>
              <a:t> </a:t>
            </a:r>
            <a:r>
              <a:rPr lang="ru-RU" dirty="0" err="1"/>
              <a:t>збалансованості</a:t>
            </a:r>
            <a:r>
              <a:rPr lang="ru-RU" dirty="0"/>
              <a:t> </a:t>
            </a:r>
            <a:r>
              <a:rPr lang="ru-RU" dirty="0" err="1"/>
              <a:t>витрат</a:t>
            </a:r>
            <a:r>
              <a:rPr lang="ru-RU" dirty="0"/>
              <a:t> бюджету з </a:t>
            </a:r>
            <a:r>
              <a:rPr lang="ru-RU" dirty="0" err="1"/>
              <a:t>його</a:t>
            </a:r>
            <a:r>
              <a:rPr lang="ru-RU" dirty="0"/>
              <a:t> </a:t>
            </a:r>
            <a:r>
              <a:rPr lang="ru-RU" dirty="0" err="1"/>
              <a:t>надходженнями</a:t>
            </a:r>
            <a:r>
              <a:rPr lang="ru-RU" dirty="0"/>
              <a:t>;</a:t>
            </a:r>
          </a:p>
          <a:p>
            <a:endParaRPr lang="ru-RU" dirty="0"/>
          </a:p>
        </p:txBody>
      </p:sp>
    </p:spTree>
    <p:extLst>
      <p:ext uri="{BB962C8B-B14F-4D97-AF65-F5344CB8AC3E}">
        <p14:creationId xmlns:p14="http://schemas.microsoft.com/office/powerpoint/2010/main" val="17201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a:bodyPr>
          <a:lstStyle/>
          <a:p>
            <a:r>
              <a:rPr lang="ru-RU" u="sng" dirty="0" err="1"/>
              <a:t>соціальна</a:t>
            </a:r>
            <a:r>
              <a:rPr lang="ru-RU" u="sng" dirty="0"/>
              <a:t> </a:t>
            </a:r>
            <a:r>
              <a:rPr lang="ru-RU" u="sng" dirty="0" err="1"/>
              <a:t>справедливість</a:t>
            </a:r>
            <a:r>
              <a:rPr lang="ru-RU" u="sng" dirty="0"/>
              <a:t> </a:t>
            </a:r>
            <a:r>
              <a:rPr lang="ru-RU" dirty="0"/>
              <a:t>- </a:t>
            </a:r>
            <a:r>
              <a:rPr lang="ru-RU" dirty="0" err="1"/>
              <a:t>установлення</a:t>
            </a:r>
            <a:r>
              <a:rPr lang="ru-RU" dirty="0"/>
              <a:t> </a:t>
            </a:r>
            <a:r>
              <a:rPr lang="ru-RU" dirty="0" err="1"/>
              <a:t>податків</a:t>
            </a:r>
            <a:r>
              <a:rPr lang="ru-RU" dirty="0"/>
              <a:t> та </a:t>
            </a:r>
            <a:r>
              <a:rPr lang="ru-RU" dirty="0" err="1"/>
              <a:t>зборів</a:t>
            </a:r>
            <a:r>
              <a:rPr lang="ru-RU" dirty="0"/>
              <a:t> </a:t>
            </a:r>
            <a:r>
              <a:rPr lang="ru-RU" dirty="0" err="1"/>
              <a:t>відповідно</a:t>
            </a:r>
            <a:r>
              <a:rPr lang="ru-RU" dirty="0"/>
              <a:t> до </a:t>
            </a:r>
            <a:r>
              <a:rPr lang="ru-RU" dirty="0" err="1"/>
              <a:t>платоспроможності</a:t>
            </a:r>
            <a:r>
              <a:rPr lang="ru-RU" dirty="0"/>
              <a:t> </a:t>
            </a:r>
            <a:r>
              <a:rPr lang="ru-RU" dirty="0" err="1"/>
              <a:t>платників</a:t>
            </a:r>
            <a:r>
              <a:rPr lang="ru-RU" dirty="0"/>
              <a:t> </a:t>
            </a:r>
            <a:r>
              <a:rPr lang="ru-RU" dirty="0" err="1"/>
              <a:t>податків</a:t>
            </a:r>
            <a:r>
              <a:rPr lang="ru-RU" dirty="0"/>
              <a:t>;</a:t>
            </a:r>
          </a:p>
          <a:p>
            <a:r>
              <a:rPr lang="ru-RU" u="sng" dirty="0" err="1" smtClean="0"/>
              <a:t>економічність</a:t>
            </a:r>
            <a:r>
              <a:rPr lang="ru-RU" u="sng" dirty="0" smtClean="0"/>
              <a:t> </a:t>
            </a:r>
            <a:r>
              <a:rPr lang="ru-RU" u="sng" dirty="0" err="1"/>
              <a:t>оподаткування</a:t>
            </a:r>
            <a:r>
              <a:rPr lang="ru-RU" u="sng" dirty="0"/>
              <a:t> </a:t>
            </a:r>
            <a:r>
              <a:rPr lang="ru-RU" dirty="0"/>
              <a:t>- </a:t>
            </a:r>
            <a:r>
              <a:rPr lang="ru-RU" dirty="0" err="1"/>
              <a:t>установлення</a:t>
            </a:r>
            <a:r>
              <a:rPr lang="ru-RU" dirty="0"/>
              <a:t> </a:t>
            </a:r>
            <a:r>
              <a:rPr lang="ru-RU" dirty="0" err="1"/>
              <a:t>податків</a:t>
            </a:r>
            <a:r>
              <a:rPr lang="ru-RU" dirty="0"/>
              <a:t> та </a:t>
            </a:r>
            <a:r>
              <a:rPr lang="ru-RU" dirty="0" err="1"/>
              <a:t>зборів</a:t>
            </a:r>
            <a:r>
              <a:rPr lang="ru-RU" dirty="0"/>
              <a:t>, </a:t>
            </a:r>
            <a:r>
              <a:rPr lang="ru-RU" dirty="0" err="1"/>
              <a:t>обсяг</a:t>
            </a:r>
            <a:r>
              <a:rPr lang="ru-RU" dirty="0"/>
              <a:t> </a:t>
            </a:r>
            <a:r>
              <a:rPr lang="ru-RU" dirty="0" err="1"/>
              <a:t>надходжень</a:t>
            </a:r>
            <a:r>
              <a:rPr lang="ru-RU" dirty="0"/>
              <a:t> </a:t>
            </a:r>
            <a:r>
              <a:rPr lang="ru-RU" dirty="0" err="1"/>
              <a:t>від</a:t>
            </a:r>
            <a:r>
              <a:rPr lang="ru-RU" dirty="0"/>
              <a:t> </a:t>
            </a:r>
            <a:r>
              <a:rPr lang="ru-RU" dirty="0" err="1"/>
              <a:t>сплати</a:t>
            </a:r>
            <a:r>
              <a:rPr lang="ru-RU" dirty="0"/>
              <a:t> </a:t>
            </a:r>
            <a:r>
              <a:rPr lang="ru-RU" dirty="0" err="1"/>
              <a:t>яких</a:t>
            </a:r>
            <a:r>
              <a:rPr lang="ru-RU" dirty="0"/>
              <a:t> до бюджету </a:t>
            </a:r>
            <a:r>
              <a:rPr lang="ru-RU" dirty="0" err="1"/>
              <a:t>значно</a:t>
            </a:r>
            <a:r>
              <a:rPr lang="ru-RU" dirty="0"/>
              <a:t> </a:t>
            </a:r>
            <a:r>
              <a:rPr lang="ru-RU" dirty="0" err="1"/>
              <a:t>перевищує</a:t>
            </a:r>
            <a:r>
              <a:rPr lang="ru-RU" dirty="0"/>
              <a:t> </a:t>
            </a:r>
            <a:r>
              <a:rPr lang="ru-RU" dirty="0" err="1"/>
              <a:t>витрати</a:t>
            </a:r>
            <a:r>
              <a:rPr lang="ru-RU" dirty="0"/>
              <a:t> на </a:t>
            </a:r>
            <a:r>
              <a:rPr lang="ru-RU" dirty="0" err="1"/>
              <a:t>їх</a:t>
            </a:r>
            <a:r>
              <a:rPr lang="ru-RU" dirty="0"/>
              <a:t> </a:t>
            </a:r>
            <a:r>
              <a:rPr lang="ru-RU" dirty="0" err="1"/>
              <a:t>адміністрування</a:t>
            </a:r>
            <a:r>
              <a:rPr lang="ru-RU" dirty="0"/>
              <a:t>;</a:t>
            </a:r>
          </a:p>
          <a:p>
            <a:r>
              <a:rPr lang="ru-RU" u="sng" dirty="0" err="1"/>
              <a:t>нейтральність</a:t>
            </a:r>
            <a:r>
              <a:rPr lang="ru-RU" u="sng" dirty="0"/>
              <a:t> </a:t>
            </a:r>
            <a:r>
              <a:rPr lang="ru-RU" u="sng" dirty="0" err="1"/>
              <a:t>оподаткування</a:t>
            </a:r>
            <a:r>
              <a:rPr lang="ru-RU" u="sng" dirty="0"/>
              <a:t> </a:t>
            </a:r>
            <a:r>
              <a:rPr lang="ru-RU" dirty="0"/>
              <a:t>- </a:t>
            </a:r>
            <a:r>
              <a:rPr lang="ru-RU" dirty="0" err="1"/>
              <a:t>установлення</a:t>
            </a:r>
            <a:r>
              <a:rPr lang="ru-RU" dirty="0"/>
              <a:t> </a:t>
            </a:r>
            <a:r>
              <a:rPr lang="ru-RU" dirty="0" err="1"/>
              <a:t>податків</a:t>
            </a:r>
            <a:r>
              <a:rPr lang="ru-RU" dirty="0"/>
              <a:t> та </a:t>
            </a:r>
            <a:r>
              <a:rPr lang="ru-RU" dirty="0" err="1"/>
              <a:t>зборів</a:t>
            </a:r>
            <a:r>
              <a:rPr lang="ru-RU" dirty="0"/>
              <a:t> у </a:t>
            </a:r>
            <a:r>
              <a:rPr lang="ru-RU" dirty="0" err="1"/>
              <a:t>спосіб</a:t>
            </a:r>
            <a:r>
              <a:rPr lang="ru-RU" dirty="0"/>
              <a:t>, </a:t>
            </a:r>
            <a:r>
              <a:rPr lang="ru-RU" dirty="0" err="1"/>
              <a:t>який</a:t>
            </a:r>
            <a:r>
              <a:rPr lang="ru-RU" dirty="0"/>
              <a:t> не </a:t>
            </a:r>
            <a:r>
              <a:rPr lang="ru-RU" dirty="0" err="1"/>
              <a:t>впливає</a:t>
            </a:r>
            <a:r>
              <a:rPr lang="ru-RU" dirty="0"/>
              <a:t> на </a:t>
            </a:r>
            <a:r>
              <a:rPr lang="ru-RU" dirty="0" err="1"/>
              <a:t>збільшення</a:t>
            </a:r>
            <a:r>
              <a:rPr lang="ru-RU" dirty="0"/>
              <a:t> </a:t>
            </a:r>
            <a:r>
              <a:rPr lang="ru-RU" dirty="0" err="1"/>
              <a:t>або</a:t>
            </a:r>
            <a:r>
              <a:rPr lang="ru-RU" dirty="0"/>
              <a:t> </a:t>
            </a:r>
            <a:r>
              <a:rPr lang="ru-RU" dirty="0" err="1"/>
              <a:t>зменшення</a:t>
            </a:r>
            <a:r>
              <a:rPr lang="ru-RU" dirty="0"/>
              <a:t> </a:t>
            </a:r>
            <a:r>
              <a:rPr lang="ru-RU" dirty="0" err="1"/>
              <a:t>конкурентоздатності</a:t>
            </a:r>
            <a:r>
              <a:rPr lang="ru-RU" dirty="0"/>
              <a:t> </a:t>
            </a:r>
            <a:r>
              <a:rPr lang="ru-RU" dirty="0" err="1"/>
              <a:t>платника</a:t>
            </a:r>
            <a:r>
              <a:rPr lang="ru-RU" dirty="0"/>
              <a:t> </a:t>
            </a:r>
            <a:r>
              <a:rPr lang="ru-RU" dirty="0" err="1"/>
              <a:t>податків</a:t>
            </a:r>
            <a:r>
              <a:rPr lang="ru-RU" dirty="0"/>
              <a:t>;</a:t>
            </a:r>
          </a:p>
          <a:p>
            <a:r>
              <a:rPr lang="ru-RU" u="sng" dirty="0" err="1"/>
              <a:t>стабільність</a:t>
            </a:r>
            <a:r>
              <a:rPr lang="ru-RU" dirty="0"/>
              <a:t> - </a:t>
            </a:r>
            <a:r>
              <a:rPr lang="ru-RU" dirty="0" err="1"/>
              <a:t>зміни</a:t>
            </a:r>
            <a:r>
              <a:rPr lang="ru-RU" dirty="0"/>
              <a:t> до будь-</a:t>
            </a:r>
            <a:r>
              <a:rPr lang="ru-RU" dirty="0" err="1"/>
              <a:t>яких</a:t>
            </a:r>
            <a:r>
              <a:rPr lang="ru-RU" dirty="0"/>
              <a:t> </a:t>
            </a:r>
            <a:r>
              <a:rPr lang="ru-RU" dirty="0" err="1"/>
              <a:t>елементів</a:t>
            </a:r>
            <a:r>
              <a:rPr lang="ru-RU" dirty="0"/>
              <a:t> </a:t>
            </a:r>
            <a:r>
              <a:rPr lang="ru-RU" dirty="0" err="1"/>
              <a:t>податків</a:t>
            </a:r>
            <a:r>
              <a:rPr lang="ru-RU" dirty="0"/>
              <a:t> та </a:t>
            </a:r>
            <a:r>
              <a:rPr lang="ru-RU" dirty="0" err="1"/>
              <a:t>зборів</a:t>
            </a:r>
            <a:r>
              <a:rPr lang="ru-RU" dirty="0"/>
              <a:t> не </a:t>
            </a:r>
            <a:r>
              <a:rPr lang="ru-RU" dirty="0" err="1"/>
              <a:t>можуть</a:t>
            </a:r>
            <a:r>
              <a:rPr lang="ru-RU" dirty="0"/>
              <a:t> </a:t>
            </a:r>
            <a:r>
              <a:rPr lang="ru-RU" dirty="0" err="1"/>
              <a:t>вноситися</a:t>
            </a:r>
            <a:r>
              <a:rPr lang="ru-RU" dirty="0"/>
              <a:t> </a:t>
            </a:r>
            <a:r>
              <a:rPr lang="ru-RU" dirty="0" err="1"/>
              <a:t>пізніш</a:t>
            </a:r>
            <a:r>
              <a:rPr lang="ru-RU" dirty="0"/>
              <a:t> як за </a:t>
            </a:r>
            <a:r>
              <a:rPr lang="ru-RU" dirty="0" err="1"/>
              <a:t>шість</a:t>
            </a:r>
            <a:r>
              <a:rPr lang="ru-RU" dirty="0"/>
              <a:t> </a:t>
            </a:r>
            <a:r>
              <a:rPr lang="ru-RU" dirty="0" err="1"/>
              <a:t>місяців</a:t>
            </a:r>
            <a:r>
              <a:rPr lang="ru-RU" dirty="0"/>
              <a:t> до початку нового бюджетного </a:t>
            </a:r>
            <a:r>
              <a:rPr lang="ru-RU" dirty="0" err="1"/>
              <a:t>періоду</a:t>
            </a:r>
            <a:r>
              <a:rPr lang="ru-RU" dirty="0"/>
              <a:t>, в </a:t>
            </a:r>
            <a:r>
              <a:rPr lang="ru-RU" dirty="0" err="1"/>
              <a:t>якому</a:t>
            </a:r>
            <a:r>
              <a:rPr lang="ru-RU" dirty="0"/>
              <a:t> </a:t>
            </a:r>
            <a:r>
              <a:rPr lang="ru-RU" dirty="0" err="1"/>
              <a:t>будуть</a:t>
            </a:r>
            <a:r>
              <a:rPr lang="ru-RU" dirty="0"/>
              <a:t> </a:t>
            </a:r>
            <a:r>
              <a:rPr lang="ru-RU" dirty="0" err="1"/>
              <a:t>діяти</a:t>
            </a:r>
            <a:r>
              <a:rPr lang="ru-RU" dirty="0"/>
              <a:t> </a:t>
            </a:r>
            <a:r>
              <a:rPr lang="ru-RU" dirty="0" err="1"/>
              <a:t>нові</a:t>
            </a:r>
            <a:r>
              <a:rPr lang="ru-RU" dirty="0"/>
              <a:t> правила та ставки. </a:t>
            </a:r>
            <a:r>
              <a:rPr lang="ru-RU" dirty="0" err="1"/>
              <a:t>Податки</a:t>
            </a:r>
            <a:r>
              <a:rPr lang="ru-RU" dirty="0"/>
              <a:t> та </a:t>
            </a:r>
            <a:r>
              <a:rPr lang="ru-RU" dirty="0" err="1"/>
              <a:t>збори</a:t>
            </a:r>
            <a:r>
              <a:rPr lang="ru-RU" dirty="0"/>
              <a:t>, </a:t>
            </a:r>
            <a:r>
              <a:rPr lang="ru-RU" dirty="0" err="1"/>
              <a:t>їх</a:t>
            </a:r>
            <a:r>
              <a:rPr lang="ru-RU" dirty="0"/>
              <a:t> ставки, а </a:t>
            </a:r>
            <a:r>
              <a:rPr lang="ru-RU" dirty="0" err="1"/>
              <a:t>також</a:t>
            </a:r>
            <a:r>
              <a:rPr lang="ru-RU" dirty="0"/>
              <a:t> </a:t>
            </a:r>
            <a:r>
              <a:rPr lang="ru-RU" dirty="0" err="1"/>
              <a:t>податкові</a:t>
            </a:r>
            <a:r>
              <a:rPr lang="ru-RU" dirty="0"/>
              <a:t> </a:t>
            </a:r>
            <a:r>
              <a:rPr lang="ru-RU" dirty="0" err="1"/>
              <a:t>пільги</a:t>
            </a:r>
            <a:r>
              <a:rPr lang="ru-RU" dirty="0"/>
              <a:t> не </a:t>
            </a:r>
            <a:r>
              <a:rPr lang="ru-RU" dirty="0" err="1"/>
              <a:t>можуть</a:t>
            </a:r>
            <a:r>
              <a:rPr lang="ru-RU" dirty="0"/>
              <a:t> </a:t>
            </a:r>
            <a:r>
              <a:rPr lang="ru-RU" dirty="0" err="1"/>
              <a:t>змінюватися</a:t>
            </a:r>
            <a:r>
              <a:rPr lang="ru-RU" dirty="0"/>
              <a:t> </a:t>
            </a:r>
            <a:r>
              <a:rPr lang="ru-RU" dirty="0" err="1"/>
              <a:t>протягом</a:t>
            </a:r>
            <a:r>
              <a:rPr lang="ru-RU" dirty="0"/>
              <a:t> бюджетного року;</a:t>
            </a:r>
          </a:p>
          <a:p>
            <a:r>
              <a:rPr lang="ru-RU" u="sng" dirty="0" err="1"/>
              <a:t>рівномірність</a:t>
            </a:r>
            <a:r>
              <a:rPr lang="ru-RU" u="sng" dirty="0"/>
              <a:t> та </a:t>
            </a:r>
            <a:r>
              <a:rPr lang="ru-RU" u="sng" dirty="0" err="1"/>
              <a:t>зручність</a:t>
            </a:r>
            <a:r>
              <a:rPr lang="ru-RU" u="sng" dirty="0"/>
              <a:t> </a:t>
            </a:r>
            <a:r>
              <a:rPr lang="ru-RU" u="sng" dirty="0" err="1"/>
              <a:t>сплати</a:t>
            </a:r>
            <a:r>
              <a:rPr lang="ru-RU" u="sng" dirty="0"/>
              <a:t> </a:t>
            </a:r>
            <a:r>
              <a:rPr lang="ru-RU" dirty="0"/>
              <a:t>- </a:t>
            </a:r>
            <a:r>
              <a:rPr lang="ru-RU" dirty="0" err="1"/>
              <a:t>установлення</a:t>
            </a:r>
            <a:r>
              <a:rPr lang="ru-RU" dirty="0"/>
              <a:t> </a:t>
            </a:r>
            <a:r>
              <a:rPr lang="ru-RU" dirty="0" err="1"/>
              <a:t>строків</a:t>
            </a:r>
            <a:r>
              <a:rPr lang="ru-RU" dirty="0"/>
              <a:t> </a:t>
            </a:r>
            <a:r>
              <a:rPr lang="ru-RU" dirty="0" err="1"/>
              <a:t>сплати</a:t>
            </a:r>
            <a:r>
              <a:rPr lang="ru-RU" dirty="0"/>
              <a:t> </a:t>
            </a:r>
            <a:r>
              <a:rPr lang="ru-RU" dirty="0" err="1"/>
              <a:t>податків</a:t>
            </a:r>
            <a:r>
              <a:rPr lang="ru-RU" dirty="0"/>
              <a:t> та </a:t>
            </a:r>
            <a:r>
              <a:rPr lang="ru-RU" dirty="0" err="1"/>
              <a:t>зборів</a:t>
            </a:r>
            <a:r>
              <a:rPr lang="ru-RU" dirty="0"/>
              <a:t>, </a:t>
            </a:r>
            <a:r>
              <a:rPr lang="ru-RU" dirty="0" err="1"/>
              <a:t>виходячи</a:t>
            </a:r>
            <a:r>
              <a:rPr lang="ru-RU" dirty="0"/>
              <a:t> </a:t>
            </a:r>
            <a:r>
              <a:rPr lang="ru-RU" dirty="0" err="1"/>
              <a:t>із</a:t>
            </a:r>
            <a:r>
              <a:rPr lang="ru-RU" dirty="0"/>
              <a:t> </a:t>
            </a:r>
            <a:r>
              <a:rPr lang="ru-RU" dirty="0" err="1"/>
              <a:t>необхідності</a:t>
            </a:r>
            <a:r>
              <a:rPr lang="ru-RU" dirty="0"/>
              <a:t> </a:t>
            </a:r>
            <a:r>
              <a:rPr lang="ru-RU" dirty="0" err="1"/>
              <a:t>забезпечення</a:t>
            </a:r>
            <a:r>
              <a:rPr lang="ru-RU" dirty="0"/>
              <a:t> </a:t>
            </a:r>
            <a:r>
              <a:rPr lang="ru-RU" dirty="0" err="1"/>
              <a:t>своєчасного</a:t>
            </a:r>
            <a:r>
              <a:rPr lang="ru-RU" dirty="0"/>
              <a:t> </a:t>
            </a:r>
            <a:r>
              <a:rPr lang="ru-RU" dirty="0" err="1"/>
              <a:t>надходження</a:t>
            </a:r>
            <a:r>
              <a:rPr lang="ru-RU" dirty="0"/>
              <a:t> </a:t>
            </a:r>
            <a:r>
              <a:rPr lang="ru-RU" dirty="0" err="1"/>
              <a:t>коштів</a:t>
            </a:r>
            <a:r>
              <a:rPr lang="ru-RU" dirty="0"/>
              <a:t> до </a:t>
            </a:r>
            <a:r>
              <a:rPr lang="ru-RU" dirty="0" err="1"/>
              <a:t>бюджетів</a:t>
            </a:r>
            <a:r>
              <a:rPr lang="ru-RU" dirty="0"/>
              <a:t> для </a:t>
            </a:r>
            <a:r>
              <a:rPr lang="ru-RU" dirty="0" err="1"/>
              <a:t>здійснення</a:t>
            </a:r>
            <a:r>
              <a:rPr lang="ru-RU" dirty="0"/>
              <a:t> </a:t>
            </a:r>
            <a:r>
              <a:rPr lang="ru-RU" dirty="0" err="1"/>
              <a:t>витрат</a:t>
            </a:r>
            <a:r>
              <a:rPr lang="ru-RU" dirty="0"/>
              <a:t> бюджету та </a:t>
            </a:r>
            <a:r>
              <a:rPr lang="ru-RU" dirty="0" err="1"/>
              <a:t>зручності</a:t>
            </a:r>
            <a:r>
              <a:rPr lang="ru-RU" dirty="0"/>
              <a:t> </a:t>
            </a:r>
            <a:r>
              <a:rPr lang="ru-RU" dirty="0" err="1"/>
              <a:t>їх</a:t>
            </a:r>
            <a:r>
              <a:rPr lang="ru-RU" dirty="0"/>
              <a:t> </a:t>
            </a:r>
            <a:r>
              <a:rPr lang="ru-RU" dirty="0" err="1"/>
              <a:t>сплати</a:t>
            </a:r>
            <a:r>
              <a:rPr lang="ru-RU" dirty="0"/>
              <a:t> </a:t>
            </a:r>
            <a:r>
              <a:rPr lang="ru-RU" dirty="0" err="1"/>
              <a:t>платниками</a:t>
            </a:r>
            <a:r>
              <a:rPr lang="ru-RU" dirty="0"/>
              <a:t>;</a:t>
            </a:r>
          </a:p>
          <a:p>
            <a:r>
              <a:rPr lang="ru-RU" u="sng" dirty="0" err="1"/>
              <a:t>єдиний</a:t>
            </a:r>
            <a:r>
              <a:rPr lang="ru-RU" u="sng" dirty="0"/>
              <a:t> </a:t>
            </a:r>
            <a:r>
              <a:rPr lang="ru-RU" u="sng" dirty="0" err="1"/>
              <a:t>підхід</a:t>
            </a:r>
            <a:r>
              <a:rPr lang="ru-RU" u="sng" dirty="0"/>
              <a:t> до </a:t>
            </a:r>
            <a:r>
              <a:rPr lang="ru-RU" u="sng" dirty="0" err="1"/>
              <a:t>встановлення</a:t>
            </a:r>
            <a:r>
              <a:rPr lang="ru-RU" u="sng" dirty="0"/>
              <a:t> </a:t>
            </a:r>
            <a:r>
              <a:rPr lang="ru-RU" u="sng" dirty="0" err="1"/>
              <a:t>податків</a:t>
            </a:r>
            <a:r>
              <a:rPr lang="ru-RU" u="sng" dirty="0"/>
              <a:t> та </a:t>
            </a:r>
            <a:r>
              <a:rPr lang="ru-RU" u="sng" dirty="0" err="1"/>
              <a:t>зборів</a:t>
            </a:r>
            <a:r>
              <a:rPr lang="ru-RU" u="sng" dirty="0"/>
              <a:t> </a:t>
            </a:r>
            <a:r>
              <a:rPr lang="ru-RU" dirty="0"/>
              <a:t>- </a:t>
            </a:r>
            <a:r>
              <a:rPr lang="ru-RU" dirty="0" err="1"/>
              <a:t>визначення</a:t>
            </a:r>
            <a:r>
              <a:rPr lang="ru-RU" dirty="0"/>
              <a:t> на </a:t>
            </a:r>
            <a:r>
              <a:rPr lang="ru-RU" dirty="0" err="1"/>
              <a:t>законодавчому</a:t>
            </a:r>
            <a:r>
              <a:rPr lang="ru-RU" dirty="0"/>
              <a:t> </a:t>
            </a:r>
            <a:r>
              <a:rPr lang="ru-RU" dirty="0" err="1"/>
              <a:t>рівні</a:t>
            </a:r>
            <a:r>
              <a:rPr lang="ru-RU" dirty="0"/>
              <a:t> </a:t>
            </a:r>
            <a:r>
              <a:rPr lang="ru-RU" dirty="0" err="1"/>
              <a:t>усіх</a:t>
            </a:r>
            <a:r>
              <a:rPr lang="ru-RU" dirty="0"/>
              <a:t> </a:t>
            </a:r>
            <a:r>
              <a:rPr lang="ru-RU" dirty="0" err="1"/>
              <a:t>обов'язкових</a:t>
            </a:r>
            <a:r>
              <a:rPr lang="ru-RU" dirty="0"/>
              <a:t> </a:t>
            </a:r>
            <a:r>
              <a:rPr lang="ru-RU" dirty="0" err="1"/>
              <a:t>елементів</a:t>
            </a:r>
            <a:r>
              <a:rPr lang="ru-RU" dirty="0"/>
              <a:t> </a:t>
            </a:r>
            <a:r>
              <a:rPr lang="ru-RU" dirty="0" err="1"/>
              <a:t>податку</a:t>
            </a:r>
            <a:r>
              <a:rPr lang="ru-RU" dirty="0"/>
              <a:t>.</a:t>
            </a:r>
          </a:p>
          <a:p>
            <a:endParaRPr lang="ru-RU" dirty="0"/>
          </a:p>
        </p:txBody>
      </p:sp>
    </p:spTree>
    <p:extLst>
      <p:ext uri="{BB962C8B-B14F-4D97-AF65-F5344CB8AC3E}">
        <p14:creationId xmlns:p14="http://schemas.microsoft.com/office/powerpoint/2010/main" val="72183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a:bodyPr>
          <a:lstStyle/>
          <a:p>
            <a:r>
              <a:rPr lang="uk-UA" dirty="0"/>
              <a:t>4.	Податкова політика і податкова система</a:t>
            </a:r>
            <a:endParaRPr lang="ru-RU" dirty="0"/>
          </a:p>
          <a:p>
            <a:endParaRPr lang="ru-RU" dirty="0" smtClean="0"/>
          </a:p>
          <a:p>
            <a:pPr marL="0" indent="0">
              <a:buNone/>
            </a:pPr>
            <a:r>
              <a:rPr lang="uk-UA" dirty="0"/>
              <a:t>Система заходів держави та інших суб’єктів фінансових відносин у сфері оподаткування називається </a:t>
            </a:r>
            <a:r>
              <a:rPr lang="uk-UA" b="1" u="sng" dirty="0"/>
              <a:t>податковою політикою</a:t>
            </a:r>
            <a:r>
              <a:rPr lang="uk-UA" dirty="0"/>
              <a:t>. Відповідно до визначення виділяють так рівні податкової політики:</a:t>
            </a:r>
            <a:endParaRPr lang="ru-RU" dirty="0"/>
          </a:p>
          <a:p>
            <a:r>
              <a:rPr lang="uk-UA" dirty="0"/>
              <a:t>1)	</a:t>
            </a:r>
            <a:r>
              <a:rPr lang="uk-UA" i="1" dirty="0"/>
              <a:t>національний рівень</a:t>
            </a:r>
            <a:r>
              <a:rPr lang="uk-UA" dirty="0"/>
              <a:t> – охоплює діяльність держави (в </a:t>
            </a:r>
            <a:r>
              <a:rPr lang="uk-UA" dirty="0" err="1"/>
              <a:t>т.ч</a:t>
            </a:r>
            <a:r>
              <a:rPr lang="uk-UA" dirty="0"/>
              <a:t>. і органів місцевого самоврядування) щодо встановлення, стягнення та контролю за стягненням податків.</a:t>
            </a:r>
            <a:endParaRPr lang="ru-RU" dirty="0"/>
          </a:p>
          <a:p>
            <a:r>
              <a:rPr lang="uk-UA" dirty="0"/>
              <a:t>2)	</a:t>
            </a:r>
            <a:r>
              <a:rPr lang="uk-UA" i="1" dirty="0"/>
              <a:t>корпоративний рівень</a:t>
            </a:r>
            <a:r>
              <a:rPr lang="uk-UA" dirty="0"/>
              <a:t> пов'язаний з діяльністю підприємств як платників податків, направлену на оптимізацію нарахування та сплати податків;</a:t>
            </a:r>
            <a:endParaRPr lang="ru-RU" dirty="0"/>
          </a:p>
          <a:p>
            <a:r>
              <a:rPr lang="uk-UA" dirty="0"/>
              <a:t>3)	</a:t>
            </a:r>
            <a:r>
              <a:rPr lang="uk-UA" i="1" dirty="0"/>
              <a:t>приватний рівень</a:t>
            </a:r>
            <a:r>
              <a:rPr lang="uk-UA" dirty="0"/>
              <a:t> характеризує діяльність громадян щодо виконання покладених на них обов’язків зі сплати податків та використання наданих податкових пільг.</a:t>
            </a:r>
            <a:endParaRPr lang="ru-RU" dirty="0"/>
          </a:p>
          <a:p>
            <a:r>
              <a:rPr lang="uk-UA" dirty="0"/>
              <a:t>Національний рівень податкової політики є первинним і здійснює визначальний вплив на інші рівні шляхом встановлення відповідної податкової системи.</a:t>
            </a:r>
            <a:endParaRPr lang="ru-RU" dirty="0"/>
          </a:p>
          <a:p>
            <a:endParaRPr lang="uk-UA" b="1" u="sng" dirty="0" smtClean="0"/>
          </a:p>
          <a:p>
            <a:endParaRPr lang="uk-UA" b="1" u="sng" dirty="0"/>
          </a:p>
        </p:txBody>
      </p:sp>
    </p:spTree>
    <p:extLst>
      <p:ext uri="{BB962C8B-B14F-4D97-AF65-F5344CB8AC3E}">
        <p14:creationId xmlns:p14="http://schemas.microsoft.com/office/powerpoint/2010/main" val="2582392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a:bodyPr>
          <a:lstStyle/>
          <a:p>
            <a:pPr marL="0" indent="0">
              <a:buNone/>
            </a:pPr>
            <a:r>
              <a:rPr lang="ru-RU" dirty="0" err="1"/>
              <a:t>Формуючи</a:t>
            </a:r>
            <a:r>
              <a:rPr lang="ru-RU" dirty="0"/>
              <a:t> свою </a:t>
            </a:r>
            <a:r>
              <a:rPr lang="ru-RU" dirty="0" err="1"/>
              <a:t>податкову</a:t>
            </a:r>
            <a:r>
              <a:rPr lang="ru-RU" dirty="0"/>
              <a:t> </a:t>
            </a:r>
            <a:r>
              <a:rPr lang="ru-RU" dirty="0" err="1"/>
              <a:t>політику</a:t>
            </a:r>
            <a:r>
              <a:rPr lang="ru-RU" dirty="0"/>
              <a:t>, держава </a:t>
            </a:r>
            <a:r>
              <a:rPr lang="ru-RU" dirty="0" err="1"/>
              <a:t>розробляє</a:t>
            </a:r>
            <a:r>
              <a:rPr lang="ru-RU" dirty="0"/>
              <a:t> систему </a:t>
            </a:r>
            <a:r>
              <a:rPr lang="ru-RU" dirty="0" err="1"/>
              <a:t>заходів</a:t>
            </a:r>
            <a:r>
              <a:rPr lang="ru-RU" dirty="0"/>
              <a:t>, </a:t>
            </a:r>
            <a:r>
              <a:rPr lang="ru-RU" dirty="0" err="1"/>
              <a:t>які</a:t>
            </a:r>
            <a:r>
              <a:rPr lang="ru-RU" dirty="0"/>
              <a:t> </a:t>
            </a:r>
            <a:r>
              <a:rPr lang="ru-RU" dirty="0" smtClean="0"/>
              <a:t>вона </a:t>
            </a:r>
            <a:r>
              <a:rPr lang="ru-RU" dirty="0" err="1" smtClean="0"/>
              <a:t>здійснює</a:t>
            </a:r>
            <a:r>
              <a:rPr lang="ru-RU" dirty="0" smtClean="0"/>
              <a:t> </a:t>
            </a:r>
            <a:r>
              <a:rPr lang="ru-RU" dirty="0"/>
              <a:t>для </a:t>
            </a:r>
            <a:r>
              <a:rPr lang="ru-RU" dirty="0" err="1"/>
              <a:t>цілеспрямованого</a:t>
            </a:r>
            <a:r>
              <a:rPr lang="ru-RU" dirty="0"/>
              <a:t> </a:t>
            </a:r>
            <a:r>
              <a:rPr lang="ru-RU" dirty="0" err="1"/>
              <a:t>використання</a:t>
            </a:r>
            <a:r>
              <a:rPr lang="ru-RU" dirty="0"/>
              <a:t> </a:t>
            </a:r>
            <a:r>
              <a:rPr lang="ru-RU" dirty="0" err="1"/>
              <a:t>податкового</a:t>
            </a:r>
            <a:r>
              <a:rPr lang="ru-RU" dirty="0"/>
              <a:t> </a:t>
            </a:r>
            <a:r>
              <a:rPr lang="ru-RU" dirty="0" err="1"/>
              <a:t>механізму</a:t>
            </a:r>
            <a:r>
              <a:rPr lang="ru-RU" dirty="0"/>
              <a:t> в </a:t>
            </a:r>
            <a:r>
              <a:rPr lang="ru-RU" dirty="0" err="1"/>
              <a:t>інтересах</a:t>
            </a:r>
            <a:r>
              <a:rPr lang="ru-RU" dirty="0"/>
              <a:t> </a:t>
            </a:r>
            <a:r>
              <a:rPr lang="ru-RU" dirty="0" err="1" smtClean="0"/>
              <a:t>розвитку</a:t>
            </a:r>
            <a:r>
              <a:rPr lang="ru-RU" dirty="0" smtClean="0"/>
              <a:t> </a:t>
            </a:r>
            <a:r>
              <a:rPr lang="ru-RU" dirty="0" err="1"/>
              <a:t>виробництва</a:t>
            </a:r>
            <a:r>
              <a:rPr lang="ru-RU" dirty="0"/>
              <a:t> </a:t>
            </a:r>
            <a:r>
              <a:rPr lang="ru-RU" dirty="0" err="1"/>
              <a:t>товарів</a:t>
            </a:r>
            <a:r>
              <a:rPr lang="ru-RU" dirty="0"/>
              <a:t> та </a:t>
            </a:r>
            <a:r>
              <a:rPr lang="ru-RU" dirty="0" err="1"/>
              <a:t>послуг</a:t>
            </a:r>
            <a:r>
              <a:rPr lang="ru-RU" dirty="0"/>
              <a:t> і </a:t>
            </a:r>
            <a:r>
              <a:rPr lang="ru-RU" dirty="0" err="1"/>
              <a:t>забезпечення</a:t>
            </a:r>
            <a:r>
              <a:rPr lang="ru-RU" dirty="0"/>
              <a:t> на </a:t>
            </a:r>
            <a:r>
              <a:rPr lang="ru-RU" dirty="0" err="1"/>
              <a:t>цій</a:t>
            </a:r>
            <a:r>
              <a:rPr lang="ru-RU" dirty="0"/>
              <a:t> </a:t>
            </a:r>
            <a:r>
              <a:rPr lang="ru-RU" dirty="0" err="1"/>
              <a:t>основі</a:t>
            </a:r>
            <a:r>
              <a:rPr lang="ru-RU" dirty="0"/>
              <a:t> </a:t>
            </a:r>
            <a:r>
              <a:rPr lang="ru-RU" dirty="0" err="1"/>
              <a:t>формування</a:t>
            </a:r>
            <a:r>
              <a:rPr lang="ru-RU" dirty="0"/>
              <a:t> </a:t>
            </a:r>
            <a:r>
              <a:rPr lang="ru-RU" dirty="0" err="1" smtClean="0"/>
              <a:t>централізованих</a:t>
            </a:r>
            <a:r>
              <a:rPr lang="ru-RU" dirty="0" smtClean="0"/>
              <a:t> </a:t>
            </a:r>
            <a:r>
              <a:rPr lang="ru-RU" dirty="0" err="1"/>
              <a:t>фондів</a:t>
            </a:r>
            <a:r>
              <a:rPr lang="ru-RU" dirty="0"/>
              <a:t> </a:t>
            </a:r>
            <a:r>
              <a:rPr lang="ru-RU" dirty="0" err="1"/>
              <a:t>фінансових</a:t>
            </a:r>
            <a:r>
              <a:rPr lang="ru-RU" dirty="0"/>
              <a:t> </a:t>
            </a:r>
            <a:r>
              <a:rPr lang="ru-RU" dirty="0" err="1"/>
              <a:t>ресурсів</a:t>
            </a:r>
            <a:r>
              <a:rPr lang="ru-RU" dirty="0"/>
              <a:t>.</a:t>
            </a:r>
          </a:p>
          <a:p>
            <a:pPr marL="0" indent="0">
              <a:buNone/>
            </a:pPr>
            <a:r>
              <a:rPr lang="ru-RU" dirty="0" err="1"/>
              <a:t>Податкова</a:t>
            </a:r>
            <a:r>
              <a:rPr lang="ru-RU" dirty="0"/>
              <a:t> </a:t>
            </a:r>
            <a:r>
              <a:rPr lang="ru-RU" dirty="0" err="1"/>
              <a:t>політика</a:t>
            </a:r>
            <a:r>
              <a:rPr lang="ru-RU" dirty="0"/>
              <a:t> </a:t>
            </a:r>
            <a:r>
              <a:rPr lang="ru-RU" dirty="0" err="1"/>
              <a:t>держави</a:t>
            </a:r>
            <a:r>
              <a:rPr lang="ru-RU" dirty="0"/>
              <a:t> </a:t>
            </a:r>
            <a:r>
              <a:rPr lang="ru-RU" dirty="0" smtClean="0"/>
              <a:t>повинна </a:t>
            </a:r>
            <a:r>
              <a:rPr lang="ru-RU" dirty="0" err="1" smtClean="0"/>
              <a:t>забезпечувати</a:t>
            </a:r>
            <a:r>
              <a:rPr lang="ru-RU" dirty="0"/>
              <a:t>:</a:t>
            </a:r>
          </a:p>
          <a:p>
            <a:r>
              <a:rPr lang="ru-RU" dirty="0" err="1" smtClean="0"/>
              <a:t>стимулювання</a:t>
            </a:r>
            <a:r>
              <a:rPr lang="ru-RU" dirty="0" smtClean="0"/>
              <a:t> </a:t>
            </a:r>
            <a:r>
              <a:rPr lang="ru-RU" dirty="0" err="1"/>
              <a:t>розвитку</a:t>
            </a:r>
            <a:r>
              <a:rPr lang="ru-RU" dirty="0"/>
              <a:t> </a:t>
            </a:r>
            <a:r>
              <a:rPr lang="ru-RU" dirty="0" err="1"/>
              <a:t>нових</a:t>
            </a:r>
            <a:r>
              <a:rPr lang="ru-RU" dirty="0"/>
              <a:t> </a:t>
            </a:r>
            <a:r>
              <a:rPr lang="ru-RU" dirty="0" err="1"/>
              <a:t>організаційних</a:t>
            </a:r>
            <a:r>
              <a:rPr lang="ru-RU" dirty="0"/>
              <a:t> форм </a:t>
            </a:r>
            <a:r>
              <a:rPr lang="ru-RU" dirty="0" err="1"/>
              <a:t>господарювання</a:t>
            </a:r>
            <a:r>
              <a:rPr lang="ru-RU" dirty="0"/>
              <a:t> на </a:t>
            </a:r>
            <a:r>
              <a:rPr lang="ru-RU" dirty="0" err="1" smtClean="0"/>
              <a:t>основі</a:t>
            </a:r>
            <a:r>
              <a:rPr lang="ru-RU" dirty="0" smtClean="0"/>
              <a:t> </a:t>
            </a:r>
            <a:r>
              <a:rPr lang="ru-RU" dirty="0" err="1" smtClean="0"/>
              <a:t>використання</a:t>
            </a:r>
            <a:r>
              <a:rPr lang="ru-RU" dirty="0" smtClean="0"/>
              <a:t> </a:t>
            </a:r>
            <a:r>
              <a:rPr lang="ru-RU" dirty="0" err="1"/>
              <a:t>оптимальної</a:t>
            </a:r>
            <a:r>
              <a:rPr lang="ru-RU" dirty="0"/>
              <a:t> </a:t>
            </a:r>
            <a:r>
              <a:rPr lang="ru-RU" dirty="0" err="1"/>
              <a:t>структури</a:t>
            </a:r>
            <a:r>
              <a:rPr lang="ru-RU" dirty="0"/>
              <a:t> форм </a:t>
            </a:r>
            <a:r>
              <a:rPr lang="ru-RU" dirty="0" err="1"/>
              <a:t>власності</a:t>
            </a:r>
            <a:r>
              <a:rPr lang="ru-RU" dirty="0"/>
              <a:t>;</a:t>
            </a:r>
          </a:p>
          <a:p>
            <a:r>
              <a:rPr lang="ru-RU" dirty="0" err="1" smtClean="0"/>
              <a:t>підвищення</a:t>
            </a:r>
            <a:r>
              <a:rPr lang="ru-RU" dirty="0" smtClean="0"/>
              <a:t> </a:t>
            </a:r>
            <a:r>
              <a:rPr lang="ru-RU" dirty="0" err="1"/>
              <a:t>ефективності</a:t>
            </a:r>
            <a:r>
              <a:rPr lang="ru-RU" dirty="0"/>
              <a:t> </a:t>
            </a:r>
            <a:r>
              <a:rPr lang="ru-RU" dirty="0" err="1"/>
              <a:t>процесу</a:t>
            </a:r>
            <a:r>
              <a:rPr lang="ru-RU" dirty="0"/>
              <a:t> переходу до </a:t>
            </a:r>
            <a:r>
              <a:rPr lang="ru-RU" dirty="0" err="1"/>
              <a:t>ринкових</a:t>
            </a:r>
            <a:r>
              <a:rPr lang="ru-RU" dirty="0"/>
              <a:t> </a:t>
            </a:r>
            <a:r>
              <a:rPr lang="ru-RU" dirty="0" err="1"/>
              <a:t>принципів</a:t>
            </a:r>
            <a:r>
              <a:rPr lang="ru-RU" dirty="0"/>
              <a:t> </a:t>
            </a:r>
            <a:r>
              <a:rPr lang="ru-RU" dirty="0" err="1" smtClean="0"/>
              <a:t>господарювання</a:t>
            </a:r>
            <a:r>
              <a:rPr lang="ru-RU" dirty="0"/>
              <a:t>;</a:t>
            </a:r>
          </a:p>
          <a:p>
            <a:r>
              <a:rPr lang="ru-RU" dirty="0" err="1" smtClean="0"/>
              <a:t>формування</a:t>
            </a:r>
            <a:r>
              <a:rPr lang="ru-RU" dirty="0" smtClean="0"/>
              <a:t> </a:t>
            </a:r>
            <a:r>
              <a:rPr lang="ru-RU" dirty="0"/>
              <a:t>умов для </a:t>
            </a:r>
            <a:r>
              <a:rPr lang="ru-RU" dirty="0" err="1"/>
              <a:t>залучення</a:t>
            </a:r>
            <a:r>
              <a:rPr lang="ru-RU" dirty="0"/>
              <a:t> </a:t>
            </a:r>
            <a:r>
              <a:rPr lang="ru-RU" dirty="0" err="1"/>
              <a:t>іноземних</a:t>
            </a:r>
            <a:r>
              <a:rPr lang="ru-RU" dirty="0"/>
              <a:t> </a:t>
            </a:r>
            <a:r>
              <a:rPr lang="ru-RU" dirty="0" err="1"/>
              <a:t>інвестицій</a:t>
            </a:r>
            <a:r>
              <a:rPr lang="ru-RU" dirty="0"/>
              <a:t> і </a:t>
            </a:r>
            <a:r>
              <a:rPr lang="ru-RU" dirty="0" err="1"/>
              <a:t>кредитних</a:t>
            </a:r>
            <a:r>
              <a:rPr lang="ru-RU" dirty="0"/>
              <a:t> </a:t>
            </a:r>
            <a:r>
              <a:rPr lang="ru-RU" dirty="0" err="1"/>
              <a:t>ресурсів</a:t>
            </a:r>
            <a:r>
              <a:rPr lang="ru-RU" dirty="0"/>
              <a:t>;</a:t>
            </a:r>
          </a:p>
          <a:p>
            <a:r>
              <a:rPr lang="ru-RU" dirty="0" err="1" smtClean="0"/>
              <a:t>зростання</a:t>
            </a:r>
            <a:r>
              <a:rPr lang="ru-RU" dirty="0" smtClean="0"/>
              <a:t> </a:t>
            </a:r>
            <a:r>
              <a:rPr lang="ru-RU" dirty="0" err="1"/>
              <a:t>соціальної</a:t>
            </a:r>
            <a:r>
              <a:rPr lang="ru-RU" dirty="0"/>
              <a:t> </a:t>
            </a:r>
            <a:r>
              <a:rPr lang="ru-RU" dirty="0" err="1"/>
              <a:t>стійкості</a:t>
            </a:r>
            <a:r>
              <a:rPr lang="ru-RU" dirty="0"/>
              <a:t> в </a:t>
            </a:r>
            <a:r>
              <a:rPr lang="ru-RU" dirty="0" err="1"/>
              <a:t>суспільстві</a:t>
            </a:r>
            <a:r>
              <a:rPr lang="ru-RU" dirty="0"/>
              <a:t> і </a:t>
            </a:r>
            <a:r>
              <a:rPr lang="ru-RU" dirty="0" err="1"/>
              <a:t>вирішення</a:t>
            </a:r>
            <a:r>
              <a:rPr lang="ru-RU" dirty="0"/>
              <a:t> </a:t>
            </a:r>
            <a:r>
              <a:rPr lang="ru-RU" dirty="0" err="1"/>
              <a:t>найбільш</a:t>
            </a:r>
            <a:r>
              <a:rPr lang="ru-RU" dirty="0"/>
              <a:t> </a:t>
            </a:r>
            <a:r>
              <a:rPr lang="ru-RU" dirty="0" err="1" smtClean="0"/>
              <a:t>важливих</a:t>
            </a:r>
            <a:r>
              <a:rPr lang="ru-RU" dirty="0" smtClean="0"/>
              <a:t> </a:t>
            </a:r>
            <a:r>
              <a:rPr lang="ru-RU" dirty="0" err="1" smtClean="0"/>
              <a:t>соціальних</a:t>
            </a:r>
            <a:r>
              <a:rPr lang="ru-RU" dirty="0" smtClean="0"/>
              <a:t> </a:t>
            </a:r>
            <a:r>
              <a:rPr lang="ru-RU" dirty="0" err="1"/>
              <a:t>завдань</a:t>
            </a:r>
            <a:r>
              <a:rPr lang="ru-RU" dirty="0"/>
              <a:t>;</a:t>
            </a:r>
          </a:p>
          <a:p>
            <a:r>
              <a:rPr lang="ru-RU" dirty="0" err="1" smtClean="0"/>
              <a:t>формування</a:t>
            </a:r>
            <a:r>
              <a:rPr lang="ru-RU" dirty="0" smtClean="0"/>
              <a:t> </a:t>
            </a:r>
            <a:r>
              <a:rPr lang="ru-RU" dirty="0" err="1"/>
              <a:t>централізованих</a:t>
            </a:r>
            <a:r>
              <a:rPr lang="ru-RU" dirty="0"/>
              <a:t> </a:t>
            </a:r>
            <a:r>
              <a:rPr lang="ru-RU" dirty="0" err="1"/>
              <a:t>фондів</a:t>
            </a:r>
            <a:r>
              <a:rPr lang="ru-RU" dirty="0"/>
              <a:t> </a:t>
            </a:r>
            <a:r>
              <a:rPr lang="ru-RU" dirty="0" err="1"/>
              <a:t>фінансових</a:t>
            </a:r>
            <a:r>
              <a:rPr lang="ru-RU" dirty="0"/>
              <a:t> </a:t>
            </a:r>
            <a:r>
              <a:rPr lang="ru-RU" dirty="0" err="1"/>
              <a:t>ресурсів</a:t>
            </a:r>
            <a:r>
              <a:rPr lang="ru-RU" dirty="0"/>
              <a:t> для </a:t>
            </a:r>
            <a:r>
              <a:rPr lang="ru-RU" dirty="0" err="1"/>
              <a:t>вирішення</a:t>
            </a:r>
            <a:r>
              <a:rPr lang="ru-RU" dirty="0"/>
              <a:t> </a:t>
            </a:r>
            <a:r>
              <a:rPr lang="ru-RU" dirty="0" err="1" smtClean="0"/>
              <a:t>загальнодержавних</a:t>
            </a:r>
            <a:r>
              <a:rPr lang="ru-RU" dirty="0" smtClean="0"/>
              <a:t> </a:t>
            </a:r>
            <a:r>
              <a:rPr lang="ru-RU" dirty="0" err="1"/>
              <a:t>соціально-економічних</a:t>
            </a:r>
            <a:r>
              <a:rPr lang="ru-RU" dirty="0"/>
              <a:t> </a:t>
            </a:r>
            <a:r>
              <a:rPr lang="ru-RU" dirty="0" err="1"/>
              <a:t>завдань</a:t>
            </a:r>
            <a:r>
              <a:rPr lang="ru-RU" dirty="0"/>
              <a:t>;</a:t>
            </a:r>
          </a:p>
          <a:p>
            <a:r>
              <a:rPr lang="ru-RU" dirty="0" err="1" smtClean="0"/>
              <a:t>формування</a:t>
            </a:r>
            <a:r>
              <a:rPr lang="ru-RU" dirty="0" smtClean="0"/>
              <a:t> </a:t>
            </a:r>
            <a:r>
              <a:rPr lang="ru-RU" dirty="0" err="1"/>
              <a:t>ефективного</a:t>
            </a:r>
            <a:r>
              <a:rPr lang="ru-RU" dirty="0"/>
              <a:t> </a:t>
            </a:r>
            <a:r>
              <a:rPr lang="ru-RU" dirty="0" err="1"/>
              <a:t>фінансово-податкового</a:t>
            </a:r>
            <a:r>
              <a:rPr lang="ru-RU" dirty="0"/>
              <a:t> </a:t>
            </a:r>
            <a:r>
              <a:rPr lang="ru-RU" dirty="0" err="1"/>
              <a:t>механізму</a:t>
            </a:r>
            <a:r>
              <a:rPr lang="ru-RU" dirty="0"/>
              <a:t> </a:t>
            </a:r>
            <a:r>
              <a:rPr lang="ru-RU" dirty="0" err="1" smtClean="0"/>
              <a:t>економічного</a:t>
            </a:r>
            <a:r>
              <a:rPr lang="ru-RU" dirty="0" smtClean="0"/>
              <a:t> </a:t>
            </a:r>
            <a:r>
              <a:rPr lang="ru-RU" dirty="0" err="1" smtClean="0"/>
              <a:t>зростання</a:t>
            </a:r>
            <a:r>
              <a:rPr lang="ru-RU" dirty="0"/>
              <a:t>.</a:t>
            </a:r>
          </a:p>
        </p:txBody>
      </p:sp>
    </p:spTree>
    <p:extLst>
      <p:ext uri="{BB962C8B-B14F-4D97-AF65-F5344CB8AC3E}">
        <p14:creationId xmlns:p14="http://schemas.microsoft.com/office/powerpoint/2010/main" val="848597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a:bodyPr>
          <a:lstStyle/>
          <a:p>
            <a:pPr marL="0" indent="0">
              <a:buNone/>
            </a:pPr>
            <a:r>
              <a:rPr lang="ru-RU" i="1" dirty="0" err="1"/>
              <a:t>Формуючи</a:t>
            </a:r>
            <a:r>
              <a:rPr lang="ru-RU" i="1" dirty="0"/>
              <a:t> </a:t>
            </a:r>
            <a:r>
              <a:rPr lang="ru-RU" i="1" dirty="0" err="1"/>
              <a:t>податкову</a:t>
            </a:r>
            <a:r>
              <a:rPr lang="ru-RU" i="1" dirty="0"/>
              <a:t> </a:t>
            </a:r>
            <a:r>
              <a:rPr lang="ru-RU" i="1" dirty="0" err="1"/>
              <a:t>політику</a:t>
            </a:r>
            <a:r>
              <a:rPr lang="ru-RU" i="1" dirty="0"/>
              <a:t>, держава </a:t>
            </a:r>
            <a:r>
              <a:rPr lang="ru-RU" i="1" dirty="0" err="1"/>
              <a:t>може</a:t>
            </a:r>
            <a:r>
              <a:rPr lang="ru-RU" i="1" dirty="0"/>
              <a:t> </a:t>
            </a:r>
            <a:r>
              <a:rPr lang="ru-RU" i="1" dirty="0" err="1"/>
              <a:t>сприяти</a:t>
            </a:r>
            <a:r>
              <a:rPr lang="ru-RU" i="1" dirty="0"/>
              <a:t>:</a:t>
            </a:r>
          </a:p>
          <a:p>
            <a:r>
              <a:rPr lang="ru-RU" dirty="0" err="1" smtClean="0"/>
              <a:t>зростанню</a:t>
            </a:r>
            <a:r>
              <a:rPr lang="ru-RU" dirty="0" smtClean="0"/>
              <a:t> </a:t>
            </a:r>
            <a:r>
              <a:rPr lang="ru-RU" dirty="0" err="1"/>
              <a:t>або</a:t>
            </a:r>
            <a:r>
              <a:rPr lang="ru-RU" dirty="0"/>
              <a:t> </a:t>
            </a:r>
            <a:r>
              <a:rPr lang="ru-RU" dirty="0" err="1"/>
              <a:t>зниженню</a:t>
            </a:r>
            <a:r>
              <a:rPr lang="ru-RU" dirty="0"/>
              <a:t> </a:t>
            </a:r>
            <a:r>
              <a:rPr lang="ru-RU" dirty="0" err="1"/>
              <a:t>господарської</a:t>
            </a:r>
            <a:r>
              <a:rPr lang="ru-RU" dirty="0"/>
              <a:t> </a:t>
            </a:r>
            <a:r>
              <a:rPr lang="ru-RU" dirty="0" err="1"/>
              <a:t>активності</a:t>
            </a:r>
            <a:r>
              <a:rPr lang="ru-RU" dirty="0"/>
              <a:t>;</a:t>
            </a:r>
          </a:p>
          <a:p>
            <a:r>
              <a:rPr lang="ru-RU" dirty="0" err="1" smtClean="0"/>
              <a:t>створенню</a:t>
            </a:r>
            <a:r>
              <a:rPr lang="ru-RU" dirty="0" smtClean="0"/>
              <a:t> </a:t>
            </a:r>
            <a:r>
              <a:rPr lang="ru-RU" dirty="0" err="1"/>
              <a:t>сприятливої</a:t>
            </a:r>
            <a:r>
              <a:rPr lang="ru-RU" dirty="0"/>
              <a:t> </a:t>
            </a:r>
            <a:r>
              <a:rPr lang="ru-RU" dirty="0" err="1"/>
              <a:t>кон’юктури</a:t>
            </a:r>
            <a:r>
              <a:rPr lang="ru-RU" dirty="0"/>
              <a:t> на ринку;</a:t>
            </a:r>
          </a:p>
          <a:p>
            <a:r>
              <a:rPr lang="ru-RU" dirty="0" err="1" smtClean="0"/>
              <a:t>створенню</a:t>
            </a:r>
            <a:r>
              <a:rPr lang="ru-RU" dirty="0" smtClean="0"/>
              <a:t> </a:t>
            </a:r>
            <a:r>
              <a:rPr lang="ru-RU" dirty="0"/>
              <a:t>умов для </a:t>
            </a:r>
            <a:r>
              <a:rPr lang="ru-RU" dirty="0" err="1"/>
              <a:t>розвитку</a:t>
            </a:r>
            <a:r>
              <a:rPr lang="ru-RU" dirty="0"/>
              <a:t> </a:t>
            </a:r>
            <a:r>
              <a:rPr lang="ru-RU" dirty="0" err="1"/>
              <a:t>пріоритетних</a:t>
            </a:r>
            <a:r>
              <a:rPr lang="ru-RU" dirty="0"/>
              <a:t> </a:t>
            </a:r>
            <a:r>
              <a:rPr lang="ru-RU" dirty="0" err="1"/>
              <a:t>галузей</a:t>
            </a:r>
            <a:r>
              <a:rPr lang="ru-RU" dirty="0"/>
              <a:t> </a:t>
            </a:r>
            <a:r>
              <a:rPr lang="ru-RU" dirty="0" err="1"/>
              <a:t>економіки</a:t>
            </a:r>
            <a:r>
              <a:rPr lang="ru-RU" dirty="0"/>
              <a:t>;</a:t>
            </a:r>
          </a:p>
          <a:p>
            <a:r>
              <a:rPr lang="ru-RU" dirty="0" err="1" smtClean="0"/>
              <a:t>реалізації</a:t>
            </a:r>
            <a:r>
              <a:rPr lang="ru-RU" dirty="0" smtClean="0"/>
              <a:t> </a:t>
            </a:r>
            <a:r>
              <a:rPr lang="ru-RU" dirty="0" err="1"/>
              <a:t>збалансованої</a:t>
            </a:r>
            <a:r>
              <a:rPr lang="ru-RU" dirty="0"/>
              <a:t> </a:t>
            </a:r>
            <a:r>
              <a:rPr lang="ru-RU" dirty="0" err="1"/>
              <a:t>соціальної</a:t>
            </a:r>
            <a:r>
              <a:rPr lang="ru-RU" dirty="0"/>
              <a:t> </a:t>
            </a:r>
            <a:r>
              <a:rPr lang="ru-RU" dirty="0" err="1"/>
              <a:t>політики</a:t>
            </a:r>
            <a:r>
              <a:rPr lang="ru-RU" dirty="0"/>
              <a:t>.</a:t>
            </a:r>
          </a:p>
          <a:p>
            <a:pPr marL="0" indent="0">
              <a:buNone/>
            </a:pPr>
            <a:r>
              <a:rPr lang="ru-RU" i="1" dirty="0" err="1"/>
              <a:t>Таке</a:t>
            </a:r>
            <a:r>
              <a:rPr lang="ru-RU" i="1" dirty="0"/>
              <a:t> </a:t>
            </a:r>
            <a:r>
              <a:rPr lang="ru-RU" i="1" dirty="0" err="1"/>
              <a:t>сприяння</a:t>
            </a:r>
            <a:r>
              <a:rPr lang="ru-RU" i="1" dirty="0"/>
              <a:t> держава </a:t>
            </a:r>
            <a:r>
              <a:rPr lang="ru-RU" i="1" dirty="0" err="1"/>
              <a:t>здійснює</a:t>
            </a:r>
            <a:r>
              <a:rPr lang="ru-RU" i="1" dirty="0"/>
              <a:t> шляхом:</a:t>
            </a:r>
          </a:p>
          <a:p>
            <a:r>
              <a:rPr lang="ru-RU" dirty="0" err="1" smtClean="0"/>
              <a:t>збільшення</a:t>
            </a:r>
            <a:r>
              <a:rPr lang="ru-RU" dirty="0" smtClean="0"/>
              <a:t> </a:t>
            </a:r>
            <a:r>
              <a:rPr lang="ru-RU" dirty="0" err="1"/>
              <a:t>або</a:t>
            </a:r>
            <a:r>
              <a:rPr lang="ru-RU" dirty="0"/>
              <a:t> </a:t>
            </a:r>
            <a:r>
              <a:rPr lang="ru-RU" dirty="0" err="1"/>
              <a:t>зменшення</a:t>
            </a:r>
            <a:r>
              <a:rPr lang="ru-RU" dirty="0"/>
              <a:t> </a:t>
            </a:r>
            <a:r>
              <a:rPr lang="ru-RU" dirty="0" err="1"/>
              <a:t>об'ємів</a:t>
            </a:r>
            <a:r>
              <a:rPr lang="ru-RU" dirty="0"/>
              <a:t> </a:t>
            </a:r>
            <a:r>
              <a:rPr lang="ru-RU" dirty="0" err="1"/>
              <a:t>податкових</a:t>
            </a:r>
            <a:r>
              <a:rPr lang="ru-RU" dirty="0"/>
              <a:t> </a:t>
            </a:r>
            <a:r>
              <a:rPr lang="ru-RU" dirty="0" err="1"/>
              <a:t>надходжень</a:t>
            </a:r>
            <a:r>
              <a:rPr lang="ru-RU" dirty="0"/>
              <a:t> </a:t>
            </a:r>
            <a:r>
              <a:rPr lang="ru-RU" dirty="0" err="1"/>
              <a:t>державі</a:t>
            </a:r>
            <a:r>
              <a:rPr lang="ru-RU" dirty="0"/>
              <a:t>;</a:t>
            </a:r>
          </a:p>
          <a:p>
            <a:r>
              <a:rPr lang="ru-RU" dirty="0" err="1" smtClean="0"/>
              <a:t>зміни</a:t>
            </a:r>
            <a:r>
              <a:rPr lang="ru-RU" dirty="0" smtClean="0"/>
              <a:t> </a:t>
            </a:r>
            <a:r>
              <a:rPr lang="ru-RU" dirty="0"/>
              <a:t>форм </a:t>
            </a:r>
            <a:r>
              <a:rPr lang="ru-RU" dirty="0" err="1"/>
              <a:t>оподаткування</a:t>
            </a:r>
            <a:r>
              <a:rPr lang="ru-RU" dirty="0"/>
              <a:t> і </a:t>
            </a:r>
            <a:r>
              <a:rPr lang="ru-RU" dirty="0" err="1"/>
              <a:t>податкових</a:t>
            </a:r>
            <a:r>
              <a:rPr lang="ru-RU" dirty="0"/>
              <a:t> ставок;</a:t>
            </a:r>
          </a:p>
          <a:p>
            <a:r>
              <a:rPr lang="ru-RU" dirty="0" err="1" smtClean="0"/>
              <a:t>звільнення</a:t>
            </a:r>
            <a:r>
              <a:rPr lang="ru-RU" dirty="0" smtClean="0"/>
              <a:t> </a:t>
            </a:r>
            <a:r>
              <a:rPr lang="ru-RU" dirty="0" err="1"/>
              <a:t>від</a:t>
            </a:r>
            <a:r>
              <a:rPr lang="ru-RU" dirty="0"/>
              <a:t> </a:t>
            </a:r>
            <a:r>
              <a:rPr lang="ru-RU" dirty="0" err="1"/>
              <a:t>оподаткування</a:t>
            </a:r>
            <a:r>
              <a:rPr lang="ru-RU" dirty="0"/>
              <a:t> </a:t>
            </a:r>
            <a:r>
              <a:rPr lang="ru-RU" dirty="0" err="1"/>
              <a:t>окремих</a:t>
            </a:r>
            <a:r>
              <a:rPr lang="ru-RU" dirty="0"/>
              <a:t> </a:t>
            </a:r>
            <a:r>
              <a:rPr lang="ru-RU" dirty="0" err="1"/>
              <a:t>галузей</a:t>
            </a:r>
            <a:r>
              <a:rPr lang="ru-RU" dirty="0"/>
              <a:t> </a:t>
            </a:r>
            <a:r>
              <a:rPr lang="ru-RU" dirty="0" err="1"/>
              <a:t>виробництва</a:t>
            </a:r>
            <a:r>
              <a:rPr lang="ru-RU" dirty="0"/>
              <a:t>, </a:t>
            </a:r>
            <a:r>
              <a:rPr lang="ru-RU" dirty="0" err="1"/>
              <a:t>територій</a:t>
            </a:r>
            <a:r>
              <a:rPr lang="ru-RU" dirty="0"/>
              <a:t>, </a:t>
            </a:r>
            <a:r>
              <a:rPr lang="ru-RU" dirty="0" err="1" smtClean="0"/>
              <a:t>груп</a:t>
            </a:r>
            <a:r>
              <a:rPr lang="ru-RU" dirty="0"/>
              <a:t> </a:t>
            </a:r>
            <a:r>
              <a:rPr lang="ru-RU" dirty="0" err="1" smtClean="0"/>
              <a:t>населення</a:t>
            </a:r>
            <a:r>
              <a:rPr lang="ru-RU" dirty="0" smtClean="0"/>
              <a:t> </a:t>
            </a:r>
            <a:r>
              <a:rPr lang="ru-RU" dirty="0" err="1"/>
              <a:t>тощо</a:t>
            </a:r>
            <a:r>
              <a:rPr lang="ru-RU" dirty="0"/>
              <a:t>.</a:t>
            </a:r>
          </a:p>
          <a:p>
            <a:pPr marL="0" indent="0">
              <a:buNone/>
            </a:pPr>
            <a:r>
              <a:rPr lang="ru-RU" dirty="0" err="1"/>
              <a:t>Податкова</a:t>
            </a:r>
            <a:r>
              <a:rPr lang="ru-RU" dirty="0"/>
              <a:t> </a:t>
            </a:r>
            <a:r>
              <a:rPr lang="ru-RU" dirty="0" err="1"/>
              <a:t>політика</a:t>
            </a:r>
            <a:r>
              <a:rPr lang="ru-RU" dirty="0"/>
              <a:t> </a:t>
            </a:r>
            <a:r>
              <a:rPr lang="ru-RU" dirty="0" err="1"/>
              <a:t>має</a:t>
            </a:r>
            <a:r>
              <a:rPr lang="ru-RU" dirty="0"/>
              <a:t> бути </a:t>
            </a:r>
            <a:r>
              <a:rPr lang="ru-RU" dirty="0" err="1"/>
              <a:t>спрямована</a:t>
            </a:r>
            <a:r>
              <a:rPr lang="ru-RU" dirty="0"/>
              <a:t> на </a:t>
            </a:r>
            <a:r>
              <a:rPr lang="ru-RU" dirty="0" err="1"/>
              <a:t>вирішення</a:t>
            </a:r>
            <a:r>
              <a:rPr lang="ru-RU" dirty="0"/>
              <a:t> </a:t>
            </a:r>
            <a:r>
              <a:rPr lang="ru-RU" dirty="0" err="1"/>
              <a:t>завдань</a:t>
            </a:r>
            <a:r>
              <a:rPr lang="ru-RU" dirty="0"/>
              <a:t>, </a:t>
            </a:r>
            <a:r>
              <a:rPr lang="ru-RU" dirty="0" err="1"/>
              <a:t>що</a:t>
            </a:r>
            <a:r>
              <a:rPr lang="ru-RU" dirty="0"/>
              <a:t> стоять </a:t>
            </a:r>
            <a:r>
              <a:rPr lang="ru-RU" dirty="0" smtClean="0"/>
              <a:t>перед </a:t>
            </a:r>
            <a:r>
              <a:rPr lang="ru-RU" dirty="0" err="1" smtClean="0"/>
              <a:t>суспільством</a:t>
            </a:r>
            <a:r>
              <a:rPr lang="ru-RU" dirty="0"/>
              <a:t>, </a:t>
            </a:r>
            <a:r>
              <a:rPr lang="ru-RU" dirty="0" err="1"/>
              <a:t>серед</a:t>
            </a:r>
            <a:r>
              <a:rPr lang="ru-RU" dirty="0"/>
              <a:t> </a:t>
            </a:r>
            <a:r>
              <a:rPr lang="ru-RU" dirty="0" err="1"/>
              <a:t>яких</a:t>
            </a:r>
            <a:r>
              <a:rPr lang="ru-RU" dirty="0"/>
              <a:t> </a:t>
            </a:r>
            <a:r>
              <a:rPr lang="ru-RU" dirty="0" err="1"/>
              <a:t>виділяють</a:t>
            </a:r>
            <a:r>
              <a:rPr lang="ru-RU" dirty="0"/>
              <a:t>:</a:t>
            </a:r>
          </a:p>
          <a:p>
            <a:r>
              <a:rPr lang="ru-RU" dirty="0" err="1" smtClean="0"/>
              <a:t>довгострокові</a:t>
            </a:r>
            <a:r>
              <a:rPr lang="ru-RU" dirty="0"/>
              <a:t>;</a:t>
            </a:r>
          </a:p>
          <a:p>
            <a:r>
              <a:rPr lang="ru-RU" dirty="0" err="1" smtClean="0"/>
              <a:t>Короткострокові</a:t>
            </a:r>
            <a:r>
              <a:rPr lang="ru-RU" dirty="0"/>
              <a:t>:</a:t>
            </a:r>
          </a:p>
        </p:txBody>
      </p:sp>
    </p:spTree>
    <p:extLst>
      <p:ext uri="{BB962C8B-B14F-4D97-AF65-F5344CB8AC3E}">
        <p14:creationId xmlns:p14="http://schemas.microsoft.com/office/powerpoint/2010/main" val="2581619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endParaRPr lang="ru-RU" dirty="0"/>
          </a:p>
        </p:txBody>
      </p:sp>
      <p:pic>
        <p:nvPicPr>
          <p:cNvPr id="4" name="Рисунок 3"/>
          <p:cNvPicPr>
            <a:picLocks noChangeAspect="1"/>
          </p:cNvPicPr>
          <p:nvPr/>
        </p:nvPicPr>
        <p:blipFill>
          <a:blip r:embed="rId2"/>
          <a:stretch>
            <a:fillRect/>
          </a:stretch>
        </p:blipFill>
        <p:spPr>
          <a:xfrm>
            <a:off x="677333" y="212871"/>
            <a:ext cx="5873592" cy="6423460"/>
          </a:xfrm>
          <a:prstGeom prst="rect">
            <a:avLst/>
          </a:prstGeom>
        </p:spPr>
      </p:pic>
    </p:spTree>
    <p:extLst>
      <p:ext uri="{BB962C8B-B14F-4D97-AF65-F5344CB8AC3E}">
        <p14:creationId xmlns:p14="http://schemas.microsoft.com/office/powerpoint/2010/main" val="1619220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pPr marL="0" indent="0">
              <a:buNone/>
            </a:pPr>
            <a:r>
              <a:rPr lang="ru-RU" dirty="0" err="1"/>
              <a:t>Податкова</a:t>
            </a:r>
            <a:r>
              <a:rPr lang="ru-RU" dirty="0"/>
              <a:t> </a:t>
            </a:r>
            <a:r>
              <a:rPr lang="ru-RU" dirty="0" err="1"/>
              <a:t>політика</a:t>
            </a:r>
            <a:r>
              <a:rPr lang="ru-RU" dirty="0"/>
              <a:t> </a:t>
            </a:r>
            <a:r>
              <a:rPr lang="ru-RU" dirty="0" err="1"/>
              <a:t>держави</a:t>
            </a:r>
            <a:r>
              <a:rPr lang="ru-RU" dirty="0"/>
              <a:t> на </a:t>
            </a:r>
            <a:r>
              <a:rPr lang="ru-RU" dirty="0" err="1"/>
              <a:t>практиці</a:t>
            </a:r>
            <a:r>
              <a:rPr lang="ru-RU" dirty="0"/>
              <a:t> </a:t>
            </a:r>
            <a:r>
              <a:rPr lang="ru-RU" dirty="0" err="1"/>
              <a:t>проявляється</a:t>
            </a:r>
            <a:r>
              <a:rPr lang="ru-RU" dirty="0"/>
              <a:t> в </a:t>
            </a:r>
            <a:r>
              <a:rPr lang="ru-RU" dirty="0" err="1"/>
              <a:t>її</a:t>
            </a:r>
            <a:r>
              <a:rPr lang="ru-RU" dirty="0"/>
              <a:t> </a:t>
            </a:r>
            <a:r>
              <a:rPr lang="ru-RU" b="1" i="1" dirty="0" err="1"/>
              <a:t>податковій</a:t>
            </a:r>
            <a:r>
              <a:rPr lang="ru-RU" b="1" i="1" dirty="0"/>
              <a:t> </a:t>
            </a:r>
            <a:r>
              <a:rPr lang="ru-RU" b="1" i="1" dirty="0" err="1"/>
              <a:t>системі</a:t>
            </a:r>
            <a:r>
              <a:rPr lang="ru-RU" b="1" i="1" dirty="0"/>
              <a:t>.</a:t>
            </a:r>
            <a:endParaRPr lang="uk-UA" b="1" u="sng" dirty="0" smtClean="0"/>
          </a:p>
          <a:p>
            <a:r>
              <a:rPr lang="uk-UA" b="1" u="sng" dirty="0" smtClean="0"/>
              <a:t>Податкова </a:t>
            </a:r>
            <a:r>
              <a:rPr lang="uk-UA" b="1" u="sng" dirty="0"/>
              <a:t>система</a:t>
            </a:r>
            <a:r>
              <a:rPr lang="uk-UA" u="sng" dirty="0"/>
              <a:t> </a:t>
            </a:r>
            <a:r>
              <a:rPr lang="uk-UA" dirty="0"/>
              <a:t>– це сукупність загальнодержавних та місцевих податків та зборів, що справляються відповідно до податкового законодавства.</a:t>
            </a:r>
            <a:endParaRPr lang="ru-RU" dirty="0"/>
          </a:p>
          <a:p>
            <a:r>
              <a:rPr lang="uk-UA" dirty="0"/>
              <a:t>Залежно від ролі певних видів податків виділяють наступні моделі податкових </a:t>
            </a:r>
            <a:r>
              <a:rPr lang="uk-UA" dirty="0" smtClean="0"/>
              <a:t>систем:</a:t>
            </a:r>
          </a:p>
          <a:p>
            <a:endParaRPr lang="ru-RU" dirty="0"/>
          </a:p>
        </p:txBody>
      </p:sp>
      <p:pic>
        <p:nvPicPr>
          <p:cNvPr id="2" name="Рисунок 1"/>
          <p:cNvPicPr>
            <a:picLocks noChangeAspect="1"/>
          </p:cNvPicPr>
          <p:nvPr/>
        </p:nvPicPr>
        <p:blipFill>
          <a:blip r:embed="rId2"/>
          <a:stretch>
            <a:fillRect/>
          </a:stretch>
        </p:blipFill>
        <p:spPr>
          <a:xfrm>
            <a:off x="663684" y="2594686"/>
            <a:ext cx="9530041" cy="3246675"/>
          </a:xfrm>
          <a:prstGeom prst="rect">
            <a:avLst/>
          </a:prstGeom>
        </p:spPr>
      </p:pic>
    </p:spTree>
    <p:extLst>
      <p:ext uri="{BB962C8B-B14F-4D97-AF65-F5344CB8AC3E}">
        <p14:creationId xmlns:p14="http://schemas.microsoft.com/office/powerpoint/2010/main" val="2613144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r>
              <a:rPr lang="uk-UA" b="1" i="1" dirty="0"/>
              <a:t>Англосаксонська модель</a:t>
            </a:r>
            <a:r>
              <a:rPr lang="uk-UA" dirty="0"/>
              <a:t> орієнтована на прямі податки з фізичних осіб, питома вага решти податків є незначною. Модель поширена в США, Великій Британії, Канаді, </a:t>
            </a:r>
            <a:r>
              <a:rPr lang="uk-UA" dirty="0" err="1"/>
              <a:t>Автралії</a:t>
            </a:r>
            <a:r>
              <a:rPr lang="uk-UA" dirty="0"/>
              <a:t> та інших країнах, що перебували від британським колоніальним впливом.</a:t>
            </a:r>
            <a:endParaRPr lang="ru-RU" dirty="0"/>
          </a:p>
          <a:p>
            <a:r>
              <a:rPr lang="uk-UA" dirty="0"/>
              <a:t>Для </a:t>
            </a:r>
            <a:r>
              <a:rPr lang="uk-UA" b="1" i="1" dirty="0" err="1"/>
              <a:t>євроконтинентальної</a:t>
            </a:r>
            <a:r>
              <a:rPr lang="uk-UA" b="1" i="1" dirty="0"/>
              <a:t> або європейської моделі</a:t>
            </a:r>
            <a:r>
              <a:rPr lang="uk-UA" dirty="0"/>
              <a:t> (ФРН, Франція, Бельгія) характерним є значна частка відрахувань на соціальне страхування та непрямих податків. </a:t>
            </a:r>
            <a:endParaRPr lang="ru-RU" dirty="0"/>
          </a:p>
          <a:p>
            <a:r>
              <a:rPr lang="uk-UA" dirty="0"/>
              <a:t>На збір податків в умовах інфляційної економіки розрахована </a:t>
            </a:r>
            <a:r>
              <a:rPr lang="uk-UA" b="1" i="1" dirty="0"/>
              <a:t>латиноамериканська модель</a:t>
            </a:r>
            <a:r>
              <a:rPr lang="uk-UA" dirty="0"/>
              <a:t>. Головним інструментом є непрямі податки, що включені до ціни товарів, і відповідно захищають бюджет від інфляції. Перевага непрямих податків над прямими зумовлена незначним рівень доходів, в порівнянні з розвиненими країнами.</a:t>
            </a:r>
            <a:endParaRPr lang="ru-RU" dirty="0"/>
          </a:p>
          <a:p>
            <a:r>
              <a:rPr lang="uk-UA" b="1" i="1" dirty="0"/>
              <a:t>Змішана модель</a:t>
            </a:r>
            <a:r>
              <a:rPr lang="uk-UA" dirty="0"/>
              <a:t> податкової системи є поєднання вище зазначених моделей.</a:t>
            </a:r>
            <a:endParaRPr lang="ru-RU" dirty="0"/>
          </a:p>
          <a:p>
            <a:r>
              <a:rPr lang="uk-UA" dirty="0"/>
              <a:t>Крім того вважаємо за доцільне виділити </a:t>
            </a:r>
            <a:r>
              <a:rPr lang="uk-UA" b="1" i="1" dirty="0"/>
              <a:t>офшорну модель</a:t>
            </a:r>
            <a:r>
              <a:rPr lang="uk-UA" dirty="0"/>
              <a:t>, для якої характерно ліберальні валютні та фіскальні умови (зокрема, низькі податкові ставки), високий рівень секретності та законодавчі гарантії банківської та комерційної секретності. Дана модель використовується Бахрейном, Багамськими островами, Британськими Віргінськими Островами, Ліберією.</a:t>
            </a:r>
            <a:endParaRPr lang="ru-RU" dirty="0"/>
          </a:p>
          <a:p>
            <a:endParaRPr lang="ru-RU" dirty="0"/>
          </a:p>
        </p:txBody>
      </p:sp>
    </p:spTree>
    <p:extLst>
      <p:ext uri="{BB962C8B-B14F-4D97-AF65-F5344CB8AC3E}">
        <p14:creationId xmlns:p14="http://schemas.microsoft.com/office/powerpoint/2010/main" val="2480852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r>
              <a:rPr lang="uk-UA" dirty="0"/>
              <a:t>Податкова система України побудована на основі змішаної моделі, оскільки як і прямі, так і непрямі податки займають питому вагу в податкових надходженнях бюджету.</a:t>
            </a:r>
            <a:endParaRPr lang="ru-RU" dirty="0"/>
          </a:p>
          <a:p>
            <a:r>
              <a:rPr lang="uk-UA" dirty="0"/>
              <a:t>Відповідно до податкового законодавства в Україні передбачено існування поряд з основним спеціального податкового режиму. </a:t>
            </a:r>
            <a:endParaRPr lang="ru-RU" dirty="0"/>
          </a:p>
          <a:p>
            <a:r>
              <a:rPr lang="uk-UA" b="1" dirty="0"/>
              <a:t>Спеціальний податковий режим</a:t>
            </a:r>
            <a:r>
              <a:rPr lang="uk-UA" dirty="0"/>
              <a:t> – це система заходів, що визначає особливий порядок оподаткування окремих категорій господарюючих суб'єктів і може передбачати особливий порядок визначення елементів податку та збору, звільнення від сплати окремих податків та зборів. Функціонування спеціального податкового режиму має важливе значення для стимулювання економіки в умовах подолання економічних криз.</a:t>
            </a:r>
            <a:endParaRPr lang="ru-RU" dirty="0"/>
          </a:p>
          <a:p>
            <a:endParaRPr lang="ru-RU" dirty="0"/>
          </a:p>
        </p:txBody>
      </p:sp>
    </p:spTree>
    <p:extLst>
      <p:ext uri="{BB962C8B-B14F-4D97-AF65-F5344CB8AC3E}">
        <p14:creationId xmlns:p14="http://schemas.microsoft.com/office/powerpoint/2010/main" val="1647987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lnSpcReduction="10000"/>
          </a:bodyPr>
          <a:lstStyle/>
          <a:p>
            <a:r>
              <a:rPr lang="uk-UA" dirty="0"/>
              <a:t>1.	Поняття та функції податків, їх елементи. </a:t>
            </a:r>
            <a:endParaRPr lang="ru-RU" dirty="0"/>
          </a:p>
          <a:p>
            <a:endParaRPr lang="ru-RU" dirty="0" smtClean="0"/>
          </a:p>
          <a:p>
            <a:r>
              <a:rPr lang="uk-UA" dirty="0" smtClean="0"/>
              <a:t>Податковий </a:t>
            </a:r>
            <a:r>
              <a:rPr lang="uk-UA" dirty="0"/>
              <a:t>кодекс України визначає </a:t>
            </a:r>
            <a:r>
              <a:rPr lang="uk-UA" b="1" u="sng" dirty="0"/>
              <a:t>податок</a:t>
            </a:r>
            <a:r>
              <a:rPr lang="uk-UA" dirty="0"/>
              <a:t> </a:t>
            </a:r>
            <a:r>
              <a:rPr lang="uk-UA" dirty="0" smtClean="0"/>
              <a:t>як </a:t>
            </a:r>
            <a:r>
              <a:rPr lang="ru-RU" dirty="0" err="1"/>
              <a:t>обов'язковий</a:t>
            </a:r>
            <a:r>
              <a:rPr lang="ru-RU" dirty="0"/>
              <a:t>, </a:t>
            </a:r>
            <a:r>
              <a:rPr lang="ru-RU" dirty="0" err="1"/>
              <a:t>безумовний</a:t>
            </a:r>
            <a:r>
              <a:rPr lang="ru-RU" dirty="0"/>
              <a:t> </a:t>
            </a:r>
            <a:r>
              <a:rPr lang="ru-RU" dirty="0" err="1"/>
              <a:t>платіж</a:t>
            </a:r>
            <a:r>
              <a:rPr lang="ru-RU" dirty="0"/>
              <a:t> до </a:t>
            </a:r>
            <a:r>
              <a:rPr lang="ru-RU" dirty="0" err="1"/>
              <a:t>відповідного</a:t>
            </a:r>
            <a:r>
              <a:rPr lang="ru-RU" dirty="0"/>
              <a:t> бюджету </a:t>
            </a:r>
            <a:r>
              <a:rPr lang="ru-RU" dirty="0" err="1"/>
              <a:t>або</a:t>
            </a:r>
            <a:r>
              <a:rPr lang="ru-RU" dirty="0"/>
              <a:t> на </a:t>
            </a:r>
            <a:r>
              <a:rPr lang="ru-RU" dirty="0" err="1"/>
              <a:t>єдиний</a:t>
            </a:r>
            <a:r>
              <a:rPr lang="ru-RU" dirty="0"/>
              <a:t> </a:t>
            </a:r>
            <a:r>
              <a:rPr lang="ru-RU" dirty="0" err="1"/>
              <a:t>рахунок</a:t>
            </a:r>
            <a:r>
              <a:rPr lang="ru-RU" dirty="0"/>
              <a:t>, </a:t>
            </a:r>
            <a:r>
              <a:rPr lang="ru-RU" dirty="0" err="1"/>
              <a:t>що</a:t>
            </a:r>
            <a:r>
              <a:rPr lang="ru-RU" dirty="0"/>
              <a:t> </a:t>
            </a:r>
            <a:r>
              <a:rPr lang="ru-RU" dirty="0" err="1"/>
              <a:t>справляється</a:t>
            </a:r>
            <a:r>
              <a:rPr lang="ru-RU" dirty="0"/>
              <a:t> з </a:t>
            </a:r>
            <a:r>
              <a:rPr lang="ru-RU" dirty="0" err="1"/>
              <a:t>платників</a:t>
            </a:r>
            <a:r>
              <a:rPr lang="ru-RU" dirty="0"/>
              <a:t> </a:t>
            </a:r>
            <a:r>
              <a:rPr lang="ru-RU" dirty="0" err="1"/>
              <a:t>податку</a:t>
            </a:r>
            <a:r>
              <a:rPr lang="ru-RU" dirty="0"/>
              <a:t> </a:t>
            </a:r>
            <a:r>
              <a:rPr lang="ru-RU" dirty="0" err="1"/>
              <a:t>відповідно</a:t>
            </a:r>
            <a:r>
              <a:rPr lang="ru-RU" dirty="0"/>
              <a:t> до </a:t>
            </a:r>
            <a:r>
              <a:rPr lang="ru-RU" dirty="0" err="1" smtClean="0"/>
              <a:t>податкового</a:t>
            </a:r>
            <a:r>
              <a:rPr lang="ru-RU" dirty="0" smtClean="0"/>
              <a:t> </a:t>
            </a:r>
            <a:r>
              <a:rPr lang="ru-RU" dirty="0" err="1" smtClean="0"/>
              <a:t>законодавства</a:t>
            </a:r>
            <a:r>
              <a:rPr lang="ru-RU" dirty="0" smtClean="0"/>
              <a:t>.</a:t>
            </a:r>
          </a:p>
          <a:p>
            <a:pPr marL="0" indent="0">
              <a:buNone/>
            </a:pPr>
            <a:r>
              <a:rPr lang="uk-UA" b="1" dirty="0"/>
              <a:t>С</a:t>
            </a:r>
            <a:r>
              <a:rPr lang="uk-UA" b="1" dirty="0" smtClean="0"/>
              <a:t>пецифічні </a:t>
            </a:r>
            <a:r>
              <a:rPr lang="uk-UA" b="1" dirty="0"/>
              <a:t>ознаки податків</a:t>
            </a:r>
            <a:r>
              <a:rPr lang="uk-UA" dirty="0"/>
              <a:t>:</a:t>
            </a:r>
            <a:endParaRPr lang="ru-RU" dirty="0"/>
          </a:p>
          <a:p>
            <a:r>
              <a:rPr lang="uk-UA" dirty="0"/>
              <a:t>1)	</a:t>
            </a:r>
            <a:r>
              <a:rPr lang="uk-UA" dirty="0" err="1"/>
              <a:t>безеквівалентність</a:t>
            </a:r>
            <a:r>
              <a:rPr lang="uk-UA" dirty="0"/>
              <a:t> податку (сплата податку </a:t>
            </a:r>
            <a:r>
              <a:rPr lang="uk-UA" dirty="0" err="1"/>
              <a:t>непередбачає</a:t>
            </a:r>
            <a:r>
              <a:rPr lang="uk-UA" dirty="0"/>
              <a:t> зустрічний рух товарів чи послуг);</a:t>
            </a:r>
            <a:endParaRPr lang="ru-RU" dirty="0"/>
          </a:p>
          <a:p>
            <a:r>
              <a:rPr lang="uk-UA" dirty="0"/>
              <a:t>2)	регулярний характер (обов’язок сплачувати податок є постійним);</a:t>
            </a:r>
            <a:endParaRPr lang="ru-RU" dirty="0"/>
          </a:p>
          <a:p>
            <a:r>
              <a:rPr lang="uk-UA" dirty="0"/>
              <a:t>3)	грошова форма сплати (неможливість сплати податків у натуральній формі);</a:t>
            </a:r>
            <a:endParaRPr lang="ru-RU" dirty="0"/>
          </a:p>
          <a:p>
            <a:r>
              <a:rPr lang="uk-UA" dirty="0"/>
              <a:t>4)	відсутність цільової спрямованості (непередбачено конкретних напрямів використання коштів).</a:t>
            </a:r>
            <a:endParaRPr lang="ru-RU" dirty="0"/>
          </a:p>
          <a:p>
            <a:pPr marL="0" indent="0">
              <a:buNone/>
            </a:pPr>
            <a:r>
              <a:rPr lang="ru-RU" b="1" u="sng" dirty="0" err="1" smtClean="0"/>
              <a:t>Збором</a:t>
            </a:r>
            <a:r>
              <a:rPr lang="ru-RU" b="1" u="sng" dirty="0" smtClean="0"/>
              <a:t> </a:t>
            </a:r>
            <a:r>
              <a:rPr lang="ru-RU" b="1" u="sng" dirty="0"/>
              <a:t>(платою, </a:t>
            </a:r>
            <a:r>
              <a:rPr lang="ru-RU" b="1" u="sng" dirty="0" err="1"/>
              <a:t>внеском</a:t>
            </a:r>
            <a:r>
              <a:rPr lang="ru-RU" b="1" u="sng" dirty="0"/>
              <a:t>)</a:t>
            </a:r>
            <a:r>
              <a:rPr lang="ru-RU" dirty="0"/>
              <a:t> є </a:t>
            </a:r>
            <a:r>
              <a:rPr lang="ru-RU" dirty="0" err="1"/>
              <a:t>обов'язковий</a:t>
            </a:r>
            <a:r>
              <a:rPr lang="ru-RU" dirty="0"/>
              <a:t> </a:t>
            </a:r>
            <a:r>
              <a:rPr lang="ru-RU" dirty="0" err="1"/>
              <a:t>платіж</a:t>
            </a:r>
            <a:r>
              <a:rPr lang="ru-RU" dirty="0"/>
              <a:t> до </a:t>
            </a:r>
            <a:r>
              <a:rPr lang="ru-RU" dirty="0" err="1"/>
              <a:t>відповідного</a:t>
            </a:r>
            <a:r>
              <a:rPr lang="ru-RU" dirty="0"/>
              <a:t> бюджету </a:t>
            </a:r>
            <a:r>
              <a:rPr lang="ru-RU" dirty="0" err="1"/>
              <a:t>або</a:t>
            </a:r>
            <a:r>
              <a:rPr lang="ru-RU" dirty="0"/>
              <a:t> на </a:t>
            </a:r>
            <a:r>
              <a:rPr lang="ru-RU" dirty="0" err="1"/>
              <a:t>єдиний</a:t>
            </a:r>
            <a:r>
              <a:rPr lang="ru-RU" dirty="0"/>
              <a:t> </a:t>
            </a:r>
            <a:r>
              <a:rPr lang="ru-RU" dirty="0" err="1"/>
              <a:t>рахунок</a:t>
            </a:r>
            <a:r>
              <a:rPr lang="ru-RU" dirty="0"/>
              <a:t>, </a:t>
            </a:r>
            <a:r>
              <a:rPr lang="ru-RU" dirty="0" err="1"/>
              <a:t>що</a:t>
            </a:r>
            <a:r>
              <a:rPr lang="ru-RU" dirty="0"/>
              <a:t> </a:t>
            </a:r>
            <a:r>
              <a:rPr lang="ru-RU" dirty="0" err="1"/>
              <a:t>справляється</a:t>
            </a:r>
            <a:r>
              <a:rPr lang="ru-RU" dirty="0"/>
              <a:t> з </a:t>
            </a:r>
            <a:r>
              <a:rPr lang="ru-RU" dirty="0" err="1"/>
              <a:t>платників</a:t>
            </a:r>
            <a:r>
              <a:rPr lang="ru-RU" dirty="0"/>
              <a:t> </a:t>
            </a:r>
            <a:r>
              <a:rPr lang="ru-RU" dirty="0" err="1"/>
              <a:t>зборів</a:t>
            </a:r>
            <a:r>
              <a:rPr lang="ru-RU" dirty="0"/>
              <a:t>, з </a:t>
            </a:r>
            <a:r>
              <a:rPr lang="ru-RU" dirty="0" err="1"/>
              <a:t>умовою</a:t>
            </a:r>
            <a:r>
              <a:rPr lang="ru-RU" dirty="0"/>
              <a:t> </a:t>
            </a:r>
            <a:r>
              <a:rPr lang="ru-RU" dirty="0" err="1"/>
              <a:t>отримання</a:t>
            </a:r>
            <a:r>
              <a:rPr lang="ru-RU" dirty="0"/>
              <a:t> ними </a:t>
            </a:r>
            <a:r>
              <a:rPr lang="ru-RU" dirty="0" err="1"/>
              <a:t>спеціальної</a:t>
            </a:r>
            <a:r>
              <a:rPr lang="ru-RU" dirty="0"/>
              <a:t> </a:t>
            </a:r>
            <a:r>
              <a:rPr lang="ru-RU" dirty="0" err="1"/>
              <a:t>вигоди</a:t>
            </a:r>
            <a:r>
              <a:rPr lang="ru-RU" dirty="0"/>
              <a:t>, у тому </a:t>
            </a:r>
            <a:r>
              <a:rPr lang="ru-RU" dirty="0" err="1"/>
              <a:t>числі</a:t>
            </a:r>
            <a:r>
              <a:rPr lang="ru-RU" dirty="0"/>
              <a:t> </a:t>
            </a:r>
            <a:r>
              <a:rPr lang="ru-RU" dirty="0" err="1"/>
              <a:t>внаслідок</a:t>
            </a:r>
            <a:r>
              <a:rPr lang="ru-RU" dirty="0"/>
              <a:t> </a:t>
            </a:r>
            <a:r>
              <a:rPr lang="ru-RU" dirty="0" err="1"/>
              <a:t>вчинення</a:t>
            </a:r>
            <a:r>
              <a:rPr lang="ru-RU" dirty="0"/>
              <a:t> на </a:t>
            </a:r>
            <a:r>
              <a:rPr lang="ru-RU" dirty="0" err="1"/>
              <a:t>користь</a:t>
            </a:r>
            <a:r>
              <a:rPr lang="ru-RU" dirty="0"/>
              <a:t> таких </a:t>
            </a:r>
            <a:r>
              <a:rPr lang="ru-RU" dirty="0" err="1"/>
              <a:t>осіб</a:t>
            </a:r>
            <a:r>
              <a:rPr lang="ru-RU" dirty="0"/>
              <a:t> </a:t>
            </a:r>
            <a:r>
              <a:rPr lang="ru-RU" dirty="0" err="1"/>
              <a:t>державними</a:t>
            </a:r>
            <a:r>
              <a:rPr lang="ru-RU" dirty="0"/>
              <a:t> органами, органами </a:t>
            </a:r>
            <a:r>
              <a:rPr lang="ru-RU" dirty="0" err="1"/>
              <a:t>місцевого</a:t>
            </a:r>
            <a:r>
              <a:rPr lang="ru-RU" dirty="0"/>
              <a:t> </a:t>
            </a:r>
            <a:r>
              <a:rPr lang="ru-RU" dirty="0" err="1"/>
              <a:t>самоврядування</a:t>
            </a:r>
            <a:r>
              <a:rPr lang="ru-RU" dirty="0"/>
              <a:t>, </a:t>
            </a:r>
            <a:r>
              <a:rPr lang="ru-RU" dirty="0" err="1"/>
              <a:t>іншими</a:t>
            </a:r>
            <a:r>
              <a:rPr lang="ru-RU" dirty="0"/>
              <a:t> </a:t>
            </a:r>
            <a:r>
              <a:rPr lang="ru-RU" dirty="0" err="1"/>
              <a:t>уповноваженими</a:t>
            </a:r>
            <a:r>
              <a:rPr lang="ru-RU" dirty="0"/>
              <a:t> органами та особами </a:t>
            </a:r>
            <a:r>
              <a:rPr lang="ru-RU" dirty="0" err="1"/>
              <a:t>юридично</a:t>
            </a:r>
            <a:r>
              <a:rPr lang="ru-RU" dirty="0"/>
              <a:t> </a:t>
            </a:r>
            <a:r>
              <a:rPr lang="ru-RU" dirty="0" err="1"/>
              <a:t>значимих</a:t>
            </a:r>
            <a:r>
              <a:rPr lang="ru-RU" dirty="0"/>
              <a:t> </a:t>
            </a:r>
            <a:r>
              <a:rPr lang="ru-RU" dirty="0" err="1"/>
              <a:t>дій</a:t>
            </a:r>
            <a:r>
              <a:rPr lang="ru-RU" dirty="0"/>
              <a:t>.</a:t>
            </a:r>
          </a:p>
        </p:txBody>
      </p:sp>
    </p:spTree>
    <p:extLst>
      <p:ext uri="{BB962C8B-B14F-4D97-AF65-F5344CB8AC3E}">
        <p14:creationId xmlns:p14="http://schemas.microsoft.com/office/powerpoint/2010/main" val="843768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fontScale="92500" lnSpcReduction="10000"/>
          </a:bodyPr>
          <a:lstStyle/>
          <a:p>
            <a:pPr marL="0" indent="0">
              <a:buNone/>
            </a:pPr>
            <a:r>
              <a:rPr lang="uk-UA" dirty="0"/>
              <a:t>Матеріали презентації укладено за:</a:t>
            </a:r>
            <a:endParaRPr lang="ru-RU" dirty="0"/>
          </a:p>
          <a:p>
            <a:pPr marL="0" indent="0">
              <a:buNone/>
            </a:pPr>
            <a:r>
              <a:rPr lang="ru-RU" dirty="0"/>
              <a:t>1. </a:t>
            </a:r>
            <a:r>
              <a:rPr lang="ru-RU" dirty="0" err="1"/>
              <a:t>Місцеві</a:t>
            </a:r>
            <a:r>
              <a:rPr lang="ru-RU" dirty="0"/>
              <a:t> </a:t>
            </a:r>
            <a:r>
              <a:rPr lang="ru-RU" dirty="0" err="1"/>
              <a:t>фінанси</a:t>
            </a:r>
            <a:r>
              <a:rPr lang="ru-RU" dirty="0"/>
              <a:t> : </a:t>
            </a:r>
            <a:r>
              <a:rPr lang="ru-RU" dirty="0" err="1"/>
              <a:t>підруч</a:t>
            </a:r>
            <a:r>
              <a:rPr lang="ru-RU" dirty="0"/>
              <a:t>. / за ред. </a:t>
            </a:r>
            <a:r>
              <a:rPr lang="ru-RU" dirty="0" err="1"/>
              <a:t>д.е.н</a:t>
            </a:r>
            <a:r>
              <a:rPr lang="ru-RU" dirty="0"/>
              <a:t>., проф. О. П. Кириленко. – 2-ге вид., доп. і </a:t>
            </a:r>
            <a:r>
              <a:rPr lang="ru-RU" dirty="0" err="1"/>
              <a:t>перероб</a:t>
            </a:r>
            <a:r>
              <a:rPr lang="ru-RU" dirty="0"/>
              <a:t>. – </a:t>
            </a:r>
            <a:r>
              <a:rPr lang="ru-RU" dirty="0" err="1"/>
              <a:t>Тернопіль</a:t>
            </a:r>
            <a:r>
              <a:rPr lang="ru-RU" dirty="0"/>
              <a:t> : </a:t>
            </a:r>
            <a:r>
              <a:rPr lang="ru-RU" dirty="0" err="1"/>
              <a:t>Економічна</a:t>
            </a:r>
            <a:r>
              <a:rPr lang="ru-RU" dirty="0"/>
              <a:t> думка ТНЕУ, 2014. – 448 с.</a:t>
            </a:r>
          </a:p>
          <a:p>
            <a:pPr marL="0" indent="0">
              <a:buNone/>
            </a:pPr>
            <a:r>
              <a:rPr lang="ru-RU" dirty="0"/>
              <a:t>2. </a:t>
            </a:r>
            <a:r>
              <a:rPr lang="ru-RU" dirty="0" err="1"/>
              <a:t>Бердар</a:t>
            </a:r>
            <a:r>
              <a:rPr lang="ru-RU" dirty="0"/>
              <a:t> М. М. </a:t>
            </a:r>
            <a:r>
              <a:rPr lang="ru-RU" dirty="0" err="1"/>
              <a:t>Фінанси</a:t>
            </a:r>
            <a:r>
              <a:rPr lang="ru-RU" dirty="0"/>
              <a:t> </a:t>
            </a:r>
            <a:r>
              <a:rPr lang="ru-RU" dirty="0" err="1"/>
              <a:t>підприємств</a:t>
            </a:r>
            <a:r>
              <a:rPr lang="ru-RU" dirty="0"/>
              <a:t>. </a:t>
            </a:r>
            <a:r>
              <a:rPr lang="ru-RU" dirty="0" err="1"/>
              <a:t>Навч</a:t>
            </a:r>
            <a:r>
              <a:rPr lang="ru-RU" dirty="0"/>
              <a:t>. </a:t>
            </a:r>
            <a:r>
              <a:rPr lang="ru-RU" dirty="0" err="1"/>
              <a:t>посіб</a:t>
            </a:r>
            <a:r>
              <a:rPr lang="ru-RU" dirty="0"/>
              <a:t>. — К.: Центр </a:t>
            </a:r>
            <a:r>
              <a:rPr lang="ru-RU" dirty="0" err="1"/>
              <a:t>учбової</a:t>
            </a:r>
            <a:r>
              <a:rPr lang="ru-RU" dirty="0"/>
              <a:t> </a:t>
            </a:r>
            <a:r>
              <a:rPr lang="ru-RU" dirty="0" err="1"/>
              <a:t>літератури</a:t>
            </a:r>
            <a:r>
              <a:rPr lang="ru-RU" dirty="0"/>
              <a:t>, 2010. — 352 с</a:t>
            </a:r>
          </a:p>
          <a:p>
            <a:pPr marL="0" indent="0">
              <a:buNone/>
            </a:pPr>
            <a:r>
              <a:rPr lang="ru-RU" dirty="0"/>
              <a:t>3. Александрова М.М., </a:t>
            </a:r>
            <a:r>
              <a:rPr lang="ru-RU" dirty="0" err="1"/>
              <a:t>Кірейцев</a:t>
            </a:r>
            <a:r>
              <a:rPr lang="ru-RU" dirty="0"/>
              <a:t> Г.Г., Маслова С.О. </a:t>
            </a:r>
            <a:r>
              <a:rPr lang="ru-RU" dirty="0" err="1"/>
              <a:t>Гроші</a:t>
            </a:r>
            <a:r>
              <a:rPr lang="ru-RU" dirty="0"/>
              <a:t>. </a:t>
            </a:r>
            <a:r>
              <a:rPr lang="ru-RU" dirty="0" err="1"/>
              <a:t>Фінанси</a:t>
            </a:r>
            <a:r>
              <a:rPr lang="ru-RU" dirty="0"/>
              <a:t>. Кредит.: В 2-х </a:t>
            </a:r>
            <a:r>
              <a:rPr lang="ru-RU" dirty="0" err="1"/>
              <a:t>частинах</a:t>
            </a:r>
            <a:r>
              <a:rPr lang="ru-RU" dirty="0"/>
              <a:t>. Ч. І: </a:t>
            </a:r>
            <a:r>
              <a:rPr lang="ru-RU" dirty="0" err="1"/>
              <a:t>Навчально-методичний</a:t>
            </a:r>
            <a:r>
              <a:rPr lang="ru-RU" dirty="0"/>
              <a:t> </a:t>
            </a:r>
            <a:r>
              <a:rPr lang="ru-RU" dirty="0" err="1"/>
              <a:t>посібник</a:t>
            </a:r>
            <a:r>
              <a:rPr lang="ru-RU" dirty="0"/>
              <a:t>. – Житомир: ЖІТІ, 2002. – 224 с.</a:t>
            </a:r>
          </a:p>
          <a:p>
            <a:pPr marL="0" indent="0">
              <a:buNone/>
            </a:pPr>
            <a:r>
              <a:rPr lang="ru-RU" dirty="0"/>
              <a:t>4. Глущенко А.С. </a:t>
            </a:r>
            <a:r>
              <a:rPr lang="ru-RU" dirty="0" err="1"/>
              <a:t>Фінанси</a:t>
            </a:r>
            <a:r>
              <a:rPr lang="ru-RU" dirty="0"/>
              <a:t>: </a:t>
            </a:r>
            <a:r>
              <a:rPr lang="ru-RU" dirty="0" err="1"/>
              <a:t>Навч</a:t>
            </a:r>
            <a:r>
              <a:rPr lang="ru-RU" dirty="0"/>
              <a:t>. </a:t>
            </a:r>
            <a:r>
              <a:rPr lang="ru-RU" dirty="0" err="1"/>
              <a:t>посіб</a:t>
            </a:r>
            <a:r>
              <a:rPr lang="ru-RU" dirty="0"/>
              <a:t>. /А.С. Глущенко/, </a:t>
            </a:r>
            <a:r>
              <a:rPr lang="ru-RU" dirty="0" err="1"/>
              <a:t>Львів</a:t>
            </a:r>
            <a:r>
              <a:rPr lang="ru-RU" dirty="0"/>
              <a:t> «</a:t>
            </a:r>
            <a:r>
              <a:rPr lang="ru-RU" dirty="0" err="1"/>
              <a:t>Магнолія</a:t>
            </a:r>
            <a:r>
              <a:rPr lang="ru-RU" dirty="0"/>
              <a:t> 2006», 2014, – 440с.</a:t>
            </a:r>
          </a:p>
          <a:p>
            <a:pPr marL="0" indent="0">
              <a:buNone/>
            </a:pPr>
            <a:r>
              <a:rPr lang="ru-RU" dirty="0"/>
              <a:t>5. Стойко О.Я., Дема Д.І. </a:t>
            </a:r>
            <a:r>
              <a:rPr lang="ru-RU" dirty="0" err="1"/>
              <a:t>Фінанси</a:t>
            </a:r>
            <a:r>
              <a:rPr lang="ru-RU" dirty="0"/>
              <a:t>: </a:t>
            </a:r>
            <a:r>
              <a:rPr lang="ru-RU" dirty="0" err="1"/>
              <a:t>підручн</a:t>
            </a:r>
            <a:r>
              <a:rPr lang="ru-RU" dirty="0"/>
              <a:t>. / О.Я. Стойко, Д.І. Дема; за ред. О.Я. Стойка. – К.: </a:t>
            </a:r>
            <a:r>
              <a:rPr lang="ru-RU" dirty="0" err="1"/>
              <a:t>Алерта</a:t>
            </a:r>
            <a:r>
              <a:rPr lang="ru-RU" dirty="0"/>
              <a:t>, 2017. – 406 с.</a:t>
            </a:r>
          </a:p>
          <a:p>
            <a:pPr marL="0" indent="0">
              <a:buNone/>
            </a:pPr>
            <a:r>
              <a:rPr lang="ru-RU" dirty="0"/>
              <a:t>6. Романенко О. Р. </a:t>
            </a:r>
            <a:r>
              <a:rPr lang="ru-RU" dirty="0" err="1"/>
              <a:t>Фінанси</a:t>
            </a:r>
            <a:r>
              <a:rPr lang="ru-RU" dirty="0"/>
              <a:t>: </a:t>
            </a:r>
            <a:r>
              <a:rPr lang="ru-RU" dirty="0" err="1"/>
              <a:t>Підручник</a:t>
            </a:r>
            <a:r>
              <a:rPr lang="ru-RU" dirty="0"/>
              <a:t>. 4-те вид. - К: Центр </a:t>
            </a:r>
            <a:r>
              <a:rPr lang="ru-RU" dirty="0" err="1"/>
              <a:t>учбової</a:t>
            </a:r>
            <a:r>
              <a:rPr lang="ru-RU" dirty="0"/>
              <a:t> </a:t>
            </a:r>
            <a:r>
              <a:rPr lang="ru-RU" dirty="0" err="1"/>
              <a:t>літератури</a:t>
            </a:r>
            <a:r>
              <a:rPr lang="ru-RU" dirty="0"/>
              <a:t>, 2009. - 312 с.</a:t>
            </a:r>
          </a:p>
          <a:p>
            <a:pPr marL="0" indent="0">
              <a:buNone/>
            </a:pPr>
            <a:r>
              <a:rPr lang="ru-RU" dirty="0"/>
              <a:t>7. </a:t>
            </a:r>
            <a:r>
              <a:rPr lang="ru-RU" dirty="0" err="1"/>
              <a:t>Фінанси</a:t>
            </a:r>
            <a:r>
              <a:rPr lang="ru-RU" dirty="0"/>
              <a:t> : </a:t>
            </a:r>
            <a:r>
              <a:rPr lang="ru-RU" dirty="0" err="1"/>
              <a:t>навчальний</a:t>
            </a:r>
            <a:r>
              <a:rPr lang="ru-RU" dirty="0"/>
              <a:t> </a:t>
            </a:r>
            <a:r>
              <a:rPr lang="ru-RU" dirty="0" err="1"/>
              <a:t>посібник</a:t>
            </a:r>
            <a:r>
              <a:rPr lang="ru-RU" dirty="0"/>
              <a:t> [</a:t>
            </a:r>
            <a:r>
              <a:rPr lang="ru-RU" dirty="0" err="1"/>
              <a:t>Електронний</a:t>
            </a:r>
            <a:r>
              <a:rPr lang="ru-RU" dirty="0"/>
              <a:t> ресурс] / І. В. </a:t>
            </a:r>
            <a:r>
              <a:rPr lang="ru-RU" dirty="0" err="1"/>
              <a:t>Журавльова</a:t>
            </a:r>
            <a:r>
              <a:rPr lang="ru-RU" dirty="0"/>
              <a:t>, О. В. </a:t>
            </a:r>
            <a:r>
              <a:rPr lang="ru-RU" dirty="0" err="1"/>
              <a:t>Гаврильченко</a:t>
            </a:r>
            <a:r>
              <a:rPr lang="ru-RU" dirty="0"/>
              <a:t>, О. П. </a:t>
            </a:r>
            <a:r>
              <a:rPr lang="ru-RU" dirty="0" err="1"/>
              <a:t>Полтініна</a:t>
            </a:r>
            <a:r>
              <a:rPr lang="ru-RU" dirty="0"/>
              <a:t> та </a:t>
            </a:r>
            <a:r>
              <a:rPr lang="ru-RU" dirty="0" err="1"/>
              <a:t>ін</a:t>
            </a:r>
            <a:r>
              <a:rPr lang="ru-RU" dirty="0"/>
              <a:t>. ; за </a:t>
            </a:r>
            <a:r>
              <a:rPr lang="ru-RU" dirty="0" err="1"/>
              <a:t>заг</a:t>
            </a:r>
            <a:r>
              <a:rPr lang="ru-RU" dirty="0"/>
              <a:t>. ред. д-ра </a:t>
            </a:r>
            <a:r>
              <a:rPr lang="ru-RU" dirty="0" err="1"/>
              <a:t>екон</a:t>
            </a:r>
            <a:r>
              <a:rPr lang="ru-RU" dirty="0"/>
              <a:t>. наук, </a:t>
            </a:r>
            <a:r>
              <a:rPr lang="ru-RU" dirty="0" err="1"/>
              <a:t>професора</a:t>
            </a:r>
            <a:r>
              <a:rPr lang="ru-RU" dirty="0"/>
              <a:t> І. В. </a:t>
            </a:r>
            <a:r>
              <a:rPr lang="ru-RU" dirty="0" err="1"/>
              <a:t>Журавльової</a:t>
            </a:r>
            <a:r>
              <a:rPr lang="ru-RU" dirty="0"/>
              <a:t>. – </a:t>
            </a:r>
            <a:r>
              <a:rPr lang="ru-RU" dirty="0" err="1"/>
              <a:t>Харків</a:t>
            </a:r>
            <a:r>
              <a:rPr lang="ru-RU" dirty="0"/>
              <a:t> : </a:t>
            </a:r>
            <a:r>
              <a:rPr lang="ru-RU" dirty="0" err="1"/>
              <a:t>ХНЕУім</a:t>
            </a:r>
            <a:r>
              <a:rPr lang="ru-RU" dirty="0"/>
              <a:t>. С. </a:t>
            </a:r>
            <a:r>
              <a:rPr lang="ru-RU" dirty="0" err="1"/>
              <a:t>Кузнеця</a:t>
            </a:r>
            <a:r>
              <a:rPr lang="ru-RU" dirty="0"/>
              <a:t>, 2017. – 330 с.</a:t>
            </a:r>
          </a:p>
          <a:p>
            <a:pPr marL="0" indent="0">
              <a:buNone/>
            </a:pPr>
            <a:r>
              <a:rPr lang="ru-RU" dirty="0"/>
              <a:t>8. Александрова М.М., </a:t>
            </a:r>
            <a:r>
              <a:rPr lang="ru-RU" dirty="0" err="1"/>
              <a:t>Полчанов</a:t>
            </a:r>
            <a:r>
              <a:rPr lang="ru-RU" dirty="0"/>
              <a:t> А.Ю. </a:t>
            </a:r>
            <a:r>
              <a:rPr lang="ru-RU" dirty="0" err="1"/>
              <a:t>Опорний</a:t>
            </a:r>
            <a:r>
              <a:rPr lang="ru-RU" dirty="0"/>
              <a:t> конспект </a:t>
            </a:r>
            <a:r>
              <a:rPr lang="ru-RU" dirty="0" err="1"/>
              <a:t>лекцій</a:t>
            </a:r>
            <a:r>
              <a:rPr lang="ru-RU" dirty="0"/>
              <a:t> з курсу «</a:t>
            </a:r>
            <a:r>
              <a:rPr lang="ru-RU" dirty="0" err="1"/>
              <a:t>Фінанси</a:t>
            </a:r>
            <a:r>
              <a:rPr lang="ru-RU" dirty="0"/>
              <a:t>». Житомир, </a:t>
            </a:r>
            <a:r>
              <a:rPr lang="ru-RU" dirty="0" smtClean="0"/>
              <a:t>2011</a:t>
            </a:r>
            <a:endParaRPr lang="ru-RU" dirty="0"/>
          </a:p>
        </p:txBody>
      </p:sp>
    </p:spTree>
    <p:extLst>
      <p:ext uri="{BB962C8B-B14F-4D97-AF65-F5344CB8AC3E}">
        <p14:creationId xmlns:p14="http://schemas.microsoft.com/office/powerpoint/2010/main" val="259474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r>
              <a:rPr lang="uk-UA" dirty="0"/>
              <a:t>Слід розмежовувати поняття «податок», «збір», «плата» та «внесок». Останні, на відміну від податків, пов’язані з отриманням спеціальної вигоди. Так </a:t>
            </a:r>
            <a:r>
              <a:rPr lang="uk-UA" b="1" i="1" u="sng" dirty="0"/>
              <a:t>збір</a:t>
            </a:r>
            <a:r>
              <a:rPr lang="uk-UA" dirty="0"/>
              <a:t> має нерегулярний характер і пов'язаний з наданням певних послуг (наприклад, збір за першу реєстрацію транспортного засобу), </a:t>
            </a:r>
            <a:r>
              <a:rPr lang="uk-UA" b="1" i="1" u="sng" dirty="0"/>
              <a:t>плата</a:t>
            </a:r>
            <a:r>
              <a:rPr lang="uk-UA" dirty="0"/>
              <a:t> передбачає компенсацію за користування природними ресурсами держави (наприклад, плата за землю), для </a:t>
            </a:r>
            <a:r>
              <a:rPr lang="uk-UA" b="1" i="1" u="sng" dirty="0"/>
              <a:t>внеску</a:t>
            </a:r>
            <a:r>
              <a:rPr lang="uk-UA" dirty="0"/>
              <a:t> властива чітка визначеність цілей його використання (наприклад, єдиний внесок на загальнообов'язкове державне соціальне страхування).</a:t>
            </a:r>
            <a:endParaRPr lang="ru-RU" dirty="0"/>
          </a:p>
          <a:p>
            <a:pPr marL="0" indent="0">
              <a:buNone/>
            </a:pPr>
            <a:r>
              <a:rPr lang="uk-UA" dirty="0"/>
              <a:t>Значення податків та інших обов’язкових платежів проявляється в їх функціях. Найбільш поширеним є виділення двох основних функцій фіскальної та соціально-економічної </a:t>
            </a:r>
            <a:r>
              <a:rPr lang="uk-UA" dirty="0" smtClean="0"/>
              <a:t>функції.</a:t>
            </a:r>
            <a:endParaRPr lang="ru-RU" dirty="0"/>
          </a:p>
          <a:p>
            <a:r>
              <a:rPr lang="uk-UA" b="1" u="sng" dirty="0"/>
              <a:t>Фіскальна функція</a:t>
            </a:r>
            <a:r>
              <a:rPr lang="uk-UA" u="sng" dirty="0"/>
              <a:t> </a:t>
            </a:r>
            <a:r>
              <a:rPr lang="uk-UA" dirty="0"/>
              <a:t>полягає у наповнені державного та місцевих бюджетів. Саме ця функція є первинною функцією податків.</a:t>
            </a:r>
            <a:endParaRPr lang="ru-RU" dirty="0"/>
          </a:p>
          <a:p>
            <a:r>
              <a:rPr lang="uk-UA" b="1" u="sng" dirty="0"/>
              <a:t>Соціально-економічна функція</a:t>
            </a:r>
            <a:r>
              <a:rPr lang="uk-UA" u="sng" dirty="0"/>
              <a:t> </a:t>
            </a:r>
            <a:r>
              <a:rPr lang="uk-UA" dirty="0"/>
              <a:t>розкриває вплив податків на процес суспільного відтворення. Створюючи сприятливі податкові умови держава стимулює розвиток пріоритетних галузей економіки, і навпаки, посилюючи податковий тиск, стримує їх розвиток.</a:t>
            </a:r>
            <a:endParaRPr lang="ru-RU" dirty="0"/>
          </a:p>
          <a:p>
            <a:endParaRPr lang="ru-RU" dirty="0"/>
          </a:p>
        </p:txBody>
      </p:sp>
    </p:spTree>
    <p:extLst>
      <p:ext uri="{BB962C8B-B14F-4D97-AF65-F5344CB8AC3E}">
        <p14:creationId xmlns:p14="http://schemas.microsoft.com/office/powerpoint/2010/main" val="3266471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369903" y="504967"/>
            <a:ext cx="9271729" cy="5145205"/>
          </a:xfrm>
          <a:prstGeom prst="rect">
            <a:avLst/>
          </a:prstGeom>
        </p:spPr>
      </p:pic>
    </p:spTree>
    <p:extLst>
      <p:ext uri="{BB962C8B-B14F-4D97-AF65-F5344CB8AC3E}">
        <p14:creationId xmlns:p14="http://schemas.microsoft.com/office/powerpoint/2010/main" val="85371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fontScale="77500" lnSpcReduction="20000"/>
          </a:bodyPr>
          <a:lstStyle/>
          <a:p>
            <a:pPr marL="0" indent="0">
              <a:buNone/>
            </a:pPr>
            <a:r>
              <a:rPr lang="uk-UA" dirty="0"/>
              <a:t>Податковим кодексом встановлені наступні елементи </a:t>
            </a:r>
            <a:r>
              <a:rPr lang="uk-UA" dirty="0" smtClean="0"/>
              <a:t>податку:</a:t>
            </a:r>
          </a:p>
          <a:p>
            <a:r>
              <a:rPr lang="uk-UA" sz="2000" b="1" dirty="0"/>
              <a:t>платники податку</a:t>
            </a:r>
            <a:r>
              <a:rPr lang="uk-UA" sz="2000" dirty="0"/>
              <a:t> - фізичні особи, юридичні особи та їх відокремлені підрозділи, які мають, одержують (передають) об'єкти оподаткування або провадять діяльність (операції), що є об'єктом оподаткування відповідно до податкового законодавства, і на яких покладено обов'язок із сплати податків та зборів; </a:t>
            </a:r>
            <a:endParaRPr lang="ru-RU" sz="2000" dirty="0"/>
          </a:p>
          <a:p>
            <a:r>
              <a:rPr lang="uk-UA" sz="2000" b="1" dirty="0"/>
              <a:t>об'єкт оподаткування</a:t>
            </a:r>
            <a:r>
              <a:rPr lang="uk-UA" sz="2000" dirty="0"/>
              <a:t> - майно, товари, дохід (прибуток) або його частина, обороти з реалізації товарів (робіт, послуг), операції з постачання товарів (робіт, послуг) та інші об'єкти, визначені податковим законодавством, з наявністю яких податкове законодавство пов'язує виникнення у платника податкового обов'язку.; </a:t>
            </a:r>
            <a:endParaRPr lang="ru-RU" sz="2000" dirty="0"/>
          </a:p>
          <a:p>
            <a:r>
              <a:rPr lang="uk-UA" sz="2000" b="1" dirty="0" smtClean="0"/>
              <a:t>база </a:t>
            </a:r>
            <a:r>
              <a:rPr lang="uk-UA" sz="2000" b="1" dirty="0"/>
              <a:t>оподаткування</a:t>
            </a:r>
            <a:r>
              <a:rPr lang="uk-UA" sz="2000" dirty="0"/>
              <a:t> - це фізичний, вартісний чи інший характерний вираз об'єкта оподаткування, до якого застосовується податкова ставка і який використовується для визначення розміру податкового зобов'язання.; </a:t>
            </a:r>
            <a:endParaRPr lang="ru-RU" sz="2000" dirty="0"/>
          </a:p>
          <a:p>
            <a:r>
              <a:rPr lang="uk-UA" sz="2000" b="1" dirty="0" smtClean="0"/>
              <a:t>ставка </a:t>
            </a:r>
            <a:r>
              <a:rPr lang="uk-UA" sz="2000" b="1" dirty="0"/>
              <a:t>податку</a:t>
            </a:r>
            <a:r>
              <a:rPr lang="uk-UA" sz="2000" dirty="0"/>
              <a:t> - розмір податкових нарахувань на (від) одиницю (одиниці) виміру бази оподаткування; </a:t>
            </a:r>
            <a:endParaRPr lang="ru-RU" sz="2000" dirty="0"/>
          </a:p>
          <a:p>
            <a:r>
              <a:rPr lang="uk-UA" sz="2000" b="1" dirty="0" smtClean="0"/>
              <a:t>порядок </a:t>
            </a:r>
            <a:r>
              <a:rPr lang="uk-UA" sz="2000" b="1" dirty="0"/>
              <a:t>обчислення податку</a:t>
            </a:r>
            <a:r>
              <a:rPr lang="uk-UA" sz="2000" dirty="0"/>
              <a:t>; </a:t>
            </a:r>
            <a:endParaRPr lang="ru-RU" sz="2000" dirty="0"/>
          </a:p>
          <a:p>
            <a:r>
              <a:rPr lang="uk-UA" sz="2000" b="1" dirty="0" smtClean="0"/>
              <a:t>податковий </a:t>
            </a:r>
            <a:r>
              <a:rPr lang="uk-UA" sz="2000" b="1" dirty="0"/>
              <a:t>період</a:t>
            </a:r>
            <a:r>
              <a:rPr lang="uk-UA" sz="2000" dirty="0"/>
              <a:t> – встановлений період часу, з урахуванням якого відбувається обчислення та сплата окремих видів податків та зборів; </a:t>
            </a:r>
            <a:endParaRPr lang="ru-RU" sz="2000" dirty="0"/>
          </a:p>
          <a:p>
            <a:r>
              <a:rPr lang="uk-UA" sz="2000" b="1" dirty="0" smtClean="0"/>
              <a:t>строк </a:t>
            </a:r>
            <a:r>
              <a:rPr lang="uk-UA" sz="2000" b="1" dirty="0"/>
              <a:t>та порядок сплати податку</a:t>
            </a:r>
            <a:r>
              <a:rPr lang="uk-UA" sz="2000" dirty="0"/>
              <a:t> - період, що розпочинається з моменту виникнення податкового обов'язку платника податку із сплати конкретного виду податку і завершується останнім днем строку, протягом якого такий податок чи збір повинен бути сплачений у порядку, визначеному податковим законодавством; </a:t>
            </a:r>
            <a:endParaRPr lang="ru-RU" sz="2000" dirty="0"/>
          </a:p>
          <a:p>
            <a:r>
              <a:rPr lang="uk-UA" sz="2000" b="1" dirty="0"/>
              <a:t>строк та </a:t>
            </a:r>
            <a:r>
              <a:rPr lang="uk-UA" sz="2000" b="1" dirty="0" smtClean="0"/>
              <a:t>порядок </a:t>
            </a:r>
            <a:r>
              <a:rPr lang="uk-UA" sz="2000" b="1" dirty="0"/>
              <a:t>подання звітності про обчислення і сплату податку</a:t>
            </a:r>
            <a:r>
              <a:rPr lang="uk-UA" sz="2000" dirty="0" smtClean="0"/>
              <a:t>.</a:t>
            </a:r>
            <a:endParaRPr lang="ru-RU" sz="2000" dirty="0"/>
          </a:p>
        </p:txBody>
      </p:sp>
    </p:spTree>
    <p:extLst>
      <p:ext uri="{BB962C8B-B14F-4D97-AF65-F5344CB8AC3E}">
        <p14:creationId xmlns:p14="http://schemas.microsoft.com/office/powerpoint/2010/main" val="2330120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lstStyle/>
          <a:p>
            <a:r>
              <a:rPr lang="uk-UA" dirty="0"/>
              <a:t>Податковим кодексом передбачено можливість встановлення </a:t>
            </a:r>
            <a:r>
              <a:rPr lang="uk-UA" b="1" dirty="0"/>
              <a:t>податкових пільг</a:t>
            </a:r>
            <a:r>
              <a:rPr lang="uk-UA" dirty="0"/>
              <a:t> - передбачене податковим та митним законодавством звільнення платника податків від обов'язку щодо нарахування та сплати податку та збору, сплата ним податку та збору в меншому розмірі за наявності визначених </a:t>
            </a:r>
            <a:r>
              <a:rPr lang="uk-UA" dirty="0" smtClean="0"/>
              <a:t>підстав</a:t>
            </a:r>
          </a:p>
          <a:p>
            <a:endParaRPr lang="uk-UA" dirty="0"/>
          </a:p>
          <a:p>
            <a:pPr marL="0" indent="0">
              <a:buNone/>
            </a:pPr>
            <a:endParaRPr lang="uk-UA" dirty="0" smtClean="0"/>
          </a:p>
          <a:p>
            <a:pPr marL="0" indent="0">
              <a:buNone/>
            </a:pPr>
            <a:r>
              <a:rPr lang="uk-UA" dirty="0" smtClean="0"/>
              <a:t>2</a:t>
            </a:r>
            <a:r>
              <a:rPr lang="uk-UA" dirty="0"/>
              <a:t>.	Класифікація податків. </a:t>
            </a:r>
            <a:endParaRPr lang="ru-RU" dirty="0"/>
          </a:p>
          <a:p>
            <a:endParaRPr lang="uk-UA" dirty="0" smtClean="0"/>
          </a:p>
          <a:p>
            <a:pPr marL="0" indent="0">
              <a:buNone/>
            </a:pPr>
            <a:r>
              <a:rPr lang="uk-UA" b="1" dirty="0"/>
              <a:t>За формою оподаткування</a:t>
            </a:r>
            <a:r>
              <a:rPr lang="uk-UA" dirty="0"/>
              <a:t> виділяють:</a:t>
            </a:r>
            <a:endParaRPr lang="ru-RU" dirty="0"/>
          </a:p>
          <a:p>
            <a:r>
              <a:rPr lang="uk-UA" dirty="0"/>
              <a:t>•	</a:t>
            </a:r>
            <a:r>
              <a:rPr lang="uk-UA" i="1" u="sng" dirty="0"/>
              <a:t>прямі</a:t>
            </a:r>
            <a:r>
              <a:rPr lang="uk-UA" i="1" dirty="0"/>
              <a:t> </a:t>
            </a:r>
            <a:r>
              <a:rPr lang="uk-UA" dirty="0"/>
              <a:t>податки, розмір яких залежить від розмірів об’єкта оподаткування (наприклад, податок на прибуток підприємств);</a:t>
            </a:r>
            <a:endParaRPr lang="ru-RU" dirty="0"/>
          </a:p>
          <a:p>
            <a:r>
              <a:rPr lang="uk-UA" dirty="0"/>
              <a:t>•	</a:t>
            </a:r>
            <a:r>
              <a:rPr lang="uk-UA" i="1" u="sng" dirty="0"/>
              <a:t>непрямі </a:t>
            </a:r>
            <a:r>
              <a:rPr lang="uk-UA" dirty="0"/>
              <a:t>податки, що включаються в ціну товару і безпосередньо не залежать від об’єкта оподаткування (наприклад, податок на додану вартість).</a:t>
            </a:r>
            <a:endParaRPr lang="ru-RU" dirty="0"/>
          </a:p>
          <a:p>
            <a:endParaRPr lang="uk-UA" dirty="0" smtClean="0"/>
          </a:p>
          <a:p>
            <a:endParaRPr lang="uk-UA" dirty="0"/>
          </a:p>
          <a:p>
            <a:endParaRPr lang="uk-UA" dirty="0" smtClean="0"/>
          </a:p>
          <a:p>
            <a:endParaRPr lang="ru-RU" dirty="0"/>
          </a:p>
          <a:p>
            <a:endParaRPr lang="ru-RU" dirty="0"/>
          </a:p>
        </p:txBody>
      </p:sp>
    </p:spTree>
    <p:extLst>
      <p:ext uri="{BB962C8B-B14F-4D97-AF65-F5344CB8AC3E}">
        <p14:creationId xmlns:p14="http://schemas.microsoft.com/office/powerpoint/2010/main" val="3941300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105470" y="318466"/>
            <a:ext cx="8256894" cy="5760299"/>
          </a:xfrm>
          <a:prstGeom prst="rect">
            <a:avLst/>
          </a:prstGeom>
        </p:spPr>
      </p:pic>
    </p:spTree>
    <p:extLst>
      <p:ext uri="{BB962C8B-B14F-4D97-AF65-F5344CB8AC3E}">
        <p14:creationId xmlns:p14="http://schemas.microsoft.com/office/powerpoint/2010/main" val="543443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189997" cy="5631929"/>
          </a:xfrm>
        </p:spPr>
        <p:txBody>
          <a:bodyPr>
            <a:normAutofit fontScale="92500" lnSpcReduction="20000"/>
          </a:bodyPr>
          <a:lstStyle/>
          <a:p>
            <a:pPr marL="0" indent="0">
              <a:buNone/>
            </a:pPr>
            <a:r>
              <a:rPr lang="uk-UA" b="1" dirty="0"/>
              <a:t>Відповідно до рівня влади</a:t>
            </a:r>
            <a:r>
              <a:rPr lang="uk-UA" dirty="0"/>
              <a:t>, що встановлює податки, податки поділяють на загальнодержавні та місцеві. </a:t>
            </a:r>
            <a:endParaRPr lang="ru-RU" dirty="0"/>
          </a:p>
          <a:p>
            <a:pPr fontAlgn="base"/>
            <a:r>
              <a:rPr lang="ru-RU" dirty="0"/>
              <a:t>До </a:t>
            </a:r>
            <a:r>
              <a:rPr lang="ru-RU" u="sng" dirty="0" err="1"/>
              <a:t>загальнодержавних</a:t>
            </a:r>
            <a:r>
              <a:rPr lang="ru-RU" dirty="0"/>
              <a:t> належать </a:t>
            </a:r>
            <a:r>
              <a:rPr lang="ru-RU" dirty="0" err="1"/>
              <a:t>податки</a:t>
            </a:r>
            <a:r>
              <a:rPr lang="ru-RU" dirty="0"/>
              <a:t> та </a:t>
            </a:r>
            <a:r>
              <a:rPr lang="ru-RU" dirty="0" err="1"/>
              <a:t>збори</a:t>
            </a:r>
            <a:r>
              <a:rPr lang="ru-RU" dirty="0"/>
              <a:t>, </a:t>
            </a:r>
            <a:r>
              <a:rPr lang="ru-RU" dirty="0" err="1"/>
              <a:t>що</a:t>
            </a:r>
            <a:r>
              <a:rPr lang="ru-RU" dirty="0"/>
              <a:t> </a:t>
            </a:r>
            <a:r>
              <a:rPr lang="ru-RU" dirty="0" err="1"/>
              <a:t>встановлені</a:t>
            </a:r>
            <a:r>
              <a:rPr lang="ru-RU" dirty="0"/>
              <a:t> </a:t>
            </a:r>
            <a:r>
              <a:rPr lang="ru-RU" dirty="0" err="1"/>
              <a:t>цим</a:t>
            </a:r>
            <a:r>
              <a:rPr lang="ru-RU" dirty="0"/>
              <a:t> Кодексом і є </a:t>
            </a:r>
            <a:r>
              <a:rPr lang="ru-RU" dirty="0" err="1"/>
              <a:t>обов'язковими</a:t>
            </a:r>
            <a:r>
              <a:rPr lang="ru-RU" dirty="0"/>
              <a:t> до </a:t>
            </a:r>
            <a:r>
              <a:rPr lang="ru-RU" dirty="0" err="1"/>
              <a:t>сплати</a:t>
            </a:r>
            <a:r>
              <a:rPr lang="ru-RU" dirty="0"/>
              <a:t> на </a:t>
            </a:r>
            <a:r>
              <a:rPr lang="ru-RU" dirty="0" err="1"/>
              <a:t>усій</a:t>
            </a:r>
            <a:r>
              <a:rPr lang="ru-RU" dirty="0"/>
              <a:t> </a:t>
            </a:r>
            <a:r>
              <a:rPr lang="ru-RU" dirty="0" err="1"/>
              <a:t>території</a:t>
            </a:r>
            <a:r>
              <a:rPr lang="ru-RU" dirty="0"/>
              <a:t> </a:t>
            </a:r>
            <a:r>
              <a:rPr lang="ru-RU" dirty="0" err="1"/>
              <a:t>України</a:t>
            </a:r>
            <a:r>
              <a:rPr lang="ru-RU" dirty="0"/>
              <a:t>, </a:t>
            </a:r>
            <a:r>
              <a:rPr lang="ru-RU" dirty="0" err="1"/>
              <a:t>крім</a:t>
            </a:r>
            <a:r>
              <a:rPr lang="ru-RU" dirty="0"/>
              <a:t> </a:t>
            </a:r>
            <a:r>
              <a:rPr lang="ru-RU" dirty="0" err="1"/>
              <a:t>випадків</a:t>
            </a:r>
            <a:r>
              <a:rPr lang="ru-RU" dirty="0"/>
              <a:t>, </a:t>
            </a:r>
            <a:r>
              <a:rPr lang="ru-RU" dirty="0" err="1"/>
              <a:t>передбачених</a:t>
            </a:r>
            <a:r>
              <a:rPr lang="ru-RU" dirty="0"/>
              <a:t> </a:t>
            </a:r>
            <a:r>
              <a:rPr lang="ru-RU" dirty="0" err="1"/>
              <a:t>цим</a:t>
            </a:r>
            <a:r>
              <a:rPr lang="ru-RU" dirty="0"/>
              <a:t> Кодексом.</a:t>
            </a:r>
          </a:p>
          <a:p>
            <a:pPr fontAlgn="base"/>
            <a:r>
              <a:rPr lang="ru-RU" dirty="0"/>
              <a:t>До </a:t>
            </a:r>
            <a:r>
              <a:rPr lang="ru-RU" u="sng" dirty="0" err="1"/>
              <a:t>місцевих</a:t>
            </a:r>
            <a:r>
              <a:rPr lang="ru-RU" dirty="0"/>
              <a:t> належать </a:t>
            </a:r>
            <a:r>
              <a:rPr lang="ru-RU" dirty="0" err="1"/>
              <a:t>податки</a:t>
            </a:r>
            <a:r>
              <a:rPr lang="ru-RU" dirty="0"/>
              <a:t> та </a:t>
            </a:r>
            <a:r>
              <a:rPr lang="ru-RU" dirty="0" err="1"/>
              <a:t>збори</a:t>
            </a:r>
            <a:r>
              <a:rPr lang="ru-RU" dirty="0"/>
              <a:t>, </a:t>
            </a:r>
            <a:r>
              <a:rPr lang="ru-RU" dirty="0" err="1"/>
              <a:t>що</a:t>
            </a:r>
            <a:r>
              <a:rPr lang="ru-RU" dirty="0"/>
              <a:t> </a:t>
            </a:r>
            <a:r>
              <a:rPr lang="ru-RU" dirty="0" err="1"/>
              <a:t>встановлені</a:t>
            </a:r>
            <a:r>
              <a:rPr lang="ru-RU" dirty="0"/>
              <a:t> </a:t>
            </a:r>
            <a:r>
              <a:rPr lang="ru-RU" dirty="0" err="1"/>
              <a:t>відповідно</a:t>
            </a:r>
            <a:r>
              <a:rPr lang="ru-RU" dirty="0"/>
              <a:t> до </a:t>
            </a:r>
            <a:r>
              <a:rPr lang="ru-RU" dirty="0" err="1"/>
              <a:t>переліку</a:t>
            </a:r>
            <a:r>
              <a:rPr lang="ru-RU" dirty="0"/>
              <a:t> і в межах </a:t>
            </a:r>
            <a:r>
              <a:rPr lang="ru-RU" dirty="0" err="1"/>
              <a:t>граничних</a:t>
            </a:r>
            <a:r>
              <a:rPr lang="ru-RU" dirty="0"/>
              <a:t> </a:t>
            </a:r>
            <a:r>
              <a:rPr lang="ru-RU" dirty="0" err="1"/>
              <a:t>розмірів</a:t>
            </a:r>
            <a:r>
              <a:rPr lang="ru-RU" dirty="0"/>
              <a:t> ставок, </a:t>
            </a:r>
            <a:r>
              <a:rPr lang="ru-RU" dirty="0" err="1"/>
              <a:t>визначених</a:t>
            </a:r>
            <a:r>
              <a:rPr lang="ru-RU" dirty="0"/>
              <a:t> </a:t>
            </a:r>
            <a:r>
              <a:rPr lang="ru-RU" dirty="0" err="1"/>
              <a:t>цим</a:t>
            </a:r>
            <a:r>
              <a:rPr lang="ru-RU" dirty="0"/>
              <a:t> Кодексом, </a:t>
            </a:r>
            <a:r>
              <a:rPr lang="ru-RU" dirty="0" err="1"/>
              <a:t>рішеннями</a:t>
            </a:r>
            <a:r>
              <a:rPr lang="ru-RU" dirty="0"/>
              <a:t> </a:t>
            </a:r>
            <a:r>
              <a:rPr lang="ru-RU" dirty="0" err="1"/>
              <a:t>сільських</a:t>
            </a:r>
            <a:r>
              <a:rPr lang="ru-RU" dirty="0"/>
              <a:t>, </a:t>
            </a:r>
            <a:r>
              <a:rPr lang="ru-RU" dirty="0" err="1"/>
              <a:t>селищних</a:t>
            </a:r>
            <a:r>
              <a:rPr lang="ru-RU" dirty="0"/>
              <a:t>, </a:t>
            </a:r>
            <a:r>
              <a:rPr lang="ru-RU" dirty="0" err="1"/>
              <a:t>міських</a:t>
            </a:r>
            <a:r>
              <a:rPr lang="ru-RU" dirty="0"/>
              <a:t> рад та рад </a:t>
            </a:r>
            <a:r>
              <a:rPr lang="ru-RU" dirty="0" err="1"/>
              <a:t>об’єднаних</a:t>
            </a:r>
            <a:r>
              <a:rPr lang="ru-RU" dirty="0"/>
              <a:t> </a:t>
            </a:r>
            <a:r>
              <a:rPr lang="ru-RU" dirty="0" err="1"/>
              <a:t>територіальних</a:t>
            </a:r>
            <a:r>
              <a:rPr lang="ru-RU" dirty="0"/>
              <a:t> громад, </a:t>
            </a:r>
            <a:r>
              <a:rPr lang="ru-RU" dirty="0" err="1"/>
              <a:t>що</a:t>
            </a:r>
            <a:r>
              <a:rPr lang="ru-RU" dirty="0"/>
              <a:t> </a:t>
            </a:r>
            <a:r>
              <a:rPr lang="ru-RU" dirty="0" err="1"/>
              <a:t>створені</a:t>
            </a:r>
            <a:r>
              <a:rPr lang="ru-RU" dirty="0"/>
              <a:t> </a:t>
            </a:r>
            <a:r>
              <a:rPr lang="ru-RU" dirty="0" err="1"/>
              <a:t>згідно</a:t>
            </a:r>
            <a:r>
              <a:rPr lang="ru-RU" dirty="0"/>
              <a:t> </a:t>
            </a:r>
            <a:r>
              <a:rPr lang="ru-RU" dirty="0" err="1"/>
              <a:t>із</a:t>
            </a:r>
            <a:r>
              <a:rPr lang="ru-RU" dirty="0"/>
              <a:t> законом та </a:t>
            </a:r>
            <a:r>
              <a:rPr lang="ru-RU" dirty="0" err="1"/>
              <a:t>перспективним</a:t>
            </a:r>
            <a:r>
              <a:rPr lang="ru-RU" dirty="0"/>
              <a:t> планом </a:t>
            </a:r>
            <a:r>
              <a:rPr lang="ru-RU" dirty="0" err="1"/>
              <a:t>формування</a:t>
            </a:r>
            <a:r>
              <a:rPr lang="ru-RU" dirty="0"/>
              <a:t> </a:t>
            </a:r>
            <a:r>
              <a:rPr lang="ru-RU" dirty="0" err="1"/>
              <a:t>територій</a:t>
            </a:r>
            <a:r>
              <a:rPr lang="ru-RU" dirty="0"/>
              <a:t> громад, у межах </a:t>
            </a:r>
            <a:r>
              <a:rPr lang="ru-RU" dirty="0" err="1"/>
              <a:t>їх</a:t>
            </a:r>
            <a:r>
              <a:rPr lang="ru-RU" dirty="0"/>
              <a:t> </a:t>
            </a:r>
            <a:r>
              <a:rPr lang="ru-RU" dirty="0" err="1"/>
              <a:t>повноважень</a:t>
            </a:r>
            <a:r>
              <a:rPr lang="ru-RU" dirty="0"/>
              <a:t> і є </a:t>
            </a:r>
            <a:r>
              <a:rPr lang="ru-RU" dirty="0" err="1"/>
              <a:t>обов’язковими</a:t>
            </a:r>
            <a:r>
              <a:rPr lang="ru-RU" dirty="0"/>
              <a:t> до </a:t>
            </a:r>
            <a:r>
              <a:rPr lang="ru-RU" dirty="0" err="1"/>
              <a:t>сплати</a:t>
            </a:r>
            <a:r>
              <a:rPr lang="ru-RU" dirty="0"/>
              <a:t> на </a:t>
            </a:r>
            <a:r>
              <a:rPr lang="ru-RU" dirty="0" err="1"/>
              <a:t>території</a:t>
            </a:r>
            <a:r>
              <a:rPr lang="ru-RU" dirty="0"/>
              <a:t> </a:t>
            </a:r>
            <a:r>
              <a:rPr lang="ru-RU" dirty="0" err="1"/>
              <a:t>відповідних</a:t>
            </a:r>
            <a:r>
              <a:rPr lang="ru-RU" dirty="0"/>
              <a:t> </a:t>
            </a:r>
            <a:r>
              <a:rPr lang="ru-RU" dirty="0" err="1"/>
              <a:t>територіальних</a:t>
            </a:r>
            <a:r>
              <a:rPr lang="ru-RU" dirty="0"/>
              <a:t> громад.</a:t>
            </a:r>
          </a:p>
          <a:p>
            <a:pPr marL="0" indent="0">
              <a:buNone/>
            </a:pPr>
            <a:r>
              <a:rPr lang="ru-RU" dirty="0"/>
              <a:t>До </a:t>
            </a:r>
            <a:r>
              <a:rPr lang="ru-RU" dirty="0" err="1"/>
              <a:t>загальнодержавних</a:t>
            </a:r>
            <a:r>
              <a:rPr lang="ru-RU" dirty="0"/>
              <a:t> </a:t>
            </a:r>
            <a:r>
              <a:rPr lang="ru-RU" dirty="0" err="1"/>
              <a:t>податків</a:t>
            </a:r>
            <a:r>
              <a:rPr lang="ru-RU" dirty="0"/>
              <a:t> належать:</a:t>
            </a:r>
          </a:p>
          <a:p>
            <a:r>
              <a:rPr lang="ru-RU" dirty="0" err="1" smtClean="0"/>
              <a:t>податок</a:t>
            </a:r>
            <a:r>
              <a:rPr lang="ru-RU" dirty="0" smtClean="0"/>
              <a:t> </a:t>
            </a:r>
            <a:r>
              <a:rPr lang="ru-RU" dirty="0"/>
              <a:t>на </a:t>
            </a:r>
            <a:r>
              <a:rPr lang="ru-RU" dirty="0" err="1"/>
              <a:t>прибуток</a:t>
            </a:r>
            <a:r>
              <a:rPr lang="ru-RU" dirty="0"/>
              <a:t> </a:t>
            </a:r>
            <a:r>
              <a:rPr lang="ru-RU" dirty="0" err="1"/>
              <a:t>підприємств</a:t>
            </a:r>
            <a:r>
              <a:rPr lang="ru-RU" dirty="0"/>
              <a:t>;</a:t>
            </a:r>
          </a:p>
          <a:p>
            <a:r>
              <a:rPr lang="ru-RU" dirty="0" err="1" smtClean="0"/>
              <a:t>податок</a:t>
            </a:r>
            <a:r>
              <a:rPr lang="ru-RU" dirty="0" smtClean="0"/>
              <a:t> </a:t>
            </a:r>
            <a:r>
              <a:rPr lang="ru-RU" dirty="0"/>
              <a:t>на доходи </a:t>
            </a:r>
            <a:r>
              <a:rPr lang="ru-RU" dirty="0" err="1"/>
              <a:t>фізичних</a:t>
            </a:r>
            <a:r>
              <a:rPr lang="ru-RU" dirty="0"/>
              <a:t> </a:t>
            </a:r>
            <a:r>
              <a:rPr lang="ru-RU" dirty="0" err="1"/>
              <a:t>осіб</a:t>
            </a:r>
            <a:r>
              <a:rPr lang="ru-RU" dirty="0"/>
              <a:t>;</a:t>
            </a:r>
          </a:p>
          <a:p>
            <a:r>
              <a:rPr lang="ru-RU" dirty="0" err="1" smtClean="0"/>
              <a:t>податок</a:t>
            </a:r>
            <a:r>
              <a:rPr lang="ru-RU" dirty="0" smtClean="0"/>
              <a:t> </a:t>
            </a:r>
            <a:r>
              <a:rPr lang="ru-RU" dirty="0"/>
              <a:t>на </a:t>
            </a:r>
            <a:r>
              <a:rPr lang="ru-RU" dirty="0" err="1"/>
              <a:t>додану</a:t>
            </a:r>
            <a:r>
              <a:rPr lang="ru-RU" dirty="0"/>
              <a:t> </a:t>
            </a:r>
            <a:r>
              <a:rPr lang="ru-RU" dirty="0" err="1"/>
              <a:t>вартість</a:t>
            </a:r>
            <a:r>
              <a:rPr lang="ru-RU" dirty="0"/>
              <a:t>;</a:t>
            </a:r>
          </a:p>
          <a:p>
            <a:r>
              <a:rPr lang="ru-RU" dirty="0" err="1" smtClean="0"/>
              <a:t>акцизний</a:t>
            </a:r>
            <a:r>
              <a:rPr lang="ru-RU" dirty="0" smtClean="0"/>
              <a:t> </a:t>
            </a:r>
            <a:r>
              <a:rPr lang="ru-RU" dirty="0" err="1"/>
              <a:t>податок</a:t>
            </a:r>
            <a:r>
              <a:rPr lang="ru-RU" dirty="0"/>
              <a:t>;</a:t>
            </a:r>
          </a:p>
          <a:p>
            <a:r>
              <a:rPr lang="ru-RU" dirty="0" err="1" smtClean="0"/>
              <a:t>екологічний</a:t>
            </a:r>
            <a:r>
              <a:rPr lang="ru-RU" dirty="0" smtClean="0"/>
              <a:t> </a:t>
            </a:r>
            <a:r>
              <a:rPr lang="ru-RU" dirty="0" err="1"/>
              <a:t>податок</a:t>
            </a:r>
            <a:r>
              <a:rPr lang="ru-RU" dirty="0"/>
              <a:t>;</a:t>
            </a:r>
          </a:p>
          <a:p>
            <a:r>
              <a:rPr lang="ru-RU" dirty="0" err="1" smtClean="0"/>
              <a:t>рентна</a:t>
            </a:r>
            <a:r>
              <a:rPr lang="ru-RU" dirty="0" smtClean="0"/>
              <a:t> </a:t>
            </a:r>
            <a:r>
              <a:rPr lang="ru-RU" dirty="0"/>
              <a:t>плата;</a:t>
            </a:r>
          </a:p>
          <a:p>
            <a:r>
              <a:rPr lang="ru-RU" dirty="0" err="1" smtClean="0"/>
              <a:t>мито</a:t>
            </a:r>
            <a:r>
              <a:rPr lang="ru-RU" dirty="0"/>
              <a:t>.</a:t>
            </a:r>
          </a:p>
          <a:p>
            <a:endParaRPr lang="ru-RU" dirty="0"/>
          </a:p>
        </p:txBody>
      </p:sp>
    </p:spTree>
    <p:extLst>
      <p:ext uri="{BB962C8B-B14F-4D97-AF65-F5344CB8AC3E}">
        <p14:creationId xmlns:p14="http://schemas.microsoft.com/office/powerpoint/2010/main" val="161610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09433"/>
            <a:ext cx="9435658" cy="5950424"/>
          </a:xfrm>
        </p:spPr>
        <p:txBody>
          <a:bodyPr>
            <a:normAutofit lnSpcReduction="10000"/>
          </a:bodyPr>
          <a:lstStyle/>
          <a:p>
            <a:pPr marL="0" indent="0">
              <a:buNone/>
            </a:pPr>
            <a:r>
              <a:rPr lang="ru-RU" dirty="0"/>
              <a:t>До </a:t>
            </a:r>
            <a:r>
              <a:rPr lang="ru-RU" dirty="0" err="1"/>
              <a:t>місцевих</a:t>
            </a:r>
            <a:r>
              <a:rPr lang="ru-RU" dirty="0"/>
              <a:t> </a:t>
            </a:r>
            <a:r>
              <a:rPr lang="ru-RU" dirty="0" err="1"/>
              <a:t>податків</a:t>
            </a:r>
            <a:r>
              <a:rPr lang="ru-RU" dirty="0"/>
              <a:t> належать:</a:t>
            </a:r>
          </a:p>
          <a:p>
            <a:r>
              <a:rPr lang="ru-RU" dirty="0" err="1" smtClean="0"/>
              <a:t>податок</a:t>
            </a:r>
            <a:r>
              <a:rPr lang="ru-RU" dirty="0" smtClean="0"/>
              <a:t> </a:t>
            </a:r>
            <a:r>
              <a:rPr lang="ru-RU" dirty="0"/>
              <a:t>на </a:t>
            </a:r>
            <a:r>
              <a:rPr lang="ru-RU" dirty="0" err="1"/>
              <a:t>майно</a:t>
            </a:r>
            <a:r>
              <a:rPr lang="ru-RU" dirty="0"/>
              <a:t>;</a:t>
            </a:r>
          </a:p>
          <a:p>
            <a:r>
              <a:rPr lang="ru-RU" dirty="0" err="1" smtClean="0"/>
              <a:t>єдиний</a:t>
            </a:r>
            <a:r>
              <a:rPr lang="ru-RU" dirty="0" smtClean="0"/>
              <a:t> </a:t>
            </a:r>
            <a:r>
              <a:rPr lang="ru-RU" dirty="0" err="1"/>
              <a:t>податок</a:t>
            </a:r>
            <a:r>
              <a:rPr lang="ru-RU" dirty="0" smtClean="0"/>
              <a:t>.</a:t>
            </a:r>
          </a:p>
          <a:p>
            <a:pPr marL="0" indent="0">
              <a:buNone/>
            </a:pPr>
            <a:r>
              <a:rPr lang="ru-RU" dirty="0" smtClean="0"/>
              <a:t> До </a:t>
            </a:r>
            <a:r>
              <a:rPr lang="ru-RU" dirty="0" err="1" smtClean="0"/>
              <a:t>місцевих</a:t>
            </a:r>
            <a:r>
              <a:rPr lang="ru-RU" dirty="0" smtClean="0"/>
              <a:t> </a:t>
            </a:r>
            <a:r>
              <a:rPr lang="ru-RU" dirty="0" err="1"/>
              <a:t>зборів</a:t>
            </a:r>
            <a:r>
              <a:rPr lang="ru-RU" dirty="0"/>
              <a:t> належать:</a:t>
            </a:r>
          </a:p>
          <a:p>
            <a:r>
              <a:rPr lang="ru-RU" dirty="0" err="1" smtClean="0"/>
              <a:t>збір</a:t>
            </a:r>
            <a:r>
              <a:rPr lang="ru-RU" dirty="0" smtClean="0"/>
              <a:t> </a:t>
            </a:r>
            <a:r>
              <a:rPr lang="ru-RU" dirty="0"/>
              <a:t>за </a:t>
            </a:r>
            <a:r>
              <a:rPr lang="ru-RU" dirty="0" err="1"/>
              <a:t>місця</a:t>
            </a:r>
            <a:r>
              <a:rPr lang="ru-RU" dirty="0"/>
              <a:t> для </a:t>
            </a:r>
            <a:r>
              <a:rPr lang="ru-RU" dirty="0" err="1"/>
              <a:t>паркування</a:t>
            </a:r>
            <a:r>
              <a:rPr lang="ru-RU" dirty="0"/>
              <a:t> </a:t>
            </a:r>
            <a:r>
              <a:rPr lang="ru-RU" dirty="0" err="1"/>
              <a:t>транспортних</a:t>
            </a:r>
            <a:r>
              <a:rPr lang="ru-RU" dirty="0"/>
              <a:t> </a:t>
            </a:r>
            <a:r>
              <a:rPr lang="ru-RU" dirty="0" err="1"/>
              <a:t>засобів</a:t>
            </a:r>
            <a:r>
              <a:rPr lang="ru-RU" dirty="0"/>
              <a:t>;</a:t>
            </a:r>
          </a:p>
          <a:p>
            <a:r>
              <a:rPr lang="ru-RU" dirty="0" err="1" smtClean="0"/>
              <a:t>туристичний</a:t>
            </a:r>
            <a:r>
              <a:rPr lang="ru-RU" dirty="0" smtClean="0"/>
              <a:t> </a:t>
            </a:r>
            <a:r>
              <a:rPr lang="ru-RU" dirty="0" err="1"/>
              <a:t>збір</a:t>
            </a:r>
            <a:r>
              <a:rPr lang="ru-RU" dirty="0" smtClean="0"/>
              <a:t>.</a:t>
            </a:r>
          </a:p>
          <a:p>
            <a:pPr marL="0" indent="0">
              <a:buNone/>
            </a:pPr>
            <a:r>
              <a:rPr lang="uk-UA" b="1" dirty="0"/>
              <a:t>Залежно від ставки податку</a:t>
            </a:r>
            <a:r>
              <a:rPr lang="uk-UA" dirty="0"/>
              <a:t> </a:t>
            </a:r>
            <a:r>
              <a:rPr lang="uk-UA" dirty="0" smtClean="0"/>
              <a:t>виділяють:</a:t>
            </a:r>
          </a:p>
          <a:p>
            <a:r>
              <a:rPr lang="uk-UA" dirty="0" smtClean="0"/>
              <a:t> </a:t>
            </a:r>
            <a:r>
              <a:rPr lang="uk-UA" i="1" u="sng" dirty="0"/>
              <a:t>прогресивні</a:t>
            </a:r>
            <a:r>
              <a:rPr lang="uk-UA" dirty="0"/>
              <a:t>, ставка яких зростає при збільшенні розміру об’єкта оподаткування </a:t>
            </a:r>
            <a:endParaRPr lang="uk-UA" dirty="0" smtClean="0"/>
          </a:p>
          <a:p>
            <a:r>
              <a:rPr lang="uk-UA" i="1" u="sng" dirty="0" smtClean="0"/>
              <a:t>регресивні</a:t>
            </a:r>
            <a:r>
              <a:rPr lang="uk-UA" i="1" dirty="0"/>
              <a:t>,</a:t>
            </a:r>
            <a:r>
              <a:rPr lang="uk-UA" dirty="0"/>
              <a:t> ставка яких зменшується пр. збільшені розміру об’єкта оподаткування </a:t>
            </a:r>
          </a:p>
          <a:p>
            <a:r>
              <a:rPr lang="uk-UA" i="1" u="sng" dirty="0" smtClean="0"/>
              <a:t>пропорційні</a:t>
            </a:r>
            <a:r>
              <a:rPr lang="uk-UA" dirty="0"/>
              <a:t>, розмір об’єкта оподаткування яких не впливає на податкову ставку (наприклад, податок на додану вартість).</a:t>
            </a:r>
            <a:endParaRPr lang="ru-RU" dirty="0"/>
          </a:p>
          <a:p>
            <a:pPr marL="0" indent="0">
              <a:buNone/>
            </a:pPr>
            <a:r>
              <a:rPr lang="uk-UA" b="1" dirty="0"/>
              <a:t>За об’єктом оподаткування</a:t>
            </a:r>
            <a:r>
              <a:rPr lang="uk-UA" dirty="0"/>
              <a:t> виділяють </a:t>
            </a:r>
            <a:r>
              <a:rPr lang="uk-UA" dirty="0" smtClean="0"/>
              <a:t>податки:</a:t>
            </a:r>
          </a:p>
          <a:p>
            <a:r>
              <a:rPr lang="uk-UA" dirty="0" smtClean="0"/>
              <a:t> </a:t>
            </a:r>
            <a:r>
              <a:rPr lang="uk-UA" i="1" dirty="0"/>
              <a:t>на споживання</a:t>
            </a:r>
            <a:r>
              <a:rPr lang="uk-UA" dirty="0"/>
              <a:t> (наприклад, акцизний </a:t>
            </a:r>
            <a:r>
              <a:rPr lang="uk-UA" dirty="0" smtClean="0"/>
              <a:t>податок), </a:t>
            </a:r>
            <a:endParaRPr lang="uk-UA" dirty="0" smtClean="0"/>
          </a:p>
          <a:p>
            <a:r>
              <a:rPr lang="uk-UA" i="1" dirty="0" smtClean="0"/>
              <a:t>на </a:t>
            </a:r>
            <a:r>
              <a:rPr lang="uk-UA" i="1" dirty="0"/>
              <a:t>доходи</a:t>
            </a:r>
            <a:r>
              <a:rPr lang="uk-UA" dirty="0"/>
              <a:t> (наприклад, податок на прибуток підприємств) </a:t>
            </a:r>
          </a:p>
          <a:p>
            <a:r>
              <a:rPr lang="uk-UA" i="1" dirty="0" smtClean="0"/>
              <a:t>на </a:t>
            </a:r>
            <a:r>
              <a:rPr lang="uk-UA" i="1" dirty="0"/>
              <a:t>майно</a:t>
            </a:r>
            <a:r>
              <a:rPr lang="uk-UA" dirty="0"/>
              <a:t> (наприклад, податок на нерухоме майно, відмінне від земельної ділянки).</a:t>
            </a:r>
            <a:endParaRPr lang="ru-RU" dirty="0"/>
          </a:p>
          <a:p>
            <a:endParaRPr lang="ru-RU" dirty="0"/>
          </a:p>
          <a:p>
            <a:endParaRPr lang="ru-RU" dirty="0"/>
          </a:p>
        </p:txBody>
      </p:sp>
    </p:spTree>
    <p:extLst>
      <p:ext uri="{BB962C8B-B14F-4D97-AF65-F5344CB8AC3E}">
        <p14:creationId xmlns:p14="http://schemas.microsoft.com/office/powerpoint/2010/main" val="4085944405"/>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1724</TotalTime>
  <Words>1605</Words>
  <Application>Microsoft Office PowerPoint</Application>
  <PresentationFormat>Широкоэкранный</PresentationFormat>
  <Paragraphs>131</Paragraphs>
  <Slides>20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20</vt:i4>
      </vt:variant>
    </vt:vector>
  </HeadingPairs>
  <TitlesOfParts>
    <vt:vector size="24" baseType="lpstr">
      <vt:lpstr>Arial</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19</cp:revision>
  <dcterms:created xsi:type="dcterms:W3CDTF">2022-09-26T07:41:42Z</dcterms:created>
  <dcterms:modified xsi:type="dcterms:W3CDTF">2022-10-14T08:33:27Z</dcterms:modified>
</cp:coreProperties>
</file>