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400" r:id="rId2"/>
    <p:sldId id="322" r:id="rId3"/>
    <p:sldId id="293" r:id="rId4"/>
    <p:sldId id="371" r:id="rId5"/>
    <p:sldId id="374" r:id="rId6"/>
    <p:sldId id="359" r:id="rId7"/>
    <p:sldId id="375" r:id="rId8"/>
    <p:sldId id="365" r:id="rId9"/>
    <p:sldId id="320" r:id="rId10"/>
    <p:sldId id="356" r:id="rId11"/>
    <p:sldId id="373" r:id="rId12"/>
    <p:sldId id="376" r:id="rId13"/>
    <p:sldId id="379" r:id="rId14"/>
    <p:sldId id="377" r:id="rId15"/>
    <p:sldId id="380" r:id="rId16"/>
    <p:sldId id="381" r:id="rId17"/>
    <p:sldId id="382" r:id="rId18"/>
    <p:sldId id="383" r:id="rId19"/>
    <p:sldId id="384" r:id="rId20"/>
    <p:sldId id="378" r:id="rId21"/>
    <p:sldId id="386" r:id="rId22"/>
    <p:sldId id="388" r:id="rId23"/>
    <p:sldId id="385" r:id="rId24"/>
    <p:sldId id="389" r:id="rId25"/>
    <p:sldId id="390" r:id="rId26"/>
    <p:sldId id="387" r:id="rId27"/>
    <p:sldId id="391" r:id="rId28"/>
    <p:sldId id="370" r:id="rId29"/>
    <p:sldId id="392" r:id="rId30"/>
    <p:sldId id="393" r:id="rId31"/>
    <p:sldId id="394" r:id="rId32"/>
    <p:sldId id="395" r:id="rId33"/>
    <p:sldId id="396" r:id="rId34"/>
    <p:sldId id="397" r:id="rId35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EF"/>
    <a:srgbClr val="EBEBE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1" autoAdjust="0"/>
    <p:restoredTop sz="93486" autoAdjust="0"/>
  </p:normalViewPr>
  <p:slideViewPr>
    <p:cSldViewPr snapToGrid="0" snapToObjects="1">
      <p:cViewPr varScale="1">
        <p:scale>
          <a:sx n="74" d="100"/>
          <a:sy n="74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BCEA2-3A81-4AAA-8BFE-2ADB3AA14E14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98AD5-E397-41B3-A691-A6548868AF3C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73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293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58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95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11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0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95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01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968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88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5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70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17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3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1487927"/>
            <a:ext cx="9144000" cy="215687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cs typeface="Calibri"/>
              </a:rPr>
              <a:t>Das Verb: lassen</a:t>
            </a:r>
            <a:br>
              <a:rPr lang="de-DE" sz="6000" b="1" dirty="0">
                <a:cs typeface="Calibri"/>
              </a:rPr>
            </a:br>
            <a:r>
              <a:rPr lang="en-US" sz="3600" b="1" dirty="0">
                <a:cs typeface="Calibri"/>
              </a:rPr>
              <a:t>verb: </a:t>
            </a:r>
            <a:r>
              <a:rPr lang="en-US" sz="3600" b="1" dirty="0" err="1">
                <a:cs typeface="Calibri"/>
              </a:rPr>
              <a:t>lassen</a:t>
            </a:r>
            <a:r>
              <a:rPr lang="en-US" sz="3600" b="1" dirty="0">
                <a:cs typeface="Calibri"/>
              </a:rPr>
              <a:t> (to let)</a:t>
            </a:r>
            <a:endParaRPr lang="en-GB" sz="36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5689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Ergänze die richtige Form von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Fill in the correct form of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1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1</a:t>
            </a:r>
            <a:br>
              <a:rPr lang="de" sz="2800" b="1"/>
            </a:br>
            <a:r>
              <a:rPr lang="de" sz="2400" b="1"/>
              <a:t>Exercise 1</a:t>
            </a:r>
            <a:endParaRPr lang="en-CA" sz="2400" b="1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98" y="2671942"/>
            <a:ext cx="8199593" cy="331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2027628" y="3584279"/>
            <a:ext cx="76309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lässt</a:t>
            </a:r>
            <a:endParaRPr lang="de-DE" sz="2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036807" y="4001087"/>
            <a:ext cx="76309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lässt</a:t>
            </a:r>
            <a:endParaRPr lang="de-DE" sz="2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027629" y="4430750"/>
            <a:ext cx="97975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lassen</a:t>
            </a:r>
            <a:endParaRPr lang="de-DE" sz="2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034969" y="4880609"/>
            <a:ext cx="76309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lasst</a:t>
            </a:r>
            <a:endParaRPr lang="de-DE" sz="2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036808" y="5354340"/>
            <a:ext cx="97975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lassen</a:t>
            </a:r>
            <a:endParaRPr lang="de-DE" sz="2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631988" y="3595296"/>
            <a:ext cx="124104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ieß(es)t</a:t>
            </a:r>
            <a:endParaRPr lang="de-DE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643394" y="4023121"/>
            <a:ext cx="6623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ieß</a:t>
            </a:r>
            <a:endParaRPr lang="de-DE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3626986" y="4430750"/>
            <a:ext cx="9829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ießen</a:t>
            </a:r>
            <a:endParaRPr lang="de-DE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3625761" y="4880608"/>
            <a:ext cx="11176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ieß(e)t</a:t>
            </a:r>
            <a:endParaRPr lang="de-DE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3626984" y="5363086"/>
            <a:ext cx="9829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ießen</a:t>
            </a:r>
            <a:endParaRPr lang="de-DE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93958" y="3827564"/>
            <a:ext cx="127778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lassen</a:t>
            </a:r>
          </a:p>
          <a:p>
            <a:pPr algn="ctr"/>
            <a:r>
              <a:rPr lang="de-DE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</a:t>
            </a:r>
          </a:p>
          <a:p>
            <a:pPr algn="ctr"/>
            <a:r>
              <a:rPr lang="de-DE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gelassen</a:t>
            </a:r>
            <a:endParaRPr lang="de-DE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94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2" grpId="0"/>
      <p:bldP spid="3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AutoNum type="arabicParenR"/>
            </a:pPr>
            <a:r>
              <a:rPr lang="de-DE" sz="2400"/>
              <a:t>Er wäscht seinen Pullover nicht selbst.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/>
              <a:t>Er räumt sein Zimmer nicht selbst auf.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/>
              <a:t>Pizza kann man ganz leicht selbst machen.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/>
              <a:t>Tim darf heute mit dem Auto fahren, hat sein Vater gesagt.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/>
              <a:t>Annemarie darf morgen die neuen Stiefel kaufen, hat ihre Mutter gesagt.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/>
              <a:t>Sabine und Horst machen ihr Essen nicht selbst.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/>
              <a:t>Tinas Kind ist zu Hause. Sie nimmt es heute nicht mit.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/>
              <a:t>Vera möchte noch schnell zum Supermarkt gehen. </a:t>
            </a:r>
          </a:p>
          <a:p>
            <a:pPr marL="457200" indent="-457200" algn="just">
              <a:buSzPct val="100000"/>
              <a:buAutoNum type="arabicParenR"/>
            </a:pPr>
            <a:endParaRPr lang="de-DE" sz="240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4083799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Er wäscht seinen Pullover nicht selbst. 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633610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Er wäscht seinen Pullover nicht selbst. 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r>
              <a:rPr lang="de-DE" sz="2400" dirty="0">
                <a:solidFill>
                  <a:srgbClr val="FF0000"/>
                </a:solidFill>
              </a:rPr>
              <a:t>Er lässt seinen Pullover waschen.</a:t>
            </a: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2050244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2"/>
            </a:pPr>
            <a:r>
              <a:rPr lang="de-DE" sz="2400" dirty="0"/>
              <a:t>Er räumt sein Zimmer nicht selbst auf. 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135659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2"/>
            </a:pPr>
            <a:r>
              <a:rPr lang="de-DE" sz="2400" dirty="0"/>
              <a:t>Er räumt sein Zimmer nicht selbst auf. 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r>
              <a:rPr lang="de-DE" sz="2400" dirty="0">
                <a:solidFill>
                  <a:srgbClr val="FF0000"/>
                </a:solidFill>
              </a:rPr>
              <a:t>Er lässt sein Zimmer aufräumen.</a:t>
            </a: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08510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3"/>
            </a:pPr>
            <a:r>
              <a:rPr lang="de-DE" sz="2400" dirty="0"/>
              <a:t>Pizza kann man ganz leicht selbst machen.</a:t>
            </a:r>
          </a:p>
          <a:p>
            <a:pPr marL="0" indent="0" algn="just">
              <a:buSzPct val="100000"/>
              <a:buNone/>
            </a:pPr>
            <a:r>
              <a:rPr lang="de-DE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1785001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3"/>
            </a:pPr>
            <a:r>
              <a:rPr lang="de-DE" sz="2400" dirty="0"/>
              <a:t>Pizza kann man ganz leicht selbst machen.</a:t>
            </a:r>
          </a:p>
          <a:p>
            <a:pPr marL="0" indent="0" algn="just">
              <a:buSzPct val="100000"/>
              <a:buNone/>
            </a:pPr>
            <a:r>
              <a:rPr lang="de-DE" sz="2400" dirty="0">
                <a:solidFill>
                  <a:srgbClr val="FF0000"/>
                </a:solidFill>
              </a:rPr>
              <a:t>	Pizza lässt sich ganz leicht selbst machen.</a:t>
            </a: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210606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4"/>
            </a:pPr>
            <a:r>
              <a:rPr lang="de-DE" sz="2400" dirty="0"/>
              <a:t>Tim darf heute mit dem Auto fahren, hat sein Vater gesagt. 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2655522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4"/>
            </a:pPr>
            <a:r>
              <a:rPr lang="de-DE" sz="2400" dirty="0"/>
              <a:t>Tim darf heute mit dem Auto fahren, hat sein Vater gesagt. 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r>
              <a:rPr lang="de-DE" sz="2400" dirty="0">
                <a:solidFill>
                  <a:srgbClr val="FF0000"/>
                </a:solidFill>
              </a:rPr>
              <a:t>Der Vater lässt Tim heute mit dem Auto fahren.</a:t>
            </a: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73205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562" y="4848045"/>
            <a:ext cx="8065698" cy="16791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2800"/>
              <a:t>„</a:t>
            </a:r>
            <a:r>
              <a:rPr lang="de-DE" sz="2800" b="1">
                <a:solidFill>
                  <a:srgbClr val="FF0000"/>
                </a:solidFill>
              </a:rPr>
              <a:t>Lass </a:t>
            </a:r>
            <a:r>
              <a:rPr lang="de-DE" sz="2800"/>
              <a:t>mich auch mal von deinem Eis </a:t>
            </a:r>
            <a:r>
              <a:rPr lang="de-DE" sz="2800" b="1">
                <a:solidFill>
                  <a:srgbClr val="FF0000"/>
                </a:solidFill>
              </a:rPr>
              <a:t>probieren.</a:t>
            </a:r>
            <a:r>
              <a:rPr lang="de-DE" sz="2800"/>
              <a:t>“ </a:t>
            </a:r>
          </a:p>
          <a:p>
            <a:pPr marL="0" indent="0" algn="ctr">
              <a:buNone/>
            </a:pPr>
            <a:r>
              <a:rPr lang="de-DE" sz="2800"/>
              <a:t>„Nein! </a:t>
            </a:r>
            <a:r>
              <a:rPr lang="de-DE" sz="2800" b="1">
                <a:solidFill>
                  <a:srgbClr val="FF0000"/>
                </a:solidFill>
              </a:rPr>
              <a:t>Lass </a:t>
            </a:r>
            <a:r>
              <a:rPr lang="de-DE" sz="2800"/>
              <a:t>das! Das ist mein Eis!“ </a:t>
            </a: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Beispiel</a:t>
            </a:r>
            <a:r>
              <a:rPr lang="en-GB" sz="2800" b="1" dirty="0">
                <a:cs typeface="Calibri"/>
              </a:rPr>
              <a:t>:</a:t>
            </a:r>
            <a:br>
              <a:rPr lang="en-GB" sz="2800" b="1" dirty="0">
                <a:cs typeface="Calibri"/>
              </a:rPr>
            </a:br>
            <a:r>
              <a:rPr lang="en-GB" sz="2400" b="1" dirty="0">
                <a:cs typeface="Calibri"/>
              </a:rPr>
              <a:t>example:</a:t>
            </a:r>
            <a:endParaRPr lang="en-CA" sz="28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08"/>
          <a:stretch/>
        </p:blipFill>
        <p:spPr bwMode="auto">
          <a:xfrm>
            <a:off x="2958498" y="2277373"/>
            <a:ext cx="2662478" cy="212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6663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5"/>
            </a:pPr>
            <a:r>
              <a:rPr lang="de-DE" sz="2400" dirty="0"/>
              <a:t>Annemarie darf morgen die neuen Stiefel kaufen, hat ihre Mutter gesagt. </a:t>
            </a:r>
          </a:p>
          <a:p>
            <a:pPr marL="0" indent="0" algn="just">
              <a:buSzPct val="100000"/>
              <a:buNone/>
            </a:pPr>
            <a:r>
              <a:rPr lang="de-DE" sz="2400" dirty="0">
                <a:solidFill>
                  <a:srgbClr val="FF0000"/>
                </a:solidFill>
              </a:rPr>
              <a:t>	</a:t>
            </a:r>
            <a:r>
              <a:rPr lang="de-DE" sz="2400" dirty="0"/>
              <a:t> </a:t>
            </a:r>
          </a:p>
          <a:p>
            <a:pPr marL="457200" indent="-457200" algn="just">
              <a:buSzPct val="100000"/>
              <a:buAutoNum type="arabicParenR" startAt="5"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989" y="116632"/>
            <a:ext cx="1437268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306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5"/>
            </a:pPr>
            <a:r>
              <a:rPr lang="de-DE" sz="2400" dirty="0"/>
              <a:t>Annemarie darf morgen die neuen Stiefel kaufen, hat ihre Mutter gesagt. </a:t>
            </a:r>
          </a:p>
          <a:p>
            <a:pPr marL="0" indent="0" algn="just">
              <a:buSzPct val="100000"/>
              <a:buNone/>
            </a:pPr>
            <a:r>
              <a:rPr lang="de-DE" sz="2400" dirty="0">
                <a:solidFill>
                  <a:srgbClr val="FF0000"/>
                </a:solidFill>
              </a:rPr>
              <a:t>	Die Mutter lässt Annemarie morgen die neuen Stiefel kaufen.</a:t>
            </a:r>
            <a:r>
              <a:rPr lang="de-DE" sz="2400" dirty="0"/>
              <a:t> </a:t>
            </a:r>
          </a:p>
          <a:p>
            <a:pPr marL="457200" indent="-457200" algn="just">
              <a:buSzPct val="100000"/>
              <a:buAutoNum type="arabicParenR" startAt="5"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2378560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6"/>
            </a:pPr>
            <a:r>
              <a:rPr lang="de-DE" sz="2400" dirty="0"/>
              <a:t>Sabine und Horst machen ihr Essen nicht selbst.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27477954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6"/>
            </a:pPr>
            <a:r>
              <a:rPr lang="de-DE" sz="2400" dirty="0"/>
              <a:t>Sabine und Horst machen ihr Essen nicht selbst.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r>
              <a:rPr lang="de-DE" sz="2400" dirty="0">
                <a:solidFill>
                  <a:srgbClr val="FF0000"/>
                </a:solidFill>
              </a:rPr>
              <a:t>Sabine und Horst lassen ihr Essen machen.</a:t>
            </a: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140293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7"/>
            </a:pPr>
            <a:r>
              <a:rPr lang="de-DE" sz="2400" dirty="0"/>
              <a:t>Tinas Kind ist zu Hause. Sie nimmt es heute nicht mit.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1638893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7"/>
            </a:pPr>
            <a:r>
              <a:rPr lang="de-DE" sz="2400" dirty="0"/>
              <a:t>Tinas Kind ist zu Hause. Sie nimmt es heute nicht mit.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r>
              <a:rPr lang="de-DE" sz="2400" dirty="0">
                <a:solidFill>
                  <a:srgbClr val="FF0000"/>
                </a:solidFill>
              </a:rPr>
              <a:t>Tina lässt ihr Kind heute zu Hause.</a:t>
            </a:r>
          </a:p>
          <a:p>
            <a:pPr marL="457200" indent="-457200" algn="just">
              <a:buSzPct val="100000"/>
              <a:buAutoNum type="arabicParenR" startAt="7"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28956571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8"/>
            </a:pPr>
            <a:r>
              <a:rPr lang="de-DE" sz="2400" dirty="0"/>
              <a:t>Du möchtest mit Vera noch schnell zum Supermarkt gehen. 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endParaRPr lang="de-DE" sz="2400" dirty="0">
              <a:solidFill>
                <a:srgbClr val="FF0000"/>
              </a:solidFill>
            </a:endParaRPr>
          </a:p>
          <a:p>
            <a:pPr marL="457200" indent="-457200" algn="just">
              <a:buSzPct val="100000"/>
              <a:buAutoNum type="arabicParenR" startAt="8"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342894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Bilde Sätze mit „lassen“.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Form sentences with „lassen“.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8" y="2553420"/>
            <a:ext cx="8324493" cy="3812873"/>
          </a:xfrm>
        </p:spPr>
        <p:txBody>
          <a:bodyPr>
            <a:noAutofit/>
          </a:bodyPr>
          <a:lstStyle/>
          <a:p>
            <a:pPr marL="457200" indent="-457200" algn="just">
              <a:buSzPct val="100000"/>
              <a:buFont typeface="+mj-lt"/>
              <a:buAutoNum type="arabicParenR" startAt="8"/>
            </a:pPr>
            <a:r>
              <a:rPr lang="de-DE" sz="2400" dirty="0"/>
              <a:t>Du möchtest mit Vera noch schnell zum Supermarkt gehen. </a:t>
            </a:r>
          </a:p>
          <a:p>
            <a:pPr marL="0" indent="0" algn="just">
              <a:buSzPct val="100000"/>
              <a:buNone/>
            </a:pPr>
            <a:r>
              <a:rPr lang="de-DE" sz="2400" dirty="0"/>
              <a:t>	</a:t>
            </a:r>
            <a:r>
              <a:rPr lang="de-DE" sz="2400" dirty="0">
                <a:solidFill>
                  <a:srgbClr val="FF0000"/>
                </a:solidFill>
              </a:rPr>
              <a:t>Los Vera, lass uns noch schnell zum Supermarkt gehen.</a:t>
            </a:r>
          </a:p>
          <a:p>
            <a:pPr marL="457200" indent="-457200" algn="just">
              <a:buSzPct val="100000"/>
              <a:buAutoNum type="arabicParenR" startAt="8"/>
            </a:pPr>
            <a:endParaRPr lang="de-DE" sz="2400" dirty="0"/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2</a:t>
            </a:r>
            <a:br>
              <a:rPr lang="de" sz="2800" b="1"/>
            </a:br>
            <a:r>
              <a:rPr lang="de" sz="2400" b="1"/>
              <a:t>Exercise 2</a:t>
            </a:r>
            <a:endParaRPr lang="en-CA" sz="2400" b="1"/>
          </a:p>
        </p:txBody>
      </p:sp>
    </p:spTree>
    <p:extLst>
      <p:ext uri="{BB962C8B-B14F-4D97-AF65-F5344CB8AC3E}">
        <p14:creationId xmlns:p14="http://schemas.microsoft.com/office/powerpoint/2010/main" val="3402115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„lassen“ oder „gelassen“?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„lassen“ or „gelassen“?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536166"/>
            <a:ext cx="824685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AutoNum type="arabicParenR"/>
            </a:pPr>
            <a:r>
              <a:rPr lang="de-DE" sz="2400"/>
              <a:t>Hast du deine Hemden schon waschen </a:t>
            </a:r>
            <a:r>
              <a:rPr lang="de-DE" sz="2400">
                <a:solidFill>
                  <a:schemeClr val="bg1">
                    <a:lumMod val="50000"/>
                  </a:schemeClr>
                </a:solidFill>
              </a:rPr>
              <a:t>gelassen / lassen</a:t>
            </a:r>
            <a:r>
              <a:rPr lang="de-DE" sz="2400"/>
              <a:t>?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/>
              <a:t>Oh nein. Ich habe meine Tasche zu Hause </a:t>
            </a:r>
            <a:r>
              <a:rPr lang="de-DE" sz="2400">
                <a:solidFill>
                  <a:schemeClr val="bg1">
                    <a:lumMod val="50000"/>
                  </a:schemeClr>
                </a:solidFill>
              </a:rPr>
              <a:t>lassen / gelassen</a:t>
            </a:r>
            <a:r>
              <a:rPr lang="de-DE" sz="240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/>
              <a:t>Unser Auto ist gestern kaputt gegangen. Wir haben es reparieren </a:t>
            </a:r>
            <a:r>
              <a:rPr lang="de-DE" sz="2400">
                <a:solidFill>
                  <a:schemeClr val="bg1">
                    <a:lumMod val="50000"/>
                  </a:schemeClr>
                </a:solidFill>
              </a:rPr>
              <a:t>gelassen / lassen</a:t>
            </a:r>
            <a:r>
              <a:rPr lang="de-DE" sz="240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/>
              <a:t>Er hat das Bett nicht gekauft. Er wollte etwas Besonderes und darum hat er es speziell bauen </a:t>
            </a:r>
            <a:r>
              <a:rPr lang="de-DE" sz="2400">
                <a:solidFill>
                  <a:schemeClr val="bg1">
                    <a:lumMod val="50000"/>
                  </a:schemeClr>
                </a:solidFill>
              </a:rPr>
              <a:t>lassen / gelassen</a:t>
            </a:r>
            <a:r>
              <a:rPr lang="de-DE" sz="240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/>
              <a:t>Das Essen im Restaurant schmeckte schrecklich. Wir haben es stehen </a:t>
            </a:r>
            <a:r>
              <a:rPr lang="de-DE" sz="2400">
                <a:solidFill>
                  <a:schemeClr val="bg1">
                    <a:lumMod val="50000"/>
                  </a:schemeClr>
                </a:solidFill>
              </a:rPr>
              <a:t>lassen / gelassen</a:t>
            </a:r>
            <a:r>
              <a:rPr lang="de-DE" sz="240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>
                <a:sym typeface="Wingdings" panose="05000000000000000000" pitchFamily="2" charset="2"/>
              </a:rPr>
              <a:t>Er hat die Zeitung auf der Bank liegen </a:t>
            </a:r>
            <a:r>
              <a:rPr lang="de-DE" sz="2400">
                <a:solidFill>
                  <a:schemeClr val="bg1">
                    <a:lumMod val="50000"/>
                  </a:schemeClr>
                </a:solidFill>
              </a:rPr>
              <a:t>lassen / gelassen.</a:t>
            </a:r>
            <a:r>
              <a:rPr lang="de-DE" sz="2400"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SzPct val="100000"/>
              <a:buAutoNum type="arabicParenR"/>
            </a:pPr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1904911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„lassen“ oder „gelassen“?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„lassen“ or „gelassen“?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536166"/>
            <a:ext cx="824685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Hast du deine Hemden schon waschen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?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Oh nein. Ich habe meine Tasche zu Hause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Unser Auto ist gestern kaputt gegangen. Wir haben es reparieren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gelassen / 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Er hat das Bett nicht gekauft. Er wollte etwas Besonderes und darum hat er es speziell bauen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Das Essen im Restaurant schmeckte schrecklich. Wir haben es stehen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>
                <a:sym typeface="Wingdings" panose="05000000000000000000" pitchFamily="2" charset="2"/>
              </a:rPr>
              <a:t>Er hat die Zeitung auf der Bank liegen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gelassen.</a:t>
            </a:r>
            <a:r>
              <a:rPr lang="de-DE" sz="2400" dirty="0"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SzPct val="100000"/>
              <a:buAutoNum type="arabicParenR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4357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2"/>
          <p:cNvSpPr txBox="1">
            <a:spLocks/>
          </p:cNvSpPr>
          <p:nvPr/>
        </p:nvSpPr>
        <p:spPr>
          <a:xfrm>
            <a:off x="358448" y="1837428"/>
            <a:ext cx="8388735" cy="43045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25" tIns="91425" rIns="91425" bIns="91425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endParaRPr lang="de-DE" sz="2000">
              <a:solidFill>
                <a:schemeClr val="tx1"/>
              </a:solidFill>
            </a:endParaRPr>
          </a:p>
          <a:p>
            <a:pPr marL="0" indent="0" algn="just">
              <a:buFont typeface="Arial"/>
              <a:buNone/>
            </a:pPr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9570"/>
            <a:ext cx="8174052" cy="397677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400"/>
              <a:t>Das Verb </a:t>
            </a:r>
            <a:r>
              <a:rPr lang="de-DE" sz="2400" b="1"/>
              <a:t>lassen </a:t>
            </a:r>
            <a:r>
              <a:rPr lang="de-DE" sz="2400"/>
              <a:t>hat verschiedene Bedeutungen. </a:t>
            </a:r>
          </a:p>
          <a:p>
            <a:pPr marL="0" indent="0" algn="just">
              <a:buNone/>
            </a:pP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The verb lassen </a:t>
            </a:r>
            <a:r>
              <a:rPr lang="de-DE" sz="1800">
                <a:solidFill>
                  <a:schemeClr val="bg1">
                    <a:lumMod val="50000"/>
                  </a:schemeClr>
                </a:solidFill>
              </a:rPr>
              <a:t>has different meanings</a:t>
            </a: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pPr marL="0" indent="0" algn="just">
              <a:buNone/>
            </a:pPr>
            <a:endParaRPr lang="de-DE" sz="2400"/>
          </a:p>
          <a:p>
            <a:pPr marL="0" indent="0">
              <a:buNone/>
            </a:pPr>
            <a:r>
              <a:rPr lang="de-DE" sz="2400"/>
              <a:t>Das Verb </a:t>
            </a:r>
            <a:r>
              <a:rPr lang="de-DE" sz="2400" b="1"/>
              <a:t>lassen </a:t>
            </a:r>
            <a:r>
              <a:rPr lang="de-DE" sz="2400"/>
              <a:t>kann als Vollverb ohne Infinitiv und als Verb mit einem zweiten Verb im Infinitiv benutzt werden. </a:t>
            </a:r>
            <a:br>
              <a:rPr lang="de-DE" sz="2400"/>
            </a:b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The verb lassen can be either used as a full verb without infinitive or as a verb with a second verb in the infinitive form. </a:t>
            </a:r>
            <a:endParaRPr lang="de-DE" sz="2400"/>
          </a:p>
          <a:p>
            <a:pPr marL="0" indent="0" algn="just">
              <a:buNone/>
            </a:pPr>
            <a:endParaRPr lang="de-DE" sz="2400"/>
          </a:p>
          <a:p>
            <a:pPr marL="0" indent="0" algn="just">
              <a:buNone/>
            </a:pPr>
            <a:r>
              <a:rPr lang="de-DE" sz="2400"/>
              <a:t>Beispiel:	</a:t>
            </a:r>
            <a:r>
              <a:rPr lang="de-DE" sz="2400" b="1">
                <a:solidFill>
                  <a:srgbClr val="FF0000"/>
                </a:solidFill>
              </a:rPr>
              <a:t>Lass</a:t>
            </a:r>
            <a:r>
              <a:rPr lang="de-DE" sz="2400"/>
              <a:t> das!								  ohne Infinitiv</a:t>
            </a:r>
          </a:p>
          <a:p>
            <a:pPr marL="0" indent="0" algn="just">
              <a:buNone/>
            </a:pPr>
            <a:r>
              <a:rPr lang="de-DE" sz="2400"/>
              <a:t>			</a:t>
            </a:r>
            <a:r>
              <a:rPr lang="de-DE" sz="2400" b="1">
                <a:solidFill>
                  <a:srgbClr val="FF0000"/>
                </a:solidFill>
              </a:rPr>
              <a:t>Lass</a:t>
            </a:r>
            <a:r>
              <a:rPr lang="de-DE" sz="2400"/>
              <a:t> mich von dem Eis </a:t>
            </a:r>
            <a:r>
              <a:rPr lang="de-DE" sz="2400" b="1">
                <a:solidFill>
                  <a:srgbClr val="FF0000"/>
                </a:solidFill>
              </a:rPr>
              <a:t>probieren</a:t>
            </a:r>
            <a:r>
              <a:rPr lang="de-DE" sz="2400"/>
              <a:t>.	  mit Infinitiv</a:t>
            </a:r>
            <a:r>
              <a:rPr lang="de-DE" sz="2400">
                <a:solidFill>
                  <a:srgbClr val="FF0000"/>
                </a:solidFill>
              </a:rPr>
              <a:t>	</a:t>
            </a:r>
            <a:r>
              <a:rPr lang="de-DE" sz="2400"/>
              <a:t>		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Verben</a:t>
            </a:r>
            <a:r>
              <a:rPr lang="en-GB" sz="2800" b="1">
                <a:cs typeface="Calibri"/>
              </a:rPr>
              <a:t> – lassen</a:t>
            </a:r>
            <a:br>
              <a:rPr lang="en-GB" sz="2400" b="1">
                <a:cs typeface="Calibri"/>
              </a:rPr>
            </a:br>
            <a:r>
              <a:rPr lang="en-US" sz="2400" b="1">
                <a:cs typeface="Calibri"/>
              </a:rPr>
              <a:t>Verbs – lassen</a:t>
            </a:r>
            <a:endParaRPr lang="en-CA" sz="2400"/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6135881" y="5624423"/>
            <a:ext cx="42882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6142882" y="5164347"/>
            <a:ext cx="4218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3793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„lassen“ oder „gelassen“?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„lassen“ or „gelassen“?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536166"/>
            <a:ext cx="824685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Hast du deine Hemden schon waschen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?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Oh nein. Ich habe meine Tasche zu Hause </a:t>
            </a:r>
            <a:r>
              <a:rPr lang="de-DE" sz="2400" dirty="0">
                <a:solidFill>
                  <a:srgbClr val="FF0000"/>
                </a:solidFill>
              </a:rPr>
              <a:t>gelassen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Unser Auto ist gestern kaputt gegangen. Wir haben es reparieren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gelassen / 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Er hat das Bett nicht gekauft. Er wollte etwas Besonderes und darum hat er es speziell bauen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Das Essen im Restaurant schmeckte schrecklich. Wir haben es stehen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>
                <a:sym typeface="Wingdings" panose="05000000000000000000" pitchFamily="2" charset="2"/>
              </a:rPr>
              <a:t>Er hat die Zeitung auf der Bank liegen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gelassen.</a:t>
            </a:r>
            <a:r>
              <a:rPr lang="de-DE" sz="2400" dirty="0"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SzPct val="100000"/>
              <a:buAutoNum type="arabicParenR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6972604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„lassen“ oder „gelassen“?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„lassen“ or „gelassen“?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536166"/>
            <a:ext cx="824685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Hast du deine Hemden schon waschen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?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Oh nein. Ich habe meine Tasche zu Hause </a:t>
            </a:r>
            <a:r>
              <a:rPr lang="de-DE" sz="2400" dirty="0">
                <a:solidFill>
                  <a:srgbClr val="FF0000"/>
                </a:solidFill>
              </a:rPr>
              <a:t>gelassen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Unser Auto ist gestern kaputt gegangen. Wir haben es reparieren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Er hat das Bett nicht gekauft. Er wollte etwas Besonderes und darum hat er es speziell bauen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Das Essen im Restaurant schmeckte schrecklich. Wir haben es stehen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>
                <a:sym typeface="Wingdings" panose="05000000000000000000" pitchFamily="2" charset="2"/>
              </a:rPr>
              <a:t>Er hat die Zeitung auf der Bank liegen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gelassen.</a:t>
            </a:r>
            <a:r>
              <a:rPr lang="de-DE" sz="2400" dirty="0"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SzPct val="100000"/>
              <a:buAutoNum type="arabicParenR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0055727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„lassen“ oder „gelassen“?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„lassen“ or „gelassen“?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536166"/>
            <a:ext cx="824685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Hast du deine Hemden schon waschen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?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Oh nein. Ich habe meine Tasche zu Hause </a:t>
            </a:r>
            <a:r>
              <a:rPr lang="de-DE" sz="2400" dirty="0">
                <a:solidFill>
                  <a:srgbClr val="FF0000"/>
                </a:solidFill>
              </a:rPr>
              <a:t>gelassen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Unser Auto ist gestern kaputt gegangen. Wir haben es reparieren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Er hat das Bett nicht gekauft. Er wollte etwas Besonderes und darum hat er es speziell bauen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Das Essen im Restaurant schmeckte schrecklich. Wir haben es stehen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>
                <a:sym typeface="Wingdings" panose="05000000000000000000" pitchFamily="2" charset="2"/>
              </a:rPr>
              <a:t>Er hat die Zeitung auf der Bank liegen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gelassen.</a:t>
            </a:r>
            <a:r>
              <a:rPr lang="de-DE" sz="2400" dirty="0"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SzPct val="100000"/>
              <a:buAutoNum type="arabicParenR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8584358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„lassen“ oder „gelassen“?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„lassen“ or „gelassen“?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536166"/>
            <a:ext cx="824685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Hast du deine Hemden schon waschen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?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Oh nein. Ich habe meine Tasche zu Hause </a:t>
            </a:r>
            <a:r>
              <a:rPr lang="de-DE" sz="2400" dirty="0">
                <a:solidFill>
                  <a:srgbClr val="FF0000"/>
                </a:solidFill>
              </a:rPr>
              <a:t>gelassen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Unser Auto ist gestern kaputt gegangen. Wir haben es reparieren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Er hat das Bett nicht gekauft. Er wollte etwas Besonderes und darum hat er es speziell bauen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Das Essen im Restaurant schmeckte schrecklich. Wir haben es stehen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>
                <a:sym typeface="Wingdings" panose="05000000000000000000" pitchFamily="2" charset="2"/>
              </a:rPr>
              <a:t>Er hat die Zeitung auf der Bank liegen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lassen / gelassen.</a:t>
            </a:r>
            <a:r>
              <a:rPr lang="de-DE" sz="2400" dirty="0"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SzPct val="100000"/>
              <a:buAutoNum type="arabicParenR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325971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/>
              <a:t>Übung 3</a:t>
            </a:r>
            <a:br>
              <a:rPr lang="de" sz="2800" b="1"/>
            </a:br>
            <a:r>
              <a:rPr lang="de" sz="2400" b="1"/>
              <a:t>Exercise 3</a:t>
            </a:r>
            <a:endParaRPr lang="en-CA" sz="2400" b="1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„lassen“ oder „gelassen“? </a:t>
            </a:r>
          </a:p>
          <a:p>
            <a:pPr lvl="0"/>
            <a:r>
              <a:rPr lang="de-DE" b="1">
                <a:solidFill>
                  <a:prstClr val="white">
                    <a:lumMod val="50000"/>
                  </a:prstClr>
                </a:solidFill>
              </a:rPr>
              <a:t>„lassen“ or „gelassen“?</a:t>
            </a:r>
          </a:p>
          <a:p>
            <a:br>
              <a:rPr lang="de-DE" sz="2400"/>
            </a:br>
            <a:endParaRPr lang="de-DE" sz="240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4836" y="2536166"/>
            <a:ext cx="8246855" cy="3890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Hast du deine Hemden schon waschen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?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Oh nein. Ich habe meine Tasche zu Hause </a:t>
            </a:r>
            <a:r>
              <a:rPr lang="de-DE" sz="2400" dirty="0">
                <a:solidFill>
                  <a:srgbClr val="FF0000"/>
                </a:solidFill>
              </a:rPr>
              <a:t>gelassen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Unser Auto ist gestern kaputt gegangen. Wir haben es reparieren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Er hat das Bett nicht gekauft. Er wollte etwas Besonderes und darum hat er es speziell bauen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.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/>
              <a:t>Das Essen im Restaurant schmeckte schrecklich. Wir haben es stehen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/>
              <a:t>. </a:t>
            </a:r>
          </a:p>
          <a:p>
            <a:pPr marL="457200" indent="-457200" algn="just">
              <a:buSzPct val="100000"/>
              <a:buAutoNum type="arabicParenR"/>
            </a:pPr>
            <a:r>
              <a:rPr lang="de-DE" sz="2400" dirty="0">
                <a:sym typeface="Wingdings" panose="05000000000000000000" pitchFamily="2" charset="2"/>
              </a:rPr>
              <a:t>Er hat die Zeitung auf der Bank liegen </a:t>
            </a:r>
            <a:r>
              <a:rPr lang="de-DE" sz="2400" dirty="0">
                <a:solidFill>
                  <a:srgbClr val="FF0000"/>
                </a:solidFill>
              </a:rPr>
              <a:t>lassen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de-DE" sz="2400" dirty="0"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SzPct val="100000"/>
              <a:buAutoNum type="arabicParenR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598285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469938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de-DE" sz="2400">
                <a:solidFill>
                  <a:prstClr val="black"/>
                </a:solidFill>
              </a:rPr>
              <a:t>„</a:t>
            </a:r>
            <a:r>
              <a:rPr lang="de-DE" sz="2400" b="1">
                <a:solidFill>
                  <a:prstClr val="black"/>
                </a:solidFill>
              </a:rPr>
              <a:t>lassen“ mit einem zweiten Verb im Infinitiv</a:t>
            </a:r>
            <a:r>
              <a:rPr lang="de-DE" sz="2400">
                <a:solidFill>
                  <a:prstClr val="black"/>
                </a:solidFill>
              </a:rPr>
              <a:t> </a:t>
            </a:r>
            <a:br>
              <a:rPr lang="de-DE" sz="2400">
                <a:solidFill>
                  <a:prstClr val="black"/>
                </a:solidFill>
              </a:rPr>
            </a:b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lassen with a second verb in the infinitive form</a:t>
            </a:r>
            <a:endParaRPr lang="de-DE" sz="240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de-DE" sz="1800" b="1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421607"/>
              </p:ext>
            </p:extLst>
          </p:nvPr>
        </p:nvGraphicFramePr>
        <p:xfrm>
          <a:off x="577970" y="2662111"/>
          <a:ext cx="7979433" cy="3566160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3183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091">
                <a:tc>
                  <a:txBody>
                    <a:bodyPr/>
                    <a:lstStyle/>
                    <a:p>
                      <a:r>
                        <a:rPr lang="de-DE" sz="2000" b="1"/>
                        <a:t>etwas (nicht) erlauben</a:t>
                      </a:r>
                      <a:br>
                        <a:rPr lang="de-DE" sz="2000" b="0"/>
                      </a:br>
                      <a:r>
                        <a:rPr lang="en-US" sz="16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 allow/disallow sth.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0">
                          <a:solidFill>
                            <a:schemeClr val="tx1"/>
                          </a:solidFill>
                        </a:rPr>
                        <a:t>Er </a:t>
                      </a:r>
                      <a:r>
                        <a:rPr lang="de-DE" sz="2000" b="0" baseline="0">
                          <a:solidFill>
                            <a:srgbClr val="FF0000"/>
                          </a:solidFill>
                        </a:rPr>
                        <a:t>lässt </a:t>
                      </a:r>
                      <a:r>
                        <a:rPr lang="de-DE" sz="2000" b="0" baseline="0">
                          <a:solidFill>
                            <a:schemeClr val="dk1"/>
                          </a:solidFill>
                        </a:rPr>
                        <a:t>seine Frau das Eis nicht </a:t>
                      </a:r>
                      <a:r>
                        <a:rPr lang="de-DE" sz="2000" b="0" baseline="0">
                          <a:solidFill>
                            <a:srgbClr val="FF0000"/>
                          </a:solidFill>
                        </a:rPr>
                        <a:t>probieren</a:t>
                      </a:r>
                      <a:r>
                        <a:rPr lang="de-DE" sz="2000" b="0" baseline="0">
                          <a:solidFill>
                            <a:schemeClr val="dk1"/>
                          </a:solidFill>
                        </a:rPr>
                        <a:t>. </a:t>
                      </a:r>
                      <a:endParaRPr lang="de-DE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526">
                <a:tc>
                  <a:txBody>
                    <a:bodyPr/>
                    <a:lstStyle/>
                    <a:p>
                      <a:r>
                        <a:rPr lang="de-DE" sz="2000" b="1"/>
                        <a:t>etwas nicht selbst machen </a:t>
                      </a:r>
                      <a:r>
                        <a:rPr lang="en-US" sz="16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 get sth. done by somebody 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/>
                        <a:t>Er </a:t>
                      </a:r>
                      <a:r>
                        <a:rPr lang="de-DE" sz="2000" b="0" baseline="0">
                          <a:solidFill>
                            <a:srgbClr val="FF0000"/>
                          </a:solidFill>
                        </a:rPr>
                        <a:t>lässt </a:t>
                      </a:r>
                      <a:r>
                        <a:rPr lang="de-DE" sz="2000" b="0" baseline="0">
                          <a:solidFill>
                            <a:schemeClr val="dk1"/>
                          </a:solidFill>
                        </a:rPr>
                        <a:t>sich eine Pizza </a:t>
                      </a:r>
                      <a:r>
                        <a:rPr lang="de-DE" sz="2000" b="0" baseline="0">
                          <a:solidFill>
                            <a:srgbClr val="FF0000"/>
                          </a:solidFill>
                        </a:rPr>
                        <a:t>bringen.</a:t>
                      </a:r>
                      <a:endParaRPr lang="de-DE" sz="2000" baseline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5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/>
                        <a:t>etwas nicht verändern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 not change sth.</a:t>
                      </a:r>
                      <a:endParaRPr lang="de-DE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de-DE" sz="2000"/>
                        <a:t>Sie </a:t>
                      </a:r>
                      <a:r>
                        <a:rPr lang="de-DE" sz="2000" b="0" baseline="0">
                          <a:solidFill>
                            <a:srgbClr val="FF0000"/>
                          </a:solidFill>
                        </a:rPr>
                        <a:t>lassen </a:t>
                      </a:r>
                      <a:r>
                        <a:rPr lang="de-DE" sz="2000" b="0" baseline="0">
                          <a:solidFill>
                            <a:schemeClr val="dk1"/>
                          </a:solidFill>
                        </a:rPr>
                        <a:t>die leere Tüte einfach </a:t>
                      </a:r>
                      <a:r>
                        <a:rPr lang="de-DE" sz="2000" b="0" baseline="0">
                          <a:solidFill>
                            <a:srgbClr val="FF0000"/>
                          </a:solidFill>
                        </a:rPr>
                        <a:t>liegen</a:t>
                      </a:r>
                      <a:r>
                        <a:rPr lang="de-DE" sz="2000" b="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l" defTabSz="457200" rtl="0" eaLnBrk="1" latinLnBrk="0" hangingPunct="1"/>
                      <a:r>
                        <a:rPr lang="de-DE" sz="2000" b="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(oft mit: liegen, stehen, sitzen)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526">
                <a:tc>
                  <a:txBody>
                    <a:bodyPr/>
                    <a:lstStyle/>
                    <a:p>
                      <a:r>
                        <a:rPr lang="de-DE" sz="2000" b="1">
                          <a:solidFill>
                            <a:schemeClr val="tx1"/>
                          </a:solidFill>
                        </a:rPr>
                        <a:t>freundliche Aufforderung</a:t>
                      </a:r>
                    </a:p>
                    <a:p>
                      <a:r>
                        <a:rPr kumimoji="0" lang="de-DE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</a:rPr>
                        <a:t>friendly request</a:t>
                      </a:r>
                      <a:endParaRPr lang="de-DE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0">
                          <a:solidFill>
                            <a:srgbClr val="FF0000"/>
                          </a:solidFill>
                        </a:rPr>
                        <a:t>Lass </a:t>
                      </a:r>
                      <a:r>
                        <a:rPr lang="de-DE" sz="2000" b="0"/>
                        <a:t>uns</a:t>
                      </a:r>
                      <a:r>
                        <a:rPr lang="de-DE" sz="2000" b="0" baseline="0"/>
                        <a:t> noch schnell zu Oma </a:t>
                      </a:r>
                      <a:r>
                        <a:rPr lang="de-DE" sz="2000" b="0" baseline="0">
                          <a:solidFill>
                            <a:srgbClr val="FF0000"/>
                          </a:solidFill>
                        </a:rPr>
                        <a:t>gehen.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526">
                <a:tc>
                  <a:txBody>
                    <a:bodyPr/>
                    <a:lstStyle/>
                    <a:p>
                      <a:r>
                        <a:rPr lang="de-DE" sz="2000" b="1"/>
                        <a:t>man kann etwas (nicht) machen</a:t>
                      </a:r>
                      <a:br>
                        <a:rPr lang="de-DE" sz="2000" b="0"/>
                      </a:br>
                      <a:r>
                        <a:rPr lang="en-US" sz="16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 be (not) able to do sth.</a:t>
                      </a:r>
                      <a:endParaRPr lang="de-DE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de-DE" sz="2000"/>
                        <a:t>Eis </a:t>
                      </a:r>
                      <a:r>
                        <a:rPr lang="de-DE" sz="2000">
                          <a:solidFill>
                            <a:srgbClr val="FF0000"/>
                          </a:solidFill>
                        </a:rPr>
                        <a:t>lässt </a:t>
                      </a:r>
                      <a:r>
                        <a:rPr lang="de-DE" sz="2000"/>
                        <a:t>sich ganz einfach</a:t>
                      </a:r>
                      <a:r>
                        <a:rPr lang="de-DE" sz="2000" baseline="0"/>
                        <a:t> </a:t>
                      </a:r>
                      <a:r>
                        <a:rPr lang="de-DE" sz="2000"/>
                        <a:t>selber </a:t>
                      </a:r>
                      <a:r>
                        <a:rPr lang="de-DE" sz="2000">
                          <a:solidFill>
                            <a:srgbClr val="FF0000"/>
                          </a:solidFill>
                        </a:rPr>
                        <a:t>machen</a:t>
                      </a:r>
                      <a:r>
                        <a:rPr lang="de-DE" sz="20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Verben</a:t>
            </a:r>
            <a:r>
              <a:rPr lang="en-GB" sz="2800" b="1">
                <a:cs typeface="Calibri"/>
              </a:rPr>
              <a:t> – lassen mit Infinitiv</a:t>
            </a:r>
            <a:br>
              <a:rPr lang="en-GB" sz="2400" b="1">
                <a:cs typeface="Calibri"/>
              </a:rPr>
            </a:br>
            <a:r>
              <a:rPr lang="en-US" sz="2400" b="1">
                <a:cs typeface="Calibri"/>
              </a:rPr>
              <a:t>Verbs – lassen with infinitive</a:t>
            </a: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51923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469938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de-DE" sz="2400">
                <a:solidFill>
                  <a:prstClr val="black"/>
                </a:solidFill>
              </a:rPr>
              <a:t>„</a:t>
            </a:r>
            <a:r>
              <a:rPr lang="de-DE" sz="2400" b="1">
                <a:solidFill>
                  <a:prstClr val="black"/>
                </a:solidFill>
              </a:rPr>
              <a:t>lassen“ als Vollverb ohne Infinitiv</a:t>
            </a:r>
            <a:r>
              <a:rPr lang="de-DE" sz="2400">
                <a:solidFill>
                  <a:prstClr val="black"/>
                </a:solidFill>
              </a:rPr>
              <a:t> </a:t>
            </a:r>
            <a:br>
              <a:rPr lang="de-DE" sz="2400">
                <a:solidFill>
                  <a:prstClr val="black"/>
                </a:solidFill>
              </a:rPr>
            </a:b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lassen as full verb without a second verb in the infinitive form</a:t>
            </a:r>
            <a:endParaRPr lang="de-DE" sz="240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4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de-DE" sz="1800" b="1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 dirty="0"/>
              <a:t>	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398662"/>
              </p:ext>
            </p:extLst>
          </p:nvPr>
        </p:nvGraphicFramePr>
        <p:xfrm>
          <a:off x="577970" y="2662111"/>
          <a:ext cx="7979433" cy="1645920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3183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091">
                <a:tc>
                  <a:txBody>
                    <a:bodyPr/>
                    <a:lstStyle/>
                    <a:p>
                      <a:r>
                        <a:rPr lang="de-DE" sz="2000" b="1"/>
                        <a:t>aufhören</a:t>
                      </a:r>
                      <a:br>
                        <a:rPr lang="de-DE" sz="2000" b="0"/>
                      </a:br>
                      <a:r>
                        <a:rPr lang="en-US" sz="16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 stop sth.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0" baseline="0">
                          <a:solidFill>
                            <a:srgbClr val="FF0000"/>
                          </a:solidFill>
                        </a:rPr>
                        <a:t>Lass </a:t>
                      </a:r>
                      <a:r>
                        <a:rPr lang="de-DE" sz="2000" b="0" baseline="0">
                          <a:solidFill>
                            <a:schemeClr val="dk1"/>
                          </a:solidFill>
                        </a:rPr>
                        <a:t>das! </a:t>
                      </a:r>
                    </a:p>
                    <a:p>
                      <a:r>
                        <a:rPr lang="de-DE" sz="2000" b="0" baseline="0">
                          <a:solidFill>
                            <a:schemeClr val="dk1"/>
                          </a:solidFill>
                        </a:rPr>
                        <a:t>Ich </a:t>
                      </a:r>
                      <a:r>
                        <a:rPr lang="de-DE" sz="2000" b="0" baseline="0">
                          <a:solidFill>
                            <a:srgbClr val="FF0000"/>
                          </a:solidFill>
                        </a:rPr>
                        <a:t>lasse</a:t>
                      </a:r>
                      <a:r>
                        <a:rPr lang="de-DE" sz="2000" b="0" baseline="0">
                          <a:solidFill>
                            <a:schemeClr val="dk1"/>
                          </a:solidFill>
                        </a:rPr>
                        <a:t> ab sofort das Rauchen.</a:t>
                      </a:r>
                      <a:endParaRPr lang="de-DE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526">
                <a:tc>
                  <a:txBody>
                    <a:bodyPr/>
                    <a:lstStyle/>
                    <a:p>
                      <a:r>
                        <a:rPr lang="de-DE" sz="2000" b="1"/>
                        <a:t>nicht von einer Stelle entfernen</a:t>
                      </a:r>
                    </a:p>
                    <a:p>
                      <a:r>
                        <a:rPr lang="en-US" sz="16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 not remove sth. from a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/>
                        <a:t>Er </a:t>
                      </a:r>
                      <a:r>
                        <a:rPr lang="de-DE" sz="2000" b="0" baseline="0">
                          <a:solidFill>
                            <a:srgbClr val="FF0000"/>
                          </a:solidFill>
                        </a:rPr>
                        <a:t>lässt </a:t>
                      </a:r>
                      <a:r>
                        <a:rPr lang="de-DE" sz="2000" b="0" baseline="0">
                          <a:solidFill>
                            <a:schemeClr val="dk1"/>
                          </a:solidFill>
                        </a:rPr>
                        <a:t>sein Auto zu Hause.</a:t>
                      </a:r>
                      <a:endParaRPr lang="de-DE" sz="2000" baseline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Verben</a:t>
            </a:r>
            <a:r>
              <a:rPr lang="en-GB" sz="2800" b="1">
                <a:cs typeface="Calibri"/>
              </a:rPr>
              <a:t> – lassen ohne Infinitiv</a:t>
            </a:r>
            <a:br>
              <a:rPr lang="en-GB" sz="2400" b="1">
                <a:cs typeface="Calibri"/>
              </a:rPr>
            </a:br>
            <a:r>
              <a:rPr lang="en-US" sz="2400" b="1">
                <a:cs typeface="Calibri"/>
              </a:rPr>
              <a:t>Verbs – lassen without infinitive</a:t>
            </a: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2234690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46993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/>
              <a:t>Das Verb </a:t>
            </a:r>
            <a:r>
              <a:rPr lang="de-DE" sz="2400" b="1"/>
              <a:t>„lassen“ </a:t>
            </a:r>
            <a:r>
              <a:rPr lang="de-DE" sz="2400"/>
              <a:t>muss auch konjugiert werden. </a:t>
            </a:r>
            <a:br>
              <a:rPr lang="de-DE" sz="2400"/>
            </a:b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The verb „lassen“ needs to be conjugated.</a:t>
            </a:r>
            <a:endParaRPr lang="de-DE" sz="2400"/>
          </a:p>
          <a:p>
            <a:pPr lvl="0">
              <a:buFont typeface="Arial" panose="020B0604020202020204" pitchFamily="34" charset="0"/>
              <a:buChar char="•"/>
            </a:pPr>
            <a:endParaRPr lang="de-DE" sz="1100">
              <a:solidFill>
                <a:prstClr val="black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de-DE" sz="240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Verben</a:t>
            </a:r>
            <a:r>
              <a:rPr lang="en-GB" sz="2800" b="1">
                <a:cs typeface="Calibri"/>
              </a:rPr>
              <a:t> – lassen: Konjugation</a:t>
            </a:r>
            <a:br>
              <a:rPr lang="en-GB" sz="2400" b="1">
                <a:cs typeface="Calibri"/>
              </a:rPr>
            </a:br>
            <a:r>
              <a:rPr lang="en-US" sz="2400" b="1">
                <a:cs typeface="Calibri"/>
              </a:rPr>
              <a:t>Verbs – lassen: conjugation</a:t>
            </a:r>
            <a:endParaRPr lang="en-CA" sz="240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63" y="2797816"/>
            <a:ext cx="7959339" cy="3007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775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174052" cy="46993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/>
              <a:t>Wann benutzt man im Perfekt </a:t>
            </a:r>
            <a:r>
              <a:rPr lang="de-DE" sz="2400" b="1"/>
              <a:t>„lassen“ </a:t>
            </a:r>
            <a:r>
              <a:rPr lang="de-DE" sz="2400"/>
              <a:t>und wann </a:t>
            </a:r>
            <a:r>
              <a:rPr lang="de-DE" sz="2400" b="1"/>
              <a:t>„gelassen“</a:t>
            </a:r>
            <a:r>
              <a:rPr lang="de-DE" sz="2400"/>
              <a:t>? </a:t>
            </a:r>
            <a:br>
              <a:rPr lang="de-DE" sz="2400"/>
            </a:b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When do we use „lassen“ and when „gelassen“ in the perfect tense?</a:t>
            </a:r>
            <a:endParaRPr lang="de-DE" sz="2400"/>
          </a:p>
          <a:p>
            <a:pPr marL="0" indent="0" algn="just">
              <a:buNone/>
            </a:pPr>
            <a:endParaRPr lang="de-DE" sz="1800">
              <a:solidFill>
                <a:schemeClr val="bg1">
                  <a:lumMod val="50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de-DE" sz="240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de-DE" sz="2400"/>
              <a:t>	</a:t>
            </a: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de-DE" sz="200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40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704449"/>
              </p:ext>
            </p:extLst>
          </p:nvPr>
        </p:nvGraphicFramePr>
        <p:xfrm>
          <a:off x="586729" y="2889849"/>
          <a:ext cx="7970674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3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1990">
                <a:tc>
                  <a:txBody>
                    <a:bodyPr/>
                    <a:lstStyle/>
                    <a:p>
                      <a:r>
                        <a:rPr lang="de-DE" sz="2400"/>
                        <a:t>gelassen</a:t>
                      </a:r>
                      <a:endParaRPr lang="de-DE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de-DE" sz="2400"/>
                        <a:t>lassen</a:t>
                      </a:r>
                      <a:endParaRPr lang="de-DE" sz="2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526"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600" b="1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2400" b="1"/>
                        <a:t>„lassen“ als Vollverb</a:t>
                      </a:r>
                      <a:br>
                        <a:rPr lang="de-DE" sz="2400" b="1"/>
                      </a:br>
                      <a:r>
                        <a:rPr kumimoji="0" lang="de-D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</a:rPr>
                        <a:t>„lassen“ as full verb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de-DE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de-DE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de-DE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de-DE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Beispiel: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Ich </a:t>
                      </a:r>
                      <a:r>
                        <a:rPr kumimoji="0" lang="de-DE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habe</a:t>
                      </a:r>
                      <a:r>
                        <a:rPr kumimoji="0" lang="de-DE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de-DE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mein Auto zu Hause </a:t>
                      </a:r>
                      <a:r>
                        <a:rPr kumimoji="0" lang="de-DE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gelassen</a:t>
                      </a:r>
                      <a:r>
                        <a:rPr kumimoji="0" lang="de-DE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</a:t>
                      </a:r>
                      <a:endParaRPr kumimoji="0" lang="de-DE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de-DE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„lassen“ und ein zweites Verb</a:t>
                      </a:r>
                      <a:br>
                        <a:rPr kumimoji="0" lang="de-DE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</a:br>
                      <a:r>
                        <a:rPr kumimoji="0" lang="de-D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</a:rPr>
                        <a:t>„lassen“ and a second verb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de-DE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50000"/>
                          </a:prstClr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de-DE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50000"/>
                          </a:prstClr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de-DE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de-DE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Beispiel: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Ich </a:t>
                      </a:r>
                      <a:r>
                        <a:rPr kumimoji="0" lang="de-DE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habe</a:t>
                      </a:r>
                      <a:r>
                        <a:rPr kumimoji="0" lang="de-DE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de-DE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mein Buch im Auto </a:t>
                      </a:r>
                      <a:r>
                        <a:rPr kumimoji="0" lang="de-DE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liegen lassen</a:t>
                      </a:r>
                      <a:r>
                        <a:rPr kumimoji="0" lang="de-DE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</a:t>
                      </a:r>
                      <a:endParaRPr kumimoji="0" lang="de-DE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50000"/>
                          </a:prstClr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Verben</a:t>
            </a:r>
            <a:r>
              <a:rPr lang="en-GB" sz="2800" b="1">
                <a:cs typeface="Calibri"/>
              </a:rPr>
              <a:t> – lassen</a:t>
            </a:r>
            <a:br>
              <a:rPr lang="en-GB" sz="2400" b="1">
                <a:cs typeface="Calibri"/>
              </a:rPr>
            </a:br>
            <a:r>
              <a:rPr lang="en-US" sz="2400" b="1">
                <a:cs typeface="Calibri"/>
              </a:rPr>
              <a:t>Verbs – lassen</a:t>
            </a:r>
            <a:endParaRPr lang="en-CA" sz="2400"/>
          </a:p>
        </p:txBody>
      </p:sp>
      <p:sp>
        <p:nvSpPr>
          <p:cNvPr id="9" name="Rechteck 8"/>
          <p:cNvSpPr/>
          <p:nvPr/>
        </p:nvSpPr>
        <p:spPr>
          <a:xfrm>
            <a:off x="672859" y="4514517"/>
            <a:ext cx="3735239" cy="4226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>
                <a:solidFill>
                  <a:srgbClr val="FF0000"/>
                </a:solidFill>
              </a:rPr>
              <a:t>haben + Partizip Perfekt von „lassen“</a:t>
            </a:r>
            <a:endParaRPr lang="de-DE" sz="1400"/>
          </a:p>
        </p:txBody>
      </p:sp>
      <p:sp>
        <p:nvSpPr>
          <p:cNvPr id="11" name="Rechteck 10"/>
          <p:cNvSpPr/>
          <p:nvPr/>
        </p:nvSpPr>
        <p:spPr>
          <a:xfrm>
            <a:off x="4612256" y="4494442"/>
            <a:ext cx="3735239" cy="6239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>
                <a:solidFill>
                  <a:srgbClr val="FF0000"/>
                </a:solidFill>
              </a:rPr>
              <a:t>haben + Infinitiv von Verb 1 + Infinitiv von „lassen“</a:t>
            </a:r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1850898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238226" cy="45586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/>
              <a:t>Wortstellung bei </a:t>
            </a:r>
            <a:r>
              <a:rPr lang="de-DE" sz="2400">
                <a:solidFill>
                  <a:prstClr val="black"/>
                </a:solidFill>
              </a:rPr>
              <a:t>„</a:t>
            </a:r>
            <a:r>
              <a:rPr lang="de-DE" sz="2400" b="1">
                <a:solidFill>
                  <a:prstClr val="black"/>
                </a:solidFill>
              </a:rPr>
              <a:t>lassen“ mit einem zweiten Verb im Infinitiv</a:t>
            </a:r>
            <a:r>
              <a:rPr lang="en-US" sz="2400" b="1"/>
              <a:t>:</a:t>
            </a:r>
            <a:r>
              <a:rPr lang="en-US" sz="2400"/>
              <a:t> </a:t>
            </a:r>
            <a:endParaRPr lang="en-US" sz="2400" dirty="0"/>
          </a:p>
          <a:p>
            <a:pPr marL="0" indent="0" algn="just">
              <a:buNone/>
            </a:pPr>
            <a:r>
              <a:rPr lang="en-US" sz="1800">
                <a:solidFill>
                  <a:schemeClr val="bg1">
                    <a:lumMod val="50000"/>
                  </a:schemeClr>
                </a:solidFill>
              </a:rPr>
              <a:t>Word order for </a:t>
            </a: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lassen with a second verb in the infinitive form</a:t>
            </a:r>
            <a:r>
              <a:rPr lang="en-US" sz="180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1800" dirty="0"/>
          </a:p>
          <a:p>
            <a:pPr marL="0" indent="0" algn="just">
              <a:buNone/>
            </a:pPr>
            <a:endParaRPr lang="en-US" sz="2400"/>
          </a:p>
          <a:p>
            <a:pPr marL="0" indent="0" algn="just">
              <a:buNone/>
            </a:pPr>
            <a:endParaRPr lang="en-US" sz="1100"/>
          </a:p>
          <a:p>
            <a:pPr marL="0" indent="0" algn="just">
              <a:buNone/>
            </a:pPr>
            <a:endParaRPr lang="en-US" sz="1100"/>
          </a:p>
          <a:p>
            <a:pPr marL="0" indent="0" algn="just">
              <a:buNone/>
            </a:pPr>
            <a:endParaRPr lang="en-US" sz="1100"/>
          </a:p>
          <a:p>
            <a:pPr marL="0" indent="0" algn="just">
              <a:buNone/>
            </a:pPr>
            <a:endParaRPr lang="en-US" sz="2000"/>
          </a:p>
          <a:p>
            <a:pPr marL="0" indent="0" algn="just">
              <a:buNone/>
            </a:pPr>
            <a:r>
              <a:rPr lang="en-US" sz="2400" b="1"/>
              <a:t>Wortstellung bei </a:t>
            </a:r>
            <a:r>
              <a:rPr lang="de-DE" sz="2400">
                <a:solidFill>
                  <a:prstClr val="black"/>
                </a:solidFill>
              </a:rPr>
              <a:t>„</a:t>
            </a:r>
            <a:r>
              <a:rPr lang="de-DE" sz="2400" b="1">
                <a:solidFill>
                  <a:prstClr val="black"/>
                </a:solidFill>
              </a:rPr>
              <a:t>lassen“ als Vollverb ohne Infinitiv</a:t>
            </a:r>
            <a:r>
              <a:rPr lang="en-US" sz="2400" b="1"/>
              <a:t>:</a:t>
            </a:r>
            <a:r>
              <a:rPr lang="en-US" sz="2400"/>
              <a:t> </a:t>
            </a:r>
          </a:p>
          <a:p>
            <a:pPr marL="0" indent="0" algn="just">
              <a:buNone/>
            </a:pPr>
            <a:r>
              <a:rPr lang="en-US" sz="1800">
                <a:solidFill>
                  <a:schemeClr val="bg1">
                    <a:lumMod val="50000"/>
                  </a:schemeClr>
                </a:solidFill>
              </a:rPr>
              <a:t>Word order for </a:t>
            </a:r>
            <a:r>
              <a:rPr lang="de-DE" sz="1800">
                <a:solidFill>
                  <a:prstClr val="white">
                    <a:lumMod val="50000"/>
                  </a:prstClr>
                </a:solidFill>
              </a:rPr>
              <a:t>lassen as full verb without a second verb in the infinitive form</a:t>
            </a:r>
            <a:r>
              <a:rPr lang="en-US" sz="180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endParaRPr lang="en-US" sz="2400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115377"/>
              </p:ext>
            </p:extLst>
          </p:nvPr>
        </p:nvGraphicFramePr>
        <p:xfrm>
          <a:off x="569089" y="2449902"/>
          <a:ext cx="7910676" cy="914400"/>
        </p:xfrm>
        <a:graphic>
          <a:graphicData uri="http://schemas.openxmlformats.org/drawingml/2006/table">
            <a:tbl>
              <a:tblPr firstRow="1" bandRow="1"/>
              <a:tblGrid>
                <a:gridCol w="1977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7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7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9647">
                <a:tc>
                  <a:txBody>
                    <a:bodyPr/>
                    <a:lstStyle/>
                    <a:p>
                      <a:pPr algn="ctr"/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Position</a:t>
                      </a:r>
                      <a:r>
                        <a:rPr lang="de-DE" sz="2400" b="1" baseline="0" dirty="0"/>
                        <a:t> 2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Ende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95">
                <a:tc>
                  <a:txBody>
                    <a:bodyPr/>
                    <a:lstStyle/>
                    <a:p>
                      <a:pPr algn="ctr"/>
                      <a:r>
                        <a:rPr lang="de-DE" sz="2400"/>
                        <a:t>Er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>
                          <a:solidFill>
                            <a:srgbClr val="FF0000"/>
                          </a:solidFill>
                        </a:rPr>
                        <a:t>lässt</a:t>
                      </a:r>
                      <a:endParaRPr lang="de-DE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/>
                        <a:t>sie sein Auto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>
                          <a:solidFill>
                            <a:srgbClr val="FF0000"/>
                          </a:solidFill>
                        </a:rPr>
                        <a:t>fahren.</a:t>
                      </a:r>
                      <a:endParaRPr lang="de-DE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hteck 3"/>
          <p:cNvSpPr/>
          <p:nvPr/>
        </p:nvSpPr>
        <p:spPr>
          <a:xfrm>
            <a:off x="944120" y="3482861"/>
            <a:ext cx="1186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>
                <a:solidFill>
                  <a:prstClr val="black"/>
                </a:solidFill>
              </a:rPr>
              <a:t>Subjekt </a:t>
            </a:r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2930716" y="3474235"/>
            <a:ext cx="1347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>
                <a:solidFill>
                  <a:prstClr val="black"/>
                </a:solidFill>
              </a:rPr>
              <a:t>„lassen“ </a:t>
            </a:r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6461185" y="3431105"/>
            <a:ext cx="24842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>
                <a:solidFill>
                  <a:prstClr val="black"/>
                </a:solidFill>
              </a:rPr>
              <a:t>Verb im Infinitiv</a:t>
            </a:r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 flipV="1">
            <a:off x="1537456" y="3269430"/>
            <a:ext cx="0" cy="2824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 flipV="1">
            <a:off x="3524052" y="3278056"/>
            <a:ext cx="0" cy="2824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V="1">
            <a:off x="7502016" y="3254732"/>
            <a:ext cx="0" cy="2824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hteck 17"/>
          <p:cNvSpPr/>
          <p:nvPr/>
        </p:nvSpPr>
        <p:spPr>
          <a:xfrm>
            <a:off x="2930716" y="5971488"/>
            <a:ext cx="127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>
                <a:solidFill>
                  <a:prstClr val="black"/>
                </a:solidFill>
              </a:rPr>
              <a:t>„lassen“ </a:t>
            </a:r>
            <a:endParaRPr lang="de-DE"/>
          </a:p>
        </p:txBody>
      </p:sp>
      <p:sp>
        <p:nvSpPr>
          <p:cNvPr id="19" name="Rechteck 18"/>
          <p:cNvSpPr/>
          <p:nvPr/>
        </p:nvSpPr>
        <p:spPr>
          <a:xfrm>
            <a:off x="944120" y="5977837"/>
            <a:ext cx="1534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>
                <a:solidFill>
                  <a:prstClr val="black"/>
                </a:solidFill>
              </a:rPr>
              <a:t>Subjekt </a:t>
            </a:r>
            <a:endParaRPr lang="de-DE"/>
          </a:p>
        </p:txBody>
      </p:sp>
      <p:cxnSp>
        <p:nvCxnSpPr>
          <p:cNvPr id="22" name="Gerade Verbindung mit Pfeil 21"/>
          <p:cNvCxnSpPr/>
          <p:nvPr/>
        </p:nvCxnSpPr>
        <p:spPr>
          <a:xfrm flipV="1">
            <a:off x="1537455" y="5816162"/>
            <a:ext cx="0" cy="2824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Verben</a:t>
            </a:r>
            <a:r>
              <a:rPr lang="en-GB" sz="2800" b="1">
                <a:cs typeface="Calibri"/>
              </a:rPr>
              <a:t> – lassen: Position im Satz</a:t>
            </a:r>
            <a:br>
              <a:rPr lang="en-GB" sz="2400" b="1">
                <a:cs typeface="Calibri"/>
              </a:rPr>
            </a:br>
            <a:r>
              <a:rPr lang="en-US" sz="2400" b="1">
                <a:cs typeface="Calibri"/>
              </a:rPr>
              <a:t>Verbs – lassen: word order</a:t>
            </a:r>
            <a:endParaRPr lang="en-CA" sz="2400"/>
          </a:p>
        </p:txBody>
      </p:sp>
      <p:graphicFrame>
        <p:nvGraphicFramePr>
          <p:cNvPr id="25" name="Tabel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615942"/>
              </p:ext>
            </p:extLst>
          </p:nvPr>
        </p:nvGraphicFramePr>
        <p:xfrm>
          <a:off x="569089" y="5002405"/>
          <a:ext cx="7910676" cy="914400"/>
        </p:xfrm>
        <a:graphic>
          <a:graphicData uri="http://schemas.openxmlformats.org/drawingml/2006/table">
            <a:tbl>
              <a:tblPr firstRow="1" bandRow="1"/>
              <a:tblGrid>
                <a:gridCol w="1977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7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7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9647">
                <a:tc>
                  <a:txBody>
                    <a:bodyPr/>
                    <a:lstStyle/>
                    <a:p>
                      <a:pPr algn="ctr"/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/>
                        <a:t>Position</a:t>
                      </a:r>
                      <a:r>
                        <a:rPr lang="de-DE" sz="2400" b="1" baseline="0" dirty="0"/>
                        <a:t> 2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95">
                <a:tc>
                  <a:txBody>
                    <a:bodyPr/>
                    <a:lstStyle/>
                    <a:p>
                      <a:pPr algn="ctr"/>
                      <a:r>
                        <a:rPr lang="de-DE" sz="2400"/>
                        <a:t>Er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>
                          <a:solidFill>
                            <a:srgbClr val="FF0000"/>
                          </a:solidFill>
                        </a:rPr>
                        <a:t>lässt</a:t>
                      </a:r>
                      <a:endParaRPr lang="de-DE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/>
                        <a:t>sein Auto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/>
                        <a:t>zu Hause.</a:t>
                      </a:r>
                      <a:endParaRPr lang="de-DE" sz="2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1" name="Gerade Verbindung mit Pfeil 20"/>
          <p:cNvCxnSpPr/>
          <p:nvPr/>
        </p:nvCxnSpPr>
        <p:spPr>
          <a:xfrm flipV="1">
            <a:off x="3524052" y="5809813"/>
            <a:ext cx="0" cy="2824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31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615154"/>
            <a:ext cx="8488259" cy="455863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de-DE" sz="2400" dirty="0"/>
              <a:t>Das Verb </a:t>
            </a:r>
            <a:r>
              <a:rPr lang="de-DE" sz="2400" b="1" dirty="0"/>
              <a:t>lassen </a:t>
            </a:r>
            <a:r>
              <a:rPr lang="de-DE" sz="2400" dirty="0"/>
              <a:t>hat verschiedene Bedeutungen. </a:t>
            </a:r>
            <a:br>
              <a:rPr lang="de-DE" sz="2400" dirty="0"/>
            </a:b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The verb lassen 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has different meanings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1800" dirty="0">
              <a:solidFill>
                <a:prstClr val="white">
                  <a:lumMod val="50000"/>
                </a:prst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de-DE" sz="1800" dirty="0">
              <a:solidFill>
                <a:prstClr val="white">
                  <a:lumMod val="50000"/>
                </a:prst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de-DE" sz="1800" dirty="0">
              <a:solidFill>
                <a:prstClr val="white">
                  <a:lumMod val="50000"/>
                </a:prst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400" dirty="0"/>
              <a:t>Das Verb </a:t>
            </a:r>
            <a:r>
              <a:rPr lang="de-DE" sz="2400" b="1" dirty="0"/>
              <a:t>lassen </a:t>
            </a:r>
            <a:r>
              <a:rPr lang="de-DE" sz="2400" dirty="0"/>
              <a:t>muss konjugiert werden.</a:t>
            </a:r>
            <a:br>
              <a:rPr lang="de-DE" sz="2400" dirty="0"/>
            </a:b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The verb lassen needs to be conjugated.</a:t>
            </a:r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6135880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err="1">
                <a:cs typeface="Calibri"/>
              </a:rPr>
              <a:t>Zusammenfassung</a:t>
            </a:r>
            <a:br>
              <a:rPr lang="en-GB" sz="4000" b="1">
                <a:cs typeface="Calibri"/>
              </a:rPr>
            </a:br>
            <a:r>
              <a:rPr lang="en-GB" sz="2400" b="1">
                <a:cs typeface="Calibri"/>
              </a:rPr>
              <a:t>summary</a:t>
            </a:r>
            <a:endParaRPr lang="en-CA" sz="280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228" y="2432110"/>
            <a:ext cx="2309183" cy="2584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611" y="2432110"/>
            <a:ext cx="2131820" cy="1139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4374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1996</Words>
  <Application>Microsoft Office PowerPoint</Application>
  <PresentationFormat>Екран (4:3)</PresentationFormat>
  <Paragraphs>317</Paragraphs>
  <Slides>34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34</vt:i4>
      </vt:variant>
    </vt:vector>
  </HeadingPairs>
  <TitlesOfParts>
    <vt:vector size="38" baseType="lpstr">
      <vt:lpstr>Arial</vt:lpstr>
      <vt:lpstr>Calibri</vt:lpstr>
      <vt:lpstr>Wingdings</vt:lpstr>
      <vt:lpstr>Office-Design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 für Fortgeschrittene</dc:title>
  <dc:creator>Bert Unger</dc:creator>
  <cp:lastModifiedBy>Online User</cp:lastModifiedBy>
  <cp:revision>624</cp:revision>
  <dcterms:created xsi:type="dcterms:W3CDTF">2013-09-05T12:36:00Z</dcterms:created>
  <dcterms:modified xsi:type="dcterms:W3CDTF">2024-10-10T17:09:34Z</dcterms:modified>
</cp:coreProperties>
</file>