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85" r:id="rId2"/>
    <p:sldId id="322" r:id="rId3"/>
    <p:sldId id="293" r:id="rId4"/>
    <p:sldId id="352" r:id="rId5"/>
    <p:sldId id="340" r:id="rId6"/>
    <p:sldId id="356" r:id="rId7"/>
    <p:sldId id="355" r:id="rId8"/>
    <p:sldId id="349" r:id="rId9"/>
    <p:sldId id="320" r:id="rId10"/>
    <p:sldId id="379" r:id="rId11"/>
    <p:sldId id="351" r:id="rId12"/>
    <p:sldId id="380" r:id="rId13"/>
    <p:sldId id="381" r:id="rId14"/>
    <p:sldId id="382" r:id="rId15"/>
    <p:sldId id="383" r:id="rId16"/>
    <p:sldId id="384" r:id="rId17"/>
    <p:sldId id="358" r:id="rId18"/>
    <p:sldId id="359" r:id="rId19"/>
    <p:sldId id="360" r:id="rId20"/>
    <p:sldId id="361" r:id="rId21"/>
    <p:sldId id="365" r:id="rId22"/>
    <p:sldId id="369" r:id="rId23"/>
    <p:sldId id="371" r:id="rId24"/>
    <p:sldId id="372" r:id="rId25"/>
    <p:sldId id="364" r:id="rId26"/>
    <p:sldId id="373" r:id="rId27"/>
    <p:sldId id="374" r:id="rId28"/>
    <p:sldId id="375" r:id="rId29"/>
    <p:sldId id="376" r:id="rId30"/>
    <p:sldId id="377" r:id="rId31"/>
    <p:sldId id="378" r:id="rId3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EBEBE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6" autoAdjust="0"/>
  </p:normalViewPr>
  <p:slideViewPr>
    <p:cSldViewPr snapToGrid="0" snapToObjects="1">
      <p:cViewPr varScale="1">
        <p:scale>
          <a:sx n="74" d="100"/>
          <a:sy n="74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CEA2-3A81-4AAA-8BFE-2ADB3AA14E14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8AD5-E397-41B3-A691-A6548868AF3C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73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58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95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11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0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95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01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68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88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56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0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17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3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1430041"/>
            <a:ext cx="9144000" cy="24217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cs typeface="Calibri"/>
              </a:rPr>
              <a:t>Partizipialattribute vs. Relativsätze</a:t>
            </a:r>
            <a:br>
              <a:rPr lang="de-DE" sz="4800" b="1" dirty="0">
                <a:cs typeface="Calibri"/>
              </a:rPr>
            </a:br>
            <a:endParaRPr lang="de-DE" sz="1400" b="1" dirty="0">
              <a:cs typeface="Calibri"/>
            </a:endParaRPr>
          </a:p>
          <a:p>
            <a:pPr algn="ctr"/>
            <a:r>
              <a:rPr lang="en-US" sz="3600" i="1" dirty="0">
                <a:cs typeface="Calibri"/>
              </a:rPr>
              <a:t>Participle as adjective vs. relative clause</a:t>
            </a:r>
            <a:endParaRPr lang="en-GB" sz="36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9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1</a:t>
            </a:r>
            <a:br>
              <a:rPr lang="de" sz="2800" b="1" dirty="0"/>
            </a:br>
            <a:r>
              <a:rPr lang="de" sz="2400" b="1" dirty="0"/>
              <a:t>Exercise 1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Was siehst du? Ergänze die Adjektive in der richtigen Form. </a:t>
            </a:r>
          </a:p>
          <a:p>
            <a:pPr lvl="0"/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What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do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you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see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here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?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Fill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adjectives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correct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form.</a:t>
            </a: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92585" y="3416395"/>
            <a:ext cx="4235390" cy="2950233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Ein _____________ Kind.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Einen ____________ Mann.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Drei _____________ Kinder.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Eine _____________ Frau.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Zwei ____________ Hunde.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Viele ____________ Bäume.	</a:t>
            </a:r>
          </a:p>
          <a:p>
            <a:pPr marL="457200" indent="-457200">
              <a:buSzPct val="100000"/>
              <a:buFont typeface="+mj-lt"/>
              <a:buAutoNum type="arabicParenR"/>
            </a:pPr>
            <a:endParaRPr lang="de-D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1" y="3260938"/>
            <a:ext cx="39909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534836" y="2510288"/>
            <a:ext cx="7487730" cy="4226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spielen   -   schlafen   -   weinen   -   blühen   -   baden   -   lesen</a:t>
            </a:r>
          </a:p>
        </p:txBody>
      </p:sp>
      <p:sp>
        <p:nvSpPr>
          <p:cNvPr id="3" name="Rechteck 2"/>
          <p:cNvSpPr/>
          <p:nvPr/>
        </p:nvSpPr>
        <p:spPr>
          <a:xfrm>
            <a:off x="5923255" y="3394361"/>
            <a:ext cx="15720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weinendes</a:t>
            </a:r>
          </a:p>
        </p:txBody>
      </p:sp>
      <p:sp>
        <p:nvSpPr>
          <p:cNvPr id="4" name="Rechteck 3"/>
          <p:cNvSpPr/>
          <p:nvPr/>
        </p:nvSpPr>
        <p:spPr>
          <a:xfrm>
            <a:off x="6055537" y="3826652"/>
            <a:ext cx="17261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schlafenden</a:t>
            </a:r>
          </a:p>
        </p:txBody>
      </p:sp>
      <p:sp>
        <p:nvSpPr>
          <p:cNvPr id="6" name="Rechteck 5"/>
          <p:cNvSpPr/>
          <p:nvPr/>
        </p:nvSpPr>
        <p:spPr>
          <a:xfrm>
            <a:off x="6128464" y="4288317"/>
            <a:ext cx="13083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badende</a:t>
            </a:r>
          </a:p>
        </p:txBody>
      </p:sp>
      <p:sp>
        <p:nvSpPr>
          <p:cNvPr id="12" name="Rechteck 11"/>
          <p:cNvSpPr/>
          <p:nvPr/>
        </p:nvSpPr>
        <p:spPr>
          <a:xfrm>
            <a:off x="6199413" y="4708001"/>
            <a:ext cx="11801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lesende</a:t>
            </a:r>
          </a:p>
        </p:txBody>
      </p:sp>
      <p:sp>
        <p:nvSpPr>
          <p:cNvPr id="13" name="Rechteck 12"/>
          <p:cNvSpPr/>
          <p:nvPr/>
        </p:nvSpPr>
        <p:spPr>
          <a:xfrm>
            <a:off x="6088588" y="5147632"/>
            <a:ext cx="14205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spielende</a:t>
            </a:r>
          </a:p>
        </p:txBody>
      </p:sp>
      <p:sp>
        <p:nvSpPr>
          <p:cNvPr id="14" name="Rechteck 13"/>
          <p:cNvSpPr/>
          <p:nvPr/>
        </p:nvSpPr>
        <p:spPr>
          <a:xfrm>
            <a:off x="6131802" y="5598280"/>
            <a:ext cx="13965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blühende</a:t>
            </a:r>
          </a:p>
        </p:txBody>
      </p:sp>
    </p:spTree>
    <p:extLst>
      <p:ext uri="{BB962C8B-B14F-4D97-AF65-F5344CB8AC3E}">
        <p14:creationId xmlns:p14="http://schemas.microsoft.com/office/powerpoint/2010/main" val="25151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2</a:t>
            </a:r>
            <a:br>
              <a:rPr lang="de" sz="2800" b="1" dirty="0"/>
            </a:br>
            <a:r>
              <a:rPr lang="de" sz="2400" b="1" dirty="0"/>
              <a:t>Exercise 2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Was bedeutet das Gleiche? </a:t>
            </a:r>
          </a:p>
          <a:p>
            <a:pPr lvl="0"/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What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has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same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meaning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4837" y="2717159"/>
            <a:ext cx="8393138" cy="4140841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Der gekochte Schinken schmeckt sehr gut.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Schinken kocht jetzt. / Der Schinken ist schon gekocht.</a:t>
            </a:r>
          </a:p>
          <a:p>
            <a:pPr marL="457200" indent="-457200">
              <a:buSzPct val="100000"/>
              <a:buAutoNum type="arabicParenR" startAt="2"/>
            </a:pPr>
            <a:r>
              <a:rPr lang="de-DE" sz="2400" dirty="0"/>
              <a:t>Der singende Vogel sitzt auf einem Ast.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Vogel singt jetzt. / Der Vogel hat schon gesungen.</a:t>
            </a:r>
          </a:p>
          <a:p>
            <a:pPr marL="457200" indent="-457200">
              <a:buSzPct val="100000"/>
              <a:buAutoNum type="arabicParenR" startAt="3"/>
            </a:pPr>
            <a:r>
              <a:rPr lang="de-DE" sz="2400" dirty="0">
                <a:sym typeface="Wingdings" panose="05000000000000000000" pitchFamily="2" charset="2"/>
              </a:rPr>
              <a:t>Ich bestelle im Restaurant am liebsten gebratene Nudeln.</a:t>
            </a:r>
          </a:p>
          <a:p>
            <a:pPr marL="0" indent="0">
              <a:buSzPct val="100000"/>
              <a:buNone/>
            </a:pPr>
            <a:r>
              <a:rPr lang="de-DE" sz="2400" dirty="0">
                <a:sym typeface="Wingdings" panose="05000000000000000000" pitchFamily="2" charset="2"/>
              </a:rPr>
              <a:t>	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Die Nudeln braten jetzt. / Die Nudeln sind schon gebraten.</a:t>
            </a:r>
            <a:endParaRPr lang="de-DE" sz="2400" dirty="0"/>
          </a:p>
          <a:p>
            <a:pPr marL="0" indent="0">
              <a:buSzPct val="100000"/>
              <a:buNone/>
            </a:pPr>
            <a:r>
              <a:rPr lang="de-DE" sz="2400" dirty="0"/>
              <a:t>4)	Das lachende Kind fährt Fahrrad.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Das Kind lacht jetzt. / Das Kind hat schon gelacht</a:t>
            </a:r>
            <a:r>
              <a:rPr lang="de-DE" sz="2400" dirty="0"/>
              <a:t>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664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2</a:t>
            </a:r>
            <a:br>
              <a:rPr lang="de" sz="2800" b="1" dirty="0"/>
            </a:br>
            <a:r>
              <a:rPr lang="de" sz="2400" b="1" dirty="0"/>
              <a:t>Exercise 2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Was bedeutet das Gleiche? </a:t>
            </a:r>
          </a:p>
          <a:p>
            <a:pPr lvl="0"/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What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has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same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meaning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4837" y="2717159"/>
            <a:ext cx="8393138" cy="4140841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Der gekochte Schinken schmeckt sehr gut.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Schinken kocht jetzt. / Der Schinken ist schon gekocht.</a:t>
            </a:r>
          </a:p>
          <a:p>
            <a:pPr marL="457200" indent="-457200">
              <a:buSzPct val="100000"/>
              <a:buAutoNum type="arabicParenR" startAt="2"/>
            </a:pPr>
            <a:r>
              <a:rPr lang="de-DE" sz="2400" dirty="0"/>
              <a:t>Der singende Vogel sitzt auf einem Ast.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Vogel singt jetzt. / Der Vogel hat schon gesungen.</a:t>
            </a:r>
          </a:p>
          <a:p>
            <a:pPr marL="457200" indent="-457200">
              <a:buSzPct val="100000"/>
              <a:buAutoNum type="arabicParenR" startAt="3"/>
            </a:pPr>
            <a:r>
              <a:rPr lang="de-DE" sz="2400" dirty="0">
                <a:sym typeface="Wingdings" panose="05000000000000000000" pitchFamily="2" charset="2"/>
              </a:rPr>
              <a:t>Ich bestelle im Restaurant am liebsten gebratene Nudeln.</a:t>
            </a:r>
          </a:p>
          <a:p>
            <a:pPr marL="0" indent="0">
              <a:buSzPct val="100000"/>
              <a:buNone/>
            </a:pPr>
            <a:r>
              <a:rPr lang="de-DE" sz="2400" dirty="0">
                <a:sym typeface="Wingdings" panose="05000000000000000000" pitchFamily="2" charset="2"/>
              </a:rPr>
              <a:t>	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Die Nudeln braten jetzt. / Die Nudeln sind schon gebraten.</a:t>
            </a:r>
            <a:endParaRPr lang="de-DE" sz="2400" dirty="0"/>
          </a:p>
          <a:p>
            <a:pPr marL="0" indent="0">
              <a:buSzPct val="100000"/>
              <a:buNone/>
            </a:pPr>
            <a:r>
              <a:rPr lang="de-DE" sz="2400" dirty="0"/>
              <a:t>4)	Das lachende Kind fährt Fahrrad.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Das Kind lacht jetzt. / Das Kind hat schon gelacht</a:t>
            </a:r>
            <a:r>
              <a:rPr lang="de-DE" sz="2400" dirty="0"/>
              <a:t>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693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2</a:t>
            </a:r>
            <a:br>
              <a:rPr lang="de" sz="2800" b="1" dirty="0"/>
            </a:br>
            <a:r>
              <a:rPr lang="de" sz="2400" b="1" dirty="0"/>
              <a:t>Exercise 2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Was bedeutet das Gleiche? </a:t>
            </a:r>
          </a:p>
          <a:p>
            <a:pPr lvl="0"/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What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has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same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meaning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4837" y="2717159"/>
            <a:ext cx="8393138" cy="4140841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Der gekochte Schinken schmeckt sehr gut.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Schinken kocht jetzt. </a:t>
            </a:r>
            <a:r>
              <a:rPr lang="de-DE" sz="2400" dirty="0">
                <a:sym typeface="Wingdings" panose="05000000000000000000" pitchFamily="2" charset="2"/>
              </a:rPr>
              <a:t>/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Schinken ist schon gekocht.</a:t>
            </a:r>
          </a:p>
          <a:p>
            <a:pPr marL="457200" indent="-457200">
              <a:buSzPct val="100000"/>
              <a:buAutoNum type="arabicParenR" startAt="2"/>
            </a:pPr>
            <a:r>
              <a:rPr lang="de-DE" sz="2400" dirty="0"/>
              <a:t>Der singende Vogel sitzt auf einem Ast.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Vogel singt jetzt. / Der Vogel hat schon gesungen.</a:t>
            </a:r>
          </a:p>
          <a:p>
            <a:pPr marL="457200" indent="-457200">
              <a:buSzPct val="100000"/>
              <a:buAutoNum type="arabicParenR" startAt="3"/>
            </a:pPr>
            <a:r>
              <a:rPr lang="de-DE" sz="2400" dirty="0">
                <a:sym typeface="Wingdings" panose="05000000000000000000" pitchFamily="2" charset="2"/>
              </a:rPr>
              <a:t>Ich bestelle im Restaurant am liebsten gebratene Nudeln.</a:t>
            </a:r>
          </a:p>
          <a:p>
            <a:pPr marL="0" indent="0">
              <a:buSzPct val="100000"/>
              <a:buNone/>
            </a:pPr>
            <a:r>
              <a:rPr lang="de-DE" sz="2400" dirty="0">
                <a:sym typeface="Wingdings" panose="05000000000000000000" pitchFamily="2" charset="2"/>
              </a:rPr>
              <a:t>	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Die Nudeln braten jetzt. / Die Nudeln sind schon gebraten.</a:t>
            </a:r>
            <a:endParaRPr lang="de-DE" sz="2400" dirty="0"/>
          </a:p>
          <a:p>
            <a:pPr marL="0" indent="0">
              <a:buSzPct val="100000"/>
              <a:buNone/>
            </a:pPr>
            <a:r>
              <a:rPr lang="de-DE" sz="2400" dirty="0"/>
              <a:t>4)	Das lachende Kind fährt Fahrrad.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Das Kind lacht jetzt. / Das Kind hat schon gelacht</a:t>
            </a:r>
            <a:r>
              <a:rPr lang="de-DE" sz="2400" dirty="0"/>
              <a:t>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3650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2</a:t>
            </a:r>
            <a:br>
              <a:rPr lang="de" sz="2800" b="1" dirty="0"/>
            </a:br>
            <a:r>
              <a:rPr lang="de" sz="2400" b="1" dirty="0"/>
              <a:t>Exercise 2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Was bedeutet das Gleiche? </a:t>
            </a:r>
          </a:p>
          <a:p>
            <a:pPr lvl="0"/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What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has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same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meaning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4837" y="2717159"/>
            <a:ext cx="8393138" cy="4140841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Der gekochte Schinken schmeckt sehr gut.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Schinken kocht jetzt. / Der Schinken ist schon gekocht.</a:t>
            </a:r>
          </a:p>
          <a:p>
            <a:pPr marL="457200" indent="-457200">
              <a:buSzPct val="100000"/>
              <a:buAutoNum type="arabicParenR" startAt="2"/>
            </a:pPr>
            <a:r>
              <a:rPr lang="de-DE" sz="2400" dirty="0"/>
              <a:t>Der singende Vogel sitzt auf einem Ast.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Vogel singt jetzt. / Der Vogel hat schon gesungen.</a:t>
            </a:r>
          </a:p>
          <a:p>
            <a:pPr marL="457200" indent="-457200">
              <a:buSzPct val="100000"/>
              <a:buAutoNum type="arabicParenR" startAt="3"/>
            </a:pPr>
            <a:r>
              <a:rPr lang="de-DE" sz="2400" dirty="0">
                <a:sym typeface="Wingdings" panose="05000000000000000000" pitchFamily="2" charset="2"/>
              </a:rPr>
              <a:t>Ich bestelle im Restaurant am liebsten gebratene Nudeln.</a:t>
            </a:r>
          </a:p>
          <a:p>
            <a:pPr marL="0" indent="0">
              <a:buSzPct val="100000"/>
              <a:buNone/>
            </a:pPr>
            <a:r>
              <a:rPr lang="de-DE" sz="2400" dirty="0">
                <a:sym typeface="Wingdings" panose="05000000000000000000" pitchFamily="2" charset="2"/>
              </a:rPr>
              <a:t>	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Die Nudeln braten jetzt. / Die Nudeln sind schon gebraten.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SzPct val="100000"/>
              <a:buNone/>
            </a:pPr>
            <a:r>
              <a:rPr lang="de-DE" sz="2400" dirty="0"/>
              <a:t>4)	Das lachende Kind fährt Fahrrad.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Das Kind lacht jetzt. / Das Kind hat schon gelacht</a:t>
            </a:r>
            <a:r>
              <a:rPr lang="de-DE" sz="2400" dirty="0"/>
              <a:t>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4004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2</a:t>
            </a:r>
            <a:br>
              <a:rPr lang="de" sz="2800" b="1" dirty="0"/>
            </a:br>
            <a:r>
              <a:rPr lang="de" sz="2400" b="1" dirty="0"/>
              <a:t>Exercise 2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Was bedeutet das Gleiche? </a:t>
            </a:r>
          </a:p>
          <a:p>
            <a:pPr lvl="0"/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What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has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same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meaning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4837" y="2717159"/>
            <a:ext cx="8393138" cy="4140841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Der gekochte Schinken schmeckt sehr gut.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Schinken kocht jetzt. / Der Schinken ist schon gekocht.</a:t>
            </a:r>
          </a:p>
          <a:p>
            <a:pPr marL="457200" indent="-457200">
              <a:buSzPct val="100000"/>
              <a:buAutoNum type="arabicParenR" startAt="2"/>
            </a:pPr>
            <a:r>
              <a:rPr lang="de-DE" sz="2400" dirty="0"/>
              <a:t>Der singende Vogel sitzt auf einem Ast.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Vogel singt jetzt. / Der Vogel hat schon gesungen.</a:t>
            </a:r>
          </a:p>
          <a:p>
            <a:pPr marL="457200" indent="-457200">
              <a:buSzPct val="100000"/>
              <a:buAutoNum type="arabicParenR" startAt="3"/>
            </a:pPr>
            <a:r>
              <a:rPr lang="de-DE" sz="2400" dirty="0">
                <a:sym typeface="Wingdings" panose="05000000000000000000" pitchFamily="2" charset="2"/>
              </a:rPr>
              <a:t>Ich bestelle im Restaurant am liebsten gebratene Nudeln.</a:t>
            </a:r>
          </a:p>
          <a:p>
            <a:pPr marL="0" indent="0">
              <a:buSzPct val="100000"/>
              <a:buNone/>
            </a:pPr>
            <a:r>
              <a:rPr lang="de-DE" sz="2400" dirty="0">
                <a:sym typeface="Wingdings" panose="05000000000000000000" pitchFamily="2" charset="2"/>
              </a:rPr>
              <a:t>	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Die Nudeln braten jetzt. / Die Nudeln sind schon gebraten.</a:t>
            </a:r>
            <a:endParaRPr lang="de-DE" sz="2400" dirty="0"/>
          </a:p>
          <a:p>
            <a:pPr marL="0" indent="0">
              <a:buSzPct val="100000"/>
              <a:buNone/>
            </a:pPr>
            <a:r>
              <a:rPr lang="de-DE" sz="2400" dirty="0"/>
              <a:t>4)	Das lachende Kind fährt Fahrrad.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Das Kind lacht jetzt. / Das Kind hat schon gelacht</a:t>
            </a:r>
            <a:r>
              <a:rPr lang="de-DE" sz="2400" dirty="0"/>
              <a:t>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0081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3</a:t>
            </a:r>
            <a:br>
              <a:rPr lang="de" sz="2800" b="1" dirty="0"/>
            </a:br>
            <a:r>
              <a:rPr lang="de" sz="2400" b="1" dirty="0"/>
              <a:t>Exercise 3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Setze die Adjektive in der richtigen Form ein. </a:t>
            </a:r>
          </a:p>
          <a:p>
            <a:pPr lvl="0"/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Fill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adjectives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correct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form.</a:t>
            </a: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4837" y="2510287"/>
            <a:ext cx="8393138" cy="4080295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Der ___________ (knurren) Hund liegt vor dem Knochen.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Die _______________ (telefonieren) Frau sitzt auf dem Sofa.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Die Polizei hat das ____________ (stehlen) Fahrrad  gefunden.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Max hat sich gestern ein _____________ (brauchen) Auto gekauft.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Der Lehrer fragt den _____________ (schweigen) Schüler.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Die Sonne scheint durch das ___________ (öffnen) Fenster.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Ich mag im Sommer die ___________ (steigen) Temperatur.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Zum Frühstück essen wir gerne ___________ (kochen) Eier. </a:t>
            </a:r>
          </a:p>
        </p:txBody>
      </p:sp>
    </p:spTree>
    <p:extLst>
      <p:ext uri="{BB962C8B-B14F-4D97-AF65-F5344CB8AC3E}">
        <p14:creationId xmlns:p14="http://schemas.microsoft.com/office/powerpoint/2010/main" val="201290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4</a:t>
            </a:r>
            <a:br>
              <a:rPr lang="de" sz="2800" b="1" dirty="0"/>
            </a:br>
            <a:r>
              <a:rPr lang="de" sz="2400" b="1" dirty="0"/>
              <a:t>Exercise 4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Wandeln Sie den Relativsatz in ein Partizipialattribut um. </a:t>
            </a:r>
          </a:p>
          <a:p>
            <a:pPr lvl="0"/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Transform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sentences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from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a relative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clause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a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participial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construction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r>
              <a:rPr lang="de-DE" sz="2000" b="1" dirty="0"/>
              <a:t>Redewendung: Es gibt heutzutage immer weniger …</a:t>
            </a:r>
          </a:p>
          <a:p>
            <a:pPr lvl="0"/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                               </a:t>
            </a:r>
            <a:r>
              <a:rPr lang="en-US" sz="100" b="1" dirty="0">
                <a:solidFill>
                  <a:prstClr val="white">
                    <a:lumMod val="50000"/>
                  </a:prstClr>
                </a:solidFill>
              </a:rPr>
              <a:t>    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Nowadays there are fewer and fewer ...</a:t>
            </a:r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09234"/>
              </p:ext>
            </p:extLst>
          </p:nvPr>
        </p:nvGraphicFramePr>
        <p:xfrm>
          <a:off x="620615" y="2583233"/>
          <a:ext cx="7906440" cy="259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4694">
                <a:tc>
                  <a:txBody>
                    <a:bodyPr/>
                    <a:lstStyle/>
                    <a:p>
                      <a:endParaRPr lang="de-DE" sz="1100" dirty="0"/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7" y="2812035"/>
            <a:ext cx="7015610" cy="22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5</a:t>
            </a:r>
            <a:br>
              <a:rPr lang="de" sz="2800" b="1" dirty="0"/>
            </a:br>
            <a:r>
              <a:rPr lang="de" sz="2400" b="1" dirty="0"/>
              <a:t>Exercise 5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Wandeln Sie den Relativsatz in ein Partizipialattribut um. </a:t>
            </a:r>
          </a:p>
          <a:p>
            <a:pPr lvl="0"/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Transform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sentences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from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a relative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clause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a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participial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construction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r>
              <a:rPr lang="de-DE" sz="2000" b="1" dirty="0"/>
              <a:t>Redewendung: Es gibt heutzutage immer weniger …</a:t>
            </a:r>
          </a:p>
          <a:p>
            <a:pPr lvl="0"/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                               </a:t>
            </a:r>
            <a:r>
              <a:rPr lang="en-US" sz="100" b="1" dirty="0">
                <a:solidFill>
                  <a:prstClr val="white">
                    <a:lumMod val="50000"/>
                  </a:prstClr>
                </a:solidFill>
              </a:rPr>
              <a:t>    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Nowadays there are fewer and fewer ...</a:t>
            </a:r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52805"/>
              </p:ext>
            </p:extLst>
          </p:nvPr>
        </p:nvGraphicFramePr>
        <p:xfrm>
          <a:off x="620615" y="2583233"/>
          <a:ext cx="7906440" cy="259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4694">
                <a:tc>
                  <a:txBody>
                    <a:bodyPr/>
                    <a:lstStyle/>
                    <a:p>
                      <a:endParaRPr lang="de-DE" sz="1100" dirty="0"/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38" y="2769337"/>
            <a:ext cx="7176029" cy="22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6</a:t>
            </a:r>
            <a:br>
              <a:rPr lang="de" sz="2800" b="1" dirty="0"/>
            </a:br>
            <a:r>
              <a:rPr lang="de" sz="2400" b="1" dirty="0"/>
              <a:t>Exercise 6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Wandeln Sie den Relativsatz in ein Partizipialattribut um. </a:t>
            </a:r>
          </a:p>
          <a:p>
            <a:pPr lvl="0"/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Transform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sentences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from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a relative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clause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a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participial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construction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r>
              <a:rPr lang="de-DE" sz="2000" b="1" dirty="0"/>
              <a:t>Redewendung: Die …(Partizip + Nomen)... sind eine Gefahr für die …</a:t>
            </a:r>
          </a:p>
          <a:p>
            <a:pPr lvl="0"/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                               </a:t>
            </a:r>
            <a:r>
              <a:rPr lang="en-US" sz="100" b="1" dirty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de-DE" sz="2000" b="1" dirty="0"/>
              <a:t>Die …(Partizip + Nomen)... k</a:t>
            </a:r>
            <a:r>
              <a:rPr lang="de-DE" sz="2000" b="1"/>
              <a:t>ann </a:t>
            </a:r>
            <a:r>
              <a:rPr lang="de-DE" sz="2000" b="1" dirty="0"/>
              <a:t>dazu führen, dass …</a:t>
            </a:r>
          </a:p>
          <a:p>
            <a:pPr lvl="0"/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                             </a:t>
            </a:r>
            <a:r>
              <a:rPr lang="de-DE" sz="2000" b="1" dirty="0"/>
              <a:t>Ein großes Problem ist eine von Jahr zu Jahr steigende …</a:t>
            </a:r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44118"/>
              </p:ext>
            </p:extLst>
          </p:nvPr>
        </p:nvGraphicFramePr>
        <p:xfrm>
          <a:off x="457198" y="2583233"/>
          <a:ext cx="8193132" cy="198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9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2513">
                <a:tc>
                  <a:txBody>
                    <a:bodyPr/>
                    <a:lstStyle/>
                    <a:p>
                      <a:endParaRPr lang="de-DE" sz="1100" dirty="0"/>
                    </a:p>
                    <a:p>
                      <a:endParaRPr lang="de-DE" sz="500" dirty="0"/>
                    </a:p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de-DE" sz="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endParaRPr lang="de-DE" sz="5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8" y="2858712"/>
            <a:ext cx="7656939" cy="15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4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23" y="5246663"/>
            <a:ext cx="3459193" cy="957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/>
              <a:t>das </a:t>
            </a:r>
            <a:r>
              <a:rPr lang="de-DE" sz="2800" b="1" dirty="0">
                <a:solidFill>
                  <a:srgbClr val="FF0000"/>
                </a:solidFill>
              </a:rPr>
              <a:t>kochende </a:t>
            </a:r>
            <a:r>
              <a:rPr lang="de-DE" sz="2800" dirty="0"/>
              <a:t>Wasser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Beispiel</a:t>
            </a:r>
            <a:br>
              <a:rPr lang="en-GB" sz="2800" b="1" dirty="0">
                <a:cs typeface="Calibri"/>
              </a:rPr>
            </a:br>
            <a:r>
              <a:rPr lang="en-GB" sz="2400" b="1" dirty="0">
                <a:cs typeface="Calibri"/>
              </a:rPr>
              <a:t>example</a:t>
            </a: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518" y="2061705"/>
            <a:ext cx="4294901" cy="25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951426" y="5246663"/>
            <a:ext cx="3701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800" dirty="0">
                <a:solidFill>
                  <a:prstClr val="black"/>
                </a:solidFill>
              </a:rPr>
              <a:t>der </a:t>
            </a:r>
            <a:r>
              <a:rPr lang="de-DE" sz="2800" b="1" dirty="0">
                <a:solidFill>
                  <a:srgbClr val="FF0000"/>
                </a:solidFill>
              </a:rPr>
              <a:t>gekochte </a:t>
            </a:r>
            <a:r>
              <a:rPr lang="de-DE" sz="2800" dirty="0">
                <a:solidFill>
                  <a:prstClr val="black"/>
                </a:solidFill>
              </a:rPr>
              <a:t>Schinken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044460" y="4813531"/>
            <a:ext cx="1023481" cy="370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 flipV="1">
            <a:off x="5317357" y="4813531"/>
            <a:ext cx="919541" cy="433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6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7</a:t>
            </a:r>
            <a:br>
              <a:rPr lang="de" sz="2800" b="1" dirty="0"/>
            </a:br>
            <a:r>
              <a:rPr lang="de" sz="2400" b="1" dirty="0"/>
              <a:t>Exercise 7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Wandeln Sie den Relativsatz in ein Partizipialattribut um. </a:t>
            </a:r>
          </a:p>
          <a:p>
            <a:pPr lvl="0"/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Transform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sentences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from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a relative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clause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a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participial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construction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r>
              <a:rPr lang="de-DE" sz="2000" b="1" dirty="0"/>
              <a:t>Redewendung: Die …(Partizip + Nomen)... Sind eine Gefahr für die …</a:t>
            </a:r>
          </a:p>
          <a:p>
            <a:pPr lvl="0"/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                               </a:t>
            </a:r>
            <a:r>
              <a:rPr lang="en-US" sz="100" b="1" dirty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de-DE" sz="2000" b="1" dirty="0"/>
              <a:t>Die …(Partizip + Nomen)... Kann dazu führen, dass …</a:t>
            </a:r>
          </a:p>
          <a:p>
            <a:pPr lvl="0"/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                             </a:t>
            </a:r>
            <a:r>
              <a:rPr lang="de-DE" sz="2000" b="1" dirty="0"/>
              <a:t>Ein großes Problem ist eine von Jahr zu Jahr steigende …</a:t>
            </a:r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515609"/>
              </p:ext>
            </p:extLst>
          </p:nvPr>
        </p:nvGraphicFramePr>
        <p:xfrm>
          <a:off x="457198" y="2583233"/>
          <a:ext cx="8193132" cy="198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9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2513">
                <a:tc>
                  <a:txBody>
                    <a:bodyPr/>
                    <a:lstStyle/>
                    <a:p>
                      <a:endParaRPr lang="de-DE" sz="1100" dirty="0"/>
                    </a:p>
                    <a:p>
                      <a:endParaRPr lang="de-DE" sz="500" dirty="0"/>
                    </a:p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de-DE" sz="7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endParaRPr lang="de-DE" sz="5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/>
          <a:stretch/>
        </p:blipFill>
        <p:spPr>
          <a:xfrm>
            <a:off x="1024565" y="2820318"/>
            <a:ext cx="7610631" cy="1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7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Die Großstadtkinder, die oft aus kaputten Familien kommen, sollen Halt finden.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</a:t>
            </a:r>
            <a:endParaRPr lang="de-DE" sz="2400" dirty="0"/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3200" b="1" dirty="0"/>
              <a:t>Übung 8</a:t>
            </a:r>
            <a:br>
              <a:rPr lang="de" sz="3200" b="1" dirty="0"/>
            </a:br>
            <a:r>
              <a:rPr lang="de" sz="2800" b="1" dirty="0"/>
              <a:t>Exercise 8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421209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Solch eine Erziehung findet nicht nur an den vom Pentagon finanziell unterstützten Oberschulen statt.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</a:t>
            </a:r>
            <a:endParaRPr lang="de-DE" sz="2400" dirty="0"/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3200" b="1" dirty="0"/>
              <a:t>Übung 8</a:t>
            </a:r>
            <a:br>
              <a:rPr lang="de" sz="3200" b="1" dirty="0"/>
            </a:br>
            <a:r>
              <a:rPr lang="de" sz="2800" b="1" dirty="0"/>
              <a:t>Exercise 8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9111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Die zur Marke gehörenden Produkte stellen die Firmen nicht mehr selber her.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</a:t>
            </a:r>
            <a:endParaRPr lang="de-DE" sz="2400" dirty="0"/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3200" b="1" dirty="0"/>
              <a:t>Übung 8</a:t>
            </a:r>
            <a:br>
              <a:rPr lang="de" sz="3200" b="1" dirty="0"/>
            </a:br>
            <a:r>
              <a:rPr lang="de" sz="2800" b="1" dirty="0"/>
              <a:t>Exercise 8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867105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Die Produkte, die von den gleichen Firmen hergestellt wurden, erfahren eine Wandlung. 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</a:t>
            </a:r>
            <a:endParaRPr lang="de-DE" sz="2400" dirty="0"/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3200" b="1" dirty="0"/>
              <a:t>Übung 8</a:t>
            </a:r>
            <a:br>
              <a:rPr lang="de" sz="3200" b="1" dirty="0"/>
            </a:br>
            <a:r>
              <a:rPr lang="de" sz="2800" b="1" dirty="0"/>
              <a:t>Exercise 8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013663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Besonderheit:  Modalverben!</a:t>
            </a:r>
          </a:p>
          <a:p>
            <a:pPr marL="0" indent="0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/>
              <a:t>Modalverben werden nicht als Partizip benutzt. Man benutzt eigentlich nur die Umschreibungen von können und müssen. </a:t>
            </a:r>
          </a:p>
          <a:p>
            <a:pPr marL="0" indent="0">
              <a:buNone/>
            </a:pPr>
            <a:r>
              <a:rPr lang="de-DE" sz="2400" dirty="0"/>
              <a:t>Diese Umschreibungen sind: 	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							</a:t>
            </a:r>
            <a:r>
              <a:rPr lang="de-DE" b="1" dirty="0"/>
              <a:t>haben + zu + Infinitiv</a:t>
            </a:r>
          </a:p>
          <a:p>
            <a:pPr marL="0" indent="0">
              <a:buNone/>
            </a:pPr>
            <a:r>
              <a:rPr lang="de-DE" sz="1200" b="1" dirty="0"/>
              <a:t>							</a:t>
            </a:r>
            <a:endParaRPr lang="de-DE" sz="100" b="1" dirty="0"/>
          </a:p>
          <a:p>
            <a:pPr marL="0" indent="0">
              <a:buNone/>
            </a:pPr>
            <a:r>
              <a:rPr lang="de-DE" b="1" dirty="0"/>
              <a:t>							sein + zu + Infinitiv</a:t>
            </a:r>
            <a:endParaRPr lang="de-DE" sz="2800" b="1" dirty="0"/>
          </a:p>
          <a:p>
            <a:pPr marL="0" indent="0" algn="just">
              <a:buNone/>
            </a:pPr>
            <a:r>
              <a:rPr lang="de-DE" dirty="0"/>
              <a:t>	</a:t>
            </a:r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76423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9" y="1871895"/>
            <a:ext cx="8714115" cy="4033148"/>
          </a:xfrm>
        </p:spPr>
      </p:pic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7428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4" y="1508106"/>
            <a:ext cx="8340259" cy="5068964"/>
          </a:xfrm>
        </p:spPr>
      </p:pic>
    </p:spTree>
    <p:extLst>
      <p:ext uri="{BB962C8B-B14F-4D97-AF65-F5344CB8AC3E}">
        <p14:creationId xmlns:p14="http://schemas.microsoft.com/office/powerpoint/2010/main" val="3353701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u="sng" dirty="0"/>
              <a:t>können</a:t>
            </a:r>
            <a:r>
              <a:rPr lang="de-DE" b="1" dirty="0"/>
              <a:t> und </a:t>
            </a:r>
            <a:r>
              <a:rPr lang="de-DE" b="1" u="sng" dirty="0"/>
              <a:t>müssen</a:t>
            </a:r>
            <a:r>
              <a:rPr lang="de-DE" b="1" dirty="0"/>
              <a:t> als Partizip!!!!</a:t>
            </a:r>
          </a:p>
          <a:p>
            <a:endParaRPr lang="de-DE" b="1" dirty="0"/>
          </a:p>
          <a:p>
            <a:pPr lvl="1"/>
            <a:r>
              <a:rPr lang="de-DE" sz="3200" b="1" dirty="0"/>
              <a:t>haben</a:t>
            </a:r>
            <a:r>
              <a:rPr lang="de-DE" sz="3200" dirty="0"/>
              <a:t> + zu + Infinitiv </a:t>
            </a:r>
            <a:r>
              <a:rPr lang="de-DE" sz="3200" dirty="0">
                <a:sym typeface="Wingdings" panose="05000000000000000000" pitchFamily="2" charset="2"/>
              </a:rPr>
              <a:t> </a:t>
            </a:r>
            <a:r>
              <a:rPr lang="de-DE" sz="3200" b="1" cap="small" dirty="0">
                <a:sym typeface="Wingdings" panose="05000000000000000000" pitchFamily="2" charset="2"/>
              </a:rPr>
              <a:t>Aktiv</a:t>
            </a:r>
          </a:p>
          <a:p>
            <a:endParaRPr lang="de-DE" sz="3600" dirty="0">
              <a:sym typeface="Wingdings" panose="05000000000000000000" pitchFamily="2" charset="2"/>
            </a:endParaRPr>
          </a:p>
          <a:p>
            <a:pPr lvl="1"/>
            <a:r>
              <a:rPr lang="de-DE" sz="3200" b="1" dirty="0">
                <a:sym typeface="Wingdings" panose="05000000000000000000" pitchFamily="2" charset="2"/>
              </a:rPr>
              <a:t>sein</a:t>
            </a:r>
            <a:r>
              <a:rPr lang="de-DE" sz="3200" dirty="0">
                <a:sym typeface="Wingdings" panose="05000000000000000000" pitchFamily="2" charset="2"/>
              </a:rPr>
              <a:t> + zu + </a:t>
            </a:r>
            <a:r>
              <a:rPr lang="de-DE" sz="3200" dirty="0" err="1">
                <a:sym typeface="Wingdings" panose="05000000000000000000" pitchFamily="2" charset="2"/>
              </a:rPr>
              <a:t>Infinitv</a:t>
            </a:r>
            <a:r>
              <a:rPr lang="de-DE" sz="3200" dirty="0">
                <a:sym typeface="Wingdings" panose="05000000000000000000" pitchFamily="2" charset="2"/>
              </a:rPr>
              <a:t>  </a:t>
            </a:r>
            <a:r>
              <a:rPr lang="de-DE" sz="3200" b="1" cap="small" dirty="0">
                <a:sym typeface="Wingdings" panose="05000000000000000000" pitchFamily="2" charset="2"/>
              </a:rPr>
              <a:t>Passiv</a:t>
            </a:r>
          </a:p>
          <a:p>
            <a:endParaRPr lang="de-DE" b="1" cap="small" dirty="0"/>
          </a:p>
        </p:txBody>
      </p:sp>
    </p:spTree>
    <p:extLst>
      <p:ext uri="{BB962C8B-B14F-4D97-AF65-F5344CB8AC3E}">
        <p14:creationId xmlns:p14="http://schemas.microsoft.com/office/powerpoint/2010/main" val="3799556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Perfekt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perfect</a:t>
            </a:r>
            <a:r>
              <a:rPr lang="de-DE" sz="2400" b="1">
                <a:cs typeface="Calibri"/>
              </a:rPr>
              <a:t> 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/>
              <a:t>Bildung von Sätzen</a:t>
            </a:r>
            <a:endParaRPr lang="de-DE" sz="1600" dirty="0"/>
          </a:p>
          <a:p>
            <a:pPr marL="0" indent="0">
              <a:buNone/>
            </a:pPr>
            <a:r>
              <a:rPr lang="de-DE" sz="600" dirty="0"/>
              <a:t> </a:t>
            </a:r>
          </a:p>
          <a:p>
            <a:pPr marL="0" indent="0">
              <a:buNone/>
            </a:pPr>
            <a:r>
              <a:rPr lang="de-DE" sz="1600" i="1" dirty="0"/>
              <a:t>Formen Sie die Relativsätze in Partizipialsätze um.</a:t>
            </a:r>
            <a:endParaRPr lang="de-DE" sz="1600" dirty="0"/>
          </a:p>
          <a:p>
            <a:pPr marL="0" indent="0">
              <a:buNone/>
            </a:pPr>
            <a:r>
              <a:rPr lang="de-DE" sz="600" dirty="0"/>
              <a:t> </a:t>
            </a:r>
          </a:p>
          <a:p>
            <a:pPr marL="0" indent="0">
              <a:buNone/>
            </a:pPr>
            <a:r>
              <a:rPr lang="de-DE" sz="1600" dirty="0"/>
              <a:t>Beispiel: 	</a:t>
            </a:r>
          </a:p>
          <a:p>
            <a:pPr marL="0" indent="0">
              <a:buNone/>
            </a:pPr>
            <a:r>
              <a:rPr lang="de-DE" sz="700" dirty="0"/>
              <a:t> </a:t>
            </a:r>
          </a:p>
          <a:p>
            <a:pPr marL="0" indent="0">
              <a:buNone/>
            </a:pPr>
            <a:r>
              <a:rPr lang="de-DE" sz="1600" dirty="0"/>
              <a:t>Tiere, die man beobachten kann (muss, soll),...		       	Die zu beobachtenden Tiere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      …, die man beobachten konnte (musste, sollte), ...         	Die zu beobachtenden Tiere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      …, die beobachtet werden können (müssen usw.), ...     	Die zu beobachtenden Tiere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      …, die beobachtet werden konnten (mussten usw.), …   	Die zu beobachtenden Tiere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      …, die sich beobachten lassen (ließen), ... 	           	Die zu beobachtenden Tiere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      …, die zu beobachten sind (waren), ... 				Die zu beobachtenden Tiere</a:t>
            </a:r>
          </a:p>
        </p:txBody>
      </p:sp>
    </p:spTree>
    <p:extLst>
      <p:ext uri="{BB962C8B-B14F-4D97-AF65-F5344CB8AC3E}">
        <p14:creationId xmlns:p14="http://schemas.microsoft.com/office/powerpoint/2010/main" val="39985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2"/>
          <p:cNvSpPr txBox="1">
            <a:spLocks/>
          </p:cNvSpPr>
          <p:nvPr/>
        </p:nvSpPr>
        <p:spPr>
          <a:xfrm>
            <a:off x="358448" y="1656272"/>
            <a:ext cx="8388735" cy="46841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de-DE" sz="200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657"/>
            <a:ext cx="8174052" cy="4623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Partizipien werden vom Verb abgeleitet. Man unterscheidet </a:t>
            </a:r>
            <a:r>
              <a:rPr lang="de-DE" sz="2400" b="1" dirty="0"/>
              <a:t>zwei Arten von Partizipien</a:t>
            </a:r>
            <a:r>
              <a:rPr lang="de-DE" sz="2400" dirty="0"/>
              <a:t>: </a:t>
            </a:r>
          </a:p>
          <a:p>
            <a:pPr marL="0" indent="0">
              <a:buNone/>
            </a:pP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Participles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are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derived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from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 verb. 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There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are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two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kinds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of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participles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4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2400" b="1" dirty="0"/>
              <a:t>Verb (Infinitiv) </a:t>
            </a:r>
            <a:r>
              <a:rPr lang="de-DE" sz="2400" dirty="0"/>
              <a:t>		= fallen</a:t>
            </a:r>
          </a:p>
          <a:p>
            <a:pPr marL="0" indent="0">
              <a:buNone/>
            </a:pPr>
            <a:r>
              <a:rPr lang="de-DE" sz="2400" b="1" dirty="0"/>
              <a:t>Partizip Präsens (I) 	</a:t>
            </a:r>
            <a:r>
              <a:rPr lang="de-DE" sz="2400" dirty="0"/>
              <a:t>= fallen</a:t>
            </a:r>
            <a:r>
              <a:rPr lang="de-DE" sz="2400" b="1" dirty="0">
                <a:solidFill>
                  <a:srgbClr val="FF0000"/>
                </a:solidFill>
              </a:rPr>
              <a:t>d</a:t>
            </a:r>
          </a:p>
          <a:p>
            <a:pPr marL="0" indent="0">
              <a:buNone/>
            </a:pPr>
            <a:r>
              <a:rPr lang="de-DE" sz="2400" b="1" dirty="0"/>
              <a:t>Partizip Perfekt (II) </a:t>
            </a:r>
            <a:r>
              <a:rPr lang="de-DE" sz="2400" dirty="0"/>
              <a:t>	= </a:t>
            </a:r>
            <a:r>
              <a:rPr lang="de-DE" sz="2400" b="1" dirty="0">
                <a:solidFill>
                  <a:srgbClr val="FF0000"/>
                </a:solidFill>
              </a:rPr>
              <a:t>ge</a:t>
            </a:r>
            <a:r>
              <a:rPr lang="de-DE" sz="2400" dirty="0"/>
              <a:t>fallen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2400" dirty="0"/>
              <a:t>Mit dem Partizip II wird normalerweise das Perfekt, das Passiv und das Plusquamperfekt gebildet.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The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II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is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usually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build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perfect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tense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passive form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and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past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perfect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. </a:t>
            </a:r>
            <a:br>
              <a:rPr lang="de-DE" sz="2400" dirty="0"/>
            </a:br>
            <a:r>
              <a:rPr lang="de-DE" sz="2400" dirty="0"/>
              <a:t>		</a:t>
            </a:r>
          </a:p>
        </p:txBody>
      </p:sp>
      <p:sp>
        <p:nvSpPr>
          <p:cNvPr id="6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Partizipien</a:t>
            </a:r>
            <a:r>
              <a:rPr lang="en-GB" sz="2800" b="1" dirty="0">
                <a:cs typeface="Calibri"/>
              </a:rPr>
              <a:t> – </a:t>
            </a:r>
            <a:r>
              <a:rPr lang="en-GB" sz="2800" b="1" dirty="0" err="1">
                <a:cs typeface="Calibri"/>
              </a:rPr>
              <a:t>Arten</a:t>
            </a:r>
            <a:r>
              <a:rPr lang="en-GB" sz="2800" b="1" dirty="0">
                <a:cs typeface="Calibri"/>
              </a:rPr>
              <a:t> 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Participles</a:t>
            </a:r>
            <a:r>
              <a:rPr lang="de-DE" sz="2400" b="1" dirty="0">
                <a:cs typeface="Calibri"/>
              </a:rPr>
              <a:t> – </a:t>
            </a:r>
            <a:r>
              <a:rPr lang="de-DE" sz="2400" b="1" dirty="0" err="1">
                <a:cs typeface="Calibri"/>
              </a:rPr>
              <a:t>the</a:t>
            </a:r>
            <a:r>
              <a:rPr lang="de-DE" sz="2400" b="1" dirty="0">
                <a:cs typeface="Calibri"/>
              </a:rPr>
              <a:t> different </a:t>
            </a:r>
            <a:r>
              <a:rPr lang="de-DE" sz="2400" b="1" dirty="0" err="1">
                <a:cs typeface="Calibri"/>
              </a:rPr>
              <a:t>kinds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88379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Perfekt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perfect</a:t>
            </a:r>
            <a:r>
              <a:rPr lang="de-DE" sz="2400" b="1">
                <a:cs typeface="Calibri"/>
              </a:rPr>
              <a:t> 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de-DE" sz="1800" dirty="0"/>
              <a:t>Alle Reparaturen, die der Elektriker durchführen muss,..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Trotz vieler Aufgaben, die wir erledigen müssen,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Die Beträge, die eingespart werden können,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Die Hindernisse, die die Pferde überwinden müssen,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Ein Gegner, den man ernst nehmen muss,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Schäden, die sich nur schwer beheben lassen,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Die Gewebeproben, die man untersuchen muss,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Einige der Stipendien, die zu vergeben sind,...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Die Missstände, die bekämpft werden müssen,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Kennzeichnend für die Methode, die sich hier anwenden lässt, ...</a:t>
            </a:r>
          </a:p>
        </p:txBody>
      </p:sp>
    </p:spTree>
    <p:extLst>
      <p:ext uri="{BB962C8B-B14F-4D97-AF65-F5344CB8AC3E}">
        <p14:creationId xmlns:p14="http://schemas.microsoft.com/office/powerpoint/2010/main" val="264657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Perfekt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perfect</a:t>
            </a:r>
            <a:r>
              <a:rPr lang="de-DE" sz="2400" b="1">
                <a:cs typeface="Calibri"/>
              </a:rPr>
              <a:t> 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de-DE" sz="1800" dirty="0"/>
              <a:t>Angebote, die man nicht verachten sollte,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Nur Tendenzen, die sich graphisch darstellen lassen,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Bei den Fällen, die als nächstes zu bearbeiten sind,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Sämtliche Teile, die zusammengesetzt werden können,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Die Menge des Abfalls, der beseitigt werden muss,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Eine neue Zahnpasta, die die Verbraucher testen sollen, 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Soziale Veränderungen, die man nicht übersehen kann,...</a:t>
            </a:r>
          </a:p>
          <a:p>
            <a:pPr lvl="0">
              <a:lnSpc>
                <a:spcPct val="150000"/>
              </a:lnSpc>
            </a:pPr>
            <a:r>
              <a:rPr lang="de-DE" sz="1800" dirty="0"/>
              <a:t>Alle Artikel, die übersetzt werden müssen, ...</a:t>
            </a:r>
          </a:p>
          <a:p>
            <a:pPr>
              <a:lnSpc>
                <a:spcPct val="150000"/>
              </a:lnSpc>
            </a:pPr>
            <a:endParaRPr lang="de-DE" sz="1800" dirty="0"/>
          </a:p>
          <a:p>
            <a:pPr marL="0" indent="0">
              <a:lnSpc>
                <a:spcPct val="150000"/>
              </a:lnSpc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89300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2"/>
          <p:cNvSpPr txBox="1">
            <a:spLocks/>
          </p:cNvSpPr>
          <p:nvPr/>
        </p:nvSpPr>
        <p:spPr>
          <a:xfrm>
            <a:off x="358448" y="1656272"/>
            <a:ext cx="8388735" cy="47617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de-DE" sz="200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658"/>
            <a:ext cx="8174052" cy="4623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Aber</a:t>
            </a:r>
            <a:r>
              <a:rPr lang="de-DE" sz="2400" b="1" dirty="0"/>
              <a:t> Partizip Präsens und Partizip Perfekt </a:t>
            </a:r>
            <a:r>
              <a:rPr lang="de-DE" sz="2400" dirty="0"/>
              <a:t>können auch wie ein </a:t>
            </a:r>
            <a:r>
              <a:rPr lang="de-DE" sz="2400" b="1" dirty="0"/>
              <a:t>Adjektiv</a:t>
            </a:r>
            <a:r>
              <a:rPr lang="de-DE" sz="2400" dirty="0"/>
              <a:t> benutzt werden. Sie müssen dekliniert werden.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But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present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and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perfect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can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also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be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adjective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.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They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need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be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declined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. </a:t>
            </a:r>
            <a:endParaRPr lang="de-DE" sz="24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2400" b="1" dirty="0"/>
              <a:t>Partizip Präsens 	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Beispiel:			Der </a:t>
            </a:r>
            <a:r>
              <a:rPr lang="de-DE" sz="2400" b="1" dirty="0">
                <a:solidFill>
                  <a:srgbClr val="FF0000"/>
                </a:solidFill>
              </a:rPr>
              <a:t>fallende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Apfel ist rot.	</a:t>
            </a:r>
          </a:p>
          <a:p>
            <a:pPr marL="0" indent="0">
              <a:buNone/>
            </a:pP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Example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: </a:t>
            </a:r>
            <a:br>
              <a:rPr lang="de-DE" sz="2400" dirty="0"/>
            </a:b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Partizip Perfekt</a:t>
            </a:r>
          </a:p>
          <a:p>
            <a:pPr marL="0" indent="0">
              <a:buNone/>
            </a:pPr>
            <a:r>
              <a:rPr lang="de-DE" sz="2400" dirty="0"/>
              <a:t>Beispiel:			Der </a:t>
            </a:r>
            <a:r>
              <a:rPr lang="de-DE" sz="2400" b="1" dirty="0">
                <a:solidFill>
                  <a:srgbClr val="FF0000"/>
                </a:solidFill>
              </a:rPr>
              <a:t>gefallene </a:t>
            </a:r>
            <a:r>
              <a:rPr lang="de-DE" sz="2400" dirty="0"/>
              <a:t>Apfel liegt unter dem Baum.	</a:t>
            </a:r>
          </a:p>
          <a:p>
            <a:pPr marL="0" indent="0">
              <a:buNone/>
            </a:pP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Example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de-DE" sz="2400" dirty="0"/>
              <a:t>		</a:t>
            </a:r>
          </a:p>
        </p:txBody>
      </p:sp>
      <p:sp>
        <p:nvSpPr>
          <p:cNvPr id="6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Participle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77318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564515" y="2331817"/>
            <a:ext cx="79928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Infinitiv 	+	</a:t>
            </a:r>
            <a:r>
              <a:rPr lang="de-DE" sz="2400" b="1" dirty="0">
                <a:solidFill>
                  <a:srgbClr val="FF0000"/>
                </a:solidFill>
              </a:rPr>
              <a:t>-d		</a:t>
            </a:r>
            <a:r>
              <a:rPr lang="de-DE" sz="2400" dirty="0">
                <a:solidFill>
                  <a:schemeClr val="tx1"/>
                </a:solidFill>
              </a:rPr>
              <a:t>+</a:t>
            </a:r>
            <a:r>
              <a:rPr lang="de-DE" sz="2400" b="1" dirty="0">
                <a:solidFill>
                  <a:srgbClr val="FF0000"/>
                </a:solidFill>
              </a:rPr>
              <a:t>  	</a:t>
            </a:r>
            <a:r>
              <a:rPr lang="de-DE" sz="2400" b="1" dirty="0">
                <a:solidFill>
                  <a:srgbClr val="0070C0"/>
                </a:solidFill>
              </a:rPr>
              <a:t>Adjektivdeklination 	</a:t>
            </a:r>
            <a:r>
              <a:rPr lang="de-DE" sz="2400" dirty="0">
                <a:solidFill>
                  <a:schemeClr val="tx1"/>
                </a:solidFill>
              </a:rPr>
              <a:t>+	Nomen</a:t>
            </a:r>
            <a:endParaRPr lang="de-DE" sz="2400" b="1" dirty="0">
              <a:solidFill>
                <a:srgbClr val="0070C0"/>
              </a:solidFill>
            </a:endParaRPr>
          </a:p>
          <a:p>
            <a:r>
              <a:rPr lang="de-DE" sz="2400" dirty="0"/>
              <a:t>			</a:t>
            </a:r>
          </a:p>
          <a:p>
            <a:r>
              <a:rPr lang="de-DE" sz="2400" b="1" dirty="0"/>
              <a:t>Beispiel:</a:t>
            </a:r>
            <a:r>
              <a:rPr lang="de-DE" sz="2400" dirty="0"/>
              <a:t> 	Ich sehe den </a:t>
            </a:r>
            <a:r>
              <a:rPr lang="de-DE" sz="2400" dirty="0">
                <a:solidFill>
                  <a:srgbClr val="FF0000"/>
                </a:solidFill>
              </a:rPr>
              <a:t>fallen</a:t>
            </a:r>
            <a:r>
              <a:rPr lang="de-DE" sz="2400" b="1" dirty="0">
                <a:solidFill>
                  <a:srgbClr val="FF0000"/>
                </a:solidFill>
              </a:rPr>
              <a:t>d</a:t>
            </a:r>
            <a:r>
              <a:rPr lang="de-DE" sz="2400" b="1" dirty="0">
                <a:solidFill>
                  <a:srgbClr val="0070C0"/>
                </a:solidFill>
              </a:rPr>
              <a:t>en </a:t>
            </a:r>
            <a:r>
              <a:rPr lang="de-DE" sz="2400" dirty="0">
                <a:solidFill>
                  <a:schemeClr val="tx1"/>
                </a:solidFill>
              </a:rPr>
              <a:t>Apfel.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15154"/>
            <a:ext cx="8281358" cy="601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2400" b="1" dirty="0"/>
              <a:t>Partizip Präsens als Adjektiv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156207"/>
            <a:ext cx="8281358" cy="60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2400" b="1" dirty="0"/>
              <a:t>Partizip Perfekt als Adjektiv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64515" y="4852933"/>
            <a:ext cx="79928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Partizip Perfekt</a:t>
            </a:r>
            <a:r>
              <a:rPr lang="de-DE" sz="2400" b="1" dirty="0">
                <a:solidFill>
                  <a:srgbClr val="FF0000"/>
                </a:solidFill>
              </a:rPr>
              <a:t>	</a:t>
            </a:r>
            <a:r>
              <a:rPr lang="de-DE" sz="2400" dirty="0">
                <a:solidFill>
                  <a:schemeClr val="tx1"/>
                </a:solidFill>
              </a:rPr>
              <a:t>+</a:t>
            </a:r>
            <a:r>
              <a:rPr lang="de-DE" sz="2400" b="1" dirty="0">
                <a:solidFill>
                  <a:srgbClr val="FF0000"/>
                </a:solidFill>
              </a:rPr>
              <a:t>  	</a:t>
            </a:r>
            <a:r>
              <a:rPr lang="de-DE" sz="2400" b="1" dirty="0">
                <a:solidFill>
                  <a:srgbClr val="0070C0"/>
                </a:solidFill>
              </a:rPr>
              <a:t>Adjektivdeklination</a:t>
            </a:r>
            <a:r>
              <a:rPr lang="de-DE" sz="2400" dirty="0">
                <a:solidFill>
                  <a:schemeClr val="tx1"/>
                </a:solidFill>
              </a:rPr>
              <a:t> 	+	Nomen</a:t>
            </a:r>
            <a:endParaRPr lang="de-DE" sz="2400" b="1" dirty="0">
              <a:solidFill>
                <a:srgbClr val="0070C0"/>
              </a:solidFill>
            </a:endParaRPr>
          </a:p>
          <a:p>
            <a:r>
              <a:rPr lang="de-DE" sz="2400" dirty="0"/>
              <a:t>			</a:t>
            </a:r>
          </a:p>
          <a:p>
            <a:r>
              <a:rPr lang="de-DE" sz="2400" b="1" dirty="0"/>
              <a:t>Beispiel:</a:t>
            </a:r>
            <a:r>
              <a:rPr lang="de-DE" sz="2400" dirty="0"/>
              <a:t> 	Da liegt der </a:t>
            </a:r>
            <a:r>
              <a:rPr lang="de-DE" sz="2400" dirty="0">
                <a:solidFill>
                  <a:srgbClr val="FF0000"/>
                </a:solidFill>
              </a:rPr>
              <a:t>gefallen</a:t>
            </a:r>
            <a:r>
              <a:rPr lang="de-DE" sz="2400" b="1" dirty="0">
                <a:solidFill>
                  <a:srgbClr val="0070C0"/>
                </a:solidFill>
              </a:rPr>
              <a:t>e </a:t>
            </a:r>
            <a:r>
              <a:rPr lang="de-DE" sz="2400" dirty="0">
                <a:solidFill>
                  <a:schemeClr val="tx1"/>
                </a:solidFill>
              </a:rPr>
              <a:t>Apfel.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Participle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3465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154"/>
            <a:ext cx="8174052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Das </a:t>
            </a:r>
            <a:r>
              <a:rPr lang="de-DE" sz="2400" b="1" dirty="0"/>
              <a:t>Partizip Präsens als Adjektiv </a:t>
            </a:r>
            <a:r>
              <a:rPr lang="de-DE" sz="2400" dirty="0"/>
              <a:t>wird in folgenden Situationen benutzt:</a:t>
            </a:r>
            <a:br>
              <a:rPr lang="de-DE" sz="2400" dirty="0"/>
            </a:b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The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present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adjective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is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following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situations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400" dirty="0"/>
          </a:p>
          <a:p>
            <a:pPr marL="0" indent="0" algn="just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/>
              <a:t>bei einer </a:t>
            </a:r>
            <a:r>
              <a:rPr lang="de-DE" sz="2400" b="1" dirty="0"/>
              <a:t>nicht abgeschlossenen </a:t>
            </a:r>
            <a:r>
              <a:rPr lang="de-DE" sz="2400" dirty="0"/>
              <a:t>Aktion</a:t>
            </a:r>
            <a:br>
              <a:rPr lang="de-DE" sz="2400" dirty="0"/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with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ongoing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action</a:t>
            </a:r>
            <a:endParaRPr lang="de-DE" sz="1800" dirty="0">
              <a:solidFill>
                <a:prstClr val="white">
                  <a:lumMod val="50000"/>
                </a:prst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wenn etwas </a:t>
            </a:r>
            <a:r>
              <a:rPr lang="de-DE" sz="2400" b="1" dirty="0">
                <a:solidFill>
                  <a:prstClr val="black"/>
                </a:solidFill>
              </a:rPr>
              <a:t>jetzt</a:t>
            </a:r>
            <a:r>
              <a:rPr lang="de-DE" sz="2400" dirty="0">
                <a:solidFill>
                  <a:prstClr val="black"/>
                </a:solidFill>
              </a:rPr>
              <a:t> passiert </a:t>
            </a:r>
            <a:br>
              <a:rPr lang="de-DE" sz="2400" dirty="0">
                <a:solidFill>
                  <a:prstClr val="black"/>
                </a:solidFill>
              </a:rPr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when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something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happens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right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now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de-DE" sz="2400" dirty="0">
              <a:solidFill>
                <a:prstClr val="black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/>
              <a:t>wenn </a:t>
            </a:r>
            <a:r>
              <a:rPr lang="de-DE" sz="2400" b="1" dirty="0"/>
              <a:t>gleichzeitig</a:t>
            </a:r>
            <a:r>
              <a:rPr lang="de-DE" sz="2400" dirty="0"/>
              <a:t> zwei </a:t>
            </a:r>
            <a:r>
              <a:rPr lang="de-DE" sz="2400" b="1" dirty="0"/>
              <a:t>parallele</a:t>
            </a:r>
            <a:r>
              <a:rPr lang="de-DE" sz="2400" dirty="0"/>
              <a:t> Handlungen passieren</a:t>
            </a:r>
            <a:br>
              <a:rPr lang="de-DE" sz="2400" dirty="0"/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when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two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parallel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actions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happen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simultaneously</a:t>
            </a:r>
            <a:endParaRPr lang="de-DE" sz="2400" dirty="0"/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de-DE" sz="2400" dirty="0"/>
              <a:t>	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Präsens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present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873630" y="5415950"/>
            <a:ext cx="51476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Die Frau </a:t>
            </a:r>
            <a:r>
              <a:rPr lang="de-DE" sz="2400" b="1" dirty="0"/>
              <a:t>kocht</a:t>
            </a:r>
            <a:r>
              <a:rPr lang="de-DE" sz="2400" dirty="0"/>
              <a:t> Suppe und </a:t>
            </a:r>
            <a:r>
              <a:rPr lang="de-DE" sz="2400" b="1" dirty="0"/>
              <a:t>singt</a:t>
            </a:r>
            <a:r>
              <a:rPr lang="de-DE" sz="2400" dirty="0"/>
              <a:t> dabei.</a:t>
            </a:r>
          </a:p>
          <a:p>
            <a:r>
              <a:rPr lang="de-DE" sz="2400" dirty="0"/>
              <a:t>Die </a:t>
            </a:r>
            <a:r>
              <a:rPr lang="de-DE" sz="2400" b="1" dirty="0">
                <a:solidFill>
                  <a:srgbClr val="FF0000"/>
                </a:solidFill>
              </a:rPr>
              <a:t>singende</a:t>
            </a:r>
            <a:r>
              <a:rPr lang="de-DE" sz="2400" dirty="0"/>
              <a:t> Frau </a:t>
            </a:r>
            <a:r>
              <a:rPr lang="de-DE" sz="2400" b="1" dirty="0"/>
              <a:t>kocht</a:t>
            </a:r>
            <a:r>
              <a:rPr lang="de-DE" sz="2400" dirty="0"/>
              <a:t> Suppe.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Nach unten gekrümmter Pfeil 9"/>
          <p:cNvSpPr/>
          <p:nvPr/>
        </p:nvSpPr>
        <p:spPr>
          <a:xfrm rot="5400000">
            <a:off x="6077996" y="5559716"/>
            <a:ext cx="690112" cy="54346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3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Das </a:t>
            </a:r>
            <a:r>
              <a:rPr lang="de-DE" sz="2400" b="1" dirty="0"/>
              <a:t>Partizip Perfekt als Adjektiv </a:t>
            </a:r>
            <a:r>
              <a:rPr lang="de-DE" sz="2400" dirty="0"/>
              <a:t>wird in folgenden Situationen benutzt:</a:t>
            </a:r>
            <a:br>
              <a:rPr lang="de-DE" sz="2400" dirty="0"/>
            </a:b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The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present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adjective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is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following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situations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400" dirty="0"/>
          </a:p>
          <a:p>
            <a:pPr marL="0" indent="0" algn="just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/>
              <a:t>bei einer </a:t>
            </a:r>
            <a:r>
              <a:rPr lang="de-DE" sz="2400" b="1" dirty="0"/>
              <a:t>abgeschlossenen </a:t>
            </a:r>
            <a:r>
              <a:rPr lang="de-DE" sz="2400" dirty="0"/>
              <a:t>Aktion</a:t>
            </a:r>
            <a:br>
              <a:rPr lang="de-DE" sz="2400" dirty="0"/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with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already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completed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action</a:t>
            </a:r>
            <a:endParaRPr lang="de-DE" sz="1800" dirty="0">
              <a:solidFill>
                <a:prstClr val="white">
                  <a:lumMod val="50000"/>
                </a:prst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wenn etwas </a:t>
            </a:r>
            <a:r>
              <a:rPr lang="de-DE" sz="2400" b="1" dirty="0">
                <a:solidFill>
                  <a:prstClr val="black"/>
                </a:solidFill>
              </a:rPr>
              <a:t>schon passiert / beendet </a:t>
            </a:r>
            <a:r>
              <a:rPr lang="de-DE" sz="2400" dirty="0">
                <a:solidFill>
                  <a:prstClr val="black"/>
                </a:solidFill>
              </a:rPr>
              <a:t>ist</a:t>
            </a:r>
            <a:br>
              <a:rPr lang="de-DE" sz="2400" dirty="0">
                <a:solidFill>
                  <a:prstClr val="black"/>
                </a:solidFill>
              </a:rPr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when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something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has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already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happend /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is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finished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de-DE" sz="2400" dirty="0">
              <a:solidFill>
                <a:prstClr val="black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/>
              <a:t>wenn zwei Handlungen </a:t>
            </a:r>
            <a:r>
              <a:rPr lang="de-DE" sz="2400" b="1" dirty="0"/>
              <a:t>zeitlich versetzt / nicht parallel </a:t>
            </a:r>
            <a:r>
              <a:rPr lang="de-DE" sz="2400" dirty="0"/>
              <a:t>passieren</a:t>
            </a:r>
            <a:br>
              <a:rPr lang="de-DE" sz="2400" dirty="0"/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when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two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actions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happen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delayed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and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not parallel</a:t>
            </a:r>
            <a:endParaRPr lang="de-DE" sz="2400" dirty="0"/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de-DE" sz="2400" dirty="0"/>
              <a:t>	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Perfekt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perfect</a:t>
            </a:r>
            <a:r>
              <a:rPr lang="de-DE" sz="2400" b="1">
                <a:cs typeface="Calibri"/>
              </a:rPr>
              <a:t> 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873630" y="5424576"/>
            <a:ext cx="674349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Er hat</a:t>
            </a:r>
            <a:r>
              <a:rPr lang="de-DE" sz="2400" b="1" dirty="0"/>
              <a:t> </a:t>
            </a:r>
            <a:r>
              <a:rPr lang="de-DE" sz="2400" dirty="0"/>
              <a:t>sich ein Auto </a:t>
            </a:r>
            <a:r>
              <a:rPr lang="de-DE" sz="2400" b="1" dirty="0"/>
              <a:t>gekauft</a:t>
            </a:r>
            <a:r>
              <a:rPr lang="de-DE" sz="2400" dirty="0"/>
              <a:t>. Das Auto ist </a:t>
            </a:r>
            <a:r>
              <a:rPr lang="de-DE" sz="2400" b="1" dirty="0"/>
              <a:t>gebraucht</a:t>
            </a:r>
            <a:r>
              <a:rPr lang="de-DE" sz="2400" dirty="0"/>
              <a:t>. </a:t>
            </a:r>
          </a:p>
          <a:p>
            <a:r>
              <a:rPr lang="de-DE" sz="2400" dirty="0"/>
              <a:t>Er hat sich ein </a:t>
            </a:r>
            <a:r>
              <a:rPr lang="de-DE" sz="2400" b="1" dirty="0">
                <a:solidFill>
                  <a:srgbClr val="FF0000"/>
                </a:solidFill>
              </a:rPr>
              <a:t>gebrauchtes</a:t>
            </a:r>
            <a:r>
              <a:rPr lang="de-DE" sz="2400" dirty="0"/>
              <a:t> Auto </a:t>
            </a:r>
            <a:r>
              <a:rPr lang="de-DE" sz="2400" b="1" dirty="0"/>
              <a:t>gekauft</a:t>
            </a:r>
            <a:r>
              <a:rPr lang="de-DE" sz="2400" dirty="0"/>
              <a:t>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Nach unten gekrümmter Pfeil 9"/>
          <p:cNvSpPr/>
          <p:nvPr/>
        </p:nvSpPr>
        <p:spPr>
          <a:xfrm rot="5400000">
            <a:off x="7641116" y="5568342"/>
            <a:ext cx="690112" cy="54346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821502"/>
            <a:ext cx="8281358" cy="139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de-DE" sz="2400" dirty="0">
                <a:solidFill>
                  <a:prstClr val="black"/>
                </a:solidFill>
              </a:rPr>
              <a:t>				 </a:t>
            </a:r>
          </a:p>
          <a:p>
            <a:pPr marL="0" indent="0" algn="just">
              <a:buFont typeface="Arial"/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Font typeface="Arial"/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Wiederholung</a:t>
            </a:r>
            <a:r>
              <a:rPr lang="en-GB" sz="2800" b="1" dirty="0">
                <a:cs typeface="Calibri"/>
              </a:rPr>
              <a:t> - </a:t>
            </a:r>
            <a:r>
              <a:rPr lang="en-GB" sz="2800" b="1" dirty="0" err="1">
                <a:cs typeface="Calibri"/>
              </a:rPr>
              <a:t>Deklination</a:t>
            </a:r>
            <a:br>
              <a:rPr lang="en-GB" sz="2800" b="1" dirty="0">
                <a:cs typeface="Calibri"/>
              </a:rPr>
            </a:br>
            <a:r>
              <a:rPr lang="de-DE" sz="2400" b="1" dirty="0">
                <a:cs typeface="Calibri"/>
              </a:rPr>
              <a:t>Repetition - </a:t>
            </a:r>
            <a:r>
              <a:rPr lang="de-DE" sz="2400" b="1" dirty="0" err="1">
                <a:cs typeface="Calibri"/>
              </a:rPr>
              <a:t>declination</a:t>
            </a: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1" y="1734310"/>
            <a:ext cx="6403296" cy="123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1" y="3266245"/>
            <a:ext cx="6403297" cy="1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1" y="4822575"/>
            <a:ext cx="6403298" cy="138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-491706" y="2169543"/>
            <a:ext cx="2682815" cy="469938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DE" sz="2000" dirty="0"/>
              <a:t>Definiter Artikel:</a:t>
            </a:r>
            <a:br>
              <a:rPr lang="de-DE" sz="2000" dirty="0"/>
            </a:b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Definite </a:t>
            </a:r>
            <a:r>
              <a:rPr lang="de-DE" sz="1600" dirty="0" err="1">
                <a:solidFill>
                  <a:prstClr val="white">
                    <a:lumMod val="50000"/>
                  </a:prstClr>
                </a:solidFill>
              </a:rPr>
              <a:t>article</a:t>
            </a: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000" dirty="0"/>
          </a:p>
          <a:p>
            <a:pPr marL="0" indent="0" algn="r">
              <a:buNone/>
            </a:pP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r>
              <a:rPr lang="de-DE" sz="2000" dirty="0">
                <a:solidFill>
                  <a:prstClr val="black"/>
                </a:solidFill>
              </a:rPr>
              <a:t>Indefiniter Artikel:</a:t>
            </a:r>
            <a:br>
              <a:rPr lang="de-DE" sz="20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Indefinite </a:t>
            </a:r>
            <a:r>
              <a:rPr lang="de-DE" sz="1600" dirty="0" err="1">
                <a:solidFill>
                  <a:prstClr val="white">
                    <a:lumMod val="50000"/>
                  </a:prstClr>
                </a:solidFill>
              </a:rPr>
              <a:t>article</a:t>
            </a: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000" dirty="0">
              <a:solidFill>
                <a:prstClr val="black"/>
              </a:solidFill>
            </a:endParaRPr>
          </a:p>
          <a:p>
            <a:pPr marL="0" indent="0" algn="r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r>
              <a:rPr lang="de-DE" sz="2000" dirty="0">
                <a:solidFill>
                  <a:prstClr val="black"/>
                </a:solidFill>
              </a:rPr>
              <a:t>Nullartikel:</a:t>
            </a:r>
            <a:br>
              <a:rPr lang="de-DE" sz="20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Zero </a:t>
            </a:r>
            <a:r>
              <a:rPr lang="de-DE" sz="1600" dirty="0" err="1">
                <a:solidFill>
                  <a:prstClr val="white">
                    <a:lumMod val="50000"/>
                  </a:prstClr>
                </a:solidFill>
              </a:rPr>
              <a:t>article</a:t>
            </a: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000" dirty="0">
              <a:solidFill>
                <a:prstClr val="black"/>
              </a:solidFill>
            </a:endParaRPr>
          </a:p>
          <a:p>
            <a:pPr marL="0" indent="0" algn="r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de-DE" sz="2000" dirty="0"/>
              <a:t>	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31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15154"/>
            <a:ext cx="8341744" cy="45586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de-DE" sz="2400" b="1" dirty="0"/>
              <a:t>Partizip Präsens </a:t>
            </a:r>
            <a:r>
              <a:rPr lang="de-DE" sz="2400" dirty="0"/>
              <a:t>und </a:t>
            </a:r>
            <a:r>
              <a:rPr lang="de-DE" sz="2400" b="1" dirty="0"/>
              <a:t>Partizip Perfekt </a:t>
            </a:r>
            <a:r>
              <a:rPr lang="de-DE" sz="2400" dirty="0"/>
              <a:t>können auch wie ein Adjektiv benutzt werden. Sie müssen </a:t>
            </a:r>
            <a:r>
              <a:rPr lang="de-DE" sz="2400" b="1" dirty="0"/>
              <a:t>dekliniert</a:t>
            </a:r>
            <a:r>
              <a:rPr lang="de-DE" sz="2400" dirty="0"/>
              <a:t> werden. </a:t>
            </a:r>
            <a:br>
              <a:rPr lang="de-DE" sz="2400" dirty="0"/>
            </a:b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present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and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perfect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can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be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adjective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.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They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need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be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declined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/>
              <a:t> 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/>
          </a:p>
          <a:p>
            <a:pPr marL="457200" indent="-457200">
              <a:buFont typeface="+mj-lt"/>
              <a:buAutoNum type="arabicParenR"/>
            </a:pPr>
            <a:endParaRPr lang="de-DE" sz="2400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Zusammenfassung</a:t>
            </a:r>
            <a:br>
              <a:rPr lang="en-GB" sz="4000" b="1" dirty="0">
                <a:cs typeface="Calibri"/>
              </a:rPr>
            </a:br>
            <a:r>
              <a:rPr lang="en-GB" sz="2400" b="1" dirty="0">
                <a:cs typeface="Calibri"/>
              </a:rPr>
              <a:t>summary</a:t>
            </a:r>
            <a:endParaRPr lang="en-C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93" y="3393256"/>
            <a:ext cx="6220184" cy="14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6" y="4943574"/>
            <a:ext cx="6151173" cy="144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7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2063</Words>
  <Application>Microsoft Office PowerPoint</Application>
  <PresentationFormat>Екран (4:3)</PresentationFormat>
  <Paragraphs>366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Office-Design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 für Fortgeschrittene</dc:title>
  <dc:creator>Bert Unger</dc:creator>
  <cp:lastModifiedBy>Online User</cp:lastModifiedBy>
  <cp:revision>532</cp:revision>
  <dcterms:created xsi:type="dcterms:W3CDTF">2013-09-05T12:36:00Z</dcterms:created>
  <dcterms:modified xsi:type="dcterms:W3CDTF">2024-10-10T16:56:04Z</dcterms:modified>
</cp:coreProperties>
</file>