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366" r:id="rId2"/>
    <p:sldId id="322" r:id="rId3"/>
    <p:sldId id="293" r:id="rId4"/>
    <p:sldId id="339" r:id="rId5"/>
    <p:sldId id="315" r:id="rId6"/>
    <p:sldId id="340" r:id="rId7"/>
    <p:sldId id="347" r:id="rId8"/>
    <p:sldId id="351" r:id="rId9"/>
    <p:sldId id="365" r:id="rId10"/>
    <p:sldId id="348" r:id="rId11"/>
    <p:sldId id="344" r:id="rId12"/>
    <p:sldId id="311" r:id="rId13"/>
    <p:sldId id="349" r:id="rId14"/>
    <p:sldId id="350" r:id="rId15"/>
    <p:sldId id="360" r:id="rId16"/>
    <p:sldId id="361" r:id="rId17"/>
    <p:sldId id="359" r:id="rId18"/>
    <p:sldId id="358" r:id="rId19"/>
    <p:sldId id="357" r:id="rId20"/>
    <p:sldId id="362" r:id="rId21"/>
    <p:sldId id="363" r:id="rId22"/>
    <p:sldId id="364" r:id="rId23"/>
    <p:sldId id="354" r:id="rId24"/>
    <p:sldId id="353" r:id="rId25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EF"/>
    <a:srgbClr val="EBEBE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86" autoAdjust="0"/>
  </p:normalViewPr>
  <p:slideViewPr>
    <p:cSldViewPr snapToGrid="0" snapToObjects="1">
      <p:cViewPr varScale="1">
        <p:scale>
          <a:sx n="74" d="100"/>
          <a:sy n="74" d="100"/>
        </p:scale>
        <p:origin x="164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BCEA2-3A81-4AAA-8BFE-2ADB3AA14E14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98AD5-E397-41B3-A691-A6548868AF3C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737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890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8900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8900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8900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890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890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890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890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890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890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890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890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890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58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951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113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0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95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01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968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688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156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70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617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3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1598384"/>
            <a:ext cx="9144000" cy="225004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cs typeface="Calibri"/>
              </a:rPr>
              <a:t>Indefinitpronomen</a:t>
            </a:r>
            <a:br>
              <a:rPr lang="de-DE" sz="6000" b="1" dirty="0">
                <a:cs typeface="Calibri"/>
              </a:rPr>
            </a:br>
            <a:r>
              <a:rPr lang="en-US" sz="4400" b="1" dirty="0">
                <a:cs typeface="Calibri"/>
              </a:rPr>
              <a:t>Indefinite pronouns</a:t>
            </a:r>
            <a:endParaRPr lang="en-GB" sz="44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7215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12810"/>
            <a:ext cx="8174052" cy="83474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de-DE" sz="2400" dirty="0">
                <a:solidFill>
                  <a:prstClr val="black"/>
                </a:solidFill>
              </a:rPr>
              <a:t>Indefinitpronomen für Personen und Sachen werden </a:t>
            </a:r>
            <a:r>
              <a:rPr lang="de-DE" sz="2400" b="1" dirty="0">
                <a:solidFill>
                  <a:prstClr val="black"/>
                </a:solidFill>
              </a:rPr>
              <a:t>dekliniert</a:t>
            </a:r>
            <a:r>
              <a:rPr lang="de-DE" sz="2400" dirty="0">
                <a:solidFill>
                  <a:prstClr val="black"/>
                </a:solidFill>
              </a:rPr>
              <a:t>. Die Deklination ist </a:t>
            </a:r>
            <a:r>
              <a:rPr lang="de-DE" sz="2400" b="1" dirty="0">
                <a:solidFill>
                  <a:prstClr val="black"/>
                </a:solidFill>
              </a:rPr>
              <a:t>für diese Indefinitpronomen alle gleich </a:t>
            </a:r>
            <a:r>
              <a:rPr lang="de-DE" sz="2400" dirty="0">
                <a:solidFill>
                  <a:prstClr val="black"/>
                </a:solidFill>
              </a:rPr>
              <a:t>(all</a:t>
            </a:r>
            <a:r>
              <a:rPr lang="de-DE" sz="2400" dirty="0">
                <a:solidFill>
                  <a:srgbClr val="FF0000"/>
                </a:solidFill>
              </a:rPr>
              <a:t>es</a:t>
            </a:r>
            <a:r>
              <a:rPr lang="de-DE" sz="2400" dirty="0">
                <a:solidFill>
                  <a:prstClr val="black"/>
                </a:solidFill>
              </a:rPr>
              <a:t>, jed</a:t>
            </a:r>
            <a:r>
              <a:rPr lang="de-DE" sz="2400" dirty="0">
                <a:solidFill>
                  <a:srgbClr val="FF0000"/>
                </a:solidFill>
              </a:rPr>
              <a:t>es</a:t>
            </a:r>
            <a:r>
              <a:rPr lang="de-DE" sz="2400" dirty="0">
                <a:solidFill>
                  <a:prstClr val="black"/>
                </a:solidFill>
              </a:rPr>
              <a:t>, einig</a:t>
            </a:r>
            <a:r>
              <a:rPr lang="de-DE" sz="2400" dirty="0">
                <a:solidFill>
                  <a:srgbClr val="FF0000"/>
                </a:solidFill>
              </a:rPr>
              <a:t>es</a:t>
            </a:r>
            <a:r>
              <a:rPr lang="de-DE" sz="2400" dirty="0">
                <a:solidFill>
                  <a:prstClr val="black"/>
                </a:solidFill>
              </a:rPr>
              <a:t>, manch</a:t>
            </a:r>
            <a:r>
              <a:rPr lang="de-DE" sz="2400" dirty="0">
                <a:solidFill>
                  <a:srgbClr val="FF0000"/>
                </a:solidFill>
              </a:rPr>
              <a:t>es</a:t>
            </a:r>
            <a:r>
              <a:rPr lang="de-DE" sz="2400" dirty="0">
                <a:solidFill>
                  <a:prstClr val="black"/>
                </a:solidFill>
              </a:rPr>
              <a:t>, ein</a:t>
            </a:r>
            <a:r>
              <a:rPr lang="de-DE" sz="2400" dirty="0">
                <a:solidFill>
                  <a:srgbClr val="FF0000"/>
                </a:solidFill>
              </a:rPr>
              <a:t>es</a:t>
            </a:r>
            <a:r>
              <a:rPr lang="de-DE" sz="2400" dirty="0">
                <a:solidFill>
                  <a:prstClr val="black"/>
                </a:solidFill>
              </a:rPr>
              <a:t>, kein</a:t>
            </a:r>
            <a:r>
              <a:rPr lang="de-DE" sz="2400" dirty="0">
                <a:solidFill>
                  <a:srgbClr val="FF0000"/>
                </a:solidFill>
              </a:rPr>
              <a:t>es</a:t>
            </a:r>
            <a:r>
              <a:rPr lang="de-DE" sz="2400" dirty="0">
                <a:solidFill>
                  <a:prstClr val="black"/>
                </a:solidFill>
              </a:rPr>
              <a:t>...). </a:t>
            </a:r>
            <a:endParaRPr lang="de-DE" sz="2400" b="1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Indefinite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pronouns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for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both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persons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things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need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to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be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declined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. All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these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indefinite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pronouns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are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declined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same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way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. </a:t>
            </a:r>
          </a:p>
          <a:p>
            <a:pPr marL="0" indent="0">
              <a:buNone/>
            </a:pP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endParaRPr lang="de-DE" sz="24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534837" y="1599911"/>
            <a:ext cx="7850037" cy="5607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alle   -   jede   -   einige   -   manche   -   ein-   -   kein</a:t>
            </a:r>
          </a:p>
        </p:txBody>
      </p:sp>
      <p:sp>
        <p:nvSpPr>
          <p:cNvPr id="11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Indefinitpronomen</a:t>
            </a:r>
            <a:r>
              <a:rPr lang="en-GB" sz="2800" b="1" dirty="0">
                <a:cs typeface="Calibri"/>
              </a:rPr>
              <a:t>: </a:t>
            </a:r>
            <a:r>
              <a:rPr lang="en-GB" sz="2800" b="1" dirty="0" err="1">
                <a:cs typeface="Calibri"/>
              </a:rPr>
              <a:t>Personen</a:t>
            </a:r>
            <a:r>
              <a:rPr lang="en-GB" sz="2800" b="1" dirty="0">
                <a:cs typeface="Calibri"/>
              </a:rPr>
              <a:t> + </a:t>
            </a:r>
            <a:r>
              <a:rPr lang="en-GB" sz="2800" b="1" dirty="0" err="1">
                <a:cs typeface="Calibri"/>
              </a:rPr>
              <a:t>Sachen</a:t>
            </a:r>
            <a:br>
              <a:rPr lang="en-GB" sz="2800" b="1" dirty="0">
                <a:cs typeface="Calibri"/>
              </a:rPr>
            </a:br>
            <a:r>
              <a:rPr lang="en-US" sz="2400" b="1" dirty="0">
                <a:cs typeface="Calibri"/>
              </a:rPr>
              <a:t>Indefinite pronouns: persons + things</a:t>
            </a:r>
            <a:endParaRPr lang="en-CA" sz="2800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22558"/>
              </p:ext>
            </p:extLst>
          </p:nvPr>
        </p:nvGraphicFramePr>
        <p:xfrm>
          <a:off x="611665" y="4305782"/>
          <a:ext cx="7945738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6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73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92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8507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Nominativ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Akkusativ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Dativ</a:t>
                      </a:r>
                      <a:r>
                        <a:rPr lang="de-DE" baseline="0" dirty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Genitiv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Maskulin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manch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manch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manch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manch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Feminin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manch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manch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manch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manch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Neutral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manch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manch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manch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manch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manch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manch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manch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manch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Rechteck 12"/>
          <p:cNvSpPr/>
          <p:nvPr/>
        </p:nvSpPr>
        <p:spPr>
          <a:xfrm>
            <a:off x="611665" y="6211669"/>
            <a:ext cx="8203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* 	Ausnahmen im Plural: jede- </a:t>
            </a: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 alle- und ein- </a:t>
            </a:r>
            <a:r>
              <a:rPr lang="de-DE" dirty="0">
                <a:sym typeface="Wingdings" panose="05000000000000000000" pitchFamily="2" charset="2"/>
              </a:rPr>
              <a:t> welche-</a:t>
            </a:r>
            <a:r>
              <a:rPr lang="de-D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115338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15154"/>
            <a:ext cx="8324492" cy="455863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de-DE" sz="2400" dirty="0"/>
              <a:t>Indefinitpronomen </a:t>
            </a:r>
            <a:r>
              <a:rPr lang="de-DE" sz="2400" dirty="0">
                <a:solidFill>
                  <a:prstClr val="black"/>
                </a:solidFill>
              </a:rPr>
              <a:t>können </a:t>
            </a:r>
            <a:r>
              <a:rPr lang="de-DE" sz="2400" b="1" dirty="0">
                <a:solidFill>
                  <a:prstClr val="black"/>
                </a:solidFill>
              </a:rPr>
              <a:t>Stellvertreter für ein Nomen </a:t>
            </a:r>
            <a:r>
              <a:rPr lang="de-DE" sz="2400" dirty="0">
                <a:solidFill>
                  <a:prstClr val="black"/>
                </a:solidFill>
              </a:rPr>
              <a:t>sein</a:t>
            </a:r>
            <a:r>
              <a:rPr lang="de-DE" sz="2400" dirty="0"/>
              <a:t>.</a:t>
            </a:r>
            <a:br>
              <a:rPr lang="de-DE" sz="2400" b="1" dirty="0">
                <a:solidFill>
                  <a:srgbClr val="FF0000"/>
                </a:solidFill>
              </a:rPr>
            </a:b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Indefinite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pronouns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can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be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used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instead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of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a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noun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.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400" dirty="0"/>
              <a:t>Es gibt Indefinitpronomen </a:t>
            </a:r>
            <a:r>
              <a:rPr lang="de-DE" sz="2400" b="1" dirty="0"/>
              <a:t>nur für Personen</a:t>
            </a:r>
            <a:r>
              <a:rPr lang="de-DE" sz="2400" dirty="0"/>
              <a:t>, </a:t>
            </a:r>
            <a:r>
              <a:rPr lang="de-DE" sz="2400" b="1" dirty="0"/>
              <a:t>nur für Sachen </a:t>
            </a:r>
            <a:r>
              <a:rPr lang="de-DE" sz="2400" dirty="0"/>
              <a:t>und für </a:t>
            </a:r>
            <a:r>
              <a:rPr lang="de-DE" sz="2400" b="1" dirty="0"/>
              <a:t>Personen und Sachen</a:t>
            </a:r>
            <a:r>
              <a:rPr lang="de-DE" sz="2400" dirty="0"/>
              <a:t>. Die Personen oder Sachen sind </a:t>
            </a:r>
            <a:r>
              <a:rPr lang="de-DE" sz="2400" b="1" dirty="0"/>
              <a:t>unbekannt</a:t>
            </a:r>
            <a:r>
              <a:rPr lang="de-DE" sz="2400" dirty="0"/>
              <a:t> oder ihre </a:t>
            </a:r>
            <a:r>
              <a:rPr lang="de-DE" sz="2400" b="1" dirty="0"/>
              <a:t>Menge ist unbestimmt.</a:t>
            </a:r>
            <a:br>
              <a:rPr lang="de-DE" sz="2400" dirty="0"/>
            </a:b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There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are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indefinite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pronouns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only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for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persons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only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for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things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for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both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persons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things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. The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persons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or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things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are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either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unknown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or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their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amount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is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indefinite.</a:t>
            </a:r>
          </a:p>
          <a:p>
            <a:pPr marL="457200" indent="-457200">
              <a:buFont typeface="+mj-lt"/>
              <a:buAutoNum type="arabicParenR"/>
            </a:pPr>
            <a:endParaRPr lang="de-DE" sz="2400" dirty="0"/>
          </a:p>
          <a:p>
            <a:pPr marL="457200" indent="-457200">
              <a:spcBef>
                <a:spcPts val="0"/>
              </a:spcBef>
              <a:buFont typeface="+mj-lt"/>
              <a:buAutoNum type="arabicParenR"/>
            </a:pPr>
            <a:r>
              <a:rPr lang="de-DE" sz="2400" dirty="0"/>
              <a:t>Einige Indefinitpronomen müssen </a:t>
            </a:r>
            <a:r>
              <a:rPr lang="de-DE" sz="2400" b="1" dirty="0"/>
              <a:t>dekliniert</a:t>
            </a:r>
            <a:r>
              <a:rPr lang="de-DE" sz="2400" dirty="0"/>
              <a:t> werden.</a:t>
            </a:r>
            <a:br>
              <a:rPr lang="de-DE" sz="2400" b="1" dirty="0">
                <a:solidFill>
                  <a:prstClr val="black"/>
                </a:solidFill>
              </a:rPr>
            </a:b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Some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indefinite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pronouns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need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be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declined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Zusammenfassung</a:t>
            </a:r>
            <a:br>
              <a:rPr lang="en-GB" sz="4000" b="1" dirty="0">
                <a:cs typeface="Calibri"/>
              </a:rPr>
            </a:br>
            <a:r>
              <a:rPr lang="en-GB" sz="2400" b="1" dirty="0">
                <a:cs typeface="Calibri"/>
              </a:rPr>
              <a:t>summary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828745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1</a:t>
            </a:r>
            <a:br>
              <a:rPr lang="de" sz="2800" b="1" dirty="0"/>
            </a:br>
            <a:r>
              <a:rPr lang="de" sz="2400" b="1" dirty="0"/>
              <a:t>Exercise 1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„Jemand“ oder „niemand“? Ergänze das Indefinitpronomen. </a:t>
            </a:r>
            <a:br>
              <a:rPr lang="de-DE" sz="2400" b="1" dirty="0"/>
            </a:b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„Jemand“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„niemand“?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blanks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right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indefinite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pronoun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587927"/>
            <a:ext cx="8246854" cy="3812873"/>
          </a:xfrm>
        </p:spPr>
        <p:txBody>
          <a:bodyPr>
            <a:noAutofit/>
          </a:bodyPr>
          <a:lstStyle/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Hallo, ist da ________? Wir möchten unser Zimmer bezahlen.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Ich kann __________ sehen. Ich gehe jetzt mal in die Küche, da ist sicher ________.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Und? Hast du __________ gefunden?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Nein, in der Küche war auch ________.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Also, wenn in fünf Minuten ________ hier ist, dann fahren wir einfach weiter, ohne zu bezahlen.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Oh, schau mal, jetzt kommt ________.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endParaRPr lang="de-DE" sz="2400" dirty="0"/>
          </a:p>
          <a:p>
            <a:pPr marL="457200" indent="-457200">
              <a:buSzPct val="100000"/>
              <a:buFont typeface="+mj-lt"/>
              <a:buAutoNum type="arabicParenR"/>
            </a:pPr>
            <a:endParaRPr lang="de-DE" sz="2400" dirty="0"/>
          </a:p>
        </p:txBody>
      </p:sp>
      <p:sp>
        <p:nvSpPr>
          <p:cNvPr id="2" name="Rechteck 1"/>
          <p:cNvSpPr/>
          <p:nvPr/>
        </p:nvSpPr>
        <p:spPr>
          <a:xfrm>
            <a:off x="2640174" y="2598136"/>
            <a:ext cx="11512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jemand</a:t>
            </a:r>
          </a:p>
        </p:txBody>
      </p:sp>
      <p:sp>
        <p:nvSpPr>
          <p:cNvPr id="10" name="Rechteck 9"/>
          <p:cNvSpPr/>
          <p:nvPr/>
        </p:nvSpPr>
        <p:spPr>
          <a:xfrm>
            <a:off x="2140363" y="3027934"/>
            <a:ext cx="16337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niemanden</a:t>
            </a:r>
          </a:p>
        </p:txBody>
      </p:sp>
      <p:sp>
        <p:nvSpPr>
          <p:cNvPr id="11" name="Rechteck 10"/>
          <p:cNvSpPr/>
          <p:nvPr/>
        </p:nvSpPr>
        <p:spPr>
          <a:xfrm>
            <a:off x="2669286" y="3397798"/>
            <a:ext cx="11512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jemand</a:t>
            </a:r>
          </a:p>
        </p:txBody>
      </p:sp>
      <p:sp>
        <p:nvSpPr>
          <p:cNvPr id="12" name="Rechteck 11"/>
          <p:cNvSpPr/>
          <p:nvPr/>
        </p:nvSpPr>
        <p:spPr>
          <a:xfrm>
            <a:off x="2837754" y="3839580"/>
            <a:ext cx="147187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jemanden</a:t>
            </a:r>
          </a:p>
        </p:txBody>
      </p:sp>
      <p:sp>
        <p:nvSpPr>
          <p:cNvPr id="13" name="Rechteck 12"/>
          <p:cNvSpPr/>
          <p:nvPr/>
        </p:nvSpPr>
        <p:spPr>
          <a:xfrm>
            <a:off x="4578814" y="4284271"/>
            <a:ext cx="13131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nie</a:t>
            </a:r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mand</a:t>
            </a:r>
          </a:p>
        </p:txBody>
      </p:sp>
      <p:sp>
        <p:nvSpPr>
          <p:cNvPr id="14" name="Rechteck 13"/>
          <p:cNvSpPr/>
          <p:nvPr/>
        </p:nvSpPr>
        <p:spPr>
          <a:xfrm>
            <a:off x="4467041" y="4708414"/>
            <a:ext cx="13131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ni</a:t>
            </a:r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emand</a:t>
            </a:r>
          </a:p>
        </p:txBody>
      </p:sp>
      <p:sp>
        <p:nvSpPr>
          <p:cNvPr id="15" name="Rechteck 14"/>
          <p:cNvSpPr/>
          <p:nvPr/>
        </p:nvSpPr>
        <p:spPr>
          <a:xfrm>
            <a:off x="4568541" y="5524558"/>
            <a:ext cx="11512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jemand</a:t>
            </a:r>
          </a:p>
        </p:txBody>
      </p:sp>
    </p:spTree>
    <p:extLst>
      <p:ext uri="{BB962C8B-B14F-4D97-AF65-F5344CB8AC3E}">
        <p14:creationId xmlns:p14="http://schemas.microsoft.com/office/powerpoint/2010/main" val="229535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2</a:t>
            </a:r>
            <a:br>
              <a:rPr lang="de" sz="2800" b="1" dirty="0"/>
            </a:br>
            <a:r>
              <a:rPr lang="de" sz="2400" b="1" dirty="0"/>
              <a:t>Exercise 2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„Etwas“ oder „nichts“? Ergänze das Indefinitpronomen. </a:t>
            </a:r>
            <a:br>
              <a:rPr lang="de-DE" sz="2400" b="1" dirty="0"/>
            </a:b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„Etwas“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„nichts“?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blanks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right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indefinite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pronoun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4837" y="2587927"/>
            <a:ext cx="8393138" cy="3812873"/>
          </a:xfrm>
        </p:spPr>
        <p:txBody>
          <a:bodyPr>
            <a:noAutofit/>
          </a:bodyPr>
          <a:lstStyle/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Hey, kannst du mich hören? Ich hab dich ________ gefragt.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Was sagst du? Ich kann dich nicht sehen. Gibt es hier denn gar kein Licht? Es ist absolut ________ zu sehen. Ich mache mal den Vorhang auf.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Nein, das nützt auch ________. Es ist immer noch dunkel.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Hast du vielleicht ________, womit wir Licht machen können?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Nein, leider habe ich ________ mitgenommen.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Huch, hast du das auch gehört? Da bewegt sich ________.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Nein, keine Angst. Da ist ________.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endParaRPr lang="de-DE" sz="2400" dirty="0"/>
          </a:p>
          <a:p>
            <a:pPr marL="457200" indent="-457200">
              <a:buSzPct val="100000"/>
              <a:buFont typeface="+mj-lt"/>
              <a:buAutoNum type="arabicParenR"/>
            </a:pPr>
            <a:endParaRPr lang="de-DE" sz="2400" dirty="0"/>
          </a:p>
        </p:txBody>
      </p:sp>
      <p:sp>
        <p:nvSpPr>
          <p:cNvPr id="8" name="Rechteck 7"/>
          <p:cNvSpPr/>
          <p:nvPr/>
        </p:nvSpPr>
        <p:spPr>
          <a:xfrm>
            <a:off x="6245771" y="2590830"/>
            <a:ext cx="94705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etwas</a:t>
            </a:r>
            <a:endParaRPr lang="de-DE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116813" y="5518961"/>
            <a:ext cx="9470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</a:t>
            </a:r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twas</a:t>
            </a:r>
          </a:p>
        </p:txBody>
      </p:sp>
      <p:sp>
        <p:nvSpPr>
          <p:cNvPr id="11" name="Rechteck 10"/>
          <p:cNvSpPr/>
          <p:nvPr/>
        </p:nvSpPr>
        <p:spPr>
          <a:xfrm>
            <a:off x="3792530" y="4190477"/>
            <a:ext cx="9464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nichts</a:t>
            </a:r>
          </a:p>
        </p:txBody>
      </p:sp>
      <p:sp>
        <p:nvSpPr>
          <p:cNvPr id="12" name="Rechteck 11"/>
          <p:cNvSpPr/>
          <p:nvPr/>
        </p:nvSpPr>
        <p:spPr>
          <a:xfrm>
            <a:off x="3430307" y="4631593"/>
            <a:ext cx="9470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etwa</a:t>
            </a:r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</a:t>
            </a:r>
          </a:p>
        </p:txBody>
      </p:sp>
      <p:sp>
        <p:nvSpPr>
          <p:cNvPr id="13" name="Rechteck 12"/>
          <p:cNvSpPr/>
          <p:nvPr/>
        </p:nvSpPr>
        <p:spPr>
          <a:xfrm>
            <a:off x="3823352" y="5077844"/>
            <a:ext cx="9464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nichts</a:t>
            </a:r>
          </a:p>
        </p:txBody>
      </p:sp>
      <p:sp>
        <p:nvSpPr>
          <p:cNvPr id="14" name="Rechteck 13"/>
          <p:cNvSpPr/>
          <p:nvPr/>
        </p:nvSpPr>
        <p:spPr>
          <a:xfrm>
            <a:off x="4250200" y="3384291"/>
            <a:ext cx="9464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nichts</a:t>
            </a:r>
          </a:p>
        </p:txBody>
      </p:sp>
      <p:sp>
        <p:nvSpPr>
          <p:cNvPr id="15" name="Rechteck 14"/>
          <p:cNvSpPr/>
          <p:nvPr/>
        </p:nvSpPr>
        <p:spPr>
          <a:xfrm>
            <a:off x="4250201" y="5949409"/>
            <a:ext cx="9464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nichts</a:t>
            </a:r>
          </a:p>
        </p:txBody>
      </p:sp>
    </p:spTree>
    <p:extLst>
      <p:ext uri="{BB962C8B-B14F-4D97-AF65-F5344CB8AC3E}">
        <p14:creationId xmlns:p14="http://schemas.microsoft.com/office/powerpoint/2010/main" val="425738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3</a:t>
            </a:r>
            <a:br>
              <a:rPr lang="de" sz="2800" b="1" dirty="0"/>
            </a:br>
            <a:r>
              <a:rPr lang="de" sz="2400" b="1" dirty="0"/>
              <a:t>Exercise 3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„Man“, „einen“ oder „einem“? Ergänze das Indefinitpronomen. </a:t>
            </a:r>
            <a:br>
              <a:rPr lang="de-DE" sz="2400" b="1" dirty="0"/>
            </a:b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„Man“, „einen“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„einem“?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blanks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right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indefinite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pronoun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587927"/>
            <a:ext cx="8151963" cy="38128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400" dirty="0"/>
              <a:t>Wenn _____ morgens zu spät aufwacht und wenn _____ nicht ausgeschlafen hat, ist das ein schlechter Start in den Tag. _____ findet den zweiten Schuh nicht und der Kaffee weckt _____ auch nicht auf. Dann verpasst _____ auch noch den Bus! Im Büro erzählt ______ der Kollege etwas über sein Wochenende und das ist langweilig. In dem Meeting muss _____ sich sehr konzentrieren, um nicht einzuschlafen. Schöner wäre es, wenn _____ sich einfach entspannen könnte und wenn _____ eine kleine Pause machen könnte. Aber das geht nicht. Es wird ______ wirklich nicht leicht gemacht!</a:t>
            </a:r>
          </a:p>
          <a:p>
            <a:pPr marL="457200" indent="-457200">
              <a:buSzPct val="100000"/>
              <a:buFont typeface="+mj-lt"/>
              <a:buAutoNum type="arabicParenR"/>
            </a:pPr>
            <a:endParaRPr lang="de-DE" sz="2400" dirty="0"/>
          </a:p>
          <a:p>
            <a:pPr marL="457200" indent="-457200">
              <a:buSzPct val="100000"/>
              <a:buFont typeface="+mj-lt"/>
              <a:buAutoNum type="arabicParenR"/>
            </a:pPr>
            <a:endParaRPr lang="de-DE" sz="2400" dirty="0"/>
          </a:p>
        </p:txBody>
      </p:sp>
      <p:sp>
        <p:nvSpPr>
          <p:cNvPr id="2" name="Rechteck 1"/>
          <p:cNvSpPr/>
          <p:nvPr/>
        </p:nvSpPr>
        <p:spPr>
          <a:xfrm>
            <a:off x="1473282" y="2590097"/>
            <a:ext cx="75212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</a:t>
            </a:r>
          </a:p>
        </p:txBody>
      </p:sp>
      <p:sp>
        <p:nvSpPr>
          <p:cNvPr id="8" name="Rechteck 7"/>
          <p:cNvSpPr/>
          <p:nvPr/>
        </p:nvSpPr>
        <p:spPr>
          <a:xfrm>
            <a:off x="7122356" y="2583582"/>
            <a:ext cx="75212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</a:t>
            </a:r>
          </a:p>
        </p:txBody>
      </p:sp>
      <p:sp>
        <p:nvSpPr>
          <p:cNvPr id="10" name="Rechteck 9"/>
          <p:cNvSpPr/>
          <p:nvPr/>
        </p:nvSpPr>
        <p:spPr>
          <a:xfrm>
            <a:off x="7840237" y="2951405"/>
            <a:ext cx="77136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</a:t>
            </a:r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</a:t>
            </a:r>
          </a:p>
        </p:txBody>
      </p:sp>
      <p:sp>
        <p:nvSpPr>
          <p:cNvPr id="11" name="Rechteck 10"/>
          <p:cNvSpPr/>
          <p:nvPr/>
        </p:nvSpPr>
        <p:spPr>
          <a:xfrm>
            <a:off x="7766567" y="3320602"/>
            <a:ext cx="90120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eine</a:t>
            </a:r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</a:p>
        </p:txBody>
      </p:sp>
      <p:sp>
        <p:nvSpPr>
          <p:cNvPr id="12" name="Rechteck 11"/>
          <p:cNvSpPr/>
          <p:nvPr/>
        </p:nvSpPr>
        <p:spPr>
          <a:xfrm>
            <a:off x="4661764" y="3687719"/>
            <a:ext cx="75212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</a:t>
            </a:r>
          </a:p>
        </p:txBody>
      </p:sp>
      <p:sp>
        <p:nvSpPr>
          <p:cNvPr id="13" name="Rechteck 12"/>
          <p:cNvSpPr/>
          <p:nvPr/>
        </p:nvSpPr>
        <p:spPr>
          <a:xfrm>
            <a:off x="2234701" y="4046644"/>
            <a:ext cx="98616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einem</a:t>
            </a:r>
            <a:endParaRPr lang="de-DE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6592067" y="4415138"/>
            <a:ext cx="75212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</a:t>
            </a:r>
          </a:p>
        </p:txBody>
      </p:sp>
      <p:sp>
        <p:nvSpPr>
          <p:cNvPr id="15" name="Rechteck 14"/>
          <p:cNvSpPr/>
          <p:nvPr/>
        </p:nvSpPr>
        <p:spPr>
          <a:xfrm>
            <a:off x="644205" y="5137415"/>
            <a:ext cx="75212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</a:t>
            </a:r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</a:p>
        </p:txBody>
      </p:sp>
      <p:sp>
        <p:nvSpPr>
          <p:cNvPr id="16" name="Rechteck 15"/>
          <p:cNvSpPr/>
          <p:nvPr/>
        </p:nvSpPr>
        <p:spPr>
          <a:xfrm>
            <a:off x="7168947" y="5141174"/>
            <a:ext cx="75212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</a:t>
            </a:r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</a:p>
        </p:txBody>
      </p:sp>
      <p:sp>
        <p:nvSpPr>
          <p:cNvPr id="17" name="Rechteck 16"/>
          <p:cNvSpPr/>
          <p:nvPr/>
        </p:nvSpPr>
        <p:spPr>
          <a:xfrm>
            <a:off x="591105" y="5869968"/>
            <a:ext cx="98616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einem</a:t>
            </a:r>
            <a:endParaRPr lang="de-DE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611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das Indefinitpronomen „beide“, „beides“, „beiden“. </a:t>
            </a:r>
            <a:br>
              <a:rPr lang="de-DE" sz="2400" b="1" dirty="0"/>
            </a:b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„beide“, „beides“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„beiden“?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blanks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right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indefinite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pronoun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587927"/>
            <a:ext cx="8151963" cy="38128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300" dirty="0"/>
              <a:t>1)   Erfolg und Spaß bei der Arbeit. Man kann nicht ____ haben. </a:t>
            </a:r>
          </a:p>
          <a:p>
            <a:pPr marL="0" indent="0" algn="just">
              <a:buNone/>
            </a:pPr>
            <a:r>
              <a:rPr lang="de-DE" sz="2300" dirty="0"/>
              <a:t>2) ____ Bücher sind in Leder gebunden.</a:t>
            </a:r>
          </a:p>
          <a:p>
            <a:pPr marL="0" indent="0" algn="just">
              <a:buNone/>
            </a:pPr>
            <a:r>
              <a:rPr lang="de-DE" sz="2300" dirty="0"/>
              <a:t>3) ____ Ingenieure sind erst vor kurzem angestellt worden. 	</a:t>
            </a:r>
          </a:p>
          <a:p>
            <a:pPr marL="0" indent="0" algn="just">
              <a:buNone/>
            </a:pPr>
            <a:r>
              <a:rPr lang="de-DE" sz="2300" dirty="0"/>
              <a:t>4)   Sie zeigte in ____ Sportarten große Leistungen.</a:t>
            </a:r>
          </a:p>
          <a:p>
            <a:pPr marL="0" indent="0" algn="just">
              <a:buNone/>
            </a:pPr>
            <a:r>
              <a:rPr lang="de-DE" sz="2300" dirty="0"/>
              <a:t>5)   Er hat ____ verkauft, den Tisch und die Stühle. 	</a:t>
            </a:r>
          </a:p>
          <a:p>
            <a:pPr marL="0" indent="0" algn="just">
              <a:buNone/>
            </a:pPr>
            <a:r>
              <a:rPr lang="de-DE" sz="2300" dirty="0"/>
              <a:t>6)   Trinkt oder raucht er? ____.</a:t>
            </a:r>
          </a:p>
          <a:p>
            <a:pPr marL="0" indent="0" algn="just">
              <a:buNone/>
            </a:pPr>
            <a:r>
              <a:rPr lang="de-DE" sz="2300" dirty="0"/>
              <a:t>7)   Die Frauen der ____ sind ebenfalls berufstätig. 	</a:t>
            </a:r>
          </a:p>
          <a:p>
            <a:pPr marL="0" indent="0" algn="just">
              <a:buNone/>
            </a:pPr>
            <a:r>
              <a:rPr lang="de-DE" sz="2300" dirty="0"/>
              <a:t>8)   Die ____ Bücher, die er gekauft hat, sind in Leder gebunden.</a:t>
            </a:r>
          </a:p>
          <a:p>
            <a:pPr marL="0" indent="0" algn="just">
              <a:buNone/>
            </a:pPr>
            <a:r>
              <a:rPr lang="de-DE" sz="2300" dirty="0"/>
              <a:t>9)   Man sieht die ____ oft zusammen. 	</a:t>
            </a:r>
          </a:p>
          <a:p>
            <a:pPr marL="0" indent="0">
              <a:buSzPct val="100000"/>
              <a:buNone/>
            </a:pPr>
            <a:endParaRPr lang="de-DE" sz="2300" dirty="0"/>
          </a:p>
        </p:txBody>
      </p:sp>
    </p:spTree>
    <p:extLst>
      <p:ext uri="{BB962C8B-B14F-4D97-AF65-F5344CB8AC3E}">
        <p14:creationId xmlns:p14="http://schemas.microsoft.com/office/powerpoint/2010/main" val="1536202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das Indefinitpronomen „beide“, „beides“, „beiden“. </a:t>
            </a:r>
            <a:br>
              <a:rPr lang="de-DE" sz="2400" b="1" dirty="0"/>
            </a:b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„beide“, „beides“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„beiden“?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blanks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right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indefinite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pronoun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587927"/>
            <a:ext cx="8151963" cy="38128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300" dirty="0"/>
              <a:t>1)   Erfolg und Spaß bei der Arbeit. Man kann nicht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 haben. </a:t>
            </a:r>
          </a:p>
          <a:p>
            <a:pPr marL="0" indent="0" algn="just">
              <a:buNone/>
            </a:pPr>
            <a:r>
              <a:rPr lang="de-DE" sz="2300" dirty="0"/>
              <a:t>2) ____ Bücher sind in Leder gebunden.</a:t>
            </a:r>
          </a:p>
          <a:p>
            <a:pPr marL="0" indent="0" algn="just">
              <a:buNone/>
            </a:pPr>
            <a:r>
              <a:rPr lang="de-DE" sz="2300" dirty="0"/>
              <a:t>3) ____ Ingenieure sind erst vor kurzem angestellt worden. 	</a:t>
            </a:r>
          </a:p>
          <a:p>
            <a:pPr marL="0" indent="0" algn="just">
              <a:buNone/>
            </a:pPr>
            <a:r>
              <a:rPr lang="de-DE" sz="2300" dirty="0"/>
              <a:t>4)   Sie zeigte in ____ Sportarten große Leistungen.</a:t>
            </a:r>
          </a:p>
          <a:p>
            <a:pPr marL="0" indent="0" algn="just">
              <a:buNone/>
            </a:pPr>
            <a:r>
              <a:rPr lang="de-DE" sz="2300" dirty="0"/>
              <a:t>5)   Er hat ____ verkauft, den Tisch und die Stühle. 	</a:t>
            </a:r>
          </a:p>
          <a:p>
            <a:pPr marL="0" indent="0" algn="just">
              <a:buNone/>
            </a:pPr>
            <a:r>
              <a:rPr lang="de-DE" sz="2300" dirty="0"/>
              <a:t>6)   Trinkt oder raucht er? ____.</a:t>
            </a:r>
          </a:p>
          <a:p>
            <a:pPr marL="0" indent="0" algn="just">
              <a:buNone/>
            </a:pPr>
            <a:r>
              <a:rPr lang="de-DE" sz="2300" dirty="0"/>
              <a:t>7)   Die Frauen der ____ sind ebenfalls berufstätig. 	</a:t>
            </a:r>
          </a:p>
          <a:p>
            <a:pPr marL="0" indent="0" algn="just">
              <a:buNone/>
            </a:pPr>
            <a:r>
              <a:rPr lang="de-DE" sz="2300" dirty="0"/>
              <a:t>8)   Die ____ Bücher, die er gekauft hat, sind in Leder gebunden.</a:t>
            </a:r>
          </a:p>
          <a:p>
            <a:pPr marL="0" indent="0" algn="just">
              <a:buNone/>
            </a:pPr>
            <a:r>
              <a:rPr lang="de-DE" sz="2300" dirty="0"/>
              <a:t>9)   Man sieht die ____ oft zusammen. 	</a:t>
            </a:r>
          </a:p>
          <a:p>
            <a:pPr marL="0" indent="0">
              <a:buSzPct val="100000"/>
              <a:buNone/>
            </a:pPr>
            <a:endParaRPr lang="de-DE" sz="2300" dirty="0"/>
          </a:p>
        </p:txBody>
      </p:sp>
    </p:spTree>
    <p:extLst>
      <p:ext uri="{BB962C8B-B14F-4D97-AF65-F5344CB8AC3E}">
        <p14:creationId xmlns:p14="http://schemas.microsoft.com/office/powerpoint/2010/main" val="3011794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das Indefinitpronomen „beide“, „beides“, „beiden“. </a:t>
            </a:r>
            <a:br>
              <a:rPr lang="de-DE" sz="2400" b="1" dirty="0"/>
            </a:b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„beide“, „beides“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„beiden“?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blanks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right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indefinite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pronoun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587927"/>
            <a:ext cx="8151963" cy="38128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300" dirty="0"/>
              <a:t>1)   Erfolg und Spaß bei der Arbeit. Man kann nicht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 haben. </a:t>
            </a:r>
          </a:p>
          <a:p>
            <a:pPr marL="0" indent="0" algn="just">
              <a:buNone/>
            </a:pPr>
            <a:r>
              <a:rPr lang="de-DE" sz="2300" dirty="0"/>
              <a:t>2)   </a:t>
            </a:r>
            <a:r>
              <a:rPr lang="de-DE" sz="2300" dirty="0">
                <a:solidFill>
                  <a:srgbClr val="FF0000"/>
                </a:solidFill>
              </a:rPr>
              <a:t>Beide</a:t>
            </a:r>
            <a:r>
              <a:rPr lang="de-DE" sz="2300" dirty="0"/>
              <a:t> Bücher sind in Leder gebunden.</a:t>
            </a:r>
          </a:p>
          <a:p>
            <a:pPr marL="0" indent="0" algn="just">
              <a:buNone/>
            </a:pPr>
            <a:r>
              <a:rPr lang="de-DE" sz="2300" dirty="0"/>
              <a:t>3) ____ Ingenieure sind erst vor kurzem angestellt worden. 	</a:t>
            </a:r>
          </a:p>
          <a:p>
            <a:pPr marL="0" indent="0" algn="just">
              <a:buNone/>
            </a:pPr>
            <a:r>
              <a:rPr lang="de-DE" sz="2300" dirty="0"/>
              <a:t>4)   Sie zeigte in ____ Sportarten große Leistungen.</a:t>
            </a:r>
          </a:p>
          <a:p>
            <a:pPr marL="0" indent="0" algn="just">
              <a:buNone/>
            </a:pPr>
            <a:r>
              <a:rPr lang="de-DE" sz="2300" dirty="0"/>
              <a:t>5)   Er hat ____ verkauft, den Tisch und die Stühle. 	</a:t>
            </a:r>
          </a:p>
          <a:p>
            <a:pPr marL="0" indent="0" algn="just">
              <a:buNone/>
            </a:pPr>
            <a:r>
              <a:rPr lang="de-DE" sz="2300" dirty="0"/>
              <a:t>6)   Trinkt oder raucht er? ____.</a:t>
            </a:r>
          </a:p>
          <a:p>
            <a:pPr marL="0" indent="0" algn="just">
              <a:buNone/>
            </a:pPr>
            <a:r>
              <a:rPr lang="de-DE" sz="2300" dirty="0"/>
              <a:t>7)   Die Frauen der ____ sind ebenfalls berufstätig. 	</a:t>
            </a:r>
          </a:p>
          <a:p>
            <a:pPr marL="0" indent="0" algn="just">
              <a:buNone/>
            </a:pPr>
            <a:r>
              <a:rPr lang="de-DE" sz="2300" dirty="0"/>
              <a:t>8)   Die ____ Bücher, die er gekauft hat, sind in Leder gebunden.</a:t>
            </a:r>
          </a:p>
          <a:p>
            <a:pPr marL="0" indent="0" algn="just">
              <a:buNone/>
            </a:pPr>
            <a:r>
              <a:rPr lang="de-DE" sz="2300" dirty="0"/>
              <a:t>9)   Man sieht die ____ oft zusammen. 	</a:t>
            </a:r>
          </a:p>
          <a:p>
            <a:pPr marL="0" indent="0">
              <a:buSzPct val="100000"/>
              <a:buNone/>
            </a:pPr>
            <a:endParaRPr lang="de-DE" sz="2300" dirty="0"/>
          </a:p>
        </p:txBody>
      </p:sp>
    </p:spTree>
    <p:extLst>
      <p:ext uri="{BB962C8B-B14F-4D97-AF65-F5344CB8AC3E}">
        <p14:creationId xmlns:p14="http://schemas.microsoft.com/office/powerpoint/2010/main" val="1918983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das Indefinitpronomen „beide“, „beides“, „beiden“. </a:t>
            </a:r>
            <a:br>
              <a:rPr lang="de-DE" sz="2400" b="1" dirty="0"/>
            </a:b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„beide“, „beides“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„beiden“?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blanks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right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indefinite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pronoun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587927"/>
            <a:ext cx="8151963" cy="38128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300" dirty="0"/>
              <a:t>1)   Erfolg und Spaß bei der Arbeit. Man kann nicht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 haben. </a:t>
            </a:r>
          </a:p>
          <a:p>
            <a:pPr marL="0" indent="0" algn="just">
              <a:buNone/>
            </a:pPr>
            <a:r>
              <a:rPr lang="de-DE" sz="2300" dirty="0"/>
              <a:t>2)   </a:t>
            </a:r>
            <a:r>
              <a:rPr lang="de-DE" sz="2300" dirty="0">
                <a:solidFill>
                  <a:srgbClr val="FF0000"/>
                </a:solidFill>
              </a:rPr>
              <a:t>Beide</a:t>
            </a:r>
            <a:r>
              <a:rPr lang="de-DE" sz="2300" dirty="0"/>
              <a:t> Bücher sind in Leder gebunden.</a:t>
            </a:r>
          </a:p>
          <a:p>
            <a:pPr marL="0" indent="0" algn="just">
              <a:buNone/>
            </a:pPr>
            <a:r>
              <a:rPr lang="de-DE" sz="2300" dirty="0"/>
              <a:t>3)   </a:t>
            </a:r>
            <a:r>
              <a:rPr lang="de-DE" sz="2300" dirty="0">
                <a:solidFill>
                  <a:srgbClr val="FF0000"/>
                </a:solidFill>
              </a:rPr>
              <a:t>Beide</a:t>
            </a:r>
            <a:r>
              <a:rPr lang="de-DE" sz="2300" dirty="0"/>
              <a:t> Ingenieure sind erst vor kurzem angestellt worden. 	</a:t>
            </a:r>
          </a:p>
          <a:p>
            <a:pPr marL="0" indent="0" algn="just">
              <a:buNone/>
            </a:pPr>
            <a:r>
              <a:rPr lang="de-DE" sz="2300" dirty="0"/>
              <a:t>4)   Sie zeigte in ____ Sportarten große Leistungen.</a:t>
            </a:r>
          </a:p>
          <a:p>
            <a:pPr marL="0" indent="0" algn="just">
              <a:buNone/>
            </a:pPr>
            <a:r>
              <a:rPr lang="de-DE" sz="2300" dirty="0"/>
              <a:t>5)   Er hat ____ verkauft, den Tisch und die Stühle. 	</a:t>
            </a:r>
          </a:p>
          <a:p>
            <a:pPr marL="0" indent="0" algn="just">
              <a:buNone/>
            </a:pPr>
            <a:r>
              <a:rPr lang="de-DE" sz="2300" dirty="0"/>
              <a:t>6)   Trinkt oder raucht er? ____.</a:t>
            </a:r>
          </a:p>
          <a:p>
            <a:pPr marL="0" indent="0" algn="just">
              <a:buNone/>
            </a:pPr>
            <a:r>
              <a:rPr lang="de-DE" sz="2300" dirty="0"/>
              <a:t>7)   Die Frauen der ____ sind ebenfalls berufstätig. 	</a:t>
            </a:r>
          </a:p>
          <a:p>
            <a:pPr marL="0" indent="0" algn="just">
              <a:buNone/>
            </a:pPr>
            <a:r>
              <a:rPr lang="de-DE" sz="2300" dirty="0"/>
              <a:t>8)   Die ____ Bücher, die er gekauft hat, sind in Leder gebunden.</a:t>
            </a:r>
          </a:p>
          <a:p>
            <a:pPr marL="0" indent="0" algn="just">
              <a:buNone/>
            </a:pPr>
            <a:r>
              <a:rPr lang="de-DE" sz="2300" dirty="0"/>
              <a:t>9)   Man sieht die ____ oft zusammen. 	</a:t>
            </a:r>
          </a:p>
          <a:p>
            <a:pPr marL="0" indent="0">
              <a:buSzPct val="100000"/>
              <a:buNone/>
            </a:pPr>
            <a:endParaRPr lang="de-DE" sz="2300" dirty="0"/>
          </a:p>
        </p:txBody>
      </p:sp>
    </p:spTree>
    <p:extLst>
      <p:ext uri="{BB962C8B-B14F-4D97-AF65-F5344CB8AC3E}">
        <p14:creationId xmlns:p14="http://schemas.microsoft.com/office/powerpoint/2010/main" val="3180720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das Indefinitpronomen „beide“, „beides“, „beiden“. </a:t>
            </a:r>
            <a:br>
              <a:rPr lang="de-DE" sz="2400" b="1" dirty="0"/>
            </a:b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„beide“, „beides“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„beiden“?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blanks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right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indefinite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pronoun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587927"/>
            <a:ext cx="8151963" cy="38128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300" dirty="0"/>
              <a:t>1)   Erfolg und Spaß bei der Arbeit. Man kann nicht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 haben. </a:t>
            </a:r>
          </a:p>
          <a:p>
            <a:pPr marL="0" indent="0" algn="just">
              <a:buNone/>
            </a:pPr>
            <a:r>
              <a:rPr lang="de-DE" sz="2300" dirty="0"/>
              <a:t>2)   </a:t>
            </a:r>
            <a:r>
              <a:rPr lang="de-DE" sz="2300" dirty="0">
                <a:solidFill>
                  <a:srgbClr val="FF0000"/>
                </a:solidFill>
              </a:rPr>
              <a:t>Beide</a:t>
            </a:r>
            <a:r>
              <a:rPr lang="de-DE" sz="2300" dirty="0"/>
              <a:t> Bücher sind in Leder gebunden.</a:t>
            </a:r>
          </a:p>
          <a:p>
            <a:pPr marL="0" indent="0" algn="just">
              <a:buNone/>
            </a:pPr>
            <a:r>
              <a:rPr lang="de-DE" sz="2300" dirty="0"/>
              <a:t>3)   </a:t>
            </a:r>
            <a:r>
              <a:rPr lang="de-DE" sz="2300" dirty="0">
                <a:solidFill>
                  <a:srgbClr val="FF0000"/>
                </a:solidFill>
              </a:rPr>
              <a:t>Beide</a:t>
            </a:r>
            <a:r>
              <a:rPr lang="de-DE" sz="2300" dirty="0"/>
              <a:t> Ingenieure sind erst vor kurzem angestellt worden. 	</a:t>
            </a:r>
          </a:p>
          <a:p>
            <a:pPr marL="0" indent="0" algn="just">
              <a:buNone/>
            </a:pPr>
            <a:r>
              <a:rPr lang="de-DE" sz="2300" dirty="0"/>
              <a:t>4)   Sie zeigte in </a:t>
            </a:r>
            <a:r>
              <a:rPr lang="de-DE" sz="2300" dirty="0">
                <a:solidFill>
                  <a:srgbClr val="FF0000"/>
                </a:solidFill>
              </a:rPr>
              <a:t>beiden</a:t>
            </a:r>
            <a:r>
              <a:rPr lang="de-DE" sz="2300" dirty="0"/>
              <a:t> Sportarten große Leistungen.</a:t>
            </a:r>
          </a:p>
          <a:p>
            <a:pPr marL="0" indent="0" algn="just">
              <a:buNone/>
            </a:pPr>
            <a:r>
              <a:rPr lang="de-DE" sz="2300" dirty="0"/>
              <a:t>5)   Er hat ____ verkauft, den Tisch und die Stühle. 	</a:t>
            </a:r>
          </a:p>
          <a:p>
            <a:pPr marL="0" indent="0" algn="just">
              <a:buNone/>
            </a:pPr>
            <a:r>
              <a:rPr lang="de-DE" sz="2300" dirty="0"/>
              <a:t>6)   Trinkt oder raucht er? ____.</a:t>
            </a:r>
          </a:p>
          <a:p>
            <a:pPr marL="0" indent="0" algn="just">
              <a:buNone/>
            </a:pPr>
            <a:r>
              <a:rPr lang="de-DE" sz="2300" dirty="0"/>
              <a:t>7)   Die Frauen der ____ sind ebenfalls berufstätig. 	</a:t>
            </a:r>
          </a:p>
          <a:p>
            <a:pPr marL="0" indent="0" algn="just">
              <a:buNone/>
            </a:pPr>
            <a:r>
              <a:rPr lang="de-DE" sz="2300" dirty="0"/>
              <a:t>8)   Die ____ Bücher, die er gekauft hat, sind in Leder gebunden.</a:t>
            </a:r>
          </a:p>
          <a:p>
            <a:pPr marL="0" indent="0" algn="just">
              <a:buNone/>
            </a:pPr>
            <a:r>
              <a:rPr lang="de-DE" sz="2300" dirty="0"/>
              <a:t>9)   Man sieht die ____ oft zusammen. 	</a:t>
            </a:r>
          </a:p>
          <a:p>
            <a:pPr marL="0" indent="0">
              <a:buSzPct val="100000"/>
              <a:buNone/>
            </a:pPr>
            <a:endParaRPr lang="de-DE" sz="2300" dirty="0"/>
          </a:p>
        </p:txBody>
      </p:sp>
    </p:spTree>
    <p:extLst>
      <p:ext uri="{BB962C8B-B14F-4D97-AF65-F5344CB8AC3E}">
        <p14:creationId xmlns:p14="http://schemas.microsoft.com/office/powerpoint/2010/main" val="713436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574" y="3726611"/>
            <a:ext cx="8212347" cy="2691441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de-DE" sz="2800" dirty="0"/>
              <a:t>Ich habe eine Katze. – Ich habe auch </a:t>
            </a:r>
            <a:r>
              <a:rPr lang="de-DE" sz="2800" b="1" dirty="0">
                <a:solidFill>
                  <a:srgbClr val="FF0000"/>
                </a:solidFill>
              </a:rPr>
              <a:t>eine</a:t>
            </a:r>
            <a:r>
              <a:rPr lang="de-DE" sz="2800" dirty="0"/>
              <a:t>.</a:t>
            </a:r>
          </a:p>
          <a:p>
            <a:pPr marL="0" indent="0" algn="ctr">
              <a:buNone/>
            </a:pPr>
            <a:r>
              <a:rPr lang="de-DE" sz="2800" dirty="0"/>
              <a:t>Hast du </a:t>
            </a:r>
            <a:r>
              <a:rPr lang="de-DE" sz="2800" b="1" dirty="0">
                <a:solidFill>
                  <a:srgbClr val="FF0000"/>
                </a:solidFill>
              </a:rPr>
              <a:t>etwas</a:t>
            </a:r>
            <a:r>
              <a:rPr lang="de-DE" sz="2800" dirty="0"/>
              <a:t> gehört? – Nein, ich habe </a:t>
            </a:r>
            <a:r>
              <a:rPr lang="de-DE" sz="2800" b="1" dirty="0">
                <a:solidFill>
                  <a:srgbClr val="FF0000"/>
                </a:solidFill>
              </a:rPr>
              <a:t>nichts</a:t>
            </a:r>
            <a:r>
              <a:rPr lang="de-DE" sz="2800" dirty="0"/>
              <a:t> gehört. </a:t>
            </a:r>
          </a:p>
          <a:p>
            <a:pPr marL="0" indent="0" algn="ctr">
              <a:buNone/>
            </a:pPr>
            <a:r>
              <a:rPr lang="de-DE" sz="2800" dirty="0"/>
              <a:t>Hier darf </a:t>
            </a:r>
            <a:r>
              <a:rPr lang="de-DE" sz="2800" b="1" dirty="0">
                <a:solidFill>
                  <a:srgbClr val="FF0000"/>
                </a:solidFill>
              </a:rPr>
              <a:t>man</a:t>
            </a:r>
            <a:r>
              <a:rPr lang="de-DE" sz="2800" dirty="0"/>
              <a:t> nicht rauchen.</a:t>
            </a:r>
          </a:p>
          <a:p>
            <a:pPr marL="0" indent="0" algn="ctr">
              <a:buNone/>
            </a:pPr>
            <a:r>
              <a:rPr lang="de-DE" sz="2800" dirty="0"/>
              <a:t>Ist hier </a:t>
            </a:r>
            <a:r>
              <a:rPr lang="de-DE" sz="2800" b="1" dirty="0">
                <a:solidFill>
                  <a:srgbClr val="FF0000"/>
                </a:solidFill>
              </a:rPr>
              <a:t>jemand</a:t>
            </a:r>
            <a:r>
              <a:rPr lang="de-DE" sz="2800" dirty="0"/>
              <a:t>? – Nein, hier ist </a:t>
            </a:r>
            <a:r>
              <a:rPr lang="de-DE" sz="2800" b="1" dirty="0">
                <a:solidFill>
                  <a:srgbClr val="FF0000"/>
                </a:solidFill>
              </a:rPr>
              <a:t>niemand</a:t>
            </a:r>
            <a:r>
              <a:rPr lang="de-DE" sz="2800" dirty="0"/>
              <a:t>.</a:t>
            </a:r>
            <a:endParaRPr lang="de-DE" sz="28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Beispiel</a:t>
            </a:r>
            <a:br>
              <a:rPr lang="en-GB" sz="2800" b="1" dirty="0">
                <a:cs typeface="Calibri"/>
              </a:rPr>
            </a:br>
            <a:r>
              <a:rPr lang="en-GB" sz="2400" b="1" dirty="0">
                <a:cs typeface="Calibri"/>
              </a:rPr>
              <a:t>example</a:t>
            </a:r>
            <a:endParaRPr lang="en-CA" sz="280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997" y="1660547"/>
            <a:ext cx="1403849" cy="2264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4469" y="116632"/>
            <a:ext cx="1437268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663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das Indefinitpronomen „beide“, „beides“, „beiden“. </a:t>
            </a:r>
            <a:br>
              <a:rPr lang="de-DE" sz="2400" b="1" dirty="0"/>
            </a:b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„beide“, „beides“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„beiden“?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blanks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right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indefinite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pronoun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587927"/>
            <a:ext cx="8151963" cy="38128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300" dirty="0"/>
              <a:t>1)   Erfolg und Spaß bei der Arbeit. Man kann nicht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 haben. </a:t>
            </a:r>
          </a:p>
          <a:p>
            <a:pPr marL="0" indent="0" algn="just">
              <a:buNone/>
            </a:pPr>
            <a:r>
              <a:rPr lang="de-DE" sz="2300" dirty="0"/>
              <a:t>2)   </a:t>
            </a:r>
            <a:r>
              <a:rPr lang="de-DE" sz="2300" dirty="0">
                <a:solidFill>
                  <a:srgbClr val="FF0000"/>
                </a:solidFill>
              </a:rPr>
              <a:t>Beide</a:t>
            </a:r>
            <a:r>
              <a:rPr lang="de-DE" sz="2300" dirty="0"/>
              <a:t> Bücher sind in Leder gebunden.</a:t>
            </a:r>
          </a:p>
          <a:p>
            <a:pPr marL="0" indent="0" algn="just">
              <a:buNone/>
            </a:pPr>
            <a:r>
              <a:rPr lang="de-DE" sz="2300" dirty="0"/>
              <a:t>3)   </a:t>
            </a:r>
            <a:r>
              <a:rPr lang="de-DE" sz="2300" dirty="0">
                <a:solidFill>
                  <a:srgbClr val="FF0000"/>
                </a:solidFill>
              </a:rPr>
              <a:t>Beide</a:t>
            </a:r>
            <a:r>
              <a:rPr lang="de-DE" sz="2300" dirty="0"/>
              <a:t> Ingenieure sind erst vor kurzem angestellt worden. 	</a:t>
            </a:r>
          </a:p>
          <a:p>
            <a:pPr marL="0" indent="0" algn="just">
              <a:buNone/>
            </a:pPr>
            <a:r>
              <a:rPr lang="de-DE" sz="2300" dirty="0"/>
              <a:t>4)   Sie zeigte in </a:t>
            </a:r>
            <a:r>
              <a:rPr lang="de-DE" sz="2300" dirty="0">
                <a:solidFill>
                  <a:srgbClr val="FF0000"/>
                </a:solidFill>
              </a:rPr>
              <a:t>beiden</a:t>
            </a:r>
            <a:r>
              <a:rPr lang="de-DE" sz="2300" dirty="0"/>
              <a:t> Sportarten große Leistungen.</a:t>
            </a:r>
          </a:p>
          <a:p>
            <a:pPr marL="0" indent="0" algn="just">
              <a:buNone/>
            </a:pPr>
            <a:r>
              <a:rPr lang="de-DE" sz="2300" dirty="0"/>
              <a:t>5)   Er hat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 verkauft, den Tisch und die Stühle. 	</a:t>
            </a:r>
          </a:p>
          <a:p>
            <a:pPr marL="0" indent="0" algn="just">
              <a:buNone/>
            </a:pPr>
            <a:r>
              <a:rPr lang="de-DE" sz="2300" dirty="0"/>
              <a:t>6)   Trinkt oder raucht er? ____.</a:t>
            </a:r>
          </a:p>
          <a:p>
            <a:pPr marL="0" indent="0" algn="just">
              <a:buNone/>
            </a:pPr>
            <a:r>
              <a:rPr lang="de-DE" sz="2300" dirty="0"/>
              <a:t>7)   Die Frauen der ____ sind ebenfalls berufstätig. 	</a:t>
            </a:r>
          </a:p>
          <a:p>
            <a:pPr marL="0" indent="0" algn="just">
              <a:buNone/>
            </a:pPr>
            <a:r>
              <a:rPr lang="de-DE" sz="2300" dirty="0"/>
              <a:t>8)   Die ____ Bücher, die er gekauft hat, sind in Leder gebunden.</a:t>
            </a:r>
          </a:p>
          <a:p>
            <a:pPr marL="0" indent="0" algn="just">
              <a:buNone/>
            </a:pPr>
            <a:r>
              <a:rPr lang="de-DE" sz="2300" dirty="0"/>
              <a:t>9)   Man sieht die ____ oft zusammen. 	</a:t>
            </a:r>
          </a:p>
          <a:p>
            <a:pPr marL="0" indent="0">
              <a:buSzPct val="100000"/>
              <a:buNone/>
            </a:pPr>
            <a:endParaRPr lang="de-DE" sz="2300" dirty="0"/>
          </a:p>
        </p:txBody>
      </p:sp>
    </p:spTree>
    <p:extLst>
      <p:ext uri="{BB962C8B-B14F-4D97-AF65-F5344CB8AC3E}">
        <p14:creationId xmlns:p14="http://schemas.microsoft.com/office/powerpoint/2010/main" val="3252369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das Indefinitpronomen „beide“, „beides“, „beiden“. </a:t>
            </a:r>
            <a:br>
              <a:rPr lang="de-DE" sz="2400" b="1" dirty="0"/>
            </a:b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„beide“, „beides“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„beiden“?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blanks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right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indefinite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pronoun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587927"/>
            <a:ext cx="8151963" cy="38128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300" dirty="0"/>
              <a:t>1)   Erfolg und Spaß bei der Arbeit. Man kann nicht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 haben. </a:t>
            </a:r>
          </a:p>
          <a:p>
            <a:pPr marL="0" indent="0" algn="just">
              <a:buNone/>
            </a:pPr>
            <a:r>
              <a:rPr lang="de-DE" sz="2300" dirty="0"/>
              <a:t>2)   </a:t>
            </a:r>
            <a:r>
              <a:rPr lang="de-DE" sz="2300" dirty="0">
                <a:solidFill>
                  <a:srgbClr val="FF0000"/>
                </a:solidFill>
              </a:rPr>
              <a:t>Beide</a:t>
            </a:r>
            <a:r>
              <a:rPr lang="de-DE" sz="2300" dirty="0"/>
              <a:t> Bücher sind in Leder gebunden.</a:t>
            </a:r>
          </a:p>
          <a:p>
            <a:pPr marL="0" indent="0" algn="just">
              <a:buNone/>
            </a:pPr>
            <a:r>
              <a:rPr lang="de-DE" sz="2300" dirty="0"/>
              <a:t>3)   </a:t>
            </a:r>
            <a:r>
              <a:rPr lang="de-DE" sz="2300" dirty="0">
                <a:solidFill>
                  <a:srgbClr val="FF0000"/>
                </a:solidFill>
              </a:rPr>
              <a:t>Beide</a:t>
            </a:r>
            <a:r>
              <a:rPr lang="de-DE" sz="2300" dirty="0"/>
              <a:t> Ingenieure sind erst vor kurzem angestellt worden. 	</a:t>
            </a:r>
          </a:p>
          <a:p>
            <a:pPr marL="0" indent="0" algn="just">
              <a:buNone/>
            </a:pPr>
            <a:r>
              <a:rPr lang="de-DE" sz="2300" dirty="0"/>
              <a:t>4)   Sie zeigte in </a:t>
            </a:r>
            <a:r>
              <a:rPr lang="de-DE" sz="2300" dirty="0">
                <a:solidFill>
                  <a:srgbClr val="FF0000"/>
                </a:solidFill>
              </a:rPr>
              <a:t>beiden</a:t>
            </a:r>
            <a:r>
              <a:rPr lang="de-DE" sz="2300" dirty="0"/>
              <a:t> Sportarten große Leistungen.</a:t>
            </a:r>
          </a:p>
          <a:p>
            <a:pPr marL="0" indent="0" algn="just">
              <a:buNone/>
            </a:pPr>
            <a:r>
              <a:rPr lang="de-DE" sz="2300" dirty="0"/>
              <a:t>5)   Er hat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 verkauft, den Tisch und die Stühle. 	</a:t>
            </a:r>
          </a:p>
          <a:p>
            <a:pPr marL="0" indent="0" algn="just">
              <a:buNone/>
            </a:pPr>
            <a:r>
              <a:rPr lang="de-DE" sz="2300" dirty="0"/>
              <a:t>6)   Trinkt oder raucht er?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.</a:t>
            </a:r>
          </a:p>
          <a:p>
            <a:pPr marL="0" indent="0" algn="just">
              <a:buNone/>
            </a:pPr>
            <a:r>
              <a:rPr lang="de-DE" sz="2300" dirty="0"/>
              <a:t>7)   Die Frauen der ____ sind ebenfalls berufstätig. 	</a:t>
            </a:r>
          </a:p>
          <a:p>
            <a:pPr marL="0" indent="0" algn="just">
              <a:buNone/>
            </a:pPr>
            <a:r>
              <a:rPr lang="de-DE" sz="2300" dirty="0"/>
              <a:t>8)   Die ____ Bücher, die er gekauft hat, sind in Leder gebunden.</a:t>
            </a:r>
          </a:p>
          <a:p>
            <a:pPr marL="0" indent="0" algn="just">
              <a:buNone/>
            </a:pPr>
            <a:r>
              <a:rPr lang="de-DE" sz="2300" dirty="0"/>
              <a:t>9)   Man sieht die ____ oft zusammen. 	</a:t>
            </a:r>
          </a:p>
          <a:p>
            <a:pPr marL="0" indent="0">
              <a:buSzPct val="100000"/>
              <a:buNone/>
            </a:pPr>
            <a:endParaRPr lang="de-DE" sz="2300" dirty="0"/>
          </a:p>
        </p:txBody>
      </p:sp>
    </p:spTree>
    <p:extLst>
      <p:ext uri="{BB962C8B-B14F-4D97-AF65-F5344CB8AC3E}">
        <p14:creationId xmlns:p14="http://schemas.microsoft.com/office/powerpoint/2010/main" val="1001560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das Indefinitpronomen „beide“, „beides“, „beiden“. </a:t>
            </a:r>
            <a:br>
              <a:rPr lang="de-DE" sz="2400" b="1" dirty="0"/>
            </a:b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„beide“, „beides“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„beiden“?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blanks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right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indefinite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pronoun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587927"/>
            <a:ext cx="8151963" cy="38128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300" dirty="0"/>
              <a:t>1)   Erfolg und Spaß bei der Arbeit. Man kann nicht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 haben. </a:t>
            </a:r>
          </a:p>
          <a:p>
            <a:pPr marL="0" indent="0" algn="just">
              <a:buNone/>
            </a:pPr>
            <a:r>
              <a:rPr lang="de-DE" sz="2300" dirty="0"/>
              <a:t>2)   </a:t>
            </a:r>
            <a:r>
              <a:rPr lang="de-DE" sz="2300" dirty="0">
                <a:solidFill>
                  <a:srgbClr val="FF0000"/>
                </a:solidFill>
              </a:rPr>
              <a:t>Beide</a:t>
            </a:r>
            <a:r>
              <a:rPr lang="de-DE" sz="2300" dirty="0"/>
              <a:t> Bücher sind in Leder gebunden.</a:t>
            </a:r>
          </a:p>
          <a:p>
            <a:pPr marL="0" indent="0" algn="just">
              <a:buNone/>
            </a:pPr>
            <a:r>
              <a:rPr lang="de-DE" sz="2300" dirty="0"/>
              <a:t>3)   </a:t>
            </a:r>
            <a:r>
              <a:rPr lang="de-DE" sz="2300" dirty="0">
                <a:solidFill>
                  <a:srgbClr val="FF0000"/>
                </a:solidFill>
              </a:rPr>
              <a:t>Beide</a:t>
            </a:r>
            <a:r>
              <a:rPr lang="de-DE" sz="2300" dirty="0"/>
              <a:t> Ingenieure sind erst vor kurzem angestellt worden. 	</a:t>
            </a:r>
          </a:p>
          <a:p>
            <a:pPr marL="0" indent="0" algn="just">
              <a:buNone/>
            </a:pPr>
            <a:r>
              <a:rPr lang="de-DE" sz="2300" dirty="0"/>
              <a:t>4)   Sie zeigte in </a:t>
            </a:r>
            <a:r>
              <a:rPr lang="de-DE" sz="2300" dirty="0">
                <a:solidFill>
                  <a:srgbClr val="FF0000"/>
                </a:solidFill>
              </a:rPr>
              <a:t>beiden</a:t>
            </a:r>
            <a:r>
              <a:rPr lang="de-DE" sz="2300" dirty="0"/>
              <a:t> Sportarten große Leistungen.</a:t>
            </a:r>
          </a:p>
          <a:p>
            <a:pPr marL="0" indent="0" algn="just">
              <a:buNone/>
            </a:pPr>
            <a:r>
              <a:rPr lang="de-DE" sz="2300" dirty="0"/>
              <a:t>5)   Er hat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 verkauft, den Tisch und die Stühle. 	</a:t>
            </a:r>
          </a:p>
          <a:p>
            <a:pPr marL="0" indent="0" algn="just">
              <a:buNone/>
            </a:pPr>
            <a:r>
              <a:rPr lang="de-DE" sz="2300" dirty="0"/>
              <a:t>6)   Trinkt oder raucht er?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.</a:t>
            </a:r>
          </a:p>
          <a:p>
            <a:pPr marL="0" indent="0" algn="just">
              <a:buNone/>
            </a:pPr>
            <a:r>
              <a:rPr lang="de-DE" sz="2300" dirty="0"/>
              <a:t>7)   Die Frauen der </a:t>
            </a:r>
            <a:r>
              <a:rPr lang="de-DE" sz="2300" dirty="0">
                <a:solidFill>
                  <a:srgbClr val="FF0000"/>
                </a:solidFill>
              </a:rPr>
              <a:t>beiden</a:t>
            </a:r>
            <a:r>
              <a:rPr lang="de-DE" sz="2300" dirty="0"/>
              <a:t> sind ebenfalls berufstätig. 	</a:t>
            </a:r>
          </a:p>
          <a:p>
            <a:pPr marL="0" indent="0" algn="just">
              <a:buNone/>
            </a:pPr>
            <a:r>
              <a:rPr lang="de-DE" sz="2300" dirty="0"/>
              <a:t>8)   Die ____ Bücher, die er gekauft hat, sind in Leder gebunden.</a:t>
            </a:r>
          </a:p>
          <a:p>
            <a:pPr marL="0" indent="0" algn="just">
              <a:buNone/>
            </a:pPr>
            <a:r>
              <a:rPr lang="de-DE" sz="2300" dirty="0"/>
              <a:t>9)   Man sieht die ____ oft zusammen. 	</a:t>
            </a:r>
          </a:p>
          <a:p>
            <a:pPr marL="0" indent="0">
              <a:buSzPct val="100000"/>
              <a:buNone/>
            </a:pPr>
            <a:endParaRPr lang="de-DE" sz="2300" dirty="0"/>
          </a:p>
        </p:txBody>
      </p:sp>
    </p:spTree>
    <p:extLst>
      <p:ext uri="{BB962C8B-B14F-4D97-AF65-F5344CB8AC3E}">
        <p14:creationId xmlns:p14="http://schemas.microsoft.com/office/powerpoint/2010/main" val="8467224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das Indefinitpronomen „beide“, „beides“, „beiden“. </a:t>
            </a:r>
            <a:br>
              <a:rPr lang="de-DE" sz="2400" b="1" dirty="0"/>
            </a:b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„beide“, „beides“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„beiden“?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blanks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right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indefinite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pronoun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587927"/>
            <a:ext cx="8151963" cy="38128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300" dirty="0"/>
              <a:t>1)   Erfolg und Spaß bei der Arbeit. Man kann nicht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 haben. </a:t>
            </a:r>
          </a:p>
          <a:p>
            <a:pPr marL="0" indent="0" algn="just">
              <a:buNone/>
            </a:pPr>
            <a:r>
              <a:rPr lang="de-DE" sz="2300" dirty="0"/>
              <a:t>2)   </a:t>
            </a:r>
            <a:r>
              <a:rPr lang="de-DE" sz="2300" dirty="0">
                <a:solidFill>
                  <a:srgbClr val="FF0000"/>
                </a:solidFill>
              </a:rPr>
              <a:t>Beide</a:t>
            </a:r>
            <a:r>
              <a:rPr lang="de-DE" sz="2300" dirty="0"/>
              <a:t> Bücher sind in Leder gebunden.</a:t>
            </a:r>
          </a:p>
          <a:p>
            <a:pPr marL="0" indent="0" algn="just">
              <a:buNone/>
            </a:pPr>
            <a:r>
              <a:rPr lang="de-DE" sz="2300" dirty="0"/>
              <a:t>3)   </a:t>
            </a:r>
            <a:r>
              <a:rPr lang="de-DE" sz="2300" dirty="0">
                <a:solidFill>
                  <a:srgbClr val="FF0000"/>
                </a:solidFill>
              </a:rPr>
              <a:t>Beide</a:t>
            </a:r>
            <a:r>
              <a:rPr lang="de-DE" sz="2300" dirty="0"/>
              <a:t> Ingenieure sind erst vor kurzem angestellt worden. 	</a:t>
            </a:r>
          </a:p>
          <a:p>
            <a:pPr marL="0" indent="0" algn="just">
              <a:buNone/>
            </a:pPr>
            <a:r>
              <a:rPr lang="de-DE" sz="2300" dirty="0"/>
              <a:t>4)   Sie zeigte in </a:t>
            </a:r>
            <a:r>
              <a:rPr lang="de-DE" sz="2300" dirty="0">
                <a:solidFill>
                  <a:srgbClr val="FF0000"/>
                </a:solidFill>
              </a:rPr>
              <a:t>beiden</a:t>
            </a:r>
            <a:r>
              <a:rPr lang="de-DE" sz="2300" dirty="0"/>
              <a:t> Sportarten große Leistungen.</a:t>
            </a:r>
          </a:p>
          <a:p>
            <a:pPr marL="0" indent="0" algn="just">
              <a:buNone/>
            </a:pPr>
            <a:r>
              <a:rPr lang="de-DE" sz="2300" dirty="0"/>
              <a:t>5)   Er hat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 verkauft, den Tisch und die Stühle. 	</a:t>
            </a:r>
          </a:p>
          <a:p>
            <a:pPr marL="0" indent="0" algn="just">
              <a:buNone/>
            </a:pPr>
            <a:r>
              <a:rPr lang="de-DE" sz="2300" dirty="0"/>
              <a:t>6)   Trinkt oder raucht er?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.</a:t>
            </a:r>
          </a:p>
          <a:p>
            <a:pPr marL="0" indent="0" algn="just">
              <a:buNone/>
            </a:pPr>
            <a:r>
              <a:rPr lang="de-DE" sz="2300" dirty="0"/>
              <a:t>7)   Die Frauen der </a:t>
            </a:r>
            <a:r>
              <a:rPr lang="de-DE" sz="2300" dirty="0">
                <a:solidFill>
                  <a:srgbClr val="FF0000"/>
                </a:solidFill>
              </a:rPr>
              <a:t>beiden</a:t>
            </a:r>
            <a:r>
              <a:rPr lang="de-DE" sz="2300" dirty="0"/>
              <a:t> sind ebenfalls berufstätig. 	</a:t>
            </a:r>
          </a:p>
          <a:p>
            <a:pPr marL="0" indent="0" algn="just">
              <a:buNone/>
            </a:pPr>
            <a:r>
              <a:rPr lang="de-DE" sz="2300" dirty="0"/>
              <a:t>8)   Die </a:t>
            </a:r>
            <a:r>
              <a:rPr lang="de-DE" sz="2300" dirty="0">
                <a:solidFill>
                  <a:srgbClr val="FF0000"/>
                </a:solidFill>
              </a:rPr>
              <a:t>beiden</a:t>
            </a:r>
            <a:r>
              <a:rPr lang="de-DE" sz="2300" dirty="0"/>
              <a:t> Bücher, die er gekauft hat, sind in Leder gebunden.</a:t>
            </a:r>
          </a:p>
          <a:p>
            <a:pPr marL="0" indent="0" algn="just">
              <a:buNone/>
            </a:pPr>
            <a:r>
              <a:rPr lang="de-DE" sz="2300" dirty="0"/>
              <a:t>9)   Man sieht die ____ oft zusammen. 	</a:t>
            </a:r>
          </a:p>
          <a:p>
            <a:pPr marL="0" indent="0">
              <a:buSzPct val="100000"/>
              <a:buNone/>
            </a:pPr>
            <a:endParaRPr lang="de-DE" sz="2300" dirty="0"/>
          </a:p>
        </p:txBody>
      </p:sp>
    </p:spTree>
    <p:extLst>
      <p:ext uri="{BB962C8B-B14F-4D97-AF65-F5344CB8AC3E}">
        <p14:creationId xmlns:p14="http://schemas.microsoft.com/office/powerpoint/2010/main" val="33512317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das Indefinitpronomen „beide“, „beides“, „beiden“. </a:t>
            </a:r>
            <a:br>
              <a:rPr lang="de-DE" sz="2400" b="1" dirty="0"/>
            </a:b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„beide“, „beides“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„beiden“?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blanks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right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indefinite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pronoun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587927"/>
            <a:ext cx="8151963" cy="38128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300" dirty="0"/>
              <a:t>1)   Erfolg und Spaß bei der Arbeit. Man kann nicht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 haben. </a:t>
            </a:r>
          </a:p>
          <a:p>
            <a:pPr marL="0" indent="0" algn="just">
              <a:buNone/>
            </a:pPr>
            <a:r>
              <a:rPr lang="de-DE" sz="2300" dirty="0"/>
              <a:t>2)   </a:t>
            </a:r>
            <a:r>
              <a:rPr lang="de-DE" sz="2300" dirty="0">
                <a:solidFill>
                  <a:srgbClr val="FF0000"/>
                </a:solidFill>
              </a:rPr>
              <a:t>Beide</a:t>
            </a:r>
            <a:r>
              <a:rPr lang="de-DE" sz="2300" dirty="0"/>
              <a:t> Bücher sind in Leder gebunden.</a:t>
            </a:r>
          </a:p>
          <a:p>
            <a:pPr marL="0" indent="0" algn="just">
              <a:buNone/>
            </a:pPr>
            <a:r>
              <a:rPr lang="de-DE" sz="2300" dirty="0"/>
              <a:t>3)   </a:t>
            </a:r>
            <a:r>
              <a:rPr lang="de-DE" sz="2300" dirty="0">
                <a:solidFill>
                  <a:srgbClr val="FF0000"/>
                </a:solidFill>
              </a:rPr>
              <a:t>Beide</a:t>
            </a:r>
            <a:r>
              <a:rPr lang="de-DE" sz="2300" dirty="0"/>
              <a:t> Ingenieure sind erst vor kurzem angestellt worden. 	</a:t>
            </a:r>
          </a:p>
          <a:p>
            <a:pPr marL="0" indent="0" algn="just">
              <a:buNone/>
            </a:pPr>
            <a:r>
              <a:rPr lang="de-DE" sz="2300" dirty="0"/>
              <a:t>4)   Sie zeigte in </a:t>
            </a:r>
            <a:r>
              <a:rPr lang="de-DE" sz="2300" dirty="0">
                <a:solidFill>
                  <a:srgbClr val="FF0000"/>
                </a:solidFill>
              </a:rPr>
              <a:t>beiden</a:t>
            </a:r>
            <a:r>
              <a:rPr lang="de-DE" sz="2300" dirty="0"/>
              <a:t> Sportarten große Leistungen.</a:t>
            </a:r>
          </a:p>
          <a:p>
            <a:pPr marL="0" indent="0" algn="just">
              <a:buNone/>
            </a:pPr>
            <a:r>
              <a:rPr lang="de-DE" sz="2300" dirty="0"/>
              <a:t>5)   Er hat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 verkauft, den Tisch und die Stühle. 	</a:t>
            </a:r>
          </a:p>
          <a:p>
            <a:pPr marL="0" indent="0" algn="just">
              <a:buNone/>
            </a:pPr>
            <a:r>
              <a:rPr lang="de-DE" sz="2300" dirty="0"/>
              <a:t>6)   Trinkt oder raucht er? </a:t>
            </a:r>
            <a:r>
              <a:rPr lang="de-DE" sz="2300" dirty="0">
                <a:solidFill>
                  <a:srgbClr val="FF0000"/>
                </a:solidFill>
              </a:rPr>
              <a:t>Beides</a:t>
            </a:r>
            <a:r>
              <a:rPr lang="de-DE" sz="2300" dirty="0"/>
              <a:t>.</a:t>
            </a:r>
          </a:p>
          <a:p>
            <a:pPr marL="0" indent="0" algn="just">
              <a:buNone/>
            </a:pPr>
            <a:r>
              <a:rPr lang="de-DE" sz="2300" dirty="0"/>
              <a:t>7)   Die Frauen der </a:t>
            </a:r>
            <a:r>
              <a:rPr lang="de-DE" sz="2300" dirty="0">
                <a:solidFill>
                  <a:srgbClr val="FF0000"/>
                </a:solidFill>
              </a:rPr>
              <a:t>beiden</a:t>
            </a:r>
            <a:r>
              <a:rPr lang="de-DE" sz="2300" dirty="0"/>
              <a:t> sind ebenfalls berufstätig. 	</a:t>
            </a:r>
          </a:p>
          <a:p>
            <a:pPr marL="0" indent="0" algn="just">
              <a:buNone/>
            </a:pPr>
            <a:r>
              <a:rPr lang="de-DE" sz="2300" dirty="0"/>
              <a:t>8)   Die </a:t>
            </a:r>
            <a:r>
              <a:rPr lang="de-DE" sz="2300" dirty="0">
                <a:solidFill>
                  <a:srgbClr val="FF0000"/>
                </a:solidFill>
              </a:rPr>
              <a:t>beiden</a:t>
            </a:r>
            <a:r>
              <a:rPr lang="de-DE" sz="2300" dirty="0"/>
              <a:t> Bücher, die er gekauft hat, sind in Leder gebunden.</a:t>
            </a:r>
          </a:p>
          <a:p>
            <a:pPr marL="0" indent="0" algn="just">
              <a:buNone/>
            </a:pPr>
            <a:r>
              <a:rPr lang="de-DE" sz="2300" dirty="0"/>
              <a:t>9)   Man sieht die </a:t>
            </a:r>
            <a:r>
              <a:rPr lang="de-DE" sz="2300" dirty="0">
                <a:solidFill>
                  <a:srgbClr val="FF0000"/>
                </a:solidFill>
              </a:rPr>
              <a:t>beiden</a:t>
            </a:r>
            <a:r>
              <a:rPr lang="de-DE" sz="2300" dirty="0"/>
              <a:t> oft zusammen. 	</a:t>
            </a:r>
          </a:p>
          <a:p>
            <a:pPr marL="0" indent="0">
              <a:buSzPct val="100000"/>
              <a:buNone/>
            </a:pPr>
            <a:endParaRPr lang="de-DE" sz="2300" dirty="0"/>
          </a:p>
        </p:txBody>
      </p:sp>
    </p:spTree>
    <p:extLst>
      <p:ext uri="{BB962C8B-B14F-4D97-AF65-F5344CB8AC3E}">
        <p14:creationId xmlns:p14="http://schemas.microsoft.com/office/powerpoint/2010/main" val="2488821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Indefinitpronomen</a:t>
            </a:r>
            <a:br>
              <a:rPr lang="en-GB" sz="2800" b="1" dirty="0">
                <a:cs typeface="Calibri"/>
              </a:rPr>
            </a:br>
            <a:r>
              <a:rPr lang="en-US" sz="2400" b="1" dirty="0">
                <a:cs typeface="Calibri"/>
              </a:rPr>
              <a:t>Indefinite pronouns</a:t>
            </a:r>
            <a:endParaRPr lang="en-CA" sz="2800" dirty="0"/>
          </a:p>
        </p:txBody>
      </p:sp>
      <p:sp>
        <p:nvSpPr>
          <p:cNvPr id="10" name="Shape 42"/>
          <p:cNvSpPr txBox="1">
            <a:spLocks/>
          </p:cNvSpPr>
          <p:nvPr/>
        </p:nvSpPr>
        <p:spPr>
          <a:xfrm>
            <a:off x="358449" y="1742535"/>
            <a:ext cx="8388735" cy="44684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25" tIns="91425" rIns="91425" bIns="91425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de-DE" sz="2000">
              <a:solidFill>
                <a:schemeClr val="tx1"/>
              </a:solidFill>
            </a:endParaRPr>
          </a:p>
          <a:p>
            <a:pPr marL="0" indent="0">
              <a:buFont typeface="Arial"/>
              <a:buNone/>
            </a:pP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91706" y="1828800"/>
            <a:ext cx="8177841" cy="42269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dirty="0"/>
              <a:t>Indefinitpronomen </a:t>
            </a:r>
            <a:r>
              <a:rPr lang="de-DE" sz="2400" dirty="0">
                <a:solidFill>
                  <a:prstClr val="black"/>
                </a:solidFill>
              </a:rPr>
              <a:t>können </a:t>
            </a:r>
            <a:r>
              <a:rPr lang="de-DE" sz="2400" b="1" dirty="0">
                <a:solidFill>
                  <a:prstClr val="black"/>
                </a:solidFill>
              </a:rPr>
              <a:t>Stellvertreter für ein Nomen </a:t>
            </a:r>
            <a:r>
              <a:rPr lang="de-DE" sz="2400" dirty="0">
                <a:solidFill>
                  <a:prstClr val="black"/>
                </a:solidFill>
              </a:rPr>
              <a:t>sein.</a:t>
            </a:r>
            <a:endParaRPr lang="de-DE" sz="2400" dirty="0"/>
          </a:p>
          <a:p>
            <a:pPr marL="0" indent="0">
              <a:buNone/>
            </a:pP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Indefinite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pronouns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can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be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used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instead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of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a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noun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. </a:t>
            </a:r>
            <a:endParaRPr lang="de-DE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2400" dirty="0"/>
              <a:t>Sie können für </a:t>
            </a:r>
            <a:r>
              <a:rPr lang="de-DE" sz="2400" b="1" dirty="0"/>
              <a:t>Personen oder Sachen </a:t>
            </a:r>
            <a:r>
              <a:rPr lang="de-DE" sz="2400" dirty="0"/>
              <a:t>stehen. Die Person oder Sache ist </a:t>
            </a:r>
            <a:r>
              <a:rPr lang="de-DE" sz="2400" b="1" dirty="0"/>
              <a:t>unbekannt</a:t>
            </a:r>
            <a:r>
              <a:rPr lang="de-DE" sz="2400" dirty="0"/>
              <a:t> oder ihre </a:t>
            </a:r>
            <a:r>
              <a:rPr lang="de-DE" sz="2400" b="1" dirty="0"/>
              <a:t>Menge ist unbestimmt</a:t>
            </a:r>
            <a:r>
              <a:rPr lang="de-DE" sz="2400" dirty="0"/>
              <a:t>.</a:t>
            </a:r>
          </a:p>
          <a:p>
            <a:pPr marL="0" indent="0">
              <a:buNone/>
            </a:pP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They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stand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for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persons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or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things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. The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person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or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thing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is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either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unknown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or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its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amount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is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indefinite.</a:t>
            </a:r>
          </a:p>
          <a:p>
            <a:pPr marL="0" indent="0" algn="just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de-DE" sz="6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de-DE" sz="2400" dirty="0">
                <a:solidFill>
                  <a:prstClr val="black"/>
                </a:solidFill>
              </a:rPr>
              <a:t>Indefinitpronomen werden benutzt, wenn wir nicht über etwas Konkretes sprechen und etwas </a:t>
            </a:r>
            <a:r>
              <a:rPr lang="de-DE" sz="2400" b="1" dirty="0">
                <a:solidFill>
                  <a:prstClr val="black"/>
                </a:solidFill>
              </a:rPr>
              <a:t>verallgemeinern</a:t>
            </a:r>
            <a:r>
              <a:rPr lang="de-DE" sz="2400" dirty="0">
                <a:solidFill>
                  <a:prstClr val="black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Indefinite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pronouns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are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used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when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we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do not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talk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about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something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specific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we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generalize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something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.</a:t>
            </a:r>
            <a:endParaRPr lang="de-DE" sz="1200" b="1" dirty="0">
              <a:solidFill>
                <a:srgbClr val="FF0000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4469" y="116632"/>
            <a:ext cx="1437268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79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174052" cy="4379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400" dirty="0"/>
              <a:t>	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924813"/>
              </p:ext>
            </p:extLst>
          </p:nvPr>
        </p:nvGraphicFramePr>
        <p:xfrm>
          <a:off x="564515" y="1863536"/>
          <a:ext cx="7803108" cy="455425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194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8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58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man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0" baseline="0" dirty="0"/>
                        <a:t>unpersönlich</a:t>
                      </a:r>
                      <a:r>
                        <a:rPr lang="de-DE" sz="2000" baseline="0" dirty="0"/>
                        <a:t>; eine oder mehrere Personen</a:t>
                      </a:r>
                      <a:br>
                        <a:rPr lang="de-DE" sz="2000" baseline="0" dirty="0"/>
                      </a:b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unpersonal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;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one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or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more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persons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 (=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one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)  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222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(irgend)jemand </a:t>
                      </a:r>
                      <a:r>
                        <a:rPr lang="de-DE" sz="20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</a:t>
                      </a: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 niemand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aseline="0" dirty="0"/>
                        <a:t>eine oder mehrere unbekannte Personen</a:t>
                      </a:r>
                    </a:p>
                    <a:p>
                      <a:pPr algn="ctr"/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one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or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more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unknown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persons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 (=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somebody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,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nobody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)  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222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etwas </a:t>
                      </a:r>
                      <a:r>
                        <a:rPr lang="de-DE" sz="20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</a:t>
                      </a: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 nichts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aseline="0" dirty="0"/>
                        <a:t>eine unbestimmte Sache oder Situation </a:t>
                      </a:r>
                      <a:br>
                        <a:rPr lang="de-DE" sz="2000" baseline="0" dirty="0"/>
                      </a:b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an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unspecified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thing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or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situation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(=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something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,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nothing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)  </a:t>
                      </a:r>
                      <a:endParaRPr lang="de-DE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81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alle- / jede-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alle Personen/Sachen aus einer Gruppe</a:t>
                      </a:r>
                    </a:p>
                    <a:p>
                      <a:pPr algn="ctr"/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all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persons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or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things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from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a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group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(=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everything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,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everyone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951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beide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aseline="0" dirty="0"/>
                        <a:t>zwei bekannte Personen/Sachen</a:t>
                      </a:r>
                    </a:p>
                    <a:p>
                      <a:pPr algn="ctr"/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two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known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persons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ot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things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 (=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either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,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both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,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the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two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)  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95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einige- / manche-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mehrere Personen/Sachen,</a:t>
                      </a:r>
                      <a:r>
                        <a:rPr lang="de-DE" sz="2000" baseline="0" dirty="0"/>
                        <a:t> aber nicht viele</a:t>
                      </a:r>
                      <a:br>
                        <a:rPr lang="de-DE" sz="2000" baseline="0" dirty="0"/>
                      </a:b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several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persons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things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, but not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many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(=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some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, a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few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95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ein- / kein-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eine unbekannte Person/Sache</a:t>
                      </a:r>
                      <a:br>
                        <a:rPr lang="de-DE" sz="2000" baseline="0" dirty="0"/>
                      </a:b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an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unknown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person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thing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 (=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one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, a, </a:t>
                      </a:r>
                      <a:r>
                        <a:rPr kumimoji="0" lang="de-DE" sz="160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none</a:t>
                      </a:r>
                      <a:r>
                        <a:rPr kumimoji="0" lang="de-DE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Indefinitpronomen</a:t>
            </a:r>
            <a:br>
              <a:rPr lang="en-GB" sz="2800" b="1" dirty="0">
                <a:cs typeface="Calibri"/>
              </a:rPr>
            </a:br>
            <a:r>
              <a:rPr lang="en-US" sz="2400" b="1" dirty="0">
                <a:cs typeface="Calibri"/>
              </a:rPr>
              <a:t>Indefinite pronouns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4021069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5"/>
            <a:ext cx="8174052" cy="8347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400" dirty="0"/>
              <a:t>Es gibt 3 verschiedene Arten von Indefinitpronomen:</a:t>
            </a:r>
            <a:endParaRPr lang="de-DE" sz="2400" b="1" dirty="0"/>
          </a:p>
          <a:p>
            <a:pPr marL="0" indent="0" algn="just">
              <a:buNone/>
            </a:pP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There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are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3 different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kinds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indefinite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pronouns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endParaRPr lang="de-DE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1800" dirty="0">
              <a:solidFill>
                <a:schemeClr val="bg1">
                  <a:lumMod val="50000"/>
                </a:schemeClr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prstClr val="black"/>
                </a:solidFill>
              </a:rPr>
              <a:t>Indefinitpronomen nur für </a:t>
            </a:r>
            <a:r>
              <a:rPr lang="de-DE" sz="2400" b="1" dirty="0">
                <a:solidFill>
                  <a:prstClr val="black"/>
                </a:solidFill>
              </a:rPr>
              <a:t>Personen</a:t>
            </a:r>
            <a:br>
              <a:rPr lang="de-DE" sz="2400" dirty="0">
                <a:solidFill>
                  <a:prstClr val="black"/>
                </a:solidFill>
              </a:rPr>
            </a:b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Indefinite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pronouns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only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for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persons</a:t>
            </a:r>
            <a:endParaRPr lang="de-DE" sz="1800" dirty="0">
              <a:solidFill>
                <a:prstClr val="white">
                  <a:lumMod val="50000"/>
                </a:prstClr>
              </a:solidFill>
            </a:endParaRPr>
          </a:p>
          <a:p>
            <a:pPr lvl="0" algn="just">
              <a:buFont typeface="Arial" panose="020B0604020202020204" pitchFamily="34" charset="0"/>
              <a:buChar char="•"/>
            </a:pPr>
            <a:endParaRPr lang="de-DE" sz="1050" dirty="0">
              <a:solidFill>
                <a:prstClr val="black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prstClr val="black"/>
                </a:solidFill>
              </a:rPr>
              <a:t>Indefinitpronomen nur für </a:t>
            </a:r>
            <a:r>
              <a:rPr lang="de-DE" sz="2400" b="1" dirty="0">
                <a:solidFill>
                  <a:prstClr val="black"/>
                </a:solidFill>
              </a:rPr>
              <a:t>Sachen</a:t>
            </a:r>
            <a:br>
              <a:rPr lang="de-DE" sz="2400" dirty="0">
                <a:solidFill>
                  <a:prstClr val="black"/>
                </a:solidFill>
              </a:rPr>
            </a:b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Indefinite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pronouns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only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for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things</a:t>
            </a:r>
            <a:endParaRPr lang="de-DE" sz="1800" dirty="0">
              <a:solidFill>
                <a:prstClr val="white">
                  <a:lumMod val="50000"/>
                </a:prstClr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de-DE" sz="1050" b="1" dirty="0">
              <a:solidFill>
                <a:prstClr val="black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prstClr val="black"/>
                </a:solidFill>
              </a:rPr>
              <a:t>Indefinitpronomen für </a:t>
            </a:r>
            <a:r>
              <a:rPr lang="de-DE" sz="2400" b="1" dirty="0">
                <a:solidFill>
                  <a:prstClr val="black"/>
                </a:solidFill>
              </a:rPr>
              <a:t>Personen und Sachen</a:t>
            </a:r>
            <a:br>
              <a:rPr lang="de-DE" sz="2400" dirty="0">
                <a:solidFill>
                  <a:prstClr val="black"/>
                </a:solidFill>
              </a:rPr>
            </a:b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Indefinite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pronouns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for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both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persons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things</a:t>
            </a:r>
            <a:endParaRPr lang="de-DE" sz="1800" dirty="0">
              <a:solidFill>
                <a:prstClr val="white">
                  <a:lumMod val="50000"/>
                </a:prstClr>
              </a:solidFill>
            </a:endParaRPr>
          </a:p>
          <a:p>
            <a:pPr marL="0" indent="0" algn="just">
              <a:buNone/>
            </a:pPr>
            <a:endParaRPr lang="de-DE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4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de-DE" sz="1800" b="1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9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Indefinitpronomen</a:t>
            </a:r>
            <a:r>
              <a:rPr lang="en-GB" sz="2800" b="1" dirty="0">
                <a:cs typeface="Calibri"/>
              </a:rPr>
              <a:t>: </a:t>
            </a:r>
            <a:r>
              <a:rPr lang="en-GB" sz="2800" b="1" dirty="0" err="1">
                <a:cs typeface="Calibri"/>
              </a:rPr>
              <a:t>Arten</a:t>
            </a:r>
            <a:br>
              <a:rPr lang="en-GB" sz="2800" b="1" dirty="0">
                <a:cs typeface="Calibri"/>
              </a:rPr>
            </a:br>
            <a:r>
              <a:rPr lang="en-US" sz="2400" b="1" dirty="0">
                <a:cs typeface="Calibri"/>
              </a:rPr>
              <a:t>Indefinite pronouns: kinds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046210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12810"/>
            <a:ext cx="8174052" cy="8347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dirty="0">
                <a:solidFill>
                  <a:prstClr val="black"/>
                </a:solidFill>
              </a:rPr>
              <a:t>Indefinitpronomen nur für Personen werden </a:t>
            </a:r>
            <a:r>
              <a:rPr lang="de-DE" sz="2400" b="1" dirty="0">
                <a:solidFill>
                  <a:prstClr val="black"/>
                </a:solidFill>
              </a:rPr>
              <a:t>dekliniert</a:t>
            </a:r>
            <a:r>
              <a:rPr lang="de-DE" sz="2400" dirty="0">
                <a:solidFill>
                  <a:prstClr val="black"/>
                </a:solidFill>
              </a:rPr>
              <a:t>. Sie werden </a:t>
            </a:r>
            <a:r>
              <a:rPr lang="de-DE" sz="2400" b="1" dirty="0">
                <a:solidFill>
                  <a:prstClr val="black"/>
                </a:solidFill>
              </a:rPr>
              <a:t>nur im Singular </a:t>
            </a:r>
            <a:r>
              <a:rPr lang="de-DE" sz="2400" dirty="0">
                <a:solidFill>
                  <a:prstClr val="black"/>
                </a:solidFill>
              </a:rPr>
              <a:t>benutzt, ein Plural existiert nicht.</a:t>
            </a:r>
            <a:br>
              <a:rPr lang="de-DE" sz="2400" dirty="0">
                <a:solidFill>
                  <a:prstClr val="black"/>
                </a:solidFill>
              </a:rPr>
            </a:b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Indefinite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pronouns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only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for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persons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need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to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be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declined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.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They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are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only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used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singular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form, a plural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does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not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exist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. </a:t>
            </a:r>
            <a:endParaRPr lang="de-DE" sz="24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4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400" b="1" dirty="0"/>
          </a:p>
          <a:p>
            <a:pPr marL="0" indent="0" algn="just">
              <a:buNone/>
            </a:pPr>
            <a:endParaRPr lang="de-DE" sz="24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de-DE" sz="1800" b="1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534837" y="1599911"/>
            <a:ext cx="7850037" cy="5607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man   -   (irgend)jemand   -   niemand</a:t>
            </a: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122415"/>
              </p:ext>
            </p:extLst>
          </p:nvPr>
        </p:nvGraphicFramePr>
        <p:xfrm>
          <a:off x="569343" y="4045253"/>
          <a:ext cx="7910423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29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1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Nominativ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Akkusativ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Dativ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rgbClr val="FF0000"/>
                          </a:solidFill>
                        </a:rPr>
                        <a:t>man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einen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einem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648">
                <a:tc>
                  <a:txBody>
                    <a:bodyPr/>
                    <a:lstStyle/>
                    <a:p>
                      <a:r>
                        <a:rPr lang="de-DE" dirty="0"/>
                        <a:t>(irgend)jemand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rgbClr val="FF0000"/>
                          </a:solidFill>
                        </a:rPr>
                        <a:t>jemand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rgbClr val="FF0000"/>
                          </a:solidFill>
                        </a:rPr>
                        <a:t>(irgend)jemand(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de-DE" b="0" dirty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rgbClr val="FF0000"/>
                          </a:solidFill>
                        </a:rPr>
                        <a:t>(irgend)jemand(</a:t>
                      </a:r>
                      <a:r>
                        <a:rPr lang="de-DE" b="1" dirty="0" err="1">
                          <a:solidFill>
                            <a:srgbClr val="FF0000"/>
                          </a:solidFill>
                        </a:rPr>
                        <a:t>em</a:t>
                      </a:r>
                      <a:r>
                        <a:rPr lang="de-DE" b="0" dirty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niemand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rgbClr val="FF0000"/>
                          </a:solidFill>
                        </a:rPr>
                        <a:t>niemand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rgbClr val="FF0000"/>
                          </a:solidFill>
                        </a:rPr>
                        <a:t>niemand(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de-DE" b="0" dirty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rgbClr val="FF0000"/>
                          </a:solidFill>
                        </a:rPr>
                        <a:t>niemand(</a:t>
                      </a:r>
                      <a:r>
                        <a:rPr lang="de-DE" b="1" dirty="0" err="1">
                          <a:solidFill>
                            <a:srgbClr val="FF0000"/>
                          </a:solidFill>
                        </a:rPr>
                        <a:t>em</a:t>
                      </a:r>
                      <a:r>
                        <a:rPr lang="de-DE" b="0" dirty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Indefinitpronomen</a:t>
            </a:r>
            <a:r>
              <a:rPr lang="en-GB" sz="2800" b="1" dirty="0">
                <a:cs typeface="Calibri"/>
              </a:rPr>
              <a:t>: </a:t>
            </a:r>
            <a:r>
              <a:rPr lang="en-GB" sz="2800" b="1" dirty="0" err="1">
                <a:cs typeface="Calibri"/>
              </a:rPr>
              <a:t>Personen</a:t>
            </a:r>
            <a:br>
              <a:rPr lang="en-GB" sz="2800" b="1" dirty="0">
                <a:cs typeface="Calibri"/>
              </a:rPr>
            </a:br>
            <a:r>
              <a:rPr lang="en-US" sz="2400" b="1" dirty="0">
                <a:cs typeface="Calibri"/>
              </a:rPr>
              <a:t>Indefinite pronouns: persons</a:t>
            </a:r>
            <a:endParaRPr lang="en-CA" sz="2800" dirty="0"/>
          </a:p>
        </p:txBody>
      </p:sp>
      <p:sp>
        <p:nvSpPr>
          <p:cNvPr id="12" name="Rechteck 11"/>
          <p:cNvSpPr/>
          <p:nvPr/>
        </p:nvSpPr>
        <p:spPr>
          <a:xfrm>
            <a:off x="534838" y="5616097"/>
            <a:ext cx="8203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* 	Ein </a:t>
            </a:r>
            <a:r>
              <a:rPr lang="de-DE" b="1" dirty="0"/>
              <a:t>Genitiv</a:t>
            </a:r>
            <a:r>
              <a:rPr lang="de-DE" dirty="0"/>
              <a:t> existiert nicht.   </a:t>
            </a:r>
          </a:p>
          <a:p>
            <a:r>
              <a:rPr lang="de-DE" dirty="0"/>
              <a:t>** 	Die Endungen (</a:t>
            </a:r>
            <a:r>
              <a:rPr lang="de-DE" b="1" dirty="0"/>
              <a:t>en</a:t>
            </a:r>
            <a:r>
              <a:rPr lang="de-DE" dirty="0"/>
              <a:t>) und (</a:t>
            </a:r>
            <a:r>
              <a:rPr lang="de-DE" b="1" dirty="0" err="1"/>
              <a:t>em</a:t>
            </a:r>
            <a:r>
              <a:rPr lang="de-DE" dirty="0"/>
              <a:t>) lässt man auch oft weg.</a:t>
            </a:r>
          </a:p>
        </p:txBody>
      </p:sp>
    </p:spTree>
    <p:extLst>
      <p:ext uri="{BB962C8B-B14F-4D97-AF65-F5344CB8AC3E}">
        <p14:creationId xmlns:p14="http://schemas.microsoft.com/office/powerpoint/2010/main" val="3406249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12810"/>
            <a:ext cx="8174052" cy="8347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dirty="0">
                <a:solidFill>
                  <a:prstClr val="black"/>
                </a:solidFill>
              </a:rPr>
              <a:t>Indefinitpronomen nur für Sachen werden </a:t>
            </a:r>
            <a:r>
              <a:rPr lang="de-DE" sz="2400" b="1" dirty="0">
                <a:solidFill>
                  <a:prstClr val="black"/>
                </a:solidFill>
              </a:rPr>
              <a:t>nicht dekliniert</a:t>
            </a:r>
            <a:r>
              <a:rPr lang="de-DE" sz="2400" dirty="0">
                <a:solidFill>
                  <a:prstClr val="black"/>
                </a:solidFill>
              </a:rPr>
              <a:t>. Sie sind </a:t>
            </a:r>
            <a:r>
              <a:rPr lang="de-DE" sz="2400" b="1" dirty="0">
                <a:solidFill>
                  <a:prstClr val="black"/>
                </a:solidFill>
              </a:rPr>
              <a:t>unveränderlich</a:t>
            </a:r>
            <a:r>
              <a:rPr lang="de-DE" sz="2400" dirty="0">
                <a:solidFill>
                  <a:prstClr val="black"/>
                </a:solidFill>
              </a:rPr>
              <a:t>. </a:t>
            </a:r>
            <a:br>
              <a:rPr lang="de-DE" sz="2400" dirty="0">
                <a:solidFill>
                  <a:prstClr val="black"/>
                </a:solidFill>
              </a:rPr>
            </a:b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Indefinite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pronouns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only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for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things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do not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need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to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be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declined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.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They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are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unchanging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.</a:t>
            </a:r>
            <a:endParaRPr lang="de-DE" sz="24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400" b="1" dirty="0"/>
          </a:p>
          <a:p>
            <a:pPr marL="0" indent="0" algn="just">
              <a:buNone/>
            </a:pPr>
            <a:r>
              <a:rPr lang="de-DE" sz="2400" dirty="0">
                <a:solidFill>
                  <a:prstClr val="black"/>
                </a:solidFill>
              </a:rPr>
              <a:t>Beispiele:		Pass auf, da ist </a:t>
            </a:r>
            <a:r>
              <a:rPr lang="de-DE" sz="2400" dirty="0">
                <a:solidFill>
                  <a:srgbClr val="FF0000"/>
                </a:solidFill>
              </a:rPr>
              <a:t>etwas</a:t>
            </a:r>
            <a:r>
              <a:rPr lang="de-DE" sz="2400" dirty="0">
                <a:solidFill>
                  <a:prstClr val="black"/>
                </a:solidFill>
              </a:rPr>
              <a:t>. – Nein, da ist </a:t>
            </a:r>
            <a:r>
              <a:rPr lang="de-DE" sz="2400" dirty="0">
                <a:solidFill>
                  <a:srgbClr val="FF0000"/>
                </a:solidFill>
              </a:rPr>
              <a:t>nichts</a:t>
            </a:r>
            <a:r>
              <a:rPr lang="de-DE" sz="2400" dirty="0">
                <a:solidFill>
                  <a:prstClr val="black"/>
                </a:solidFill>
              </a:rPr>
              <a:t>.</a:t>
            </a:r>
          </a:p>
          <a:p>
            <a:pPr marL="0" lvl="0" indent="0" algn="just">
              <a:buNone/>
            </a:pP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Example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:			</a:t>
            </a:r>
            <a:r>
              <a:rPr lang="de-DE" sz="2400" dirty="0">
                <a:solidFill>
                  <a:prstClr val="black"/>
                </a:solidFill>
              </a:rPr>
              <a:t>Hast du </a:t>
            </a:r>
            <a:r>
              <a:rPr lang="de-DE" sz="2400" dirty="0">
                <a:solidFill>
                  <a:srgbClr val="FF0000"/>
                </a:solidFill>
              </a:rPr>
              <a:t>etwas</a:t>
            </a:r>
            <a:r>
              <a:rPr lang="de-DE" sz="2400" dirty="0">
                <a:solidFill>
                  <a:prstClr val="black"/>
                </a:solidFill>
              </a:rPr>
              <a:t> gesagt? – Nein, ich habe </a:t>
            </a:r>
            <a:r>
              <a:rPr lang="de-DE" sz="2400" dirty="0">
                <a:solidFill>
                  <a:srgbClr val="FF0000"/>
                </a:solidFill>
              </a:rPr>
              <a:t>nichts</a:t>
            </a:r>
            <a:r>
              <a:rPr lang="de-DE" sz="2400" dirty="0">
                <a:solidFill>
                  <a:prstClr val="black"/>
                </a:solidFill>
              </a:rPr>
              <a:t> 					gesagt.</a:t>
            </a:r>
          </a:p>
          <a:p>
            <a:pPr marL="0" lvl="0" indent="0" algn="just">
              <a:buNone/>
            </a:pPr>
            <a:r>
              <a:rPr lang="de-DE" sz="2400" b="1" dirty="0">
                <a:solidFill>
                  <a:prstClr val="black"/>
                </a:solidFill>
              </a:rPr>
              <a:t>				</a:t>
            </a:r>
            <a:r>
              <a:rPr lang="de-DE" sz="2400" dirty="0">
                <a:solidFill>
                  <a:prstClr val="black"/>
                </a:solidFill>
              </a:rPr>
              <a:t>Ich möchte </a:t>
            </a:r>
            <a:r>
              <a:rPr lang="de-DE" sz="2400" dirty="0">
                <a:solidFill>
                  <a:srgbClr val="FF0000"/>
                </a:solidFill>
              </a:rPr>
              <a:t>etwas</a:t>
            </a:r>
            <a:r>
              <a:rPr lang="de-DE" sz="2400" dirty="0">
                <a:solidFill>
                  <a:prstClr val="black"/>
                </a:solidFill>
              </a:rPr>
              <a:t> essen. Aber es ist </a:t>
            </a:r>
            <a:r>
              <a:rPr lang="de-DE" sz="2400" dirty="0">
                <a:solidFill>
                  <a:srgbClr val="FF0000"/>
                </a:solidFill>
              </a:rPr>
              <a:t>nichts</a:t>
            </a:r>
            <a:r>
              <a:rPr lang="de-DE" sz="2400" dirty="0">
                <a:solidFill>
                  <a:prstClr val="black"/>
                </a:solidFill>
              </a:rPr>
              <a:t> mehr 				im Kühlschrank.</a:t>
            </a:r>
            <a:endParaRPr lang="de-DE" sz="18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534837" y="1599911"/>
            <a:ext cx="7850037" cy="5607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etwas   -   nichts</a:t>
            </a:r>
          </a:p>
        </p:txBody>
      </p:sp>
      <p:sp>
        <p:nvSpPr>
          <p:cNvPr id="11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Indefinitpronomen</a:t>
            </a:r>
            <a:r>
              <a:rPr lang="en-GB" sz="2800" b="1" dirty="0">
                <a:cs typeface="Calibri"/>
              </a:rPr>
              <a:t>: </a:t>
            </a:r>
            <a:r>
              <a:rPr lang="en-GB" sz="2800" b="1" dirty="0" err="1">
                <a:cs typeface="Calibri"/>
              </a:rPr>
              <a:t>Sachen</a:t>
            </a:r>
            <a:br>
              <a:rPr lang="en-GB" sz="2800" b="1" dirty="0">
                <a:cs typeface="Calibri"/>
              </a:rPr>
            </a:br>
            <a:r>
              <a:rPr lang="en-US" sz="2400" b="1" dirty="0">
                <a:cs typeface="Calibri"/>
              </a:rPr>
              <a:t>Indefinite pronouns: things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600855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12810"/>
            <a:ext cx="8174052" cy="8347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000" dirty="0">
                <a:solidFill>
                  <a:prstClr val="black"/>
                </a:solidFill>
              </a:rPr>
              <a:t>Das Pronomen </a:t>
            </a:r>
            <a:r>
              <a:rPr lang="de-DE" sz="2000" b="1" dirty="0">
                <a:solidFill>
                  <a:prstClr val="black"/>
                </a:solidFill>
              </a:rPr>
              <a:t>beide</a:t>
            </a:r>
            <a:r>
              <a:rPr lang="de-DE" sz="2000" dirty="0">
                <a:solidFill>
                  <a:prstClr val="black"/>
                </a:solidFill>
              </a:rPr>
              <a:t> bezieht sich auf zwei bekannte Größen.</a:t>
            </a:r>
          </a:p>
          <a:p>
            <a:pPr marL="0" indent="0">
              <a:buNone/>
            </a:pP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The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pronoun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‚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both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‘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can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be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used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for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both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people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things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. </a:t>
            </a:r>
          </a:p>
          <a:p>
            <a:pPr marL="0" indent="0">
              <a:buNone/>
            </a:pPr>
            <a:endParaRPr lang="de-DE" sz="1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de-DE" sz="2000" dirty="0">
                <a:solidFill>
                  <a:prstClr val="black"/>
                </a:solidFill>
              </a:rPr>
              <a:t>1. Es kann ausdrücken, dass etwas nicht nur den einen, sondern auch den  </a:t>
            </a:r>
          </a:p>
          <a:p>
            <a:pPr marL="0" indent="0">
              <a:buNone/>
            </a:pPr>
            <a:r>
              <a:rPr lang="de-DE" sz="2000" dirty="0">
                <a:solidFill>
                  <a:prstClr val="black"/>
                </a:solidFill>
              </a:rPr>
              <a:t>     anderen betrifft. Der Gegensatz zu eins wird hervorgehoben.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</a:p>
          <a:p>
            <a:pPr marL="0" indent="0">
              <a:buNone/>
            </a:pPr>
            <a:r>
              <a:rPr lang="de-DE" sz="1600" dirty="0">
                <a:solidFill>
                  <a:prstClr val="black"/>
                </a:solidFill>
              </a:rPr>
              <a:t>      </a:t>
            </a:r>
            <a:r>
              <a:rPr lang="de-DE" sz="2000" dirty="0">
                <a:solidFill>
                  <a:prstClr val="black"/>
                </a:solidFill>
              </a:rPr>
              <a:t>Gebrauch ohne Artikel. </a:t>
            </a:r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It can express that something is not the only one, but can also affect the other. 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     The opposite one is highlighted. Use without an article. 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sz="2000" dirty="0">
                <a:solidFill>
                  <a:prstClr val="black"/>
                </a:solidFill>
              </a:rPr>
              <a:t>2. Es kann ausdrücken, dass etwas zwei Personen oder Sachen zusammen </a:t>
            </a:r>
          </a:p>
          <a:p>
            <a:pPr marL="0" indent="0">
              <a:buNone/>
            </a:pPr>
            <a:r>
              <a:rPr lang="de-DE" sz="2000" dirty="0">
                <a:solidFill>
                  <a:prstClr val="black"/>
                </a:solidFill>
              </a:rPr>
              <a:t>     betrifft. Der Gegensatz zu eins wird nicht hervorgehoben</a:t>
            </a:r>
            <a:r>
              <a:rPr lang="de-DE" sz="1600" dirty="0">
                <a:solidFill>
                  <a:prstClr val="black"/>
                </a:solidFill>
                <a:sym typeface="Wingdings" panose="05000000000000000000" pitchFamily="2" charset="2"/>
              </a:rPr>
              <a:t>. </a:t>
            </a:r>
          </a:p>
          <a:p>
            <a:pPr marL="0" indent="0">
              <a:buNone/>
            </a:pPr>
            <a:r>
              <a:rPr lang="de-DE" sz="1600" dirty="0">
                <a:solidFill>
                  <a:prstClr val="black"/>
                </a:solidFill>
                <a:sym typeface="Wingdings" panose="05000000000000000000" pitchFamily="2" charset="2"/>
              </a:rPr>
              <a:t>      </a:t>
            </a:r>
            <a:r>
              <a:rPr lang="de-DE" sz="2000" dirty="0">
                <a:solidFill>
                  <a:prstClr val="black"/>
                </a:solidFill>
                <a:sym typeface="Wingdings" panose="05000000000000000000" pitchFamily="2" charset="2"/>
              </a:rPr>
              <a:t>Gebrauch mit</a:t>
            </a:r>
            <a:r>
              <a:rPr lang="de-DE" sz="2000" dirty="0">
                <a:solidFill>
                  <a:prstClr val="black"/>
                </a:solidFill>
              </a:rPr>
              <a:t> Artikel.</a:t>
            </a:r>
          </a:p>
          <a:p>
            <a:pPr marL="0" indent="0">
              <a:buNone/>
            </a:pP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     This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can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express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that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two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people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or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things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are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affected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in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same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way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together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.  </a:t>
            </a:r>
          </a:p>
          <a:p>
            <a:pPr marL="0" indent="0">
              <a:buNone/>
            </a:pP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     The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contrast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this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‚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one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‘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is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not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indicated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with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an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article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de-DE" sz="24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r>
              <a:rPr lang="de-DE" sz="2400" dirty="0">
                <a:solidFill>
                  <a:prstClr val="black"/>
                </a:solidFill>
              </a:rPr>
              <a:t>Beispiele:		</a:t>
            </a:r>
            <a:r>
              <a:rPr lang="de-DE" sz="2400" dirty="0">
                <a:solidFill>
                  <a:srgbClr val="FF0000"/>
                </a:solidFill>
              </a:rPr>
              <a:t>Beide</a:t>
            </a:r>
            <a:r>
              <a:rPr lang="de-DE" sz="2400" dirty="0">
                <a:solidFill>
                  <a:prstClr val="black"/>
                </a:solidFill>
              </a:rPr>
              <a:t> haben verloren.			</a:t>
            </a:r>
          </a:p>
          <a:p>
            <a:pPr marL="0" lvl="0" indent="0" algn="just">
              <a:buNone/>
            </a:pP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Example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:			</a:t>
            </a:r>
            <a:r>
              <a:rPr lang="de-DE" sz="2400" dirty="0">
                <a:solidFill>
                  <a:srgbClr val="FF0000"/>
                </a:solidFill>
              </a:rPr>
              <a:t>Die beiden</a:t>
            </a:r>
            <a:r>
              <a:rPr lang="de-DE" sz="2400" dirty="0"/>
              <a:t> haben verloren. 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534837" y="1599911"/>
            <a:ext cx="7850037" cy="5607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beide</a:t>
            </a:r>
          </a:p>
        </p:txBody>
      </p:sp>
      <p:sp>
        <p:nvSpPr>
          <p:cNvPr id="11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Indefinitpronomen</a:t>
            </a:r>
            <a:r>
              <a:rPr lang="en-GB" sz="2800" b="1" dirty="0">
                <a:cs typeface="Calibri"/>
              </a:rPr>
              <a:t>: </a:t>
            </a:r>
            <a:r>
              <a:rPr lang="en-GB" sz="2800" b="1" dirty="0" err="1">
                <a:cs typeface="Calibri"/>
              </a:rPr>
              <a:t>Personen</a:t>
            </a:r>
            <a:r>
              <a:rPr lang="en-GB" sz="2800" b="1" dirty="0">
                <a:cs typeface="Calibri"/>
              </a:rPr>
              <a:t> + </a:t>
            </a:r>
            <a:r>
              <a:rPr lang="en-GB" sz="2800" b="1" dirty="0" err="1">
                <a:cs typeface="Calibri"/>
              </a:rPr>
              <a:t>Sachen</a:t>
            </a:r>
            <a:br>
              <a:rPr lang="en-GB" sz="2800" b="1" dirty="0">
                <a:cs typeface="Calibri"/>
              </a:rPr>
            </a:br>
            <a:r>
              <a:rPr lang="en-US" sz="2400" b="1" dirty="0">
                <a:cs typeface="Calibri"/>
              </a:rPr>
              <a:t>Indefinite pronouns: persons + things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945025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12810"/>
            <a:ext cx="8174052" cy="8347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de-DE" sz="24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4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4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4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4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4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4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r>
              <a:rPr lang="de-DE" sz="2400" dirty="0">
                <a:solidFill>
                  <a:prstClr val="black"/>
                </a:solidFill>
              </a:rPr>
              <a:t>Beispiele:		</a:t>
            </a:r>
            <a:r>
              <a:rPr lang="de-DE" sz="2400" dirty="0">
                <a:solidFill>
                  <a:srgbClr val="FF0000"/>
                </a:solidFill>
              </a:rPr>
              <a:t>Beide</a:t>
            </a:r>
            <a:r>
              <a:rPr lang="de-DE" sz="2400" dirty="0">
                <a:solidFill>
                  <a:prstClr val="black"/>
                </a:solidFill>
              </a:rPr>
              <a:t> haben verloren.			</a:t>
            </a:r>
          </a:p>
          <a:p>
            <a:pPr marL="0" lvl="0" indent="0" algn="just">
              <a:buNone/>
            </a:pP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Example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:			</a:t>
            </a:r>
            <a:r>
              <a:rPr lang="de-DE" sz="2400" dirty="0">
                <a:solidFill>
                  <a:srgbClr val="FF0000"/>
                </a:solidFill>
              </a:rPr>
              <a:t>Die beiden</a:t>
            </a:r>
            <a:r>
              <a:rPr lang="de-DE" sz="2400" dirty="0"/>
              <a:t> haben verloren. 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534837" y="1599911"/>
            <a:ext cx="7850037" cy="5607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beide</a:t>
            </a:r>
          </a:p>
        </p:txBody>
      </p:sp>
      <p:sp>
        <p:nvSpPr>
          <p:cNvPr id="11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Indefinitpronomen</a:t>
            </a:r>
            <a:r>
              <a:rPr lang="en-GB" sz="2800" b="1" dirty="0">
                <a:cs typeface="Calibri"/>
              </a:rPr>
              <a:t>: </a:t>
            </a:r>
            <a:r>
              <a:rPr lang="en-GB" sz="2800" b="1" dirty="0" err="1">
                <a:cs typeface="Calibri"/>
              </a:rPr>
              <a:t>Personen</a:t>
            </a:r>
            <a:r>
              <a:rPr lang="en-GB" sz="2800" b="1" dirty="0">
                <a:cs typeface="Calibri"/>
              </a:rPr>
              <a:t> + </a:t>
            </a:r>
            <a:r>
              <a:rPr lang="en-GB" sz="2800" b="1" dirty="0" err="1">
                <a:cs typeface="Calibri"/>
              </a:rPr>
              <a:t>Sachen</a:t>
            </a:r>
            <a:br>
              <a:rPr lang="en-GB" sz="2800" b="1" dirty="0">
                <a:cs typeface="Calibri"/>
              </a:rPr>
            </a:br>
            <a:r>
              <a:rPr lang="en-US" sz="2400" b="1" dirty="0">
                <a:cs typeface="Calibri"/>
              </a:rPr>
              <a:t>Indefinite pronouns: persons + things</a:t>
            </a:r>
            <a:endParaRPr lang="en-CA" sz="28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098212"/>
              </p:ext>
            </p:extLst>
          </p:nvPr>
        </p:nvGraphicFramePr>
        <p:xfrm>
          <a:off x="534836" y="2459635"/>
          <a:ext cx="7850040" cy="2740326"/>
        </p:xfrm>
        <a:graphic>
          <a:graphicData uri="http://schemas.openxmlformats.org/drawingml/2006/table">
            <a:tbl>
              <a:tblPr/>
              <a:tblGrid>
                <a:gridCol w="1320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5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80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3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57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80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endParaRPr lang="de-D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bg1"/>
                          </a:solidFill>
                          <a:effectLst/>
                        </a:rPr>
                        <a:t>Singular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bg1"/>
                          </a:solidFill>
                          <a:effectLst/>
                        </a:rPr>
                        <a:t>Plural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de-DE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  <a:effectLst/>
                        </a:rPr>
                        <a:t>mit bestimmtem Artikel 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  <a:effectLst/>
                        </a:rPr>
                        <a:t>mit Possessivartikel u.a. 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  <a:effectLst/>
                        </a:rPr>
                        <a:t>ohne Artikel 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225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bg1"/>
                          </a:solidFill>
                          <a:effectLst/>
                        </a:rPr>
                        <a:t>Nominativ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beides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die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beiden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meine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beiden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---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beide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608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bg1"/>
                          </a:solidFill>
                          <a:effectLst/>
                        </a:rPr>
                        <a:t>Genitiv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---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der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beiden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meiner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beiden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---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beider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60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bg1"/>
                          </a:solidFill>
                          <a:effectLst/>
                        </a:rPr>
                        <a:t>Dativ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beidem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den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beiden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meinen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beiden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---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beiden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606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bg1"/>
                          </a:solidFill>
                          <a:effectLst/>
                        </a:rPr>
                        <a:t>Akkusativ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beides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die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beiden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meine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beiden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---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beide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958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2918</Words>
  <Application>Microsoft Office PowerPoint</Application>
  <PresentationFormat>Екран (4:3)</PresentationFormat>
  <Paragraphs>378</Paragraphs>
  <Slides>24</Slides>
  <Notes>13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Office-Design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 für Fortgeschrittene</dc:title>
  <dc:creator>Bert Unger</dc:creator>
  <cp:lastModifiedBy>Online User</cp:lastModifiedBy>
  <cp:revision>466</cp:revision>
  <dcterms:created xsi:type="dcterms:W3CDTF">2013-09-05T12:36:00Z</dcterms:created>
  <dcterms:modified xsi:type="dcterms:W3CDTF">2024-10-10T17:07:26Z</dcterms:modified>
</cp:coreProperties>
</file>