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4" r:id="rId4"/>
    <p:sldId id="265" r:id="rId5"/>
    <p:sldId id="257" r:id="rId6"/>
    <p:sldId id="258" r:id="rId7"/>
    <p:sldId id="260" r:id="rId8"/>
    <p:sldId id="262" r:id="rId9"/>
    <p:sldId id="259" r:id="rId10"/>
    <p:sldId id="261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A1484"/>
    <a:srgbClr val="000099"/>
    <a:srgbClr val="FF6600"/>
    <a:srgbClr val="0DB311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12A92-3E1F-4DE7-8D58-54C8322B42CE}" type="datetimeFigureOut">
              <a:rPr lang="es-ES" smtClean="0"/>
              <a:t>10/10/2024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7426D-F867-47E1-A4A5-3350CE2E893D}" type="slidenum">
              <a:rPr lang="es-ES" smtClean="0"/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07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Aeh1wQH9TI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Quelle</a:t>
            </a:r>
            <a:r>
              <a:rPr lang="es-ES" dirty="0"/>
              <a:t>: </a:t>
            </a:r>
            <a:r>
              <a:rPr lang="es-ES" dirty="0" err="1"/>
              <a:t>isl-collective.de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7426D-F867-47E1-A4A5-3350CE2E893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36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Quelle</a:t>
            </a:r>
            <a:r>
              <a:rPr lang="es-ES" dirty="0"/>
              <a:t>: 24h </a:t>
            </a:r>
            <a:r>
              <a:rPr lang="es-ES" dirty="0" err="1"/>
              <a:t>Deutsch</a:t>
            </a:r>
            <a:r>
              <a:rPr lang="es-ES" dirty="0"/>
              <a:t> </a:t>
            </a:r>
            <a:r>
              <a:rPr lang="es-ES" dirty="0" err="1"/>
              <a:t>Lern</a:t>
            </a:r>
            <a:r>
              <a:rPr lang="es-ES" dirty="0"/>
              <a:t> German </a:t>
            </a:r>
            <a:r>
              <a:rPr lang="es-ES" dirty="0" err="1"/>
              <a:t>with</a:t>
            </a:r>
            <a:r>
              <a:rPr lang="es-ES" dirty="0"/>
              <a:t> Ida </a:t>
            </a:r>
            <a:r>
              <a:rPr lang="es-ES" dirty="0">
                <a:hlinkClick r:id="rId3"/>
              </a:rPr>
              <a:t>https://www.youtube.com/watch?v=jAeh1wQH9TI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7426D-F867-47E1-A4A5-3350CE2E893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713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Quelle</a:t>
            </a:r>
            <a:r>
              <a:rPr lang="es-ES" dirty="0"/>
              <a:t>: Nicos </a:t>
            </a:r>
            <a:r>
              <a:rPr lang="es-ES" dirty="0" err="1"/>
              <a:t>Weg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7426D-F867-47E1-A4A5-3350CE2E893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603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Quelle</a:t>
            </a:r>
            <a:r>
              <a:rPr lang="es-ES" dirty="0"/>
              <a:t>: Nicos </a:t>
            </a:r>
            <a:r>
              <a:rPr lang="es-ES" dirty="0" err="1"/>
              <a:t>Weg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7426D-F867-47E1-A4A5-3350CE2E893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35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7426D-F867-47E1-A4A5-3350CE2E893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05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369A-F327-4754-960E-F67783BD772D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050-C825-4E2F-AA12-D7B72F304485}" type="slidenum">
              <a:rPr lang="de-DE" smtClean="0"/>
              <a:pPr/>
              <a:t>‹№›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369A-F327-4754-960E-F67783BD772D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050-C825-4E2F-AA12-D7B72F304485}" type="slidenum">
              <a:rPr lang="de-DE" smtClean="0"/>
              <a:pPr/>
              <a:t>‹№›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369A-F327-4754-960E-F67783BD772D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050-C825-4E2F-AA12-D7B72F304485}" type="slidenum">
              <a:rPr lang="de-DE" smtClean="0"/>
              <a:pPr/>
              <a:t>‹№›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369A-F327-4754-960E-F67783BD772D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050-C825-4E2F-AA12-D7B72F304485}" type="slidenum">
              <a:rPr lang="de-DE" smtClean="0"/>
              <a:pPr/>
              <a:t>‹№›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369A-F327-4754-960E-F67783BD772D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050-C825-4E2F-AA12-D7B72F304485}" type="slidenum">
              <a:rPr lang="de-DE" smtClean="0"/>
              <a:pPr/>
              <a:t>‹№›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369A-F327-4754-960E-F67783BD772D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050-C825-4E2F-AA12-D7B72F304485}" type="slidenum">
              <a:rPr lang="de-DE" smtClean="0"/>
              <a:pPr/>
              <a:t>‹№›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369A-F327-4754-960E-F67783BD772D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050-C825-4E2F-AA12-D7B72F304485}" type="slidenum">
              <a:rPr lang="de-DE" smtClean="0"/>
              <a:pPr/>
              <a:t>‹№›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369A-F327-4754-960E-F67783BD772D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050-C825-4E2F-AA12-D7B72F304485}" type="slidenum">
              <a:rPr lang="de-DE" smtClean="0"/>
              <a:pPr/>
              <a:t>‹№›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369A-F327-4754-960E-F67783BD772D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050-C825-4E2F-AA12-D7B72F304485}" type="slidenum">
              <a:rPr lang="de-DE" smtClean="0"/>
              <a:pPr/>
              <a:t>‹№›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369A-F327-4754-960E-F67783BD772D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050-C825-4E2F-AA12-D7B72F304485}" type="slidenum">
              <a:rPr lang="de-DE" smtClean="0"/>
              <a:pPr/>
              <a:t>‹№›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369A-F327-4754-960E-F67783BD772D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050-C825-4E2F-AA12-D7B72F304485}" type="slidenum">
              <a:rPr lang="de-DE" smtClean="0"/>
              <a:pPr/>
              <a:t>‹№›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1369A-F327-4754-960E-F67783BD772D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C050-C825-4E2F-AA12-D7B72F304485}" type="slidenum">
              <a:rPr lang="de-DE" smtClean="0"/>
              <a:pPr/>
              <a:t>‹№›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635896" y="2708920"/>
            <a:ext cx="201622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779912" y="2996952"/>
            <a:ext cx="18722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die Zeit</a:t>
            </a: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632882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Montag, Dienstag, Mittwoch, Donnerstag, Freitag,   </a:t>
            </a:r>
            <a:r>
              <a:rPr lang="de-DE" sz="2000" b="1" dirty="0">
                <a:solidFill>
                  <a:srgbClr val="000099"/>
                </a:solidFill>
              </a:rPr>
              <a:t>Samstag, Sonntag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627784" y="151672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0099"/>
                </a:solidFill>
              </a:rPr>
              <a:t>Wochenende</a:t>
            </a:r>
            <a:endParaRPr lang="de-DE" b="1" dirty="0">
              <a:solidFill>
                <a:srgbClr val="000099"/>
              </a:solidFill>
            </a:endParaRPr>
          </a:p>
        </p:txBody>
      </p:sp>
      <p:sp>
        <p:nvSpPr>
          <p:cNvPr id="8" name="Geschweifte Klammer links 7"/>
          <p:cNvSpPr/>
          <p:nvPr/>
        </p:nvSpPr>
        <p:spPr>
          <a:xfrm rot="16200000">
            <a:off x="3124864" y="268186"/>
            <a:ext cx="504056" cy="2160240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627784" y="44624"/>
            <a:ext cx="3744416" cy="707886"/>
          </a:xfrm>
          <a:prstGeom prst="rect">
            <a:avLst/>
          </a:prstGeom>
          <a:noFill/>
          <a:ln w="2540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 Black" pitchFamily="34" charset="0"/>
                <a:ea typeface="Segoe UI Black" pitchFamily="34" charset="0"/>
              </a:rPr>
              <a:t>Temporale Präpositionen</a:t>
            </a:r>
          </a:p>
          <a:p>
            <a:r>
              <a:rPr lang="de-DE" sz="2000" b="1" dirty="0">
                <a:latin typeface="Arial Black" pitchFamily="34" charset="0"/>
                <a:ea typeface="Segoe UI Black" pitchFamily="34" charset="0"/>
              </a:rPr>
              <a:t>    (immer + Dativ)</a:t>
            </a:r>
          </a:p>
        </p:txBody>
      </p:sp>
      <p:cxnSp>
        <p:nvCxnSpPr>
          <p:cNvPr id="11" name="Gerade Verbindung mit Pfeil 10"/>
          <p:cNvCxnSpPr>
            <a:stCxn id="4" idx="1"/>
          </p:cNvCxnSpPr>
          <p:nvPr/>
        </p:nvCxnSpPr>
        <p:spPr>
          <a:xfrm flipH="1" flipV="1">
            <a:off x="1979712" y="1772816"/>
            <a:ext cx="1951453" cy="11153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987824" y="19185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6600"/>
                </a:solidFill>
              </a:rPr>
              <a:t>am</a:t>
            </a:r>
            <a:endParaRPr lang="de-DE" b="1" dirty="0">
              <a:solidFill>
                <a:srgbClr val="FF66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27584" y="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>
                <a:solidFill>
                  <a:srgbClr val="000099"/>
                </a:solidFill>
                <a:latin typeface="Arial Black" pitchFamily="34" charset="0"/>
              </a:rPr>
              <a:t>Wann?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084168" y="299695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>
                <a:solidFill>
                  <a:srgbClr val="000099"/>
                </a:solidFill>
                <a:latin typeface="Arial Black" pitchFamily="34" charset="0"/>
              </a:rPr>
              <a:t>Wie lange?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0392" y="1844824"/>
            <a:ext cx="2331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Morgen, Vormittag, </a:t>
            </a:r>
          </a:p>
          <a:p>
            <a:r>
              <a:rPr lang="de-DE" sz="2000" b="1" dirty="0"/>
              <a:t>Nachmittag, Abend</a:t>
            </a:r>
            <a:endParaRPr lang="de-DE" sz="2000" b="1" dirty="0">
              <a:solidFill>
                <a:srgbClr val="000099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40432" y="2708920"/>
            <a:ext cx="2331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Nacht</a:t>
            </a:r>
            <a:endParaRPr lang="de-DE" sz="2000" b="1" dirty="0">
              <a:solidFill>
                <a:srgbClr val="000099"/>
              </a:solidFill>
            </a:endParaRPr>
          </a:p>
        </p:txBody>
      </p:sp>
      <p:cxnSp>
        <p:nvCxnSpPr>
          <p:cNvPr id="17" name="Gerade Verbindung mit Pfeil 16"/>
          <p:cNvCxnSpPr>
            <a:stCxn id="4" idx="2"/>
          </p:cNvCxnSpPr>
          <p:nvPr/>
        </p:nvCxnSpPr>
        <p:spPr>
          <a:xfrm flipH="1" flipV="1">
            <a:off x="1187624" y="2924944"/>
            <a:ext cx="2448272" cy="3960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864162" y="2623577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66"/>
                </a:solidFill>
              </a:rPr>
              <a:t>in der</a:t>
            </a:r>
            <a:endParaRPr lang="de-DE" sz="1600" b="1" dirty="0">
              <a:solidFill>
                <a:srgbClr val="FF0066"/>
              </a:solidFill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 flipV="1">
            <a:off x="4932040" y="1268760"/>
            <a:ext cx="1800200" cy="15121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788024" y="177455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DB311"/>
                </a:solidFill>
              </a:rPr>
              <a:t>um</a:t>
            </a:r>
            <a:endParaRPr lang="de-DE" b="1" dirty="0">
              <a:solidFill>
                <a:srgbClr val="0DB31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7308304" y="1412776"/>
            <a:ext cx="153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drei Uhr</a:t>
            </a:r>
            <a:endParaRPr lang="de-DE" sz="2000" b="1" dirty="0">
              <a:solidFill>
                <a:srgbClr val="000099"/>
              </a:solidFill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 flipH="1">
            <a:off x="1720708" y="3501008"/>
            <a:ext cx="1944216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2080186" y="316943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0099"/>
                </a:solidFill>
              </a:rPr>
              <a:t>im</a:t>
            </a:r>
            <a:endParaRPr lang="de-DE" sz="1600" b="1" dirty="0">
              <a:solidFill>
                <a:srgbClr val="000099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40432" y="3429000"/>
            <a:ext cx="2331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Frühling,</a:t>
            </a:r>
          </a:p>
          <a:p>
            <a:r>
              <a:rPr lang="de-DE" sz="2000" b="1" dirty="0"/>
              <a:t>Sommer, Herbst, Winter</a:t>
            </a:r>
          </a:p>
        </p:txBody>
      </p:sp>
      <p:cxnSp>
        <p:nvCxnSpPr>
          <p:cNvPr id="39" name="Gerade Verbindung mit Pfeil 38"/>
          <p:cNvCxnSpPr/>
          <p:nvPr/>
        </p:nvCxnSpPr>
        <p:spPr>
          <a:xfrm flipH="1">
            <a:off x="2987824" y="3861048"/>
            <a:ext cx="1296144" cy="1296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2915816" y="393305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EA1484"/>
                </a:solidFill>
              </a:rPr>
              <a:t>vor</a:t>
            </a:r>
            <a:endParaRPr lang="de-DE" b="1" dirty="0">
              <a:solidFill>
                <a:srgbClr val="EA1484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467544" y="5013176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Ich bin </a:t>
            </a:r>
            <a:r>
              <a:rPr lang="de-DE" sz="2000" b="1" dirty="0">
                <a:solidFill>
                  <a:srgbClr val="EA1484"/>
                </a:solidFill>
              </a:rPr>
              <a:t>vor</a:t>
            </a:r>
            <a:r>
              <a:rPr lang="de-DE" sz="2000" b="1" dirty="0"/>
              <a:t> ein</a:t>
            </a:r>
            <a:r>
              <a:rPr lang="de-DE" sz="2000" b="1" dirty="0">
                <a:solidFill>
                  <a:srgbClr val="C00000"/>
                </a:solidFill>
              </a:rPr>
              <a:t>em</a:t>
            </a:r>
            <a:r>
              <a:rPr lang="de-DE" sz="2000" b="1" dirty="0"/>
              <a:t> Jahr nach Deutschland gekommen.</a:t>
            </a:r>
          </a:p>
          <a:p>
            <a:endParaRPr lang="de-DE" sz="2000" b="1" dirty="0"/>
          </a:p>
          <a:p>
            <a:r>
              <a:rPr lang="de-DE" sz="2000" b="1" dirty="0">
                <a:solidFill>
                  <a:srgbClr val="EA1484"/>
                </a:solidFill>
              </a:rPr>
              <a:t>vor</a:t>
            </a:r>
            <a:r>
              <a:rPr lang="de-DE" sz="2000" b="1" dirty="0"/>
              <a:t> ein</a:t>
            </a:r>
            <a:r>
              <a:rPr lang="de-DE" sz="2000" b="1" dirty="0">
                <a:solidFill>
                  <a:srgbClr val="C00000"/>
                </a:solidFill>
              </a:rPr>
              <a:t>em</a:t>
            </a:r>
            <a:r>
              <a:rPr lang="de-DE" sz="2000" b="1" dirty="0"/>
              <a:t> Monat</a:t>
            </a:r>
          </a:p>
          <a:p>
            <a:r>
              <a:rPr lang="de-DE" sz="2000" b="1" dirty="0">
                <a:solidFill>
                  <a:srgbClr val="EA1484"/>
                </a:solidFill>
              </a:rPr>
              <a:t>vor</a:t>
            </a:r>
            <a:r>
              <a:rPr lang="de-DE" sz="2000" b="1" dirty="0"/>
              <a:t> ein</a:t>
            </a:r>
            <a:r>
              <a:rPr lang="de-DE" sz="2000" b="1" dirty="0">
                <a:solidFill>
                  <a:srgbClr val="C00000"/>
                </a:solidFill>
              </a:rPr>
              <a:t>er </a:t>
            </a:r>
            <a:r>
              <a:rPr lang="de-DE" sz="2000" b="1" dirty="0"/>
              <a:t> Woche</a:t>
            </a:r>
          </a:p>
          <a:p>
            <a:r>
              <a:rPr lang="de-DE" sz="2000" b="1" dirty="0">
                <a:solidFill>
                  <a:srgbClr val="EA1484"/>
                </a:solidFill>
              </a:rPr>
              <a:t>vor</a:t>
            </a:r>
            <a:r>
              <a:rPr lang="de-DE" sz="2000" b="1" dirty="0"/>
              <a:t> zwei Jahr</a:t>
            </a:r>
            <a:r>
              <a:rPr lang="de-DE" sz="2000" b="1" dirty="0">
                <a:solidFill>
                  <a:srgbClr val="C00000"/>
                </a:solidFill>
              </a:rPr>
              <a:t>en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>
            <a:off x="4932040" y="3789040"/>
            <a:ext cx="1800200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5868144" y="386278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seit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940152" y="4869160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Ich wohne </a:t>
            </a:r>
            <a:r>
              <a:rPr lang="de-DE" sz="2000" b="1" dirty="0">
                <a:solidFill>
                  <a:srgbClr val="C00000"/>
                </a:solidFill>
              </a:rPr>
              <a:t>seit</a:t>
            </a:r>
            <a:r>
              <a:rPr lang="de-DE" sz="2000" b="1" dirty="0"/>
              <a:t> ein</a:t>
            </a:r>
            <a:r>
              <a:rPr lang="de-DE" sz="2000" b="1" dirty="0">
                <a:solidFill>
                  <a:srgbClr val="C00000"/>
                </a:solidFill>
              </a:rPr>
              <a:t>em</a:t>
            </a:r>
            <a:r>
              <a:rPr lang="de-DE" sz="2000" b="1" dirty="0"/>
              <a:t> Jahr in Deutschland.</a:t>
            </a:r>
          </a:p>
          <a:p>
            <a:endParaRPr lang="de-DE" sz="2000" b="1" dirty="0"/>
          </a:p>
          <a:p>
            <a:r>
              <a:rPr lang="de-DE" sz="2000" b="1" dirty="0">
                <a:solidFill>
                  <a:srgbClr val="C00000"/>
                </a:solidFill>
              </a:rPr>
              <a:t>seit</a:t>
            </a:r>
            <a:r>
              <a:rPr lang="de-DE" sz="2000" b="1" dirty="0"/>
              <a:t> ein</a:t>
            </a:r>
            <a:r>
              <a:rPr lang="de-DE" sz="2000" b="1" dirty="0">
                <a:solidFill>
                  <a:srgbClr val="C00000"/>
                </a:solidFill>
              </a:rPr>
              <a:t>em</a:t>
            </a:r>
            <a:r>
              <a:rPr lang="de-DE" sz="2000" b="1" dirty="0"/>
              <a:t> Monat</a:t>
            </a:r>
          </a:p>
          <a:p>
            <a:r>
              <a:rPr lang="de-DE" sz="2000" b="1" dirty="0">
                <a:solidFill>
                  <a:srgbClr val="C00000"/>
                </a:solidFill>
              </a:rPr>
              <a:t>seit</a:t>
            </a:r>
            <a:r>
              <a:rPr lang="de-DE" sz="2000" b="1" dirty="0"/>
              <a:t> ein</a:t>
            </a:r>
            <a:r>
              <a:rPr lang="de-DE" sz="2000" b="1" dirty="0">
                <a:solidFill>
                  <a:srgbClr val="C00000"/>
                </a:solidFill>
              </a:rPr>
              <a:t>er</a:t>
            </a:r>
            <a:r>
              <a:rPr lang="de-DE" sz="2000" b="1" dirty="0"/>
              <a:t> Woche</a:t>
            </a:r>
          </a:p>
          <a:p>
            <a:r>
              <a:rPr lang="de-DE" sz="2000" b="1" dirty="0">
                <a:solidFill>
                  <a:srgbClr val="C00000"/>
                </a:solidFill>
              </a:rPr>
              <a:t>seit </a:t>
            </a:r>
            <a:r>
              <a:rPr lang="de-DE" sz="2000" b="1" dirty="0"/>
              <a:t>zwei Jahr</a:t>
            </a:r>
            <a:r>
              <a:rPr lang="de-DE" sz="2000" b="1" dirty="0">
                <a:solidFill>
                  <a:srgbClr val="C00000"/>
                </a:solidFill>
              </a:rPr>
              <a:t>en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2656"/>
            <a:ext cx="1072471" cy="11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9" grpId="0" animBg="1"/>
      <p:bldP spid="12" grpId="0"/>
      <p:bldP spid="13" grpId="0"/>
      <p:bldP spid="14" grpId="0"/>
      <p:bldP spid="15" grpId="0"/>
      <p:bldP spid="16" grpId="0"/>
      <p:bldP spid="21" grpId="0"/>
      <p:bldP spid="30" grpId="0"/>
      <p:bldP spid="31" grpId="0"/>
      <p:bldP spid="36" grpId="0"/>
      <p:bldP spid="37" grpId="0"/>
      <p:bldP spid="43" grpId="0"/>
      <p:bldP spid="44" grpId="0"/>
      <p:bldP spid="48" grpId="0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0B9568C-A1A3-4C76-9353-9B89B624D5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" r="61812" b="53540"/>
          <a:stretch/>
        </p:blipFill>
        <p:spPr>
          <a:xfrm>
            <a:off x="64096" y="482010"/>
            <a:ext cx="2654530" cy="21293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4AD767-F833-45A2-BD67-AE447CDE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548" y="120872"/>
            <a:ext cx="8525980" cy="11954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700" b="1" dirty="0" err="1"/>
              <a:t>Temporale</a:t>
            </a:r>
            <a:r>
              <a:rPr lang="es-ES" sz="3700" b="1" dirty="0"/>
              <a:t> </a:t>
            </a:r>
            <a:r>
              <a:rPr lang="es-ES" sz="3700" b="1" dirty="0" err="1"/>
              <a:t>Präpositionen</a:t>
            </a:r>
            <a:r>
              <a:rPr lang="es-ES" sz="3700" b="1" dirty="0"/>
              <a:t>: </a:t>
            </a:r>
            <a:br>
              <a:rPr lang="es-ES" sz="3700" b="1" dirty="0"/>
            </a:br>
            <a:r>
              <a:rPr lang="es-ES" sz="3700" b="1" dirty="0"/>
              <a:t>      </a:t>
            </a:r>
            <a:r>
              <a:rPr lang="de-DE" sz="3700" b="1" dirty="0"/>
              <a:t>„Heiners Freundinnen“ (</a:t>
            </a:r>
            <a:r>
              <a:rPr lang="de-DE" sz="3700" b="1" dirty="0" err="1"/>
              <a:t>Fs</a:t>
            </a:r>
            <a:r>
              <a:rPr lang="de-DE" sz="3700" b="1" dirty="0"/>
              <a:t>.)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86C1D14-C443-4DE3-AE8E-C97D2F6CE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70" r="24215" b="-28"/>
          <a:stretch/>
        </p:blipFill>
        <p:spPr>
          <a:xfrm>
            <a:off x="2436556" y="1172788"/>
            <a:ext cx="5256584" cy="2505915"/>
          </a:xfrm>
          <a:noFill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78FC7D7-0917-4C10-A6F5-EA10371C1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3" t="42918" r="3350" b="7508"/>
          <a:stretch/>
        </p:blipFill>
        <p:spPr>
          <a:xfrm>
            <a:off x="7668344" y="1251223"/>
            <a:ext cx="1475656" cy="201622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077C976-156C-47BD-A994-3B9297EA7E21}"/>
              </a:ext>
            </a:extLst>
          </p:cNvPr>
          <p:cNvSpPr/>
          <p:nvPr/>
        </p:nvSpPr>
        <p:spPr>
          <a:xfrm>
            <a:off x="507600" y="3790667"/>
            <a:ext cx="702818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de-DE" sz="2000" dirty="0">
                <a:solidFill>
                  <a:srgbClr val="191919"/>
                </a:solidFill>
                <a:latin typeface="+mj-lt"/>
              </a:rPr>
              <a:t>Mit Manu war er </a:t>
            </a:r>
            <a:r>
              <a:rPr lang="de-DE" sz="2000" b="1" dirty="0">
                <a:solidFill>
                  <a:srgbClr val="191919"/>
                </a:solidFill>
                <a:latin typeface="+mj-lt"/>
              </a:rPr>
              <a:t>________________</a:t>
            </a:r>
            <a:r>
              <a:rPr lang="de-DE" sz="2000" dirty="0">
                <a:solidFill>
                  <a:srgbClr val="191919"/>
                </a:solidFill>
                <a:latin typeface="+mj-lt"/>
              </a:rPr>
              <a:t> zusammen. </a:t>
            </a:r>
          </a:p>
          <a:p>
            <a:pPr fontAlgn="base"/>
            <a:r>
              <a:rPr lang="de-DE" sz="2000" dirty="0">
                <a:solidFill>
                  <a:srgbClr val="191919"/>
                </a:solidFill>
                <a:latin typeface="+mj-lt"/>
              </a:rPr>
              <a:t>Sie haben sich </a:t>
            </a:r>
            <a:r>
              <a:rPr lang="de-DE" sz="2000" b="1" dirty="0">
                <a:solidFill>
                  <a:srgbClr val="191919"/>
                </a:solidFill>
                <a:latin typeface="+mj-lt"/>
              </a:rPr>
              <a:t>___________________</a:t>
            </a:r>
            <a:r>
              <a:rPr lang="de-DE" sz="2000" dirty="0">
                <a:solidFill>
                  <a:srgbClr val="191919"/>
                </a:solidFill>
                <a:latin typeface="+mj-lt"/>
              </a:rPr>
              <a:t> getrennt. </a:t>
            </a:r>
          </a:p>
          <a:p>
            <a:pPr fontAlgn="base"/>
            <a:r>
              <a:rPr lang="de-DE" sz="2000" dirty="0">
                <a:solidFill>
                  <a:srgbClr val="191919"/>
                </a:solidFill>
                <a:latin typeface="+mj-lt"/>
              </a:rPr>
              <a:t>Heiner hat ___________________ nichts mehr von Manu gehört.</a:t>
            </a:r>
          </a:p>
          <a:p>
            <a:pPr fontAlgn="base"/>
            <a:r>
              <a:rPr lang="de-DE" sz="2000" dirty="0">
                <a:solidFill>
                  <a:srgbClr val="191919"/>
                </a:solidFill>
                <a:latin typeface="+mj-lt"/>
              </a:rPr>
              <a:t>Lea ist seine aktuelle Freundin. </a:t>
            </a:r>
          </a:p>
          <a:p>
            <a:pPr fontAlgn="base"/>
            <a:r>
              <a:rPr lang="de-DE" sz="2000" dirty="0">
                <a:solidFill>
                  <a:srgbClr val="191919"/>
                </a:solidFill>
                <a:latin typeface="+mj-lt"/>
              </a:rPr>
              <a:t>Die beiden sind ______________ zusammen, </a:t>
            </a:r>
          </a:p>
          <a:p>
            <a:pPr fontAlgn="base"/>
            <a:r>
              <a:rPr lang="de-DE" sz="2000" dirty="0">
                <a:solidFill>
                  <a:srgbClr val="191919"/>
                </a:solidFill>
                <a:latin typeface="+mj-lt"/>
              </a:rPr>
              <a:t>sie sind also schon _______________ ein Paar. </a:t>
            </a:r>
          </a:p>
          <a:p>
            <a:pPr fontAlgn="base"/>
            <a:r>
              <a:rPr lang="de-DE" sz="2000" dirty="0">
                <a:solidFill>
                  <a:srgbClr val="191919"/>
                </a:solidFill>
                <a:latin typeface="+mj-lt"/>
              </a:rPr>
              <a:t>Sie haben sich ________________ kennengelernt. Er war sich sicher, die Frau fürs Leben gefunden zu haben. </a:t>
            </a:r>
          </a:p>
          <a:p>
            <a:pPr fontAlgn="base"/>
            <a:r>
              <a:rPr lang="de-DE" sz="2000" dirty="0">
                <a:solidFill>
                  <a:srgbClr val="191919"/>
                </a:solidFill>
                <a:latin typeface="+mj-lt"/>
              </a:rPr>
              <a:t>__________________ heiraten sie. Na, wenn das mal gut geht!</a:t>
            </a:r>
          </a:p>
          <a:p>
            <a:pPr fontAlgn="base"/>
            <a:endParaRPr lang="de-DE" sz="1500" dirty="0">
              <a:solidFill>
                <a:srgbClr val="191919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92FF54D-E646-42AA-834B-AC3B21CB9390}"/>
              </a:ext>
            </a:extLst>
          </p:cNvPr>
          <p:cNvSpPr/>
          <p:nvPr/>
        </p:nvSpPr>
        <p:spPr>
          <a:xfrm>
            <a:off x="6084168" y="3606001"/>
            <a:ext cx="294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Quelle</a:t>
            </a:r>
            <a:r>
              <a:rPr lang="es-ES" dirty="0"/>
              <a:t>: </a:t>
            </a:r>
            <a:r>
              <a:rPr lang="es-ES" dirty="0" err="1"/>
              <a:t>Deutschlernerblog.de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9AED59D-AE2B-4945-8084-510E0691101B}"/>
              </a:ext>
            </a:extLst>
          </p:cNvPr>
          <p:cNvSpPr/>
          <p:nvPr/>
        </p:nvSpPr>
        <p:spPr>
          <a:xfrm>
            <a:off x="2419616" y="3743912"/>
            <a:ext cx="2152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191919"/>
                </a:solidFill>
                <a:latin typeface="+mj-lt"/>
              </a:rPr>
              <a:t>von 2007 bis 2010</a:t>
            </a:r>
            <a:r>
              <a:rPr lang="de-DE" sz="2000" dirty="0">
                <a:solidFill>
                  <a:srgbClr val="191919"/>
                </a:solidFill>
                <a:latin typeface="+mj-lt"/>
              </a:rPr>
              <a:t> </a:t>
            </a:r>
            <a:endParaRPr lang="es-ES" sz="2000" dirty="0">
              <a:latin typeface="+mj-lt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0C76E34-970D-4986-B5FB-0652403D9E09}"/>
              </a:ext>
            </a:extLst>
          </p:cNvPr>
          <p:cNvSpPr/>
          <p:nvPr/>
        </p:nvSpPr>
        <p:spPr>
          <a:xfrm>
            <a:off x="2159139" y="4098792"/>
            <a:ext cx="2112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191919"/>
                </a:solidFill>
              </a:rPr>
              <a:t>vor sieben Jahren</a:t>
            </a:r>
            <a:r>
              <a:rPr lang="de-DE" sz="2000" dirty="0">
                <a:solidFill>
                  <a:srgbClr val="191919"/>
                </a:solidFill>
              </a:rPr>
              <a:t> </a:t>
            </a:r>
            <a:endParaRPr lang="es-ES" sz="20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06783CC-093B-4209-B636-DC77653AC164}"/>
              </a:ext>
            </a:extLst>
          </p:cNvPr>
          <p:cNvSpPr/>
          <p:nvPr/>
        </p:nvSpPr>
        <p:spPr>
          <a:xfrm>
            <a:off x="1943066" y="4406917"/>
            <a:ext cx="2089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191919"/>
                </a:solidFill>
              </a:rPr>
              <a:t>seit sieben Jahren</a:t>
            </a:r>
            <a:endParaRPr lang="es-ES" sz="20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4F8240B-C1F8-4230-8388-87BF33642C56}"/>
              </a:ext>
            </a:extLst>
          </p:cNvPr>
          <p:cNvSpPr/>
          <p:nvPr/>
        </p:nvSpPr>
        <p:spPr>
          <a:xfrm>
            <a:off x="2573226" y="5014242"/>
            <a:ext cx="1284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191919"/>
                </a:solidFill>
              </a:rPr>
              <a:t>seit 2010</a:t>
            </a:r>
            <a:endParaRPr lang="es-ES" sz="20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302E53D-5B21-40DE-BE9F-8DAF2EF0ABAD}"/>
              </a:ext>
            </a:extLst>
          </p:cNvPr>
          <p:cNvSpPr/>
          <p:nvPr/>
        </p:nvSpPr>
        <p:spPr>
          <a:xfrm>
            <a:off x="2777055" y="5299961"/>
            <a:ext cx="1648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191919"/>
                </a:solidFill>
              </a:rPr>
              <a:t>seit 10 Jahren</a:t>
            </a:r>
            <a:endParaRPr lang="es-ES" sz="20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C158CF8-EE98-4E39-A130-5BA150FFBB1F}"/>
              </a:ext>
            </a:extLst>
          </p:cNvPr>
          <p:cNvSpPr/>
          <p:nvPr/>
        </p:nvSpPr>
        <p:spPr>
          <a:xfrm>
            <a:off x="2657673" y="5608086"/>
            <a:ext cx="1614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191919"/>
                </a:solidFill>
              </a:rPr>
              <a:t>vor 10 Jahren</a:t>
            </a:r>
            <a:endParaRPr lang="es-ES" sz="20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A127511-F552-48E4-836E-FD6CC37AA117}"/>
              </a:ext>
            </a:extLst>
          </p:cNvPr>
          <p:cNvSpPr/>
          <p:nvPr/>
        </p:nvSpPr>
        <p:spPr>
          <a:xfrm>
            <a:off x="774400" y="6175935"/>
            <a:ext cx="1798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191919"/>
                </a:solidFill>
              </a:rPr>
              <a:t>In drei Wochen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07955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Temporale Präpositionen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28092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97318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Techniker kommt in einer Woche.</a:t>
            </a:r>
          </a:p>
          <a:p>
            <a:r>
              <a:rPr lang="de-DE" dirty="0"/>
              <a:t>Max will in Zwei Tagen in die Schweiz fahren.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1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Temporale Präpositionen: vor </a:t>
            </a:r>
            <a:r>
              <a:rPr lang="de-DE" sz="2700" dirty="0"/>
              <a:t>und</a:t>
            </a:r>
            <a:r>
              <a:rPr lang="de-DE" dirty="0"/>
              <a:t> nach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208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5037" y="4969569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Wir gehen vor dem Sprachkurs essen.</a:t>
            </a:r>
          </a:p>
          <a:p>
            <a:r>
              <a:rPr lang="de-DE" dirty="0"/>
              <a:t>Wir treffen uns Morgen nach der schule.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2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Temporale Präposition: für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63284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00506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Sie ist füer eine Woche in Urlaub.</a:t>
            </a:r>
          </a:p>
          <a:p>
            <a:r>
              <a:rPr lang="de-DE" dirty="0"/>
              <a:t>Wir können für eine Stunde ins Cafe gehen.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6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tabla&#10;&#10;Descripción generada automáticamente">
            <a:extLst>
              <a:ext uri="{FF2B5EF4-FFF2-40B4-BE49-F238E27FC236}">
                <a16:creationId xmlns:a16="http://schemas.microsoft.com/office/drawing/2014/main" id="{08B6984D-096F-4728-BFF4-AFFDC8F8A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8"/>
          <a:stretch/>
        </p:blipFill>
        <p:spPr>
          <a:xfrm>
            <a:off x="971600" y="648984"/>
            <a:ext cx="7570154" cy="3686300"/>
          </a:xfr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18C882BE-8CC3-4AB1-80D1-C16EF5A9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45" y="121947"/>
            <a:ext cx="8229600" cy="890674"/>
          </a:xfrm>
        </p:spPr>
        <p:txBody>
          <a:bodyPr/>
          <a:lstStyle/>
          <a:p>
            <a:r>
              <a:rPr lang="es-ES" dirty="0"/>
              <a:t>2 “</a:t>
            </a:r>
            <a:r>
              <a:rPr lang="es-ES" dirty="0" err="1"/>
              <a:t>heikle</a:t>
            </a:r>
            <a:r>
              <a:rPr lang="es-ES" dirty="0"/>
              <a:t>” </a:t>
            </a:r>
            <a:r>
              <a:rPr lang="es-ES" dirty="0" err="1"/>
              <a:t>temporale</a:t>
            </a:r>
            <a:r>
              <a:rPr lang="es-ES" dirty="0"/>
              <a:t> </a:t>
            </a:r>
            <a:r>
              <a:rPr lang="es-ES" dirty="0" err="1"/>
              <a:t>Präpositionen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14CAE08-378E-4601-8BF8-ADEE4A049CCB}"/>
              </a:ext>
            </a:extLst>
          </p:cNvPr>
          <p:cNvSpPr/>
          <p:nvPr/>
        </p:nvSpPr>
        <p:spPr>
          <a:xfrm>
            <a:off x="5134174" y="5199048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>
                <a:solidFill>
                  <a:srgbClr val="191919"/>
                </a:solidFill>
                <a:latin typeface="Verdana" panose="020B0604030504040204" pitchFamily="34" charset="0"/>
              </a:rPr>
              <a:t>- Ich habe </a:t>
            </a:r>
            <a:r>
              <a:rPr lang="de-DE" b="1" i="1" dirty="0">
                <a:solidFill>
                  <a:srgbClr val="191919"/>
                </a:solidFill>
                <a:latin typeface="Verdana" panose="020B0604030504040204" pitchFamily="34" charset="0"/>
              </a:rPr>
              <a:t>vor 3 Jahren </a:t>
            </a:r>
            <a:r>
              <a:rPr lang="de-DE" i="1" dirty="0">
                <a:solidFill>
                  <a:srgbClr val="191919"/>
                </a:solidFill>
                <a:latin typeface="Verdana" panose="020B0604030504040204" pitchFamily="34" charset="0"/>
              </a:rPr>
              <a:t>angefangen, Deutsch zu lernen.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36798F7-CE86-4148-AAC0-0A4949D95BF9}"/>
              </a:ext>
            </a:extLst>
          </p:cNvPr>
          <p:cNvSpPr/>
          <p:nvPr/>
        </p:nvSpPr>
        <p:spPr>
          <a:xfrm>
            <a:off x="5004320" y="4555305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191919"/>
                </a:solidFill>
                <a:latin typeface="Verdana" panose="020B0604030504040204" pitchFamily="34" charset="0"/>
              </a:rPr>
              <a:t>Wann</a:t>
            </a:r>
            <a:r>
              <a:rPr lang="de-DE" dirty="0">
                <a:solidFill>
                  <a:srgbClr val="191919"/>
                </a:solidFill>
                <a:latin typeface="Verdana" panose="020B0604030504040204" pitchFamily="34" charset="0"/>
              </a:rPr>
              <a:t> hast du mit dem Deutschlernen angefangen?</a:t>
            </a:r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12BFD63-A06D-4F82-B112-565B25954C01}"/>
              </a:ext>
            </a:extLst>
          </p:cNvPr>
          <p:cNvSpPr/>
          <p:nvPr/>
        </p:nvSpPr>
        <p:spPr>
          <a:xfrm>
            <a:off x="221611" y="4702327"/>
            <a:ext cx="373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191919"/>
                </a:solidFill>
                <a:latin typeface="Verdana" panose="020B0604030504040204" pitchFamily="34" charset="0"/>
              </a:rPr>
              <a:t>Seit wann </a:t>
            </a:r>
            <a:r>
              <a:rPr lang="de-DE" dirty="0">
                <a:solidFill>
                  <a:srgbClr val="191919"/>
                </a:solidFill>
                <a:latin typeface="Verdana" panose="020B0604030504040204" pitchFamily="34" charset="0"/>
              </a:rPr>
              <a:t>lernst du Deutsch?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9BD303D-46C2-469A-943F-7C7F2C3C71B1}"/>
              </a:ext>
            </a:extLst>
          </p:cNvPr>
          <p:cNvSpPr/>
          <p:nvPr/>
        </p:nvSpPr>
        <p:spPr>
          <a:xfrm>
            <a:off x="221611" y="5063214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>
                <a:solidFill>
                  <a:srgbClr val="191919"/>
                </a:solidFill>
                <a:latin typeface="Verdana" panose="020B0604030504040204" pitchFamily="34" charset="0"/>
              </a:rPr>
              <a:t>- Ich lerne </a:t>
            </a:r>
            <a:r>
              <a:rPr lang="de-DE" b="1" i="1" dirty="0">
                <a:solidFill>
                  <a:srgbClr val="191919"/>
                </a:solidFill>
                <a:latin typeface="Verdana" panose="020B0604030504040204" pitchFamily="34" charset="0"/>
              </a:rPr>
              <a:t>seit 2014 </a:t>
            </a:r>
            <a:r>
              <a:rPr lang="de-DE" i="1" dirty="0">
                <a:solidFill>
                  <a:srgbClr val="191919"/>
                </a:solidFill>
                <a:latin typeface="Verdana" panose="020B0604030504040204" pitchFamily="34" charset="0"/>
              </a:rPr>
              <a:t>Deutsch.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FADC1CF-E5F5-41F6-8520-FA2AF100FA1C}"/>
              </a:ext>
            </a:extLst>
          </p:cNvPr>
          <p:cNvSpPr txBox="1"/>
          <p:nvPr/>
        </p:nvSpPr>
        <p:spPr>
          <a:xfrm>
            <a:off x="1187624" y="4264361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Quelle</a:t>
            </a:r>
            <a:r>
              <a:rPr lang="es-ES" dirty="0"/>
              <a:t>: </a:t>
            </a:r>
            <a:r>
              <a:rPr lang="es-ES" dirty="0" err="1"/>
              <a:t>Deutschlernerblog.de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060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DA9B0AE-75B9-43D3-943D-926C5ACF8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891" t="5405" r="6169" b="7090"/>
          <a:stretch/>
        </p:blipFill>
        <p:spPr>
          <a:xfrm>
            <a:off x="268463" y="1204323"/>
            <a:ext cx="3835574" cy="24575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C7C6FF-7AA6-4734-BC09-5412032990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05" t="23389" r="10625" b="33191"/>
          <a:stretch/>
        </p:blipFill>
        <p:spPr>
          <a:xfrm>
            <a:off x="4853521" y="1172854"/>
            <a:ext cx="3892969" cy="245752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EBBFFB5-DD49-4E70-9AA2-25685500630B}"/>
              </a:ext>
            </a:extLst>
          </p:cNvPr>
          <p:cNvSpPr/>
          <p:nvPr/>
        </p:nvSpPr>
        <p:spPr>
          <a:xfrm>
            <a:off x="-88082" y="3805807"/>
            <a:ext cx="48300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Seit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letztem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Jahr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ist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sie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verheiratet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3FA6394-BDDD-41A2-A025-99FAEDEB5A62}"/>
              </a:ext>
            </a:extLst>
          </p:cNvPr>
          <p:cNvSpPr/>
          <p:nvPr/>
        </p:nvSpPr>
        <p:spPr>
          <a:xfrm>
            <a:off x="-95075" y="4211688"/>
            <a:ext cx="4972115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Seit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letzt</a:t>
            </a:r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em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Jahr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lebt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sie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in </a:t>
            </a:r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Spanien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15B26ED-49B7-48A3-8647-FC57EABE6563}"/>
              </a:ext>
            </a:extLst>
          </p:cNvPr>
          <p:cNvSpPr/>
          <p:nvPr/>
        </p:nvSpPr>
        <p:spPr>
          <a:xfrm>
            <a:off x="-90461" y="4771307"/>
            <a:ext cx="444567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Seit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5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Jahren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lernt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sie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Spanisch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2CB3E13-D9DC-4AEA-887A-4D12626CF510}"/>
              </a:ext>
            </a:extLst>
          </p:cNvPr>
          <p:cNvSpPr/>
          <p:nvPr/>
        </p:nvSpPr>
        <p:spPr>
          <a:xfrm>
            <a:off x="-68788" y="5330926"/>
            <a:ext cx="48300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Seit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einer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Woche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ist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sie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in </a:t>
            </a:r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Spanien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D3E86EF-5275-4C0C-89CB-972C2F1605BE}"/>
              </a:ext>
            </a:extLst>
          </p:cNvPr>
          <p:cNvSpPr/>
          <p:nvPr/>
        </p:nvSpPr>
        <p:spPr>
          <a:xfrm>
            <a:off x="4513550" y="3805807"/>
            <a:ext cx="48300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Vor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einem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Jahr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hat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sie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ge</a:t>
            </a:r>
            <a:r>
              <a:rPr lang="es-ES" sz="25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heiratet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9B784A3-D35E-43D4-985E-C4416BEAF390}"/>
              </a:ext>
            </a:extLst>
          </p:cNvPr>
          <p:cNvSpPr/>
          <p:nvPr/>
        </p:nvSpPr>
        <p:spPr>
          <a:xfrm>
            <a:off x="4853521" y="4242973"/>
            <a:ext cx="403170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Vor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einer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Woche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bin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ich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nach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Spanien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gezogen</a:t>
            </a:r>
            <a:r>
              <a:rPr lang="es-ES" sz="2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B54CEE3-883D-4937-A987-D5974B846ADA}"/>
              </a:ext>
            </a:extLst>
          </p:cNvPr>
          <p:cNvSpPr/>
          <p:nvPr/>
        </p:nvSpPr>
        <p:spPr>
          <a:xfrm>
            <a:off x="4817139" y="5009834"/>
            <a:ext cx="431394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Vor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drei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Jahren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habe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ich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mein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erstes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Youtube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-Video </a:t>
            </a:r>
            <a:r>
              <a:rPr lang="es-ES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gemacht</a:t>
            </a: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  <a:endParaRPr lang="es-ES" sz="25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7FC97D9-08FD-400A-8E2B-0A8AE32D8C9A}"/>
              </a:ext>
            </a:extLst>
          </p:cNvPr>
          <p:cNvSpPr/>
          <p:nvPr/>
        </p:nvSpPr>
        <p:spPr>
          <a:xfrm>
            <a:off x="878777" y="191108"/>
            <a:ext cx="6870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</a:t>
            </a:r>
            <a:r>
              <a:rPr lang="es-E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eit</a:t>
            </a:r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vs.            </a:t>
            </a:r>
            <a:r>
              <a:rPr lang="es-E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vor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244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persona, hombre, edificio, lentes&#10;&#10;Descripción generada automáticamente">
            <a:extLst>
              <a:ext uri="{FF2B5EF4-FFF2-40B4-BE49-F238E27FC236}">
                <a16:creationId xmlns:a16="http://schemas.microsoft.com/office/drawing/2014/main" id="{17F1BAE5-A865-49CB-9073-16D62843A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8801"/>
            <a:ext cx="5762883" cy="3241622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5E111F8-3492-4B58-B1EB-979A0EFBB543}"/>
              </a:ext>
            </a:extLst>
          </p:cNvPr>
          <p:cNvSpPr/>
          <p:nvPr/>
        </p:nvSpPr>
        <p:spPr>
          <a:xfrm>
            <a:off x="6086411" y="254200"/>
            <a:ext cx="3057589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Lebenslinien</a:t>
            </a:r>
            <a:r>
              <a:rPr lang="es-ES" sz="40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Selma </a:t>
            </a:r>
            <a:r>
              <a:rPr lang="es-ES" sz="400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und</a:t>
            </a:r>
            <a:r>
              <a:rPr lang="es-ES" sz="40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Michael Ende </a:t>
            </a:r>
            <a:r>
              <a:rPr lang="es-ES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Übungen</a:t>
            </a:r>
            <a:r>
              <a:rPr lang="es-E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“</a:t>
            </a:r>
            <a:r>
              <a:rPr lang="es-ES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seit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</a:t>
            </a:r>
            <a:r>
              <a:rPr lang="es-E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vor</a:t>
            </a:r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0D383BB-A5B7-43C4-8137-CEBD9CFA8461}"/>
              </a:ext>
            </a:extLst>
          </p:cNvPr>
          <p:cNvSpPr/>
          <p:nvPr/>
        </p:nvSpPr>
        <p:spPr>
          <a:xfrm>
            <a:off x="0" y="3664620"/>
            <a:ext cx="931763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dirty="0"/>
              <a:t>Selma ist______  einem Jahr nach Deutschland gekommen.</a:t>
            </a:r>
          </a:p>
          <a:p>
            <a:r>
              <a:rPr lang="de-DE" sz="2500" dirty="0"/>
              <a:t>Michael Ende lebt schon _________ über zwanzig Jahren nicht mehr.</a:t>
            </a:r>
          </a:p>
          <a:p>
            <a:r>
              <a:rPr lang="de-DE" sz="2500" dirty="0"/>
              <a:t>Lisa hat _______vier oder fünf Jahren „Die unendliche Geschichte“ gelesen.</a:t>
            </a:r>
          </a:p>
          <a:p>
            <a:r>
              <a:rPr lang="de-DE" sz="2500" dirty="0"/>
              <a:t>Der Brief an </a:t>
            </a:r>
            <a:r>
              <a:rPr lang="de-DE" sz="2500" dirty="0" err="1"/>
              <a:t>Nawin</a:t>
            </a:r>
            <a:r>
              <a:rPr lang="de-DE" sz="2500" dirty="0"/>
              <a:t> ist _______ drei Tagen angekommen.</a:t>
            </a:r>
          </a:p>
          <a:p>
            <a:r>
              <a:rPr lang="de-DE" sz="2500" dirty="0"/>
              <a:t>Nina und Sebastian wohnen ______zwei Jahren in der Wohnung.</a:t>
            </a:r>
          </a:p>
          <a:p>
            <a:r>
              <a:rPr lang="de-DE" sz="2500" dirty="0"/>
              <a:t>_____ einer Woche haben die Freunde eine Postkarte von </a:t>
            </a:r>
            <a:r>
              <a:rPr lang="de-DE" sz="2500" dirty="0" err="1"/>
              <a:t>Nawin</a:t>
            </a:r>
            <a:r>
              <a:rPr lang="de-DE" sz="2500" dirty="0"/>
              <a:t> bekommen.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5E37996-B3C8-42BA-9F50-E3E671733172}"/>
              </a:ext>
            </a:extLst>
          </p:cNvPr>
          <p:cNvSpPr/>
          <p:nvPr/>
        </p:nvSpPr>
        <p:spPr>
          <a:xfrm>
            <a:off x="4327638" y="3244334"/>
            <a:ext cx="488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vor</a:t>
            </a:r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81E8F52-FF42-4231-84CC-AB2AD673D888}"/>
              </a:ext>
            </a:extLst>
          </p:cNvPr>
          <p:cNvSpPr/>
          <p:nvPr/>
        </p:nvSpPr>
        <p:spPr>
          <a:xfrm>
            <a:off x="1394175" y="3613666"/>
            <a:ext cx="6209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500" b="1" dirty="0" err="1"/>
              <a:t>vor</a:t>
            </a:r>
            <a:endParaRPr lang="es-ES" sz="250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A55EDFF-0428-40EE-910E-FD3375C3680C}"/>
              </a:ext>
            </a:extLst>
          </p:cNvPr>
          <p:cNvSpPr/>
          <p:nvPr/>
        </p:nvSpPr>
        <p:spPr>
          <a:xfrm>
            <a:off x="1394174" y="4428451"/>
            <a:ext cx="6209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500" b="1" dirty="0" err="1"/>
              <a:t>vor</a:t>
            </a:r>
            <a:endParaRPr lang="es-ES" sz="2500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5B86C38-2450-4ACE-A71A-DD1D7A6F309A}"/>
              </a:ext>
            </a:extLst>
          </p:cNvPr>
          <p:cNvSpPr/>
          <p:nvPr/>
        </p:nvSpPr>
        <p:spPr>
          <a:xfrm>
            <a:off x="3204969" y="5157192"/>
            <a:ext cx="6209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500" b="1" dirty="0" err="1"/>
              <a:t>vor</a:t>
            </a:r>
            <a:endParaRPr lang="es-ES" sz="2500" b="1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711FAD6-402C-416C-8245-F9F82D3FF06B}"/>
              </a:ext>
            </a:extLst>
          </p:cNvPr>
          <p:cNvSpPr/>
          <p:nvPr/>
        </p:nvSpPr>
        <p:spPr>
          <a:xfrm>
            <a:off x="179512" y="5877272"/>
            <a:ext cx="6458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500" b="1" dirty="0" err="1"/>
              <a:t>Vor</a:t>
            </a:r>
            <a:endParaRPr lang="es-ES" sz="2500" b="1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D4FF028-D849-408F-B3A8-E589488170E9}"/>
              </a:ext>
            </a:extLst>
          </p:cNvPr>
          <p:cNvSpPr/>
          <p:nvPr/>
        </p:nvSpPr>
        <p:spPr>
          <a:xfrm>
            <a:off x="3518871" y="4017400"/>
            <a:ext cx="66396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500" b="1" dirty="0" err="1"/>
              <a:t>seit</a:t>
            </a:r>
            <a:endParaRPr lang="es-ES" sz="2500" b="1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A8E699E-E52B-44E0-AED0-287CB25B2DF7}"/>
              </a:ext>
            </a:extLst>
          </p:cNvPr>
          <p:cNvSpPr/>
          <p:nvPr/>
        </p:nvSpPr>
        <p:spPr>
          <a:xfrm>
            <a:off x="3985515" y="5632292"/>
            <a:ext cx="6639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b="1" dirty="0" err="1"/>
              <a:t>seit</a:t>
            </a:r>
            <a:endParaRPr lang="es-ES" sz="2500" b="1" dirty="0"/>
          </a:p>
        </p:txBody>
      </p:sp>
    </p:spTree>
    <p:extLst>
      <p:ext uri="{BB962C8B-B14F-4D97-AF65-F5344CB8AC3E}">
        <p14:creationId xmlns:p14="http://schemas.microsoft.com/office/powerpoint/2010/main" val="193190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70764-4842-4065-8711-E42D1F8F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Lebenslinien</a:t>
            </a:r>
            <a:r>
              <a:rPr lang="es-E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es-ES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Übungen</a:t>
            </a:r>
            <a:r>
              <a:rPr lang="es-E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</a:t>
            </a:r>
            <a:r>
              <a:rPr lang="es-E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“</a:t>
            </a:r>
            <a:r>
              <a:rPr lang="es-E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seit</a:t>
            </a:r>
            <a:r>
              <a:rPr lang="es-E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</a:t>
            </a:r>
            <a:r>
              <a:rPr lang="es-E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vor</a:t>
            </a:r>
            <a:r>
              <a:rPr lang="es-E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br>
              <a:rPr lang="es-E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EE5179-2553-4ED8-91AB-70AFA0544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Lisa: Wann bist du nach Deutschland gekommen?</a:t>
            </a:r>
          </a:p>
          <a:p>
            <a:r>
              <a:rPr lang="de-DE" dirty="0"/>
              <a:t>Selma:  _______ (1) etwa einem Jahr. </a:t>
            </a:r>
          </a:p>
          <a:p>
            <a:r>
              <a:rPr lang="de-DE" dirty="0"/>
              <a:t>Lisa: Wie lange lernst du schon Deutsch?</a:t>
            </a:r>
          </a:p>
          <a:p>
            <a:r>
              <a:rPr lang="de-DE" dirty="0"/>
              <a:t>Selma: _______(2) 10 Monaten.</a:t>
            </a:r>
          </a:p>
          <a:p>
            <a:endParaRPr lang="de-DE" dirty="0"/>
          </a:p>
          <a:p>
            <a:r>
              <a:rPr lang="de-DE" dirty="0"/>
              <a:t>_______(3) zwei Wochen war Nico mit Lisa im Kino.</a:t>
            </a:r>
          </a:p>
          <a:p>
            <a:r>
              <a:rPr lang="de-DE" dirty="0"/>
              <a:t>_______(4) zwei Wochen hat Tarek nicht mehr mit Lisa gesprochen. Er will sie bald wieder anrufen.</a:t>
            </a:r>
          </a:p>
          <a:p>
            <a:r>
              <a:rPr lang="de-DE" dirty="0"/>
              <a:t>________(5) fünf Tagen schläft Sebastian nicht gut. </a:t>
            </a:r>
          </a:p>
          <a:p>
            <a:r>
              <a:rPr lang="de-DE" dirty="0"/>
              <a:t>________(6) fünf Tagen hatte Selma Fieber. Jetzt ist sie wieder gesund.</a:t>
            </a:r>
          </a:p>
          <a:p>
            <a:r>
              <a:rPr lang="de-DE" dirty="0"/>
              <a:t>________(7) dem 5. Oktober wohne ich in München.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B259C84-5F11-4A12-A685-5B3A786EAC14}"/>
              </a:ext>
            </a:extLst>
          </p:cNvPr>
          <p:cNvSpPr/>
          <p:nvPr/>
        </p:nvSpPr>
        <p:spPr>
          <a:xfrm>
            <a:off x="2195736" y="1916832"/>
            <a:ext cx="6458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500" b="1" dirty="0" err="1"/>
              <a:t>Vor</a:t>
            </a:r>
            <a:endParaRPr lang="es-ES" sz="25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B7FF6A-52BF-42EB-9D17-33F348933357}"/>
              </a:ext>
            </a:extLst>
          </p:cNvPr>
          <p:cNvSpPr/>
          <p:nvPr/>
        </p:nvSpPr>
        <p:spPr>
          <a:xfrm>
            <a:off x="2228633" y="2710518"/>
            <a:ext cx="68800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500" b="1" dirty="0" err="1"/>
              <a:t>Seit</a:t>
            </a:r>
            <a:endParaRPr lang="es-ES" sz="25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63845C5-F1F4-4D8B-9EA9-4C5881573A91}"/>
              </a:ext>
            </a:extLst>
          </p:cNvPr>
          <p:cNvSpPr/>
          <p:nvPr/>
        </p:nvSpPr>
        <p:spPr>
          <a:xfrm>
            <a:off x="1095922" y="3337360"/>
            <a:ext cx="64588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b="1" dirty="0" err="1"/>
              <a:t>Vor</a:t>
            </a:r>
            <a:endParaRPr lang="es-ES" sz="2500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1B7D25A-FB6E-4199-BE38-8EA3F3D3772A}"/>
              </a:ext>
            </a:extLst>
          </p:cNvPr>
          <p:cNvSpPr/>
          <p:nvPr/>
        </p:nvSpPr>
        <p:spPr>
          <a:xfrm>
            <a:off x="1043608" y="3814414"/>
            <a:ext cx="68800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500" b="1" dirty="0" err="1"/>
              <a:t>Seit</a:t>
            </a:r>
            <a:endParaRPr lang="es-ES" sz="2500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6A85270-3751-490D-8EED-EEA924BAE09F}"/>
              </a:ext>
            </a:extLst>
          </p:cNvPr>
          <p:cNvSpPr/>
          <p:nvPr/>
        </p:nvSpPr>
        <p:spPr>
          <a:xfrm>
            <a:off x="1170440" y="4403280"/>
            <a:ext cx="68800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500" b="1" dirty="0" err="1"/>
              <a:t>Seit</a:t>
            </a:r>
            <a:endParaRPr lang="es-ES" sz="25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12BD164-AEFC-4BE3-B5B0-79D0EC411E04}"/>
              </a:ext>
            </a:extLst>
          </p:cNvPr>
          <p:cNvSpPr/>
          <p:nvPr/>
        </p:nvSpPr>
        <p:spPr>
          <a:xfrm>
            <a:off x="1170440" y="4891556"/>
            <a:ext cx="6458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500" b="1" dirty="0" err="1"/>
              <a:t>Vor</a:t>
            </a:r>
            <a:endParaRPr lang="es-ES" sz="2500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A72BF90-1202-43A8-BF72-50BA35184D7D}"/>
              </a:ext>
            </a:extLst>
          </p:cNvPr>
          <p:cNvSpPr/>
          <p:nvPr/>
        </p:nvSpPr>
        <p:spPr>
          <a:xfrm>
            <a:off x="1149376" y="5508859"/>
            <a:ext cx="68800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500" b="1" dirty="0" err="1"/>
              <a:t>Seit</a:t>
            </a:r>
            <a:endParaRPr lang="es-ES" sz="2500" b="1" dirty="0"/>
          </a:p>
        </p:txBody>
      </p:sp>
    </p:spTree>
    <p:extLst>
      <p:ext uri="{BB962C8B-B14F-4D97-AF65-F5344CB8AC3E}">
        <p14:creationId xmlns:p14="http://schemas.microsoft.com/office/powerpoint/2010/main" val="6441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0B9568C-A1A3-4C76-9353-9B89B624D5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" r="61812" b="53540"/>
          <a:stretch/>
        </p:blipFill>
        <p:spPr>
          <a:xfrm>
            <a:off x="64096" y="482010"/>
            <a:ext cx="2654530" cy="21293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4AD767-F833-45A2-BD67-AE447CDE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548" y="120872"/>
            <a:ext cx="8525980" cy="11954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700" b="1" dirty="0" err="1"/>
              <a:t>Temporale</a:t>
            </a:r>
            <a:r>
              <a:rPr lang="es-ES" sz="3700" b="1" dirty="0"/>
              <a:t> </a:t>
            </a:r>
            <a:r>
              <a:rPr lang="es-ES" sz="3700" b="1" dirty="0" err="1"/>
              <a:t>Präpositionen</a:t>
            </a:r>
            <a:r>
              <a:rPr lang="es-ES" sz="3700" b="1" dirty="0"/>
              <a:t>: </a:t>
            </a:r>
            <a:br>
              <a:rPr lang="es-ES" sz="3700" b="1" dirty="0"/>
            </a:br>
            <a:r>
              <a:rPr lang="de-DE" sz="3700" b="1" dirty="0"/>
              <a:t>„Heiners Freundinnen“.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86C1D14-C443-4DE3-AE8E-C97D2F6CE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70" r="24215" b="-28"/>
          <a:stretch/>
        </p:blipFill>
        <p:spPr>
          <a:xfrm>
            <a:off x="2346099" y="1083554"/>
            <a:ext cx="5516565" cy="2629853"/>
          </a:xfrm>
          <a:noFill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78FC7D7-0917-4C10-A6F5-EA10371C1D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3" t="42918" r="3350" b="7508"/>
          <a:stretch/>
        </p:blipFill>
        <p:spPr>
          <a:xfrm>
            <a:off x="7668344" y="1242072"/>
            <a:ext cx="1475656" cy="201622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077C976-156C-47BD-A994-3B9297EA7E21}"/>
              </a:ext>
            </a:extLst>
          </p:cNvPr>
          <p:cNvSpPr/>
          <p:nvPr/>
        </p:nvSpPr>
        <p:spPr>
          <a:xfrm>
            <a:off x="395536" y="3975333"/>
            <a:ext cx="806489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de-DE" sz="2000" b="1" dirty="0">
                <a:solidFill>
                  <a:srgbClr val="191919"/>
                </a:solidFill>
                <a:latin typeface="+mj-lt"/>
              </a:rPr>
              <a:t>______</a:t>
            </a:r>
            <a:r>
              <a:rPr lang="de-DE" sz="2000" dirty="0">
                <a:solidFill>
                  <a:srgbClr val="191919"/>
                </a:solidFill>
                <a:latin typeface="+mj-lt"/>
              </a:rPr>
              <a:t> ist er mit Tina zusammengekommen. </a:t>
            </a:r>
          </a:p>
          <a:p>
            <a:pPr fontAlgn="base"/>
            <a:r>
              <a:rPr lang="de-DE" sz="2000" dirty="0">
                <a:solidFill>
                  <a:srgbClr val="191919"/>
                </a:solidFill>
                <a:latin typeface="+mj-lt"/>
              </a:rPr>
              <a:t>Er war ______________________mit Tina zusammen. </a:t>
            </a:r>
          </a:p>
          <a:p>
            <a:pPr fontAlgn="base"/>
            <a:r>
              <a:rPr lang="de-DE" sz="2000" dirty="0">
                <a:solidFill>
                  <a:srgbClr val="191919"/>
                </a:solidFill>
                <a:latin typeface="+mj-lt"/>
              </a:rPr>
              <a:t>Die beiden waren </a:t>
            </a:r>
            <a:r>
              <a:rPr lang="de-DE" sz="2000" b="1" dirty="0">
                <a:solidFill>
                  <a:srgbClr val="191919"/>
                </a:solidFill>
                <a:latin typeface="+mj-lt"/>
              </a:rPr>
              <a:t>___________________</a:t>
            </a:r>
            <a:r>
              <a:rPr lang="de-DE" sz="2000" dirty="0">
                <a:solidFill>
                  <a:srgbClr val="191919"/>
                </a:solidFill>
                <a:latin typeface="+mj-lt"/>
              </a:rPr>
              <a:t> ein Paar. </a:t>
            </a:r>
          </a:p>
          <a:p>
            <a:pPr fontAlgn="base"/>
            <a:r>
              <a:rPr lang="de-DE" sz="2000" dirty="0">
                <a:solidFill>
                  <a:srgbClr val="191919"/>
                </a:solidFill>
                <a:latin typeface="+mj-lt"/>
              </a:rPr>
              <a:t>_________________, also ______________, haben sie sich getrennt.</a:t>
            </a:r>
          </a:p>
          <a:p>
            <a:pPr fontAlgn="base"/>
            <a:endParaRPr lang="de-DE" sz="2000" b="1" dirty="0">
              <a:solidFill>
                <a:srgbClr val="191919"/>
              </a:solidFill>
              <a:latin typeface="+mj-lt"/>
            </a:endParaRPr>
          </a:p>
          <a:p>
            <a:pPr fontAlgn="base"/>
            <a:r>
              <a:rPr lang="de-DE" sz="2000" b="1" dirty="0">
                <a:solidFill>
                  <a:srgbClr val="191919"/>
                </a:solidFill>
                <a:latin typeface="+mj-lt"/>
              </a:rPr>
              <a:t>__________________</a:t>
            </a:r>
            <a:r>
              <a:rPr lang="de-DE" sz="2000" dirty="0">
                <a:solidFill>
                  <a:srgbClr val="191919"/>
                </a:solidFill>
                <a:latin typeface="+mj-lt"/>
              </a:rPr>
              <a:t> hat er Biggi kennengelernt. </a:t>
            </a:r>
          </a:p>
          <a:p>
            <a:pPr fontAlgn="base"/>
            <a:r>
              <a:rPr lang="de-DE" sz="2000" b="1" dirty="0">
                <a:solidFill>
                  <a:srgbClr val="191919"/>
                </a:solidFill>
                <a:latin typeface="+mj-lt"/>
              </a:rPr>
              <a:t>__________________</a:t>
            </a:r>
            <a:r>
              <a:rPr lang="de-DE" sz="2000" dirty="0">
                <a:solidFill>
                  <a:srgbClr val="191919"/>
                </a:solidFill>
                <a:latin typeface="+mj-lt"/>
              </a:rPr>
              <a:t> waren die beiden ein Paar. </a:t>
            </a:r>
          </a:p>
          <a:p>
            <a:pPr fontAlgn="base"/>
            <a:r>
              <a:rPr lang="de-DE" sz="2000" dirty="0">
                <a:solidFill>
                  <a:srgbClr val="191919"/>
                </a:solidFill>
                <a:latin typeface="+mj-lt"/>
              </a:rPr>
              <a:t>Aber ________________ hat er Biggi verlassen. </a:t>
            </a:r>
          </a:p>
          <a:p>
            <a:pPr fontAlgn="base"/>
            <a:r>
              <a:rPr lang="de-DE" sz="2000" dirty="0">
                <a:solidFill>
                  <a:srgbClr val="191919"/>
                </a:solidFill>
                <a:latin typeface="+mj-lt"/>
              </a:rPr>
              <a:t>Danach war er etwa </a:t>
            </a:r>
            <a:r>
              <a:rPr lang="de-DE" sz="2000" b="1" dirty="0">
                <a:solidFill>
                  <a:srgbClr val="191919"/>
                </a:solidFill>
                <a:latin typeface="+mj-lt"/>
              </a:rPr>
              <a:t>_________________</a:t>
            </a:r>
            <a:r>
              <a:rPr lang="de-DE" sz="2000" dirty="0">
                <a:solidFill>
                  <a:srgbClr val="191919"/>
                </a:solidFill>
                <a:latin typeface="+mj-lt"/>
              </a:rPr>
              <a:t> Single.</a:t>
            </a:r>
          </a:p>
          <a:p>
            <a:pPr fontAlgn="base"/>
            <a:endParaRPr lang="de-DE" sz="1500" dirty="0">
              <a:solidFill>
                <a:srgbClr val="191919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A5FB140-B983-4A8D-963B-45F4C033D01E}"/>
              </a:ext>
            </a:extLst>
          </p:cNvPr>
          <p:cNvSpPr/>
          <p:nvPr/>
        </p:nvSpPr>
        <p:spPr>
          <a:xfrm>
            <a:off x="6197360" y="3475038"/>
            <a:ext cx="294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Quelle</a:t>
            </a:r>
            <a:r>
              <a:rPr lang="es-ES" dirty="0"/>
              <a:t>: </a:t>
            </a:r>
            <a:r>
              <a:rPr lang="es-ES" dirty="0" err="1"/>
              <a:t>Deutschlernerblog.de</a:t>
            </a:r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3C61B2A-B8BB-47F5-83BA-CEFD9DD9A4C3}"/>
              </a:ext>
            </a:extLst>
          </p:cNvPr>
          <p:cNvSpPr/>
          <p:nvPr/>
        </p:nvSpPr>
        <p:spPr>
          <a:xfrm>
            <a:off x="539552" y="390756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1998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3FB6922-35EE-49F5-B68C-AE6353B888D5}"/>
              </a:ext>
            </a:extLst>
          </p:cNvPr>
          <p:cNvSpPr/>
          <p:nvPr/>
        </p:nvSpPr>
        <p:spPr>
          <a:xfrm>
            <a:off x="2388546" y="4566929"/>
            <a:ext cx="2361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err="1"/>
              <a:t>von</a:t>
            </a:r>
            <a:r>
              <a:rPr lang="es-ES" sz="2000" b="1" dirty="0"/>
              <a:t> 1998 bis 2000 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B69E49C-3E10-4F3C-A2A3-C3132F2FE92A}"/>
              </a:ext>
            </a:extLst>
          </p:cNvPr>
          <p:cNvSpPr/>
          <p:nvPr/>
        </p:nvSpPr>
        <p:spPr>
          <a:xfrm>
            <a:off x="1819469" y="4276893"/>
            <a:ext cx="1798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191919"/>
                </a:solidFill>
                <a:latin typeface="+mj-lt"/>
              </a:rPr>
              <a:t>zwei Jahre lang</a:t>
            </a:r>
            <a:endParaRPr lang="es-ES" sz="2000" dirty="0">
              <a:latin typeface="+mj-lt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49C1333-CF8C-4060-8551-168D074CFA50}"/>
              </a:ext>
            </a:extLst>
          </p:cNvPr>
          <p:cNvSpPr/>
          <p:nvPr/>
        </p:nvSpPr>
        <p:spPr>
          <a:xfrm>
            <a:off x="644736" y="4872470"/>
            <a:ext cx="1537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191919"/>
                </a:solidFill>
              </a:rPr>
              <a:t>Im Jahr 2000</a:t>
            </a:r>
            <a:endParaRPr lang="es-ES" sz="20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1E17644-12CB-4EA2-8860-60C01D435157}"/>
              </a:ext>
            </a:extLst>
          </p:cNvPr>
          <p:cNvSpPr/>
          <p:nvPr/>
        </p:nvSpPr>
        <p:spPr>
          <a:xfrm>
            <a:off x="3341840" y="4862013"/>
            <a:ext cx="1614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191919"/>
                </a:solidFill>
              </a:rPr>
              <a:t>vor 17 Jahren</a:t>
            </a:r>
            <a:endParaRPr lang="es-ES" sz="20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3F51C96-D109-4758-B8C5-94B485599E6A}"/>
              </a:ext>
            </a:extLst>
          </p:cNvPr>
          <p:cNvSpPr/>
          <p:nvPr/>
        </p:nvSpPr>
        <p:spPr>
          <a:xfrm>
            <a:off x="683568" y="5374901"/>
            <a:ext cx="1634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191919"/>
                </a:solidFill>
              </a:rPr>
              <a:t>Vor 17 Jahren</a:t>
            </a:r>
            <a:endParaRPr lang="es-ES" sz="20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A4A5507-1168-4EAB-85DE-96F49733FA4B}"/>
              </a:ext>
            </a:extLst>
          </p:cNvPr>
          <p:cNvSpPr/>
          <p:nvPr/>
        </p:nvSpPr>
        <p:spPr>
          <a:xfrm>
            <a:off x="539552" y="5756057"/>
            <a:ext cx="2173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191919"/>
                </a:solidFill>
              </a:rPr>
              <a:t>Von 2000 bis 2006</a:t>
            </a:r>
            <a:r>
              <a:rPr lang="de-DE" sz="2000" dirty="0">
                <a:solidFill>
                  <a:srgbClr val="191919"/>
                </a:solidFill>
              </a:rPr>
              <a:t> </a:t>
            </a:r>
            <a:endParaRPr lang="es-ES" sz="20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D11B105-86AD-43B8-ABDE-7EEF2B15B55D}"/>
              </a:ext>
            </a:extLst>
          </p:cNvPr>
          <p:cNvSpPr/>
          <p:nvPr/>
        </p:nvSpPr>
        <p:spPr>
          <a:xfrm>
            <a:off x="1192295" y="6087075"/>
            <a:ext cx="1614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191919"/>
                </a:solidFill>
              </a:rPr>
              <a:t>vor 11 Jahren</a:t>
            </a:r>
            <a:endParaRPr lang="es-ES" sz="20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CF300AE-E229-44F6-B698-12EB001F108B}"/>
              </a:ext>
            </a:extLst>
          </p:cNvPr>
          <p:cNvSpPr/>
          <p:nvPr/>
        </p:nvSpPr>
        <p:spPr>
          <a:xfrm>
            <a:off x="2829372" y="6390523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191919"/>
                </a:solidFill>
              </a:rPr>
              <a:t>ein Jahr lang</a:t>
            </a:r>
            <a:r>
              <a:rPr lang="de-DE" dirty="0">
                <a:solidFill>
                  <a:srgbClr val="191919"/>
                </a:solidFill>
              </a:rPr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11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Екран (4:3)</PresentationFormat>
  <Paragraphs>130</Paragraphs>
  <Slides>10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Segoe UI Black</vt:lpstr>
      <vt:lpstr>Verdana</vt:lpstr>
      <vt:lpstr>Larissa-Design</vt:lpstr>
      <vt:lpstr>Презентація PowerPoint</vt:lpstr>
      <vt:lpstr>Temporale Präpositionen</vt:lpstr>
      <vt:lpstr>Temporale Präpositionen: vor und nach</vt:lpstr>
      <vt:lpstr>Temporale Präposition: für</vt:lpstr>
      <vt:lpstr>2 “heikle” temporale Präpositionen</vt:lpstr>
      <vt:lpstr>Презентація PowerPoint</vt:lpstr>
      <vt:lpstr>Презентація PowerPoint</vt:lpstr>
      <vt:lpstr>Lebenslinien. Übungen + “seit - vor” </vt:lpstr>
      <vt:lpstr>Temporale Präpositionen:  „Heiners Freundinnen“.</vt:lpstr>
      <vt:lpstr>Temporale Präpositionen:        „Heiners Freundinnen“ (Fs.)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San-Martín Sanzeri</dc:creator>
  <cp:lastModifiedBy>Online User</cp:lastModifiedBy>
  <cp:revision>6</cp:revision>
  <dcterms:created xsi:type="dcterms:W3CDTF">2020-04-14T11:58:40Z</dcterms:created>
  <dcterms:modified xsi:type="dcterms:W3CDTF">2024-10-10T17:22:29Z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59f705-2ba0-454b-9cfc-6ce5bcaac040_Enabled">
    <vt:lpwstr>true</vt:lpwstr>
  </property>
  <property fmtid="{D5CDD505-2E9C-101B-9397-08002B2CF9AE}" pid="3" name="MSIP_Label_0359f705-2ba0-454b-9cfc-6ce5bcaac040_SetDate">
    <vt:lpwstr>2022-10-09T20:04:43Z</vt:lpwstr>
  </property>
  <property fmtid="{D5CDD505-2E9C-101B-9397-08002B2CF9AE}" pid="4" name="MSIP_Label_0359f705-2ba0-454b-9cfc-6ce5bcaac040_Method">
    <vt:lpwstr>Standard</vt:lpwstr>
  </property>
  <property fmtid="{D5CDD505-2E9C-101B-9397-08002B2CF9AE}" pid="5" name="MSIP_Label_0359f705-2ba0-454b-9cfc-6ce5bcaac040_Name">
    <vt:lpwstr>0359f705-2ba0-454b-9cfc-6ce5bcaac040</vt:lpwstr>
  </property>
  <property fmtid="{D5CDD505-2E9C-101B-9397-08002B2CF9AE}" pid="6" name="MSIP_Label_0359f705-2ba0-454b-9cfc-6ce5bcaac040_SiteId">
    <vt:lpwstr>68283f3b-8487-4c86-adb3-a5228f18b893</vt:lpwstr>
  </property>
  <property fmtid="{D5CDD505-2E9C-101B-9397-08002B2CF9AE}" pid="7" name="MSIP_Label_0359f705-2ba0-454b-9cfc-6ce5bcaac040_ActionId">
    <vt:lpwstr>65b2aff1-ad56-47ab-b15c-32afd778257c</vt:lpwstr>
  </property>
  <property fmtid="{D5CDD505-2E9C-101B-9397-08002B2CF9AE}" pid="8" name="MSIP_Label_0359f705-2ba0-454b-9cfc-6ce5bcaac040_ContentBits">
    <vt:lpwstr>2</vt:lpwstr>
  </property>
</Properties>
</file>