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29"/>
  </p:notesMasterIdLst>
  <p:sldIdLst>
    <p:sldId id="351" r:id="rId2"/>
    <p:sldId id="290" r:id="rId3"/>
    <p:sldId id="326" r:id="rId4"/>
    <p:sldId id="328" r:id="rId5"/>
    <p:sldId id="331" r:id="rId6"/>
    <p:sldId id="329" r:id="rId7"/>
    <p:sldId id="323" r:id="rId8"/>
    <p:sldId id="324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25" r:id="rId20"/>
    <p:sldId id="346" r:id="rId21"/>
    <p:sldId id="347" r:id="rId22"/>
    <p:sldId id="348" r:id="rId23"/>
    <p:sldId id="349" r:id="rId24"/>
    <p:sldId id="350" r:id="rId25"/>
    <p:sldId id="319" r:id="rId26"/>
    <p:sldId id="334" r:id="rId27"/>
    <p:sldId id="335" r:id="rId2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4" autoAdjust="0"/>
  </p:normalViewPr>
  <p:slideViewPr>
    <p:cSldViewPr snapToGrid="0" snapToObjects="1">
      <p:cViewPr varScale="1">
        <p:scale>
          <a:sx n="74" d="100"/>
          <a:sy n="74" d="100"/>
        </p:scale>
        <p:origin x="16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1523559"/>
            <a:ext cx="9144000" cy="242171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>
                <a:cs typeface="Calibri"/>
              </a:rPr>
              <a:t>Verben – Verben mit Ergänzung:</a:t>
            </a:r>
          </a:p>
          <a:p>
            <a:pPr algn="ctr"/>
            <a:r>
              <a:rPr lang="de-DE" sz="1100" b="1" dirty="0">
                <a:cs typeface="Calibri"/>
              </a:rPr>
              <a:t> </a:t>
            </a:r>
            <a:br>
              <a:rPr lang="de-DE" sz="4000" b="1" dirty="0">
                <a:cs typeface="Calibri"/>
              </a:rPr>
            </a:br>
            <a:r>
              <a:rPr lang="de-DE" sz="4000" b="1" dirty="0">
                <a:cs typeface="Calibri"/>
              </a:rPr>
              <a:t>4. Präpositionen</a:t>
            </a:r>
          </a:p>
          <a:p>
            <a:pPr algn="ctr"/>
            <a:br>
              <a:rPr lang="de-DE" sz="1050" b="1" dirty="0">
                <a:cs typeface="Calibri"/>
              </a:rPr>
            </a:br>
            <a:r>
              <a:rPr lang="en-GB" sz="2400" b="1" dirty="0">
                <a:cs typeface="Calibri"/>
              </a:rPr>
              <a:t>Verbs – verbs with complements: 4. prepositions</a:t>
            </a:r>
          </a:p>
        </p:txBody>
      </p:sp>
    </p:spTree>
    <p:extLst>
      <p:ext uri="{BB962C8B-B14F-4D97-AF65-F5344CB8AC3E}">
        <p14:creationId xmlns:p14="http://schemas.microsoft.com/office/powerpoint/2010/main" val="255230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_______, …………………………….. 			 (Urlaub fahren)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_______ abhängig, ………………………                (der Mann arbeitet)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_______, ……………………….. (der letzte Urlaub war schön)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763234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_______ abhängig, ………………………                (der Mann arbeitet)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_______, ……………………….. (der letzte Urlaub war schön)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971791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_______, ……………………….. (der letzte Urlaub war schön)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02318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62027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Maschine startet.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430790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Maschine startet.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darüber/davon, dass/wie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sie geheiratet haben.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360659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Maschine startet.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darüber/davon, dass/wie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sie geheiratet haben.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der Kinofilm nicht besonders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591962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Maschine startet.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darüber/davon, dass/wie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sie geheiratet haben.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der Kinofilm nicht besonders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Frau das Essen macht.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940749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darum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Wohnung sauber ist.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/>
              <a:t> abhängig,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der Mann arbeitet.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daran, wie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schön der letzte Urlaub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Maschine startet.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darüber/davon, dass/wie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sie geheiratet haben.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der Kinofilm nicht besonders war.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Frau das Essen macht.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darüber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dass die Nachbarn eine Katze haben.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689889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„Interessierst dich jetzt auch für Sport?“ - „Ja, ich interessiere mich schon lange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dafür / für es</a:t>
            </a:r>
            <a:r>
              <a:rPr lang="de-DE" sz="240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„Denkst du noch oft an Paul?“ - „Nein, ich denke fast gar nicht mehr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„Ich fahre morgen in den Urlaub.“ - „Oh, wie schön. Freust du dich schon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auf ihn / darauf</a:t>
            </a:r>
            <a:r>
              <a:rPr lang="de-DE" sz="240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„Wie geht es eigentlich Nele?“ - „Ich weiß es nicht. Ich habe mich das letzte mal vor einem Jahr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mit ihr / damit </a:t>
            </a:r>
            <a:r>
              <a:rPr lang="de-DE" sz="240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/>
              <a:t>„Erinnerst du dich noch an Opa?“ – „Ja, ich erinnere mich noch ganz genau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/>
          </a:p>
          <a:p>
            <a:pPr marL="0" indent="0" algn="just">
              <a:buSzPct val="100000"/>
              <a:buNone/>
            </a:pP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83874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5" y="4678847"/>
            <a:ext cx="7781026" cy="21791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2800"/>
              <a:t>Ich </a:t>
            </a:r>
            <a:r>
              <a:rPr lang="de-DE" sz="2800" b="1">
                <a:solidFill>
                  <a:srgbClr val="FF0000"/>
                </a:solidFill>
              </a:rPr>
              <a:t>glaube</a:t>
            </a:r>
            <a:r>
              <a:rPr lang="de-DE" sz="2800"/>
              <a:t> nicht</a:t>
            </a:r>
            <a:r>
              <a:rPr lang="de-DE" sz="2800" b="1">
                <a:solidFill>
                  <a:srgbClr val="FF0000"/>
                </a:solidFill>
              </a:rPr>
              <a:t> an </a:t>
            </a:r>
            <a:r>
              <a:rPr lang="de-DE" sz="2800"/>
              <a:t>den Weihnachtsmann.</a:t>
            </a:r>
          </a:p>
          <a:p>
            <a:pPr marL="0" indent="0" algn="ctr">
              <a:buNone/>
            </a:pPr>
            <a:r>
              <a:rPr lang="de-DE" sz="2800"/>
              <a:t>Ich </a:t>
            </a:r>
            <a:r>
              <a:rPr lang="de-DE" sz="2800" b="1">
                <a:solidFill>
                  <a:srgbClr val="FF0000"/>
                </a:solidFill>
              </a:rPr>
              <a:t>freue </a:t>
            </a:r>
            <a:r>
              <a:rPr lang="de-DE" sz="2800"/>
              <a:t>mich aber trotzdem</a:t>
            </a:r>
            <a:r>
              <a:rPr lang="de-DE" sz="2800" b="1">
                <a:solidFill>
                  <a:srgbClr val="FF0000"/>
                </a:solidFill>
              </a:rPr>
              <a:t> auf </a:t>
            </a:r>
            <a:r>
              <a:rPr lang="de-DE" sz="2800"/>
              <a:t>Weihnachten.</a:t>
            </a:r>
          </a:p>
          <a:p>
            <a:pPr marL="0" indent="0" algn="ctr">
              <a:buNone/>
            </a:pPr>
            <a:r>
              <a:rPr lang="de-DE" sz="2800"/>
              <a:t>Ich </a:t>
            </a:r>
            <a:r>
              <a:rPr lang="de-DE" sz="2800" b="1">
                <a:solidFill>
                  <a:srgbClr val="FF0000"/>
                </a:solidFill>
              </a:rPr>
              <a:t>träume von </a:t>
            </a:r>
            <a:r>
              <a:rPr lang="de-DE" sz="2800"/>
              <a:t>einem neuen Fahrrad.</a:t>
            </a:r>
            <a:r>
              <a:rPr lang="de-DE" sz="2800" b="1"/>
              <a:t> </a:t>
            </a:r>
            <a:endParaRPr lang="de-DE" sz="2800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Beispiel</a:t>
            </a:r>
            <a:br>
              <a:rPr lang="en-GB" sz="2800" b="1" dirty="0">
                <a:cs typeface="Calibri"/>
              </a:rPr>
            </a:br>
            <a:r>
              <a:rPr lang="en-GB" sz="2400" b="1" dirty="0">
                <a:cs typeface="Calibri"/>
              </a:rPr>
              <a:t>example</a:t>
            </a:r>
            <a:endParaRPr lang="en-CA" sz="2800" dirty="0"/>
          </a:p>
        </p:txBody>
      </p:sp>
      <p:sp>
        <p:nvSpPr>
          <p:cNvPr id="2" name="AutoShape 2" descr="http://download.shutterstock.com/gatekeeper/W3siZSI6MTM5MzI3ODE0MSwiYyI6Il9waG90b19zZXNzaW9uX2lkIiwiZGMiOiJpZGxfMTE3MjQxMTM1IiwicCI6InYxfDExMDc3NTQzfDExNzI0MTEzNSIsImsiOiJwaG90by8xMTcyNDExMzUvc21hbGwuanBnIiwibSI6IjEiLCJkIjoic2h1dHRlcnN0b2NrLW1lZGlhIn0sIm1sUk44UmZlMWtSTTJzaDQ2ZitOdHFLWnRPNCJd/shutterstock_1172411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169" y="2038560"/>
            <a:ext cx="3571695" cy="238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205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„Interessierst dich jetzt auch für Sport?“ - „Ja, ich interessiere mich schon lange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dafür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für es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„Denkst du noch oft an Paul?“ - „Nein, ich denke fast gar nicht mehr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„Ich fahre morgen in den Urlaub.“ - „Oh, wie schön. Freust du dich schon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auf ihn / darauf</a:t>
            </a:r>
            <a:r>
              <a:rPr lang="de-DE" sz="2400" dirty="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„Wie geht es eigentlich Nele?“ - „Ich weiß es nicht. Ich habe mich das letzte mal vor einem Jahr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mit ihr / damit </a:t>
            </a:r>
            <a:r>
              <a:rPr lang="de-DE" sz="2400" dirty="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„Erinnerst du dich noch an Opa?“ – „Ja, ich erinnere mich noch ganz genau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665376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„Interessierst dich jetzt auch für Sport?“ - „Ja, ich interessiere mich schon lange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dafür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für es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„Denkst du noch oft an Paul?“ - „Nein, ich denke fast gar nicht mehr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„Ich fahre morgen in den Urlaub.“ - „Oh, wie schön. Freust du dich schon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auf ihn / darauf</a:t>
            </a:r>
            <a:r>
              <a:rPr lang="de-DE" sz="2400" dirty="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„Wie geht es eigentlich Nele?“ - „Ich weiß es nicht. Ich habe mich das letzte mal vor einem Jahr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mit ihr / damit </a:t>
            </a:r>
            <a:r>
              <a:rPr lang="de-DE" sz="2400" dirty="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„Erinnerst du dich noch an Opa?“ – „Ja, ich erinnere mich noch ganz genau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67109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„Interessierst dich jetzt auch für Sport?“ - „Ja, ich interessiere mich schon lange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dafür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für es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„Denkst du noch oft an Paul?“ - „Nein, ich denke fast gar nicht mehr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„Ich fahre morgen in den Urlaub.“ - „Oh, wie schön. Freust du dich schon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auf ihn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400" dirty="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„Wie geht es eigentlich Nele?“ - „Ich weiß es nicht. Ich habe mich das letzte mal vor einem Jahr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mit ihr / damit </a:t>
            </a:r>
            <a:r>
              <a:rPr lang="de-DE" sz="2400" dirty="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„Erinnerst du dich noch an Opa?“ – „Ja, ich erinnere mich noch ganz genau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98583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„Interessierst dich jetzt auch für Sport?“ - „Ja, ich interessiere mich schon lange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dafür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für es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„Denkst du noch oft an Paul?“ - „Nein, ich denke fast gar nicht mehr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„Ich fahre morgen in den Urlaub.“ - „Oh, wie schön. Freust du dich schon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auf ihn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400" dirty="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„Wie geht es eigentlich Nele?“ - „Ich weiß es nicht. Ich habe mich das letzte mal vor einem Jahr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mit ihr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damit </a:t>
            </a:r>
            <a:r>
              <a:rPr lang="de-DE" sz="2400" dirty="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„Erinnerst du dich noch an Opa?“ – „Ja, ich erinnere mich noch ganz genau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676529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Was ist richtig? Entscheide.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What is correct? Decide.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467154"/>
            <a:ext cx="822097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„Interessierst dich jetzt auch für Sport?“ - „Ja, ich interessiere mich schon lange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dafür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für es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„Denkst du noch oft an Paul?“ - „Nein, ich denke fast gar nicht mehr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„Ich fahre morgen in den Urlaub.“ - „Oh, wie schön. Freust du dich schon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auf ihn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darauf</a:t>
            </a:r>
            <a:r>
              <a:rPr lang="de-DE" sz="2400" dirty="0"/>
              <a:t>?“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„Wie geht es eigentlich Nele?“ - „Ich weiß es nicht. Ich habe mich das letzte mal vor einem Jahr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mit ihr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/ damit </a:t>
            </a:r>
            <a:r>
              <a:rPr lang="de-DE" sz="2400" dirty="0"/>
              <a:t>getroffen.“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r>
              <a:rPr lang="de-DE" sz="2400" dirty="0"/>
              <a:t>„Erinnerst du dich noch an Opa?“ – „Ja, ich erinnere mich noch ganz genau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daran /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ihn</a:t>
            </a:r>
            <a:r>
              <a:rPr lang="de-DE" sz="2400" dirty="0"/>
              <a:t>.“</a:t>
            </a:r>
          </a:p>
          <a:p>
            <a:pPr marL="457200" indent="-457200" algn="just">
              <a:buSzPct val="100000"/>
              <a:buFont typeface="+mj-lt"/>
              <a:buAutoNum type="arabicParenR"/>
            </a:pPr>
            <a:endParaRPr lang="de-DE" sz="2400" dirty="0"/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83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Ergänze die Fragewörter. </a:t>
            </a:r>
            <a:endParaRPr lang="de-DE" sz="2400" b="1" dirty="0"/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Fill in the questions.</a:t>
            </a:r>
            <a:endParaRPr lang="de-DE" b="1" dirty="0">
              <a:solidFill>
                <a:prstClr val="white">
                  <a:lumMod val="50000"/>
                </a:prstClr>
              </a:solidFill>
            </a:endParaRP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 dirty="0"/>
            </a:br>
            <a:r>
              <a:rPr lang="de" sz="2400" b="1"/>
              <a:t>Exercise 3</a:t>
            </a:r>
            <a:endParaRPr lang="en-CA" sz="24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85654"/>
              </p:ext>
            </p:extLst>
          </p:nvPr>
        </p:nvGraphicFramePr>
        <p:xfrm>
          <a:off x="569347" y="2665423"/>
          <a:ext cx="8031192" cy="3505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6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1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550"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latin typeface="Calibri" panose="020F0502020204030204" pitchFamily="34" charset="0"/>
                        </a:rPr>
                        <a:t>_____ sprichst</a:t>
                      </a:r>
                      <a:r>
                        <a:rPr lang="de-DE" sz="2000" baseline="0">
                          <a:latin typeface="Calibri" panose="020F0502020204030204" pitchFamily="34" charset="0"/>
                        </a:rPr>
                        <a:t> du?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 dirty="0">
                          <a:latin typeface="Calibri" panose="020F0502020204030204" pitchFamily="34" charset="0"/>
                        </a:rPr>
                        <a:t>Über Herrn</a:t>
                      </a:r>
                      <a:r>
                        <a:rPr lang="de-DE" sz="20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2000" baseline="0" dirty="0" err="1">
                          <a:latin typeface="Calibri" panose="020F0502020204030204" pitchFamily="34" charset="0"/>
                        </a:rPr>
                        <a:t>Schleutel</a:t>
                      </a:r>
                      <a:r>
                        <a:rPr lang="de-DE" sz="2000" baseline="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de-DE" sz="2000" baseline="0">
                          <a:latin typeface="Calibri" panose="020F0502020204030204" pitchFamily="34" charset="0"/>
                        </a:rPr>
                        <a:t>meinen Lehrer.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 b="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Über die Party letzten Freitag.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550"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latin typeface="Calibri" panose="020F0502020204030204" pitchFamily="34" charset="0"/>
                        </a:rPr>
                        <a:t>_____ freust du dich</a:t>
                      </a:r>
                      <a:r>
                        <a:rPr lang="de-DE" sz="2000" baseline="0">
                          <a:latin typeface="Calibri" panose="020F0502020204030204" pitchFamily="34" charset="0"/>
                        </a:rPr>
                        <a:t>?</a:t>
                      </a:r>
                      <a:endParaRPr lang="de-DE" sz="20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2000" dirty="0">
                          <a:latin typeface="Calibri" panose="020F0502020204030204" pitchFamily="34" charset="0"/>
                        </a:rPr>
                        <a:t>Auf meinen Hund</a:t>
                      </a:r>
                      <a:r>
                        <a:rPr lang="de-DE" sz="2000"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de-DE" sz="2000" baseline="0">
                          <a:latin typeface="Calibri" panose="020F0502020204030204" pitchFamily="34" charset="0"/>
                        </a:rPr>
                        <a:t> </a:t>
                      </a:r>
                      <a:endParaRPr lang="de-DE" sz="2000">
                        <a:latin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Auf den</a:t>
                      </a:r>
                      <a:r>
                        <a:rPr lang="de-DE" sz="2000" baseline="0">
                          <a:latin typeface="Calibri" panose="020F0502020204030204" pitchFamily="34" charset="0"/>
                        </a:rPr>
                        <a:t> Urlaub in der Südsee.</a:t>
                      </a:r>
                      <a:endParaRPr lang="de-DE" sz="200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561"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latin typeface="Calibri" panose="020F0502020204030204" pitchFamily="34" charset="0"/>
                        </a:rPr>
                        <a:t>______ kümmerst du dich?</a:t>
                      </a:r>
                      <a:endParaRPr lang="de-DE" sz="20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 dirty="0">
                          <a:latin typeface="Calibri" panose="020F0502020204030204" pitchFamily="34" charset="0"/>
                        </a:rPr>
                        <a:t>Um meinen kleinen </a:t>
                      </a:r>
                      <a:r>
                        <a:rPr lang="de-DE" sz="2000">
                          <a:latin typeface="Calibri" panose="020F0502020204030204" pitchFamily="34" charset="0"/>
                        </a:rPr>
                        <a:t>Bruder.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Um die Pflanze von meinem Freund.</a:t>
                      </a:r>
                      <a:endParaRPr lang="de-DE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61"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latin typeface="Calibri" panose="020F0502020204030204" pitchFamily="34" charset="0"/>
                        </a:rPr>
                        <a:t>______ denkst du?</a:t>
                      </a:r>
                      <a:endParaRPr lang="de-DE" sz="20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An meine Freundin.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An nichts.</a:t>
                      </a:r>
                      <a:endParaRPr lang="de-DE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61"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latin typeface="Calibri" panose="020F0502020204030204" pitchFamily="34" charset="0"/>
                        </a:rPr>
                        <a:t>______ träumst du?</a:t>
                      </a:r>
                      <a:endParaRPr lang="de-DE" sz="20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Von einem kalten Bier.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de-DE" sz="2000">
                          <a:latin typeface="Calibri" panose="020F0502020204030204" pitchFamily="34" charset="0"/>
                        </a:rPr>
                        <a:t>Von dir.</a:t>
                      </a:r>
                      <a:endParaRPr lang="de-DE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067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Verben mit Präpositionen und Pronominaladverbien.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Complement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verbs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pronominal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adverbs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10199"/>
              </p:ext>
            </p:extLst>
          </p:nvPr>
        </p:nvGraphicFramePr>
        <p:xfrm>
          <a:off x="595223" y="2768379"/>
          <a:ext cx="8065698" cy="3566160"/>
        </p:xfrm>
        <a:graphic>
          <a:graphicData uri="http://schemas.openxmlformats.org/drawingml/2006/table">
            <a:tbl>
              <a:tblPr/>
              <a:tblGrid>
                <a:gridCol w="120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1.a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Mein Freund und ich haben uns gestern ______ unser___ gemeinsame Zukunft unterhalten.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1.b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Mein Freund und ich haben uns gestern ______ unterhalten,</a:t>
                      </a:r>
                      <a:r>
                        <a:rPr lang="de-DE" baseline="0" dirty="0">
                          <a:solidFill>
                            <a:schemeClr val="bg1"/>
                          </a:solidFill>
                          <a:latin typeface="+mj-lt"/>
                        </a:rPr>
                        <a:t> ________________________________</a:t>
                      </a:r>
                      <a:endParaRPr lang="de-D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Hast du schon den Brief _____ dein___ Tante geschrieben, in dem du dich für das Geburtstagsgeschenk bedankst?</a:t>
                      </a:r>
                      <a:endParaRPr lang="de-D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Ich bin zu spät gekommen, weil ich über eine halbe Stunde ____ d___ Bus gewartet habe.</a:t>
                      </a:r>
                      <a:endParaRPr lang="de-D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Ich muss unbedingt _____ mein___ Freundin über ihr Verhalten</a:t>
                      </a:r>
                      <a:r>
                        <a:rPr lang="de-DE" sz="1800" kern="1200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sprechen!</a:t>
                      </a:r>
                      <a:endParaRPr lang="de-D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  <a:latin typeface="+mj-lt"/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Kannst du nicht endlich ___ d___ Rauchen aufhören?!?</a:t>
                      </a:r>
                      <a:endParaRPr lang="de-D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4738" y="3543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007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Verben mit Präpositionen und Pronominaladverbien.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Complement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verbs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pronominal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adverbs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4</a:t>
            </a:r>
            <a:br>
              <a:rPr lang="de" sz="2800" b="1" dirty="0"/>
            </a:br>
            <a:r>
              <a:rPr lang="de" sz="2400" b="1" dirty="0"/>
              <a:t>Exercise 4</a:t>
            </a:r>
            <a:endParaRPr lang="en-CA" sz="2400" b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7489"/>
              </p:ext>
            </p:extLst>
          </p:nvPr>
        </p:nvGraphicFramePr>
        <p:xfrm>
          <a:off x="595223" y="2768379"/>
          <a:ext cx="8065698" cy="3474720"/>
        </p:xfrm>
        <a:graphic>
          <a:graphicData uri="http://schemas.openxmlformats.org/drawingml/2006/table">
            <a:tbl>
              <a:tblPr/>
              <a:tblGrid>
                <a:gridCol w="120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Ich möchte mit dir ______ unser___ Hochzeit sprechen.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Tut mir Leid, aber ich will mich jetzt ____ dies__ Problem nicht beschäftigen.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Darf ich dich ____ ein__ Gefallen bitten?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Ich möchte dir ____ d___ Blumen danken, die du mir ins Krankenhaus geschickt hast.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Er hat sich ganz ____ sein___ Vortrag konzentriert.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11.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Diese Leute gehören ____ ein___ Gruppe von japanischen Touristen.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12.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Kannst du dich doch ____ unser___ Urlaub in Griechenland erinnern?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13.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Meine Tochter fürchtet sich sehr ___ groß__ Hunden.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4738" y="3543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64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751154"/>
            <a:ext cx="8388734" cy="4037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de-DE" sz="18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</a:pPr>
            <a:endParaRPr lang="de-DE" sz="18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8791"/>
            <a:ext cx="8289983" cy="34160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/>
              <a:t>Viele Verben haben </a:t>
            </a:r>
            <a:r>
              <a:rPr lang="de-DE" sz="2400" b="1"/>
              <a:t>feste Präpositionen</a:t>
            </a:r>
            <a:r>
              <a:rPr lang="de-DE" sz="2400"/>
              <a:t>. In diesen Fällen zeigt die Präposition den Kasus (Akkusativ oder Dativ) an. Du solltest die Verben mit ihrer Präposition und dem Kasus auswendig lernen! </a:t>
            </a:r>
            <a:endParaRPr lang="de-DE" sz="2800"/>
          </a:p>
          <a:p>
            <a:pPr marL="0" indent="0" algn="just">
              <a:buNone/>
            </a:pP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Many verbs have predefined prepositions. In these cases, the preposition indicates the case. You should learn those verbs with their preposition and the required case! </a:t>
            </a:r>
          </a:p>
          <a:p>
            <a:pPr marL="0" indent="0" algn="just">
              <a:buNone/>
            </a:pPr>
            <a:endParaRPr lang="de-DE" sz="1000">
              <a:solidFill>
                <a:prstClr val="white">
                  <a:lumMod val="50000"/>
                </a:prstClr>
              </a:solidFill>
            </a:endParaRPr>
          </a:p>
          <a:p>
            <a:pPr marL="0" indent="0" algn="just">
              <a:buNone/>
            </a:pPr>
            <a:endParaRPr lang="de-DE" sz="1000">
              <a:solidFill>
                <a:prstClr val="white">
                  <a:lumMod val="50000"/>
                </a:prstClr>
              </a:solidFill>
            </a:endParaRPr>
          </a:p>
          <a:p>
            <a:pPr marL="0" lvl="0" indent="0">
              <a:buNone/>
            </a:pPr>
            <a:r>
              <a:rPr lang="de-DE" sz="2400" b="1">
                <a:solidFill>
                  <a:prstClr val="black"/>
                </a:solidFill>
              </a:rPr>
              <a:t>Beispiele</a:t>
            </a:r>
            <a:r>
              <a:rPr lang="de-DE" sz="2200">
                <a:solidFill>
                  <a:prstClr val="black"/>
                </a:solidFill>
              </a:rPr>
              <a:t>:		</a:t>
            </a:r>
            <a:r>
              <a:rPr lang="de-DE" sz="2400">
                <a:solidFill>
                  <a:prstClr val="black"/>
                </a:solidFill>
              </a:rPr>
              <a:t>glauben </a:t>
            </a:r>
            <a:r>
              <a:rPr lang="de-DE" sz="2400" b="1">
                <a:solidFill>
                  <a:srgbClr val="FF0000"/>
                </a:solidFill>
              </a:rPr>
              <a:t>an…</a:t>
            </a:r>
            <a:r>
              <a:rPr lang="de-DE" sz="2200">
                <a:solidFill>
                  <a:prstClr val="black"/>
                </a:solidFill>
              </a:rPr>
              <a:t>		</a:t>
            </a:r>
            <a:br>
              <a:rPr lang="de-DE" sz="2400">
                <a:solidFill>
                  <a:prstClr val="black"/>
                </a:solidFill>
              </a:rPr>
            </a:br>
            <a:r>
              <a:rPr lang="en-US" sz="1800">
                <a:solidFill>
                  <a:prstClr val="white">
                    <a:lumMod val="50000"/>
                  </a:prstClr>
                </a:solidFill>
              </a:rPr>
              <a:t>Examples</a:t>
            </a:r>
            <a:r>
              <a:rPr lang="en-US" sz="1700">
                <a:solidFill>
                  <a:prstClr val="white">
                    <a:lumMod val="50000"/>
                  </a:prstClr>
                </a:solidFill>
              </a:rPr>
              <a:t>: </a:t>
            </a:r>
            <a:r>
              <a:rPr lang="en-US" sz="1800">
                <a:solidFill>
                  <a:prstClr val="white">
                    <a:lumMod val="50000"/>
                  </a:prstClr>
                </a:solidFill>
              </a:rPr>
              <a:t>		</a:t>
            </a:r>
            <a:r>
              <a:rPr lang="de-DE" sz="2400">
                <a:solidFill>
                  <a:prstClr val="black"/>
                </a:solidFill>
              </a:rPr>
              <a:t>sich interessieren </a:t>
            </a:r>
            <a:r>
              <a:rPr lang="de-DE" sz="2400" b="1">
                <a:solidFill>
                  <a:srgbClr val="FF0000"/>
                </a:solidFill>
              </a:rPr>
              <a:t>für…</a:t>
            </a:r>
          </a:p>
          <a:p>
            <a:pPr marL="0" lvl="0" indent="0">
              <a:buNone/>
            </a:pPr>
            <a:r>
              <a:rPr lang="de-DE" sz="2400" b="1">
                <a:solidFill>
                  <a:srgbClr val="FF0000"/>
                </a:solidFill>
              </a:rPr>
              <a:t>				</a:t>
            </a:r>
            <a:r>
              <a:rPr lang="de-DE" sz="2400">
                <a:solidFill>
                  <a:prstClr val="black"/>
                </a:solidFill>
              </a:rPr>
              <a:t>sich freuen </a:t>
            </a:r>
            <a:r>
              <a:rPr lang="de-DE" sz="2400" b="1">
                <a:solidFill>
                  <a:srgbClr val="FF0000"/>
                </a:solidFill>
              </a:rPr>
              <a:t>auf…</a:t>
            </a:r>
          </a:p>
          <a:p>
            <a:pPr marL="0" lvl="0" indent="0">
              <a:buNone/>
            </a:pPr>
            <a:r>
              <a:rPr lang="de-DE" sz="2400" b="1">
                <a:solidFill>
                  <a:srgbClr val="FF0000"/>
                </a:solidFill>
              </a:rPr>
              <a:t>				</a:t>
            </a:r>
            <a:r>
              <a:rPr lang="de-DE" sz="2400">
                <a:solidFill>
                  <a:prstClr val="black"/>
                </a:solidFill>
              </a:rPr>
              <a:t>reden </a:t>
            </a:r>
            <a:r>
              <a:rPr lang="de-DE" sz="2400" b="1">
                <a:solidFill>
                  <a:srgbClr val="FF0000"/>
                </a:solidFill>
              </a:rPr>
              <a:t>mit…</a:t>
            </a:r>
            <a:endParaRPr lang="de-DE" sz="240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mit Ergänzung – Präpositionen</a:t>
            </a:r>
            <a:br>
              <a:rPr lang="en-GB" sz="2400" b="1">
                <a:cs typeface="Calibri"/>
              </a:rPr>
            </a:br>
            <a:r>
              <a:rPr lang="en-US" sz="2300" b="1">
                <a:cs typeface="Calibri"/>
              </a:rPr>
              <a:t>Verbs with complements – </a:t>
            </a:r>
            <a:r>
              <a:rPr lang="de-DE" sz="2300" b="1">
                <a:cs typeface="Calibri"/>
              </a:rPr>
              <a:t>prepositions</a:t>
            </a:r>
            <a:endParaRPr lang="en-CA" sz="2300"/>
          </a:p>
        </p:txBody>
      </p:sp>
    </p:spTree>
    <p:extLst>
      <p:ext uri="{BB962C8B-B14F-4D97-AF65-F5344CB8AC3E}">
        <p14:creationId xmlns:p14="http://schemas.microsoft.com/office/powerpoint/2010/main" val="202710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/>
              <a:t>Wann benutzt man den </a:t>
            </a:r>
            <a:r>
              <a:rPr lang="de-DE" sz="2400" b="1"/>
              <a:t>Akkusativ </a:t>
            </a:r>
            <a:r>
              <a:rPr lang="de-DE" sz="2400"/>
              <a:t>und wann den </a:t>
            </a:r>
            <a:r>
              <a:rPr lang="de-DE" sz="2400" b="1"/>
              <a:t>Dativ</a:t>
            </a:r>
            <a:r>
              <a:rPr lang="de-DE" sz="2400"/>
              <a:t>?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When do you use the accusative case and when the dative case?</a:t>
            </a:r>
            <a:endParaRPr lang="de-DE" sz="2400"/>
          </a:p>
          <a:p>
            <a:pPr lvl="0">
              <a:buFont typeface="Arial" panose="020B0604020202020204" pitchFamily="34" charset="0"/>
              <a:buChar char="•"/>
            </a:pPr>
            <a:endParaRPr lang="de-DE" sz="1100">
              <a:solidFill>
                <a:prstClr val="black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mit Ergänzung – Präpositionen</a:t>
            </a:r>
            <a:br>
              <a:rPr lang="en-GB" sz="2400" b="1">
                <a:cs typeface="Calibri"/>
              </a:rPr>
            </a:br>
            <a:r>
              <a:rPr lang="en-US" sz="2300" b="1">
                <a:cs typeface="Calibri"/>
              </a:rPr>
              <a:t>Verbs with complements – </a:t>
            </a:r>
            <a:r>
              <a:rPr lang="de-DE" sz="2300" b="1">
                <a:cs typeface="Calibri"/>
              </a:rPr>
              <a:t>prepositions</a:t>
            </a:r>
            <a:endParaRPr lang="en-CA" sz="230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95871"/>
              </p:ext>
            </p:extLst>
          </p:nvPr>
        </p:nvGraphicFramePr>
        <p:xfrm>
          <a:off x="543465" y="2524041"/>
          <a:ext cx="7850037" cy="378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890">
                <a:tc>
                  <a:txBody>
                    <a:bodyPr/>
                    <a:lstStyle/>
                    <a:p>
                      <a:r>
                        <a:rPr lang="de-DE" sz="1800" dirty="0"/>
                        <a:t>Präpositionen mit Akkusativ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Präpositionen mit Dativ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8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1" baseline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an:</a:t>
                      </a:r>
                      <a:r>
                        <a:rPr lang="de-DE" sz="1800" b="0" baseline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DE" sz="1800" baseline="0"/>
                        <a:t>denken an, glauben an…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aseline="0"/>
                    </a:p>
                    <a:p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auf:</a:t>
                      </a:r>
                      <a:r>
                        <a:rPr lang="de-DE" sz="1800" baseline="0"/>
                        <a:t> sich freuen auf, warten auf…</a:t>
                      </a:r>
                    </a:p>
                    <a:p>
                      <a:endParaRPr lang="de-DE" sz="1800" baseline="0"/>
                    </a:p>
                    <a:p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für: </a:t>
                      </a:r>
                      <a:r>
                        <a:rPr lang="de-DE" sz="1800" baseline="0"/>
                        <a:t>sich interessieren für, sich entschuldigen für…</a:t>
                      </a:r>
                    </a:p>
                    <a:p>
                      <a:endParaRPr lang="de-DE" sz="1800" baseline="0"/>
                    </a:p>
                    <a:p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über</a:t>
                      </a:r>
                      <a:r>
                        <a:rPr lang="de-DE" sz="1800" baseline="0"/>
                        <a:t>: sich ärgern über, sprechen über, lachen über…</a:t>
                      </a:r>
                    </a:p>
                    <a:p>
                      <a:endParaRPr lang="de-DE" sz="1800" baseline="0"/>
                    </a:p>
                    <a:p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um: </a:t>
                      </a:r>
                      <a:r>
                        <a:rPr lang="de-DE" sz="1800" baseline="0"/>
                        <a:t>sich kümmern um…</a:t>
                      </a:r>
                    </a:p>
                    <a:p>
                      <a:endParaRPr lang="de-DE" sz="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b="1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de-DE" sz="1800" b="1">
                          <a:solidFill>
                            <a:srgbClr val="FF0000"/>
                          </a:solidFill>
                        </a:rPr>
                        <a:t>mit</a:t>
                      </a:r>
                      <a:r>
                        <a:rPr lang="de-DE" sz="1800"/>
                        <a:t>: </a:t>
                      </a:r>
                      <a:r>
                        <a:rPr lang="de-DE" sz="1800" baseline="0"/>
                        <a:t>reden mit, sich treffen mit, sich verabreden mit, tanzen mit…</a:t>
                      </a:r>
                    </a:p>
                    <a:p>
                      <a:endParaRPr lang="de-DE" sz="1800" baseline="0"/>
                    </a:p>
                    <a:p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von: </a:t>
                      </a:r>
                      <a:r>
                        <a:rPr lang="de-DE" sz="1800" baseline="0"/>
                        <a:t>träumen von, sich verabschieden von…</a:t>
                      </a:r>
                    </a:p>
                    <a:p>
                      <a:endParaRPr lang="de-DE" sz="1800" baseline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zu: </a:t>
                      </a:r>
                      <a:r>
                        <a:rPr lang="de-DE" sz="1800" baseline="0"/>
                        <a:t>gehören zu…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aseline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baseline="0">
                          <a:solidFill>
                            <a:srgbClr val="FF0000"/>
                          </a:solidFill>
                        </a:rPr>
                        <a:t>bei: </a:t>
                      </a:r>
                      <a:r>
                        <a:rPr lang="de-DE" sz="1800" baseline="0"/>
                        <a:t>bedanken bei, arbeiten bei…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aseline="0"/>
                    </a:p>
                    <a:p>
                      <a:endParaRPr lang="de-DE" sz="18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69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/>
              <a:t>Wie fragt man und wie antwortet man mit Präpositionen?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How do you ask and answer with prepositions?</a:t>
            </a:r>
            <a:endParaRPr lang="de-DE" sz="2400"/>
          </a:p>
          <a:p>
            <a:pPr lvl="0">
              <a:buFont typeface="Arial" panose="020B0604020202020204" pitchFamily="34" charset="0"/>
              <a:buChar char="•"/>
            </a:pPr>
            <a:endParaRPr lang="de-DE" sz="1100">
              <a:solidFill>
                <a:prstClr val="black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mit Ergänzung – Präpositionen</a:t>
            </a:r>
            <a:br>
              <a:rPr lang="en-GB" sz="2400" b="1">
                <a:cs typeface="Calibri"/>
              </a:rPr>
            </a:br>
            <a:r>
              <a:rPr lang="en-US" sz="2300" b="1">
                <a:cs typeface="Calibri"/>
              </a:rPr>
              <a:t>Verbs with complements – </a:t>
            </a:r>
            <a:r>
              <a:rPr lang="de-DE" sz="2300" b="1">
                <a:cs typeface="Calibri"/>
              </a:rPr>
              <a:t>prepositions</a:t>
            </a:r>
            <a:endParaRPr lang="en-CA" sz="230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07030"/>
              </p:ext>
            </p:extLst>
          </p:nvPr>
        </p:nvGraphicFramePr>
        <p:xfrm>
          <a:off x="543465" y="2551312"/>
          <a:ext cx="7841410" cy="384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3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42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Fragewörter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/>
                        <a:t>Antworten</a:t>
                      </a:r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332">
                <a:tc>
                  <a:txBody>
                    <a:bodyPr/>
                    <a:lstStyle/>
                    <a:p>
                      <a:r>
                        <a:rPr lang="de-DE" sz="1800" b="0" dirty="0"/>
                        <a:t>bei </a:t>
                      </a:r>
                      <a:r>
                        <a:rPr lang="de-DE" sz="1800" b="1" dirty="0"/>
                        <a:t>Personen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1" dirty="0"/>
                        <a:t>Präposition + Fragewort</a:t>
                      </a:r>
                    </a:p>
                    <a:p>
                      <a:endParaRPr lang="de-DE" sz="1800" b="0" i="1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baseline="0">
                          <a:solidFill>
                            <a:srgbClr val="FF0000"/>
                          </a:solidFill>
                        </a:rPr>
                        <a:t>An wen </a:t>
                      </a: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denkst</a:t>
                      </a:r>
                      <a:r>
                        <a:rPr lang="de-DE" sz="1800" b="0" i="0" baseline="0"/>
                        <a:t> du?</a:t>
                      </a:r>
                      <a:endParaRPr lang="de-DE" sz="1800" b="0" i="0"/>
                    </a:p>
                    <a:p>
                      <a:r>
                        <a:rPr lang="de-DE" sz="1800" b="0" i="0">
                          <a:solidFill>
                            <a:srgbClr val="FF0000"/>
                          </a:solidFill>
                        </a:rPr>
                        <a:t>Von</a:t>
                      </a:r>
                      <a:r>
                        <a:rPr lang="de-DE" sz="1800" b="0" i="0" baseline="0">
                          <a:solidFill>
                            <a:srgbClr val="FF0000"/>
                          </a:solidFill>
                        </a:rPr>
                        <a:t> wem</a:t>
                      </a:r>
                      <a:r>
                        <a:rPr lang="de-DE" sz="1800" b="0" i="0" baseline="0"/>
                        <a:t> träumst du?</a:t>
                      </a:r>
                      <a:endParaRPr lang="de-DE" sz="18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/>
                        <a:t>Präposition </a:t>
                      </a:r>
                      <a:r>
                        <a:rPr lang="de-DE" sz="1800" b="1" dirty="0"/>
                        <a:t>+</a:t>
                      </a:r>
                      <a:r>
                        <a:rPr lang="de-DE" sz="1800" b="1" baseline="0" dirty="0"/>
                        <a:t> Pronomen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0" baseline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Ich denke </a:t>
                      </a:r>
                      <a:r>
                        <a:rPr lang="de-DE" sz="1800" b="0" i="0" baseline="0">
                          <a:solidFill>
                            <a:srgbClr val="FF0000"/>
                          </a:solidFill>
                        </a:rPr>
                        <a:t>an ihn.</a:t>
                      </a: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800" b="0" i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Ich träume </a:t>
                      </a:r>
                      <a:r>
                        <a:rPr lang="de-DE" sz="1800" b="0" i="0" baseline="0">
                          <a:solidFill>
                            <a:srgbClr val="FF0000"/>
                          </a:solidFill>
                        </a:rPr>
                        <a:t>von dir</a:t>
                      </a: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332">
                <a:tc>
                  <a:txBody>
                    <a:bodyPr/>
                    <a:lstStyle/>
                    <a:p>
                      <a:r>
                        <a:rPr lang="de-DE" sz="1800" b="0" dirty="0">
                          <a:solidFill>
                            <a:schemeClr val="tx1"/>
                          </a:solidFill>
                        </a:rPr>
                        <a:t>bei 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</a:rPr>
                        <a:t>Sachen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</a:rPr>
                        <a:t>wo- 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</a:rPr>
                        <a:t>+ Präposition</a:t>
                      </a:r>
                    </a:p>
                    <a:p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b="0" i="0">
                          <a:solidFill>
                            <a:schemeClr val="tx1"/>
                          </a:solidFill>
                        </a:rPr>
                        <a:t>träumen </a:t>
                      </a:r>
                      <a:r>
                        <a:rPr lang="de-DE" sz="1800" b="0" i="0">
                          <a:solidFill>
                            <a:srgbClr val="FF0000"/>
                          </a:solidFill>
                        </a:rPr>
                        <a:t>von</a:t>
                      </a:r>
                      <a:r>
                        <a:rPr lang="de-DE" sz="1800" b="0" i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lang="de-DE" sz="1800" b="0" i="0">
                          <a:solidFill>
                            <a:srgbClr val="FF0000"/>
                          </a:solidFill>
                        </a:rPr>
                        <a:t>Wovon</a:t>
                      </a:r>
                      <a:r>
                        <a:rPr lang="de-DE" sz="1800" b="0" i="0">
                          <a:solidFill>
                            <a:schemeClr val="tx1"/>
                          </a:solidFill>
                        </a:rPr>
                        <a:t> träumst du?</a:t>
                      </a:r>
                      <a:endParaRPr lang="de-DE" sz="1800" b="0" i="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b="1" i="0">
                          <a:solidFill>
                            <a:schemeClr val="tx1"/>
                          </a:solidFill>
                        </a:rPr>
                        <a:t>wor- </a:t>
                      </a:r>
                      <a:r>
                        <a:rPr lang="de-DE" sz="1800" b="1" i="0" dirty="0">
                          <a:solidFill>
                            <a:schemeClr val="tx1"/>
                          </a:solidFill>
                        </a:rPr>
                        <a:t>+ Präposition</a:t>
                      </a:r>
                    </a:p>
                    <a:p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denken </a:t>
                      </a:r>
                      <a:r>
                        <a:rPr lang="de-DE" sz="1800" b="0" i="0" baseline="0">
                          <a:solidFill>
                            <a:srgbClr val="FF0000"/>
                          </a:solidFill>
                        </a:rPr>
                        <a:t>an</a:t>
                      </a: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lang="de-DE" sz="1800" b="0" i="0">
                          <a:solidFill>
                            <a:srgbClr val="FF0000"/>
                          </a:solidFill>
                        </a:rPr>
                        <a:t>Woran</a:t>
                      </a:r>
                      <a:r>
                        <a:rPr lang="de-DE" sz="1800" b="0" i="0" baseline="0">
                          <a:solidFill>
                            <a:schemeClr val="tx1"/>
                          </a:solidFill>
                        </a:rPr>
                        <a:t> denkst du?</a:t>
                      </a:r>
                      <a:endParaRPr lang="de-DE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b="1" i="0" u="none" strike="noStrike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da- + Präposition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800" b="0" i="1" u="none" strike="noStrike" cap="none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b="0" i="0" u="none" strike="noStrike" cap="none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Endlich </a:t>
                      </a:r>
                      <a:r>
                        <a:rPr lang="de-DE" sz="1800" b="0" i="0" u="none" strike="noStrike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wieder Weihnachten! </a:t>
                      </a:r>
                      <a:r>
                        <a:rPr lang="de-DE" sz="1800" b="0" i="0" u="none" strike="noStrike" cap="none" baseline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Davon</a:t>
                      </a:r>
                      <a:r>
                        <a:rPr lang="de-DE" sz="1800" b="0" i="0" u="none" strike="noStrike" cap="none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träume ich. </a:t>
                      </a:r>
                      <a:endParaRPr lang="de-DE" sz="1800" b="0" i="0" u="none" strike="noStrike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800" b="0" i="1" u="none" strike="noStrike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b="1" i="0" u="none" strike="noStrike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dar- + Präposition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b="0" i="0" u="none" strike="noStrike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Weihnachten letztes Jahr</a:t>
                      </a:r>
                      <a:r>
                        <a:rPr lang="de-DE" sz="1800" b="0" i="0" u="none" strike="noStrike" cap="none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!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b="0" i="0" u="none" strike="noStrike" cap="none" baseline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Daran</a:t>
                      </a:r>
                      <a:r>
                        <a:rPr lang="de-DE" sz="1800" b="0" i="0" u="none" strike="noStrike" cap="none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denke ich. </a:t>
                      </a:r>
                      <a:endParaRPr lang="de-DE" sz="1800" b="0" i="0" u="none" strike="noStrike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6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604512"/>
            <a:ext cx="8388734" cy="47272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de-DE" sz="18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</a:pPr>
            <a:endParaRPr lang="de-DE" sz="18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82149"/>
            <a:ext cx="8289983" cy="3183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/>
              <a:t>In einer </a:t>
            </a:r>
            <a:r>
              <a:rPr lang="de-DE" sz="2400" b="1"/>
              <a:t>Präposition</a:t>
            </a:r>
            <a:r>
              <a:rPr lang="de-DE" sz="2400"/>
              <a:t> steht entweder eine Person oder eine Sache. </a:t>
            </a:r>
            <a:endParaRPr lang="de-DE" sz="2800"/>
          </a:p>
          <a:p>
            <a:pPr marL="0" indent="0" algn="just">
              <a:buNone/>
            </a:pP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In a preposition there is either a person or a thing. </a:t>
            </a:r>
          </a:p>
          <a:p>
            <a:pPr marL="0" indent="0" algn="just">
              <a:buNone/>
            </a:pPr>
            <a:endParaRPr lang="de-DE" sz="1000">
              <a:solidFill>
                <a:prstClr val="white">
                  <a:lumMod val="50000"/>
                </a:prstClr>
              </a:solidFill>
            </a:endParaRPr>
          </a:p>
          <a:p>
            <a:pPr marL="0" lvl="0" indent="0">
              <a:buNone/>
            </a:pPr>
            <a:r>
              <a:rPr lang="de-DE" sz="2400">
                <a:solidFill>
                  <a:prstClr val="black"/>
                </a:solidFill>
              </a:rPr>
              <a:t>Fragt man nach einer Person:</a:t>
            </a:r>
          </a:p>
          <a:p>
            <a:pPr marL="0" lvl="0" indent="0">
              <a:buNone/>
            </a:pPr>
            <a:endParaRPr lang="de-DE" sz="240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de-DE" sz="1800" b="1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>
                <a:solidFill>
                  <a:prstClr val="black"/>
                </a:solidFill>
              </a:rPr>
              <a:t>Fragt man nach einer Sache:</a:t>
            </a:r>
          </a:p>
          <a:p>
            <a:pPr marL="0" lvl="0" indent="0">
              <a:spcBef>
                <a:spcPts val="0"/>
              </a:spcBef>
              <a:buNone/>
            </a:pPr>
            <a:endParaRPr lang="de-DE" sz="280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de-DE" sz="2400" b="1">
                <a:solidFill>
                  <a:prstClr val="black"/>
                </a:solidFill>
              </a:rPr>
              <a:t>Merke dir</a:t>
            </a:r>
            <a:r>
              <a:rPr lang="de-DE" sz="2400">
                <a:solidFill>
                  <a:prstClr val="black"/>
                </a:solidFill>
              </a:rPr>
              <a:t>:		</a:t>
            </a:r>
            <a:r>
              <a:rPr lang="de-DE" sz="2200" b="1">
                <a:solidFill>
                  <a:srgbClr val="FF0000"/>
                </a:solidFill>
              </a:rPr>
              <a:t>an</a:t>
            </a:r>
            <a:r>
              <a:rPr lang="de-DE" sz="2200">
                <a:solidFill>
                  <a:prstClr val="black"/>
                </a:solidFill>
              </a:rPr>
              <a:t>		woran? 	daran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200">
                <a:solidFill>
                  <a:prstClr val="black"/>
                </a:solidFill>
              </a:rPr>
              <a:t>				</a:t>
            </a:r>
            <a:r>
              <a:rPr lang="de-DE" sz="2200" b="1">
                <a:solidFill>
                  <a:srgbClr val="FF0000"/>
                </a:solidFill>
              </a:rPr>
              <a:t>auf</a:t>
            </a:r>
            <a:r>
              <a:rPr lang="de-DE" sz="2200">
                <a:solidFill>
                  <a:prstClr val="black"/>
                </a:solidFill>
              </a:rPr>
              <a:t>		worauf? darauf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200">
                <a:solidFill>
                  <a:prstClr val="black"/>
                </a:solidFill>
              </a:rPr>
              <a:t>				</a:t>
            </a:r>
            <a:r>
              <a:rPr lang="de-DE" sz="2200" b="1">
                <a:solidFill>
                  <a:srgbClr val="FF0000"/>
                </a:solidFill>
              </a:rPr>
              <a:t>bei</a:t>
            </a:r>
            <a:r>
              <a:rPr lang="de-DE" sz="2200">
                <a:solidFill>
                  <a:prstClr val="black"/>
                </a:solidFill>
              </a:rPr>
              <a:t>		wobei? 	dabei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200" b="1">
                <a:solidFill>
                  <a:prstClr val="black"/>
                </a:solidFill>
              </a:rPr>
              <a:t>				</a:t>
            </a:r>
            <a:r>
              <a:rPr lang="de-DE" sz="2200" b="1">
                <a:solidFill>
                  <a:srgbClr val="FF0000"/>
                </a:solidFill>
              </a:rPr>
              <a:t>für</a:t>
            </a:r>
            <a:r>
              <a:rPr lang="de-DE" sz="2200">
                <a:solidFill>
                  <a:prstClr val="black"/>
                </a:solidFill>
              </a:rPr>
              <a:t>		wofür? 	dafür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2200">
                <a:solidFill>
                  <a:prstClr val="black"/>
                </a:solidFill>
              </a:rPr>
              <a:t>				</a:t>
            </a:r>
            <a:r>
              <a:rPr lang="de-DE" sz="2200" b="1">
                <a:solidFill>
                  <a:srgbClr val="FF0000"/>
                </a:solidFill>
              </a:rPr>
              <a:t>mit</a:t>
            </a:r>
            <a:r>
              <a:rPr lang="de-DE" sz="2200">
                <a:solidFill>
                  <a:prstClr val="black"/>
                </a:solidFill>
              </a:rPr>
              <a:t>		womit? damit</a:t>
            </a:r>
            <a:endParaRPr lang="de-DE" sz="240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mit Ergänzung – Präpositionen</a:t>
            </a:r>
            <a:br>
              <a:rPr lang="en-GB" sz="2400" b="1">
                <a:cs typeface="Calibri"/>
              </a:rPr>
            </a:br>
            <a:r>
              <a:rPr lang="en-US" sz="2300" b="1">
                <a:cs typeface="Calibri"/>
              </a:rPr>
              <a:t>Verbs with complements – </a:t>
            </a:r>
            <a:r>
              <a:rPr lang="de-DE" sz="2300" b="1">
                <a:cs typeface="Calibri"/>
              </a:rPr>
              <a:t>prepositions</a:t>
            </a:r>
            <a:endParaRPr lang="en-CA" sz="2300"/>
          </a:p>
        </p:txBody>
      </p:sp>
      <p:sp>
        <p:nvSpPr>
          <p:cNvPr id="9" name="Rechteck 8"/>
          <p:cNvSpPr/>
          <p:nvPr/>
        </p:nvSpPr>
        <p:spPr>
          <a:xfrm>
            <a:off x="4288733" y="2621363"/>
            <a:ext cx="42686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400" b="1">
                <a:solidFill>
                  <a:prstClr val="black"/>
                </a:solidFill>
              </a:rPr>
              <a:t>Akkusativ-Präposition +	</a:t>
            </a:r>
            <a:r>
              <a:rPr lang="de-DE" sz="2400" b="1">
                <a:solidFill>
                  <a:srgbClr val="FF0000"/>
                </a:solidFill>
              </a:rPr>
              <a:t>wen?</a:t>
            </a:r>
          </a:p>
          <a:p>
            <a:pPr lvl="0"/>
            <a:r>
              <a:rPr lang="de-DE" sz="2400" b="1">
                <a:solidFill>
                  <a:prstClr val="black"/>
                </a:solidFill>
              </a:rPr>
              <a:t>Dativ-Präposition	        +	</a:t>
            </a:r>
            <a:r>
              <a:rPr lang="de-DE" sz="2400" b="1">
                <a:solidFill>
                  <a:srgbClr val="FF0000"/>
                </a:solidFill>
              </a:rPr>
              <a:t>wem?</a:t>
            </a:r>
            <a:endParaRPr lang="de-DE" sz="2400" b="1">
              <a:solidFill>
                <a:srgbClr val="0070C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323239" y="3698970"/>
            <a:ext cx="3828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>
                <a:solidFill>
                  <a:srgbClr val="FF0000"/>
                </a:solidFill>
              </a:rPr>
              <a:t>wo-</a:t>
            </a:r>
            <a:r>
              <a:rPr lang="de-DE" sz="2400" b="1">
                <a:solidFill>
                  <a:prstClr val="black"/>
                </a:solidFill>
              </a:rPr>
              <a:t> 	+ 	Präposition	</a:t>
            </a:r>
            <a:endParaRPr lang="de-DE" sz="2400" b="1">
              <a:solidFill>
                <a:srgbClr val="0070C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417389" y="4524203"/>
            <a:ext cx="33003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200" b="1">
                <a:solidFill>
                  <a:srgbClr val="FF0000"/>
                </a:solidFill>
              </a:rPr>
              <a:t>über</a:t>
            </a:r>
            <a:r>
              <a:rPr lang="de-DE" sz="2200">
                <a:solidFill>
                  <a:prstClr val="black"/>
                </a:solidFill>
              </a:rPr>
              <a:t> 	worüber? darüber </a:t>
            </a:r>
          </a:p>
          <a:p>
            <a:pPr lvl="0"/>
            <a:r>
              <a:rPr lang="de-DE" sz="2200" b="1">
                <a:solidFill>
                  <a:srgbClr val="FF0000"/>
                </a:solidFill>
              </a:rPr>
              <a:t>um</a:t>
            </a:r>
            <a:r>
              <a:rPr lang="de-DE" sz="2200">
                <a:solidFill>
                  <a:prstClr val="black"/>
                </a:solidFill>
              </a:rPr>
              <a:t> 		worum? darum</a:t>
            </a:r>
          </a:p>
          <a:p>
            <a:pPr lvl="0"/>
            <a:r>
              <a:rPr lang="de-DE" sz="2200" b="1">
                <a:solidFill>
                  <a:srgbClr val="FF0000"/>
                </a:solidFill>
              </a:rPr>
              <a:t>von</a:t>
            </a:r>
            <a:r>
              <a:rPr lang="de-DE" sz="2200">
                <a:solidFill>
                  <a:prstClr val="black"/>
                </a:solidFill>
              </a:rPr>
              <a:t>		wovon? davon</a:t>
            </a:r>
          </a:p>
          <a:p>
            <a:pPr lvl="0"/>
            <a:r>
              <a:rPr lang="de-DE" sz="2200" b="1">
                <a:solidFill>
                  <a:srgbClr val="FF0000"/>
                </a:solidFill>
              </a:rPr>
              <a:t>zu</a:t>
            </a:r>
            <a:r>
              <a:rPr lang="de-DE" sz="2200">
                <a:solidFill>
                  <a:prstClr val="black"/>
                </a:solidFill>
              </a:rPr>
              <a:t>		wozu? dazu</a:t>
            </a:r>
          </a:p>
        </p:txBody>
      </p:sp>
    </p:spTree>
    <p:extLst>
      <p:ext uri="{BB962C8B-B14F-4D97-AF65-F5344CB8AC3E}">
        <p14:creationId xmlns:p14="http://schemas.microsoft.com/office/powerpoint/2010/main" val="1405636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15154"/>
            <a:ext cx="8169217" cy="455863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de-DE" sz="2400"/>
              <a:t>Viele Verben haben </a:t>
            </a:r>
            <a:r>
              <a:rPr lang="de-DE" sz="2400" b="1"/>
              <a:t>feste Präpositionen</a:t>
            </a:r>
            <a:r>
              <a:rPr lang="de-DE" sz="2400"/>
              <a:t>. In diesen Fällen zeigt die Präposition den Kasus (Akkusativ oder Dativ) an. </a:t>
            </a:r>
          </a:p>
          <a:p>
            <a:pPr marL="0" indent="0" algn="just">
              <a:buNone/>
            </a:pP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	Many verbs have predefined prepositions. In these cases, the preposition 	indicates the case.   </a:t>
            </a:r>
          </a:p>
          <a:p>
            <a:pPr marL="0" indent="0" algn="just">
              <a:buNone/>
            </a:pPr>
            <a:endParaRPr lang="de-DE" sz="180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 algn="just">
              <a:buAutoNum type="arabicParenR" startAt="2"/>
            </a:pPr>
            <a:r>
              <a:rPr lang="de-DE" sz="2400" b="1"/>
              <a:t>Präpositionen mit Akkusativ: 	</a:t>
            </a:r>
            <a:r>
              <a:rPr lang="de-DE" sz="2400"/>
              <a:t>an, auf, für, über, um</a:t>
            </a:r>
            <a:endParaRPr lang="de-DE" sz="2400" b="1"/>
          </a:p>
          <a:p>
            <a:pPr marL="0" indent="0" algn="just">
              <a:buNone/>
            </a:pPr>
            <a:r>
              <a:rPr lang="de-DE" sz="2400" b="1"/>
              <a:t>	Präpositionen mit Dativ: 			</a:t>
            </a:r>
            <a:r>
              <a:rPr lang="de-DE" sz="2400"/>
              <a:t>mit, von, zu, bei</a:t>
            </a:r>
          </a:p>
          <a:p>
            <a:pPr marL="0" indent="0" algn="just">
              <a:buNone/>
            </a:pPr>
            <a:endParaRPr lang="de-DE" sz="2400"/>
          </a:p>
          <a:p>
            <a:pPr marL="457200" indent="-457200">
              <a:buAutoNum type="arabicParenR" startAt="3"/>
            </a:pPr>
            <a:r>
              <a:rPr lang="de-DE" sz="2400"/>
              <a:t>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de-DE" sz="2400" b="1"/>
              <a:t>		</a:t>
            </a:r>
            <a:br>
              <a:rPr lang="de-DE" sz="2400" b="1"/>
            </a:br>
            <a:r>
              <a:rPr lang="de-DE" sz="2400" b="1"/>
              <a:t>	</a:t>
            </a:r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Zusammenfassung</a:t>
            </a:r>
            <a:br>
              <a:rPr lang="en-GB" sz="4000" b="1">
                <a:cs typeface="Calibri"/>
              </a:rPr>
            </a:br>
            <a:r>
              <a:rPr lang="en-GB" sz="2400" b="1">
                <a:cs typeface="Calibri"/>
              </a:rPr>
              <a:t>summary</a:t>
            </a:r>
            <a:endParaRPr lang="en-CA" sz="28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53" y="4720080"/>
            <a:ext cx="7174796" cy="170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85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_______, …………………………….. 			(Urlaub fahren)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_______, ……………………………. (die Wohnung ist sauber)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_______, …………………………….. 			 (Urlaub fahren)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_______ abhängig, ………………………                (der Mann arbeitet)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_______, ……………………….. (der letzte Urlaub war schön)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404596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Präposition!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preposition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!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0" indent="0" algn="just">
              <a:buSzPct val="100000"/>
              <a:buNone/>
            </a:pPr>
            <a:r>
              <a:rPr lang="de-DE" sz="2000" dirty="0"/>
              <a:t>Die Familie träumt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davon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in den Urlaub zu fahren</a:t>
            </a:r>
            <a:r>
              <a:rPr lang="de-DE" sz="2000" dirty="0"/>
              <a:t>.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kümmert sich _______, ……………………………. (die Wohnung ist sauber)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freut sich _______, …………………………….. 			 (Urlaub fahren)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Urlaub ist _______ abhängig, ………………………                (der Mann arbeitet)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Die Frau erinnert sich _______, ……………………….. (der letzte Urlaub war schön)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Flughafen wartet man _______, ……………………………. (die Maschine startet)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Am Abend erzählen sie _______, ………………………………... (sie haben geheiratet)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Sie diskutieren _______, ………………………….. (der Kinofilm war nicht besonders)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Der Mann gewöhnt sich _______, ………………… …….. (die Frau macht das Essen)</a:t>
            </a:r>
          </a:p>
          <a:p>
            <a:pPr marL="0" indent="0" algn="just">
              <a:buSzPct val="100000"/>
              <a:buNone/>
            </a:pPr>
            <a:r>
              <a:rPr lang="de-DE" sz="2000" dirty="0"/>
              <a:t>Beide lachen _______, ……………………………..    .. (die Nachbarn haben ein Katze) </a:t>
            </a:r>
          </a:p>
          <a:p>
            <a:pPr marL="0" indent="0" algn="just">
              <a:buSzPct val="100000"/>
              <a:buNone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19418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3269</Words>
  <Application>Microsoft Office PowerPoint</Application>
  <PresentationFormat>Екран (4:3)</PresentationFormat>
  <Paragraphs>355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Bert Unger</dc:creator>
  <cp:lastModifiedBy>Online User</cp:lastModifiedBy>
  <cp:revision>381</cp:revision>
  <dcterms:created xsi:type="dcterms:W3CDTF">2013-09-05T12:36:00Z</dcterms:created>
  <dcterms:modified xsi:type="dcterms:W3CDTF">2024-10-10T16:58:35Z</dcterms:modified>
</cp:coreProperties>
</file>