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48" r:id="rId1"/>
  </p:sldMasterIdLst>
  <p:notesMasterIdLst>
    <p:notesMasterId r:id="rId24"/>
  </p:notesMasterIdLst>
  <p:sldIdLst>
    <p:sldId id="339" r:id="rId2"/>
    <p:sldId id="326" r:id="rId3"/>
    <p:sldId id="332" r:id="rId4"/>
    <p:sldId id="333" r:id="rId5"/>
    <p:sldId id="328" r:id="rId6"/>
    <p:sldId id="334" r:id="rId7"/>
    <p:sldId id="335" r:id="rId8"/>
    <p:sldId id="323" r:id="rId9"/>
    <p:sldId id="324" r:id="rId10"/>
    <p:sldId id="341" r:id="rId11"/>
    <p:sldId id="342" r:id="rId12"/>
    <p:sldId id="343" r:id="rId13"/>
    <p:sldId id="344" r:id="rId14"/>
    <p:sldId id="325" r:id="rId15"/>
    <p:sldId id="350" r:id="rId16"/>
    <p:sldId id="351" r:id="rId17"/>
    <p:sldId id="352" r:id="rId18"/>
    <p:sldId id="336" r:id="rId19"/>
    <p:sldId id="358" r:id="rId20"/>
    <p:sldId id="359" r:id="rId21"/>
    <p:sldId id="360" r:id="rId22"/>
    <p:sldId id="361" r:id="rId23"/>
  </p:sldIdLst>
  <p:sldSz cx="9144000" cy="6858000" type="screen4x3"/>
  <p:notesSz cx="6858000" cy="9144000"/>
  <p:defaultTex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EFEF"/>
    <a:srgbClr val="EBEBEB"/>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714" autoAdjust="0"/>
  </p:normalViewPr>
  <p:slideViewPr>
    <p:cSldViewPr snapToGrid="0" snapToObjects="1">
      <p:cViewPr varScale="1">
        <p:scale>
          <a:sx n="74" d="100"/>
          <a:sy n="74" d="100"/>
        </p:scale>
        <p:origin x="1642"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3BCEA2-3A81-4AAA-8BFE-2ADB3AA14E14}" type="datetimeFigureOut">
              <a:rPr lang="de-DE" smtClean="0"/>
              <a:pPr/>
              <a:t>10.10.2024</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598AD5-E397-41B3-A691-A6548868AF3C}" type="slidenum">
              <a:rPr lang="de-DE" smtClean="0"/>
              <a:pPr/>
              <a:t>‹№›</a:t>
            </a:fld>
            <a:endParaRPr lang="de-DE"/>
          </a:p>
        </p:txBody>
      </p:sp>
    </p:spTree>
    <p:extLst>
      <p:ext uri="{BB962C8B-B14F-4D97-AF65-F5344CB8AC3E}">
        <p14:creationId xmlns:p14="http://schemas.microsoft.com/office/powerpoint/2010/main" val="28787370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F7598AD5-E397-41B3-A691-A6548868AF3C}" type="slidenum">
              <a:rPr lang="de-DE" smtClean="0"/>
              <a:pPr/>
              <a:t>4</a:t>
            </a:fld>
            <a:endParaRPr lang="de-DE"/>
          </a:p>
        </p:txBody>
      </p:sp>
    </p:spTree>
    <p:extLst>
      <p:ext uri="{BB962C8B-B14F-4D97-AF65-F5344CB8AC3E}">
        <p14:creationId xmlns:p14="http://schemas.microsoft.com/office/powerpoint/2010/main" val="15017272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F7598AD5-E397-41B3-A691-A6548868AF3C}" type="slidenum">
              <a:rPr lang="de-DE" smtClean="0"/>
              <a:pPr/>
              <a:t>7</a:t>
            </a:fld>
            <a:endParaRPr lang="de-DE"/>
          </a:p>
        </p:txBody>
      </p:sp>
    </p:spTree>
    <p:extLst>
      <p:ext uri="{BB962C8B-B14F-4D97-AF65-F5344CB8AC3E}">
        <p14:creationId xmlns:p14="http://schemas.microsoft.com/office/powerpoint/2010/main" val="715293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Mastertitelformat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p>
        </p:txBody>
      </p:sp>
      <p:sp>
        <p:nvSpPr>
          <p:cNvPr id="4" name="Datumsplatzhalter 3"/>
          <p:cNvSpPr>
            <a:spLocks noGrp="1"/>
          </p:cNvSpPr>
          <p:nvPr>
            <p:ph type="dt" sz="half" idx="10"/>
          </p:nvPr>
        </p:nvSpPr>
        <p:spPr/>
        <p:txBody>
          <a:bodyPr/>
          <a:lstStyle/>
          <a:p>
            <a:fld id="{7B7080E5-92BF-B04D-BF3F-7290965E5C3C}" type="datetimeFigureOut">
              <a:rPr lang="de-DE" smtClean="0"/>
              <a:pPr/>
              <a:t>10.10.2024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38D2C2B-0BFE-8249-A168-D9343D593611}" type="slidenum">
              <a:rPr lang="de-DE" smtClean="0"/>
              <a:pPr/>
              <a:t>‹№›</a:t>
            </a:fld>
            <a:endParaRPr lang="de-DE"/>
          </a:p>
        </p:txBody>
      </p:sp>
    </p:spTree>
    <p:extLst>
      <p:ext uri="{BB962C8B-B14F-4D97-AF65-F5344CB8AC3E}">
        <p14:creationId xmlns:p14="http://schemas.microsoft.com/office/powerpoint/2010/main" val="1668586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Vertikaler Textplatzhalt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7B7080E5-92BF-B04D-BF3F-7290965E5C3C}" type="datetimeFigureOut">
              <a:rPr lang="de-DE" smtClean="0"/>
              <a:pPr/>
              <a:t>10.10.2024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38D2C2B-0BFE-8249-A168-D9343D593611}" type="slidenum">
              <a:rPr lang="de-DE" smtClean="0"/>
              <a:pPr/>
              <a:t>‹№›</a:t>
            </a:fld>
            <a:endParaRPr lang="de-DE"/>
          </a:p>
        </p:txBody>
      </p:sp>
    </p:spTree>
    <p:extLst>
      <p:ext uri="{BB962C8B-B14F-4D97-AF65-F5344CB8AC3E}">
        <p14:creationId xmlns:p14="http://schemas.microsoft.com/office/powerpoint/2010/main" val="3519951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Mastertitelformat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7B7080E5-92BF-B04D-BF3F-7290965E5C3C}" type="datetimeFigureOut">
              <a:rPr lang="de-DE" smtClean="0"/>
              <a:pPr/>
              <a:t>10.10.2024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38D2C2B-0BFE-8249-A168-D9343D593611}" type="slidenum">
              <a:rPr lang="de-DE" smtClean="0"/>
              <a:pPr/>
              <a:t>‹№›</a:t>
            </a:fld>
            <a:endParaRPr lang="de-DE"/>
          </a:p>
        </p:txBody>
      </p:sp>
    </p:spTree>
    <p:extLst>
      <p:ext uri="{BB962C8B-B14F-4D97-AF65-F5344CB8AC3E}">
        <p14:creationId xmlns:p14="http://schemas.microsoft.com/office/powerpoint/2010/main" val="2566113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Inhaltsplatzhalt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7B7080E5-92BF-B04D-BF3F-7290965E5C3C}" type="datetimeFigureOut">
              <a:rPr lang="de-DE" smtClean="0"/>
              <a:pPr/>
              <a:t>10.10.2024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38D2C2B-0BFE-8249-A168-D9343D593611}" type="slidenum">
              <a:rPr lang="de-DE" smtClean="0"/>
              <a:pPr/>
              <a:t>‹№›</a:t>
            </a:fld>
            <a:endParaRPr lang="de-DE"/>
          </a:p>
        </p:txBody>
      </p:sp>
    </p:spTree>
    <p:extLst>
      <p:ext uri="{BB962C8B-B14F-4D97-AF65-F5344CB8AC3E}">
        <p14:creationId xmlns:p14="http://schemas.microsoft.com/office/powerpoint/2010/main" val="357500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Mastertitelformat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umsplatzhalter 3"/>
          <p:cNvSpPr>
            <a:spLocks noGrp="1"/>
          </p:cNvSpPr>
          <p:nvPr>
            <p:ph type="dt" sz="half" idx="10"/>
          </p:nvPr>
        </p:nvSpPr>
        <p:spPr/>
        <p:txBody>
          <a:bodyPr/>
          <a:lstStyle/>
          <a:p>
            <a:fld id="{7B7080E5-92BF-B04D-BF3F-7290965E5C3C}" type="datetimeFigureOut">
              <a:rPr lang="de-DE" smtClean="0"/>
              <a:pPr/>
              <a:t>10.10.2024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38D2C2B-0BFE-8249-A168-D9343D593611}" type="slidenum">
              <a:rPr lang="de-DE" smtClean="0"/>
              <a:pPr/>
              <a:t>‹№›</a:t>
            </a:fld>
            <a:endParaRPr lang="de-DE"/>
          </a:p>
        </p:txBody>
      </p:sp>
    </p:spTree>
    <p:extLst>
      <p:ext uri="{BB962C8B-B14F-4D97-AF65-F5344CB8AC3E}">
        <p14:creationId xmlns:p14="http://schemas.microsoft.com/office/powerpoint/2010/main" val="2990957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7B7080E5-92BF-B04D-BF3F-7290965E5C3C}" type="datetimeFigureOut">
              <a:rPr lang="de-DE" smtClean="0"/>
              <a:pPr/>
              <a:t>10.10.2024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38D2C2B-0BFE-8249-A168-D9343D593611}" type="slidenum">
              <a:rPr lang="de-DE" smtClean="0"/>
              <a:pPr/>
              <a:t>‹№›</a:t>
            </a:fld>
            <a:endParaRPr lang="de-DE"/>
          </a:p>
        </p:txBody>
      </p:sp>
    </p:spTree>
    <p:extLst>
      <p:ext uri="{BB962C8B-B14F-4D97-AF65-F5344CB8AC3E}">
        <p14:creationId xmlns:p14="http://schemas.microsoft.com/office/powerpoint/2010/main" val="37520167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Mastertitelformat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7B7080E5-92BF-B04D-BF3F-7290965E5C3C}" type="datetimeFigureOut">
              <a:rPr lang="de-DE" smtClean="0"/>
              <a:pPr/>
              <a:t>10.10.2024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C38D2C2B-0BFE-8249-A168-D9343D593611}" type="slidenum">
              <a:rPr lang="de-DE" smtClean="0"/>
              <a:pPr/>
              <a:t>‹№›</a:t>
            </a:fld>
            <a:endParaRPr lang="de-DE"/>
          </a:p>
        </p:txBody>
      </p:sp>
    </p:spTree>
    <p:extLst>
      <p:ext uri="{BB962C8B-B14F-4D97-AF65-F5344CB8AC3E}">
        <p14:creationId xmlns:p14="http://schemas.microsoft.com/office/powerpoint/2010/main" val="2539681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Datumsplatzhalter 2"/>
          <p:cNvSpPr>
            <a:spLocks noGrp="1"/>
          </p:cNvSpPr>
          <p:nvPr>
            <p:ph type="dt" sz="half" idx="10"/>
          </p:nvPr>
        </p:nvSpPr>
        <p:spPr/>
        <p:txBody>
          <a:bodyPr/>
          <a:lstStyle/>
          <a:p>
            <a:fld id="{7B7080E5-92BF-B04D-BF3F-7290965E5C3C}" type="datetimeFigureOut">
              <a:rPr lang="de-DE" smtClean="0"/>
              <a:pPr/>
              <a:t>10.10.2024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C38D2C2B-0BFE-8249-A168-D9343D593611}" type="slidenum">
              <a:rPr lang="de-DE" smtClean="0"/>
              <a:pPr/>
              <a:t>‹№›</a:t>
            </a:fld>
            <a:endParaRPr lang="de-DE"/>
          </a:p>
        </p:txBody>
      </p:sp>
    </p:spTree>
    <p:extLst>
      <p:ext uri="{BB962C8B-B14F-4D97-AF65-F5344CB8AC3E}">
        <p14:creationId xmlns:p14="http://schemas.microsoft.com/office/powerpoint/2010/main" val="2636880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7B7080E5-92BF-B04D-BF3F-7290965E5C3C}" type="datetimeFigureOut">
              <a:rPr lang="de-DE" smtClean="0"/>
              <a:pPr/>
              <a:t>10.10.2024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C38D2C2B-0BFE-8249-A168-D9343D593611}" type="slidenum">
              <a:rPr lang="de-DE" smtClean="0"/>
              <a:pPr/>
              <a:t>‹№›</a:t>
            </a:fld>
            <a:endParaRPr lang="de-DE"/>
          </a:p>
        </p:txBody>
      </p:sp>
    </p:spTree>
    <p:extLst>
      <p:ext uri="{BB962C8B-B14F-4D97-AF65-F5344CB8AC3E}">
        <p14:creationId xmlns:p14="http://schemas.microsoft.com/office/powerpoint/2010/main" val="3591567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Mastertitelformat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umsplatzhalter 4"/>
          <p:cNvSpPr>
            <a:spLocks noGrp="1"/>
          </p:cNvSpPr>
          <p:nvPr>
            <p:ph type="dt" sz="half" idx="10"/>
          </p:nvPr>
        </p:nvSpPr>
        <p:spPr/>
        <p:txBody>
          <a:bodyPr/>
          <a:lstStyle/>
          <a:p>
            <a:fld id="{7B7080E5-92BF-B04D-BF3F-7290965E5C3C}" type="datetimeFigureOut">
              <a:rPr lang="de-DE" smtClean="0"/>
              <a:pPr/>
              <a:t>10.10.2024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38D2C2B-0BFE-8249-A168-D9343D593611}" type="slidenum">
              <a:rPr lang="de-DE" smtClean="0"/>
              <a:pPr/>
              <a:t>‹№›</a:t>
            </a:fld>
            <a:endParaRPr lang="de-DE"/>
          </a:p>
        </p:txBody>
      </p:sp>
    </p:spTree>
    <p:extLst>
      <p:ext uri="{BB962C8B-B14F-4D97-AF65-F5344CB8AC3E}">
        <p14:creationId xmlns:p14="http://schemas.microsoft.com/office/powerpoint/2010/main" val="3694705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Mastertitelformat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umsplatzhalter 4"/>
          <p:cNvSpPr>
            <a:spLocks noGrp="1"/>
          </p:cNvSpPr>
          <p:nvPr>
            <p:ph type="dt" sz="half" idx="10"/>
          </p:nvPr>
        </p:nvSpPr>
        <p:spPr/>
        <p:txBody>
          <a:bodyPr/>
          <a:lstStyle/>
          <a:p>
            <a:fld id="{7B7080E5-92BF-B04D-BF3F-7290965E5C3C}" type="datetimeFigureOut">
              <a:rPr lang="de-DE" smtClean="0"/>
              <a:pPr/>
              <a:t>10.10.2024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38D2C2B-0BFE-8249-A168-D9343D593611}" type="slidenum">
              <a:rPr lang="de-DE" smtClean="0"/>
              <a:pPr/>
              <a:t>‹№›</a:t>
            </a:fld>
            <a:endParaRPr lang="de-DE"/>
          </a:p>
        </p:txBody>
      </p:sp>
    </p:spTree>
    <p:extLst>
      <p:ext uri="{BB962C8B-B14F-4D97-AF65-F5344CB8AC3E}">
        <p14:creationId xmlns:p14="http://schemas.microsoft.com/office/powerpoint/2010/main" val="2286179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FEFEF">
            <a:alpha val="0"/>
          </a:srgbClr>
        </a:solid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Mastertitelformat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7080E5-92BF-B04D-BF3F-7290965E5C3C}" type="datetimeFigureOut">
              <a:rPr lang="de-DE" smtClean="0"/>
              <a:pPr/>
              <a:t>10.10.2024</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8D2C2B-0BFE-8249-A168-D9343D593611}" type="slidenum">
              <a:rPr lang="de-DE" smtClean="0"/>
              <a:pPr/>
              <a:t>‹№›</a:t>
            </a:fld>
            <a:endParaRPr lang="de-DE"/>
          </a:p>
        </p:txBody>
      </p:sp>
    </p:spTree>
    <p:extLst>
      <p:ext uri="{BB962C8B-B14F-4D97-AF65-F5344CB8AC3E}">
        <p14:creationId xmlns:p14="http://schemas.microsoft.com/office/powerpoint/2010/main" val="1243364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5283233"/>
            <a:ext cx="6400800" cy="1752600"/>
          </a:xfrm>
        </p:spPr>
        <p:txBody>
          <a:bodyPr>
            <a:normAutofit/>
          </a:bodyPr>
          <a:lstStyle/>
          <a:p>
            <a:br>
              <a:rPr lang="en-GB" sz="4000" b="1" dirty="0">
                <a:latin typeface="Calibri"/>
                <a:cs typeface="Calibri"/>
              </a:rPr>
            </a:br>
            <a:r>
              <a:rPr lang="en-GB" sz="4000" b="1" dirty="0">
                <a:latin typeface="Calibri"/>
                <a:cs typeface="Calibri"/>
              </a:rPr>
              <a:t>  </a:t>
            </a:r>
            <a:endParaRPr lang="en-GB" sz="3600" b="1" dirty="0">
              <a:latin typeface="Calibri"/>
              <a:cs typeface="Calibri"/>
            </a:endParaRPr>
          </a:p>
        </p:txBody>
      </p:sp>
      <p:sp>
        <p:nvSpPr>
          <p:cNvPr id="5" name="Rectangle 7"/>
          <p:cNvSpPr/>
          <p:nvPr/>
        </p:nvSpPr>
        <p:spPr>
          <a:xfrm>
            <a:off x="0" y="1575552"/>
            <a:ext cx="9144000" cy="2403558"/>
          </a:xfrm>
          <a:prstGeom prst="rect">
            <a:avLst/>
          </a:prstGeom>
          <a:solidFill>
            <a:srgbClr val="00B0F0"/>
          </a:solidFill>
          <a:ln>
            <a:solidFill>
              <a:srgbClr val="00B0F0"/>
            </a:solidFill>
          </a:ln>
        </p:spPr>
        <p:style>
          <a:lnRef idx="1">
            <a:schemeClr val="accent2"/>
          </a:lnRef>
          <a:fillRef idx="3">
            <a:schemeClr val="accent2"/>
          </a:fillRef>
          <a:effectRef idx="2">
            <a:schemeClr val="accent2"/>
          </a:effectRef>
          <a:fontRef idx="minor">
            <a:schemeClr val="lt1"/>
          </a:fontRef>
        </p:style>
        <p:txBody>
          <a:bodyPr rtlCol="0" anchor="ctr"/>
          <a:lstStyle/>
          <a:p>
            <a:pPr algn="ctr"/>
            <a:r>
              <a:rPr lang="de-DE" sz="4800" b="1" dirty="0">
                <a:cs typeface="Calibri"/>
              </a:rPr>
              <a:t>Verben – Reflexive Verben </a:t>
            </a:r>
            <a:br>
              <a:rPr lang="de-DE" sz="4800" b="1" dirty="0">
                <a:cs typeface="Calibri"/>
              </a:rPr>
            </a:br>
            <a:r>
              <a:rPr lang="en-GB" sz="3600" b="1" dirty="0">
                <a:cs typeface="Calibri"/>
              </a:rPr>
              <a:t>Verbs – reflexive verbs</a:t>
            </a:r>
          </a:p>
        </p:txBody>
      </p:sp>
    </p:spTree>
    <p:extLst>
      <p:ext uri="{BB962C8B-B14F-4D97-AF65-F5344CB8AC3E}">
        <p14:creationId xmlns:p14="http://schemas.microsoft.com/office/powerpoint/2010/main" val="11669052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feld 6"/>
          <p:cNvSpPr txBox="1"/>
          <p:nvPr/>
        </p:nvSpPr>
        <p:spPr>
          <a:xfrm>
            <a:off x="457198" y="1611091"/>
            <a:ext cx="8470777" cy="1477328"/>
          </a:xfrm>
          <a:prstGeom prst="rect">
            <a:avLst/>
          </a:prstGeom>
          <a:noFill/>
        </p:spPr>
        <p:txBody>
          <a:bodyPr wrap="square" rtlCol="0">
            <a:spAutoFit/>
          </a:bodyPr>
          <a:lstStyle/>
          <a:p>
            <a:r>
              <a:rPr lang="de-DE" sz="2400" b="1"/>
              <a:t>Ergänze das Reflexivpronomen im Akkusativ. </a:t>
            </a:r>
          </a:p>
          <a:p>
            <a:pPr lvl="0"/>
            <a:r>
              <a:rPr lang="de-DE" b="1">
                <a:solidFill>
                  <a:prstClr val="white">
                    <a:lumMod val="50000"/>
                  </a:prstClr>
                </a:solidFill>
              </a:rPr>
              <a:t>Fill in the reflexive pronoun in the accusative form.</a:t>
            </a:r>
          </a:p>
          <a:p>
            <a:br>
              <a:rPr lang="de-DE" sz="2400"/>
            </a:br>
            <a:endParaRPr lang="de-DE" sz="2400"/>
          </a:p>
        </p:txBody>
      </p:sp>
      <p:sp>
        <p:nvSpPr>
          <p:cNvPr id="9" name="Content Placeholder 2"/>
          <p:cNvSpPr>
            <a:spLocks noGrp="1"/>
          </p:cNvSpPr>
          <p:nvPr>
            <p:ph idx="1"/>
          </p:nvPr>
        </p:nvSpPr>
        <p:spPr>
          <a:xfrm>
            <a:off x="457198" y="2553420"/>
            <a:ext cx="8324493" cy="3812873"/>
          </a:xfrm>
        </p:spPr>
        <p:txBody>
          <a:bodyPr>
            <a:noAutofit/>
          </a:bodyPr>
          <a:lstStyle/>
          <a:p>
            <a:pPr marL="457200" indent="-457200" algn="just">
              <a:buSzPct val="100000"/>
              <a:buFont typeface="+mj-lt"/>
              <a:buAutoNum type="arabicParenR"/>
            </a:pPr>
            <a:r>
              <a:rPr lang="de-DE" sz="2400" dirty="0"/>
              <a:t>Du musst </a:t>
            </a:r>
            <a:r>
              <a:rPr lang="de-DE" sz="2400" b="1" dirty="0">
                <a:solidFill>
                  <a:srgbClr val="FF0000"/>
                </a:solidFill>
              </a:rPr>
              <a:t>dich</a:t>
            </a:r>
            <a:r>
              <a:rPr lang="de-DE" sz="2400" dirty="0"/>
              <a:t> beeilen, sonst kommst du zu spät zum Bus.</a:t>
            </a:r>
          </a:p>
          <a:p>
            <a:pPr marL="457200" indent="-457200" algn="just">
              <a:buSzPct val="100000"/>
              <a:buFont typeface="+mj-lt"/>
              <a:buAutoNum type="arabicParenR"/>
            </a:pPr>
            <a:r>
              <a:rPr lang="de-DE" sz="2400" dirty="0"/>
              <a:t>Ich muss ______ nur noch schnell waschen.</a:t>
            </a:r>
          </a:p>
          <a:p>
            <a:pPr marL="457200" indent="-457200" algn="just">
              <a:buSzPct val="100000"/>
              <a:buFont typeface="+mj-lt"/>
              <a:buAutoNum type="arabicParenR"/>
            </a:pPr>
            <a:r>
              <a:rPr lang="de-DE" sz="2400" dirty="0"/>
              <a:t>Freust du ______ schon auf Weihnachten?</a:t>
            </a:r>
          </a:p>
          <a:p>
            <a:pPr marL="457200" indent="-457200" algn="just">
              <a:buSzPct val="100000"/>
              <a:buFont typeface="+mj-lt"/>
              <a:buAutoNum type="arabicParenR"/>
            </a:pPr>
            <a:r>
              <a:rPr lang="de-DE" sz="2400" dirty="0"/>
              <a:t>Ich freue ______ auf deinen Besuch! </a:t>
            </a:r>
          </a:p>
          <a:p>
            <a:pPr marL="457200" indent="-457200" algn="just">
              <a:buSzPct val="100000"/>
              <a:buFont typeface="+mj-lt"/>
              <a:buAutoNum type="arabicParenR"/>
            </a:pPr>
            <a:r>
              <a:rPr lang="de-DE" sz="2400" dirty="0"/>
              <a:t>Du musst ______ noch bei Fiona für das Geschenk bedanken.</a:t>
            </a:r>
          </a:p>
          <a:p>
            <a:pPr marL="457200" indent="-457200" algn="just">
              <a:buSzPct val="100000"/>
              <a:buFont typeface="+mj-lt"/>
              <a:buAutoNum type="arabicParenR"/>
            </a:pPr>
            <a:r>
              <a:rPr lang="de-DE" sz="2400" dirty="0"/>
              <a:t>Können Sie ______ bitte kurz vorstellen?</a:t>
            </a:r>
          </a:p>
          <a:p>
            <a:pPr marL="457200" indent="-457200" algn="just">
              <a:buSzPct val="100000"/>
              <a:buFont typeface="+mj-lt"/>
              <a:buAutoNum type="arabicParenR"/>
            </a:pPr>
            <a:r>
              <a:rPr lang="de-DE" sz="2400" dirty="0"/>
              <a:t>Wann kümmert ihr ______ endlich besser um euren Hund?</a:t>
            </a:r>
          </a:p>
          <a:p>
            <a:pPr marL="457200" indent="-457200" algn="just">
              <a:buSzPct val="100000"/>
              <a:buFont typeface="+mj-lt"/>
              <a:buAutoNum type="arabicParenR"/>
            </a:pPr>
            <a:r>
              <a:rPr lang="de-DE" sz="2400" dirty="0"/>
              <a:t>Sie kauft ______ morgen ein neues Auto.</a:t>
            </a:r>
          </a:p>
          <a:p>
            <a:pPr marL="457200" indent="-457200" algn="just">
              <a:buSzPct val="100000"/>
              <a:buFont typeface="+mj-lt"/>
              <a:buAutoNum type="arabicParenR"/>
            </a:pPr>
            <a:r>
              <a:rPr lang="de-DE" sz="2400" dirty="0"/>
              <a:t>Er fühlt ______ nicht gut, denn er ist krank.</a:t>
            </a:r>
          </a:p>
        </p:txBody>
      </p:sp>
      <p:sp>
        <p:nvSpPr>
          <p:cNvPr id="6" name="Rectangle 7"/>
          <p:cNvSpPr/>
          <p:nvPr/>
        </p:nvSpPr>
        <p:spPr>
          <a:xfrm>
            <a:off x="-29496" y="0"/>
            <a:ext cx="2772696" cy="1035134"/>
          </a:xfrm>
          <a:prstGeom prst="rect">
            <a:avLst/>
          </a:prstGeom>
          <a:solidFill>
            <a:srgbClr val="00B0F0"/>
          </a:solidFill>
          <a:ln>
            <a:solidFill>
              <a:srgbClr val="00B0F0"/>
            </a:solidFill>
          </a:ln>
        </p:spPr>
        <p:style>
          <a:lnRef idx="1">
            <a:schemeClr val="accent2"/>
          </a:lnRef>
          <a:fillRef idx="3">
            <a:schemeClr val="accent2"/>
          </a:fillRef>
          <a:effectRef idx="2">
            <a:schemeClr val="accent2"/>
          </a:effectRef>
          <a:fontRef idx="minor">
            <a:schemeClr val="lt1"/>
          </a:fontRef>
        </p:style>
        <p:txBody>
          <a:bodyPr rtlCol="0" anchor="ctr"/>
          <a:lstStyle/>
          <a:p>
            <a:pPr algn="ctr"/>
            <a:r>
              <a:rPr lang="de" sz="2800" b="1"/>
              <a:t>Übung 1</a:t>
            </a:r>
            <a:br>
              <a:rPr lang="de" sz="2800" b="1"/>
            </a:br>
            <a:r>
              <a:rPr lang="de" sz="2400" b="1"/>
              <a:t>Exercise 1</a:t>
            </a:r>
            <a:endParaRPr lang="en-CA" sz="2400" b="1"/>
          </a:p>
        </p:txBody>
      </p:sp>
    </p:spTree>
    <p:extLst>
      <p:ext uri="{BB962C8B-B14F-4D97-AF65-F5344CB8AC3E}">
        <p14:creationId xmlns:p14="http://schemas.microsoft.com/office/powerpoint/2010/main" val="731939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feld 6"/>
          <p:cNvSpPr txBox="1"/>
          <p:nvPr/>
        </p:nvSpPr>
        <p:spPr>
          <a:xfrm>
            <a:off x="457198" y="1611091"/>
            <a:ext cx="8470777" cy="1477328"/>
          </a:xfrm>
          <a:prstGeom prst="rect">
            <a:avLst/>
          </a:prstGeom>
          <a:noFill/>
        </p:spPr>
        <p:txBody>
          <a:bodyPr wrap="square" rtlCol="0">
            <a:spAutoFit/>
          </a:bodyPr>
          <a:lstStyle/>
          <a:p>
            <a:r>
              <a:rPr lang="de-DE" sz="2400" b="1"/>
              <a:t>Ergänze das Reflexivpronomen im Akkusativ. </a:t>
            </a:r>
          </a:p>
          <a:p>
            <a:pPr lvl="0"/>
            <a:r>
              <a:rPr lang="de-DE" b="1">
                <a:solidFill>
                  <a:prstClr val="white">
                    <a:lumMod val="50000"/>
                  </a:prstClr>
                </a:solidFill>
              </a:rPr>
              <a:t>Fill in the reflexive pronoun in the accusative form.</a:t>
            </a:r>
          </a:p>
          <a:p>
            <a:br>
              <a:rPr lang="de-DE" sz="2400"/>
            </a:br>
            <a:endParaRPr lang="de-DE" sz="2400"/>
          </a:p>
        </p:txBody>
      </p:sp>
      <p:sp>
        <p:nvSpPr>
          <p:cNvPr id="9" name="Content Placeholder 2"/>
          <p:cNvSpPr>
            <a:spLocks noGrp="1"/>
          </p:cNvSpPr>
          <p:nvPr>
            <p:ph idx="1"/>
          </p:nvPr>
        </p:nvSpPr>
        <p:spPr>
          <a:xfrm>
            <a:off x="457198" y="2553420"/>
            <a:ext cx="8324493" cy="3812873"/>
          </a:xfrm>
        </p:spPr>
        <p:txBody>
          <a:bodyPr>
            <a:noAutofit/>
          </a:bodyPr>
          <a:lstStyle/>
          <a:p>
            <a:pPr marL="457200" indent="-457200" algn="just">
              <a:buSzPct val="100000"/>
              <a:buFont typeface="+mj-lt"/>
              <a:buAutoNum type="arabicParenR"/>
            </a:pPr>
            <a:r>
              <a:rPr lang="de-DE" sz="2400" dirty="0"/>
              <a:t>Du musst </a:t>
            </a:r>
            <a:r>
              <a:rPr lang="de-DE" sz="2400" b="1" dirty="0">
                <a:solidFill>
                  <a:srgbClr val="FF0000"/>
                </a:solidFill>
              </a:rPr>
              <a:t>dich</a:t>
            </a:r>
            <a:r>
              <a:rPr lang="de-DE" sz="2400" dirty="0"/>
              <a:t> beeilen, sonst kommst du zu spät zum Bus.</a:t>
            </a:r>
          </a:p>
          <a:p>
            <a:pPr marL="457200" indent="-457200" algn="just">
              <a:buSzPct val="100000"/>
              <a:buFont typeface="+mj-lt"/>
              <a:buAutoNum type="arabicParenR"/>
            </a:pPr>
            <a:r>
              <a:rPr lang="de-DE" sz="2400" dirty="0"/>
              <a:t>Ich muss </a:t>
            </a:r>
            <a:r>
              <a:rPr lang="de-DE" sz="2400" b="1" dirty="0">
                <a:solidFill>
                  <a:srgbClr val="FF0000"/>
                </a:solidFill>
              </a:rPr>
              <a:t>mich</a:t>
            </a:r>
            <a:r>
              <a:rPr lang="de-DE" sz="2400" dirty="0"/>
              <a:t> nur noch schnell waschen.</a:t>
            </a:r>
          </a:p>
          <a:p>
            <a:pPr marL="457200" indent="-457200" algn="just">
              <a:buSzPct val="100000"/>
              <a:buFont typeface="+mj-lt"/>
              <a:buAutoNum type="arabicParenR"/>
            </a:pPr>
            <a:r>
              <a:rPr lang="de-DE" sz="2400" dirty="0"/>
              <a:t>Freust du ______ schon auf Weihnachten?</a:t>
            </a:r>
          </a:p>
          <a:p>
            <a:pPr marL="457200" indent="-457200" algn="just">
              <a:buSzPct val="100000"/>
              <a:buFont typeface="+mj-lt"/>
              <a:buAutoNum type="arabicParenR"/>
            </a:pPr>
            <a:r>
              <a:rPr lang="de-DE" sz="2400" dirty="0"/>
              <a:t>Ich freue ______ auf deinen Besuch! </a:t>
            </a:r>
          </a:p>
          <a:p>
            <a:pPr marL="457200" indent="-457200" algn="just">
              <a:buSzPct val="100000"/>
              <a:buFont typeface="+mj-lt"/>
              <a:buAutoNum type="arabicParenR"/>
            </a:pPr>
            <a:r>
              <a:rPr lang="de-DE" sz="2400" dirty="0"/>
              <a:t>Du musst ______ noch bei Fiona für das Geschenk bedanken.</a:t>
            </a:r>
          </a:p>
          <a:p>
            <a:pPr marL="457200" indent="-457200" algn="just">
              <a:buSzPct val="100000"/>
              <a:buFont typeface="+mj-lt"/>
              <a:buAutoNum type="arabicParenR"/>
            </a:pPr>
            <a:r>
              <a:rPr lang="de-DE" sz="2400" dirty="0"/>
              <a:t>Können Sie ______ bitte kurz vorstellen?</a:t>
            </a:r>
          </a:p>
          <a:p>
            <a:pPr marL="457200" indent="-457200" algn="just">
              <a:buSzPct val="100000"/>
              <a:buFont typeface="+mj-lt"/>
              <a:buAutoNum type="arabicParenR"/>
            </a:pPr>
            <a:r>
              <a:rPr lang="de-DE" sz="2400" dirty="0"/>
              <a:t>Wann kümmert ihr ______ endlich besser um euren Hund?</a:t>
            </a:r>
          </a:p>
          <a:p>
            <a:pPr marL="457200" indent="-457200" algn="just">
              <a:buSzPct val="100000"/>
              <a:buFont typeface="+mj-lt"/>
              <a:buAutoNum type="arabicParenR"/>
            </a:pPr>
            <a:r>
              <a:rPr lang="de-DE" sz="2400" dirty="0"/>
              <a:t>Sie kauft ______ morgen ein neues Auto.</a:t>
            </a:r>
          </a:p>
          <a:p>
            <a:pPr marL="457200" indent="-457200" algn="just">
              <a:buSzPct val="100000"/>
              <a:buFont typeface="+mj-lt"/>
              <a:buAutoNum type="arabicParenR"/>
            </a:pPr>
            <a:r>
              <a:rPr lang="de-DE" sz="2400" dirty="0"/>
              <a:t>Er fühlt ______ nicht gut, denn er ist krank.</a:t>
            </a:r>
          </a:p>
        </p:txBody>
      </p:sp>
      <p:sp>
        <p:nvSpPr>
          <p:cNvPr id="6" name="Rectangle 7"/>
          <p:cNvSpPr/>
          <p:nvPr/>
        </p:nvSpPr>
        <p:spPr>
          <a:xfrm>
            <a:off x="-29496" y="0"/>
            <a:ext cx="2772696" cy="1035134"/>
          </a:xfrm>
          <a:prstGeom prst="rect">
            <a:avLst/>
          </a:prstGeom>
          <a:solidFill>
            <a:srgbClr val="00B0F0"/>
          </a:solidFill>
          <a:ln>
            <a:solidFill>
              <a:srgbClr val="00B0F0"/>
            </a:solidFill>
          </a:ln>
        </p:spPr>
        <p:style>
          <a:lnRef idx="1">
            <a:schemeClr val="accent2"/>
          </a:lnRef>
          <a:fillRef idx="3">
            <a:schemeClr val="accent2"/>
          </a:fillRef>
          <a:effectRef idx="2">
            <a:schemeClr val="accent2"/>
          </a:effectRef>
          <a:fontRef idx="minor">
            <a:schemeClr val="lt1"/>
          </a:fontRef>
        </p:style>
        <p:txBody>
          <a:bodyPr rtlCol="0" anchor="ctr"/>
          <a:lstStyle/>
          <a:p>
            <a:pPr algn="ctr"/>
            <a:r>
              <a:rPr lang="de" sz="2800" b="1"/>
              <a:t>Übung 1</a:t>
            </a:r>
            <a:br>
              <a:rPr lang="de" sz="2800" b="1"/>
            </a:br>
            <a:r>
              <a:rPr lang="de" sz="2400" b="1"/>
              <a:t>Exercise 1</a:t>
            </a:r>
            <a:endParaRPr lang="en-CA" sz="2400" b="1"/>
          </a:p>
        </p:txBody>
      </p:sp>
    </p:spTree>
    <p:extLst>
      <p:ext uri="{BB962C8B-B14F-4D97-AF65-F5344CB8AC3E}">
        <p14:creationId xmlns:p14="http://schemas.microsoft.com/office/powerpoint/2010/main" val="36700402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feld 6"/>
          <p:cNvSpPr txBox="1"/>
          <p:nvPr/>
        </p:nvSpPr>
        <p:spPr>
          <a:xfrm>
            <a:off x="457198" y="1611091"/>
            <a:ext cx="8470777" cy="1477328"/>
          </a:xfrm>
          <a:prstGeom prst="rect">
            <a:avLst/>
          </a:prstGeom>
          <a:noFill/>
        </p:spPr>
        <p:txBody>
          <a:bodyPr wrap="square" rtlCol="0">
            <a:spAutoFit/>
          </a:bodyPr>
          <a:lstStyle/>
          <a:p>
            <a:r>
              <a:rPr lang="de-DE" sz="2400" b="1"/>
              <a:t>Ergänze das Reflexivpronomen im Akkusativ. </a:t>
            </a:r>
          </a:p>
          <a:p>
            <a:pPr lvl="0"/>
            <a:r>
              <a:rPr lang="de-DE" b="1">
                <a:solidFill>
                  <a:prstClr val="white">
                    <a:lumMod val="50000"/>
                  </a:prstClr>
                </a:solidFill>
              </a:rPr>
              <a:t>Fill in the reflexive pronoun in the accusative form.</a:t>
            </a:r>
          </a:p>
          <a:p>
            <a:br>
              <a:rPr lang="de-DE" sz="2400"/>
            </a:br>
            <a:endParaRPr lang="de-DE" sz="2400"/>
          </a:p>
        </p:txBody>
      </p:sp>
      <p:sp>
        <p:nvSpPr>
          <p:cNvPr id="9" name="Content Placeholder 2"/>
          <p:cNvSpPr>
            <a:spLocks noGrp="1"/>
          </p:cNvSpPr>
          <p:nvPr>
            <p:ph idx="1"/>
          </p:nvPr>
        </p:nvSpPr>
        <p:spPr>
          <a:xfrm>
            <a:off x="457198" y="2553420"/>
            <a:ext cx="8324493" cy="3812873"/>
          </a:xfrm>
        </p:spPr>
        <p:txBody>
          <a:bodyPr>
            <a:noAutofit/>
          </a:bodyPr>
          <a:lstStyle/>
          <a:p>
            <a:pPr marL="457200" indent="-457200" algn="just">
              <a:buSzPct val="100000"/>
              <a:buFont typeface="+mj-lt"/>
              <a:buAutoNum type="arabicParenR"/>
            </a:pPr>
            <a:r>
              <a:rPr lang="de-DE" sz="2400" dirty="0"/>
              <a:t>Du musst </a:t>
            </a:r>
            <a:r>
              <a:rPr lang="de-DE" sz="2400" b="1" dirty="0">
                <a:solidFill>
                  <a:srgbClr val="FF0000"/>
                </a:solidFill>
              </a:rPr>
              <a:t>dich</a:t>
            </a:r>
            <a:r>
              <a:rPr lang="de-DE" sz="2400" dirty="0"/>
              <a:t> beeilen, sonst kommst du zu spät zum Bus.</a:t>
            </a:r>
          </a:p>
          <a:p>
            <a:pPr marL="457200" indent="-457200" algn="just">
              <a:buSzPct val="100000"/>
              <a:buFont typeface="+mj-lt"/>
              <a:buAutoNum type="arabicParenR"/>
            </a:pPr>
            <a:r>
              <a:rPr lang="de-DE" sz="2400" dirty="0"/>
              <a:t>Ich muss </a:t>
            </a:r>
            <a:r>
              <a:rPr lang="de-DE" sz="2400" b="1" dirty="0">
                <a:solidFill>
                  <a:srgbClr val="FF0000"/>
                </a:solidFill>
              </a:rPr>
              <a:t>mich</a:t>
            </a:r>
            <a:r>
              <a:rPr lang="de-DE" sz="2400" dirty="0"/>
              <a:t> nur noch schnell waschen.</a:t>
            </a:r>
          </a:p>
          <a:p>
            <a:pPr marL="457200" indent="-457200" algn="just">
              <a:buSzPct val="100000"/>
              <a:buFont typeface="+mj-lt"/>
              <a:buAutoNum type="arabicParenR"/>
            </a:pPr>
            <a:r>
              <a:rPr lang="de-DE" sz="2400" dirty="0"/>
              <a:t>Freust du </a:t>
            </a:r>
            <a:r>
              <a:rPr lang="de-DE" sz="2400" b="1" dirty="0">
                <a:solidFill>
                  <a:srgbClr val="FF0000"/>
                </a:solidFill>
              </a:rPr>
              <a:t>dich</a:t>
            </a:r>
            <a:r>
              <a:rPr lang="de-DE" sz="2400" dirty="0"/>
              <a:t> schon auf Weihnachten?</a:t>
            </a:r>
          </a:p>
          <a:p>
            <a:pPr marL="457200" indent="-457200" algn="just">
              <a:buSzPct val="100000"/>
              <a:buFont typeface="+mj-lt"/>
              <a:buAutoNum type="arabicParenR"/>
            </a:pPr>
            <a:r>
              <a:rPr lang="de-DE" sz="2400" dirty="0"/>
              <a:t>Ich freue ______ auf deinen Besuch! </a:t>
            </a:r>
          </a:p>
          <a:p>
            <a:pPr marL="457200" indent="-457200" algn="just">
              <a:buSzPct val="100000"/>
              <a:buFont typeface="+mj-lt"/>
              <a:buAutoNum type="arabicParenR"/>
            </a:pPr>
            <a:r>
              <a:rPr lang="de-DE" sz="2400" dirty="0"/>
              <a:t>Du musst ______ noch bei Fiona für das Geschenk bedanken.</a:t>
            </a:r>
          </a:p>
          <a:p>
            <a:pPr marL="457200" indent="-457200" algn="just">
              <a:buSzPct val="100000"/>
              <a:buFont typeface="+mj-lt"/>
              <a:buAutoNum type="arabicParenR"/>
            </a:pPr>
            <a:r>
              <a:rPr lang="de-DE" sz="2400" dirty="0"/>
              <a:t>Können Sie ______ bitte kurz vorstellen?</a:t>
            </a:r>
          </a:p>
          <a:p>
            <a:pPr marL="457200" indent="-457200" algn="just">
              <a:buSzPct val="100000"/>
              <a:buFont typeface="+mj-lt"/>
              <a:buAutoNum type="arabicParenR"/>
            </a:pPr>
            <a:r>
              <a:rPr lang="de-DE" sz="2400" dirty="0"/>
              <a:t>Wann kümmert ihr ______ endlich besser um euren Hund?</a:t>
            </a:r>
          </a:p>
          <a:p>
            <a:pPr marL="457200" indent="-457200" algn="just">
              <a:buSzPct val="100000"/>
              <a:buFont typeface="+mj-lt"/>
              <a:buAutoNum type="arabicParenR"/>
            </a:pPr>
            <a:r>
              <a:rPr lang="de-DE" sz="2400" dirty="0"/>
              <a:t>Sie kauft ______ morgen ein neues Auto.</a:t>
            </a:r>
          </a:p>
          <a:p>
            <a:pPr marL="457200" indent="-457200" algn="just">
              <a:buSzPct val="100000"/>
              <a:buFont typeface="+mj-lt"/>
              <a:buAutoNum type="arabicParenR"/>
            </a:pPr>
            <a:r>
              <a:rPr lang="de-DE" sz="2400" dirty="0"/>
              <a:t>Er fühlt ______ nicht gut, denn er ist krank.</a:t>
            </a:r>
          </a:p>
        </p:txBody>
      </p:sp>
      <p:sp>
        <p:nvSpPr>
          <p:cNvPr id="6" name="Rectangle 7"/>
          <p:cNvSpPr/>
          <p:nvPr/>
        </p:nvSpPr>
        <p:spPr>
          <a:xfrm>
            <a:off x="-29496" y="0"/>
            <a:ext cx="2772696" cy="1035134"/>
          </a:xfrm>
          <a:prstGeom prst="rect">
            <a:avLst/>
          </a:prstGeom>
          <a:solidFill>
            <a:srgbClr val="00B0F0"/>
          </a:solidFill>
          <a:ln>
            <a:solidFill>
              <a:srgbClr val="00B0F0"/>
            </a:solidFill>
          </a:ln>
        </p:spPr>
        <p:style>
          <a:lnRef idx="1">
            <a:schemeClr val="accent2"/>
          </a:lnRef>
          <a:fillRef idx="3">
            <a:schemeClr val="accent2"/>
          </a:fillRef>
          <a:effectRef idx="2">
            <a:schemeClr val="accent2"/>
          </a:effectRef>
          <a:fontRef idx="minor">
            <a:schemeClr val="lt1"/>
          </a:fontRef>
        </p:style>
        <p:txBody>
          <a:bodyPr rtlCol="0" anchor="ctr"/>
          <a:lstStyle/>
          <a:p>
            <a:pPr algn="ctr"/>
            <a:r>
              <a:rPr lang="de" sz="2800" b="1"/>
              <a:t>Übung 1</a:t>
            </a:r>
            <a:br>
              <a:rPr lang="de" sz="2800" b="1"/>
            </a:br>
            <a:r>
              <a:rPr lang="de" sz="2400" b="1"/>
              <a:t>Exercise 1</a:t>
            </a:r>
            <a:endParaRPr lang="en-CA" sz="2400" b="1"/>
          </a:p>
        </p:txBody>
      </p:sp>
    </p:spTree>
    <p:extLst>
      <p:ext uri="{BB962C8B-B14F-4D97-AF65-F5344CB8AC3E}">
        <p14:creationId xmlns:p14="http://schemas.microsoft.com/office/powerpoint/2010/main" val="11112465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feld 6"/>
          <p:cNvSpPr txBox="1"/>
          <p:nvPr/>
        </p:nvSpPr>
        <p:spPr>
          <a:xfrm>
            <a:off x="457198" y="1611091"/>
            <a:ext cx="8470777" cy="1477328"/>
          </a:xfrm>
          <a:prstGeom prst="rect">
            <a:avLst/>
          </a:prstGeom>
          <a:noFill/>
        </p:spPr>
        <p:txBody>
          <a:bodyPr wrap="square" rtlCol="0">
            <a:spAutoFit/>
          </a:bodyPr>
          <a:lstStyle/>
          <a:p>
            <a:r>
              <a:rPr lang="de-DE" sz="2400" b="1"/>
              <a:t>Ergänze das Reflexivpronomen im Akkusativ. </a:t>
            </a:r>
          </a:p>
          <a:p>
            <a:pPr lvl="0"/>
            <a:r>
              <a:rPr lang="de-DE" b="1">
                <a:solidFill>
                  <a:prstClr val="white">
                    <a:lumMod val="50000"/>
                  </a:prstClr>
                </a:solidFill>
              </a:rPr>
              <a:t>Fill in the reflexive pronoun in the accusative form.</a:t>
            </a:r>
          </a:p>
          <a:p>
            <a:br>
              <a:rPr lang="de-DE" sz="2400"/>
            </a:br>
            <a:endParaRPr lang="de-DE" sz="2400"/>
          </a:p>
        </p:txBody>
      </p:sp>
      <p:sp>
        <p:nvSpPr>
          <p:cNvPr id="9" name="Content Placeholder 2"/>
          <p:cNvSpPr>
            <a:spLocks noGrp="1"/>
          </p:cNvSpPr>
          <p:nvPr>
            <p:ph idx="1"/>
          </p:nvPr>
        </p:nvSpPr>
        <p:spPr>
          <a:xfrm>
            <a:off x="457198" y="2553420"/>
            <a:ext cx="8324493" cy="3812873"/>
          </a:xfrm>
        </p:spPr>
        <p:txBody>
          <a:bodyPr>
            <a:noAutofit/>
          </a:bodyPr>
          <a:lstStyle/>
          <a:p>
            <a:pPr marL="457200" indent="-457200" algn="just">
              <a:buSzPct val="100000"/>
              <a:buFont typeface="+mj-lt"/>
              <a:buAutoNum type="arabicParenR"/>
            </a:pPr>
            <a:r>
              <a:rPr lang="de-DE" sz="2400" dirty="0"/>
              <a:t>Du musst </a:t>
            </a:r>
            <a:r>
              <a:rPr lang="de-DE" sz="2400" b="1" dirty="0">
                <a:solidFill>
                  <a:srgbClr val="FF0000"/>
                </a:solidFill>
              </a:rPr>
              <a:t>dich</a:t>
            </a:r>
            <a:r>
              <a:rPr lang="de-DE" sz="2400" dirty="0"/>
              <a:t> beeilen, sonst kommst du zu spät zum Bus.</a:t>
            </a:r>
          </a:p>
          <a:p>
            <a:pPr marL="457200" indent="-457200" algn="just">
              <a:buSzPct val="100000"/>
              <a:buFont typeface="+mj-lt"/>
              <a:buAutoNum type="arabicParenR"/>
            </a:pPr>
            <a:r>
              <a:rPr lang="de-DE" sz="2400" dirty="0"/>
              <a:t>Ich muss </a:t>
            </a:r>
            <a:r>
              <a:rPr lang="de-DE" sz="2400" b="1" dirty="0">
                <a:solidFill>
                  <a:srgbClr val="FF0000"/>
                </a:solidFill>
              </a:rPr>
              <a:t>mich</a:t>
            </a:r>
            <a:r>
              <a:rPr lang="de-DE" sz="2400" dirty="0"/>
              <a:t> nur noch schnell waschen.</a:t>
            </a:r>
          </a:p>
          <a:p>
            <a:pPr marL="457200" indent="-457200" algn="just">
              <a:buSzPct val="100000"/>
              <a:buFont typeface="+mj-lt"/>
              <a:buAutoNum type="arabicParenR"/>
            </a:pPr>
            <a:r>
              <a:rPr lang="de-DE" sz="2400" dirty="0"/>
              <a:t>Freust du </a:t>
            </a:r>
            <a:r>
              <a:rPr lang="de-DE" sz="2400" b="1" dirty="0">
                <a:solidFill>
                  <a:srgbClr val="FF0000"/>
                </a:solidFill>
              </a:rPr>
              <a:t>dich</a:t>
            </a:r>
            <a:r>
              <a:rPr lang="de-DE" sz="2400" dirty="0"/>
              <a:t> schon auf Weihnachten?</a:t>
            </a:r>
          </a:p>
          <a:p>
            <a:pPr marL="457200" indent="-457200" algn="just">
              <a:buSzPct val="100000"/>
              <a:buFont typeface="+mj-lt"/>
              <a:buAutoNum type="arabicParenR"/>
            </a:pPr>
            <a:r>
              <a:rPr lang="de-DE" sz="2400" dirty="0"/>
              <a:t>Ich freue </a:t>
            </a:r>
            <a:r>
              <a:rPr lang="de-DE" sz="2400" b="1" dirty="0">
                <a:solidFill>
                  <a:srgbClr val="FF0000"/>
                </a:solidFill>
              </a:rPr>
              <a:t>mich</a:t>
            </a:r>
            <a:r>
              <a:rPr lang="de-DE" sz="2400" dirty="0"/>
              <a:t> auf deinen Besuch! </a:t>
            </a:r>
          </a:p>
          <a:p>
            <a:pPr marL="457200" indent="-457200" algn="just">
              <a:buSzPct val="100000"/>
              <a:buFont typeface="+mj-lt"/>
              <a:buAutoNum type="arabicParenR"/>
            </a:pPr>
            <a:r>
              <a:rPr lang="de-DE" sz="2400" dirty="0"/>
              <a:t>Du musst ______ noch bei Fiona für das Geschenk bedanken.</a:t>
            </a:r>
          </a:p>
          <a:p>
            <a:pPr marL="457200" indent="-457200" algn="just">
              <a:buSzPct val="100000"/>
              <a:buFont typeface="+mj-lt"/>
              <a:buAutoNum type="arabicParenR"/>
            </a:pPr>
            <a:r>
              <a:rPr lang="de-DE" sz="2400" dirty="0"/>
              <a:t>Können Sie ______ bitte kurz vorstellen?</a:t>
            </a:r>
          </a:p>
          <a:p>
            <a:pPr marL="457200" indent="-457200" algn="just">
              <a:buSzPct val="100000"/>
              <a:buFont typeface="+mj-lt"/>
              <a:buAutoNum type="arabicParenR"/>
            </a:pPr>
            <a:r>
              <a:rPr lang="de-DE" sz="2400" dirty="0"/>
              <a:t>Wann kümmert ihr ______ endlich besser um euren Hund?</a:t>
            </a:r>
          </a:p>
          <a:p>
            <a:pPr marL="457200" indent="-457200" algn="just">
              <a:buSzPct val="100000"/>
              <a:buFont typeface="+mj-lt"/>
              <a:buAutoNum type="arabicParenR"/>
            </a:pPr>
            <a:r>
              <a:rPr lang="de-DE" sz="2400" dirty="0"/>
              <a:t>Sie kauft ______ morgen ein neues Auto.</a:t>
            </a:r>
          </a:p>
          <a:p>
            <a:pPr marL="457200" indent="-457200" algn="just">
              <a:buSzPct val="100000"/>
              <a:buFont typeface="+mj-lt"/>
              <a:buAutoNum type="arabicParenR"/>
            </a:pPr>
            <a:r>
              <a:rPr lang="de-DE" sz="2400" dirty="0"/>
              <a:t>Er fühlt ______ nicht gut, denn er ist krank.</a:t>
            </a:r>
          </a:p>
        </p:txBody>
      </p:sp>
      <p:sp>
        <p:nvSpPr>
          <p:cNvPr id="6" name="Rectangle 7"/>
          <p:cNvSpPr/>
          <p:nvPr/>
        </p:nvSpPr>
        <p:spPr>
          <a:xfrm>
            <a:off x="-29496" y="0"/>
            <a:ext cx="2772696" cy="1035134"/>
          </a:xfrm>
          <a:prstGeom prst="rect">
            <a:avLst/>
          </a:prstGeom>
          <a:solidFill>
            <a:srgbClr val="00B0F0"/>
          </a:solidFill>
          <a:ln>
            <a:solidFill>
              <a:srgbClr val="00B0F0"/>
            </a:solidFill>
          </a:ln>
        </p:spPr>
        <p:style>
          <a:lnRef idx="1">
            <a:schemeClr val="accent2"/>
          </a:lnRef>
          <a:fillRef idx="3">
            <a:schemeClr val="accent2"/>
          </a:fillRef>
          <a:effectRef idx="2">
            <a:schemeClr val="accent2"/>
          </a:effectRef>
          <a:fontRef idx="minor">
            <a:schemeClr val="lt1"/>
          </a:fontRef>
        </p:style>
        <p:txBody>
          <a:bodyPr rtlCol="0" anchor="ctr"/>
          <a:lstStyle/>
          <a:p>
            <a:pPr algn="ctr"/>
            <a:r>
              <a:rPr lang="de" sz="2800" b="1"/>
              <a:t>Übung 1</a:t>
            </a:r>
            <a:br>
              <a:rPr lang="de" sz="2800" b="1"/>
            </a:br>
            <a:r>
              <a:rPr lang="de" sz="2400" b="1"/>
              <a:t>Exercise 1</a:t>
            </a:r>
            <a:endParaRPr lang="en-CA" sz="2400" b="1"/>
          </a:p>
        </p:txBody>
      </p:sp>
    </p:spTree>
    <p:extLst>
      <p:ext uri="{BB962C8B-B14F-4D97-AF65-F5344CB8AC3E}">
        <p14:creationId xmlns:p14="http://schemas.microsoft.com/office/powerpoint/2010/main" val="20970139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p:nvPr/>
        </p:nvSpPr>
        <p:spPr>
          <a:xfrm>
            <a:off x="-29496" y="0"/>
            <a:ext cx="2772696" cy="1035134"/>
          </a:xfrm>
          <a:prstGeom prst="rect">
            <a:avLst/>
          </a:prstGeom>
          <a:solidFill>
            <a:srgbClr val="00B0F0"/>
          </a:solidFill>
          <a:ln>
            <a:solidFill>
              <a:srgbClr val="00B0F0"/>
            </a:solidFill>
          </a:ln>
        </p:spPr>
        <p:style>
          <a:lnRef idx="1">
            <a:schemeClr val="accent2"/>
          </a:lnRef>
          <a:fillRef idx="3">
            <a:schemeClr val="accent2"/>
          </a:fillRef>
          <a:effectRef idx="2">
            <a:schemeClr val="accent2"/>
          </a:effectRef>
          <a:fontRef idx="minor">
            <a:schemeClr val="lt1"/>
          </a:fontRef>
        </p:style>
        <p:txBody>
          <a:bodyPr rtlCol="0" anchor="ctr"/>
          <a:lstStyle/>
          <a:p>
            <a:pPr algn="ctr"/>
            <a:r>
              <a:rPr lang="de" sz="2800" b="1"/>
              <a:t>Übung 2</a:t>
            </a:r>
            <a:br>
              <a:rPr lang="de" sz="2800" b="1"/>
            </a:br>
            <a:r>
              <a:rPr lang="de" sz="2400" b="1"/>
              <a:t>Exercise 2</a:t>
            </a:r>
            <a:endParaRPr lang="en-CA" sz="2400" b="1"/>
          </a:p>
        </p:txBody>
      </p:sp>
      <p:sp>
        <p:nvSpPr>
          <p:cNvPr id="7" name="Textfeld 6"/>
          <p:cNvSpPr txBox="1"/>
          <p:nvPr/>
        </p:nvSpPr>
        <p:spPr>
          <a:xfrm>
            <a:off x="457198" y="1373584"/>
            <a:ext cx="8470777" cy="1477328"/>
          </a:xfrm>
          <a:prstGeom prst="rect">
            <a:avLst/>
          </a:prstGeom>
          <a:noFill/>
        </p:spPr>
        <p:txBody>
          <a:bodyPr wrap="square" rtlCol="0">
            <a:spAutoFit/>
          </a:bodyPr>
          <a:lstStyle/>
          <a:p>
            <a:r>
              <a:rPr lang="de-DE" sz="2400" b="1" dirty="0"/>
              <a:t>Was ist richtig? Entscheide. </a:t>
            </a:r>
          </a:p>
          <a:p>
            <a:pPr lvl="0"/>
            <a:r>
              <a:rPr lang="de-DE" b="1" dirty="0" err="1">
                <a:solidFill>
                  <a:prstClr val="white">
                    <a:lumMod val="50000"/>
                  </a:prstClr>
                </a:solidFill>
              </a:rPr>
              <a:t>What</a:t>
            </a:r>
            <a:r>
              <a:rPr lang="de-DE" b="1" dirty="0">
                <a:solidFill>
                  <a:prstClr val="white">
                    <a:lumMod val="50000"/>
                  </a:prstClr>
                </a:solidFill>
              </a:rPr>
              <a:t> </a:t>
            </a:r>
            <a:r>
              <a:rPr lang="de-DE" b="1" dirty="0" err="1">
                <a:solidFill>
                  <a:prstClr val="white">
                    <a:lumMod val="50000"/>
                  </a:prstClr>
                </a:solidFill>
              </a:rPr>
              <a:t>is</a:t>
            </a:r>
            <a:r>
              <a:rPr lang="de-DE" b="1" dirty="0">
                <a:solidFill>
                  <a:prstClr val="white">
                    <a:lumMod val="50000"/>
                  </a:prstClr>
                </a:solidFill>
              </a:rPr>
              <a:t> </a:t>
            </a:r>
            <a:r>
              <a:rPr lang="de-DE" b="1" dirty="0" err="1">
                <a:solidFill>
                  <a:prstClr val="white">
                    <a:lumMod val="50000"/>
                  </a:prstClr>
                </a:solidFill>
              </a:rPr>
              <a:t>correct</a:t>
            </a:r>
            <a:r>
              <a:rPr lang="de-DE" b="1" dirty="0">
                <a:solidFill>
                  <a:prstClr val="white">
                    <a:lumMod val="50000"/>
                  </a:prstClr>
                </a:solidFill>
              </a:rPr>
              <a:t>? </a:t>
            </a:r>
            <a:r>
              <a:rPr lang="de-DE" b="1" dirty="0" err="1">
                <a:solidFill>
                  <a:prstClr val="white">
                    <a:lumMod val="50000"/>
                  </a:prstClr>
                </a:solidFill>
              </a:rPr>
              <a:t>Decide</a:t>
            </a:r>
            <a:r>
              <a:rPr lang="de-DE" b="1" dirty="0">
                <a:solidFill>
                  <a:prstClr val="white">
                    <a:lumMod val="50000"/>
                  </a:prstClr>
                </a:solidFill>
              </a:rPr>
              <a:t>.</a:t>
            </a:r>
          </a:p>
          <a:p>
            <a:br>
              <a:rPr lang="de-DE" sz="2400" dirty="0"/>
            </a:br>
            <a:endParaRPr lang="de-DE" sz="2400" dirty="0"/>
          </a:p>
        </p:txBody>
      </p:sp>
      <p:sp>
        <p:nvSpPr>
          <p:cNvPr id="10" name="Content Placeholder 2"/>
          <p:cNvSpPr txBox="1">
            <a:spLocks/>
          </p:cNvSpPr>
          <p:nvPr/>
        </p:nvSpPr>
        <p:spPr>
          <a:xfrm>
            <a:off x="534836" y="2367231"/>
            <a:ext cx="8220975" cy="3890512"/>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457200" indent="-457200" algn="just">
              <a:buSzPct val="100000"/>
              <a:buFont typeface="+mj-lt"/>
              <a:buAutoNum type="arabicParenR"/>
            </a:pPr>
            <a:r>
              <a:rPr lang="de-DE" sz="2400" dirty="0"/>
              <a:t>Er ______ (sich kämmen) die Haare.</a:t>
            </a:r>
          </a:p>
          <a:p>
            <a:pPr marL="457200" indent="-457200" algn="just">
              <a:buSzPct val="100000"/>
              <a:buFont typeface="+mj-lt"/>
              <a:buAutoNum type="arabicParenR"/>
            </a:pPr>
            <a:r>
              <a:rPr lang="de-DE" sz="2400" dirty="0"/>
              <a:t>Wenn ihr nicht aufpasst, werdet ihr ______ (sich erkälten).</a:t>
            </a:r>
          </a:p>
          <a:p>
            <a:pPr marL="457200" indent="-457200" algn="just">
              <a:buSzPct val="100000"/>
              <a:buFont typeface="+mj-lt"/>
              <a:buAutoNum type="arabicParenR"/>
            </a:pPr>
            <a:r>
              <a:rPr lang="de-DE" sz="2400" dirty="0"/>
              <a:t>Du musst ______ (sich schämen) nicht für schlechte Noten ______.</a:t>
            </a:r>
          </a:p>
          <a:p>
            <a:pPr marL="457200" indent="-457200" algn="just">
              <a:buSzPct val="100000"/>
              <a:buFont typeface="+mj-lt"/>
              <a:buAutoNum type="arabicParenR"/>
            </a:pPr>
            <a:r>
              <a:rPr lang="de-DE" sz="2400" dirty="0"/>
              <a:t>Ruhe jetzt. Ich ______ (sich unterhalten) doch gerade mit der Nachbarin. </a:t>
            </a:r>
          </a:p>
          <a:p>
            <a:pPr marL="457200" indent="-457200" algn="just">
              <a:buSzPct val="100000"/>
              <a:buFont typeface="+mj-lt"/>
              <a:buAutoNum type="arabicParenR"/>
            </a:pPr>
            <a:r>
              <a:rPr lang="de-DE" sz="2400" dirty="0"/>
              <a:t>Die Kinder ______ (sich waschen) die Hände.</a:t>
            </a:r>
          </a:p>
          <a:p>
            <a:pPr marL="457200" indent="-457200" algn="just">
              <a:buSzPct val="100000"/>
              <a:buFont typeface="+mj-lt"/>
              <a:buAutoNum type="arabicParenR"/>
            </a:pPr>
            <a:r>
              <a:rPr lang="de-DE" sz="2400" dirty="0"/>
              <a:t>Ich habe heute keine Zeit. Ich ______ (sich treffen) mit Stella.</a:t>
            </a:r>
          </a:p>
          <a:p>
            <a:pPr marL="457200" indent="-457200" algn="just">
              <a:buSzPct val="100000"/>
              <a:buFont typeface="+mj-lt"/>
              <a:buAutoNum type="arabicParenR"/>
            </a:pPr>
            <a:r>
              <a:rPr lang="de-DE" sz="2400" dirty="0"/>
              <a:t>Ihr müsst ______ (sich verabschieden) noch </a:t>
            </a:r>
            <a:r>
              <a:rPr lang="de-DE" sz="2400"/>
              <a:t>von Opa______.</a:t>
            </a:r>
            <a:endParaRPr lang="de-DE" sz="2400" dirty="0"/>
          </a:p>
          <a:p>
            <a:pPr marL="457200" indent="-457200" algn="just">
              <a:buSzPct val="100000"/>
              <a:buFont typeface="+mj-lt"/>
              <a:buAutoNum type="arabicParenR"/>
            </a:pPr>
            <a:r>
              <a:rPr lang="de-DE" sz="2400" dirty="0"/>
              <a:t>Die beiden Frauen ______ (sich sehen) jeden Tag im Bus. </a:t>
            </a:r>
          </a:p>
          <a:p>
            <a:pPr marL="0" indent="0" algn="just">
              <a:buSzPct val="100000"/>
              <a:buNone/>
            </a:pPr>
            <a:endParaRPr lang="de-DE" sz="2400" dirty="0"/>
          </a:p>
        </p:txBody>
      </p:sp>
    </p:spTree>
    <p:extLst>
      <p:ext uri="{BB962C8B-B14F-4D97-AF65-F5344CB8AC3E}">
        <p14:creationId xmlns:p14="http://schemas.microsoft.com/office/powerpoint/2010/main" val="18387410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p:nvPr/>
        </p:nvSpPr>
        <p:spPr>
          <a:xfrm>
            <a:off x="-29496" y="0"/>
            <a:ext cx="2772696" cy="1035134"/>
          </a:xfrm>
          <a:prstGeom prst="rect">
            <a:avLst/>
          </a:prstGeom>
          <a:solidFill>
            <a:srgbClr val="00B0F0"/>
          </a:solidFill>
          <a:ln>
            <a:solidFill>
              <a:srgbClr val="00B0F0"/>
            </a:solidFill>
          </a:ln>
        </p:spPr>
        <p:style>
          <a:lnRef idx="1">
            <a:schemeClr val="accent2"/>
          </a:lnRef>
          <a:fillRef idx="3">
            <a:schemeClr val="accent2"/>
          </a:fillRef>
          <a:effectRef idx="2">
            <a:schemeClr val="accent2"/>
          </a:effectRef>
          <a:fontRef idx="minor">
            <a:schemeClr val="lt1"/>
          </a:fontRef>
        </p:style>
        <p:txBody>
          <a:bodyPr rtlCol="0" anchor="ctr"/>
          <a:lstStyle/>
          <a:p>
            <a:pPr algn="ctr"/>
            <a:r>
              <a:rPr lang="de" sz="2800" b="1"/>
              <a:t>Übung 2</a:t>
            </a:r>
            <a:br>
              <a:rPr lang="de" sz="2800" b="1"/>
            </a:br>
            <a:r>
              <a:rPr lang="de" sz="2400" b="1"/>
              <a:t>Exercise 2</a:t>
            </a:r>
            <a:endParaRPr lang="en-CA" sz="2400" b="1"/>
          </a:p>
        </p:txBody>
      </p:sp>
      <p:sp>
        <p:nvSpPr>
          <p:cNvPr id="7" name="Textfeld 6"/>
          <p:cNvSpPr txBox="1"/>
          <p:nvPr/>
        </p:nvSpPr>
        <p:spPr>
          <a:xfrm>
            <a:off x="457198" y="1373584"/>
            <a:ext cx="8470777" cy="1477328"/>
          </a:xfrm>
          <a:prstGeom prst="rect">
            <a:avLst/>
          </a:prstGeom>
          <a:noFill/>
        </p:spPr>
        <p:txBody>
          <a:bodyPr wrap="square" rtlCol="0">
            <a:spAutoFit/>
          </a:bodyPr>
          <a:lstStyle/>
          <a:p>
            <a:r>
              <a:rPr lang="de-DE" sz="2400" b="1" dirty="0"/>
              <a:t>Was ist richtig? Entscheide. </a:t>
            </a:r>
          </a:p>
          <a:p>
            <a:pPr lvl="0"/>
            <a:r>
              <a:rPr lang="de-DE" b="1" dirty="0" err="1">
                <a:solidFill>
                  <a:prstClr val="white">
                    <a:lumMod val="50000"/>
                  </a:prstClr>
                </a:solidFill>
              </a:rPr>
              <a:t>What</a:t>
            </a:r>
            <a:r>
              <a:rPr lang="de-DE" b="1" dirty="0">
                <a:solidFill>
                  <a:prstClr val="white">
                    <a:lumMod val="50000"/>
                  </a:prstClr>
                </a:solidFill>
              </a:rPr>
              <a:t> </a:t>
            </a:r>
            <a:r>
              <a:rPr lang="de-DE" b="1" dirty="0" err="1">
                <a:solidFill>
                  <a:prstClr val="white">
                    <a:lumMod val="50000"/>
                  </a:prstClr>
                </a:solidFill>
              </a:rPr>
              <a:t>is</a:t>
            </a:r>
            <a:r>
              <a:rPr lang="de-DE" b="1" dirty="0">
                <a:solidFill>
                  <a:prstClr val="white">
                    <a:lumMod val="50000"/>
                  </a:prstClr>
                </a:solidFill>
              </a:rPr>
              <a:t> </a:t>
            </a:r>
            <a:r>
              <a:rPr lang="de-DE" b="1" dirty="0" err="1">
                <a:solidFill>
                  <a:prstClr val="white">
                    <a:lumMod val="50000"/>
                  </a:prstClr>
                </a:solidFill>
              </a:rPr>
              <a:t>correct</a:t>
            </a:r>
            <a:r>
              <a:rPr lang="de-DE" b="1" dirty="0">
                <a:solidFill>
                  <a:prstClr val="white">
                    <a:lumMod val="50000"/>
                  </a:prstClr>
                </a:solidFill>
              </a:rPr>
              <a:t>? </a:t>
            </a:r>
            <a:r>
              <a:rPr lang="de-DE" b="1" dirty="0" err="1">
                <a:solidFill>
                  <a:prstClr val="white">
                    <a:lumMod val="50000"/>
                  </a:prstClr>
                </a:solidFill>
              </a:rPr>
              <a:t>Decide</a:t>
            </a:r>
            <a:r>
              <a:rPr lang="de-DE" b="1" dirty="0">
                <a:solidFill>
                  <a:prstClr val="white">
                    <a:lumMod val="50000"/>
                  </a:prstClr>
                </a:solidFill>
              </a:rPr>
              <a:t>.</a:t>
            </a:r>
          </a:p>
          <a:p>
            <a:br>
              <a:rPr lang="de-DE" sz="2400" dirty="0"/>
            </a:br>
            <a:endParaRPr lang="de-DE" sz="2400" dirty="0"/>
          </a:p>
        </p:txBody>
      </p:sp>
      <p:sp>
        <p:nvSpPr>
          <p:cNvPr id="10" name="Content Placeholder 2"/>
          <p:cNvSpPr txBox="1">
            <a:spLocks/>
          </p:cNvSpPr>
          <p:nvPr/>
        </p:nvSpPr>
        <p:spPr>
          <a:xfrm>
            <a:off x="534836" y="2367231"/>
            <a:ext cx="8220975" cy="3890512"/>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457200" indent="-457200" algn="just">
              <a:buSzPct val="100000"/>
              <a:buFont typeface="+mj-lt"/>
              <a:buAutoNum type="arabicParenR"/>
            </a:pPr>
            <a:r>
              <a:rPr lang="de-DE" sz="2400" dirty="0"/>
              <a:t>Er</a:t>
            </a:r>
            <a:r>
              <a:rPr lang="de-DE" sz="2400" b="1" dirty="0">
                <a:solidFill>
                  <a:srgbClr val="FF0000"/>
                </a:solidFill>
              </a:rPr>
              <a:t> kämmt sich </a:t>
            </a:r>
            <a:r>
              <a:rPr lang="de-DE" sz="2400" dirty="0"/>
              <a:t>die Haare.</a:t>
            </a:r>
          </a:p>
          <a:p>
            <a:pPr marL="457200" indent="-457200" algn="just">
              <a:buSzPct val="100000"/>
              <a:buFont typeface="+mj-lt"/>
              <a:buAutoNum type="arabicParenR"/>
            </a:pPr>
            <a:r>
              <a:rPr lang="de-DE" sz="2400" dirty="0"/>
              <a:t>Wenn ihr nicht aufpasst, werdet ihr ______ (sich erkälten).</a:t>
            </a:r>
          </a:p>
          <a:p>
            <a:pPr marL="457200" indent="-457200" algn="just">
              <a:buSzPct val="100000"/>
              <a:buFont typeface="+mj-lt"/>
              <a:buAutoNum type="arabicParenR"/>
            </a:pPr>
            <a:r>
              <a:rPr lang="de-DE" sz="2400" dirty="0"/>
              <a:t>Du musst ______ (sich schämen) nicht für schlechte Noten ______.</a:t>
            </a:r>
          </a:p>
          <a:p>
            <a:pPr marL="457200" indent="-457200" algn="just">
              <a:buSzPct val="100000"/>
              <a:buFont typeface="+mj-lt"/>
              <a:buAutoNum type="arabicParenR"/>
            </a:pPr>
            <a:r>
              <a:rPr lang="de-DE" sz="2400" dirty="0"/>
              <a:t>Ruhe jetzt. Ich ______ (sich unterhalten) doch gerade mit der Nachbarin. </a:t>
            </a:r>
          </a:p>
          <a:p>
            <a:pPr marL="457200" indent="-457200" algn="just">
              <a:buSzPct val="100000"/>
              <a:buFont typeface="+mj-lt"/>
              <a:buAutoNum type="arabicParenR"/>
            </a:pPr>
            <a:r>
              <a:rPr lang="de-DE" sz="2400" dirty="0"/>
              <a:t>Die Kinder ______ (sich waschen) die Hände.</a:t>
            </a:r>
          </a:p>
          <a:p>
            <a:pPr marL="457200" indent="-457200" algn="just">
              <a:buSzPct val="100000"/>
              <a:buFont typeface="+mj-lt"/>
              <a:buAutoNum type="arabicParenR"/>
            </a:pPr>
            <a:r>
              <a:rPr lang="de-DE" sz="2400" dirty="0"/>
              <a:t>Ich habe heute keine Zeit. Ich ______ (sich treffen) mit Stella.</a:t>
            </a:r>
          </a:p>
          <a:p>
            <a:pPr marL="457200" indent="-457200" algn="just">
              <a:buSzPct val="100000"/>
              <a:buFont typeface="+mj-lt"/>
              <a:buAutoNum type="arabicParenR"/>
            </a:pPr>
            <a:r>
              <a:rPr lang="de-DE" sz="2400" dirty="0"/>
              <a:t>Ihr müsst ______ (sich verabschieden) noch von Opa______.</a:t>
            </a:r>
          </a:p>
          <a:p>
            <a:pPr marL="457200" indent="-457200" algn="just">
              <a:buSzPct val="100000"/>
              <a:buFont typeface="+mj-lt"/>
              <a:buAutoNum type="arabicParenR"/>
            </a:pPr>
            <a:r>
              <a:rPr lang="de-DE" sz="2400" dirty="0"/>
              <a:t>Die beiden Frauen ______ (sich sehen) jeden Tag im Bus. </a:t>
            </a:r>
          </a:p>
          <a:p>
            <a:pPr marL="0" indent="0" algn="just">
              <a:buSzPct val="100000"/>
              <a:buNone/>
            </a:pPr>
            <a:endParaRPr lang="de-DE" sz="2400" dirty="0"/>
          </a:p>
        </p:txBody>
      </p:sp>
    </p:spTree>
    <p:extLst>
      <p:ext uri="{BB962C8B-B14F-4D97-AF65-F5344CB8AC3E}">
        <p14:creationId xmlns:p14="http://schemas.microsoft.com/office/powerpoint/2010/main" val="392917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p:nvPr/>
        </p:nvSpPr>
        <p:spPr>
          <a:xfrm>
            <a:off x="-29496" y="0"/>
            <a:ext cx="2772696" cy="1035134"/>
          </a:xfrm>
          <a:prstGeom prst="rect">
            <a:avLst/>
          </a:prstGeom>
          <a:solidFill>
            <a:srgbClr val="00B0F0"/>
          </a:solidFill>
          <a:ln>
            <a:solidFill>
              <a:srgbClr val="00B0F0"/>
            </a:solidFill>
          </a:ln>
        </p:spPr>
        <p:style>
          <a:lnRef idx="1">
            <a:schemeClr val="accent2"/>
          </a:lnRef>
          <a:fillRef idx="3">
            <a:schemeClr val="accent2"/>
          </a:fillRef>
          <a:effectRef idx="2">
            <a:schemeClr val="accent2"/>
          </a:effectRef>
          <a:fontRef idx="minor">
            <a:schemeClr val="lt1"/>
          </a:fontRef>
        </p:style>
        <p:txBody>
          <a:bodyPr rtlCol="0" anchor="ctr"/>
          <a:lstStyle/>
          <a:p>
            <a:pPr algn="ctr"/>
            <a:r>
              <a:rPr lang="de" sz="2800" b="1"/>
              <a:t>Übung 2</a:t>
            </a:r>
            <a:br>
              <a:rPr lang="de" sz="2800" b="1"/>
            </a:br>
            <a:r>
              <a:rPr lang="de" sz="2400" b="1"/>
              <a:t>Exercise 2</a:t>
            </a:r>
            <a:endParaRPr lang="en-CA" sz="2400" b="1"/>
          </a:p>
        </p:txBody>
      </p:sp>
      <p:sp>
        <p:nvSpPr>
          <p:cNvPr id="7" name="Textfeld 6"/>
          <p:cNvSpPr txBox="1"/>
          <p:nvPr/>
        </p:nvSpPr>
        <p:spPr>
          <a:xfrm>
            <a:off x="457198" y="1373584"/>
            <a:ext cx="8470777" cy="1477328"/>
          </a:xfrm>
          <a:prstGeom prst="rect">
            <a:avLst/>
          </a:prstGeom>
          <a:noFill/>
        </p:spPr>
        <p:txBody>
          <a:bodyPr wrap="square" rtlCol="0">
            <a:spAutoFit/>
          </a:bodyPr>
          <a:lstStyle/>
          <a:p>
            <a:r>
              <a:rPr lang="de-DE" sz="2400" b="1" dirty="0"/>
              <a:t>Was ist richtig? Entscheide. </a:t>
            </a:r>
          </a:p>
          <a:p>
            <a:pPr lvl="0"/>
            <a:r>
              <a:rPr lang="de-DE" b="1" dirty="0" err="1">
                <a:solidFill>
                  <a:prstClr val="white">
                    <a:lumMod val="50000"/>
                  </a:prstClr>
                </a:solidFill>
              </a:rPr>
              <a:t>What</a:t>
            </a:r>
            <a:r>
              <a:rPr lang="de-DE" b="1" dirty="0">
                <a:solidFill>
                  <a:prstClr val="white">
                    <a:lumMod val="50000"/>
                  </a:prstClr>
                </a:solidFill>
              </a:rPr>
              <a:t> </a:t>
            </a:r>
            <a:r>
              <a:rPr lang="de-DE" b="1" dirty="0" err="1">
                <a:solidFill>
                  <a:prstClr val="white">
                    <a:lumMod val="50000"/>
                  </a:prstClr>
                </a:solidFill>
              </a:rPr>
              <a:t>is</a:t>
            </a:r>
            <a:r>
              <a:rPr lang="de-DE" b="1" dirty="0">
                <a:solidFill>
                  <a:prstClr val="white">
                    <a:lumMod val="50000"/>
                  </a:prstClr>
                </a:solidFill>
              </a:rPr>
              <a:t> </a:t>
            </a:r>
            <a:r>
              <a:rPr lang="de-DE" b="1" dirty="0" err="1">
                <a:solidFill>
                  <a:prstClr val="white">
                    <a:lumMod val="50000"/>
                  </a:prstClr>
                </a:solidFill>
              </a:rPr>
              <a:t>correct</a:t>
            </a:r>
            <a:r>
              <a:rPr lang="de-DE" b="1" dirty="0">
                <a:solidFill>
                  <a:prstClr val="white">
                    <a:lumMod val="50000"/>
                  </a:prstClr>
                </a:solidFill>
              </a:rPr>
              <a:t>? </a:t>
            </a:r>
            <a:r>
              <a:rPr lang="de-DE" b="1" dirty="0" err="1">
                <a:solidFill>
                  <a:prstClr val="white">
                    <a:lumMod val="50000"/>
                  </a:prstClr>
                </a:solidFill>
              </a:rPr>
              <a:t>Decide</a:t>
            </a:r>
            <a:r>
              <a:rPr lang="de-DE" b="1" dirty="0">
                <a:solidFill>
                  <a:prstClr val="white">
                    <a:lumMod val="50000"/>
                  </a:prstClr>
                </a:solidFill>
              </a:rPr>
              <a:t>.</a:t>
            </a:r>
          </a:p>
          <a:p>
            <a:br>
              <a:rPr lang="de-DE" sz="2400" dirty="0"/>
            </a:br>
            <a:endParaRPr lang="de-DE" sz="2400" dirty="0"/>
          </a:p>
        </p:txBody>
      </p:sp>
      <p:sp>
        <p:nvSpPr>
          <p:cNvPr id="10" name="Content Placeholder 2"/>
          <p:cNvSpPr txBox="1">
            <a:spLocks/>
          </p:cNvSpPr>
          <p:nvPr/>
        </p:nvSpPr>
        <p:spPr>
          <a:xfrm>
            <a:off x="534836" y="2367231"/>
            <a:ext cx="8220975" cy="3890512"/>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457200" indent="-457200" algn="just">
              <a:buSzPct val="100000"/>
              <a:buFont typeface="+mj-lt"/>
              <a:buAutoNum type="arabicParenR"/>
            </a:pPr>
            <a:r>
              <a:rPr lang="de-DE" sz="2400" dirty="0"/>
              <a:t>Er</a:t>
            </a:r>
            <a:r>
              <a:rPr lang="de-DE" sz="2400" b="1" dirty="0">
                <a:solidFill>
                  <a:srgbClr val="FF0000"/>
                </a:solidFill>
              </a:rPr>
              <a:t> kämmt sich </a:t>
            </a:r>
            <a:r>
              <a:rPr lang="de-DE" sz="2400" dirty="0"/>
              <a:t>die Haare.</a:t>
            </a:r>
          </a:p>
          <a:p>
            <a:pPr marL="457200" indent="-457200" algn="just">
              <a:buSzPct val="100000"/>
              <a:buFont typeface="+mj-lt"/>
              <a:buAutoNum type="arabicParenR"/>
            </a:pPr>
            <a:r>
              <a:rPr lang="de-DE" sz="2400" dirty="0"/>
              <a:t>Wenn ihr nicht aufpasst, werdet ihr </a:t>
            </a:r>
            <a:r>
              <a:rPr lang="de-DE" sz="2400" b="1" dirty="0">
                <a:solidFill>
                  <a:srgbClr val="FF0000"/>
                </a:solidFill>
              </a:rPr>
              <a:t>euch erkälten</a:t>
            </a:r>
            <a:r>
              <a:rPr lang="de-DE" sz="2400" b="1" dirty="0"/>
              <a:t>.</a:t>
            </a:r>
          </a:p>
          <a:p>
            <a:pPr marL="457200" indent="-457200" algn="just">
              <a:buSzPct val="100000"/>
              <a:buFont typeface="+mj-lt"/>
              <a:buAutoNum type="arabicParenR"/>
            </a:pPr>
            <a:r>
              <a:rPr lang="de-DE" sz="2400" dirty="0"/>
              <a:t>Du musst ______ (sich schämen) nicht für schlechte Noten ______.</a:t>
            </a:r>
          </a:p>
          <a:p>
            <a:pPr marL="457200" indent="-457200" algn="just">
              <a:buSzPct val="100000"/>
              <a:buFont typeface="+mj-lt"/>
              <a:buAutoNum type="arabicParenR"/>
            </a:pPr>
            <a:r>
              <a:rPr lang="de-DE" sz="2400" dirty="0"/>
              <a:t>Ruhe jetzt. Ich ______ (sich unterhalten) doch gerade mit der Nachbarin. </a:t>
            </a:r>
          </a:p>
          <a:p>
            <a:pPr marL="457200" indent="-457200" algn="just">
              <a:buSzPct val="100000"/>
              <a:buFont typeface="+mj-lt"/>
              <a:buAutoNum type="arabicParenR"/>
            </a:pPr>
            <a:r>
              <a:rPr lang="de-DE" sz="2400" dirty="0"/>
              <a:t>Die Kinder ______ (sich waschen) die Hände.</a:t>
            </a:r>
          </a:p>
          <a:p>
            <a:pPr marL="457200" indent="-457200" algn="just">
              <a:buSzPct val="100000"/>
              <a:buFont typeface="+mj-lt"/>
              <a:buAutoNum type="arabicParenR"/>
            </a:pPr>
            <a:r>
              <a:rPr lang="de-DE" sz="2400" dirty="0"/>
              <a:t>Ich habe heute keine Zeit. Ich ______ (sich treffen) mit Stella.</a:t>
            </a:r>
          </a:p>
          <a:p>
            <a:pPr marL="457200" indent="-457200" algn="just">
              <a:buSzPct val="100000"/>
              <a:buFont typeface="+mj-lt"/>
              <a:buAutoNum type="arabicParenR"/>
            </a:pPr>
            <a:r>
              <a:rPr lang="de-DE" sz="2400" dirty="0"/>
              <a:t>Ihr müsst ______ (sich verabschieden) noch von Opa______.</a:t>
            </a:r>
          </a:p>
          <a:p>
            <a:pPr marL="457200" indent="-457200" algn="just">
              <a:buSzPct val="100000"/>
              <a:buFont typeface="+mj-lt"/>
              <a:buAutoNum type="arabicParenR"/>
            </a:pPr>
            <a:r>
              <a:rPr lang="de-DE" sz="2400" dirty="0"/>
              <a:t>Die beiden Frauen ______ (sich sehen) jeden Tag im Bus. </a:t>
            </a:r>
          </a:p>
          <a:p>
            <a:pPr marL="0" indent="0" algn="just">
              <a:buSzPct val="100000"/>
              <a:buNone/>
            </a:pPr>
            <a:endParaRPr lang="de-DE" sz="2400" dirty="0"/>
          </a:p>
        </p:txBody>
      </p:sp>
    </p:spTree>
    <p:extLst>
      <p:ext uri="{BB962C8B-B14F-4D97-AF65-F5344CB8AC3E}">
        <p14:creationId xmlns:p14="http://schemas.microsoft.com/office/powerpoint/2010/main" val="12520562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p:nvPr/>
        </p:nvSpPr>
        <p:spPr>
          <a:xfrm>
            <a:off x="-29496" y="0"/>
            <a:ext cx="2772696" cy="1035134"/>
          </a:xfrm>
          <a:prstGeom prst="rect">
            <a:avLst/>
          </a:prstGeom>
          <a:solidFill>
            <a:srgbClr val="00B0F0"/>
          </a:solidFill>
          <a:ln>
            <a:solidFill>
              <a:srgbClr val="00B0F0"/>
            </a:solidFill>
          </a:ln>
        </p:spPr>
        <p:style>
          <a:lnRef idx="1">
            <a:schemeClr val="accent2"/>
          </a:lnRef>
          <a:fillRef idx="3">
            <a:schemeClr val="accent2"/>
          </a:fillRef>
          <a:effectRef idx="2">
            <a:schemeClr val="accent2"/>
          </a:effectRef>
          <a:fontRef idx="minor">
            <a:schemeClr val="lt1"/>
          </a:fontRef>
        </p:style>
        <p:txBody>
          <a:bodyPr rtlCol="0" anchor="ctr"/>
          <a:lstStyle/>
          <a:p>
            <a:pPr algn="ctr"/>
            <a:r>
              <a:rPr lang="de" sz="2800" b="1"/>
              <a:t>Übung 2</a:t>
            </a:r>
            <a:br>
              <a:rPr lang="de" sz="2800" b="1"/>
            </a:br>
            <a:r>
              <a:rPr lang="de" sz="2400" b="1"/>
              <a:t>Exercise 2</a:t>
            </a:r>
            <a:endParaRPr lang="en-CA" sz="2400" b="1"/>
          </a:p>
        </p:txBody>
      </p:sp>
      <p:sp>
        <p:nvSpPr>
          <p:cNvPr id="7" name="Textfeld 6"/>
          <p:cNvSpPr txBox="1"/>
          <p:nvPr/>
        </p:nvSpPr>
        <p:spPr>
          <a:xfrm>
            <a:off x="457198" y="1373584"/>
            <a:ext cx="8470777" cy="1477328"/>
          </a:xfrm>
          <a:prstGeom prst="rect">
            <a:avLst/>
          </a:prstGeom>
          <a:noFill/>
        </p:spPr>
        <p:txBody>
          <a:bodyPr wrap="square" rtlCol="0">
            <a:spAutoFit/>
          </a:bodyPr>
          <a:lstStyle/>
          <a:p>
            <a:r>
              <a:rPr lang="de-DE" sz="2400" b="1" dirty="0"/>
              <a:t>Was ist richtig? Entscheide. </a:t>
            </a:r>
          </a:p>
          <a:p>
            <a:pPr lvl="0"/>
            <a:r>
              <a:rPr lang="de-DE" b="1" dirty="0" err="1">
                <a:solidFill>
                  <a:prstClr val="white">
                    <a:lumMod val="50000"/>
                  </a:prstClr>
                </a:solidFill>
              </a:rPr>
              <a:t>What</a:t>
            </a:r>
            <a:r>
              <a:rPr lang="de-DE" b="1" dirty="0">
                <a:solidFill>
                  <a:prstClr val="white">
                    <a:lumMod val="50000"/>
                  </a:prstClr>
                </a:solidFill>
              </a:rPr>
              <a:t> </a:t>
            </a:r>
            <a:r>
              <a:rPr lang="de-DE" b="1" dirty="0" err="1">
                <a:solidFill>
                  <a:prstClr val="white">
                    <a:lumMod val="50000"/>
                  </a:prstClr>
                </a:solidFill>
              </a:rPr>
              <a:t>is</a:t>
            </a:r>
            <a:r>
              <a:rPr lang="de-DE" b="1" dirty="0">
                <a:solidFill>
                  <a:prstClr val="white">
                    <a:lumMod val="50000"/>
                  </a:prstClr>
                </a:solidFill>
              </a:rPr>
              <a:t> </a:t>
            </a:r>
            <a:r>
              <a:rPr lang="de-DE" b="1" dirty="0" err="1">
                <a:solidFill>
                  <a:prstClr val="white">
                    <a:lumMod val="50000"/>
                  </a:prstClr>
                </a:solidFill>
              </a:rPr>
              <a:t>correct</a:t>
            </a:r>
            <a:r>
              <a:rPr lang="de-DE" b="1" dirty="0">
                <a:solidFill>
                  <a:prstClr val="white">
                    <a:lumMod val="50000"/>
                  </a:prstClr>
                </a:solidFill>
              </a:rPr>
              <a:t>? </a:t>
            </a:r>
            <a:r>
              <a:rPr lang="de-DE" b="1" dirty="0" err="1">
                <a:solidFill>
                  <a:prstClr val="white">
                    <a:lumMod val="50000"/>
                  </a:prstClr>
                </a:solidFill>
              </a:rPr>
              <a:t>Decide</a:t>
            </a:r>
            <a:r>
              <a:rPr lang="de-DE" b="1" dirty="0">
                <a:solidFill>
                  <a:prstClr val="white">
                    <a:lumMod val="50000"/>
                  </a:prstClr>
                </a:solidFill>
              </a:rPr>
              <a:t>.</a:t>
            </a:r>
          </a:p>
          <a:p>
            <a:br>
              <a:rPr lang="de-DE" sz="2400" dirty="0"/>
            </a:br>
            <a:endParaRPr lang="de-DE" sz="2400" dirty="0"/>
          </a:p>
        </p:txBody>
      </p:sp>
      <p:sp>
        <p:nvSpPr>
          <p:cNvPr id="10" name="Content Placeholder 2"/>
          <p:cNvSpPr txBox="1">
            <a:spLocks/>
          </p:cNvSpPr>
          <p:nvPr/>
        </p:nvSpPr>
        <p:spPr>
          <a:xfrm>
            <a:off x="534836" y="2367231"/>
            <a:ext cx="8220975" cy="3890512"/>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457200" indent="-457200" algn="just">
              <a:buSzPct val="100000"/>
              <a:buFont typeface="+mj-lt"/>
              <a:buAutoNum type="arabicParenR"/>
            </a:pPr>
            <a:r>
              <a:rPr lang="de-DE" sz="2400" dirty="0"/>
              <a:t>Er</a:t>
            </a:r>
            <a:r>
              <a:rPr lang="de-DE" sz="2400" b="1" dirty="0">
                <a:solidFill>
                  <a:srgbClr val="FF0000"/>
                </a:solidFill>
              </a:rPr>
              <a:t> kämmt sich </a:t>
            </a:r>
            <a:r>
              <a:rPr lang="de-DE" sz="2400" dirty="0"/>
              <a:t>die Haare.</a:t>
            </a:r>
          </a:p>
          <a:p>
            <a:pPr marL="457200" indent="-457200" algn="just">
              <a:buSzPct val="100000"/>
              <a:buFont typeface="+mj-lt"/>
              <a:buAutoNum type="arabicParenR"/>
            </a:pPr>
            <a:r>
              <a:rPr lang="de-DE" sz="2400" dirty="0"/>
              <a:t>Wenn ihr nicht aufpasst, werdet ihr </a:t>
            </a:r>
            <a:r>
              <a:rPr lang="de-DE" sz="2400" b="1" dirty="0">
                <a:solidFill>
                  <a:srgbClr val="FF0000"/>
                </a:solidFill>
              </a:rPr>
              <a:t>euch erkälten</a:t>
            </a:r>
            <a:r>
              <a:rPr lang="de-DE" sz="2400" b="1" dirty="0"/>
              <a:t>.</a:t>
            </a:r>
          </a:p>
          <a:p>
            <a:pPr marL="457200" indent="-457200" algn="just">
              <a:buSzPct val="100000"/>
              <a:buFont typeface="+mj-lt"/>
              <a:buAutoNum type="arabicParenR"/>
            </a:pPr>
            <a:r>
              <a:rPr lang="de-DE" sz="2400" dirty="0"/>
              <a:t>Du musst </a:t>
            </a:r>
            <a:r>
              <a:rPr lang="de-DE" sz="2400" b="1" dirty="0">
                <a:solidFill>
                  <a:srgbClr val="FF0000"/>
                </a:solidFill>
              </a:rPr>
              <a:t>dich </a:t>
            </a:r>
            <a:r>
              <a:rPr lang="de-DE" sz="2400" dirty="0"/>
              <a:t>nicht für schlechte Noten </a:t>
            </a:r>
            <a:r>
              <a:rPr lang="de-DE" sz="2400" b="1" dirty="0">
                <a:solidFill>
                  <a:srgbClr val="FF0000"/>
                </a:solidFill>
              </a:rPr>
              <a:t>schämen</a:t>
            </a:r>
            <a:r>
              <a:rPr lang="de-DE" sz="2400" dirty="0"/>
              <a:t>.</a:t>
            </a:r>
          </a:p>
          <a:p>
            <a:pPr marL="457200" indent="-457200" algn="just">
              <a:buSzPct val="100000"/>
              <a:buFont typeface="+mj-lt"/>
              <a:buAutoNum type="arabicParenR"/>
            </a:pPr>
            <a:r>
              <a:rPr lang="de-DE" sz="2400" dirty="0"/>
              <a:t>Ruhe jetzt. Ich ______ (sich unterhalten) doch gerade mit der Nachbarin. </a:t>
            </a:r>
          </a:p>
          <a:p>
            <a:pPr marL="457200" indent="-457200" algn="just">
              <a:buSzPct val="100000"/>
              <a:buFont typeface="+mj-lt"/>
              <a:buAutoNum type="arabicParenR"/>
            </a:pPr>
            <a:r>
              <a:rPr lang="de-DE" sz="2400" dirty="0"/>
              <a:t>Die Kinder ______ (sich waschen) die Hände.</a:t>
            </a:r>
          </a:p>
          <a:p>
            <a:pPr marL="457200" indent="-457200" algn="just">
              <a:buSzPct val="100000"/>
              <a:buFont typeface="+mj-lt"/>
              <a:buAutoNum type="arabicParenR"/>
            </a:pPr>
            <a:r>
              <a:rPr lang="de-DE" sz="2400" dirty="0"/>
              <a:t>Ich habe heute keine Zeit. Ich ______ (sich treffen) mit Stella.</a:t>
            </a:r>
          </a:p>
          <a:p>
            <a:pPr marL="457200" indent="-457200" algn="just">
              <a:buSzPct val="100000"/>
              <a:buFont typeface="+mj-lt"/>
              <a:buAutoNum type="arabicParenR"/>
            </a:pPr>
            <a:r>
              <a:rPr lang="de-DE" sz="2400" dirty="0"/>
              <a:t>Ihr müsst ______ (sich verabschieden) noch von Opa______.</a:t>
            </a:r>
          </a:p>
          <a:p>
            <a:pPr marL="457200" indent="-457200" algn="just">
              <a:buSzPct val="100000"/>
              <a:buFont typeface="+mj-lt"/>
              <a:buAutoNum type="arabicParenR"/>
            </a:pPr>
            <a:r>
              <a:rPr lang="de-DE" sz="2400" dirty="0"/>
              <a:t>Die beiden Frauen ______ (sich sehen) jeden Tag im Bus. </a:t>
            </a:r>
          </a:p>
          <a:p>
            <a:pPr marL="0" indent="0" algn="just">
              <a:buSzPct val="100000"/>
              <a:buNone/>
            </a:pPr>
            <a:endParaRPr lang="de-DE" sz="2400" dirty="0"/>
          </a:p>
        </p:txBody>
      </p:sp>
    </p:spTree>
    <p:extLst>
      <p:ext uri="{BB962C8B-B14F-4D97-AF65-F5344CB8AC3E}">
        <p14:creationId xmlns:p14="http://schemas.microsoft.com/office/powerpoint/2010/main" val="7740043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p:nvPr/>
        </p:nvSpPr>
        <p:spPr>
          <a:xfrm>
            <a:off x="-29496" y="0"/>
            <a:ext cx="2772696" cy="1035134"/>
          </a:xfrm>
          <a:prstGeom prst="rect">
            <a:avLst/>
          </a:prstGeom>
          <a:solidFill>
            <a:srgbClr val="00B0F0"/>
          </a:solidFill>
          <a:ln>
            <a:solidFill>
              <a:srgbClr val="00B0F0"/>
            </a:solidFill>
          </a:ln>
        </p:spPr>
        <p:style>
          <a:lnRef idx="1">
            <a:schemeClr val="accent2"/>
          </a:lnRef>
          <a:fillRef idx="3">
            <a:schemeClr val="accent2"/>
          </a:fillRef>
          <a:effectRef idx="2">
            <a:schemeClr val="accent2"/>
          </a:effectRef>
          <a:fontRef idx="minor">
            <a:schemeClr val="lt1"/>
          </a:fontRef>
        </p:style>
        <p:txBody>
          <a:bodyPr rtlCol="0" anchor="ctr"/>
          <a:lstStyle/>
          <a:p>
            <a:pPr algn="ctr"/>
            <a:r>
              <a:rPr lang="de" sz="2800" b="1"/>
              <a:t>Übung 3</a:t>
            </a:r>
            <a:br>
              <a:rPr lang="de" sz="2800" b="1"/>
            </a:br>
            <a:r>
              <a:rPr lang="de" sz="2400" b="1"/>
              <a:t>Exercise 3</a:t>
            </a:r>
            <a:endParaRPr lang="en-CA" sz="2400" b="1"/>
          </a:p>
        </p:txBody>
      </p:sp>
      <p:sp>
        <p:nvSpPr>
          <p:cNvPr id="7" name="Textfeld 6"/>
          <p:cNvSpPr txBox="1"/>
          <p:nvPr/>
        </p:nvSpPr>
        <p:spPr>
          <a:xfrm>
            <a:off x="457198" y="1611091"/>
            <a:ext cx="8470777" cy="1477328"/>
          </a:xfrm>
          <a:prstGeom prst="rect">
            <a:avLst/>
          </a:prstGeom>
          <a:noFill/>
        </p:spPr>
        <p:txBody>
          <a:bodyPr wrap="square" rtlCol="0">
            <a:spAutoFit/>
          </a:bodyPr>
          <a:lstStyle/>
          <a:p>
            <a:r>
              <a:rPr lang="de-DE" sz="2400" b="1"/>
              <a:t>Was ist richtig? Akkusativ oder Dativ? </a:t>
            </a:r>
          </a:p>
          <a:p>
            <a:pPr lvl="0"/>
            <a:r>
              <a:rPr lang="de-DE" b="1">
                <a:solidFill>
                  <a:prstClr val="white">
                    <a:lumMod val="50000"/>
                  </a:prstClr>
                </a:solidFill>
              </a:rPr>
              <a:t>What is correct? Accusative or dative?</a:t>
            </a:r>
          </a:p>
          <a:p>
            <a:br>
              <a:rPr lang="de-DE" sz="2400"/>
            </a:br>
            <a:endParaRPr lang="de-DE" sz="2400"/>
          </a:p>
        </p:txBody>
      </p:sp>
      <p:sp>
        <p:nvSpPr>
          <p:cNvPr id="10" name="Content Placeholder 2"/>
          <p:cNvSpPr txBox="1">
            <a:spLocks/>
          </p:cNvSpPr>
          <p:nvPr/>
        </p:nvSpPr>
        <p:spPr>
          <a:xfrm>
            <a:off x="534836" y="2570671"/>
            <a:ext cx="8220975" cy="3890512"/>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457200" indent="-457200" algn="just">
              <a:buSzPct val="100000"/>
              <a:buFont typeface="+mj-lt"/>
              <a:buAutoNum type="arabicParenR"/>
            </a:pPr>
            <a:r>
              <a:rPr lang="de-DE" sz="2400" dirty="0"/>
              <a:t>Du hast _____ versteckt.</a:t>
            </a:r>
          </a:p>
          <a:p>
            <a:pPr marL="457200" indent="-457200" algn="just">
              <a:buSzPct val="100000"/>
              <a:buFont typeface="+mj-lt"/>
              <a:buAutoNum type="arabicParenR"/>
            </a:pPr>
            <a:r>
              <a:rPr lang="de-DE" sz="2400" dirty="0"/>
              <a:t>Wäschst du ______ jeden morgen die Haare?</a:t>
            </a:r>
          </a:p>
          <a:p>
            <a:pPr marL="457200" indent="-457200" algn="just">
              <a:buSzPct val="100000"/>
              <a:buFont typeface="+mj-lt"/>
              <a:buAutoNum type="arabicParenR"/>
            </a:pPr>
            <a:r>
              <a:rPr lang="de-DE" sz="2400" dirty="0"/>
              <a:t>Meine Mutter legt ______ meinen Schlüssel auf den Tisch. </a:t>
            </a:r>
          </a:p>
          <a:p>
            <a:pPr marL="457200" indent="-457200" algn="just">
              <a:buSzPct val="100000"/>
              <a:buFont typeface="+mj-lt"/>
              <a:buAutoNum type="arabicParenR"/>
            </a:pPr>
            <a:r>
              <a:rPr lang="de-DE" sz="2400" dirty="0"/>
              <a:t>Er hat eine Katze und kämmt ______ jeden Tag das Fell.</a:t>
            </a:r>
          </a:p>
          <a:p>
            <a:pPr marL="457200" indent="-457200" algn="just">
              <a:buSzPct val="100000"/>
              <a:buFont typeface="+mj-lt"/>
              <a:buAutoNum type="arabicParenR"/>
            </a:pPr>
            <a:r>
              <a:rPr lang="de-DE" sz="2400" dirty="0"/>
              <a:t>Kannst du ______ jetzt bitte anziehen?</a:t>
            </a:r>
          </a:p>
          <a:p>
            <a:pPr marL="457200" indent="-457200" algn="just">
              <a:buSzPct val="100000"/>
              <a:buFont typeface="+mj-lt"/>
              <a:buAutoNum type="arabicParenR"/>
            </a:pPr>
            <a:r>
              <a:rPr lang="de-DE" sz="2400" dirty="0"/>
              <a:t>Wann kümmert ihr ______ endlich um eure Kinder?</a:t>
            </a:r>
          </a:p>
          <a:p>
            <a:pPr marL="457200" indent="-457200" algn="just">
              <a:buSzPct val="100000"/>
              <a:buFont typeface="+mj-lt"/>
              <a:buAutoNum type="arabicParenR"/>
            </a:pPr>
            <a:r>
              <a:rPr lang="de-DE" sz="2400" dirty="0"/>
              <a:t>Meine Freundin kämmt ______ .</a:t>
            </a:r>
          </a:p>
          <a:p>
            <a:pPr marL="457200" indent="-457200" algn="just">
              <a:buSzPct val="100000"/>
              <a:buFont typeface="+mj-lt"/>
              <a:buAutoNum type="arabicParenR"/>
            </a:pPr>
            <a:r>
              <a:rPr lang="de-DE" sz="2400" dirty="0"/>
              <a:t>Ich werde ______ jetzt ein bisschen ausruhen. </a:t>
            </a:r>
          </a:p>
          <a:p>
            <a:pPr marL="457200" indent="-457200" algn="just">
              <a:buSzPct val="100000"/>
              <a:buFont typeface="+mj-lt"/>
              <a:buAutoNum type="arabicParenR"/>
            </a:pPr>
            <a:r>
              <a:rPr lang="de-DE" sz="2400" dirty="0"/>
              <a:t>Du musst ______ besser konzentrieren! </a:t>
            </a:r>
          </a:p>
        </p:txBody>
      </p:sp>
    </p:spTree>
    <p:extLst>
      <p:ext uri="{BB962C8B-B14F-4D97-AF65-F5344CB8AC3E}">
        <p14:creationId xmlns:p14="http://schemas.microsoft.com/office/powerpoint/2010/main" val="4948152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p:nvPr/>
        </p:nvSpPr>
        <p:spPr>
          <a:xfrm>
            <a:off x="-29496" y="0"/>
            <a:ext cx="2772696" cy="1035134"/>
          </a:xfrm>
          <a:prstGeom prst="rect">
            <a:avLst/>
          </a:prstGeom>
          <a:solidFill>
            <a:srgbClr val="00B0F0"/>
          </a:solidFill>
          <a:ln>
            <a:solidFill>
              <a:srgbClr val="00B0F0"/>
            </a:solidFill>
          </a:ln>
        </p:spPr>
        <p:style>
          <a:lnRef idx="1">
            <a:schemeClr val="accent2"/>
          </a:lnRef>
          <a:fillRef idx="3">
            <a:schemeClr val="accent2"/>
          </a:fillRef>
          <a:effectRef idx="2">
            <a:schemeClr val="accent2"/>
          </a:effectRef>
          <a:fontRef idx="minor">
            <a:schemeClr val="lt1"/>
          </a:fontRef>
        </p:style>
        <p:txBody>
          <a:bodyPr rtlCol="0" anchor="ctr"/>
          <a:lstStyle/>
          <a:p>
            <a:pPr algn="ctr"/>
            <a:r>
              <a:rPr lang="de" sz="2800" b="1"/>
              <a:t>Übung 3</a:t>
            </a:r>
            <a:br>
              <a:rPr lang="de" sz="2800" b="1"/>
            </a:br>
            <a:r>
              <a:rPr lang="de" sz="2400" b="1"/>
              <a:t>Exercise 3</a:t>
            </a:r>
            <a:endParaRPr lang="en-CA" sz="2400" b="1"/>
          </a:p>
        </p:txBody>
      </p:sp>
      <p:sp>
        <p:nvSpPr>
          <p:cNvPr id="7" name="Textfeld 6"/>
          <p:cNvSpPr txBox="1"/>
          <p:nvPr/>
        </p:nvSpPr>
        <p:spPr>
          <a:xfrm>
            <a:off x="457198" y="1611091"/>
            <a:ext cx="8470777" cy="1477328"/>
          </a:xfrm>
          <a:prstGeom prst="rect">
            <a:avLst/>
          </a:prstGeom>
          <a:noFill/>
        </p:spPr>
        <p:txBody>
          <a:bodyPr wrap="square" rtlCol="0">
            <a:spAutoFit/>
          </a:bodyPr>
          <a:lstStyle/>
          <a:p>
            <a:r>
              <a:rPr lang="de-DE" sz="2400" b="1"/>
              <a:t>Was ist richtig? Akkusativ oder Dativ? </a:t>
            </a:r>
          </a:p>
          <a:p>
            <a:pPr lvl="0"/>
            <a:r>
              <a:rPr lang="de-DE" b="1">
                <a:solidFill>
                  <a:prstClr val="white">
                    <a:lumMod val="50000"/>
                  </a:prstClr>
                </a:solidFill>
              </a:rPr>
              <a:t>What is correct? Accusative or dative?</a:t>
            </a:r>
          </a:p>
          <a:p>
            <a:br>
              <a:rPr lang="de-DE" sz="2400"/>
            </a:br>
            <a:endParaRPr lang="de-DE" sz="2400"/>
          </a:p>
        </p:txBody>
      </p:sp>
      <p:sp>
        <p:nvSpPr>
          <p:cNvPr id="10" name="Content Placeholder 2"/>
          <p:cNvSpPr txBox="1">
            <a:spLocks/>
          </p:cNvSpPr>
          <p:nvPr/>
        </p:nvSpPr>
        <p:spPr>
          <a:xfrm>
            <a:off x="534836" y="2570671"/>
            <a:ext cx="8220975" cy="3890512"/>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457200" indent="-457200" algn="just">
              <a:buSzPct val="100000"/>
              <a:buFont typeface="+mj-lt"/>
              <a:buAutoNum type="arabicParenR"/>
            </a:pPr>
            <a:r>
              <a:rPr lang="de-DE" sz="2400" dirty="0"/>
              <a:t>Du hast </a:t>
            </a:r>
            <a:r>
              <a:rPr lang="de-DE" sz="2400" b="1" dirty="0">
                <a:solidFill>
                  <a:srgbClr val="FF0000"/>
                </a:solidFill>
              </a:rPr>
              <a:t>dich</a:t>
            </a:r>
            <a:r>
              <a:rPr lang="de-DE" sz="2400" dirty="0"/>
              <a:t> versteckt.</a:t>
            </a:r>
          </a:p>
          <a:p>
            <a:pPr marL="457200" indent="-457200" algn="just">
              <a:buSzPct val="100000"/>
              <a:buFont typeface="+mj-lt"/>
              <a:buAutoNum type="arabicParenR"/>
            </a:pPr>
            <a:r>
              <a:rPr lang="de-DE" sz="2400" dirty="0"/>
              <a:t>Wäschst du ______ jeden morgen die Haare?</a:t>
            </a:r>
          </a:p>
          <a:p>
            <a:pPr marL="457200" indent="-457200" algn="just">
              <a:buSzPct val="100000"/>
              <a:buFont typeface="+mj-lt"/>
              <a:buAutoNum type="arabicParenR"/>
            </a:pPr>
            <a:r>
              <a:rPr lang="de-DE" sz="2400" dirty="0"/>
              <a:t>Meine Mutter legt ______ meinen Schlüssel auf den Tisch. </a:t>
            </a:r>
          </a:p>
          <a:p>
            <a:pPr marL="457200" indent="-457200" algn="just">
              <a:buSzPct val="100000"/>
              <a:buFont typeface="+mj-lt"/>
              <a:buAutoNum type="arabicParenR"/>
            </a:pPr>
            <a:r>
              <a:rPr lang="de-DE" sz="2400" dirty="0"/>
              <a:t>Er hat eine Katze und kämmt ______ jeden Tag das Fell.</a:t>
            </a:r>
          </a:p>
          <a:p>
            <a:pPr marL="457200" indent="-457200" algn="just">
              <a:buSzPct val="100000"/>
              <a:buFont typeface="+mj-lt"/>
              <a:buAutoNum type="arabicParenR"/>
            </a:pPr>
            <a:r>
              <a:rPr lang="de-DE" sz="2400" dirty="0"/>
              <a:t>Kannst du ______ jetzt bitte anziehen?</a:t>
            </a:r>
          </a:p>
          <a:p>
            <a:pPr marL="457200" indent="-457200" algn="just">
              <a:buSzPct val="100000"/>
              <a:buFont typeface="+mj-lt"/>
              <a:buAutoNum type="arabicParenR"/>
            </a:pPr>
            <a:r>
              <a:rPr lang="de-DE" sz="2400" dirty="0"/>
              <a:t>Wann kümmert ihr ______ endlich um eure Kinder?</a:t>
            </a:r>
          </a:p>
          <a:p>
            <a:pPr marL="457200" indent="-457200" algn="just">
              <a:buSzPct val="100000"/>
              <a:buFont typeface="+mj-lt"/>
              <a:buAutoNum type="arabicParenR"/>
            </a:pPr>
            <a:r>
              <a:rPr lang="de-DE" sz="2400" dirty="0"/>
              <a:t>Meine Freundin kämmt ______ .</a:t>
            </a:r>
          </a:p>
          <a:p>
            <a:pPr marL="457200" indent="-457200" algn="just">
              <a:buSzPct val="100000"/>
              <a:buFont typeface="+mj-lt"/>
              <a:buAutoNum type="arabicParenR"/>
            </a:pPr>
            <a:r>
              <a:rPr lang="de-DE" sz="2400" dirty="0"/>
              <a:t>Ich werde ______ jetzt ein bisschen ausruhen. </a:t>
            </a:r>
          </a:p>
          <a:p>
            <a:pPr marL="457200" indent="-457200" algn="just">
              <a:buSzPct val="100000"/>
              <a:buFont typeface="+mj-lt"/>
              <a:buAutoNum type="arabicParenR"/>
            </a:pPr>
            <a:r>
              <a:rPr lang="de-DE" sz="2400" dirty="0"/>
              <a:t>Du musst ______ besser konzentrieren! </a:t>
            </a:r>
          </a:p>
        </p:txBody>
      </p:sp>
    </p:spTree>
    <p:extLst>
      <p:ext uri="{BB962C8B-B14F-4D97-AF65-F5344CB8AC3E}">
        <p14:creationId xmlns:p14="http://schemas.microsoft.com/office/powerpoint/2010/main" val="3962982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42"/>
          <p:cNvSpPr txBox="1">
            <a:spLocks/>
          </p:cNvSpPr>
          <p:nvPr/>
        </p:nvSpPr>
        <p:spPr>
          <a:xfrm>
            <a:off x="358448" y="1751154"/>
            <a:ext cx="8388734" cy="4037171"/>
          </a:xfrm>
          <a:prstGeom prst="rect">
            <a:avLst/>
          </a:prstGeom>
        </p:spPr>
        <p:style>
          <a:lnRef idx="2">
            <a:schemeClr val="accent1"/>
          </a:lnRef>
          <a:fillRef idx="1">
            <a:schemeClr val="lt1"/>
          </a:fillRef>
          <a:effectRef idx="0">
            <a:schemeClr val="accent1"/>
          </a:effectRef>
          <a:fontRef idx="minor">
            <a:schemeClr val="dk1"/>
          </a:fontRef>
        </p:style>
        <p:txBody>
          <a:bodyPr vert="horz" lIns="91425" tIns="91425" rIns="91425" bIns="91425" rtlCol="0" anchor="t" anchorCtr="0">
            <a:noAutofit/>
          </a:bodyPr>
          <a:lstStyle>
            <a:lvl1pPr marL="342900" indent="-342900" algn="l" defTabSz="457200" rtl="0" eaLnBrk="1" latinLnBrk="0" hangingPunct="1">
              <a:spcBef>
                <a:spcPct val="20000"/>
              </a:spcBef>
              <a:buFont typeface="Arial"/>
              <a:buChar char="•"/>
              <a:defRPr sz="3200" kern="1200">
                <a:solidFill>
                  <a:schemeClr val="dk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dk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dk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dk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dk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dk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dk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dk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dk1"/>
                </a:solidFill>
                <a:latin typeface="+mn-lt"/>
                <a:ea typeface="+mn-ea"/>
                <a:cs typeface="+mn-cs"/>
              </a:defRPr>
            </a:lvl9pPr>
          </a:lstStyle>
          <a:p>
            <a:pPr marL="0" indent="0" algn="just">
              <a:buFont typeface="Arial"/>
              <a:buNone/>
            </a:pPr>
            <a:endParaRPr lang="de-DE" sz="1800">
              <a:solidFill>
                <a:schemeClr val="tx1"/>
              </a:solidFill>
            </a:endParaRPr>
          </a:p>
          <a:p>
            <a:pPr marL="0" indent="0" algn="just">
              <a:buFont typeface="Arial"/>
              <a:buNone/>
            </a:pPr>
            <a:endParaRPr lang="de-DE" sz="1800">
              <a:solidFill>
                <a:schemeClr val="tx1"/>
              </a:solidFill>
            </a:endParaRPr>
          </a:p>
        </p:txBody>
      </p:sp>
      <p:sp>
        <p:nvSpPr>
          <p:cNvPr id="3" name="Content Placeholder 2"/>
          <p:cNvSpPr>
            <a:spLocks noGrp="1"/>
          </p:cNvSpPr>
          <p:nvPr>
            <p:ph idx="1"/>
          </p:nvPr>
        </p:nvSpPr>
        <p:spPr>
          <a:xfrm>
            <a:off x="457199" y="1828791"/>
            <a:ext cx="8186469" cy="3416060"/>
          </a:xfrm>
        </p:spPr>
        <p:txBody>
          <a:bodyPr>
            <a:noAutofit/>
          </a:bodyPr>
          <a:lstStyle/>
          <a:p>
            <a:pPr marL="0" indent="0" algn="just">
              <a:buNone/>
            </a:pPr>
            <a:r>
              <a:rPr lang="de-DE" sz="2400" b="1" dirty="0"/>
              <a:t>Reflexive Verben </a:t>
            </a:r>
            <a:r>
              <a:rPr lang="de-DE" sz="2400" dirty="0"/>
              <a:t>sind Verben mit einem </a:t>
            </a:r>
            <a:r>
              <a:rPr lang="de-DE" sz="2400" b="1" dirty="0"/>
              <a:t>Reflexivpronomen</a:t>
            </a:r>
            <a:r>
              <a:rPr lang="de-DE" sz="2400" dirty="0"/>
              <a:t> (sich, mich/mir, dich/dir, uns, euch). Das Reflexivpronomen steht entweder im Akkusativ oder im Dativ. Reflexivpronomen beziehen sich immer auf das Subjekt im Satz zurück. </a:t>
            </a:r>
            <a:endParaRPr lang="de-DE" sz="2800" dirty="0"/>
          </a:p>
          <a:p>
            <a:pPr marL="0" indent="0" algn="just">
              <a:buNone/>
            </a:pPr>
            <a:r>
              <a:rPr lang="de-DE" sz="1800" dirty="0">
                <a:solidFill>
                  <a:prstClr val="white">
                    <a:lumMod val="50000"/>
                  </a:prstClr>
                </a:solidFill>
              </a:rPr>
              <a:t>Reflexive </a:t>
            </a:r>
            <a:r>
              <a:rPr lang="de-DE" sz="1800" dirty="0" err="1">
                <a:solidFill>
                  <a:prstClr val="white">
                    <a:lumMod val="50000"/>
                  </a:prstClr>
                </a:solidFill>
              </a:rPr>
              <a:t>verbs</a:t>
            </a:r>
            <a:r>
              <a:rPr lang="de-DE" sz="1800" dirty="0">
                <a:solidFill>
                  <a:prstClr val="white">
                    <a:lumMod val="50000"/>
                  </a:prstClr>
                </a:solidFill>
              </a:rPr>
              <a:t> </a:t>
            </a:r>
            <a:r>
              <a:rPr lang="de-DE" sz="1800" dirty="0" err="1">
                <a:solidFill>
                  <a:prstClr val="white">
                    <a:lumMod val="50000"/>
                  </a:prstClr>
                </a:solidFill>
              </a:rPr>
              <a:t>are</a:t>
            </a:r>
            <a:r>
              <a:rPr lang="de-DE" sz="1800" dirty="0">
                <a:solidFill>
                  <a:prstClr val="white">
                    <a:lumMod val="50000"/>
                  </a:prstClr>
                </a:solidFill>
              </a:rPr>
              <a:t> </a:t>
            </a:r>
            <a:r>
              <a:rPr lang="de-DE" sz="1800" dirty="0" err="1">
                <a:solidFill>
                  <a:prstClr val="white">
                    <a:lumMod val="50000"/>
                  </a:prstClr>
                </a:solidFill>
              </a:rPr>
              <a:t>verbs</a:t>
            </a:r>
            <a:r>
              <a:rPr lang="de-DE" sz="1800" dirty="0">
                <a:solidFill>
                  <a:prstClr val="white">
                    <a:lumMod val="50000"/>
                  </a:prstClr>
                </a:solidFill>
              </a:rPr>
              <a:t> </a:t>
            </a:r>
            <a:r>
              <a:rPr lang="de-DE" sz="1800" dirty="0" err="1">
                <a:solidFill>
                  <a:prstClr val="white">
                    <a:lumMod val="50000"/>
                  </a:prstClr>
                </a:solidFill>
              </a:rPr>
              <a:t>with</a:t>
            </a:r>
            <a:r>
              <a:rPr lang="de-DE" sz="1800" dirty="0">
                <a:solidFill>
                  <a:prstClr val="white">
                    <a:lumMod val="50000"/>
                  </a:prstClr>
                </a:solidFill>
              </a:rPr>
              <a:t> a reflexive </a:t>
            </a:r>
            <a:r>
              <a:rPr lang="de-DE" sz="1800" dirty="0" err="1">
                <a:solidFill>
                  <a:prstClr val="white">
                    <a:lumMod val="50000"/>
                  </a:prstClr>
                </a:solidFill>
              </a:rPr>
              <a:t>pronoun</a:t>
            </a:r>
            <a:r>
              <a:rPr lang="de-DE" sz="1800" dirty="0">
                <a:solidFill>
                  <a:prstClr val="white">
                    <a:lumMod val="50000"/>
                  </a:prstClr>
                </a:solidFill>
              </a:rPr>
              <a:t>. The reflexive </a:t>
            </a:r>
            <a:r>
              <a:rPr lang="de-DE" sz="1800" dirty="0" err="1">
                <a:solidFill>
                  <a:prstClr val="white">
                    <a:lumMod val="50000"/>
                  </a:prstClr>
                </a:solidFill>
              </a:rPr>
              <a:t>pronoun</a:t>
            </a:r>
            <a:r>
              <a:rPr lang="de-DE" sz="1800" dirty="0">
                <a:solidFill>
                  <a:prstClr val="white">
                    <a:lumMod val="50000"/>
                  </a:prstClr>
                </a:solidFill>
              </a:rPr>
              <a:t> </a:t>
            </a:r>
            <a:r>
              <a:rPr lang="de-DE" sz="1800" dirty="0" err="1">
                <a:solidFill>
                  <a:prstClr val="white">
                    <a:lumMod val="50000"/>
                  </a:prstClr>
                </a:solidFill>
              </a:rPr>
              <a:t>is</a:t>
            </a:r>
            <a:r>
              <a:rPr lang="de-DE" sz="1800" dirty="0">
                <a:solidFill>
                  <a:prstClr val="white">
                    <a:lumMod val="50000"/>
                  </a:prstClr>
                </a:solidFill>
              </a:rPr>
              <a:t> </a:t>
            </a:r>
            <a:r>
              <a:rPr lang="de-DE" sz="1800" dirty="0" err="1">
                <a:solidFill>
                  <a:prstClr val="white">
                    <a:lumMod val="50000"/>
                  </a:prstClr>
                </a:solidFill>
              </a:rPr>
              <a:t>either</a:t>
            </a:r>
            <a:r>
              <a:rPr lang="de-DE" sz="1800" dirty="0">
                <a:solidFill>
                  <a:prstClr val="white">
                    <a:lumMod val="50000"/>
                  </a:prstClr>
                </a:solidFill>
              </a:rPr>
              <a:t> in </a:t>
            </a:r>
            <a:r>
              <a:rPr lang="de-DE" sz="1800" dirty="0" err="1">
                <a:solidFill>
                  <a:prstClr val="white">
                    <a:lumMod val="50000"/>
                  </a:prstClr>
                </a:solidFill>
              </a:rPr>
              <a:t>the</a:t>
            </a:r>
            <a:r>
              <a:rPr lang="de-DE" sz="1800" dirty="0">
                <a:solidFill>
                  <a:prstClr val="white">
                    <a:lumMod val="50000"/>
                  </a:prstClr>
                </a:solidFill>
              </a:rPr>
              <a:t> </a:t>
            </a:r>
            <a:r>
              <a:rPr lang="de-DE" sz="1800" dirty="0" err="1">
                <a:solidFill>
                  <a:prstClr val="white">
                    <a:lumMod val="50000"/>
                  </a:prstClr>
                </a:solidFill>
              </a:rPr>
              <a:t>accusative</a:t>
            </a:r>
            <a:r>
              <a:rPr lang="de-DE" sz="1800" dirty="0">
                <a:solidFill>
                  <a:prstClr val="white">
                    <a:lumMod val="50000"/>
                  </a:prstClr>
                </a:solidFill>
              </a:rPr>
              <a:t> </a:t>
            </a:r>
            <a:r>
              <a:rPr lang="de-DE" sz="1800" dirty="0" err="1">
                <a:solidFill>
                  <a:prstClr val="white">
                    <a:lumMod val="50000"/>
                  </a:prstClr>
                </a:solidFill>
              </a:rPr>
              <a:t>or</a:t>
            </a:r>
            <a:r>
              <a:rPr lang="de-DE" sz="1800" dirty="0">
                <a:solidFill>
                  <a:prstClr val="white">
                    <a:lumMod val="50000"/>
                  </a:prstClr>
                </a:solidFill>
              </a:rPr>
              <a:t> </a:t>
            </a:r>
            <a:r>
              <a:rPr lang="de-DE" sz="1800" dirty="0" err="1">
                <a:solidFill>
                  <a:prstClr val="white">
                    <a:lumMod val="50000"/>
                  </a:prstClr>
                </a:solidFill>
              </a:rPr>
              <a:t>the</a:t>
            </a:r>
            <a:r>
              <a:rPr lang="de-DE" sz="1800" dirty="0">
                <a:solidFill>
                  <a:prstClr val="white">
                    <a:lumMod val="50000"/>
                  </a:prstClr>
                </a:solidFill>
              </a:rPr>
              <a:t> </a:t>
            </a:r>
            <a:r>
              <a:rPr lang="de-DE" sz="1800" dirty="0" err="1">
                <a:solidFill>
                  <a:prstClr val="white">
                    <a:lumMod val="50000"/>
                  </a:prstClr>
                </a:solidFill>
              </a:rPr>
              <a:t>dative</a:t>
            </a:r>
            <a:r>
              <a:rPr lang="de-DE" sz="1800" dirty="0">
                <a:solidFill>
                  <a:prstClr val="white">
                    <a:lumMod val="50000"/>
                  </a:prstClr>
                </a:solidFill>
              </a:rPr>
              <a:t> </a:t>
            </a:r>
            <a:r>
              <a:rPr lang="de-DE" sz="1800" dirty="0" err="1">
                <a:solidFill>
                  <a:prstClr val="white">
                    <a:lumMod val="50000"/>
                  </a:prstClr>
                </a:solidFill>
              </a:rPr>
              <a:t>case</a:t>
            </a:r>
            <a:r>
              <a:rPr lang="de-DE" sz="1800" dirty="0">
                <a:solidFill>
                  <a:prstClr val="white">
                    <a:lumMod val="50000"/>
                  </a:prstClr>
                </a:solidFill>
              </a:rPr>
              <a:t>. </a:t>
            </a:r>
            <a:r>
              <a:rPr lang="de-DE" sz="1800" dirty="0" err="1">
                <a:solidFill>
                  <a:prstClr val="white">
                    <a:lumMod val="50000"/>
                  </a:prstClr>
                </a:solidFill>
              </a:rPr>
              <a:t>It</a:t>
            </a:r>
            <a:r>
              <a:rPr lang="de-DE" sz="1800" dirty="0">
                <a:solidFill>
                  <a:prstClr val="white">
                    <a:lumMod val="50000"/>
                  </a:prstClr>
                </a:solidFill>
              </a:rPr>
              <a:t> </a:t>
            </a:r>
            <a:r>
              <a:rPr lang="de-DE" sz="1800" dirty="0" err="1">
                <a:solidFill>
                  <a:prstClr val="white">
                    <a:lumMod val="50000"/>
                  </a:prstClr>
                </a:solidFill>
              </a:rPr>
              <a:t>reflects</a:t>
            </a:r>
            <a:r>
              <a:rPr lang="de-DE" sz="1800" dirty="0">
                <a:solidFill>
                  <a:prstClr val="white">
                    <a:lumMod val="50000"/>
                  </a:prstClr>
                </a:solidFill>
              </a:rPr>
              <a:t> back </a:t>
            </a:r>
            <a:r>
              <a:rPr lang="de-DE" sz="1800" dirty="0" err="1">
                <a:solidFill>
                  <a:prstClr val="white">
                    <a:lumMod val="50000"/>
                  </a:prstClr>
                </a:solidFill>
              </a:rPr>
              <a:t>to</a:t>
            </a:r>
            <a:r>
              <a:rPr lang="de-DE" sz="1800" dirty="0">
                <a:solidFill>
                  <a:prstClr val="white">
                    <a:lumMod val="50000"/>
                  </a:prstClr>
                </a:solidFill>
              </a:rPr>
              <a:t> </a:t>
            </a:r>
            <a:r>
              <a:rPr lang="de-DE" sz="1800" dirty="0" err="1">
                <a:solidFill>
                  <a:prstClr val="white">
                    <a:lumMod val="50000"/>
                  </a:prstClr>
                </a:solidFill>
              </a:rPr>
              <a:t>the</a:t>
            </a:r>
            <a:r>
              <a:rPr lang="de-DE" sz="1800" dirty="0">
                <a:solidFill>
                  <a:prstClr val="white">
                    <a:lumMod val="50000"/>
                  </a:prstClr>
                </a:solidFill>
              </a:rPr>
              <a:t> </a:t>
            </a:r>
            <a:r>
              <a:rPr lang="de-DE" sz="1800" dirty="0" err="1">
                <a:solidFill>
                  <a:prstClr val="white">
                    <a:lumMod val="50000"/>
                  </a:prstClr>
                </a:solidFill>
              </a:rPr>
              <a:t>subject</a:t>
            </a:r>
            <a:r>
              <a:rPr lang="de-DE" sz="1800" dirty="0">
                <a:solidFill>
                  <a:prstClr val="white">
                    <a:lumMod val="50000"/>
                  </a:prstClr>
                </a:solidFill>
              </a:rPr>
              <a:t> in </a:t>
            </a:r>
            <a:r>
              <a:rPr lang="de-DE" sz="1800" dirty="0" err="1">
                <a:solidFill>
                  <a:prstClr val="white">
                    <a:lumMod val="50000"/>
                  </a:prstClr>
                </a:solidFill>
              </a:rPr>
              <a:t>the</a:t>
            </a:r>
            <a:r>
              <a:rPr lang="de-DE" sz="1800" dirty="0">
                <a:solidFill>
                  <a:prstClr val="white">
                    <a:lumMod val="50000"/>
                  </a:prstClr>
                </a:solidFill>
              </a:rPr>
              <a:t> </a:t>
            </a:r>
            <a:r>
              <a:rPr lang="de-DE" sz="1800" dirty="0" err="1">
                <a:solidFill>
                  <a:prstClr val="white">
                    <a:lumMod val="50000"/>
                  </a:prstClr>
                </a:solidFill>
              </a:rPr>
              <a:t>sentence</a:t>
            </a:r>
            <a:r>
              <a:rPr lang="de-DE" sz="1800" dirty="0">
                <a:solidFill>
                  <a:prstClr val="white">
                    <a:lumMod val="50000"/>
                  </a:prstClr>
                </a:solidFill>
              </a:rPr>
              <a:t>.</a:t>
            </a:r>
          </a:p>
          <a:p>
            <a:pPr marL="0" indent="0" algn="just">
              <a:buNone/>
            </a:pPr>
            <a:endParaRPr lang="de-DE" sz="1000" dirty="0">
              <a:solidFill>
                <a:prstClr val="white">
                  <a:lumMod val="50000"/>
                </a:prstClr>
              </a:solidFill>
            </a:endParaRPr>
          </a:p>
          <a:p>
            <a:pPr marL="0" indent="0" algn="just">
              <a:buNone/>
            </a:pPr>
            <a:endParaRPr lang="de-DE" sz="1000" dirty="0">
              <a:solidFill>
                <a:prstClr val="white">
                  <a:lumMod val="50000"/>
                </a:prstClr>
              </a:solidFill>
            </a:endParaRPr>
          </a:p>
          <a:p>
            <a:pPr marL="0" lvl="0" indent="0">
              <a:buNone/>
            </a:pPr>
            <a:r>
              <a:rPr lang="de-DE" sz="2400" b="1" dirty="0">
                <a:solidFill>
                  <a:prstClr val="black"/>
                </a:solidFill>
              </a:rPr>
              <a:t>Beispiele</a:t>
            </a:r>
            <a:r>
              <a:rPr lang="de-DE" sz="2200" dirty="0">
                <a:solidFill>
                  <a:prstClr val="black"/>
                </a:solidFill>
              </a:rPr>
              <a:t>:			</a:t>
            </a:r>
            <a:br>
              <a:rPr lang="de-DE" sz="2400" dirty="0">
                <a:solidFill>
                  <a:prstClr val="black"/>
                </a:solidFill>
              </a:rPr>
            </a:br>
            <a:r>
              <a:rPr lang="en-US" sz="1800" dirty="0">
                <a:solidFill>
                  <a:prstClr val="white">
                    <a:lumMod val="50000"/>
                  </a:prstClr>
                </a:solidFill>
              </a:rPr>
              <a:t>Examples</a:t>
            </a:r>
            <a:r>
              <a:rPr lang="en-US" sz="1700" dirty="0">
                <a:solidFill>
                  <a:prstClr val="white">
                    <a:lumMod val="50000"/>
                  </a:prstClr>
                </a:solidFill>
              </a:rPr>
              <a:t>: </a:t>
            </a:r>
            <a:r>
              <a:rPr lang="en-US" sz="1800" dirty="0">
                <a:solidFill>
                  <a:prstClr val="white">
                    <a:lumMod val="50000"/>
                  </a:prstClr>
                </a:solidFill>
              </a:rPr>
              <a:t>		</a:t>
            </a:r>
            <a:r>
              <a:rPr lang="de-DE" sz="2400" dirty="0"/>
              <a:t>Ich </a:t>
            </a:r>
            <a:r>
              <a:rPr lang="de-DE" sz="2400" b="1" dirty="0">
                <a:solidFill>
                  <a:srgbClr val="FF0000"/>
                </a:solidFill>
              </a:rPr>
              <a:t>wasche</a:t>
            </a:r>
            <a:r>
              <a:rPr lang="de-DE" sz="2400" dirty="0">
                <a:solidFill>
                  <a:prstClr val="black"/>
                </a:solidFill>
              </a:rPr>
              <a:t> </a:t>
            </a:r>
            <a:r>
              <a:rPr lang="de-DE" sz="2400" b="1" dirty="0">
                <a:solidFill>
                  <a:srgbClr val="FF0000"/>
                </a:solidFill>
              </a:rPr>
              <a:t>mich</a:t>
            </a:r>
            <a:r>
              <a:rPr lang="de-DE" sz="2400" dirty="0">
                <a:solidFill>
                  <a:prstClr val="black"/>
                </a:solidFill>
              </a:rPr>
              <a:t> jeden Tag.</a:t>
            </a:r>
            <a:r>
              <a:rPr lang="de-DE" sz="2400" b="1" dirty="0">
                <a:solidFill>
                  <a:srgbClr val="FF0000"/>
                </a:solidFill>
              </a:rPr>
              <a:t>	</a:t>
            </a:r>
          </a:p>
          <a:p>
            <a:pPr marL="0" lvl="0" indent="0">
              <a:buNone/>
            </a:pPr>
            <a:r>
              <a:rPr lang="de-DE" sz="2400" b="1" dirty="0">
                <a:solidFill>
                  <a:srgbClr val="FF0000"/>
                </a:solidFill>
              </a:rPr>
              <a:t>				</a:t>
            </a:r>
            <a:r>
              <a:rPr lang="de-DE" sz="2400" dirty="0"/>
              <a:t>Ich </a:t>
            </a:r>
            <a:r>
              <a:rPr lang="de-DE" sz="2400" b="1" dirty="0">
                <a:solidFill>
                  <a:srgbClr val="FF0000"/>
                </a:solidFill>
              </a:rPr>
              <a:t>konzentriere</a:t>
            </a:r>
            <a:r>
              <a:rPr lang="de-DE" sz="2400" dirty="0">
                <a:solidFill>
                  <a:prstClr val="black"/>
                </a:solidFill>
              </a:rPr>
              <a:t> </a:t>
            </a:r>
            <a:r>
              <a:rPr lang="de-DE" sz="2400" b="1" dirty="0">
                <a:solidFill>
                  <a:srgbClr val="FF0000"/>
                </a:solidFill>
              </a:rPr>
              <a:t>mich</a:t>
            </a:r>
            <a:r>
              <a:rPr lang="de-DE" sz="2400" dirty="0">
                <a:solidFill>
                  <a:prstClr val="black"/>
                </a:solidFill>
              </a:rPr>
              <a:t> sehr stark.</a:t>
            </a:r>
            <a:r>
              <a:rPr lang="de-DE" sz="2200" dirty="0">
                <a:solidFill>
                  <a:prstClr val="black"/>
                </a:solidFill>
              </a:rPr>
              <a:t>	</a:t>
            </a:r>
            <a:br>
              <a:rPr lang="de-DE" sz="2400" dirty="0">
                <a:solidFill>
                  <a:prstClr val="black"/>
                </a:solidFill>
              </a:rPr>
            </a:br>
            <a:endParaRPr lang="de-DE" sz="2400" dirty="0">
              <a:solidFill>
                <a:prstClr val="black"/>
              </a:solidFill>
            </a:endParaRPr>
          </a:p>
        </p:txBody>
      </p:sp>
      <p:sp>
        <p:nvSpPr>
          <p:cNvPr id="6" name="Rectangle 7"/>
          <p:cNvSpPr/>
          <p:nvPr/>
        </p:nvSpPr>
        <p:spPr>
          <a:xfrm>
            <a:off x="1" y="0"/>
            <a:ext cx="6135880" cy="1035134"/>
          </a:xfrm>
          <a:prstGeom prst="rect">
            <a:avLst/>
          </a:prstGeom>
          <a:solidFill>
            <a:srgbClr val="00B0F0"/>
          </a:solidFill>
          <a:ln>
            <a:solidFill>
              <a:srgbClr val="00B0F0"/>
            </a:solidFill>
          </a:ln>
        </p:spPr>
        <p:style>
          <a:lnRef idx="1">
            <a:schemeClr val="accent2"/>
          </a:lnRef>
          <a:fillRef idx="3">
            <a:schemeClr val="accent2"/>
          </a:fillRef>
          <a:effectRef idx="2">
            <a:schemeClr val="accent2"/>
          </a:effectRef>
          <a:fontRef idx="minor">
            <a:schemeClr val="lt1"/>
          </a:fontRef>
        </p:style>
        <p:txBody>
          <a:bodyPr rtlCol="0" anchor="ctr"/>
          <a:lstStyle/>
          <a:p>
            <a:pPr algn="ctr"/>
            <a:r>
              <a:rPr lang="en-GB" sz="2800" b="1">
                <a:cs typeface="Calibri"/>
              </a:rPr>
              <a:t>Verben – Reflexive Verben</a:t>
            </a:r>
            <a:br>
              <a:rPr lang="en-GB" sz="2400" b="1">
                <a:cs typeface="Calibri"/>
              </a:rPr>
            </a:br>
            <a:r>
              <a:rPr lang="en-US" sz="2300" b="1">
                <a:cs typeface="Calibri"/>
              </a:rPr>
              <a:t>Verbs – </a:t>
            </a:r>
            <a:r>
              <a:rPr lang="de-DE" sz="2300" b="1">
                <a:cs typeface="Calibri"/>
              </a:rPr>
              <a:t>reflexive verbs</a:t>
            </a:r>
            <a:endParaRPr lang="en-CA" sz="2300"/>
          </a:p>
        </p:txBody>
      </p:sp>
      <p:sp>
        <p:nvSpPr>
          <p:cNvPr id="4" name="Nach oben gekrümmter Pfeil 3"/>
          <p:cNvSpPr/>
          <p:nvPr/>
        </p:nvSpPr>
        <p:spPr>
          <a:xfrm rot="10800000">
            <a:off x="2518913" y="4304581"/>
            <a:ext cx="1679088" cy="414068"/>
          </a:xfrm>
          <a:prstGeom prst="curved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solidFill>
                <a:schemeClr val="tx1"/>
              </a:solidFill>
            </a:endParaRPr>
          </a:p>
        </p:txBody>
      </p:sp>
    </p:spTree>
    <p:extLst>
      <p:ext uri="{BB962C8B-B14F-4D97-AF65-F5344CB8AC3E}">
        <p14:creationId xmlns:p14="http://schemas.microsoft.com/office/powerpoint/2010/main" val="20271024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p:nvPr/>
        </p:nvSpPr>
        <p:spPr>
          <a:xfrm>
            <a:off x="-29496" y="0"/>
            <a:ext cx="2772696" cy="1035134"/>
          </a:xfrm>
          <a:prstGeom prst="rect">
            <a:avLst/>
          </a:prstGeom>
          <a:solidFill>
            <a:srgbClr val="00B0F0"/>
          </a:solidFill>
          <a:ln>
            <a:solidFill>
              <a:srgbClr val="00B0F0"/>
            </a:solidFill>
          </a:ln>
        </p:spPr>
        <p:style>
          <a:lnRef idx="1">
            <a:schemeClr val="accent2"/>
          </a:lnRef>
          <a:fillRef idx="3">
            <a:schemeClr val="accent2"/>
          </a:fillRef>
          <a:effectRef idx="2">
            <a:schemeClr val="accent2"/>
          </a:effectRef>
          <a:fontRef idx="minor">
            <a:schemeClr val="lt1"/>
          </a:fontRef>
        </p:style>
        <p:txBody>
          <a:bodyPr rtlCol="0" anchor="ctr"/>
          <a:lstStyle/>
          <a:p>
            <a:pPr algn="ctr"/>
            <a:r>
              <a:rPr lang="de" sz="2800" b="1"/>
              <a:t>Übung 3</a:t>
            </a:r>
            <a:br>
              <a:rPr lang="de" sz="2800" b="1"/>
            </a:br>
            <a:r>
              <a:rPr lang="de" sz="2400" b="1"/>
              <a:t>Exercise 3</a:t>
            </a:r>
            <a:endParaRPr lang="en-CA" sz="2400" b="1"/>
          </a:p>
        </p:txBody>
      </p:sp>
      <p:sp>
        <p:nvSpPr>
          <p:cNvPr id="7" name="Textfeld 6"/>
          <p:cNvSpPr txBox="1"/>
          <p:nvPr/>
        </p:nvSpPr>
        <p:spPr>
          <a:xfrm>
            <a:off x="457198" y="1611091"/>
            <a:ext cx="8470777" cy="1477328"/>
          </a:xfrm>
          <a:prstGeom prst="rect">
            <a:avLst/>
          </a:prstGeom>
          <a:noFill/>
        </p:spPr>
        <p:txBody>
          <a:bodyPr wrap="square" rtlCol="0">
            <a:spAutoFit/>
          </a:bodyPr>
          <a:lstStyle/>
          <a:p>
            <a:r>
              <a:rPr lang="de-DE" sz="2400" b="1"/>
              <a:t>Was ist richtig? Akkusativ oder Dativ? </a:t>
            </a:r>
          </a:p>
          <a:p>
            <a:pPr lvl="0"/>
            <a:r>
              <a:rPr lang="de-DE" b="1">
                <a:solidFill>
                  <a:prstClr val="white">
                    <a:lumMod val="50000"/>
                  </a:prstClr>
                </a:solidFill>
              </a:rPr>
              <a:t>What is correct? Accusative or dative?</a:t>
            </a:r>
          </a:p>
          <a:p>
            <a:br>
              <a:rPr lang="de-DE" sz="2400"/>
            </a:br>
            <a:endParaRPr lang="de-DE" sz="2400"/>
          </a:p>
        </p:txBody>
      </p:sp>
      <p:sp>
        <p:nvSpPr>
          <p:cNvPr id="10" name="Content Placeholder 2"/>
          <p:cNvSpPr txBox="1">
            <a:spLocks/>
          </p:cNvSpPr>
          <p:nvPr/>
        </p:nvSpPr>
        <p:spPr>
          <a:xfrm>
            <a:off x="534836" y="2570671"/>
            <a:ext cx="8220975" cy="3890512"/>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457200" indent="-457200" algn="just">
              <a:buSzPct val="100000"/>
              <a:buFont typeface="+mj-lt"/>
              <a:buAutoNum type="arabicParenR"/>
            </a:pPr>
            <a:r>
              <a:rPr lang="de-DE" sz="2400" dirty="0"/>
              <a:t>Du hast </a:t>
            </a:r>
            <a:r>
              <a:rPr lang="de-DE" sz="2400" b="1" dirty="0">
                <a:solidFill>
                  <a:srgbClr val="FF0000"/>
                </a:solidFill>
              </a:rPr>
              <a:t>dich</a:t>
            </a:r>
            <a:r>
              <a:rPr lang="de-DE" sz="2400" dirty="0"/>
              <a:t> versteckt.</a:t>
            </a:r>
          </a:p>
          <a:p>
            <a:pPr marL="457200" indent="-457200" algn="just">
              <a:buSzPct val="100000"/>
              <a:buFont typeface="+mj-lt"/>
              <a:buAutoNum type="arabicParenR"/>
            </a:pPr>
            <a:r>
              <a:rPr lang="de-DE" sz="2400" dirty="0"/>
              <a:t>Wäschst du </a:t>
            </a:r>
            <a:r>
              <a:rPr lang="de-DE" sz="2400" b="1" dirty="0">
                <a:solidFill>
                  <a:srgbClr val="FF0000"/>
                </a:solidFill>
              </a:rPr>
              <a:t>dir</a:t>
            </a:r>
            <a:r>
              <a:rPr lang="de-DE" sz="2400" dirty="0"/>
              <a:t> jeden morgen die Haare?</a:t>
            </a:r>
          </a:p>
          <a:p>
            <a:pPr marL="457200" indent="-457200" algn="just">
              <a:buSzPct val="100000"/>
              <a:buFont typeface="+mj-lt"/>
              <a:buAutoNum type="arabicParenR"/>
            </a:pPr>
            <a:r>
              <a:rPr lang="de-DE" sz="2400" dirty="0"/>
              <a:t>Meine Mutter legt ______ meinen Schlüssel auf den Tisch. </a:t>
            </a:r>
          </a:p>
          <a:p>
            <a:pPr marL="457200" indent="-457200" algn="just">
              <a:buSzPct val="100000"/>
              <a:buFont typeface="+mj-lt"/>
              <a:buAutoNum type="arabicParenR"/>
            </a:pPr>
            <a:r>
              <a:rPr lang="de-DE" sz="2400" dirty="0"/>
              <a:t>Er hat eine Katze und kämmt ______ jeden Tag das Fell.</a:t>
            </a:r>
          </a:p>
          <a:p>
            <a:pPr marL="457200" indent="-457200" algn="just">
              <a:buSzPct val="100000"/>
              <a:buFont typeface="+mj-lt"/>
              <a:buAutoNum type="arabicParenR"/>
            </a:pPr>
            <a:r>
              <a:rPr lang="de-DE" sz="2400" dirty="0"/>
              <a:t>Kannst du ______ jetzt bitte anziehen?</a:t>
            </a:r>
          </a:p>
          <a:p>
            <a:pPr marL="457200" indent="-457200" algn="just">
              <a:buSzPct val="100000"/>
              <a:buFont typeface="+mj-lt"/>
              <a:buAutoNum type="arabicParenR"/>
            </a:pPr>
            <a:r>
              <a:rPr lang="de-DE" sz="2400" dirty="0"/>
              <a:t>Wann kümmert ihr ______ endlich um eure Kinder?</a:t>
            </a:r>
          </a:p>
          <a:p>
            <a:pPr marL="457200" indent="-457200" algn="just">
              <a:buSzPct val="100000"/>
              <a:buFont typeface="+mj-lt"/>
              <a:buAutoNum type="arabicParenR"/>
            </a:pPr>
            <a:r>
              <a:rPr lang="de-DE" sz="2400" dirty="0"/>
              <a:t>Meine Freundin kämmt ______ .</a:t>
            </a:r>
          </a:p>
          <a:p>
            <a:pPr marL="457200" indent="-457200" algn="just">
              <a:buSzPct val="100000"/>
              <a:buFont typeface="+mj-lt"/>
              <a:buAutoNum type="arabicParenR"/>
            </a:pPr>
            <a:r>
              <a:rPr lang="de-DE" sz="2400" dirty="0"/>
              <a:t>Ich werde ______ jetzt ein bisschen ausruhen. </a:t>
            </a:r>
          </a:p>
          <a:p>
            <a:pPr marL="457200" indent="-457200" algn="just">
              <a:buSzPct val="100000"/>
              <a:buFont typeface="+mj-lt"/>
              <a:buAutoNum type="arabicParenR"/>
            </a:pPr>
            <a:r>
              <a:rPr lang="de-DE" sz="2400" dirty="0"/>
              <a:t>Du musst ______ besser konzentrieren! </a:t>
            </a:r>
          </a:p>
        </p:txBody>
      </p:sp>
    </p:spTree>
    <p:extLst>
      <p:ext uri="{BB962C8B-B14F-4D97-AF65-F5344CB8AC3E}">
        <p14:creationId xmlns:p14="http://schemas.microsoft.com/office/powerpoint/2010/main" val="10671102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p:nvPr/>
        </p:nvSpPr>
        <p:spPr>
          <a:xfrm>
            <a:off x="-29496" y="0"/>
            <a:ext cx="2772696" cy="1035134"/>
          </a:xfrm>
          <a:prstGeom prst="rect">
            <a:avLst/>
          </a:prstGeom>
          <a:solidFill>
            <a:srgbClr val="00B0F0"/>
          </a:solidFill>
          <a:ln>
            <a:solidFill>
              <a:srgbClr val="00B0F0"/>
            </a:solidFill>
          </a:ln>
        </p:spPr>
        <p:style>
          <a:lnRef idx="1">
            <a:schemeClr val="accent2"/>
          </a:lnRef>
          <a:fillRef idx="3">
            <a:schemeClr val="accent2"/>
          </a:fillRef>
          <a:effectRef idx="2">
            <a:schemeClr val="accent2"/>
          </a:effectRef>
          <a:fontRef idx="minor">
            <a:schemeClr val="lt1"/>
          </a:fontRef>
        </p:style>
        <p:txBody>
          <a:bodyPr rtlCol="0" anchor="ctr"/>
          <a:lstStyle/>
          <a:p>
            <a:pPr algn="ctr"/>
            <a:r>
              <a:rPr lang="de" sz="2800" b="1"/>
              <a:t>Übung 3</a:t>
            </a:r>
            <a:br>
              <a:rPr lang="de" sz="2800" b="1"/>
            </a:br>
            <a:r>
              <a:rPr lang="de" sz="2400" b="1"/>
              <a:t>Exercise 3</a:t>
            </a:r>
            <a:endParaRPr lang="en-CA" sz="2400" b="1"/>
          </a:p>
        </p:txBody>
      </p:sp>
      <p:sp>
        <p:nvSpPr>
          <p:cNvPr id="7" name="Textfeld 6"/>
          <p:cNvSpPr txBox="1"/>
          <p:nvPr/>
        </p:nvSpPr>
        <p:spPr>
          <a:xfrm>
            <a:off x="457198" y="1611091"/>
            <a:ext cx="8470777" cy="1477328"/>
          </a:xfrm>
          <a:prstGeom prst="rect">
            <a:avLst/>
          </a:prstGeom>
          <a:noFill/>
        </p:spPr>
        <p:txBody>
          <a:bodyPr wrap="square" rtlCol="0">
            <a:spAutoFit/>
          </a:bodyPr>
          <a:lstStyle/>
          <a:p>
            <a:r>
              <a:rPr lang="de-DE" sz="2400" b="1"/>
              <a:t>Was ist richtig? Akkusativ oder Dativ? </a:t>
            </a:r>
          </a:p>
          <a:p>
            <a:pPr lvl="0"/>
            <a:r>
              <a:rPr lang="de-DE" b="1">
                <a:solidFill>
                  <a:prstClr val="white">
                    <a:lumMod val="50000"/>
                  </a:prstClr>
                </a:solidFill>
              </a:rPr>
              <a:t>What is correct? Accusative or dative?</a:t>
            </a:r>
          </a:p>
          <a:p>
            <a:br>
              <a:rPr lang="de-DE" sz="2400"/>
            </a:br>
            <a:endParaRPr lang="de-DE" sz="2400"/>
          </a:p>
        </p:txBody>
      </p:sp>
      <p:sp>
        <p:nvSpPr>
          <p:cNvPr id="10" name="Content Placeholder 2"/>
          <p:cNvSpPr txBox="1">
            <a:spLocks/>
          </p:cNvSpPr>
          <p:nvPr/>
        </p:nvSpPr>
        <p:spPr>
          <a:xfrm>
            <a:off x="534836" y="2570671"/>
            <a:ext cx="8220975" cy="3890512"/>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457200" indent="-457200" algn="just">
              <a:buSzPct val="100000"/>
              <a:buFont typeface="+mj-lt"/>
              <a:buAutoNum type="arabicParenR"/>
            </a:pPr>
            <a:r>
              <a:rPr lang="de-DE" sz="2400" dirty="0"/>
              <a:t>Du hast </a:t>
            </a:r>
            <a:r>
              <a:rPr lang="de-DE" sz="2400" b="1" dirty="0">
                <a:solidFill>
                  <a:srgbClr val="FF0000"/>
                </a:solidFill>
              </a:rPr>
              <a:t>dich</a:t>
            </a:r>
            <a:r>
              <a:rPr lang="de-DE" sz="2400" dirty="0"/>
              <a:t> versteckt.</a:t>
            </a:r>
          </a:p>
          <a:p>
            <a:pPr marL="457200" indent="-457200" algn="just">
              <a:buSzPct val="100000"/>
              <a:buFont typeface="+mj-lt"/>
              <a:buAutoNum type="arabicParenR"/>
            </a:pPr>
            <a:r>
              <a:rPr lang="de-DE" sz="2400" dirty="0"/>
              <a:t>Wäschst du </a:t>
            </a:r>
            <a:r>
              <a:rPr lang="de-DE" sz="2400" b="1" dirty="0">
                <a:solidFill>
                  <a:srgbClr val="FF0000"/>
                </a:solidFill>
              </a:rPr>
              <a:t>dir</a:t>
            </a:r>
            <a:r>
              <a:rPr lang="de-DE" sz="2400" dirty="0"/>
              <a:t> jeden morgen die Haare?</a:t>
            </a:r>
          </a:p>
          <a:p>
            <a:pPr marL="457200" indent="-457200" algn="just">
              <a:buSzPct val="100000"/>
              <a:buFont typeface="+mj-lt"/>
              <a:buAutoNum type="arabicParenR"/>
            </a:pPr>
            <a:r>
              <a:rPr lang="de-DE" sz="2400" dirty="0"/>
              <a:t>Meine Mutter legt </a:t>
            </a:r>
            <a:r>
              <a:rPr lang="de-DE" sz="2400" b="1" dirty="0">
                <a:solidFill>
                  <a:srgbClr val="FF0000"/>
                </a:solidFill>
              </a:rPr>
              <a:t>mir</a:t>
            </a:r>
            <a:r>
              <a:rPr lang="de-DE" sz="2400" dirty="0"/>
              <a:t> meinen Schlüssel auf den Tisch. </a:t>
            </a:r>
          </a:p>
          <a:p>
            <a:pPr marL="457200" indent="-457200" algn="just">
              <a:buSzPct val="100000"/>
              <a:buFont typeface="+mj-lt"/>
              <a:buAutoNum type="arabicParenR"/>
            </a:pPr>
            <a:r>
              <a:rPr lang="de-DE" sz="2400" dirty="0"/>
              <a:t>Er hat eine Katze und kämmt ______ jeden Tag das Fell.</a:t>
            </a:r>
          </a:p>
          <a:p>
            <a:pPr marL="457200" indent="-457200" algn="just">
              <a:buSzPct val="100000"/>
              <a:buFont typeface="+mj-lt"/>
              <a:buAutoNum type="arabicParenR"/>
            </a:pPr>
            <a:r>
              <a:rPr lang="de-DE" sz="2400" dirty="0"/>
              <a:t>Kannst du ______ jetzt bitte anziehen?</a:t>
            </a:r>
          </a:p>
          <a:p>
            <a:pPr marL="457200" indent="-457200" algn="just">
              <a:buSzPct val="100000"/>
              <a:buFont typeface="+mj-lt"/>
              <a:buAutoNum type="arabicParenR"/>
            </a:pPr>
            <a:r>
              <a:rPr lang="de-DE" sz="2400" dirty="0"/>
              <a:t>Wann kümmert ihr ______ endlich um eure Kinder?</a:t>
            </a:r>
          </a:p>
          <a:p>
            <a:pPr marL="457200" indent="-457200" algn="just">
              <a:buSzPct val="100000"/>
              <a:buFont typeface="+mj-lt"/>
              <a:buAutoNum type="arabicParenR"/>
            </a:pPr>
            <a:r>
              <a:rPr lang="de-DE" sz="2400" dirty="0"/>
              <a:t>Meine Freundin kämmt ______ .</a:t>
            </a:r>
          </a:p>
          <a:p>
            <a:pPr marL="457200" indent="-457200" algn="just">
              <a:buSzPct val="100000"/>
              <a:buFont typeface="+mj-lt"/>
              <a:buAutoNum type="arabicParenR"/>
            </a:pPr>
            <a:r>
              <a:rPr lang="de-DE" sz="2400" dirty="0"/>
              <a:t>Ich werde ______ jetzt ein bisschen ausruhen. </a:t>
            </a:r>
          </a:p>
          <a:p>
            <a:pPr marL="457200" indent="-457200" algn="just">
              <a:buSzPct val="100000"/>
              <a:buFont typeface="+mj-lt"/>
              <a:buAutoNum type="arabicParenR"/>
            </a:pPr>
            <a:r>
              <a:rPr lang="de-DE" sz="2400" dirty="0"/>
              <a:t>Du musst ______ besser konzentrieren! </a:t>
            </a:r>
          </a:p>
        </p:txBody>
      </p:sp>
    </p:spTree>
    <p:extLst>
      <p:ext uri="{BB962C8B-B14F-4D97-AF65-F5344CB8AC3E}">
        <p14:creationId xmlns:p14="http://schemas.microsoft.com/office/powerpoint/2010/main" val="976311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p:nvPr/>
        </p:nvSpPr>
        <p:spPr>
          <a:xfrm>
            <a:off x="-29496" y="0"/>
            <a:ext cx="2772696" cy="1035134"/>
          </a:xfrm>
          <a:prstGeom prst="rect">
            <a:avLst/>
          </a:prstGeom>
          <a:solidFill>
            <a:srgbClr val="00B0F0"/>
          </a:solidFill>
          <a:ln>
            <a:solidFill>
              <a:srgbClr val="00B0F0"/>
            </a:solidFill>
          </a:ln>
        </p:spPr>
        <p:style>
          <a:lnRef idx="1">
            <a:schemeClr val="accent2"/>
          </a:lnRef>
          <a:fillRef idx="3">
            <a:schemeClr val="accent2"/>
          </a:fillRef>
          <a:effectRef idx="2">
            <a:schemeClr val="accent2"/>
          </a:effectRef>
          <a:fontRef idx="minor">
            <a:schemeClr val="lt1"/>
          </a:fontRef>
        </p:style>
        <p:txBody>
          <a:bodyPr rtlCol="0" anchor="ctr"/>
          <a:lstStyle/>
          <a:p>
            <a:pPr algn="ctr"/>
            <a:r>
              <a:rPr lang="de" sz="2800" b="1"/>
              <a:t>Übung 3</a:t>
            </a:r>
            <a:br>
              <a:rPr lang="de" sz="2800" b="1"/>
            </a:br>
            <a:r>
              <a:rPr lang="de" sz="2400" b="1"/>
              <a:t>Exercise 3</a:t>
            </a:r>
            <a:endParaRPr lang="en-CA" sz="2400" b="1"/>
          </a:p>
        </p:txBody>
      </p:sp>
      <p:sp>
        <p:nvSpPr>
          <p:cNvPr id="7" name="Textfeld 6"/>
          <p:cNvSpPr txBox="1"/>
          <p:nvPr/>
        </p:nvSpPr>
        <p:spPr>
          <a:xfrm>
            <a:off x="457198" y="1611091"/>
            <a:ext cx="8470777" cy="1477328"/>
          </a:xfrm>
          <a:prstGeom prst="rect">
            <a:avLst/>
          </a:prstGeom>
          <a:noFill/>
        </p:spPr>
        <p:txBody>
          <a:bodyPr wrap="square" rtlCol="0">
            <a:spAutoFit/>
          </a:bodyPr>
          <a:lstStyle/>
          <a:p>
            <a:r>
              <a:rPr lang="de-DE" sz="2400" b="1"/>
              <a:t>Was ist richtig? Akkusativ oder Dativ? </a:t>
            </a:r>
          </a:p>
          <a:p>
            <a:pPr lvl="0"/>
            <a:r>
              <a:rPr lang="de-DE" b="1">
                <a:solidFill>
                  <a:prstClr val="white">
                    <a:lumMod val="50000"/>
                  </a:prstClr>
                </a:solidFill>
              </a:rPr>
              <a:t>What is correct? Accusative or dative?</a:t>
            </a:r>
          </a:p>
          <a:p>
            <a:br>
              <a:rPr lang="de-DE" sz="2400"/>
            </a:br>
            <a:endParaRPr lang="de-DE" sz="2400"/>
          </a:p>
        </p:txBody>
      </p:sp>
      <p:sp>
        <p:nvSpPr>
          <p:cNvPr id="10" name="Content Placeholder 2"/>
          <p:cNvSpPr txBox="1">
            <a:spLocks/>
          </p:cNvSpPr>
          <p:nvPr/>
        </p:nvSpPr>
        <p:spPr>
          <a:xfrm>
            <a:off x="534836" y="2570671"/>
            <a:ext cx="8220975" cy="3890512"/>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457200" indent="-457200" algn="just">
              <a:buSzPct val="100000"/>
              <a:buFont typeface="+mj-lt"/>
              <a:buAutoNum type="arabicParenR"/>
            </a:pPr>
            <a:r>
              <a:rPr lang="de-DE" sz="2400" dirty="0"/>
              <a:t>Du hast </a:t>
            </a:r>
            <a:r>
              <a:rPr lang="de-DE" sz="2400" b="1" dirty="0">
                <a:solidFill>
                  <a:srgbClr val="FF0000"/>
                </a:solidFill>
              </a:rPr>
              <a:t>dich</a:t>
            </a:r>
            <a:r>
              <a:rPr lang="de-DE" sz="2400" dirty="0"/>
              <a:t> versteckt.</a:t>
            </a:r>
          </a:p>
          <a:p>
            <a:pPr marL="457200" indent="-457200" algn="just">
              <a:buSzPct val="100000"/>
              <a:buFont typeface="+mj-lt"/>
              <a:buAutoNum type="arabicParenR"/>
            </a:pPr>
            <a:r>
              <a:rPr lang="de-DE" sz="2400" dirty="0"/>
              <a:t>Wäschst du   jeden morgen die Haare?</a:t>
            </a:r>
          </a:p>
          <a:p>
            <a:pPr marL="457200" indent="-457200" algn="just">
              <a:buSzPct val="100000"/>
              <a:buFont typeface="+mj-lt"/>
              <a:buAutoNum type="arabicParenR"/>
            </a:pPr>
            <a:r>
              <a:rPr lang="de-DE" sz="2400" dirty="0"/>
              <a:t>Meine Mutter legt </a:t>
            </a:r>
            <a:r>
              <a:rPr lang="de-DE" sz="2400" b="1" dirty="0">
                <a:solidFill>
                  <a:srgbClr val="FF0000"/>
                </a:solidFill>
              </a:rPr>
              <a:t> </a:t>
            </a:r>
            <a:r>
              <a:rPr lang="de-DE" sz="2400" dirty="0"/>
              <a:t> meinen Schlüssel auf den Tisch. </a:t>
            </a:r>
          </a:p>
          <a:p>
            <a:pPr marL="457200" indent="-457200" algn="just">
              <a:buSzPct val="100000"/>
              <a:buFont typeface="+mj-lt"/>
              <a:buAutoNum type="arabicParenR"/>
            </a:pPr>
            <a:r>
              <a:rPr lang="de-DE" sz="2400" dirty="0"/>
              <a:t>Er hat eine Katze und kämmt </a:t>
            </a:r>
            <a:r>
              <a:rPr lang="de-DE" sz="2400" b="1" dirty="0">
                <a:solidFill>
                  <a:srgbClr val="FF0000"/>
                </a:solidFill>
              </a:rPr>
              <a:t> </a:t>
            </a:r>
            <a:r>
              <a:rPr lang="de-DE" sz="2400" dirty="0"/>
              <a:t> jeden Tag das Fell.</a:t>
            </a:r>
          </a:p>
          <a:p>
            <a:pPr marL="457200" indent="-457200" algn="just">
              <a:buSzPct val="100000"/>
              <a:buFont typeface="+mj-lt"/>
              <a:buAutoNum type="arabicParenR"/>
            </a:pPr>
            <a:r>
              <a:rPr lang="de-DE" sz="2400" dirty="0"/>
              <a:t>Kannst du ______ jetzt bitte anziehen?</a:t>
            </a:r>
          </a:p>
          <a:p>
            <a:pPr marL="457200" indent="-457200" algn="just">
              <a:buSzPct val="100000"/>
              <a:buFont typeface="+mj-lt"/>
              <a:buAutoNum type="arabicParenR"/>
            </a:pPr>
            <a:r>
              <a:rPr lang="de-DE" sz="2400" dirty="0"/>
              <a:t>Wann kümmert ihr ______ endlich um eure Kinder?</a:t>
            </a:r>
          </a:p>
          <a:p>
            <a:pPr marL="457200" indent="-457200" algn="just">
              <a:buSzPct val="100000"/>
              <a:buFont typeface="+mj-lt"/>
              <a:buAutoNum type="arabicParenR"/>
            </a:pPr>
            <a:r>
              <a:rPr lang="de-DE" sz="2400" dirty="0"/>
              <a:t>Meine Freundin kämmt ______ .</a:t>
            </a:r>
          </a:p>
          <a:p>
            <a:pPr marL="457200" indent="-457200" algn="just">
              <a:buSzPct val="100000"/>
              <a:buFont typeface="+mj-lt"/>
              <a:buAutoNum type="arabicParenR"/>
            </a:pPr>
            <a:r>
              <a:rPr lang="de-DE" sz="2400" dirty="0"/>
              <a:t>Ich werde ______ jetzt ein bisschen ausruhen. </a:t>
            </a:r>
          </a:p>
          <a:p>
            <a:pPr marL="457200" indent="-457200" algn="just">
              <a:buSzPct val="100000"/>
              <a:buFont typeface="+mj-lt"/>
              <a:buAutoNum type="arabicParenR"/>
            </a:pPr>
            <a:r>
              <a:rPr lang="de-DE" sz="2400" dirty="0"/>
              <a:t>Du musst ______ besser konzentrieren! </a:t>
            </a:r>
          </a:p>
        </p:txBody>
      </p:sp>
    </p:spTree>
    <p:extLst>
      <p:ext uri="{BB962C8B-B14F-4D97-AF65-F5344CB8AC3E}">
        <p14:creationId xmlns:p14="http://schemas.microsoft.com/office/powerpoint/2010/main" val="720381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42"/>
          <p:cNvSpPr txBox="1">
            <a:spLocks/>
          </p:cNvSpPr>
          <p:nvPr/>
        </p:nvSpPr>
        <p:spPr>
          <a:xfrm>
            <a:off x="358448" y="1751154"/>
            <a:ext cx="8388734" cy="4623767"/>
          </a:xfrm>
          <a:prstGeom prst="rect">
            <a:avLst/>
          </a:prstGeom>
        </p:spPr>
        <p:style>
          <a:lnRef idx="2">
            <a:schemeClr val="accent1"/>
          </a:lnRef>
          <a:fillRef idx="1">
            <a:schemeClr val="lt1"/>
          </a:fillRef>
          <a:effectRef idx="0">
            <a:schemeClr val="accent1"/>
          </a:effectRef>
          <a:fontRef idx="minor">
            <a:schemeClr val="dk1"/>
          </a:fontRef>
        </p:style>
        <p:txBody>
          <a:bodyPr vert="horz" lIns="91425" tIns="91425" rIns="91425" bIns="91425" rtlCol="0" anchor="t" anchorCtr="0">
            <a:noAutofit/>
          </a:bodyPr>
          <a:lstStyle>
            <a:lvl1pPr marL="342900" indent="-342900" algn="l" defTabSz="457200" rtl="0" eaLnBrk="1" latinLnBrk="0" hangingPunct="1">
              <a:spcBef>
                <a:spcPct val="20000"/>
              </a:spcBef>
              <a:buFont typeface="Arial"/>
              <a:buChar char="•"/>
              <a:defRPr sz="3200" kern="1200">
                <a:solidFill>
                  <a:schemeClr val="dk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dk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dk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dk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dk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dk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dk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dk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dk1"/>
                </a:solidFill>
                <a:latin typeface="+mn-lt"/>
                <a:ea typeface="+mn-ea"/>
                <a:cs typeface="+mn-cs"/>
              </a:defRPr>
            </a:lvl9pPr>
          </a:lstStyle>
          <a:p>
            <a:pPr marL="0" indent="0" algn="just">
              <a:buFont typeface="Arial"/>
              <a:buNone/>
            </a:pPr>
            <a:endParaRPr lang="de-DE" sz="1800">
              <a:solidFill>
                <a:schemeClr val="tx1"/>
              </a:solidFill>
            </a:endParaRPr>
          </a:p>
          <a:p>
            <a:pPr marL="0" indent="0" algn="just">
              <a:buFont typeface="Arial"/>
              <a:buNone/>
            </a:pPr>
            <a:endParaRPr lang="de-DE" sz="1800">
              <a:solidFill>
                <a:schemeClr val="tx1"/>
              </a:solidFill>
            </a:endParaRPr>
          </a:p>
        </p:txBody>
      </p:sp>
      <p:sp>
        <p:nvSpPr>
          <p:cNvPr id="3" name="Content Placeholder 2"/>
          <p:cNvSpPr>
            <a:spLocks noGrp="1"/>
          </p:cNvSpPr>
          <p:nvPr>
            <p:ph idx="1"/>
          </p:nvPr>
        </p:nvSpPr>
        <p:spPr>
          <a:xfrm>
            <a:off x="457199" y="1828791"/>
            <a:ext cx="8186469" cy="4684152"/>
          </a:xfrm>
        </p:spPr>
        <p:txBody>
          <a:bodyPr>
            <a:noAutofit/>
          </a:bodyPr>
          <a:lstStyle/>
          <a:p>
            <a:pPr marL="0" indent="0" algn="just">
              <a:buNone/>
            </a:pPr>
            <a:r>
              <a:rPr lang="de-DE" sz="2400"/>
              <a:t>Es gibt </a:t>
            </a:r>
            <a:r>
              <a:rPr lang="de-DE" sz="2400" b="1"/>
              <a:t>echte</a:t>
            </a:r>
            <a:r>
              <a:rPr lang="de-DE" sz="2400"/>
              <a:t> reflexive Verben und </a:t>
            </a:r>
            <a:r>
              <a:rPr lang="de-DE" sz="2400" b="1"/>
              <a:t>unechte</a:t>
            </a:r>
            <a:r>
              <a:rPr lang="de-DE" sz="2400"/>
              <a:t> reflexive Verben. </a:t>
            </a:r>
          </a:p>
          <a:p>
            <a:pPr marL="0" indent="0" algn="just">
              <a:buNone/>
            </a:pPr>
            <a:r>
              <a:rPr lang="de-DE" sz="1800">
                <a:solidFill>
                  <a:prstClr val="white">
                    <a:lumMod val="50000"/>
                  </a:prstClr>
                </a:solidFill>
              </a:rPr>
              <a:t>There are real reflexive verbs and partly reflexive verbs.</a:t>
            </a:r>
            <a:endParaRPr lang="de-DE" sz="2400"/>
          </a:p>
          <a:p>
            <a:pPr marL="0" indent="0" algn="just">
              <a:buNone/>
            </a:pPr>
            <a:endParaRPr lang="de-DE" sz="1050"/>
          </a:p>
          <a:p>
            <a:pPr marL="0" indent="0" algn="just">
              <a:buNone/>
            </a:pPr>
            <a:r>
              <a:rPr lang="de-DE" sz="2400" b="1"/>
              <a:t>Echte reflexive Verben </a:t>
            </a:r>
            <a:r>
              <a:rPr lang="de-DE" sz="2400"/>
              <a:t>beziehen sich auf das Subjekt. Sie stehen immer mit dem Reflexivpronomen und sind daran zu erkennen, dass das Reflexivpronomen nicht durch ein anderes Wort (z.B. eine andere Person) ersetzt werden kann.</a:t>
            </a:r>
          </a:p>
          <a:p>
            <a:pPr marL="0" indent="0" algn="just">
              <a:buNone/>
            </a:pPr>
            <a:r>
              <a:rPr lang="de-DE" sz="1800">
                <a:solidFill>
                  <a:prstClr val="white">
                    <a:lumMod val="50000"/>
                  </a:prstClr>
                </a:solidFill>
              </a:rPr>
              <a:t>Real reflexive verbs reflect back to the subject. They always go together with the reflexive pronoun and can be recognized because the reflexive pronoun can not be replaced by another word (f.ex. another person).</a:t>
            </a:r>
          </a:p>
          <a:p>
            <a:pPr marL="0" indent="0" algn="just">
              <a:buNone/>
            </a:pPr>
            <a:endParaRPr lang="de-DE" sz="1000">
              <a:solidFill>
                <a:prstClr val="white">
                  <a:lumMod val="50000"/>
                </a:prstClr>
              </a:solidFill>
            </a:endParaRPr>
          </a:p>
          <a:p>
            <a:pPr marL="0" indent="0" algn="just">
              <a:buNone/>
            </a:pPr>
            <a:endParaRPr lang="de-DE" sz="1000">
              <a:solidFill>
                <a:prstClr val="white">
                  <a:lumMod val="50000"/>
                </a:prstClr>
              </a:solidFill>
            </a:endParaRPr>
          </a:p>
          <a:p>
            <a:pPr marL="0" lvl="0" indent="0">
              <a:buNone/>
            </a:pPr>
            <a:r>
              <a:rPr lang="de-DE" sz="2400" b="1">
                <a:solidFill>
                  <a:prstClr val="black"/>
                </a:solidFill>
              </a:rPr>
              <a:t>Beispiel</a:t>
            </a:r>
            <a:r>
              <a:rPr lang="de-DE" sz="2200">
                <a:solidFill>
                  <a:prstClr val="black"/>
                </a:solidFill>
              </a:rPr>
              <a:t>:	</a:t>
            </a:r>
            <a:r>
              <a:rPr lang="de-DE" sz="2400">
                <a:solidFill>
                  <a:prstClr val="black"/>
                </a:solidFill>
              </a:rPr>
              <a:t>Ich </a:t>
            </a:r>
            <a:r>
              <a:rPr lang="de-DE" sz="2400" b="1">
                <a:solidFill>
                  <a:srgbClr val="FF0000"/>
                </a:solidFill>
              </a:rPr>
              <a:t>konzentriere</a:t>
            </a:r>
            <a:r>
              <a:rPr lang="de-DE" sz="2400">
                <a:solidFill>
                  <a:prstClr val="black"/>
                </a:solidFill>
              </a:rPr>
              <a:t> </a:t>
            </a:r>
            <a:r>
              <a:rPr lang="de-DE" sz="2400" b="1">
                <a:solidFill>
                  <a:srgbClr val="FF0000"/>
                </a:solidFill>
              </a:rPr>
              <a:t>mich</a:t>
            </a:r>
            <a:r>
              <a:rPr lang="de-DE" sz="2400">
                <a:solidFill>
                  <a:prstClr val="black"/>
                </a:solidFill>
              </a:rPr>
              <a:t> sehr stark. </a:t>
            </a:r>
            <a:r>
              <a:rPr lang="de-DE" sz="2200">
                <a:solidFill>
                  <a:prstClr val="black"/>
                </a:solidFill>
              </a:rPr>
              <a:t>		</a:t>
            </a:r>
            <a:br>
              <a:rPr lang="de-DE" sz="2400">
                <a:solidFill>
                  <a:prstClr val="black"/>
                </a:solidFill>
              </a:rPr>
            </a:br>
            <a:r>
              <a:rPr lang="en-US" sz="1800">
                <a:solidFill>
                  <a:prstClr val="white">
                    <a:lumMod val="50000"/>
                  </a:prstClr>
                </a:solidFill>
              </a:rPr>
              <a:t>Example</a:t>
            </a:r>
            <a:r>
              <a:rPr lang="en-US" sz="1700">
                <a:solidFill>
                  <a:prstClr val="white">
                    <a:lumMod val="50000"/>
                  </a:prstClr>
                </a:solidFill>
              </a:rPr>
              <a:t>: </a:t>
            </a:r>
            <a:r>
              <a:rPr lang="en-US" sz="1800">
                <a:solidFill>
                  <a:prstClr val="white">
                    <a:lumMod val="50000"/>
                  </a:prstClr>
                </a:solidFill>
              </a:rPr>
              <a:t>		</a:t>
            </a:r>
            <a:endParaRPr lang="de-DE" sz="2400">
              <a:solidFill>
                <a:prstClr val="black"/>
              </a:solidFill>
            </a:endParaRPr>
          </a:p>
        </p:txBody>
      </p:sp>
      <p:sp>
        <p:nvSpPr>
          <p:cNvPr id="6" name="Rectangle 7"/>
          <p:cNvSpPr/>
          <p:nvPr/>
        </p:nvSpPr>
        <p:spPr>
          <a:xfrm>
            <a:off x="1" y="0"/>
            <a:ext cx="6135880" cy="1035134"/>
          </a:xfrm>
          <a:prstGeom prst="rect">
            <a:avLst/>
          </a:prstGeom>
          <a:solidFill>
            <a:srgbClr val="00B0F0"/>
          </a:solidFill>
          <a:ln>
            <a:solidFill>
              <a:srgbClr val="00B0F0"/>
            </a:solidFill>
          </a:ln>
        </p:spPr>
        <p:style>
          <a:lnRef idx="1">
            <a:schemeClr val="accent2"/>
          </a:lnRef>
          <a:fillRef idx="3">
            <a:schemeClr val="accent2"/>
          </a:fillRef>
          <a:effectRef idx="2">
            <a:schemeClr val="accent2"/>
          </a:effectRef>
          <a:fontRef idx="minor">
            <a:schemeClr val="lt1"/>
          </a:fontRef>
        </p:style>
        <p:txBody>
          <a:bodyPr rtlCol="0" anchor="ctr"/>
          <a:lstStyle/>
          <a:p>
            <a:pPr algn="ctr"/>
            <a:r>
              <a:rPr lang="en-GB" sz="2800" b="1">
                <a:cs typeface="Calibri"/>
              </a:rPr>
              <a:t>Verben – Echte Reflexive Verben</a:t>
            </a:r>
            <a:br>
              <a:rPr lang="en-GB" sz="2400" b="1">
                <a:cs typeface="Calibri"/>
              </a:rPr>
            </a:br>
            <a:r>
              <a:rPr lang="en-US" sz="2300" b="1">
                <a:cs typeface="Calibri"/>
              </a:rPr>
              <a:t>Verbs – real </a:t>
            </a:r>
            <a:r>
              <a:rPr lang="de-DE" sz="2300" b="1">
                <a:cs typeface="Calibri"/>
              </a:rPr>
              <a:t>reflexive verbs</a:t>
            </a:r>
            <a:endParaRPr lang="en-CA" sz="2300"/>
          </a:p>
        </p:txBody>
      </p:sp>
    </p:spTree>
    <p:extLst>
      <p:ext uri="{BB962C8B-B14F-4D97-AF65-F5344CB8AC3E}">
        <p14:creationId xmlns:p14="http://schemas.microsoft.com/office/powerpoint/2010/main" val="2115884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42"/>
          <p:cNvSpPr txBox="1">
            <a:spLocks/>
          </p:cNvSpPr>
          <p:nvPr/>
        </p:nvSpPr>
        <p:spPr>
          <a:xfrm>
            <a:off x="358448" y="1751154"/>
            <a:ext cx="8388734" cy="4623767"/>
          </a:xfrm>
          <a:prstGeom prst="rect">
            <a:avLst/>
          </a:prstGeom>
        </p:spPr>
        <p:style>
          <a:lnRef idx="2">
            <a:schemeClr val="accent1"/>
          </a:lnRef>
          <a:fillRef idx="1">
            <a:schemeClr val="lt1"/>
          </a:fillRef>
          <a:effectRef idx="0">
            <a:schemeClr val="accent1"/>
          </a:effectRef>
          <a:fontRef idx="minor">
            <a:schemeClr val="dk1"/>
          </a:fontRef>
        </p:style>
        <p:txBody>
          <a:bodyPr vert="horz" lIns="91425" tIns="91425" rIns="91425" bIns="91425" rtlCol="0" anchor="t" anchorCtr="0">
            <a:noAutofit/>
          </a:bodyPr>
          <a:lstStyle>
            <a:lvl1pPr marL="342900" indent="-342900" algn="l" defTabSz="457200" rtl="0" eaLnBrk="1" latinLnBrk="0" hangingPunct="1">
              <a:spcBef>
                <a:spcPct val="20000"/>
              </a:spcBef>
              <a:buFont typeface="Arial"/>
              <a:buChar char="•"/>
              <a:defRPr sz="3200" kern="1200">
                <a:solidFill>
                  <a:schemeClr val="dk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dk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dk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dk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dk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dk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dk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dk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dk1"/>
                </a:solidFill>
                <a:latin typeface="+mn-lt"/>
                <a:ea typeface="+mn-ea"/>
                <a:cs typeface="+mn-cs"/>
              </a:defRPr>
            </a:lvl9pPr>
          </a:lstStyle>
          <a:p>
            <a:pPr marL="0" indent="0" algn="just">
              <a:buFont typeface="Arial"/>
              <a:buNone/>
            </a:pPr>
            <a:endParaRPr lang="de-DE" sz="1800">
              <a:solidFill>
                <a:schemeClr val="tx1"/>
              </a:solidFill>
            </a:endParaRPr>
          </a:p>
          <a:p>
            <a:pPr marL="0" indent="0" algn="just">
              <a:buFont typeface="Arial"/>
              <a:buNone/>
            </a:pPr>
            <a:endParaRPr lang="de-DE" sz="1800">
              <a:solidFill>
                <a:schemeClr val="tx1"/>
              </a:solidFill>
            </a:endParaRPr>
          </a:p>
        </p:txBody>
      </p:sp>
      <p:sp>
        <p:nvSpPr>
          <p:cNvPr id="3" name="Content Placeholder 2"/>
          <p:cNvSpPr>
            <a:spLocks noGrp="1"/>
          </p:cNvSpPr>
          <p:nvPr>
            <p:ph idx="1"/>
          </p:nvPr>
        </p:nvSpPr>
        <p:spPr>
          <a:xfrm>
            <a:off x="457199" y="1828791"/>
            <a:ext cx="8186469" cy="4684152"/>
          </a:xfrm>
        </p:spPr>
        <p:txBody>
          <a:bodyPr>
            <a:noAutofit/>
          </a:bodyPr>
          <a:lstStyle/>
          <a:p>
            <a:pPr marL="0" indent="0" algn="just">
              <a:buNone/>
            </a:pPr>
            <a:r>
              <a:rPr lang="de-DE" sz="2400" b="1"/>
              <a:t>Unechte reflexive Verben </a:t>
            </a:r>
            <a:r>
              <a:rPr lang="de-DE" sz="2400"/>
              <a:t>erkennen wir daran, dass wir das Verb mit der gleichen Bedeutung auch ohne Reflexivpronomen verwenden können. Ohne Reflexivpronomen bezieht sich das Verb auf ein Objekt und nicht auf das Subjekt.</a:t>
            </a:r>
          </a:p>
          <a:p>
            <a:pPr marL="0" indent="0" algn="just">
              <a:buNone/>
            </a:pPr>
            <a:r>
              <a:rPr lang="de-DE" sz="1800">
                <a:solidFill>
                  <a:prstClr val="white">
                    <a:lumMod val="50000"/>
                  </a:prstClr>
                </a:solidFill>
              </a:rPr>
              <a:t>Partly reflexive verbs can be recognized because the verb can be used with the same meaning even without the reflexive pronoun. Without the reflexive pronoun the verb does not reflect back to the subject but instead focuses on an object.</a:t>
            </a:r>
          </a:p>
          <a:p>
            <a:pPr marL="0" indent="0" algn="just">
              <a:buNone/>
            </a:pPr>
            <a:endParaRPr lang="de-DE" sz="1000">
              <a:solidFill>
                <a:prstClr val="white">
                  <a:lumMod val="50000"/>
                </a:prstClr>
              </a:solidFill>
            </a:endParaRPr>
          </a:p>
          <a:p>
            <a:pPr marL="0" indent="0" algn="just">
              <a:buNone/>
            </a:pPr>
            <a:endParaRPr lang="de-DE" sz="1000">
              <a:solidFill>
                <a:prstClr val="white">
                  <a:lumMod val="50000"/>
                </a:prstClr>
              </a:solidFill>
            </a:endParaRPr>
          </a:p>
          <a:p>
            <a:pPr marL="0" lvl="0" indent="0">
              <a:buNone/>
            </a:pPr>
            <a:r>
              <a:rPr lang="de-DE" sz="2400" b="1">
                <a:solidFill>
                  <a:prstClr val="black"/>
                </a:solidFill>
              </a:rPr>
              <a:t>Beispiel</a:t>
            </a:r>
            <a:r>
              <a:rPr lang="de-DE" sz="2200">
                <a:solidFill>
                  <a:prstClr val="black"/>
                </a:solidFill>
              </a:rPr>
              <a:t>:			</a:t>
            </a:r>
            <a:br>
              <a:rPr lang="de-DE" sz="2400">
                <a:solidFill>
                  <a:prstClr val="black"/>
                </a:solidFill>
              </a:rPr>
            </a:br>
            <a:r>
              <a:rPr lang="en-US" sz="1800">
                <a:solidFill>
                  <a:prstClr val="white">
                    <a:lumMod val="50000"/>
                  </a:prstClr>
                </a:solidFill>
              </a:rPr>
              <a:t>Example</a:t>
            </a:r>
            <a:r>
              <a:rPr lang="en-US" sz="1700">
                <a:solidFill>
                  <a:prstClr val="white">
                    <a:lumMod val="50000"/>
                  </a:prstClr>
                </a:solidFill>
              </a:rPr>
              <a:t>: </a:t>
            </a:r>
            <a:r>
              <a:rPr lang="en-US" sz="1800">
                <a:solidFill>
                  <a:prstClr val="white">
                    <a:lumMod val="50000"/>
                  </a:prstClr>
                </a:solidFill>
              </a:rPr>
              <a:t>		</a:t>
            </a:r>
            <a:r>
              <a:rPr lang="de-DE" sz="2400">
                <a:solidFill>
                  <a:prstClr val="black"/>
                </a:solidFill>
              </a:rPr>
              <a:t>Ich </a:t>
            </a:r>
            <a:r>
              <a:rPr lang="de-DE" sz="2400" b="1">
                <a:solidFill>
                  <a:srgbClr val="FF0000"/>
                </a:solidFill>
              </a:rPr>
              <a:t>wasche mich</a:t>
            </a:r>
            <a:r>
              <a:rPr lang="de-DE" sz="2400">
                <a:solidFill>
                  <a:prstClr val="black"/>
                </a:solidFill>
              </a:rPr>
              <a:t> jeden Tag</a:t>
            </a:r>
            <a:endParaRPr lang="en-US" sz="1800">
              <a:solidFill>
                <a:prstClr val="white">
                  <a:lumMod val="50000"/>
                </a:prstClr>
              </a:solidFill>
            </a:endParaRPr>
          </a:p>
          <a:p>
            <a:pPr marL="0" lvl="0" indent="0">
              <a:buNone/>
            </a:pPr>
            <a:r>
              <a:rPr lang="en-US" sz="1800">
                <a:solidFill>
                  <a:prstClr val="white">
                    <a:lumMod val="50000"/>
                  </a:prstClr>
                </a:solidFill>
              </a:rPr>
              <a:t>			</a:t>
            </a:r>
          </a:p>
          <a:p>
            <a:pPr marL="0" lvl="0" indent="0">
              <a:buNone/>
            </a:pPr>
            <a:r>
              <a:rPr lang="en-US" sz="1800">
                <a:solidFill>
                  <a:prstClr val="white">
                    <a:lumMod val="50000"/>
                  </a:prstClr>
                </a:solidFill>
              </a:rPr>
              <a:t>			</a:t>
            </a:r>
            <a:r>
              <a:rPr lang="de-DE" sz="2400">
                <a:solidFill>
                  <a:prstClr val="black"/>
                </a:solidFill>
              </a:rPr>
              <a:t>Ich </a:t>
            </a:r>
            <a:r>
              <a:rPr lang="de-DE" sz="2400" b="1">
                <a:solidFill>
                  <a:srgbClr val="FF0000"/>
                </a:solidFill>
              </a:rPr>
              <a:t>wasche </a:t>
            </a:r>
            <a:r>
              <a:rPr lang="de-DE" sz="2400">
                <a:solidFill>
                  <a:prstClr val="black"/>
                </a:solidFill>
              </a:rPr>
              <a:t>mein Auto jeden Tag. </a:t>
            </a:r>
          </a:p>
        </p:txBody>
      </p:sp>
      <p:sp>
        <p:nvSpPr>
          <p:cNvPr id="6" name="Rectangle 7"/>
          <p:cNvSpPr/>
          <p:nvPr/>
        </p:nvSpPr>
        <p:spPr>
          <a:xfrm>
            <a:off x="1" y="0"/>
            <a:ext cx="6135880" cy="1035134"/>
          </a:xfrm>
          <a:prstGeom prst="rect">
            <a:avLst/>
          </a:prstGeom>
          <a:solidFill>
            <a:srgbClr val="00B0F0"/>
          </a:solidFill>
          <a:ln>
            <a:solidFill>
              <a:srgbClr val="00B0F0"/>
            </a:solidFill>
          </a:ln>
        </p:spPr>
        <p:style>
          <a:lnRef idx="1">
            <a:schemeClr val="accent2"/>
          </a:lnRef>
          <a:fillRef idx="3">
            <a:schemeClr val="accent2"/>
          </a:fillRef>
          <a:effectRef idx="2">
            <a:schemeClr val="accent2"/>
          </a:effectRef>
          <a:fontRef idx="minor">
            <a:schemeClr val="lt1"/>
          </a:fontRef>
        </p:style>
        <p:txBody>
          <a:bodyPr rtlCol="0" anchor="ctr"/>
          <a:lstStyle/>
          <a:p>
            <a:pPr algn="ctr"/>
            <a:r>
              <a:rPr lang="en-GB" sz="2800" b="1">
                <a:cs typeface="Calibri"/>
              </a:rPr>
              <a:t>Verben – Unechte Reflexive Verben</a:t>
            </a:r>
            <a:br>
              <a:rPr lang="en-GB" sz="2400" b="1">
                <a:cs typeface="Calibri"/>
              </a:rPr>
            </a:br>
            <a:r>
              <a:rPr lang="en-US" sz="2300" b="1">
                <a:cs typeface="Calibri"/>
              </a:rPr>
              <a:t>Verbs – partly </a:t>
            </a:r>
            <a:r>
              <a:rPr lang="de-DE" sz="2300" b="1">
                <a:cs typeface="Calibri"/>
              </a:rPr>
              <a:t>reflexive verbs</a:t>
            </a:r>
            <a:endParaRPr lang="en-CA" sz="2300"/>
          </a:p>
        </p:txBody>
      </p:sp>
      <p:sp>
        <p:nvSpPr>
          <p:cNvPr id="8" name="Nach oben gekrümmter Pfeil 7"/>
          <p:cNvSpPr/>
          <p:nvPr/>
        </p:nvSpPr>
        <p:spPr>
          <a:xfrm rot="10800000">
            <a:off x="2061713" y="4718648"/>
            <a:ext cx="1679088" cy="319177"/>
          </a:xfrm>
          <a:prstGeom prst="curved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solidFill>
                <a:schemeClr val="tx1"/>
              </a:solidFill>
            </a:endParaRPr>
          </a:p>
        </p:txBody>
      </p:sp>
      <p:sp>
        <p:nvSpPr>
          <p:cNvPr id="9" name="Nach oben gekrümmter Pfeil 8"/>
          <p:cNvSpPr/>
          <p:nvPr/>
        </p:nvSpPr>
        <p:spPr>
          <a:xfrm rot="10800000" flipH="1">
            <a:off x="2579298" y="5572664"/>
            <a:ext cx="1483744" cy="273170"/>
          </a:xfrm>
          <a:prstGeom prst="curved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solidFill>
                <a:schemeClr val="tx1"/>
              </a:solidFill>
            </a:endParaRPr>
          </a:p>
        </p:txBody>
      </p:sp>
    </p:spTree>
    <p:extLst>
      <p:ext uri="{BB962C8B-B14F-4D97-AF65-F5344CB8AC3E}">
        <p14:creationId xmlns:p14="http://schemas.microsoft.com/office/powerpoint/2010/main" val="3561006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15154"/>
            <a:ext cx="8174052" cy="4699381"/>
          </a:xfrm>
        </p:spPr>
        <p:txBody>
          <a:bodyPr>
            <a:noAutofit/>
          </a:bodyPr>
          <a:lstStyle/>
          <a:p>
            <a:pPr marL="0" indent="0">
              <a:buNone/>
            </a:pPr>
            <a:r>
              <a:rPr lang="de-DE" sz="2400"/>
              <a:t>Wann benutzt man das Reflexivpronomen mit dem </a:t>
            </a:r>
            <a:r>
              <a:rPr lang="de-DE" sz="2400" b="1"/>
              <a:t>Akkusativ </a:t>
            </a:r>
            <a:r>
              <a:rPr lang="de-DE" sz="2400"/>
              <a:t>und wann mit dem </a:t>
            </a:r>
            <a:r>
              <a:rPr lang="de-DE" sz="2400" b="1"/>
              <a:t>Dativ</a:t>
            </a:r>
            <a:r>
              <a:rPr lang="de-DE" sz="2400"/>
              <a:t>? </a:t>
            </a:r>
            <a:br>
              <a:rPr lang="de-DE" sz="2400"/>
            </a:br>
            <a:r>
              <a:rPr lang="de-DE" sz="1800">
                <a:solidFill>
                  <a:prstClr val="white">
                    <a:lumMod val="50000"/>
                  </a:prstClr>
                </a:solidFill>
              </a:rPr>
              <a:t>When do you use the reflexive pronoun with accusative and when with dative case?</a:t>
            </a:r>
            <a:endParaRPr lang="de-DE" sz="2400"/>
          </a:p>
          <a:p>
            <a:pPr lvl="0">
              <a:buFont typeface="Arial" panose="020B0604020202020204" pitchFamily="34" charset="0"/>
              <a:buChar char="•"/>
            </a:pPr>
            <a:endParaRPr lang="de-DE" sz="1100">
              <a:solidFill>
                <a:prstClr val="black"/>
              </a:solidFill>
            </a:endParaRPr>
          </a:p>
          <a:p>
            <a:pPr lvl="0">
              <a:buFont typeface="Arial" panose="020B0604020202020204" pitchFamily="34" charset="0"/>
              <a:buChar char="•"/>
            </a:pPr>
            <a:endParaRPr lang="de-DE" sz="2400">
              <a:solidFill>
                <a:prstClr val="black"/>
              </a:solidFill>
            </a:endParaRPr>
          </a:p>
          <a:p>
            <a:pPr marL="0" indent="0" algn="just">
              <a:buNone/>
            </a:pPr>
            <a:endParaRPr lang="de-DE" sz="2000">
              <a:solidFill>
                <a:schemeClr val="bg1">
                  <a:lumMod val="50000"/>
                </a:schemeClr>
              </a:solidFill>
            </a:endParaRPr>
          </a:p>
          <a:p>
            <a:pPr marL="0" indent="0" algn="just">
              <a:buNone/>
            </a:pPr>
            <a:endParaRPr lang="de-DE" sz="2000">
              <a:solidFill>
                <a:schemeClr val="bg1">
                  <a:lumMod val="50000"/>
                </a:schemeClr>
              </a:solidFill>
            </a:endParaRPr>
          </a:p>
          <a:p>
            <a:pPr marL="0" indent="0" algn="just">
              <a:buNone/>
            </a:pPr>
            <a:endParaRPr lang="de-DE" sz="2000">
              <a:solidFill>
                <a:schemeClr val="bg1">
                  <a:lumMod val="50000"/>
                </a:schemeClr>
              </a:solidFill>
            </a:endParaRPr>
          </a:p>
          <a:p>
            <a:pPr marL="0" indent="0" algn="just">
              <a:buNone/>
            </a:pPr>
            <a:endParaRPr lang="en-US" sz="2400">
              <a:solidFill>
                <a:schemeClr val="bg1">
                  <a:lumMod val="50000"/>
                </a:schemeClr>
              </a:solidFill>
              <a:latin typeface="Calibri"/>
              <a:cs typeface="Calibri"/>
            </a:endParaRPr>
          </a:p>
        </p:txBody>
      </p:sp>
      <p:graphicFrame>
        <p:nvGraphicFramePr>
          <p:cNvPr id="9" name="Tabelle 8"/>
          <p:cNvGraphicFramePr>
            <a:graphicFrameLocks noGrp="1"/>
          </p:cNvGraphicFramePr>
          <p:nvPr>
            <p:extLst>
              <p:ext uri="{D42A27DB-BD31-4B8C-83A1-F6EECF244321}">
                <p14:modId xmlns:p14="http://schemas.microsoft.com/office/powerpoint/2010/main" val="352983641"/>
              </p:ext>
            </p:extLst>
          </p:nvPr>
        </p:nvGraphicFramePr>
        <p:xfrm>
          <a:off x="543465" y="3027869"/>
          <a:ext cx="7988060" cy="2975706"/>
        </p:xfrm>
        <a:graphic>
          <a:graphicData uri="http://schemas.openxmlformats.org/drawingml/2006/table">
            <a:tbl>
              <a:tblPr firstRow="1" bandRow="1">
                <a:tableStyleId>{5C22544A-7EE6-4342-B048-85BDC9FD1C3A}</a:tableStyleId>
              </a:tblPr>
              <a:tblGrid>
                <a:gridCol w="4055362">
                  <a:extLst>
                    <a:ext uri="{9D8B030D-6E8A-4147-A177-3AD203B41FA5}">
                      <a16:colId xmlns:a16="http://schemas.microsoft.com/office/drawing/2014/main" val="20000"/>
                    </a:ext>
                  </a:extLst>
                </a:gridCol>
                <a:gridCol w="3932698">
                  <a:extLst>
                    <a:ext uri="{9D8B030D-6E8A-4147-A177-3AD203B41FA5}">
                      <a16:colId xmlns:a16="http://schemas.microsoft.com/office/drawing/2014/main" val="20001"/>
                    </a:ext>
                  </a:extLst>
                </a:gridCol>
              </a:tblGrid>
              <a:tr h="401248">
                <a:tc>
                  <a:txBody>
                    <a:bodyPr/>
                    <a:lstStyle/>
                    <a:p>
                      <a:r>
                        <a:rPr lang="de-DE" sz="2200"/>
                        <a:t>Reflexivpronomen mit Akkusativ</a:t>
                      </a:r>
                      <a:endParaRPr lang="de-DE" sz="2200" dirty="0"/>
                    </a:p>
                  </a:txBody>
                  <a:tcPr/>
                </a:tc>
                <a:tc>
                  <a:txBody>
                    <a:bodyPr/>
                    <a:lstStyle/>
                    <a:p>
                      <a:r>
                        <a:rPr lang="de-DE" sz="2200"/>
                        <a:t>Reflexivpronomen mit Dativ</a:t>
                      </a:r>
                      <a:endParaRPr lang="de-DE" sz="2200" dirty="0"/>
                    </a:p>
                  </a:txBody>
                  <a:tcPr/>
                </a:tc>
                <a:extLst>
                  <a:ext uri="{0D108BD9-81ED-4DB2-BD59-A6C34878D82A}">
                    <a16:rowId xmlns:a16="http://schemas.microsoft.com/office/drawing/2014/main" val="10000"/>
                  </a:ext>
                </a:extLst>
              </a:tr>
              <a:tr h="254898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de-DE" sz="1200" b="1" baseline="0">
                        <a:solidFill>
                          <a:srgbClr val="FF0000"/>
                        </a:solidFill>
                      </a:endParaRPr>
                    </a:p>
                    <a:p>
                      <a:pPr marL="0" marR="0" indent="0" algn="l" defTabSz="457200" rtl="0" eaLnBrk="1" fontAlgn="auto" latinLnBrk="0" hangingPunct="1">
                        <a:lnSpc>
                          <a:spcPct val="100000"/>
                        </a:lnSpc>
                        <a:spcBef>
                          <a:spcPts val="0"/>
                        </a:spcBef>
                        <a:spcAft>
                          <a:spcPts val="0"/>
                        </a:spcAft>
                        <a:buClrTx/>
                        <a:buSzTx/>
                        <a:buFontTx/>
                        <a:buNone/>
                        <a:tabLst/>
                        <a:defRPr/>
                      </a:pPr>
                      <a:r>
                        <a:rPr lang="de-DE" sz="2000" baseline="0"/>
                        <a:t>Wenn es im Satz nur </a:t>
                      </a:r>
                      <a:r>
                        <a:rPr lang="de-DE" sz="2000" b="1" baseline="0"/>
                        <a:t>ein Objekt </a:t>
                      </a:r>
                      <a:r>
                        <a:rPr lang="de-DE" sz="2000" baseline="0"/>
                        <a:t>gibt, benutzen wir das Reflexivpronomen mit dem Akkusativ.</a:t>
                      </a:r>
                    </a:p>
                    <a:p>
                      <a:pPr marL="0" marR="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white">
                              <a:lumMod val="50000"/>
                            </a:prstClr>
                          </a:solidFill>
                          <a:effectLst/>
                          <a:uLnTx/>
                          <a:uFillTx/>
                          <a:latin typeface="+mn-lt"/>
                        </a:rPr>
                        <a:t>If there is just one object, then the reflexive pronoun takes the accusative.</a:t>
                      </a:r>
                    </a:p>
                    <a:p>
                      <a:pPr marL="0" marR="0" indent="0" algn="l" defTabSz="457200" rtl="0" eaLnBrk="1" fontAlgn="auto" latinLnBrk="0" hangingPunct="1">
                        <a:lnSpc>
                          <a:spcPct val="100000"/>
                        </a:lnSpc>
                        <a:spcBef>
                          <a:spcPts val="0"/>
                        </a:spcBef>
                        <a:spcAft>
                          <a:spcPts val="0"/>
                        </a:spcAft>
                        <a:buClrTx/>
                        <a:buSzTx/>
                        <a:buFontTx/>
                        <a:buNone/>
                        <a:tabLst/>
                        <a:defRPr/>
                      </a:pPr>
                      <a:endParaRPr lang="de-DE" sz="2000" baseline="0"/>
                    </a:p>
                    <a:p>
                      <a:r>
                        <a:rPr lang="de-DE" sz="2000" b="1" baseline="0"/>
                        <a:t>Beispiel</a:t>
                      </a:r>
                      <a:r>
                        <a:rPr lang="de-DE" sz="2000" baseline="0"/>
                        <a:t>: </a:t>
                      </a:r>
                      <a:r>
                        <a:rPr lang="de-DE" sz="2000" b="1" baseline="0">
                          <a:solidFill>
                            <a:schemeClr val="tx1"/>
                          </a:solidFill>
                        </a:rPr>
                        <a:t>Ich</a:t>
                      </a:r>
                      <a:r>
                        <a:rPr lang="de-DE" sz="2000" baseline="0">
                          <a:solidFill>
                            <a:schemeClr val="tx1"/>
                          </a:solidFill>
                        </a:rPr>
                        <a:t> </a:t>
                      </a:r>
                      <a:r>
                        <a:rPr lang="de-DE" sz="2000" b="1" baseline="0">
                          <a:solidFill>
                            <a:srgbClr val="FF0000"/>
                          </a:solidFill>
                        </a:rPr>
                        <a:t>wasche mich</a:t>
                      </a:r>
                      <a:r>
                        <a:rPr lang="de-DE" sz="2000" baseline="0"/>
                        <a:t>.</a:t>
                      </a:r>
                      <a:endParaRPr lang="de-DE" sz="500"/>
                    </a:p>
                  </a:txBody>
                  <a:tcPr/>
                </a:tc>
                <a:tc>
                  <a:txBody>
                    <a:bodyPr/>
                    <a:lstStyle/>
                    <a:p>
                      <a:endParaRPr lang="de-DE" sz="1200" b="1">
                        <a:solidFill>
                          <a:srgbClr val="FF0000"/>
                        </a:solidFill>
                      </a:endParaRPr>
                    </a:p>
                    <a:p>
                      <a:pPr marL="0" marR="0" indent="0" algn="l" defTabSz="457200" rtl="0" eaLnBrk="1" fontAlgn="auto" latinLnBrk="0" hangingPunct="1">
                        <a:lnSpc>
                          <a:spcPct val="100000"/>
                        </a:lnSpc>
                        <a:spcBef>
                          <a:spcPts val="0"/>
                        </a:spcBef>
                        <a:spcAft>
                          <a:spcPts val="0"/>
                        </a:spcAft>
                        <a:buClrTx/>
                        <a:buSzTx/>
                        <a:buFontTx/>
                        <a:buNone/>
                        <a:tabLst/>
                        <a:defRPr/>
                      </a:pPr>
                      <a:r>
                        <a:rPr lang="de-DE" sz="2000" baseline="0"/>
                        <a:t>Wenn es im Satz </a:t>
                      </a:r>
                      <a:r>
                        <a:rPr lang="de-DE" sz="2000" b="1" baseline="0"/>
                        <a:t>zwei Objekte </a:t>
                      </a:r>
                      <a:r>
                        <a:rPr lang="de-DE" sz="2000" baseline="0"/>
                        <a:t>gibt, benutzen wir das Reflexivpronomen mit dem Dativ.</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white">
                              <a:lumMod val="50000"/>
                            </a:prstClr>
                          </a:solidFill>
                          <a:effectLst/>
                          <a:uLnTx/>
                          <a:uFillTx/>
                          <a:latin typeface="+mn-lt"/>
                        </a:rPr>
                        <a:t>If there are two objects, then the reflexive pronoun takes the dative.</a:t>
                      </a:r>
                    </a:p>
                    <a:p>
                      <a:endParaRPr lang="de-DE" sz="2000" baseline="0"/>
                    </a:p>
                    <a:p>
                      <a:r>
                        <a:rPr lang="de-DE" sz="2000" b="1" baseline="0"/>
                        <a:t>Beispiel</a:t>
                      </a:r>
                      <a:r>
                        <a:rPr lang="de-DE" sz="2000" baseline="0"/>
                        <a:t>: </a:t>
                      </a:r>
                      <a:r>
                        <a:rPr lang="de-DE" sz="2000" b="1" baseline="0">
                          <a:solidFill>
                            <a:schemeClr val="tx1"/>
                          </a:solidFill>
                        </a:rPr>
                        <a:t>Ich</a:t>
                      </a:r>
                      <a:r>
                        <a:rPr lang="de-DE" sz="2000" baseline="0">
                          <a:solidFill>
                            <a:schemeClr val="tx1"/>
                          </a:solidFill>
                        </a:rPr>
                        <a:t> </a:t>
                      </a:r>
                      <a:r>
                        <a:rPr lang="de-DE" sz="2000" b="1" baseline="0">
                          <a:solidFill>
                            <a:srgbClr val="FF0000"/>
                          </a:solidFill>
                        </a:rPr>
                        <a:t>wasche</a:t>
                      </a:r>
                      <a:r>
                        <a:rPr lang="de-DE" sz="2000" baseline="0"/>
                        <a:t> </a:t>
                      </a:r>
                      <a:r>
                        <a:rPr lang="de-DE" sz="2000" b="1" baseline="0">
                          <a:solidFill>
                            <a:srgbClr val="FF0000"/>
                          </a:solidFill>
                        </a:rPr>
                        <a:t>mir</a:t>
                      </a:r>
                      <a:r>
                        <a:rPr lang="de-DE" sz="2000" baseline="0"/>
                        <a:t> </a:t>
                      </a:r>
                      <a:r>
                        <a:rPr lang="de-DE" sz="2000" b="1" baseline="0">
                          <a:solidFill>
                            <a:schemeClr val="tx1"/>
                          </a:solidFill>
                        </a:rPr>
                        <a:t>die Hände</a:t>
                      </a:r>
                      <a:r>
                        <a:rPr lang="de-DE" sz="2000" baseline="0"/>
                        <a:t>.</a:t>
                      </a:r>
                    </a:p>
                  </a:txBody>
                  <a:tcPr/>
                </a:tc>
                <a:extLst>
                  <a:ext uri="{0D108BD9-81ED-4DB2-BD59-A6C34878D82A}">
                    <a16:rowId xmlns:a16="http://schemas.microsoft.com/office/drawing/2014/main" val="10001"/>
                  </a:ext>
                </a:extLst>
              </a:tr>
            </a:tbl>
          </a:graphicData>
        </a:graphic>
      </p:graphicFrame>
      <p:sp>
        <p:nvSpPr>
          <p:cNvPr id="8" name="Rectangle 7"/>
          <p:cNvSpPr/>
          <p:nvPr/>
        </p:nvSpPr>
        <p:spPr>
          <a:xfrm>
            <a:off x="1" y="0"/>
            <a:ext cx="6135880" cy="1035134"/>
          </a:xfrm>
          <a:prstGeom prst="rect">
            <a:avLst/>
          </a:prstGeom>
          <a:solidFill>
            <a:srgbClr val="00B0F0"/>
          </a:solidFill>
          <a:ln>
            <a:solidFill>
              <a:srgbClr val="00B0F0"/>
            </a:solidFill>
          </a:ln>
        </p:spPr>
        <p:style>
          <a:lnRef idx="1">
            <a:schemeClr val="accent2"/>
          </a:lnRef>
          <a:fillRef idx="3">
            <a:schemeClr val="accent2"/>
          </a:fillRef>
          <a:effectRef idx="2">
            <a:schemeClr val="accent2"/>
          </a:effectRef>
          <a:fontRef idx="minor">
            <a:schemeClr val="lt1"/>
          </a:fontRef>
        </p:style>
        <p:txBody>
          <a:bodyPr rtlCol="0" anchor="ctr"/>
          <a:lstStyle/>
          <a:p>
            <a:pPr algn="ctr"/>
            <a:r>
              <a:rPr lang="en-GB" sz="2800" b="1">
                <a:cs typeface="Calibri"/>
              </a:rPr>
              <a:t>Verben – Reflexive Verben</a:t>
            </a:r>
            <a:br>
              <a:rPr lang="en-GB" sz="2400" b="1">
                <a:cs typeface="Calibri"/>
              </a:rPr>
            </a:br>
            <a:r>
              <a:rPr lang="en-US" sz="2300" b="1">
                <a:cs typeface="Calibri"/>
              </a:rPr>
              <a:t>Verbs – </a:t>
            </a:r>
            <a:r>
              <a:rPr lang="de-DE" sz="2300" b="1">
                <a:cs typeface="Calibri"/>
              </a:rPr>
              <a:t>reflexive verbs</a:t>
            </a:r>
            <a:endParaRPr lang="en-CA" sz="2300"/>
          </a:p>
        </p:txBody>
      </p:sp>
    </p:spTree>
    <p:extLst>
      <p:ext uri="{BB962C8B-B14F-4D97-AF65-F5344CB8AC3E}">
        <p14:creationId xmlns:p14="http://schemas.microsoft.com/office/powerpoint/2010/main" val="27866912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15154"/>
            <a:ext cx="8174052" cy="4699381"/>
          </a:xfrm>
        </p:spPr>
        <p:txBody>
          <a:bodyPr>
            <a:noAutofit/>
          </a:bodyPr>
          <a:lstStyle/>
          <a:p>
            <a:pPr lvl="0">
              <a:buFont typeface="Arial" panose="020B0604020202020204" pitchFamily="34" charset="0"/>
              <a:buChar char="•"/>
            </a:pPr>
            <a:endParaRPr lang="de-DE" sz="1100">
              <a:solidFill>
                <a:prstClr val="black"/>
              </a:solidFill>
            </a:endParaRPr>
          </a:p>
          <a:p>
            <a:pPr lvl="0">
              <a:buFont typeface="Arial" panose="020B0604020202020204" pitchFamily="34" charset="0"/>
              <a:buChar char="•"/>
            </a:pPr>
            <a:endParaRPr lang="de-DE" sz="2400">
              <a:solidFill>
                <a:prstClr val="black"/>
              </a:solidFill>
            </a:endParaRPr>
          </a:p>
          <a:p>
            <a:pPr marL="0" indent="0" algn="just">
              <a:buNone/>
            </a:pPr>
            <a:endParaRPr lang="de-DE" sz="2000">
              <a:solidFill>
                <a:schemeClr val="bg1">
                  <a:lumMod val="50000"/>
                </a:schemeClr>
              </a:solidFill>
            </a:endParaRPr>
          </a:p>
          <a:p>
            <a:pPr marL="0" indent="0" algn="just">
              <a:buNone/>
            </a:pPr>
            <a:endParaRPr lang="de-DE" sz="2000">
              <a:solidFill>
                <a:schemeClr val="bg1">
                  <a:lumMod val="50000"/>
                </a:schemeClr>
              </a:solidFill>
            </a:endParaRPr>
          </a:p>
          <a:p>
            <a:pPr marL="0" indent="0" algn="just">
              <a:buNone/>
            </a:pPr>
            <a:endParaRPr lang="de-DE" sz="2000">
              <a:solidFill>
                <a:schemeClr val="bg1">
                  <a:lumMod val="50000"/>
                </a:schemeClr>
              </a:solidFill>
            </a:endParaRPr>
          </a:p>
          <a:p>
            <a:pPr marL="0" indent="0" algn="just">
              <a:buNone/>
            </a:pPr>
            <a:endParaRPr lang="en-US" sz="2400">
              <a:solidFill>
                <a:schemeClr val="bg1">
                  <a:lumMod val="50000"/>
                </a:schemeClr>
              </a:solidFill>
              <a:latin typeface="Calibri"/>
              <a:cs typeface="Calibri"/>
            </a:endParaRPr>
          </a:p>
        </p:txBody>
      </p:sp>
      <p:sp>
        <p:nvSpPr>
          <p:cNvPr id="8" name="Rectangle 7"/>
          <p:cNvSpPr/>
          <p:nvPr/>
        </p:nvSpPr>
        <p:spPr>
          <a:xfrm>
            <a:off x="1" y="0"/>
            <a:ext cx="6135880" cy="1035134"/>
          </a:xfrm>
          <a:prstGeom prst="rect">
            <a:avLst/>
          </a:prstGeom>
          <a:solidFill>
            <a:srgbClr val="00B0F0"/>
          </a:solidFill>
          <a:ln>
            <a:solidFill>
              <a:srgbClr val="00B0F0"/>
            </a:solidFill>
          </a:ln>
        </p:spPr>
        <p:style>
          <a:lnRef idx="1">
            <a:schemeClr val="accent2"/>
          </a:lnRef>
          <a:fillRef idx="3">
            <a:schemeClr val="accent2"/>
          </a:fillRef>
          <a:effectRef idx="2">
            <a:schemeClr val="accent2"/>
          </a:effectRef>
          <a:fontRef idx="minor">
            <a:schemeClr val="lt1"/>
          </a:fontRef>
        </p:style>
        <p:txBody>
          <a:bodyPr rtlCol="0" anchor="ctr"/>
          <a:lstStyle/>
          <a:p>
            <a:pPr algn="ctr"/>
            <a:r>
              <a:rPr lang="en-GB" sz="2800" b="1">
                <a:cs typeface="Calibri"/>
              </a:rPr>
              <a:t>Verben – Reflexive Verben: Formen</a:t>
            </a:r>
            <a:br>
              <a:rPr lang="en-GB" sz="2400" b="1">
                <a:cs typeface="Calibri"/>
              </a:rPr>
            </a:br>
            <a:r>
              <a:rPr lang="en-US" sz="2300" b="1">
                <a:cs typeface="Calibri"/>
              </a:rPr>
              <a:t>Verbs – </a:t>
            </a:r>
            <a:r>
              <a:rPr lang="de-DE" sz="2300" b="1">
                <a:cs typeface="Calibri"/>
              </a:rPr>
              <a:t>reflexive verbs: forms</a:t>
            </a:r>
            <a:endParaRPr lang="en-CA" sz="2300"/>
          </a:p>
        </p:txBody>
      </p:sp>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78416" y="4234712"/>
            <a:ext cx="144140" cy="266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199" y="2340453"/>
            <a:ext cx="3631721" cy="2686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83811" y="2340453"/>
            <a:ext cx="4589117" cy="2724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37251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15154"/>
            <a:ext cx="8238226" cy="4558633"/>
          </a:xfrm>
        </p:spPr>
        <p:txBody>
          <a:bodyPr>
            <a:noAutofit/>
          </a:bodyPr>
          <a:lstStyle/>
          <a:p>
            <a:pPr marL="0" indent="0" algn="just">
              <a:buNone/>
            </a:pPr>
            <a:r>
              <a:rPr lang="en-US" sz="2400" b="1"/>
              <a:t>Wortstellung: </a:t>
            </a:r>
            <a:r>
              <a:rPr lang="en-US" sz="2400"/>
              <a:t> </a:t>
            </a:r>
            <a:endParaRPr lang="en-US" sz="2400" dirty="0"/>
          </a:p>
          <a:p>
            <a:pPr marL="0" indent="0" algn="just">
              <a:buNone/>
            </a:pPr>
            <a:r>
              <a:rPr lang="en-US" sz="1800">
                <a:solidFill>
                  <a:schemeClr val="bg1">
                    <a:lumMod val="50000"/>
                  </a:schemeClr>
                </a:solidFill>
              </a:rPr>
              <a:t>Word order: </a:t>
            </a:r>
            <a:endParaRPr lang="en-US" sz="1800" dirty="0">
              <a:solidFill>
                <a:schemeClr val="bg1">
                  <a:lumMod val="50000"/>
                </a:schemeClr>
              </a:solidFill>
            </a:endParaRPr>
          </a:p>
          <a:p>
            <a:pPr marL="0" indent="0" algn="just">
              <a:buNone/>
            </a:pPr>
            <a:endParaRPr lang="en-US" sz="1800"/>
          </a:p>
          <a:p>
            <a:pPr marL="0" indent="0" algn="just">
              <a:buNone/>
            </a:pPr>
            <a:endParaRPr lang="en-US" sz="1800"/>
          </a:p>
          <a:p>
            <a:pPr marL="0" indent="0" algn="just">
              <a:buNone/>
            </a:pPr>
            <a:endParaRPr lang="en-US" sz="1800"/>
          </a:p>
          <a:p>
            <a:pPr marL="0" indent="0" algn="just">
              <a:buNone/>
            </a:pPr>
            <a:endParaRPr lang="en-US" sz="1800"/>
          </a:p>
          <a:p>
            <a:pPr marL="0" indent="0" algn="just">
              <a:buNone/>
            </a:pPr>
            <a:endParaRPr lang="en-US" sz="1800"/>
          </a:p>
          <a:p>
            <a:pPr marL="0" indent="0" algn="just">
              <a:buNone/>
            </a:pPr>
            <a:endParaRPr lang="en-US" sz="1100"/>
          </a:p>
          <a:p>
            <a:pPr marL="0" lvl="0" indent="0" algn="just">
              <a:buNone/>
            </a:pPr>
            <a:r>
              <a:rPr lang="en-US" sz="2400" b="1">
                <a:solidFill>
                  <a:prstClr val="black"/>
                </a:solidFill>
              </a:rPr>
              <a:t>Wortstellung in einer Frage:</a:t>
            </a:r>
            <a:r>
              <a:rPr lang="en-US" sz="2400">
                <a:solidFill>
                  <a:prstClr val="black"/>
                </a:solidFill>
              </a:rPr>
              <a:t> </a:t>
            </a:r>
          </a:p>
          <a:p>
            <a:pPr marL="0" lvl="0" indent="0" algn="just">
              <a:buNone/>
            </a:pPr>
            <a:r>
              <a:rPr lang="en-US" sz="1800">
                <a:solidFill>
                  <a:prstClr val="white">
                    <a:lumMod val="50000"/>
                  </a:prstClr>
                </a:solidFill>
              </a:rPr>
              <a:t>Word order in a question:</a:t>
            </a:r>
          </a:p>
          <a:p>
            <a:pPr marL="0" lvl="0" indent="0" algn="just">
              <a:buNone/>
            </a:pPr>
            <a:endParaRPr lang="en-US" sz="2400">
              <a:solidFill>
                <a:prstClr val="black"/>
              </a:solidFill>
            </a:endParaRPr>
          </a:p>
          <a:p>
            <a:pPr marL="0" indent="0" algn="just">
              <a:buNone/>
            </a:pPr>
            <a:endParaRPr lang="en-US" sz="1800"/>
          </a:p>
          <a:p>
            <a:pPr marL="0" indent="0" algn="just">
              <a:buNone/>
            </a:pPr>
            <a:endParaRPr lang="en-US" sz="1800" dirty="0"/>
          </a:p>
          <a:p>
            <a:pPr marL="0" indent="0" algn="just">
              <a:buNone/>
            </a:pPr>
            <a:endParaRPr lang="en-US" sz="2400"/>
          </a:p>
          <a:p>
            <a:pPr marL="0" indent="0" algn="just">
              <a:buNone/>
            </a:pPr>
            <a:endParaRPr lang="en-US" sz="1100"/>
          </a:p>
          <a:p>
            <a:pPr marL="0" indent="0" algn="just">
              <a:buNone/>
            </a:pPr>
            <a:endParaRPr lang="en-US" sz="1100"/>
          </a:p>
          <a:p>
            <a:pPr marL="0" indent="0" algn="just">
              <a:buNone/>
            </a:pPr>
            <a:endParaRPr lang="en-US" sz="1100"/>
          </a:p>
          <a:p>
            <a:pPr marL="0" indent="0" algn="just">
              <a:buNone/>
            </a:pPr>
            <a:endParaRPr lang="en-US" sz="2000"/>
          </a:p>
        </p:txBody>
      </p:sp>
      <p:sp>
        <p:nvSpPr>
          <p:cNvPr id="24" name="Rectangle 7"/>
          <p:cNvSpPr/>
          <p:nvPr/>
        </p:nvSpPr>
        <p:spPr>
          <a:xfrm>
            <a:off x="1" y="0"/>
            <a:ext cx="6135880" cy="1035134"/>
          </a:xfrm>
          <a:prstGeom prst="rect">
            <a:avLst/>
          </a:prstGeom>
          <a:solidFill>
            <a:srgbClr val="00B0F0"/>
          </a:solidFill>
          <a:ln>
            <a:solidFill>
              <a:srgbClr val="00B0F0"/>
            </a:solidFill>
          </a:ln>
        </p:spPr>
        <p:style>
          <a:lnRef idx="1">
            <a:schemeClr val="accent2"/>
          </a:lnRef>
          <a:fillRef idx="3">
            <a:schemeClr val="accent2"/>
          </a:fillRef>
          <a:effectRef idx="2">
            <a:schemeClr val="accent2"/>
          </a:effectRef>
          <a:fontRef idx="minor">
            <a:schemeClr val="lt1"/>
          </a:fontRef>
        </p:style>
        <p:txBody>
          <a:bodyPr rtlCol="0" anchor="ctr"/>
          <a:lstStyle/>
          <a:p>
            <a:pPr algn="ctr"/>
            <a:r>
              <a:rPr lang="en-GB" sz="2800" b="1">
                <a:cs typeface="Calibri"/>
              </a:rPr>
              <a:t>Reflexive Verben: Position im Satz</a:t>
            </a:r>
            <a:br>
              <a:rPr lang="en-GB" sz="2400" b="1">
                <a:cs typeface="Calibri"/>
              </a:rPr>
            </a:br>
            <a:r>
              <a:rPr lang="en-GB" sz="2400" b="1">
                <a:cs typeface="Calibri"/>
              </a:rPr>
              <a:t>R</a:t>
            </a:r>
            <a:r>
              <a:rPr lang="en-US" sz="2400" b="1">
                <a:cs typeface="Calibri"/>
              </a:rPr>
              <a:t>eflexive verbs: word order</a:t>
            </a:r>
            <a:endParaRPr lang="en-CA" sz="2400"/>
          </a:p>
        </p:txBody>
      </p:sp>
      <p:graphicFrame>
        <p:nvGraphicFramePr>
          <p:cNvPr id="25" name="Tabelle 24"/>
          <p:cNvGraphicFramePr>
            <a:graphicFrameLocks noGrp="1"/>
          </p:cNvGraphicFramePr>
          <p:nvPr>
            <p:extLst>
              <p:ext uri="{D42A27DB-BD31-4B8C-83A1-F6EECF244321}">
                <p14:modId xmlns:p14="http://schemas.microsoft.com/office/powerpoint/2010/main" val="3237611143"/>
              </p:ext>
            </p:extLst>
          </p:nvPr>
        </p:nvGraphicFramePr>
        <p:xfrm>
          <a:off x="569089" y="2504832"/>
          <a:ext cx="7910676" cy="1371600"/>
        </p:xfrm>
        <a:graphic>
          <a:graphicData uri="http://schemas.openxmlformats.org/drawingml/2006/table">
            <a:tbl>
              <a:tblPr firstRow="1" bandRow="1"/>
              <a:tblGrid>
                <a:gridCol w="1977669">
                  <a:extLst>
                    <a:ext uri="{9D8B030D-6E8A-4147-A177-3AD203B41FA5}">
                      <a16:colId xmlns:a16="http://schemas.microsoft.com/office/drawing/2014/main" val="20000"/>
                    </a:ext>
                  </a:extLst>
                </a:gridCol>
                <a:gridCol w="1977669">
                  <a:extLst>
                    <a:ext uri="{9D8B030D-6E8A-4147-A177-3AD203B41FA5}">
                      <a16:colId xmlns:a16="http://schemas.microsoft.com/office/drawing/2014/main" val="20001"/>
                    </a:ext>
                  </a:extLst>
                </a:gridCol>
                <a:gridCol w="3955338">
                  <a:extLst>
                    <a:ext uri="{9D8B030D-6E8A-4147-A177-3AD203B41FA5}">
                      <a16:colId xmlns:a16="http://schemas.microsoft.com/office/drawing/2014/main" val="20002"/>
                    </a:ext>
                  </a:extLst>
                </a:gridCol>
              </a:tblGrid>
              <a:tr h="449647">
                <a:tc>
                  <a:txBody>
                    <a:bodyPr/>
                    <a:lstStyle/>
                    <a:p>
                      <a:pPr algn="ctr"/>
                      <a:endParaRPr lang="de-DE" sz="2400" dirty="0"/>
                    </a:p>
                  </a:txBody>
                  <a:tcPr/>
                </a:tc>
                <a:tc>
                  <a:txBody>
                    <a:bodyPr/>
                    <a:lstStyle/>
                    <a:p>
                      <a:pPr algn="ctr"/>
                      <a:r>
                        <a:rPr lang="de-DE" sz="2400" b="1" dirty="0"/>
                        <a:t>Position</a:t>
                      </a:r>
                      <a:r>
                        <a:rPr lang="de-DE" sz="2400" b="1" baseline="0" dirty="0"/>
                        <a:t> 2</a:t>
                      </a:r>
                      <a:endParaRPr lang="de-DE" sz="2400" b="1" dirty="0"/>
                    </a:p>
                  </a:txBody>
                  <a:tcPr/>
                </a:tc>
                <a:tc>
                  <a:txBody>
                    <a:bodyPr/>
                    <a:lstStyle/>
                    <a:p>
                      <a:pPr algn="ctr"/>
                      <a:endParaRPr lang="de-DE" sz="2400" dirty="0"/>
                    </a:p>
                  </a:txBody>
                  <a:tcPr/>
                </a:tc>
                <a:extLst>
                  <a:ext uri="{0D108BD9-81ED-4DB2-BD59-A6C34878D82A}">
                    <a16:rowId xmlns:a16="http://schemas.microsoft.com/office/drawing/2014/main" val="10000"/>
                  </a:ext>
                </a:extLst>
              </a:tr>
              <a:tr h="432395">
                <a:tc>
                  <a:txBody>
                    <a:bodyPr/>
                    <a:lstStyle/>
                    <a:p>
                      <a:pPr algn="ctr"/>
                      <a:r>
                        <a:rPr lang="de-DE" sz="2400"/>
                        <a:t>Anna</a:t>
                      </a:r>
                      <a:endParaRPr lang="de-DE" sz="2400" dirty="0"/>
                    </a:p>
                  </a:txBody>
                  <a:tcPr/>
                </a:tc>
                <a:tc>
                  <a:txBody>
                    <a:bodyPr/>
                    <a:lstStyle/>
                    <a:p>
                      <a:pPr algn="ctr"/>
                      <a:r>
                        <a:rPr lang="de-DE" sz="2400" b="1">
                          <a:solidFill>
                            <a:srgbClr val="FF0000"/>
                          </a:solidFill>
                        </a:rPr>
                        <a:t>kümmert</a:t>
                      </a:r>
                      <a:endParaRPr lang="de-DE" sz="2400" b="1" dirty="0">
                        <a:solidFill>
                          <a:srgbClr val="FF0000"/>
                        </a:solidFill>
                      </a:endParaRPr>
                    </a:p>
                  </a:txBody>
                  <a:tcPr>
                    <a:solidFill>
                      <a:schemeClr val="accent6">
                        <a:lumMod val="40000"/>
                        <a:lumOff val="60000"/>
                      </a:schemeClr>
                    </a:solidFill>
                  </a:tcPr>
                </a:tc>
                <a:tc>
                  <a:txBody>
                    <a:bodyPr/>
                    <a:lstStyle/>
                    <a:p>
                      <a:pPr algn="ctr"/>
                      <a:r>
                        <a:rPr lang="de-DE" sz="2400" b="1">
                          <a:solidFill>
                            <a:srgbClr val="FF0000"/>
                          </a:solidFill>
                        </a:rPr>
                        <a:t>sich</a:t>
                      </a:r>
                      <a:r>
                        <a:rPr lang="de-DE" sz="2400" b="1" baseline="0">
                          <a:solidFill>
                            <a:srgbClr val="FF0000"/>
                          </a:solidFill>
                        </a:rPr>
                        <a:t> </a:t>
                      </a:r>
                      <a:r>
                        <a:rPr lang="de-DE" sz="2400" b="0" baseline="0">
                          <a:solidFill>
                            <a:schemeClr val="tx1"/>
                          </a:solidFill>
                        </a:rPr>
                        <a:t>heute u</a:t>
                      </a:r>
                      <a:r>
                        <a:rPr lang="de-DE" sz="2400"/>
                        <a:t>m den Hund</a:t>
                      </a:r>
                      <a:r>
                        <a:rPr lang="de-DE" sz="2400" baseline="0"/>
                        <a:t>.</a:t>
                      </a:r>
                      <a:endParaRPr lang="de-DE" sz="2400" dirty="0"/>
                    </a:p>
                  </a:txBody>
                  <a:tcPr/>
                </a:tc>
                <a:extLst>
                  <a:ext uri="{0D108BD9-81ED-4DB2-BD59-A6C34878D82A}">
                    <a16:rowId xmlns:a16="http://schemas.microsoft.com/office/drawing/2014/main" val="10001"/>
                  </a:ext>
                </a:extLst>
              </a:tr>
              <a:tr h="432395">
                <a:tc>
                  <a:txBody>
                    <a:bodyPr/>
                    <a:lstStyle/>
                    <a:p>
                      <a:pPr algn="ctr"/>
                      <a:r>
                        <a:rPr lang="de-DE" sz="2400"/>
                        <a:t>Heute</a:t>
                      </a:r>
                      <a:endParaRPr lang="de-DE" sz="2400" dirty="0"/>
                    </a:p>
                  </a:txBody>
                  <a:tcPr/>
                </a:tc>
                <a:tc>
                  <a:txBody>
                    <a:bodyPr/>
                    <a:lstStyle/>
                    <a:p>
                      <a:pPr algn="ctr"/>
                      <a:r>
                        <a:rPr lang="de-DE" sz="2400" b="1">
                          <a:solidFill>
                            <a:srgbClr val="FF0000"/>
                          </a:solidFill>
                        </a:rPr>
                        <a:t>kümmert</a:t>
                      </a:r>
                      <a:endParaRPr lang="de-DE" sz="2400" b="1" dirty="0">
                        <a:solidFill>
                          <a:srgbClr val="FF0000"/>
                        </a:solidFill>
                      </a:endParaRPr>
                    </a:p>
                  </a:txBody>
                  <a:tcPr>
                    <a:solidFill>
                      <a:schemeClr val="accent6">
                        <a:lumMod val="40000"/>
                        <a:lumOff val="60000"/>
                      </a:schemeClr>
                    </a:solidFill>
                  </a:tcPr>
                </a:tc>
                <a:tc>
                  <a:txBody>
                    <a:bodyPr/>
                    <a:lstStyle/>
                    <a:p>
                      <a:pPr algn="ctr"/>
                      <a:r>
                        <a:rPr lang="de-DE" sz="2400" b="1">
                          <a:solidFill>
                            <a:srgbClr val="FF0000"/>
                          </a:solidFill>
                        </a:rPr>
                        <a:t>sich</a:t>
                      </a:r>
                      <a:r>
                        <a:rPr lang="de-DE" sz="2400" b="1" baseline="0">
                          <a:solidFill>
                            <a:srgbClr val="FF0000"/>
                          </a:solidFill>
                        </a:rPr>
                        <a:t> </a:t>
                      </a:r>
                      <a:r>
                        <a:rPr lang="de-DE" sz="2400" b="0" baseline="0">
                          <a:solidFill>
                            <a:schemeClr val="tx1"/>
                          </a:solidFill>
                        </a:rPr>
                        <a:t>Anna u</a:t>
                      </a:r>
                      <a:r>
                        <a:rPr lang="de-DE" sz="2400"/>
                        <a:t>m den Hund</a:t>
                      </a:r>
                      <a:endParaRPr lang="de-DE" sz="2400" dirty="0"/>
                    </a:p>
                  </a:txBody>
                  <a:tcPr/>
                </a:tc>
                <a:extLst>
                  <a:ext uri="{0D108BD9-81ED-4DB2-BD59-A6C34878D82A}">
                    <a16:rowId xmlns:a16="http://schemas.microsoft.com/office/drawing/2014/main" val="10002"/>
                  </a:ext>
                </a:extLst>
              </a:tr>
            </a:tbl>
          </a:graphicData>
        </a:graphic>
      </p:graphicFrame>
      <p:graphicFrame>
        <p:nvGraphicFramePr>
          <p:cNvPr id="8" name="Tabelle 7"/>
          <p:cNvGraphicFramePr>
            <a:graphicFrameLocks noGrp="1"/>
          </p:cNvGraphicFramePr>
          <p:nvPr>
            <p:extLst>
              <p:ext uri="{D42A27DB-BD31-4B8C-83A1-F6EECF244321}">
                <p14:modId xmlns:p14="http://schemas.microsoft.com/office/powerpoint/2010/main" val="506011488"/>
              </p:ext>
            </p:extLst>
          </p:nvPr>
        </p:nvGraphicFramePr>
        <p:xfrm>
          <a:off x="569089" y="5121364"/>
          <a:ext cx="7910676" cy="914400"/>
        </p:xfrm>
        <a:graphic>
          <a:graphicData uri="http://schemas.openxmlformats.org/drawingml/2006/table">
            <a:tbl>
              <a:tblPr firstRow="1" bandRow="1"/>
              <a:tblGrid>
                <a:gridCol w="1984330">
                  <a:extLst>
                    <a:ext uri="{9D8B030D-6E8A-4147-A177-3AD203B41FA5}">
                      <a16:colId xmlns:a16="http://schemas.microsoft.com/office/drawing/2014/main" val="20000"/>
                    </a:ext>
                  </a:extLst>
                </a:gridCol>
                <a:gridCol w="1992702">
                  <a:extLst>
                    <a:ext uri="{9D8B030D-6E8A-4147-A177-3AD203B41FA5}">
                      <a16:colId xmlns:a16="http://schemas.microsoft.com/office/drawing/2014/main" val="20001"/>
                    </a:ext>
                  </a:extLst>
                </a:gridCol>
                <a:gridCol w="3933644">
                  <a:extLst>
                    <a:ext uri="{9D8B030D-6E8A-4147-A177-3AD203B41FA5}">
                      <a16:colId xmlns:a16="http://schemas.microsoft.com/office/drawing/2014/main" val="20002"/>
                    </a:ext>
                  </a:extLst>
                </a:gridCol>
              </a:tblGrid>
              <a:tr h="449647">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de-DE" sz="2400" b="1"/>
                        <a:t>Position</a:t>
                      </a:r>
                      <a:r>
                        <a:rPr lang="de-DE" sz="2400" b="1" baseline="0"/>
                        <a:t> 1</a:t>
                      </a:r>
                      <a:endParaRPr lang="de-DE" sz="2400" b="1"/>
                    </a:p>
                  </a:txBody>
                  <a:tcPr/>
                </a:tc>
                <a:tc>
                  <a:txBody>
                    <a:bodyPr/>
                    <a:lstStyle/>
                    <a:p>
                      <a:pPr algn="ctr"/>
                      <a:endParaRPr lang="de-DE" sz="2400" b="1" dirty="0"/>
                    </a:p>
                  </a:txBody>
                  <a:tcPr/>
                </a:tc>
                <a:tc>
                  <a:txBody>
                    <a:bodyPr/>
                    <a:lstStyle/>
                    <a:p>
                      <a:pPr algn="ctr"/>
                      <a:endParaRPr lang="de-DE" sz="2400" b="1" dirty="0"/>
                    </a:p>
                  </a:txBody>
                  <a:tcPr/>
                </a:tc>
                <a:extLst>
                  <a:ext uri="{0D108BD9-81ED-4DB2-BD59-A6C34878D82A}">
                    <a16:rowId xmlns:a16="http://schemas.microsoft.com/office/drawing/2014/main" val="10000"/>
                  </a:ext>
                </a:extLst>
              </a:tr>
              <a:tr h="432395">
                <a:tc>
                  <a:txBody>
                    <a:bodyPr/>
                    <a:lstStyle/>
                    <a:p>
                      <a:pPr algn="ctr"/>
                      <a:r>
                        <a:rPr lang="de-DE" sz="2400" b="1">
                          <a:solidFill>
                            <a:srgbClr val="FF0000"/>
                          </a:solidFill>
                        </a:rPr>
                        <a:t>Kümmert</a:t>
                      </a:r>
                      <a:endParaRPr lang="de-DE" sz="2400" b="1" dirty="0">
                        <a:solidFill>
                          <a:srgbClr val="FF0000"/>
                        </a:solidFill>
                      </a:endParaRPr>
                    </a:p>
                  </a:txBody>
                  <a:tcPr>
                    <a:solidFill>
                      <a:schemeClr val="accent6">
                        <a:lumMod val="40000"/>
                        <a:lumOff val="60000"/>
                      </a:schemeClr>
                    </a:solidFill>
                  </a:tcPr>
                </a:tc>
                <a:tc>
                  <a:txBody>
                    <a:bodyPr/>
                    <a:lstStyle/>
                    <a:p>
                      <a:pPr algn="ctr"/>
                      <a:r>
                        <a:rPr lang="de-DE" sz="2400" b="0">
                          <a:solidFill>
                            <a:schemeClr val="tx1"/>
                          </a:solidFill>
                        </a:rPr>
                        <a:t>Anna</a:t>
                      </a:r>
                      <a:endParaRPr lang="de-DE" sz="2400" b="0" dirty="0">
                        <a:solidFill>
                          <a:schemeClr val="tx1"/>
                        </a:solidFill>
                      </a:endParaRPr>
                    </a:p>
                  </a:txBody>
                  <a:tcPr>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de-DE" sz="2400" b="0" baseline="0">
                          <a:solidFill>
                            <a:schemeClr val="tx1"/>
                          </a:solidFill>
                        </a:rPr>
                        <a:t>si</a:t>
                      </a:r>
                      <a:r>
                        <a:rPr lang="de-DE" sz="2400" b="0">
                          <a:solidFill>
                            <a:schemeClr val="tx1"/>
                          </a:solidFill>
                        </a:rPr>
                        <a:t>ch h</a:t>
                      </a:r>
                      <a:r>
                        <a:rPr lang="de-DE" sz="2400"/>
                        <a:t>eute um den Hund?</a:t>
                      </a:r>
                      <a:endParaRPr lang="de-DE" sz="2400"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203153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8" y="1615154"/>
            <a:ext cx="8169217" cy="4558633"/>
          </a:xfrm>
        </p:spPr>
        <p:txBody>
          <a:bodyPr>
            <a:noAutofit/>
          </a:bodyPr>
          <a:lstStyle/>
          <a:p>
            <a:pPr marL="457200" indent="-457200" algn="just">
              <a:buFont typeface="+mj-lt"/>
              <a:buAutoNum type="arabicParenR"/>
            </a:pPr>
            <a:r>
              <a:rPr lang="de-DE" sz="2400" b="1"/>
              <a:t>Reflexive Verben </a:t>
            </a:r>
            <a:r>
              <a:rPr lang="de-DE" sz="2400"/>
              <a:t>sind Verben mit einem </a:t>
            </a:r>
            <a:r>
              <a:rPr lang="de-DE" sz="2400" b="1"/>
              <a:t>Reflexivpronomen</a:t>
            </a:r>
            <a:r>
              <a:rPr lang="de-DE" sz="2400"/>
              <a:t>. </a:t>
            </a:r>
          </a:p>
          <a:p>
            <a:pPr marL="0" indent="0" algn="just">
              <a:buNone/>
            </a:pPr>
            <a:r>
              <a:rPr lang="de-DE" sz="1800">
                <a:solidFill>
                  <a:prstClr val="white">
                    <a:lumMod val="50000"/>
                  </a:prstClr>
                </a:solidFill>
              </a:rPr>
              <a:t>	Reflexive verbs are verbs with a reflexive pronoun.   </a:t>
            </a:r>
          </a:p>
          <a:p>
            <a:pPr marL="0" indent="0" algn="just">
              <a:buNone/>
            </a:pPr>
            <a:endParaRPr lang="de-DE" sz="1800">
              <a:solidFill>
                <a:prstClr val="white">
                  <a:lumMod val="50000"/>
                </a:prstClr>
              </a:solidFill>
            </a:endParaRPr>
          </a:p>
          <a:p>
            <a:pPr marL="457200" indent="-457200" algn="just">
              <a:buAutoNum type="arabicParenR" startAt="2"/>
            </a:pPr>
            <a:r>
              <a:rPr lang="de-DE" sz="2400" b="1"/>
              <a:t>Echte reflexive Verben </a:t>
            </a:r>
            <a:r>
              <a:rPr lang="de-DE" sz="2400"/>
              <a:t>beziehen sich auf das Subjekt. Sie stehen mit dem Reflexivpronomen. Das Reflexivpronomen kann nicht durch ein anderes Wort ersetzt werden.</a:t>
            </a:r>
          </a:p>
          <a:p>
            <a:pPr marL="0" indent="0" algn="just">
              <a:buNone/>
            </a:pPr>
            <a:r>
              <a:rPr lang="de-DE" sz="1800">
                <a:solidFill>
                  <a:prstClr val="white">
                    <a:lumMod val="50000"/>
                  </a:prstClr>
                </a:solidFill>
              </a:rPr>
              <a:t>	Real reflexive verbs reflect back to the subject. They go together with the 	reflexive pronoun and can not be replaced by another word</a:t>
            </a:r>
            <a:endParaRPr lang="de-DE" sz="2400"/>
          </a:p>
          <a:p>
            <a:pPr marL="0" indent="0" algn="just">
              <a:buNone/>
            </a:pPr>
            <a:r>
              <a:rPr lang="de-DE" sz="1800"/>
              <a:t> </a:t>
            </a:r>
          </a:p>
          <a:p>
            <a:pPr marL="0" lvl="0" indent="0" algn="just">
              <a:buNone/>
            </a:pPr>
            <a:r>
              <a:rPr lang="de-DE" sz="2400"/>
              <a:t>3)	Bei </a:t>
            </a:r>
            <a:r>
              <a:rPr lang="de-DE" sz="2400" b="1">
                <a:solidFill>
                  <a:prstClr val="black"/>
                </a:solidFill>
              </a:rPr>
              <a:t>unechten reflexiven Verben </a:t>
            </a:r>
            <a:r>
              <a:rPr lang="de-DE" sz="2400">
                <a:solidFill>
                  <a:prstClr val="black"/>
                </a:solidFill>
              </a:rPr>
              <a:t>kann das Verb auch ohne 	Reflexivpronomen benutzt werden.</a:t>
            </a:r>
          </a:p>
          <a:p>
            <a:pPr marL="0" lvl="0" indent="0">
              <a:buNone/>
            </a:pPr>
            <a:r>
              <a:rPr lang="de-DE" sz="1800">
                <a:solidFill>
                  <a:prstClr val="white">
                    <a:lumMod val="50000"/>
                  </a:prstClr>
                </a:solidFill>
              </a:rPr>
              <a:t>	With partly reflexive verbs the verb can be used with the same meaning even 	without the reflexive pronoun. </a:t>
            </a:r>
            <a:br>
              <a:rPr lang="de-DE" sz="2400"/>
            </a:br>
            <a:r>
              <a:rPr lang="de-DE" sz="1800">
                <a:solidFill>
                  <a:prstClr val="white">
                    <a:lumMod val="50000"/>
                  </a:prstClr>
                </a:solidFill>
              </a:rPr>
              <a:t>	</a:t>
            </a:r>
            <a:r>
              <a:rPr lang="de-DE" sz="2400" b="1"/>
              <a:t>		</a:t>
            </a:r>
            <a:br>
              <a:rPr lang="de-DE" sz="2400" b="1"/>
            </a:br>
            <a:r>
              <a:rPr lang="de-DE" sz="2400" b="1"/>
              <a:t>	</a:t>
            </a:r>
            <a:endParaRPr lang="de-DE" sz="1200">
              <a:solidFill>
                <a:prstClr val="black"/>
              </a:solidFill>
            </a:endParaRPr>
          </a:p>
        </p:txBody>
      </p:sp>
      <p:sp>
        <p:nvSpPr>
          <p:cNvPr id="8" name="Rectangle 7"/>
          <p:cNvSpPr/>
          <p:nvPr/>
        </p:nvSpPr>
        <p:spPr>
          <a:xfrm>
            <a:off x="1" y="0"/>
            <a:ext cx="6135880" cy="1035134"/>
          </a:xfrm>
          <a:prstGeom prst="rect">
            <a:avLst/>
          </a:prstGeom>
          <a:solidFill>
            <a:srgbClr val="00B0F0"/>
          </a:solidFill>
          <a:ln>
            <a:solidFill>
              <a:srgbClr val="00B0F0"/>
            </a:solidFill>
          </a:ln>
        </p:spPr>
        <p:style>
          <a:lnRef idx="1">
            <a:schemeClr val="accent2"/>
          </a:lnRef>
          <a:fillRef idx="3">
            <a:schemeClr val="accent2"/>
          </a:fillRef>
          <a:effectRef idx="2">
            <a:schemeClr val="accent2"/>
          </a:effectRef>
          <a:fontRef idx="minor">
            <a:schemeClr val="lt1"/>
          </a:fontRef>
        </p:style>
        <p:txBody>
          <a:bodyPr rtlCol="0" anchor="ctr"/>
          <a:lstStyle/>
          <a:p>
            <a:pPr algn="ctr"/>
            <a:r>
              <a:rPr lang="en-GB" sz="2800" b="1" err="1">
                <a:cs typeface="Calibri"/>
              </a:rPr>
              <a:t>Zusammenfassung</a:t>
            </a:r>
            <a:br>
              <a:rPr lang="en-GB" sz="4000" b="1">
                <a:cs typeface="Calibri"/>
              </a:rPr>
            </a:br>
            <a:r>
              <a:rPr lang="en-GB" sz="2400" b="1">
                <a:cs typeface="Calibri"/>
              </a:rPr>
              <a:t>summary</a:t>
            </a:r>
            <a:endParaRPr lang="en-CA" sz="2800"/>
          </a:p>
        </p:txBody>
      </p:sp>
    </p:spTree>
    <p:extLst>
      <p:ext uri="{BB962C8B-B14F-4D97-AF65-F5344CB8AC3E}">
        <p14:creationId xmlns:p14="http://schemas.microsoft.com/office/powerpoint/2010/main" val="3376851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feld 6"/>
          <p:cNvSpPr txBox="1"/>
          <p:nvPr/>
        </p:nvSpPr>
        <p:spPr>
          <a:xfrm>
            <a:off x="457198" y="1611091"/>
            <a:ext cx="8470777" cy="1477328"/>
          </a:xfrm>
          <a:prstGeom prst="rect">
            <a:avLst/>
          </a:prstGeom>
          <a:noFill/>
        </p:spPr>
        <p:txBody>
          <a:bodyPr wrap="square" rtlCol="0">
            <a:spAutoFit/>
          </a:bodyPr>
          <a:lstStyle/>
          <a:p>
            <a:r>
              <a:rPr lang="de-DE" sz="2400" b="1"/>
              <a:t>Ergänze das Reflexivpronomen im Akkusativ. </a:t>
            </a:r>
          </a:p>
          <a:p>
            <a:pPr lvl="0"/>
            <a:r>
              <a:rPr lang="de-DE" b="1">
                <a:solidFill>
                  <a:prstClr val="white">
                    <a:lumMod val="50000"/>
                  </a:prstClr>
                </a:solidFill>
              </a:rPr>
              <a:t>Fill in the reflexive pronoun in the accusative form.</a:t>
            </a:r>
          </a:p>
          <a:p>
            <a:br>
              <a:rPr lang="de-DE" sz="2400"/>
            </a:br>
            <a:endParaRPr lang="de-DE" sz="2400"/>
          </a:p>
        </p:txBody>
      </p:sp>
      <p:sp>
        <p:nvSpPr>
          <p:cNvPr id="9" name="Content Placeholder 2"/>
          <p:cNvSpPr>
            <a:spLocks noGrp="1"/>
          </p:cNvSpPr>
          <p:nvPr>
            <p:ph idx="1"/>
          </p:nvPr>
        </p:nvSpPr>
        <p:spPr>
          <a:xfrm>
            <a:off x="457198" y="2553420"/>
            <a:ext cx="8324493" cy="3812873"/>
          </a:xfrm>
        </p:spPr>
        <p:txBody>
          <a:bodyPr>
            <a:noAutofit/>
          </a:bodyPr>
          <a:lstStyle/>
          <a:p>
            <a:pPr marL="457200" indent="-457200" algn="just">
              <a:buSzPct val="100000"/>
              <a:buFont typeface="+mj-lt"/>
              <a:buAutoNum type="arabicParenR"/>
            </a:pPr>
            <a:r>
              <a:rPr lang="de-DE" sz="2400"/>
              <a:t>Du musst ______ beeilen, sonst kommst du zu spät zum Bus.</a:t>
            </a:r>
          </a:p>
          <a:p>
            <a:pPr marL="457200" indent="-457200" algn="just">
              <a:buSzPct val="100000"/>
              <a:buFont typeface="+mj-lt"/>
              <a:buAutoNum type="arabicParenR"/>
            </a:pPr>
            <a:r>
              <a:rPr lang="de-DE" sz="2400"/>
              <a:t>Ich muss ______ nur noch schnell waschen.</a:t>
            </a:r>
          </a:p>
          <a:p>
            <a:pPr marL="457200" indent="-457200" algn="just">
              <a:buSzPct val="100000"/>
              <a:buFont typeface="+mj-lt"/>
              <a:buAutoNum type="arabicParenR"/>
            </a:pPr>
            <a:r>
              <a:rPr lang="de-DE" sz="2400"/>
              <a:t>Freust du ______ schon auf Weihnachten?</a:t>
            </a:r>
          </a:p>
          <a:p>
            <a:pPr marL="457200" indent="-457200" algn="just">
              <a:buSzPct val="100000"/>
              <a:buFont typeface="+mj-lt"/>
              <a:buAutoNum type="arabicParenR"/>
            </a:pPr>
            <a:r>
              <a:rPr lang="de-DE" sz="2400"/>
              <a:t>Ich freue ______ auf deinen Besuch! </a:t>
            </a:r>
          </a:p>
          <a:p>
            <a:pPr marL="457200" indent="-457200" algn="just">
              <a:buSzPct val="100000"/>
              <a:buFont typeface="+mj-lt"/>
              <a:buAutoNum type="arabicParenR"/>
            </a:pPr>
            <a:r>
              <a:rPr lang="de-DE" sz="2400"/>
              <a:t>Du musst ______ noch bei Fiona für das Geschenk bedanken.</a:t>
            </a:r>
          </a:p>
          <a:p>
            <a:pPr marL="457200" indent="-457200" algn="just">
              <a:buSzPct val="100000"/>
              <a:buFont typeface="+mj-lt"/>
              <a:buAutoNum type="arabicParenR"/>
            </a:pPr>
            <a:r>
              <a:rPr lang="de-DE" sz="2400"/>
              <a:t>Können Sie ______ bitte kurz vorstellen?</a:t>
            </a:r>
          </a:p>
          <a:p>
            <a:pPr marL="457200" indent="-457200" algn="just">
              <a:buSzPct val="100000"/>
              <a:buFont typeface="+mj-lt"/>
              <a:buAutoNum type="arabicParenR"/>
            </a:pPr>
            <a:r>
              <a:rPr lang="de-DE" sz="2400"/>
              <a:t>Wann kümmert ihr ______ endlich besser um euren Hund?</a:t>
            </a:r>
          </a:p>
          <a:p>
            <a:pPr marL="457200" indent="-457200" algn="just">
              <a:buSzPct val="100000"/>
              <a:buFont typeface="+mj-lt"/>
              <a:buAutoNum type="arabicParenR"/>
            </a:pPr>
            <a:r>
              <a:rPr lang="de-DE" sz="2400"/>
              <a:t>Sie kauft ______ morgen ein neues Auto.</a:t>
            </a:r>
          </a:p>
          <a:p>
            <a:pPr marL="457200" indent="-457200" algn="just">
              <a:buSzPct val="100000"/>
              <a:buFont typeface="+mj-lt"/>
              <a:buAutoNum type="arabicParenR"/>
            </a:pPr>
            <a:r>
              <a:rPr lang="de-DE" sz="2400"/>
              <a:t>Er fühlt ______ nicht gut, denn er ist krank.</a:t>
            </a:r>
          </a:p>
        </p:txBody>
      </p:sp>
      <p:sp>
        <p:nvSpPr>
          <p:cNvPr id="6" name="Rectangle 7"/>
          <p:cNvSpPr/>
          <p:nvPr/>
        </p:nvSpPr>
        <p:spPr>
          <a:xfrm>
            <a:off x="-29496" y="0"/>
            <a:ext cx="2772696" cy="1035134"/>
          </a:xfrm>
          <a:prstGeom prst="rect">
            <a:avLst/>
          </a:prstGeom>
          <a:solidFill>
            <a:srgbClr val="00B0F0"/>
          </a:solidFill>
          <a:ln>
            <a:solidFill>
              <a:srgbClr val="00B0F0"/>
            </a:solidFill>
          </a:ln>
        </p:spPr>
        <p:style>
          <a:lnRef idx="1">
            <a:schemeClr val="accent2"/>
          </a:lnRef>
          <a:fillRef idx="3">
            <a:schemeClr val="accent2"/>
          </a:fillRef>
          <a:effectRef idx="2">
            <a:schemeClr val="accent2"/>
          </a:effectRef>
          <a:fontRef idx="minor">
            <a:schemeClr val="lt1"/>
          </a:fontRef>
        </p:style>
        <p:txBody>
          <a:bodyPr rtlCol="0" anchor="ctr"/>
          <a:lstStyle/>
          <a:p>
            <a:pPr algn="ctr"/>
            <a:r>
              <a:rPr lang="de" sz="2800" b="1"/>
              <a:t>Übung 1</a:t>
            </a:r>
            <a:br>
              <a:rPr lang="de" sz="2800" b="1"/>
            </a:br>
            <a:r>
              <a:rPr lang="de" sz="2400" b="1"/>
              <a:t>Exercise 1</a:t>
            </a:r>
            <a:endParaRPr lang="en-CA" sz="2400" b="1"/>
          </a:p>
        </p:txBody>
      </p:sp>
    </p:spTree>
    <p:extLst>
      <p:ext uri="{BB962C8B-B14F-4D97-AF65-F5344CB8AC3E}">
        <p14:creationId xmlns:p14="http://schemas.microsoft.com/office/powerpoint/2010/main" val="4045962241"/>
      </p:ext>
    </p:extLst>
  </p:cSld>
  <p:clrMapOvr>
    <a:masterClrMapping/>
  </p:clrMapOvr>
</p:sld>
</file>

<file path=ppt/theme/theme1.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2101</Words>
  <Application>Microsoft Office PowerPoint</Application>
  <PresentationFormat>Екран (4:3)</PresentationFormat>
  <Paragraphs>266</Paragraphs>
  <Slides>22</Slides>
  <Notes>2</Notes>
  <HiddenSlides>0</HiddenSlides>
  <MMClips>0</MMClips>
  <ScaleCrop>false</ScaleCrop>
  <HeadingPairs>
    <vt:vector size="6" baseType="variant">
      <vt:variant>
        <vt:lpstr>Використані шрифти</vt:lpstr>
      </vt:variant>
      <vt:variant>
        <vt:i4>2</vt:i4>
      </vt:variant>
      <vt:variant>
        <vt:lpstr>Тема</vt:lpstr>
      </vt:variant>
      <vt:variant>
        <vt:i4>1</vt:i4>
      </vt:variant>
      <vt:variant>
        <vt:lpstr>Заголовки слайдів</vt:lpstr>
      </vt:variant>
      <vt:variant>
        <vt:i4>22</vt:i4>
      </vt:variant>
    </vt:vector>
  </HeadingPairs>
  <TitlesOfParts>
    <vt:vector size="25" baseType="lpstr">
      <vt:lpstr>Arial</vt:lpstr>
      <vt:lpstr>Calibri</vt:lpstr>
      <vt:lpstr>Office-Design</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Übung für Fortgeschrittene</dc:title>
  <dc:creator>Bert Unger M.A.</dc:creator>
  <cp:lastModifiedBy>Online User</cp:lastModifiedBy>
  <cp:revision>403</cp:revision>
  <dcterms:created xsi:type="dcterms:W3CDTF">2013-09-05T12:36:00Z</dcterms:created>
  <dcterms:modified xsi:type="dcterms:W3CDTF">2024-10-10T16:24:14Z</dcterms:modified>
</cp:coreProperties>
</file>