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1"/>
  </p:notesMasterIdLst>
  <p:sldIdLst>
    <p:sldId id="452" r:id="rId2"/>
    <p:sldId id="390" r:id="rId3"/>
    <p:sldId id="293" r:id="rId4"/>
    <p:sldId id="387" r:id="rId5"/>
    <p:sldId id="391" r:id="rId6"/>
    <p:sldId id="320" r:id="rId7"/>
    <p:sldId id="396" r:id="rId8"/>
    <p:sldId id="401" r:id="rId9"/>
    <p:sldId id="402" r:id="rId10"/>
    <p:sldId id="403" r:id="rId11"/>
    <p:sldId id="404" r:id="rId12"/>
    <p:sldId id="405" r:id="rId13"/>
    <p:sldId id="406" r:id="rId14"/>
    <p:sldId id="407" r:id="rId15"/>
    <p:sldId id="408" r:id="rId16"/>
    <p:sldId id="409" r:id="rId17"/>
    <p:sldId id="397" r:id="rId18"/>
    <p:sldId id="410" r:id="rId19"/>
    <p:sldId id="411" r:id="rId20"/>
    <p:sldId id="412" r:id="rId21"/>
    <p:sldId id="413" r:id="rId22"/>
    <p:sldId id="414" r:id="rId23"/>
    <p:sldId id="415" r:id="rId24"/>
    <p:sldId id="416" r:id="rId25"/>
    <p:sldId id="370" r:id="rId26"/>
    <p:sldId id="417" r:id="rId27"/>
    <p:sldId id="418" r:id="rId28"/>
    <p:sldId id="419" r:id="rId29"/>
    <p:sldId id="420" r:id="rId30"/>
    <p:sldId id="421" r:id="rId31"/>
    <p:sldId id="422" r:id="rId32"/>
    <p:sldId id="424" r:id="rId33"/>
    <p:sldId id="423" r:id="rId34"/>
    <p:sldId id="425" r:id="rId35"/>
    <p:sldId id="426" r:id="rId36"/>
    <p:sldId id="427" r:id="rId37"/>
    <p:sldId id="428" r:id="rId38"/>
    <p:sldId id="429" r:id="rId39"/>
    <p:sldId id="430" r:id="rId40"/>
    <p:sldId id="431" r:id="rId41"/>
    <p:sldId id="440" r:id="rId42"/>
    <p:sldId id="439" r:id="rId43"/>
    <p:sldId id="432" r:id="rId44"/>
    <p:sldId id="441" r:id="rId45"/>
    <p:sldId id="434" r:id="rId46"/>
    <p:sldId id="442" r:id="rId47"/>
    <p:sldId id="443" r:id="rId48"/>
    <p:sldId id="435" r:id="rId49"/>
    <p:sldId id="444" r:id="rId50"/>
    <p:sldId id="445" r:id="rId51"/>
    <p:sldId id="436" r:id="rId52"/>
    <p:sldId id="446" r:id="rId53"/>
    <p:sldId id="447" r:id="rId54"/>
    <p:sldId id="437" r:id="rId55"/>
    <p:sldId id="448" r:id="rId56"/>
    <p:sldId id="449" r:id="rId57"/>
    <p:sldId id="438" r:id="rId58"/>
    <p:sldId id="450" r:id="rId59"/>
    <p:sldId id="451" r:id="rId60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EF"/>
    <a:srgbClr val="EBEBE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29" autoAdjust="0"/>
  </p:normalViewPr>
  <p:slideViewPr>
    <p:cSldViewPr snapToGrid="0" snapToObjects="1">
      <p:cViewPr varScale="1">
        <p:scale>
          <a:sx n="75" d="100"/>
          <a:sy n="75" d="100"/>
        </p:scale>
        <p:origin x="159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BCEA2-3A81-4AAA-8BFE-2ADB3AA14E14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98AD5-E397-41B3-A691-A6548868AF3C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737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5293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58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951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113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0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95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01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968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688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156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70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617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3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1374561"/>
            <a:ext cx="9144000" cy="241204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cs typeface="Calibri"/>
              </a:rPr>
              <a:t>Hauptsatz + Nebensatz: </a:t>
            </a:r>
            <a:br>
              <a:rPr lang="de-DE" sz="4000" b="1" dirty="0">
                <a:cs typeface="Calibri"/>
              </a:rPr>
            </a:br>
            <a:r>
              <a:rPr lang="de-DE" sz="4000" b="1" dirty="0">
                <a:cs typeface="Calibri"/>
              </a:rPr>
              <a:t>kausale und konzessive Konjunktionen: weil vs. obwohl</a:t>
            </a:r>
            <a:br>
              <a:rPr lang="de-DE" sz="3200" b="1" dirty="0">
                <a:cs typeface="Calibri"/>
              </a:rPr>
            </a:br>
            <a:r>
              <a:rPr lang="de-DE" sz="2000" dirty="0" err="1">
                <a:cs typeface="Calibri"/>
              </a:rPr>
              <a:t>main</a:t>
            </a:r>
            <a:r>
              <a:rPr lang="de-DE" sz="2000" dirty="0">
                <a:cs typeface="Calibri"/>
              </a:rPr>
              <a:t> </a:t>
            </a:r>
            <a:r>
              <a:rPr lang="de-DE" sz="2000" dirty="0" err="1">
                <a:cs typeface="Calibri"/>
              </a:rPr>
              <a:t>clause</a:t>
            </a:r>
            <a:r>
              <a:rPr lang="de-DE" sz="2000" dirty="0">
                <a:cs typeface="Calibri"/>
              </a:rPr>
              <a:t> + </a:t>
            </a:r>
            <a:r>
              <a:rPr lang="de-DE" sz="2000" dirty="0" err="1">
                <a:cs typeface="Calibri"/>
              </a:rPr>
              <a:t>subordinate</a:t>
            </a:r>
            <a:r>
              <a:rPr lang="de-DE" sz="2000" dirty="0">
                <a:cs typeface="Calibri"/>
              </a:rPr>
              <a:t> </a:t>
            </a:r>
            <a:r>
              <a:rPr lang="de-DE" sz="2000" dirty="0" err="1">
                <a:cs typeface="Calibri"/>
              </a:rPr>
              <a:t>clause</a:t>
            </a:r>
            <a:endParaRPr lang="en-GB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2883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„weil“.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„weil“.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ins Kino,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der Film mich </a:t>
            </a:r>
            <a:r>
              <a:rPr lang="de-DE" sz="2400" u="sng" dirty="0">
                <a:solidFill>
                  <a:srgbClr val="FF0000"/>
                </a:solidFill>
              </a:rPr>
              <a:t>interessiert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kann heute nicht kommen,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ich keine Zeit </a:t>
            </a:r>
            <a:r>
              <a:rPr lang="de-DE" sz="2400" u="sng" dirty="0">
                <a:solidFill>
                  <a:srgbClr val="FF0000"/>
                </a:solidFill>
              </a:rPr>
              <a:t>habe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kann nicht mit dem Auto fahren,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es kaputt </a:t>
            </a:r>
            <a:r>
              <a:rPr lang="de-DE" sz="2400" u="sng" dirty="0">
                <a:solidFill>
                  <a:srgbClr val="FF0000"/>
                </a:solidFill>
              </a:rPr>
              <a:t>ist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backt einen Kuchen,…		      (Ihre Mutter hat Geburtstag.)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können nicht in den Urlaub fahren,… (Sie haben kein Geld.)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Du musst dich warm anziehen,… 		(Es ist draußen sehr kalt.)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Wir machen eine Party,…							(Wir heiraten.)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zum Arzt,… 				   (Ich habe Bauchschmerzen.)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geht nicht zur Arbeit,…							   (Er ist krank.)</a:t>
            </a:r>
          </a:p>
        </p:txBody>
      </p:sp>
    </p:spTree>
    <p:extLst>
      <p:ext uri="{BB962C8B-B14F-4D97-AF65-F5344CB8AC3E}">
        <p14:creationId xmlns:p14="http://schemas.microsoft.com/office/powerpoint/2010/main" val="1552033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„weil“.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„weil“.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ins Kino,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der Film mich </a:t>
            </a:r>
            <a:r>
              <a:rPr lang="de-DE" sz="2400" u="sng" dirty="0">
                <a:solidFill>
                  <a:srgbClr val="FF0000"/>
                </a:solidFill>
              </a:rPr>
              <a:t>interessiert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kann heute nicht kommen,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ich keine Zeit </a:t>
            </a:r>
            <a:r>
              <a:rPr lang="de-DE" sz="2400" u="sng" dirty="0">
                <a:solidFill>
                  <a:srgbClr val="FF0000"/>
                </a:solidFill>
              </a:rPr>
              <a:t>habe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kann nicht mit dem Auto fahren,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es kaputt </a:t>
            </a:r>
            <a:r>
              <a:rPr lang="de-DE" sz="2400" u="sng" dirty="0">
                <a:solidFill>
                  <a:srgbClr val="FF0000"/>
                </a:solidFill>
              </a:rPr>
              <a:t>ist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backt einen Kuchen,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ihre Mutter Geburtstag </a:t>
            </a:r>
            <a:r>
              <a:rPr lang="de-DE" sz="2400" u="sng" dirty="0">
                <a:solidFill>
                  <a:srgbClr val="FF0000"/>
                </a:solidFill>
              </a:rPr>
              <a:t>hat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können nicht in den Urlaub fahren,… (Sie haben kein Geld.)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Du musst dich warm anziehen,… 		(Es ist draußen sehr kalt.)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Wir machen eine Party,…							(Wir heiraten.)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zum Arzt,… 				   (Ich habe Bauchschmerzen.)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geht nicht zur Arbeit,…							   (Er ist krank.)</a:t>
            </a:r>
          </a:p>
        </p:txBody>
      </p:sp>
    </p:spTree>
    <p:extLst>
      <p:ext uri="{BB962C8B-B14F-4D97-AF65-F5344CB8AC3E}">
        <p14:creationId xmlns:p14="http://schemas.microsoft.com/office/powerpoint/2010/main" val="698081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„weil“.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„weil“.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ins Kino,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der Film mich </a:t>
            </a:r>
            <a:r>
              <a:rPr lang="de-DE" sz="2400" u="sng" dirty="0">
                <a:solidFill>
                  <a:srgbClr val="FF0000"/>
                </a:solidFill>
              </a:rPr>
              <a:t>interessiert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kann heute nicht kommen,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ich keine Zeit </a:t>
            </a:r>
            <a:r>
              <a:rPr lang="de-DE" sz="2400" u="sng" dirty="0">
                <a:solidFill>
                  <a:srgbClr val="FF0000"/>
                </a:solidFill>
              </a:rPr>
              <a:t>habe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kann nicht mit dem Auto fahren,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es kaputt </a:t>
            </a:r>
            <a:r>
              <a:rPr lang="de-DE" sz="2400" u="sng" dirty="0">
                <a:solidFill>
                  <a:srgbClr val="FF0000"/>
                </a:solidFill>
              </a:rPr>
              <a:t>ist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backt einen Kuchen,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ihre Mutter Geburtstag </a:t>
            </a:r>
            <a:r>
              <a:rPr lang="de-DE" sz="2400" u="sng" dirty="0">
                <a:solidFill>
                  <a:srgbClr val="FF0000"/>
                </a:solidFill>
              </a:rPr>
              <a:t>hat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können nicht in den Urlaub fahren,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sie kein Geld </a:t>
            </a:r>
            <a:r>
              <a:rPr lang="de-DE" sz="2400" u="sng" dirty="0">
                <a:solidFill>
                  <a:srgbClr val="FF0000"/>
                </a:solidFill>
              </a:rPr>
              <a:t>hat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Du musst dich warm anziehen,… 		(Es ist draußen sehr kalt.)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Wir machen eine Party,…							(Wir heiraten.)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zum Arzt,… 				   (Ich habe Bauchschmerzen.)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geht nicht zur Arbeit,…							   (Er ist krank.)</a:t>
            </a:r>
          </a:p>
        </p:txBody>
      </p:sp>
    </p:spTree>
    <p:extLst>
      <p:ext uri="{BB962C8B-B14F-4D97-AF65-F5344CB8AC3E}">
        <p14:creationId xmlns:p14="http://schemas.microsoft.com/office/powerpoint/2010/main" val="2217759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„weil“.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„weil“.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ins Kino,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der Film mich </a:t>
            </a:r>
            <a:r>
              <a:rPr lang="de-DE" sz="2400" u="sng" dirty="0">
                <a:solidFill>
                  <a:srgbClr val="FF0000"/>
                </a:solidFill>
              </a:rPr>
              <a:t>interessiert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kann heute nicht kommen,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ich keine Zeit </a:t>
            </a:r>
            <a:r>
              <a:rPr lang="de-DE" sz="2400" u="sng" dirty="0">
                <a:solidFill>
                  <a:srgbClr val="FF0000"/>
                </a:solidFill>
              </a:rPr>
              <a:t>habe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kann nicht mit dem Auto fahren,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es kaputt </a:t>
            </a:r>
            <a:r>
              <a:rPr lang="de-DE" sz="2400" u="sng" dirty="0">
                <a:solidFill>
                  <a:srgbClr val="FF0000"/>
                </a:solidFill>
              </a:rPr>
              <a:t>ist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backt einen Kuchen,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ihre Mutter Geburtstag </a:t>
            </a:r>
            <a:r>
              <a:rPr lang="de-DE" sz="2400" u="sng" dirty="0">
                <a:solidFill>
                  <a:srgbClr val="FF0000"/>
                </a:solidFill>
              </a:rPr>
              <a:t>hat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können nicht in den Urlaub fahren,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sie kein Geld </a:t>
            </a:r>
            <a:r>
              <a:rPr lang="de-DE" sz="2400" u="sng" dirty="0">
                <a:solidFill>
                  <a:srgbClr val="FF0000"/>
                </a:solidFill>
              </a:rPr>
              <a:t>hat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Du musst dich warm anziehen,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es draußen sehr kalt </a:t>
            </a:r>
            <a:r>
              <a:rPr lang="de-DE" sz="2400" u="sng" dirty="0">
                <a:solidFill>
                  <a:srgbClr val="FF0000"/>
                </a:solidFill>
              </a:rPr>
              <a:t>ist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Wir machen eine Party,…							(Wir heiraten.)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zum Arzt,… 				   (Ich habe Bauchschmerzen.)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geht nicht zur Arbeit,…							   (Er ist krank.)</a:t>
            </a:r>
          </a:p>
        </p:txBody>
      </p:sp>
    </p:spTree>
    <p:extLst>
      <p:ext uri="{BB962C8B-B14F-4D97-AF65-F5344CB8AC3E}">
        <p14:creationId xmlns:p14="http://schemas.microsoft.com/office/powerpoint/2010/main" val="3978080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„weil“.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„weil“.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ins Kino,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der Film mich </a:t>
            </a:r>
            <a:r>
              <a:rPr lang="de-DE" sz="2400" u="sng" dirty="0">
                <a:solidFill>
                  <a:srgbClr val="FF0000"/>
                </a:solidFill>
              </a:rPr>
              <a:t>interessiert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kann heute nicht kommen,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ich keine Zeit </a:t>
            </a:r>
            <a:r>
              <a:rPr lang="de-DE" sz="2400" u="sng" dirty="0">
                <a:solidFill>
                  <a:srgbClr val="FF0000"/>
                </a:solidFill>
              </a:rPr>
              <a:t>habe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kann nicht mit dem Auto fahren,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es kaputt </a:t>
            </a:r>
            <a:r>
              <a:rPr lang="de-DE" sz="2400" u="sng" dirty="0">
                <a:solidFill>
                  <a:srgbClr val="FF0000"/>
                </a:solidFill>
              </a:rPr>
              <a:t>ist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backt einen Kuchen,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ihre Mutter Geburtstag </a:t>
            </a:r>
            <a:r>
              <a:rPr lang="de-DE" sz="2400" u="sng" dirty="0">
                <a:solidFill>
                  <a:srgbClr val="FF0000"/>
                </a:solidFill>
              </a:rPr>
              <a:t>hat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können nicht in den Urlaub fahren,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sie kein Geld </a:t>
            </a:r>
            <a:r>
              <a:rPr lang="de-DE" sz="2400" u="sng" dirty="0">
                <a:solidFill>
                  <a:srgbClr val="FF0000"/>
                </a:solidFill>
              </a:rPr>
              <a:t>hat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Du musst dich warm anziehen,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es draußen sehr kalt </a:t>
            </a:r>
            <a:r>
              <a:rPr lang="de-DE" sz="2400" u="sng" dirty="0">
                <a:solidFill>
                  <a:srgbClr val="FF0000"/>
                </a:solidFill>
              </a:rPr>
              <a:t>ist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Wir machen eine Party,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wir </a:t>
            </a:r>
            <a:r>
              <a:rPr lang="de-DE" sz="2400" u="sng" dirty="0">
                <a:solidFill>
                  <a:srgbClr val="FF0000"/>
                </a:solidFill>
              </a:rPr>
              <a:t>heiraten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zum Arzt,… 				   (Ich habe Bauchschmerzen.)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geht nicht zur Arbeit,…							   (Er ist krank.)</a:t>
            </a:r>
          </a:p>
        </p:txBody>
      </p:sp>
    </p:spTree>
    <p:extLst>
      <p:ext uri="{BB962C8B-B14F-4D97-AF65-F5344CB8AC3E}">
        <p14:creationId xmlns:p14="http://schemas.microsoft.com/office/powerpoint/2010/main" val="1231537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„weil“.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„weil“.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ins Kino,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der Film mich </a:t>
            </a:r>
            <a:r>
              <a:rPr lang="de-DE" sz="2400" u="sng" dirty="0">
                <a:solidFill>
                  <a:srgbClr val="FF0000"/>
                </a:solidFill>
              </a:rPr>
              <a:t>interessiert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kann heute nicht kommen,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ich keine Zeit </a:t>
            </a:r>
            <a:r>
              <a:rPr lang="de-DE" sz="2400" u="sng" dirty="0">
                <a:solidFill>
                  <a:srgbClr val="FF0000"/>
                </a:solidFill>
              </a:rPr>
              <a:t>habe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kann nicht mit dem Auto fahren,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es kaputt </a:t>
            </a:r>
            <a:r>
              <a:rPr lang="de-DE" sz="2400" u="sng" dirty="0">
                <a:solidFill>
                  <a:srgbClr val="FF0000"/>
                </a:solidFill>
              </a:rPr>
              <a:t>ist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backt einen Kuchen,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ihre Mutter Geburtstag </a:t>
            </a:r>
            <a:r>
              <a:rPr lang="de-DE" sz="2400" u="sng" dirty="0">
                <a:solidFill>
                  <a:srgbClr val="FF0000"/>
                </a:solidFill>
              </a:rPr>
              <a:t>hat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können nicht in den Urlaub fahren,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sie kein Geld </a:t>
            </a:r>
            <a:r>
              <a:rPr lang="de-DE" sz="2400" u="sng" dirty="0">
                <a:solidFill>
                  <a:srgbClr val="FF0000"/>
                </a:solidFill>
              </a:rPr>
              <a:t>hat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Du musst dich warm anziehen,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es draußen sehr kalt </a:t>
            </a:r>
            <a:r>
              <a:rPr lang="de-DE" sz="2400" u="sng" dirty="0">
                <a:solidFill>
                  <a:srgbClr val="FF0000"/>
                </a:solidFill>
              </a:rPr>
              <a:t>ist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Wir machen eine Party,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wir </a:t>
            </a:r>
            <a:r>
              <a:rPr lang="de-DE" sz="2400" u="sng" dirty="0">
                <a:solidFill>
                  <a:srgbClr val="FF0000"/>
                </a:solidFill>
              </a:rPr>
              <a:t>heiraten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zum Arzt,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ich Bauchschmerzen </a:t>
            </a:r>
            <a:r>
              <a:rPr lang="de-DE" sz="2400" u="sng" dirty="0">
                <a:solidFill>
                  <a:srgbClr val="FF0000"/>
                </a:solidFill>
              </a:rPr>
              <a:t>habe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geht nicht zur Arbeit,…							   (Er ist krank.)</a:t>
            </a:r>
          </a:p>
        </p:txBody>
      </p:sp>
    </p:spTree>
    <p:extLst>
      <p:ext uri="{BB962C8B-B14F-4D97-AF65-F5344CB8AC3E}">
        <p14:creationId xmlns:p14="http://schemas.microsoft.com/office/powerpoint/2010/main" val="3485019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„weil“.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„weil“.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ins Kino,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der Film mich </a:t>
            </a:r>
            <a:r>
              <a:rPr lang="de-DE" sz="2400" u="sng" dirty="0">
                <a:solidFill>
                  <a:srgbClr val="FF0000"/>
                </a:solidFill>
              </a:rPr>
              <a:t>interessiert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kann heute nicht kommen,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ich keine Zeit </a:t>
            </a:r>
            <a:r>
              <a:rPr lang="de-DE" sz="2400" u="sng" dirty="0">
                <a:solidFill>
                  <a:srgbClr val="FF0000"/>
                </a:solidFill>
              </a:rPr>
              <a:t>habe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kann nicht mit dem Auto fahren,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es kaputt </a:t>
            </a:r>
            <a:r>
              <a:rPr lang="de-DE" sz="2400" u="sng" dirty="0">
                <a:solidFill>
                  <a:srgbClr val="FF0000"/>
                </a:solidFill>
              </a:rPr>
              <a:t>ist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backt einen Kuchen,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ihre Mutter Geburtstag </a:t>
            </a:r>
            <a:r>
              <a:rPr lang="de-DE" sz="2400" u="sng" dirty="0">
                <a:solidFill>
                  <a:srgbClr val="FF0000"/>
                </a:solidFill>
              </a:rPr>
              <a:t>hat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können nicht in den Urlaub fahren,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sie kein Geld </a:t>
            </a:r>
            <a:r>
              <a:rPr lang="de-DE" sz="2400" u="sng" dirty="0">
                <a:solidFill>
                  <a:srgbClr val="FF0000"/>
                </a:solidFill>
              </a:rPr>
              <a:t>hat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Du musst dich warm anziehen,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es draußen sehr kalt </a:t>
            </a:r>
            <a:r>
              <a:rPr lang="de-DE" sz="2400" u="sng" dirty="0">
                <a:solidFill>
                  <a:srgbClr val="FF0000"/>
                </a:solidFill>
              </a:rPr>
              <a:t>ist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Wir machen eine Party,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wir </a:t>
            </a:r>
            <a:r>
              <a:rPr lang="de-DE" sz="2400" u="sng" dirty="0">
                <a:solidFill>
                  <a:srgbClr val="FF0000"/>
                </a:solidFill>
              </a:rPr>
              <a:t>heiraten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zum Arzt,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ich Bauchschmerzen </a:t>
            </a:r>
            <a:r>
              <a:rPr lang="de-DE" sz="2400" u="sng" dirty="0">
                <a:solidFill>
                  <a:srgbClr val="FF0000"/>
                </a:solidFill>
              </a:rPr>
              <a:t>habe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geht nicht zur Arbeit,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er krank </a:t>
            </a:r>
            <a:r>
              <a:rPr lang="de-DE" sz="2400" u="sng" dirty="0">
                <a:solidFill>
                  <a:srgbClr val="FF0000"/>
                </a:solidFill>
              </a:rPr>
              <a:t>ist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480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„Weil“ oder „obwohl“? Entscheide.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„Weil“ or „obwohl“? Decide.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SzPct val="100000"/>
              <a:buNone/>
            </a:pPr>
            <a:r>
              <a:rPr lang="de-DE" sz="2400" dirty="0"/>
              <a:t>Ich möchte endlich wieder Urlaub haben,… </a:t>
            </a:r>
          </a:p>
          <a:p>
            <a:pPr marL="0" indent="0" algn="just">
              <a:buSzPct val="100000"/>
              <a:buNone/>
            </a:pPr>
            <a:endParaRPr lang="de-DE" sz="1200" dirty="0"/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meine Arbeit gerne mache.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lange keinen Urlaub mehr hatte.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meine Kollegen sehr nett sind.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die letzten Wochen viel gearbeitet habe.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meinen Chef nicht mag.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gerne in die USA fahren möchte.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eine Urlaubsreise viel Geld kostet. </a:t>
            </a:r>
          </a:p>
        </p:txBody>
      </p:sp>
      <p:sp>
        <p:nvSpPr>
          <p:cNvPr id="9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2216351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„Weil“ oder „obwohl“? Entscheide.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„Weil“ or „obwohl“? Decide.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SzPct val="100000"/>
              <a:buNone/>
            </a:pPr>
            <a:r>
              <a:rPr lang="de-DE" sz="2400" dirty="0"/>
              <a:t>Ich möchte endlich wieder Urlaub haben,… </a:t>
            </a:r>
          </a:p>
          <a:p>
            <a:pPr marL="0" indent="0" algn="just">
              <a:buSzPct val="100000"/>
              <a:buNone/>
            </a:pPr>
            <a:endParaRPr lang="de-DE" sz="1200" dirty="0"/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</a:t>
            </a:r>
            <a:r>
              <a:rPr lang="de-DE" sz="2400" dirty="0">
                <a:solidFill>
                  <a:srgbClr val="FF0000"/>
                </a:solidFill>
              </a:rPr>
              <a:t>obwohl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400" dirty="0"/>
              <a:t>ich meine Arbeit gerne mache.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lange keinen Urlaub mehr hatte.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meine Kollegen sehr nett sind.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die letzten Wochen viel gearbeitet habe.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meinen Chef nicht mag.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gerne in die USA fahren möchte.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eine Urlaubsreise viel Geld kostet. </a:t>
            </a:r>
          </a:p>
        </p:txBody>
      </p:sp>
      <p:sp>
        <p:nvSpPr>
          <p:cNvPr id="9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3344422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„Weil“ oder „obwohl“? Entscheide.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„Weil“ or „obwohl“? Decide.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SzPct val="100000"/>
              <a:buNone/>
            </a:pPr>
            <a:r>
              <a:rPr lang="de-DE" sz="2400" dirty="0"/>
              <a:t>Ich möchte endlich wieder Urlaub haben,… </a:t>
            </a:r>
          </a:p>
          <a:p>
            <a:pPr marL="0" indent="0" algn="just">
              <a:buSzPct val="100000"/>
              <a:buNone/>
            </a:pPr>
            <a:endParaRPr lang="de-DE" sz="1200" dirty="0"/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</a:t>
            </a:r>
            <a:r>
              <a:rPr lang="de-DE" sz="2400" dirty="0">
                <a:solidFill>
                  <a:srgbClr val="FF0000"/>
                </a:solidFill>
              </a:rPr>
              <a:t>obwohl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400" dirty="0"/>
              <a:t>ich meine Arbeit gerne mache.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/obwohl </a:t>
            </a:r>
            <a:r>
              <a:rPr lang="de-DE" sz="2400" dirty="0"/>
              <a:t>ich lange keinen Urlaub mehr hatte.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meine Kollegen sehr nett sind.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die letzten Wochen viel gearbeitet habe.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meinen Chef nicht mag.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gerne in die USA fahren möchte.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eine Urlaubsreise viel Geld kostet. </a:t>
            </a:r>
          </a:p>
        </p:txBody>
      </p:sp>
      <p:sp>
        <p:nvSpPr>
          <p:cNvPr id="9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1589136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42"/>
          <p:cNvSpPr txBox="1">
            <a:spLocks/>
          </p:cNvSpPr>
          <p:nvPr/>
        </p:nvSpPr>
        <p:spPr>
          <a:xfrm>
            <a:off x="358448" y="1742535"/>
            <a:ext cx="8388735" cy="43994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25" tIns="91425" rIns="91425" bIns="91425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endParaRPr lang="de-DE" sz="2000">
              <a:solidFill>
                <a:schemeClr val="tx1"/>
              </a:solidFill>
            </a:endParaRPr>
          </a:p>
          <a:p>
            <a:pPr marL="0" indent="0" algn="just">
              <a:buFont typeface="Arial"/>
              <a:buNone/>
            </a:pPr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02921"/>
            <a:ext cx="8195095" cy="433908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400" b="1"/>
              <a:t>Hauptsätze und Nebensätze </a:t>
            </a:r>
            <a:r>
              <a:rPr lang="de-DE" sz="2400"/>
              <a:t>unterscheiden sich durch die Stellung des Verbs. Im Hauptsatz steht das Verb auf Position 1 (Ja-/Nein-Fragen und Imperativ) oder auf Position 2 (W-Fragen und Aussagesätze). Im Nebensatz steht das Verb am Satzende.</a:t>
            </a:r>
          </a:p>
          <a:p>
            <a:pPr marL="0" indent="0" algn="just">
              <a:buNone/>
            </a:pPr>
            <a:r>
              <a:rPr lang="en-US" sz="1800">
                <a:solidFill>
                  <a:prstClr val="white">
                    <a:lumMod val="50000"/>
                  </a:prstClr>
                </a:solidFill>
              </a:rPr>
              <a:t>Main clauses and subordinate clauses distinguish by the position of the verb. In a main clause, the verb is either on position 1 or on position 1. In subordinate clauses it is placed at the end of the sentence. </a:t>
            </a:r>
          </a:p>
          <a:p>
            <a:pPr marL="0" indent="0" algn="just">
              <a:buNone/>
            </a:pPr>
            <a:endParaRPr lang="de-DE" sz="2000"/>
          </a:p>
          <a:p>
            <a:pPr marL="0" indent="0" algn="just">
              <a:buNone/>
            </a:pPr>
            <a:r>
              <a:rPr lang="de-DE" sz="2400"/>
              <a:t>Nebensätze können nicht allein stehen. Sie werden durch </a:t>
            </a:r>
            <a:r>
              <a:rPr lang="de-DE" sz="2400" b="1"/>
              <a:t>Konjunktionen </a:t>
            </a:r>
            <a:r>
              <a:rPr lang="de-DE" sz="2400"/>
              <a:t>mit dem Hauptsatz verknüpft.</a:t>
            </a:r>
          </a:p>
          <a:p>
            <a:pPr marL="0" indent="0" algn="just">
              <a:buNone/>
            </a:pPr>
            <a:r>
              <a:rPr lang="en-US" sz="1800">
                <a:solidFill>
                  <a:prstClr val="white">
                    <a:lumMod val="50000"/>
                  </a:prstClr>
                </a:solidFill>
              </a:rPr>
              <a:t>Subordinate clauses can not stand alone. They are linked with the main clause through conjunctions. </a:t>
            </a:r>
            <a:endParaRPr lang="de-DE" sz="2400"/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cs typeface="Calibri"/>
              </a:rPr>
              <a:t>Konjunktionen: </a:t>
            </a:r>
            <a:r>
              <a:rPr lang="de-DE" sz="2800" b="1">
                <a:cs typeface="Calibri"/>
              </a:rPr>
              <a:t>weil, da, obwohl</a:t>
            </a:r>
            <a:br>
              <a:rPr lang="en-GB" sz="2400" b="1">
                <a:cs typeface="Calibri"/>
              </a:rPr>
            </a:br>
            <a:r>
              <a:rPr lang="en-GB" sz="2400" b="1">
                <a:cs typeface="Calibri"/>
              </a:rPr>
              <a:t>C</a:t>
            </a:r>
            <a:r>
              <a:rPr lang="en-US" sz="2400" b="1">
                <a:cs typeface="Calibri"/>
              </a:rPr>
              <a:t>onjunctions: </a:t>
            </a:r>
            <a:r>
              <a:rPr lang="de-DE" sz="2400" b="1">
                <a:cs typeface="Calibri"/>
              </a:rPr>
              <a:t>weil, da, obwohl</a:t>
            </a:r>
            <a:endParaRPr lang="en-CA" sz="2400"/>
          </a:p>
        </p:txBody>
      </p:sp>
      <p:sp>
        <p:nvSpPr>
          <p:cNvPr id="9" name="Rechteck 8"/>
          <p:cNvSpPr/>
          <p:nvPr/>
        </p:nvSpPr>
        <p:spPr>
          <a:xfrm>
            <a:off x="-2070340" y="51756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12416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„Weil“ oder „obwohl“? Entscheide.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„Weil“ or „obwohl“? Decide.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SzPct val="100000"/>
              <a:buNone/>
            </a:pPr>
            <a:r>
              <a:rPr lang="de-DE" sz="2400" dirty="0"/>
              <a:t>Ich möchte endlich wieder Urlaub haben,… </a:t>
            </a:r>
          </a:p>
          <a:p>
            <a:pPr marL="0" indent="0" algn="just">
              <a:buSzPct val="100000"/>
              <a:buNone/>
            </a:pPr>
            <a:endParaRPr lang="de-DE" sz="1200" dirty="0"/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</a:t>
            </a:r>
            <a:r>
              <a:rPr lang="de-DE" sz="2400" dirty="0">
                <a:solidFill>
                  <a:srgbClr val="FF0000"/>
                </a:solidFill>
              </a:rPr>
              <a:t>obwohl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400" dirty="0"/>
              <a:t>ich meine Arbeit gerne mache.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/obwohl </a:t>
            </a:r>
            <a:r>
              <a:rPr lang="de-DE" sz="2400" dirty="0"/>
              <a:t>ich lange keinen Urlaub mehr hatte.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</a:t>
            </a:r>
            <a:r>
              <a:rPr lang="de-DE" sz="2400" dirty="0">
                <a:solidFill>
                  <a:srgbClr val="FF0000"/>
                </a:solidFill>
              </a:rPr>
              <a:t>obwohl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400" dirty="0"/>
              <a:t>meine Kollegen sehr nett sind.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die letzten Wochen viel gearbeitet habe.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meinen Chef nicht mag.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gerne in die USA fahren möchte.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eine Urlaubsreise viel Geld kostet. </a:t>
            </a:r>
          </a:p>
        </p:txBody>
      </p:sp>
      <p:sp>
        <p:nvSpPr>
          <p:cNvPr id="9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3029004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„Weil“ oder „obwohl“? Entscheide.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„Weil“ or „obwohl“? Decide.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SzPct val="100000"/>
              <a:buNone/>
            </a:pPr>
            <a:r>
              <a:rPr lang="de-DE" sz="2400" dirty="0"/>
              <a:t>Ich möchte endlich wieder Urlaub haben,… </a:t>
            </a:r>
          </a:p>
          <a:p>
            <a:pPr marL="0" indent="0" algn="just">
              <a:buSzPct val="100000"/>
              <a:buNone/>
            </a:pPr>
            <a:endParaRPr lang="de-DE" sz="1200" dirty="0"/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</a:t>
            </a:r>
            <a:r>
              <a:rPr lang="de-DE" sz="2400" dirty="0">
                <a:solidFill>
                  <a:srgbClr val="FF0000"/>
                </a:solidFill>
              </a:rPr>
              <a:t>obwohl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400" dirty="0"/>
              <a:t>ich meine Arbeit gerne mache.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/obwohl </a:t>
            </a:r>
            <a:r>
              <a:rPr lang="de-DE" sz="2400" dirty="0"/>
              <a:t>ich lange keinen Urlaub mehr hatte.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</a:t>
            </a:r>
            <a:r>
              <a:rPr lang="de-DE" sz="2400" dirty="0">
                <a:solidFill>
                  <a:srgbClr val="FF0000"/>
                </a:solidFill>
              </a:rPr>
              <a:t>obwohl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400" dirty="0"/>
              <a:t>meine Kollegen sehr nett sind.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/obwohl </a:t>
            </a:r>
            <a:r>
              <a:rPr lang="de-DE" sz="2400" dirty="0"/>
              <a:t>ich die letzten Wochen viel gearbeitet habe.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meinen Chef nicht mag.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gerne in die USA fahren möchte.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eine Urlaubsreise viel Geld kostet. </a:t>
            </a:r>
          </a:p>
        </p:txBody>
      </p:sp>
      <p:sp>
        <p:nvSpPr>
          <p:cNvPr id="9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38203678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„Weil“ oder „obwohl“? Entscheide.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„Weil“ or „obwohl“? Decide.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SzPct val="100000"/>
              <a:buNone/>
            </a:pPr>
            <a:r>
              <a:rPr lang="de-DE" sz="2400" dirty="0"/>
              <a:t>Ich möchte endlich wieder Urlaub haben,… </a:t>
            </a:r>
          </a:p>
          <a:p>
            <a:pPr marL="0" indent="0" algn="just">
              <a:buSzPct val="100000"/>
              <a:buNone/>
            </a:pPr>
            <a:endParaRPr lang="de-DE" sz="1200" dirty="0"/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</a:t>
            </a:r>
            <a:r>
              <a:rPr lang="de-DE" sz="2400" dirty="0">
                <a:solidFill>
                  <a:srgbClr val="FF0000"/>
                </a:solidFill>
              </a:rPr>
              <a:t>obwohl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400" dirty="0"/>
              <a:t>ich meine Arbeit gerne mache.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/obwohl </a:t>
            </a:r>
            <a:r>
              <a:rPr lang="de-DE" sz="2400" dirty="0"/>
              <a:t>ich lange keinen Urlaub mehr hatte.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</a:t>
            </a:r>
            <a:r>
              <a:rPr lang="de-DE" sz="2400" dirty="0">
                <a:solidFill>
                  <a:srgbClr val="FF0000"/>
                </a:solidFill>
              </a:rPr>
              <a:t>obwohl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400" dirty="0"/>
              <a:t>meine Kollegen sehr nett sind.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/obwohl </a:t>
            </a:r>
            <a:r>
              <a:rPr lang="de-DE" sz="2400" dirty="0"/>
              <a:t>ich die letzten Wochen viel gearbeitet habe.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/obwohl </a:t>
            </a:r>
            <a:r>
              <a:rPr lang="de-DE" sz="2400" dirty="0"/>
              <a:t>ich meinen Chef nicht mag.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ich gerne in die USA fahren möchte.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eine Urlaubsreise viel Geld kostet. </a:t>
            </a:r>
          </a:p>
        </p:txBody>
      </p:sp>
      <p:sp>
        <p:nvSpPr>
          <p:cNvPr id="9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1178359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„Weil“ oder „obwohl“? Entscheide.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„Weil“ or „obwohl“? Decide.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SzPct val="100000"/>
              <a:buNone/>
            </a:pPr>
            <a:r>
              <a:rPr lang="de-DE" sz="2400" dirty="0"/>
              <a:t>Ich möchte endlich wieder Urlaub haben,… </a:t>
            </a:r>
          </a:p>
          <a:p>
            <a:pPr marL="0" indent="0" algn="just">
              <a:buSzPct val="100000"/>
              <a:buNone/>
            </a:pPr>
            <a:endParaRPr lang="de-DE" sz="1200" dirty="0"/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</a:t>
            </a:r>
            <a:r>
              <a:rPr lang="de-DE" sz="2400" dirty="0">
                <a:solidFill>
                  <a:srgbClr val="FF0000"/>
                </a:solidFill>
              </a:rPr>
              <a:t>obwohl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400" dirty="0"/>
              <a:t>ich meine Arbeit gerne mache.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/obwohl </a:t>
            </a:r>
            <a:r>
              <a:rPr lang="de-DE" sz="2400" dirty="0"/>
              <a:t>ich lange keinen Urlaub mehr hatte.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</a:t>
            </a:r>
            <a:r>
              <a:rPr lang="de-DE" sz="2400" dirty="0">
                <a:solidFill>
                  <a:srgbClr val="FF0000"/>
                </a:solidFill>
              </a:rPr>
              <a:t>obwohl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400" dirty="0"/>
              <a:t>meine Kollegen sehr nett sind.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/obwohl </a:t>
            </a:r>
            <a:r>
              <a:rPr lang="de-DE" sz="2400" dirty="0"/>
              <a:t>ich die letzten Wochen viel gearbeitet habe.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/obwohl </a:t>
            </a:r>
            <a:r>
              <a:rPr lang="de-DE" sz="2400" dirty="0"/>
              <a:t>ich meinen Chef nicht mag.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/obwohl </a:t>
            </a:r>
            <a:r>
              <a:rPr lang="de-DE" sz="2400" dirty="0"/>
              <a:t>ich gerne in die USA fahren möchte.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…weil/obwohl </a:t>
            </a:r>
            <a:r>
              <a:rPr lang="de-DE" sz="2400" dirty="0"/>
              <a:t>eine Urlaubsreise viel Geld kostet. </a:t>
            </a:r>
          </a:p>
        </p:txBody>
      </p:sp>
      <p:sp>
        <p:nvSpPr>
          <p:cNvPr id="9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3109130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„Weil“ oder „obwohl“? Entscheide.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„Weil“ or „obwohl“? Decide.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SzPct val="100000"/>
              <a:buNone/>
            </a:pPr>
            <a:r>
              <a:rPr lang="de-DE" sz="2400" dirty="0"/>
              <a:t>Ich möchte endlich wieder Urlaub haben,… </a:t>
            </a:r>
          </a:p>
          <a:p>
            <a:pPr marL="0" indent="0" algn="just">
              <a:buSzPct val="100000"/>
              <a:buNone/>
            </a:pPr>
            <a:endParaRPr lang="de-DE" sz="1200" dirty="0"/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</a:t>
            </a:r>
            <a:r>
              <a:rPr lang="de-DE" sz="2400" dirty="0">
                <a:solidFill>
                  <a:srgbClr val="FF0000"/>
                </a:solidFill>
              </a:rPr>
              <a:t>obwohl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400" dirty="0"/>
              <a:t>ich meine Arbeit gerne mache.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/obwohl </a:t>
            </a:r>
            <a:r>
              <a:rPr lang="de-DE" sz="2400" dirty="0"/>
              <a:t>ich lange keinen Urlaub mehr hatte.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</a:t>
            </a:r>
            <a:r>
              <a:rPr lang="de-DE" sz="2400" dirty="0">
                <a:solidFill>
                  <a:srgbClr val="FF0000"/>
                </a:solidFill>
              </a:rPr>
              <a:t>obwohl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400" dirty="0"/>
              <a:t>meine Kollegen sehr nett sind.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/obwohl </a:t>
            </a:r>
            <a:r>
              <a:rPr lang="de-DE" sz="2400" dirty="0"/>
              <a:t>ich die letzten Wochen viel gearbeitet habe.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/obwohl </a:t>
            </a:r>
            <a:r>
              <a:rPr lang="de-DE" sz="2400" dirty="0"/>
              <a:t>ich meinen Chef nicht mag.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/obwohl </a:t>
            </a:r>
            <a:r>
              <a:rPr lang="de-DE" sz="2400" dirty="0"/>
              <a:t>ich gerne in die USA fahren möchte.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…weil/</a:t>
            </a:r>
            <a:r>
              <a:rPr lang="de-DE" sz="2400" dirty="0">
                <a:solidFill>
                  <a:srgbClr val="FF0000"/>
                </a:solidFill>
              </a:rPr>
              <a:t>obwohl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400" dirty="0"/>
              <a:t>eine Urlaubsreise viel Geld kostet. </a:t>
            </a:r>
          </a:p>
        </p:txBody>
      </p:sp>
      <p:sp>
        <p:nvSpPr>
          <p:cNvPr id="9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38298092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Verbinde die Sätze und benutze „weil“ oder „obwohl“.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Connect the sentences and use „weil“ or „obwohl“.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/>
              <a:t>Wir haben uns ein teures Auto gekauft. Deshalb können wir dieses Jahr nicht in den Urlaub fahren.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/>
              <a:t>Mein Bruder lebt in Spanien. Darum spricht er gut Spanisch.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/>
              <a:t>Kevin hat sich ein neues Fahrrad gekauft. Trotzdem fährt er nur mit dem Bus. 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/>
              <a:t>Oliver interessiert sich sehr für Musik. Deshalb besucht er oft Konzerte.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/>
              <a:t>Im Urlaub hat es viel geregnet. Trotzdem hatten wir viel Spaß.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/>
              <a:t>Draußen ist es sehr kalt. Trotzdem trägt Max nur ein T-Shirt.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endParaRPr lang="de-DE" sz="2400"/>
          </a:p>
          <a:p>
            <a:pPr marL="0" indent="0" algn="just">
              <a:buSzPct val="100000"/>
              <a:buNone/>
            </a:pPr>
            <a:endParaRPr lang="de-DE" sz="240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49118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Verbinde die Sätze und benutze „weil“ oder „obwohl“.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Connect the sentences and use „weil“ or „obwohl“.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Wir haben uns ein teures Auto gekauft. Deshalb können wir dieses Jahr nicht in den Urlaub fahren.</a:t>
            </a:r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7267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Verbinde die Sätze und benutze „weil“ oder „obwohl“.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Connect the sentences and use „weil“ or „obwohl“.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Wir haben uns ein teures Auto gekauft. Deshalb können wir dieses Jahr nicht in den Urlaub fahren.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  <a:p>
            <a:pPr marL="400050" lvl="1" indent="0" algn="just">
              <a:buSzPct val="100000"/>
              <a:buNone/>
            </a:pPr>
            <a:r>
              <a:rPr lang="de-DE" sz="2400" dirty="0">
                <a:solidFill>
                  <a:srgbClr val="FF0000"/>
                </a:solidFill>
              </a:rPr>
              <a:t>Wir können dieses Jahr nicht in den Urlaub fahre, weil wir uns ein teures Autogekauft haben.</a:t>
            </a:r>
            <a:r>
              <a:rPr lang="de-DE" sz="2000" dirty="0"/>
              <a:t> 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317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Verbinde die Sätze und benutze „weil“ oder „obwohl“.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Connect the sentences and use „weil“ or „obwohl“.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2"/>
            </a:pPr>
            <a:r>
              <a:rPr lang="de-DE" sz="2400" dirty="0"/>
              <a:t>Mein Bruder lebt in Spanien. Darum spricht er gut Spanisch.</a:t>
            </a:r>
          </a:p>
          <a:p>
            <a:pPr marL="457200" indent="-457200" algn="just">
              <a:buSzPct val="100000"/>
              <a:buFont typeface="+mj-lt"/>
              <a:buAutoNum type="arabicParenR" startAt="2"/>
            </a:pPr>
            <a:endParaRPr lang="de-DE" sz="2400" dirty="0"/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2213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Verbinde die Sätze und benutze „weil“ oder „obwohl“.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Connect the sentences and use „weil“ or „obwohl“.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2"/>
            </a:pPr>
            <a:r>
              <a:rPr lang="de-DE" sz="2400" dirty="0"/>
              <a:t>Mein Bruder lebt in Spanien. Darum spricht er gut Spanisch.</a:t>
            </a:r>
          </a:p>
          <a:p>
            <a:pPr marL="457200" indent="-457200" algn="just">
              <a:buSzPct val="100000"/>
              <a:buFont typeface="+mj-lt"/>
              <a:buAutoNum type="arabicParenR" startAt="2"/>
            </a:pPr>
            <a:endParaRPr lang="de-DE" sz="2400" dirty="0"/>
          </a:p>
          <a:p>
            <a:pPr marL="0" indent="0" algn="just">
              <a:buSzPct val="100000"/>
              <a:buNone/>
            </a:pPr>
            <a:r>
              <a:rPr lang="de-DE" sz="2400" dirty="0"/>
              <a:t>	</a:t>
            </a:r>
            <a:r>
              <a:rPr lang="de-DE" sz="2400" dirty="0">
                <a:solidFill>
                  <a:srgbClr val="FF0000"/>
                </a:solidFill>
              </a:rPr>
              <a:t>Mein Bruder spricht Spanisch, weil er in Spanien lebt.</a:t>
            </a:r>
          </a:p>
          <a:p>
            <a:pPr marL="457200" indent="-457200" algn="just">
              <a:buSzPct val="100000"/>
              <a:buFont typeface="+mj-lt"/>
              <a:buAutoNum type="arabicParenR" startAt="2"/>
            </a:pPr>
            <a:endParaRPr lang="de-DE" sz="2400" dirty="0"/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370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42"/>
          <p:cNvSpPr txBox="1">
            <a:spLocks/>
          </p:cNvSpPr>
          <p:nvPr/>
        </p:nvSpPr>
        <p:spPr>
          <a:xfrm>
            <a:off x="358448" y="1561381"/>
            <a:ext cx="8388735" cy="47445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25" tIns="91425" rIns="91425" bIns="91425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endParaRPr lang="de-DE" sz="2000">
              <a:solidFill>
                <a:schemeClr val="tx1"/>
              </a:solidFill>
            </a:endParaRPr>
          </a:p>
          <a:p>
            <a:pPr marL="0" indent="0" algn="just">
              <a:buFont typeface="Arial"/>
              <a:buNone/>
            </a:pPr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8417"/>
            <a:ext cx="8174052" cy="38560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200" b="1" dirty="0"/>
              <a:t>Kausale Konjunktionen (weil, da) und konsekutive Konjunktion (sodass) </a:t>
            </a:r>
            <a:r>
              <a:rPr lang="de-DE" sz="2200" dirty="0"/>
              <a:t>verbinden einen Hauptsatz und einen Nebensatz miteinander und geben </a:t>
            </a:r>
            <a:r>
              <a:rPr lang="de-DE" sz="2200" b="1" dirty="0">
                <a:solidFill>
                  <a:srgbClr val="FF0000"/>
                </a:solidFill>
              </a:rPr>
              <a:t>Grund/Ursache</a:t>
            </a:r>
            <a:r>
              <a:rPr lang="de-DE" sz="2200" dirty="0"/>
              <a:t> und </a:t>
            </a:r>
            <a:r>
              <a:rPr lang="de-DE" sz="2200" b="1" dirty="0"/>
              <a:t>Folge </a:t>
            </a:r>
            <a:r>
              <a:rPr lang="de-DE" sz="2200" dirty="0"/>
              <a:t>an. Mit </a:t>
            </a:r>
            <a:r>
              <a:rPr lang="de-DE" sz="2200" b="1" dirty="0"/>
              <a:t>konzessiven Konjunktionen (obwohl) </a:t>
            </a:r>
            <a:r>
              <a:rPr lang="de-DE" sz="2200" dirty="0"/>
              <a:t>drückt man </a:t>
            </a:r>
            <a:r>
              <a:rPr lang="de-DE" sz="2200" b="1" dirty="0"/>
              <a:t>einen</a:t>
            </a:r>
            <a:r>
              <a:rPr lang="de-DE" sz="2200" dirty="0"/>
              <a:t> </a:t>
            </a:r>
            <a:r>
              <a:rPr lang="de-DE" sz="2200" b="1" dirty="0">
                <a:solidFill>
                  <a:srgbClr val="00B050"/>
                </a:solidFill>
              </a:rPr>
              <a:t>Gegengrund</a:t>
            </a:r>
            <a:r>
              <a:rPr lang="de-DE" sz="2200" b="1" dirty="0"/>
              <a:t> oder eine </a:t>
            </a:r>
            <a:r>
              <a:rPr lang="de-DE" sz="2200" b="1" dirty="0">
                <a:solidFill>
                  <a:srgbClr val="00B050"/>
                </a:solidFill>
              </a:rPr>
              <a:t>Einschränkung</a:t>
            </a:r>
            <a:r>
              <a:rPr lang="de-DE" sz="2200" b="1" dirty="0"/>
              <a:t> </a:t>
            </a:r>
            <a:r>
              <a:rPr lang="de-DE" sz="2200" dirty="0"/>
              <a:t>aus. </a:t>
            </a:r>
          </a:p>
          <a:p>
            <a:pPr marL="0" indent="0" algn="just">
              <a:buNone/>
            </a:pPr>
            <a:endParaRPr lang="de-DE" sz="300" dirty="0">
              <a:solidFill>
                <a:prstClr val="white">
                  <a:lumMod val="50000"/>
                </a:prstClr>
              </a:solidFill>
            </a:endParaRPr>
          </a:p>
          <a:p>
            <a:pPr marL="0" indent="0" algn="just">
              <a:buNone/>
            </a:pPr>
            <a:r>
              <a:rPr lang="de-DE" sz="1600" dirty="0" err="1">
                <a:solidFill>
                  <a:prstClr val="white">
                    <a:lumMod val="50000"/>
                  </a:prstClr>
                </a:solidFill>
              </a:rPr>
              <a:t>Causal</a:t>
            </a:r>
            <a:r>
              <a:rPr lang="de-DE" sz="16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600" dirty="0" err="1">
                <a:solidFill>
                  <a:prstClr val="white">
                    <a:lumMod val="50000"/>
                  </a:prstClr>
                </a:solidFill>
              </a:rPr>
              <a:t>conjunctions</a:t>
            </a:r>
            <a:r>
              <a:rPr lang="de-DE" sz="1600" dirty="0">
                <a:solidFill>
                  <a:prstClr val="white">
                    <a:lumMod val="50000"/>
                  </a:prstClr>
                </a:solidFill>
              </a:rPr>
              <a:t> link a </a:t>
            </a:r>
            <a:r>
              <a:rPr lang="en-US" sz="1600" dirty="0">
                <a:solidFill>
                  <a:prstClr val="white">
                    <a:lumMod val="50000"/>
                  </a:prstClr>
                </a:solidFill>
              </a:rPr>
              <a:t>main clause with a subordinate clause and indicate a </a:t>
            </a:r>
            <a:r>
              <a:rPr lang="en-US" sz="1600" b="1" dirty="0">
                <a:solidFill>
                  <a:srgbClr val="FF0000"/>
                </a:solidFill>
              </a:rPr>
              <a:t>reason</a:t>
            </a:r>
            <a:r>
              <a:rPr lang="en-US" sz="1600" dirty="0">
                <a:solidFill>
                  <a:prstClr val="white">
                    <a:lumMod val="50000"/>
                  </a:prstClr>
                </a:solidFill>
              </a:rPr>
              <a:t> or cause. Concessive conjunctions indicate an opposite or a </a:t>
            </a:r>
            <a:r>
              <a:rPr lang="en-US" sz="1600" b="1" dirty="0">
                <a:solidFill>
                  <a:srgbClr val="00B050"/>
                </a:solidFill>
              </a:rPr>
              <a:t>restriction</a:t>
            </a:r>
            <a:r>
              <a:rPr lang="en-US" sz="1600" dirty="0">
                <a:solidFill>
                  <a:prstClr val="white">
                    <a:lumMod val="50000"/>
                  </a:prstClr>
                </a:solidFill>
              </a:rPr>
              <a:t>. </a:t>
            </a:r>
          </a:p>
          <a:p>
            <a:pPr marL="0" indent="0" algn="just">
              <a:buNone/>
            </a:pPr>
            <a:endParaRPr lang="en-US" sz="800" dirty="0">
              <a:solidFill>
                <a:prstClr val="white">
                  <a:lumMod val="50000"/>
                </a:prstClr>
              </a:solidFill>
            </a:endParaRPr>
          </a:p>
          <a:p>
            <a:pPr marL="0" lvl="0" indent="0" algn="just">
              <a:buNone/>
            </a:pPr>
            <a:r>
              <a:rPr lang="de-DE" sz="2200" dirty="0">
                <a:solidFill>
                  <a:prstClr val="black"/>
                </a:solidFill>
              </a:rPr>
              <a:t>Hauptsatz und Nebensatz werden bei den Konjunktionen durch ein Komma voneinander getrennt.</a:t>
            </a:r>
          </a:p>
          <a:p>
            <a:pPr marL="0" lvl="0" indent="0" algn="just">
              <a:buNone/>
            </a:pPr>
            <a:endParaRPr lang="en-US" sz="300" dirty="0">
              <a:solidFill>
                <a:prstClr val="white">
                  <a:lumMod val="50000"/>
                </a:prstClr>
              </a:solidFill>
            </a:endParaRPr>
          </a:p>
          <a:p>
            <a:pPr marL="0" lvl="0" indent="0" algn="just">
              <a:buNone/>
            </a:pPr>
            <a:r>
              <a:rPr lang="en-US" sz="1600" dirty="0">
                <a:solidFill>
                  <a:prstClr val="white">
                    <a:lumMod val="50000"/>
                  </a:prstClr>
                </a:solidFill>
              </a:rPr>
              <a:t>The clauses are separated with a comma.</a:t>
            </a:r>
          </a:p>
          <a:p>
            <a:pPr marL="0" indent="0" algn="just">
              <a:buNone/>
            </a:pPr>
            <a:endParaRPr lang="en-US" sz="800" dirty="0">
              <a:solidFill>
                <a:prstClr val="white">
                  <a:lumMod val="50000"/>
                </a:prstClr>
              </a:solidFill>
            </a:endParaRPr>
          </a:p>
          <a:p>
            <a:pPr marL="0" indent="0" algn="just">
              <a:buNone/>
            </a:pPr>
            <a:r>
              <a:rPr lang="de-DE" sz="2000" b="1" dirty="0">
                <a:solidFill>
                  <a:prstClr val="black"/>
                </a:solidFill>
              </a:rPr>
              <a:t>Beispiele</a:t>
            </a:r>
            <a:r>
              <a:rPr lang="de-DE" sz="2000" dirty="0">
                <a:solidFill>
                  <a:prstClr val="black"/>
                </a:solidFill>
              </a:rPr>
              <a:t>:		Ich fahre nach Spanien, </a:t>
            </a:r>
            <a:r>
              <a:rPr lang="de-DE" sz="2000" b="1" dirty="0">
                <a:solidFill>
                  <a:srgbClr val="FF0000"/>
                </a:solidFill>
              </a:rPr>
              <a:t>weil </a:t>
            </a:r>
            <a:r>
              <a:rPr lang="de-DE" sz="2000" dirty="0">
                <a:solidFill>
                  <a:prstClr val="black"/>
                </a:solidFill>
              </a:rPr>
              <a:t>ich gerne reise.</a:t>
            </a:r>
          </a:p>
          <a:p>
            <a:pPr marL="0" indent="0" algn="just">
              <a:buNone/>
            </a:pPr>
            <a:r>
              <a:rPr lang="de-DE" sz="2000" dirty="0">
                <a:solidFill>
                  <a:prstClr val="black"/>
                </a:solidFill>
              </a:rPr>
              <a:t>				Ich fliege mit dem Flugzeug, </a:t>
            </a:r>
            <a:r>
              <a:rPr lang="de-DE" sz="2000" b="1" dirty="0">
                <a:solidFill>
                  <a:srgbClr val="00B050"/>
                </a:solidFill>
              </a:rPr>
              <a:t>obwohl</a:t>
            </a:r>
            <a:r>
              <a:rPr lang="de-DE" sz="2000" dirty="0">
                <a:solidFill>
                  <a:prstClr val="black"/>
                </a:solidFill>
              </a:rPr>
              <a:t> ich Angst habe.</a:t>
            </a:r>
          </a:p>
        </p:txBody>
      </p:sp>
      <p:sp>
        <p:nvSpPr>
          <p:cNvPr id="9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cs typeface="Calibri"/>
              </a:rPr>
              <a:t>Konjunktionen: </a:t>
            </a:r>
            <a:r>
              <a:rPr lang="de-DE" sz="2800" b="1">
                <a:cs typeface="Calibri"/>
              </a:rPr>
              <a:t>weil, da, obwohl</a:t>
            </a:r>
            <a:br>
              <a:rPr lang="en-GB" sz="2400" b="1">
                <a:cs typeface="Calibri"/>
              </a:rPr>
            </a:br>
            <a:r>
              <a:rPr lang="en-GB" sz="2400" b="1">
                <a:cs typeface="Calibri"/>
              </a:rPr>
              <a:t>C</a:t>
            </a:r>
            <a:r>
              <a:rPr lang="en-US" sz="2400" b="1">
                <a:cs typeface="Calibri"/>
              </a:rPr>
              <a:t>onjunctions: </a:t>
            </a:r>
            <a:r>
              <a:rPr lang="de-DE" sz="2400" b="1">
                <a:cs typeface="Calibri"/>
              </a:rPr>
              <a:t>weil, da, obwohl</a:t>
            </a:r>
            <a:endParaRPr lang="en-CA" sz="2400"/>
          </a:p>
        </p:txBody>
      </p:sp>
    </p:spTree>
    <p:extLst>
      <p:ext uri="{BB962C8B-B14F-4D97-AF65-F5344CB8AC3E}">
        <p14:creationId xmlns:p14="http://schemas.microsoft.com/office/powerpoint/2010/main" val="20883793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Verbinde die Sätze und benutze „weil“ oder „obwohl“.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Connect the sentences and use „weil“ or „obwohl“.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3"/>
            </a:pPr>
            <a:r>
              <a:rPr lang="de-DE" sz="2400" dirty="0"/>
              <a:t>Kevin hat sich ein neues Fahrrad gekauft. Trotzdem fährt er nur mit dem Bus. 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  <a:p>
            <a:pPr marL="0" indent="0" algn="just">
              <a:buSzPct val="100000"/>
              <a:buNone/>
            </a:pPr>
            <a:r>
              <a:rPr lang="de-DE" sz="2400" dirty="0">
                <a:solidFill>
                  <a:srgbClr val="FF0000"/>
                </a:solidFill>
              </a:rPr>
              <a:t>	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6877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Verbinde die Sätze und benutze „weil“ oder „obwohl“.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Connect the sentences and use „weil“ or „obwohl“.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3"/>
            </a:pPr>
            <a:r>
              <a:rPr lang="de-DE" sz="2400" dirty="0"/>
              <a:t>Kevin hat sich ein neues Fahrrad gekauft. Trotzdem fährt er nur mit dem Bus. 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  <a:p>
            <a:pPr marL="0" indent="0" algn="just">
              <a:buSzPct val="100000"/>
              <a:buNone/>
            </a:pPr>
            <a:r>
              <a:rPr lang="de-DE" sz="2400" dirty="0">
                <a:solidFill>
                  <a:srgbClr val="FF0000"/>
                </a:solidFill>
              </a:rPr>
              <a:t>	Kevin fährt nur mit dem Bus, obwohl er sich ein neues Fahrrad 	gekauft hat.</a:t>
            </a:r>
            <a:r>
              <a:rPr lang="de-DE" sz="2400" dirty="0"/>
              <a:t> 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89465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Verbinde die Sätze und benutze „weil“ oder „obwohl“.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Connect the sentences and use „weil“ or „obwohl“.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4"/>
            </a:pPr>
            <a:r>
              <a:rPr lang="de-DE" sz="2400" dirty="0"/>
              <a:t>Oliver interessiert sich sehr für Musik. Deshalb besucht er oft Konzerte.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  <a:p>
            <a:pPr marL="0" indent="0" algn="just">
              <a:buSzPct val="100000"/>
              <a:buNone/>
            </a:pPr>
            <a:endParaRPr lang="de-DE" sz="2400" dirty="0"/>
          </a:p>
          <a:p>
            <a:pPr marL="0" indent="0" algn="just">
              <a:buSzPct val="100000"/>
              <a:buNone/>
            </a:pPr>
            <a:endParaRPr lang="de-DE" sz="2400" dirty="0"/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1032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Verbinde die Sätze und benutze „weil“ oder „obwohl“.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Connect the sentences and use „weil“ or „obwohl“.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4"/>
            </a:pPr>
            <a:r>
              <a:rPr lang="de-DE" sz="2400" dirty="0"/>
              <a:t>Oliver interessiert sich sehr für Musik. Deshalb besucht er oft Konzerte.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  <a:p>
            <a:pPr marL="0" indent="0" algn="just">
              <a:buSzPct val="100000"/>
              <a:buNone/>
            </a:pPr>
            <a:r>
              <a:rPr lang="de-DE" sz="2400" dirty="0"/>
              <a:t>	</a:t>
            </a:r>
            <a:r>
              <a:rPr lang="de-DE" sz="2400" dirty="0">
                <a:solidFill>
                  <a:srgbClr val="FF0000"/>
                </a:solidFill>
              </a:rPr>
              <a:t>Oliver besucht oft Konzerte, weil er sich sehr für Musik 	</a:t>
            </a:r>
          </a:p>
          <a:p>
            <a:pPr marL="0" indent="0" algn="just">
              <a:buSzPct val="100000"/>
              <a:buNone/>
            </a:pPr>
            <a:r>
              <a:rPr lang="de-DE" sz="2400" dirty="0">
                <a:solidFill>
                  <a:srgbClr val="FF0000"/>
                </a:solidFill>
              </a:rPr>
              <a:t>	interessiert.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44610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Verbinde die Sätze und benutze „weil“ oder „obwohl“.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Connect the sentences and use „weil“ or „obwohl“.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5"/>
            </a:pPr>
            <a:r>
              <a:rPr lang="de-DE" sz="2400" dirty="0"/>
              <a:t>Im Urlaub hat es viel geregnet. Trotzdem hatten wir viel Spaß.</a:t>
            </a:r>
          </a:p>
          <a:p>
            <a:pPr marL="457200" indent="-457200" algn="just">
              <a:buSzPct val="100000"/>
              <a:buFont typeface="+mj-lt"/>
              <a:buAutoNum type="arabicParenR" startAt="5"/>
            </a:pPr>
            <a:endParaRPr lang="de-DE" sz="2400" dirty="0"/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7751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Verbinde die Sätze und benutze „weil“ oder „obwohl“.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Connect the sentences and use „weil“ or „obwohl“.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5"/>
            </a:pPr>
            <a:r>
              <a:rPr lang="de-DE" sz="2400" dirty="0"/>
              <a:t>Im Urlaub hat es viel geregnet. Trotzdem hatten wir viel Spaß.</a:t>
            </a:r>
          </a:p>
          <a:p>
            <a:pPr marL="457200" indent="-457200" algn="just">
              <a:buSzPct val="100000"/>
              <a:buFont typeface="+mj-lt"/>
              <a:buAutoNum type="arabicParenR" startAt="5"/>
            </a:pPr>
            <a:endParaRPr lang="de-DE" sz="2400" dirty="0"/>
          </a:p>
          <a:p>
            <a:pPr marL="0" indent="0" algn="just">
              <a:buSzPct val="100000"/>
              <a:buNone/>
            </a:pPr>
            <a:r>
              <a:rPr lang="de-DE" sz="2400" dirty="0"/>
              <a:t>	</a:t>
            </a:r>
            <a:r>
              <a:rPr lang="de-DE" sz="2400" dirty="0">
                <a:solidFill>
                  <a:srgbClr val="FF0000"/>
                </a:solidFill>
              </a:rPr>
              <a:t>Wir hatten viel Spaß, obwohl es im Urlaub viel geregnet hat.</a:t>
            </a:r>
          </a:p>
          <a:p>
            <a:pPr marL="457200" indent="-457200" algn="just">
              <a:buSzPct val="100000"/>
              <a:buFont typeface="+mj-lt"/>
              <a:buAutoNum type="arabicParenR" startAt="5"/>
            </a:pPr>
            <a:endParaRPr lang="de-DE" sz="2400" dirty="0"/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01199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Verbinde die Sätze und benutze „weil“ oder „obwohl“.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Connect the sentences and use „weil“ or „obwohl“.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6"/>
            </a:pPr>
            <a:r>
              <a:rPr lang="de-DE" sz="2400" dirty="0"/>
              <a:t>Draußen ist es sehr kalt. Trotzdem trägt Max nur ein T-Shirt.</a:t>
            </a:r>
          </a:p>
          <a:p>
            <a:pPr marL="457200" indent="-457200" algn="just">
              <a:buSzPct val="100000"/>
              <a:buFont typeface="+mj-lt"/>
              <a:buAutoNum type="arabicParenR" startAt="6"/>
            </a:pPr>
            <a:endParaRPr lang="de-DE" sz="2400" dirty="0"/>
          </a:p>
          <a:p>
            <a:pPr marL="457200" indent="-457200" algn="just">
              <a:buSzPct val="100000"/>
              <a:buFont typeface="+mj-lt"/>
              <a:buAutoNum type="arabicParenR" startAt="6"/>
            </a:pPr>
            <a:endParaRPr lang="de-DE" sz="2400" dirty="0"/>
          </a:p>
          <a:p>
            <a:pPr marL="457200" indent="-457200" algn="just">
              <a:buSzPct val="100000"/>
              <a:buFont typeface="+mj-lt"/>
              <a:buAutoNum type="arabicParenR" startAt="6"/>
            </a:pPr>
            <a:endParaRPr lang="de-DE" sz="2400" dirty="0"/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70717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Verbinde die Sätze und benutze „weil“ oder „obwohl“.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Connect the sentences and use „weil“ or „obwohl“.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6"/>
            </a:pPr>
            <a:r>
              <a:rPr lang="de-DE" sz="2400" dirty="0"/>
              <a:t>Draußen ist es sehr kalt. Trotzdem trägt Max nur ein T-Shirt.</a:t>
            </a:r>
          </a:p>
          <a:p>
            <a:pPr marL="457200" indent="-457200" algn="just">
              <a:buSzPct val="100000"/>
              <a:buFont typeface="+mj-lt"/>
              <a:buAutoNum type="arabicParenR" startAt="6"/>
            </a:pPr>
            <a:endParaRPr lang="de-DE" sz="2400" dirty="0">
              <a:solidFill>
                <a:srgbClr val="FF0000"/>
              </a:solidFill>
            </a:endParaRPr>
          </a:p>
          <a:p>
            <a:pPr marL="0" indent="0" algn="just">
              <a:buSzPct val="100000"/>
              <a:buNone/>
            </a:pPr>
            <a:r>
              <a:rPr lang="de-DE" sz="2400" dirty="0">
                <a:solidFill>
                  <a:srgbClr val="FF0000"/>
                </a:solidFill>
              </a:rPr>
              <a:t>	Max trägt nur ein T-Shirt, obwohl es sehr kalt ist.</a:t>
            </a:r>
          </a:p>
          <a:p>
            <a:pPr marL="457200" indent="-457200" algn="just">
              <a:buSzPct val="100000"/>
              <a:buFont typeface="+mj-lt"/>
              <a:buAutoNum type="arabicParenR" startAt="6"/>
            </a:pPr>
            <a:endParaRPr lang="de-DE" sz="2400" dirty="0"/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3225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Der Computer-Akku ist leer. Ich kann nicht weiter arbeiten. </a:t>
            </a:r>
          </a:p>
          <a:p>
            <a:pPr lvl="0"/>
            <a:r>
              <a:rPr lang="de-DE" sz="2400" dirty="0"/>
              <a:t>Sie kann die Stelle nicht bekommen. Sie hat ihr Studium noch nicht abgeschlossen. </a:t>
            </a:r>
          </a:p>
          <a:p>
            <a:pPr lvl="0"/>
            <a:r>
              <a:rPr lang="de-DE" sz="2400" dirty="0"/>
              <a:t>Der Kurs kann nicht fortgesetzt werden. Die Anzahl der Teilnehmer ist zu gering. </a:t>
            </a:r>
          </a:p>
          <a:p>
            <a:pPr lvl="0"/>
            <a:r>
              <a:rPr lang="de-DE" sz="2400" dirty="0"/>
              <a:t>Er hat viel gearbeitet. Er ist schon müde. </a:t>
            </a:r>
          </a:p>
          <a:p>
            <a:pPr lvl="0"/>
            <a:r>
              <a:rPr lang="de-DE" sz="2400" dirty="0"/>
              <a:t>Die Tage sind so warm. Die Kirschen blühen schon. </a:t>
            </a:r>
          </a:p>
          <a:p>
            <a:pPr lvl="0"/>
            <a:r>
              <a:rPr lang="de-DE" sz="2400" dirty="0"/>
              <a:t>Das Geschäft ist geschlossen. Es ist Urlaub. </a:t>
            </a:r>
          </a:p>
          <a:p>
            <a:pPr lvl="0"/>
            <a:r>
              <a:rPr lang="de-DE" sz="2400" dirty="0"/>
              <a:t>Er kann nicht zur Party kommen. Er muss arbeiten. </a:t>
            </a:r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96601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Der Computer-Akku ist leer. Ich kann nicht weiter arbeiten. </a:t>
            </a:r>
          </a:p>
          <a:p>
            <a:pPr marL="0" lvl="0" indent="0">
              <a:buNone/>
            </a:pPr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 		</a:t>
            </a:r>
            <a:r>
              <a:rPr lang="de-DE" sz="2400" dirty="0">
                <a:solidFill>
                  <a:schemeClr val="bg1"/>
                </a:solidFill>
              </a:rPr>
              <a:t>Ich kann nicht weiter arbeiten, weil der Computer-	</a:t>
            </a:r>
            <a:r>
              <a:rPr lang="de-DE" sz="2400" dirty="0"/>
              <a:t>   </a:t>
            </a:r>
            <a:r>
              <a:rPr lang="de-DE" sz="1400" dirty="0"/>
              <a:t>(Grund)</a:t>
            </a:r>
            <a:r>
              <a:rPr lang="de-DE" sz="2400" dirty="0"/>
              <a:t>		</a:t>
            </a:r>
            <a:r>
              <a:rPr lang="de-DE" sz="2400" dirty="0">
                <a:solidFill>
                  <a:schemeClr val="bg1"/>
                </a:solidFill>
              </a:rPr>
              <a:t>Akku leer ist.</a:t>
            </a:r>
          </a:p>
          <a:p>
            <a:pPr marL="0" lvl="0" indent="0">
              <a:buNone/>
            </a:pPr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sodass:		</a:t>
            </a:r>
            <a:r>
              <a:rPr lang="de-DE" sz="2400" dirty="0">
                <a:solidFill>
                  <a:schemeClr val="bg1"/>
                </a:solidFill>
              </a:rPr>
              <a:t>Der Computer-Akku ist leer, sodass ich nicht weiter</a:t>
            </a:r>
            <a:r>
              <a:rPr lang="de-DE" sz="2400" dirty="0"/>
              <a:t> 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r>
              <a:rPr lang="de-DE" sz="2400" dirty="0"/>
              <a:t>		</a:t>
            </a:r>
            <a:r>
              <a:rPr lang="de-DE" sz="2400" dirty="0">
                <a:solidFill>
                  <a:schemeClr val="bg1"/>
                </a:solidFill>
              </a:rPr>
              <a:t>arbeiten kann.</a:t>
            </a:r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158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174052" cy="46993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de-DE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4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de-DE" sz="1800" b="1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1767554"/>
            <a:ext cx="8174052" cy="4699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2400" dirty="0">
                <a:solidFill>
                  <a:prstClr val="black"/>
                </a:solidFill>
              </a:rPr>
              <a:t>Die Konjunktionen haben bestimmte Funktionen. </a:t>
            </a:r>
            <a:br>
              <a:rPr lang="de-DE" sz="2400" dirty="0">
                <a:solidFill>
                  <a:prstClr val="black"/>
                </a:solidFill>
              </a:rPr>
            </a:br>
            <a:r>
              <a:rPr lang="en-US" sz="1800" dirty="0">
                <a:solidFill>
                  <a:prstClr val="white">
                    <a:lumMod val="50000"/>
                  </a:prstClr>
                </a:solidFill>
              </a:rPr>
              <a:t>The conjunctions have specific functions. </a:t>
            </a:r>
          </a:p>
          <a:p>
            <a:pPr marL="0" indent="0" algn="just">
              <a:buFont typeface="Arial"/>
              <a:buNone/>
            </a:pPr>
            <a:endParaRPr lang="de-DE" sz="105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Font typeface="Arial"/>
              <a:buNone/>
            </a:pPr>
            <a:r>
              <a:rPr lang="de-DE" sz="2400" dirty="0"/>
              <a:t>	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Font typeface="Arial"/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377337"/>
              </p:ext>
            </p:extLst>
          </p:nvPr>
        </p:nvGraphicFramePr>
        <p:xfrm>
          <a:off x="726336" y="2700065"/>
          <a:ext cx="7796562" cy="3221542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1024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6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4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673">
                <a:tc>
                  <a:txBody>
                    <a:bodyPr/>
                    <a:lstStyle/>
                    <a:p>
                      <a:r>
                        <a:rPr lang="de-DE" sz="2000" b="1" dirty="0"/>
                        <a:t>weil</a:t>
                      </a:r>
                      <a:endParaRPr lang="de-DE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900" dirty="0">
                          <a:sym typeface="Wingdings" pitchFamily="2" charset="2"/>
                        </a:rPr>
                        <a:t>Grund / Ursache</a:t>
                      </a:r>
                      <a:endParaRPr lang="de-DE" sz="19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900" b="0" dirty="0">
                          <a:solidFill>
                            <a:schemeClr val="tx1"/>
                          </a:solidFill>
                        </a:rPr>
                        <a:t>Ich muss im Bett bleiben, </a:t>
                      </a:r>
                      <a:r>
                        <a:rPr lang="de-DE" sz="1900" b="0" dirty="0">
                          <a:solidFill>
                            <a:srgbClr val="FF0000"/>
                          </a:solidFill>
                        </a:rPr>
                        <a:t>weil</a:t>
                      </a:r>
                      <a:r>
                        <a:rPr lang="de-DE" sz="1900" b="0" dirty="0">
                          <a:solidFill>
                            <a:schemeClr val="tx1"/>
                          </a:solidFill>
                        </a:rPr>
                        <a:t> ich krank bin</a:t>
                      </a:r>
                      <a:r>
                        <a:rPr lang="de-DE" sz="1900" baseline="0" dirty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de-DE" sz="19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0719">
                <a:tc>
                  <a:txBody>
                    <a:bodyPr/>
                    <a:lstStyle/>
                    <a:p>
                      <a:r>
                        <a:rPr lang="de-DE" sz="2000" b="1" dirty="0"/>
                        <a:t>da</a:t>
                      </a:r>
                      <a:endParaRPr lang="de-DE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900" dirty="0">
                          <a:sym typeface="Wingdings" pitchFamily="2" charset="2"/>
                        </a:rPr>
                        <a:t>Grund / Ursache </a:t>
                      </a:r>
                      <a:r>
                        <a:rPr lang="de-DE" sz="1800" i="1" dirty="0">
                          <a:sym typeface="Wingdings" pitchFamily="2" charset="2"/>
                        </a:rPr>
                        <a:t>(formal/schriftlich)</a:t>
                      </a:r>
                      <a:endParaRPr lang="de-DE" sz="18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900" i="0" dirty="0"/>
                        <a:t>Der Prinz musste sich beeilen, </a:t>
                      </a:r>
                      <a:r>
                        <a:rPr lang="de-DE" sz="1900" i="0" dirty="0">
                          <a:solidFill>
                            <a:srgbClr val="FF0000"/>
                          </a:solidFill>
                        </a:rPr>
                        <a:t>da</a:t>
                      </a:r>
                      <a:r>
                        <a:rPr lang="de-DE" sz="1900" i="0" dirty="0"/>
                        <a:t> die Prinzessin schon auf dem Weg zum Schloss war.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673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chemeClr val="tx1"/>
                          </a:solidFill>
                        </a:rPr>
                        <a:t>sodass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900" b="0" dirty="0">
                          <a:solidFill>
                            <a:schemeClr val="tx1"/>
                          </a:solidFill>
                        </a:rPr>
                        <a:t>Folge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900" i="0" dirty="0"/>
                        <a:t>Ich bin krank,</a:t>
                      </a:r>
                      <a:r>
                        <a:rPr lang="de-DE" sz="1900" i="0" baseline="0" dirty="0"/>
                        <a:t> </a:t>
                      </a:r>
                      <a:r>
                        <a:rPr lang="de-DE" sz="1900" i="0" baseline="0" dirty="0">
                          <a:solidFill>
                            <a:srgbClr val="FF0000"/>
                          </a:solidFill>
                        </a:rPr>
                        <a:t>sodass</a:t>
                      </a:r>
                      <a:r>
                        <a:rPr lang="de-DE" sz="1900" i="0" baseline="0" dirty="0"/>
                        <a:t> ich im Bett bleiben muss.</a:t>
                      </a:r>
                      <a:endParaRPr lang="de-DE" sz="19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1477">
                <a:tc>
                  <a:txBody>
                    <a:bodyPr/>
                    <a:lstStyle/>
                    <a:p>
                      <a:r>
                        <a:rPr lang="de-DE" sz="2000" b="1" dirty="0"/>
                        <a:t>obwohl</a:t>
                      </a:r>
                      <a:endParaRPr lang="de-DE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900" dirty="0">
                          <a:sym typeface="Wingdings" pitchFamily="2" charset="2"/>
                        </a:rPr>
                        <a:t>Einschränkung / Gegensatz, nicht wie erwartet</a:t>
                      </a:r>
                      <a:endParaRPr lang="de-DE" sz="19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900" dirty="0"/>
                        <a:t>Sie</a:t>
                      </a:r>
                      <a:r>
                        <a:rPr lang="de-DE" sz="1900" baseline="0" dirty="0"/>
                        <a:t> muss drinnen bleiben und arbeiten</a:t>
                      </a:r>
                      <a:r>
                        <a:rPr lang="de-DE" sz="1900" dirty="0"/>
                        <a:t>,</a:t>
                      </a:r>
                      <a:r>
                        <a:rPr lang="de-DE" sz="1900" baseline="0" dirty="0"/>
                        <a:t> </a:t>
                      </a:r>
                      <a:r>
                        <a:rPr lang="de-DE" sz="1900" baseline="0" dirty="0">
                          <a:solidFill>
                            <a:srgbClr val="FF0000"/>
                          </a:solidFill>
                        </a:rPr>
                        <a:t>obwohl </a:t>
                      </a:r>
                      <a:r>
                        <a:rPr lang="de-DE" sz="1900" baseline="0" dirty="0"/>
                        <a:t>draußen die Sonne scheint.</a:t>
                      </a:r>
                      <a:endParaRPr lang="de-DE" sz="19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cs typeface="Calibri"/>
              </a:rPr>
              <a:t>Konjunktionen: </a:t>
            </a:r>
            <a:r>
              <a:rPr lang="de-DE" sz="2800" b="1">
                <a:cs typeface="Calibri"/>
              </a:rPr>
              <a:t>weil, da, obwohl</a:t>
            </a:r>
            <a:br>
              <a:rPr lang="en-GB" sz="2400" b="1">
                <a:cs typeface="Calibri"/>
              </a:rPr>
            </a:br>
            <a:r>
              <a:rPr lang="en-GB" sz="2400" b="1">
                <a:cs typeface="Calibri"/>
              </a:rPr>
              <a:t>C</a:t>
            </a:r>
            <a:r>
              <a:rPr lang="en-US" sz="2400" b="1">
                <a:cs typeface="Calibri"/>
              </a:rPr>
              <a:t>onjunctions: </a:t>
            </a:r>
            <a:r>
              <a:rPr lang="de-DE" sz="2400" b="1">
                <a:cs typeface="Calibri"/>
              </a:rPr>
              <a:t>weil, da, obwohl</a:t>
            </a:r>
            <a:endParaRPr lang="en-CA" sz="2400"/>
          </a:p>
        </p:txBody>
      </p:sp>
      <p:sp>
        <p:nvSpPr>
          <p:cNvPr id="12" name="Rechteck 11"/>
          <p:cNvSpPr/>
          <p:nvPr/>
        </p:nvSpPr>
        <p:spPr>
          <a:xfrm>
            <a:off x="726336" y="6166859"/>
            <a:ext cx="1556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de-DE" dirty="0">
                <a:solidFill>
                  <a:prstClr val="black"/>
                </a:solidFill>
              </a:rPr>
              <a:t>* „da“ = „weil“</a:t>
            </a:r>
          </a:p>
        </p:txBody>
      </p:sp>
    </p:spTree>
    <p:extLst>
      <p:ext uri="{BB962C8B-B14F-4D97-AF65-F5344CB8AC3E}">
        <p14:creationId xmlns:p14="http://schemas.microsoft.com/office/powerpoint/2010/main" val="23875997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Der Computer-Akku ist leer. Ich kann nicht weiter arbeiten. </a:t>
            </a:r>
          </a:p>
          <a:p>
            <a:pPr marL="0" lvl="0" indent="0">
              <a:buNone/>
            </a:pPr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 		Ich kann nicht weiter arbeiten, 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/>
              <a:t> der Computer-	   </a:t>
            </a:r>
            <a:r>
              <a:rPr lang="de-DE" sz="1400" dirty="0"/>
              <a:t>(Grund)</a:t>
            </a:r>
            <a:r>
              <a:rPr lang="de-DE" sz="2400" dirty="0"/>
              <a:t>		Akku leer ist.</a:t>
            </a:r>
          </a:p>
          <a:p>
            <a:pPr marL="0" lvl="0" indent="0">
              <a:buNone/>
            </a:pPr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sodass:		</a:t>
            </a:r>
            <a:r>
              <a:rPr lang="de-DE" sz="2400" dirty="0">
                <a:solidFill>
                  <a:schemeClr val="bg1"/>
                </a:solidFill>
              </a:rPr>
              <a:t>Der Computer-Akku ist leer, sodass ich nicht weiter 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r>
              <a:rPr lang="de-DE" sz="2400" dirty="0"/>
              <a:t>		</a:t>
            </a:r>
            <a:r>
              <a:rPr lang="de-DE" sz="2400" dirty="0">
                <a:solidFill>
                  <a:schemeClr val="bg1"/>
                </a:solidFill>
              </a:rPr>
              <a:t>arbeiten kann.</a:t>
            </a:r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48519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Der Computer-Akku ist leer. Ich kann nicht weiter arbeiten. </a:t>
            </a:r>
          </a:p>
          <a:p>
            <a:pPr marL="0" lvl="0" indent="0">
              <a:buNone/>
            </a:pPr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 		Ich kann nicht weiter arbeiten, 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/>
              <a:t> der Computer-	   </a:t>
            </a:r>
            <a:r>
              <a:rPr lang="de-DE" sz="1400" dirty="0"/>
              <a:t>(Grund)</a:t>
            </a:r>
            <a:r>
              <a:rPr lang="de-DE" sz="2400" dirty="0"/>
              <a:t>		Akku leer ist.</a:t>
            </a:r>
          </a:p>
          <a:p>
            <a:pPr marL="0" lvl="0" indent="0">
              <a:buNone/>
            </a:pPr>
            <a:endParaRPr lang="de-DE" sz="1800" dirty="0"/>
          </a:p>
          <a:p>
            <a:pPr marL="0" lvl="0" indent="0">
              <a:buNone/>
            </a:pPr>
            <a:r>
              <a:rPr lang="de-DE" sz="2400" dirty="0"/>
              <a:t>sodass:		Der Computer-Akku ist leer, </a:t>
            </a:r>
            <a:r>
              <a:rPr lang="de-DE" sz="2400" dirty="0">
                <a:solidFill>
                  <a:srgbClr val="FF0000"/>
                </a:solidFill>
              </a:rPr>
              <a:t>sodass</a:t>
            </a:r>
            <a:r>
              <a:rPr lang="de-DE" sz="2400" dirty="0"/>
              <a:t> ich nicht weiter 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r>
              <a:rPr lang="de-DE" sz="2400" dirty="0"/>
              <a:t>		arbeiten kann.</a:t>
            </a:r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65425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Sie kann die Stelle nicht bekommen. Sie hat ihr Studium noch nicht abgeschlossen.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		</a:t>
            </a:r>
          </a:p>
          <a:p>
            <a:pPr marL="0" lvl="0" indent="0">
              <a:buNone/>
            </a:pPr>
            <a:r>
              <a:rPr lang="de-DE" sz="1400" dirty="0"/>
              <a:t>(Grund)</a:t>
            </a:r>
            <a:endParaRPr lang="de-DE" sz="2400" dirty="0"/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31869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Sie kann die Stelle nicht bekommen. Sie hat ihr Studium noch nicht abgeschlossen.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		Sie kann die Stelle nicht bekommen, 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/>
              <a:t> sie ihr</a:t>
            </a:r>
          </a:p>
          <a:p>
            <a:pPr marL="0" lvl="0" indent="0">
              <a:buNone/>
            </a:pPr>
            <a:r>
              <a:rPr lang="de-DE" sz="1400" dirty="0"/>
              <a:t>(Grund)		</a:t>
            </a:r>
            <a:r>
              <a:rPr lang="de-DE" sz="2400" dirty="0"/>
              <a:t>Studium noch nicht abgeschlossen hat.</a:t>
            </a:r>
            <a:r>
              <a:rPr lang="de-DE" sz="1400" dirty="0"/>
              <a:t>	</a:t>
            </a:r>
            <a:endParaRPr lang="de-DE" sz="2400" dirty="0"/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8794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Sie kann die Stelle nicht bekommen. Sie hat ihr Studium noch nicht abgeschlossen.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		Sie kann die Stelle nicht bekommen, 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/>
              <a:t> sie ihr</a:t>
            </a:r>
          </a:p>
          <a:p>
            <a:pPr marL="0" lvl="0" indent="0">
              <a:buNone/>
            </a:pPr>
            <a:r>
              <a:rPr lang="de-DE" sz="1400" dirty="0"/>
              <a:t>(Grund)		</a:t>
            </a:r>
            <a:r>
              <a:rPr lang="de-DE" sz="2400" dirty="0"/>
              <a:t>Studium noch nicht abgeschlossen hat.</a:t>
            </a:r>
            <a:r>
              <a:rPr lang="de-DE" sz="1400" dirty="0"/>
              <a:t>	</a:t>
            </a:r>
            <a:endParaRPr lang="de-DE" sz="2400" dirty="0"/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		Sie hat ihr Studium noch nicht abgeschlossen,</a:t>
            </a:r>
          </a:p>
          <a:p>
            <a:pPr marL="0" lvl="0" indent="0">
              <a:buNone/>
            </a:pPr>
            <a:r>
              <a:rPr lang="de-DE" sz="1400" dirty="0"/>
              <a:t>(Folge)		</a:t>
            </a:r>
            <a:r>
              <a:rPr lang="de-DE" sz="2400" dirty="0">
                <a:solidFill>
                  <a:srgbClr val="FF0000"/>
                </a:solidFill>
              </a:rPr>
              <a:t>sodass</a:t>
            </a:r>
            <a:r>
              <a:rPr lang="de-DE" sz="2400" dirty="0"/>
              <a:t> sie die Stelle nicht bekommen kann.</a:t>
            </a:r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3554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Der Kurs kann nicht fortgesetzt werden. Die Anzahl der Teilnehmer ist zu gering.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</a:t>
            </a:r>
          </a:p>
          <a:p>
            <a:pPr marL="0" lvl="0" indent="0">
              <a:buNone/>
            </a:pPr>
            <a:r>
              <a:rPr lang="de-DE" sz="1400" dirty="0"/>
              <a:t>(Grund)</a:t>
            </a:r>
            <a:endParaRPr lang="de-DE" sz="2400" dirty="0"/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0882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Der Kurs kann nicht fortgesetzt werden. Die Anzahl der Teilnehmer ist zu gering.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		Der Kurs kann nicht fortgesetzt werden, 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/>
              <a:t> die </a:t>
            </a:r>
          </a:p>
          <a:p>
            <a:pPr marL="0" lvl="0" indent="0">
              <a:buNone/>
            </a:pPr>
            <a:r>
              <a:rPr lang="de-DE" sz="1400" dirty="0"/>
              <a:t>(Grund)		</a:t>
            </a:r>
            <a:r>
              <a:rPr lang="de-DE" sz="2400" dirty="0"/>
              <a:t>Anzahl der Teilnehmer zu gering ist.</a:t>
            </a:r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6514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Der Kurs kann nicht fortgesetzt werden. Die Anzahl der Teilnehmer ist zu gering.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		Der Kurs kann nicht fortgesetzt werden, 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/>
              <a:t> die </a:t>
            </a:r>
          </a:p>
          <a:p>
            <a:pPr marL="0" lvl="0" indent="0">
              <a:buNone/>
            </a:pPr>
            <a:r>
              <a:rPr lang="de-DE" sz="1400" dirty="0"/>
              <a:t>(Grund)		</a:t>
            </a:r>
            <a:r>
              <a:rPr lang="de-DE" sz="2400" dirty="0"/>
              <a:t>Anzahl der Teilnehmer zu gering ist.</a:t>
            </a:r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		Die Anzahl der Teilnehmer ist zu gering, </a:t>
            </a:r>
            <a:r>
              <a:rPr lang="de-DE" sz="2400" dirty="0">
                <a:solidFill>
                  <a:srgbClr val="FF0000"/>
                </a:solidFill>
              </a:rPr>
              <a:t>sodass</a:t>
            </a:r>
            <a:r>
              <a:rPr lang="de-DE" sz="2400" dirty="0"/>
              <a:t> der </a:t>
            </a:r>
          </a:p>
          <a:p>
            <a:pPr marL="0" lvl="0" indent="0">
              <a:buNone/>
            </a:pPr>
            <a:r>
              <a:rPr lang="de-DE" sz="1400" dirty="0"/>
              <a:t>(Folge)		</a:t>
            </a:r>
            <a:r>
              <a:rPr lang="de-DE" sz="2400" dirty="0"/>
              <a:t>Kurs nicht fortgesetzt werden kann.</a:t>
            </a:r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03035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Er hat viel gearbeitet. Er ist schon müde.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/>
              <a:t>weil:</a:t>
            </a:r>
            <a:endParaRPr lang="de-DE" sz="2400" dirty="0"/>
          </a:p>
          <a:p>
            <a:pPr marL="0" lvl="0" indent="0">
              <a:buNone/>
            </a:pPr>
            <a:r>
              <a:rPr lang="de-DE" sz="1400" dirty="0"/>
              <a:t>(Grund)</a:t>
            </a:r>
            <a:endParaRPr lang="de-DE" sz="2400" dirty="0"/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3201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Er hat viel gearbeitet. Er ist schon müde.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		Er ist schon müde, 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/>
              <a:t> er viel gearbeitet hat.</a:t>
            </a:r>
          </a:p>
          <a:p>
            <a:pPr marL="0" lvl="0" indent="0">
              <a:buNone/>
            </a:pPr>
            <a:r>
              <a:rPr lang="de-DE" sz="1400" dirty="0"/>
              <a:t>(Grund)</a:t>
            </a:r>
            <a:endParaRPr lang="de-DE" sz="2400" dirty="0"/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305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238226" cy="45586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b="1">
                <a:solidFill>
                  <a:prstClr val="black"/>
                </a:solidFill>
              </a:rPr>
              <a:t>Wortstellung</a:t>
            </a:r>
            <a:r>
              <a:rPr lang="de-DE" sz="2400">
                <a:solidFill>
                  <a:prstClr val="black"/>
                </a:solidFill>
              </a:rPr>
              <a:t> </a:t>
            </a:r>
            <a:br>
              <a:rPr lang="de-DE" sz="2400">
                <a:solidFill>
                  <a:prstClr val="black"/>
                </a:solidFill>
              </a:rPr>
            </a:br>
            <a:r>
              <a:rPr lang="de-DE" sz="1800">
                <a:solidFill>
                  <a:prstClr val="white">
                    <a:lumMod val="50000"/>
                  </a:prstClr>
                </a:solidFill>
              </a:rPr>
              <a:t>Word order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1800"/>
          </a:p>
          <a:p>
            <a:pPr marL="0" indent="0" algn="just">
              <a:buNone/>
            </a:pPr>
            <a:endParaRPr lang="en-US" sz="1800"/>
          </a:p>
          <a:p>
            <a:pPr marL="0" indent="0" algn="just">
              <a:buNone/>
            </a:pPr>
            <a:endParaRPr lang="en-US" sz="1800"/>
          </a:p>
          <a:p>
            <a:pPr marL="0" indent="0" algn="just">
              <a:buNone/>
            </a:pPr>
            <a:endParaRPr lang="en-US" sz="1800"/>
          </a:p>
          <a:p>
            <a:pPr marL="0" indent="0" algn="just">
              <a:buNone/>
            </a:pPr>
            <a:endParaRPr lang="en-US" sz="1800"/>
          </a:p>
          <a:p>
            <a:pPr marL="0" lvl="0" indent="0" algn="just">
              <a:buNone/>
            </a:pPr>
            <a:endParaRPr lang="en-US" sz="240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en-US" sz="1800"/>
          </a:p>
          <a:p>
            <a:pPr marL="0" indent="0" algn="just">
              <a:buNone/>
            </a:pPr>
            <a:endParaRPr lang="en-US" sz="1800" dirty="0"/>
          </a:p>
          <a:p>
            <a:pPr marL="0" indent="0" algn="just">
              <a:buNone/>
            </a:pPr>
            <a:endParaRPr lang="en-US" sz="2400"/>
          </a:p>
          <a:p>
            <a:pPr marL="0" indent="0" algn="just">
              <a:buNone/>
            </a:pPr>
            <a:endParaRPr lang="en-US" sz="1100"/>
          </a:p>
          <a:p>
            <a:pPr marL="0" indent="0" algn="just">
              <a:buNone/>
            </a:pPr>
            <a:endParaRPr lang="en-US" sz="1100"/>
          </a:p>
          <a:p>
            <a:pPr marL="0" indent="0" algn="just">
              <a:buNone/>
            </a:pPr>
            <a:endParaRPr lang="en-US" sz="1100"/>
          </a:p>
          <a:p>
            <a:pPr marL="0" indent="0" algn="just">
              <a:buNone/>
            </a:pPr>
            <a:endParaRPr lang="en-US" sz="200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60487"/>
              </p:ext>
            </p:extLst>
          </p:nvPr>
        </p:nvGraphicFramePr>
        <p:xfrm>
          <a:off x="569089" y="2763625"/>
          <a:ext cx="7919303" cy="914400"/>
        </p:xfrm>
        <a:graphic>
          <a:graphicData uri="http://schemas.openxmlformats.org/drawingml/2006/table">
            <a:tbl>
              <a:tblPr firstRow="1" bandRow="1"/>
              <a:tblGrid>
                <a:gridCol w="3261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8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647"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Hauptsatz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/>
                        <a:t>Nebensatz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0" u="sng" baseline="0" dirty="0">
                          <a:solidFill>
                            <a:schemeClr val="tx1"/>
                          </a:solidFill>
                        </a:rPr>
                        <a:t>Er muss</a:t>
                      </a:r>
                      <a:r>
                        <a:rPr lang="de-DE" sz="2400" b="0" u="none" baseline="0" dirty="0">
                          <a:solidFill>
                            <a:schemeClr val="tx1"/>
                          </a:solidFill>
                        </a:rPr>
                        <a:t> drinnen bleiben</a:t>
                      </a:r>
                      <a:r>
                        <a:rPr lang="de-DE" sz="2400" b="0" baseline="0" dirty="0">
                          <a:solidFill>
                            <a:schemeClr val="tx1"/>
                          </a:solidFill>
                        </a:rPr>
                        <a:t>,</a:t>
                      </a:r>
                      <a:endParaRPr lang="de-DE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i="0" dirty="0">
                          <a:solidFill>
                            <a:srgbClr val="FF0000"/>
                          </a:solidFill>
                        </a:rPr>
                        <a:t>weil/da/obwohl </a:t>
                      </a:r>
                      <a:r>
                        <a:rPr lang="de-DE" sz="2400" b="0" i="0" dirty="0"/>
                        <a:t>die Sonne </a:t>
                      </a:r>
                      <a:r>
                        <a:rPr lang="de-DE" sz="2400" b="1" i="0" dirty="0">
                          <a:solidFill>
                            <a:srgbClr val="FF0000"/>
                          </a:solidFill>
                        </a:rPr>
                        <a:t>scheint</a:t>
                      </a:r>
                      <a:r>
                        <a:rPr lang="de-DE" sz="2400" b="0" i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486638"/>
              </p:ext>
            </p:extLst>
          </p:nvPr>
        </p:nvGraphicFramePr>
        <p:xfrm>
          <a:off x="577715" y="4398161"/>
          <a:ext cx="7927930" cy="914400"/>
        </p:xfrm>
        <a:graphic>
          <a:graphicData uri="http://schemas.openxmlformats.org/drawingml/2006/table">
            <a:tbl>
              <a:tblPr firstRow="1" bandRow="1"/>
              <a:tblGrid>
                <a:gridCol w="4632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5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647">
                <a:tc>
                  <a:txBody>
                    <a:bodyPr/>
                    <a:lstStyle/>
                    <a:p>
                      <a:pPr algn="ctr"/>
                      <a:r>
                        <a:rPr lang="de-DE" sz="2400" b="1"/>
                        <a:t>Nebensatz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/>
                        <a:t>Hauptsatz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i="0">
                          <a:solidFill>
                            <a:srgbClr val="FF0000"/>
                          </a:solidFill>
                        </a:rPr>
                        <a:t>Weil/da/obwohl </a:t>
                      </a:r>
                      <a:r>
                        <a:rPr lang="de-DE" sz="2400" b="0" i="0"/>
                        <a:t>die Sonne scheint, </a:t>
                      </a:r>
                      <a:endParaRPr lang="de-DE" sz="2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0" u="sng">
                          <a:solidFill>
                            <a:schemeClr val="tx1"/>
                          </a:solidFill>
                        </a:rPr>
                        <a:t>muss er</a:t>
                      </a:r>
                      <a:r>
                        <a:rPr lang="de-DE" sz="2400" b="0" u="none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2400" b="0">
                          <a:solidFill>
                            <a:schemeClr val="tx1"/>
                          </a:solidFill>
                        </a:rPr>
                        <a:t>drinnen bleiben</a:t>
                      </a:r>
                      <a:r>
                        <a:rPr lang="de-DE" sz="2400" b="0" i="0"/>
                        <a:t>.</a:t>
                      </a:r>
                      <a:endParaRPr lang="de-DE" sz="24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hteck 8"/>
          <p:cNvSpPr/>
          <p:nvPr/>
        </p:nvSpPr>
        <p:spPr>
          <a:xfrm>
            <a:off x="569089" y="5378241"/>
            <a:ext cx="77965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/>
              <a:t>* „da“ wird oft benutzt, wenn der Nebensatz vor dem Hauptsatz steht. </a:t>
            </a:r>
          </a:p>
        </p:txBody>
      </p:sp>
      <p:sp>
        <p:nvSpPr>
          <p:cNvPr id="11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cs typeface="Calibri"/>
              </a:rPr>
              <a:t>Konjunktionen: </a:t>
            </a:r>
            <a:r>
              <a:rPr lang="de-DE" sz="2800" b="1">
                <a:cs typeface="Calibri"/>
              </a:rPr>
              <a:t>weil, da, obwohl</a:t>
            </a:r>
            <a:br>
              <a:rPr lang="en-GB" sz="2400" b="1">
                <a:cs typeface="Calibri"/>
              </a:rPr>
            </a:br>
            <a:r>
              <a:rPr lang="en-GB" sz="2400" b="1">
                <a:cs typeface="Calibri"/>
              </a:rPr>
              <a:t>C</a:t>
            </a:r>
            <a:r>
              <a:rPr lang="en-US" sz="2400" b="1">
                <a:cs typeface="Calibri"/>
              </a:rPr>
              <a:t>onjunctions: </a:t>
            </a:r>
            <a:r>
              <a:rPr lang="de-DE" sz="2400" b="1">
                <a:cs typeface="Calibri"/>
              </a:rPr>
              <a:t>weil, da, obwohl</a:t>
            </a:r>
            <a:endParaRPr lang="en-CA" sz="2400"/>
          </a:p>
        </p:txBody>
      </p:sp>
    </p:spTree>
    <p:extLst>
      <p:ext uri="{BB962C8B-B14F-4D97-AF65-F5344CB8AC3E}">
        <p14:creationId xmlns:p14="http://schemas.microsoft.com/office/powerpoint/2010/main" val="10402578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Er hat viel gearbeitet. Er ist schon müde.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		Er ist schon müde, 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/>
              <a:t> er viel gearbeitet hat.</a:t>
            </a:r>
          </a:p>
          <a:p>
            <a:pPr marL="0" lvl="0" indent="0">
              <a:buNone/>
            </a:pPr>
            <a:r>
              <a:rPr lang="de-DE" sz="1400" dirty="0"/>
              <a:t>(Grund)</a:t>
            </a:r>
            <a:endParaRPr lang="de-DE" sz="2400" dirty="0"/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		Er hat viel gearbeitet, </a:t>
            </a:r>
            <a:r>
              <a:rPr lang="de-DE" sz="2400" dirty="0">
                <a:solidFill>
                  <a:srgbClr val="FF0000"/>
                </a:solidFill>
              </a:rPr>
              <a:t>sodass</a:t>
            </a:r>
            <a:r>
              <a:rPr lang="de-DE" sz="2400" dirty="0"/>
              <a:t> er schon müde ist.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38968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r>
              <a:rPr lang="de-DE" sz="2400" dirty="0"/>
              <a:t>Die Tage sind so warm. Die Kirschen blühen schon. 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</a:t>
            </a:r>
          </a:p>
          <a:p>
            <a:pPr marL="0" lvl="0" indent="0">
              <a:buNone/>
            </a:pPr>
            <a:r>
              <a:rPr lang="de-DE" sz="1400" dirty="0"/>
              <a:t>(Grund)</a:t>
            </a:r>
            <a:endParaRPr lang="de-DE" sz="2400" dirty="0"/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54915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0375" y="2665562"/>
            <a:ext cx="8467600" cy="3476444"/>
          </a:xfrm>
        </p:spPr>
        <p:txBody>
          <a:bodyPr>
            <a:noAutofit/>
          </a:bodyPr>
          <a:lstStyle/>
          <a:p>
            <a:r>
              <a:rPr lang="de-DE" sz="2400" dirty="0"/>
              <a:t>Die Tage sind so warm. Die Kirschen blühen schon. 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	    Die Kirschen blühen schon, 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/>
              <a:t> die Tage so warm sind.</a:t>
            </a:r>
          </a:p>
          <a:p>
            <a:pPr marL="0" lvl="0" indent="0">
              <a:buNone/>
            </a:pPr>
            <a:r>
              <a:rPr lang="de-DE" sz="1400" dirty="0"/>
              <a:t>(Grund)</a:t>
            </a:r>
            <a:endParaRPr lang="de-DE" sz="2400" dirty="0"/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44552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576406" cy="3476444"/>
          </a:xfrm>
        </p:spPr>
        <p:txBody>
          <a:bodyPr>
            <a:noAutofit/>
          </a:bodyPr>
          <a:lstStyle/>
          <a:p>
            <a:r>
              <a:rPr lang="de-DE" sz="2400" dirty="0"/>
              <a:t>Die Tage sind so warm. Die Kirschen blühen schon. 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	    Die Kirschen blühen schon, 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/>
              <a:t> die Tage so warm sind.	</a:t>
            </a:r>
          </a:p>
          <a:p>
            <a:pPr marL="0" lvl="0" indent="0">
              <a:buNone/>
            </a:pPr>
            <a:r>
              <a:rPr lang="de-DE" sz="1400" dirty="0"/>
              <a:t>(Grund)</a:t>
            </a:r>
            <a:endParaRPr lang="de-DE" sz="2400" dirty="0"/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	    Die Tage sind so warm, sodass die Kirschen schon blühen.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64681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Das Geschäft ist geschlossen. Es ist Urlaub.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</a:t>
            </a:r>
          </a:p>
          <a:p>
            <a:pPr marL="0" lvl="0" indent="0">
              <a:buNone/>
            </a:pPr>
            <a:r>
              <a:rPr lang="de-DE" sz="1400" dirty="0"/>
              <a:t>(Grund)</a:t>
            </a:r>
            <a:endParaRPr lang="de-DE" sz="2400" dirty="0"/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290645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Das Geschäft ist geschlossen. Es ist Urlaub.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		Das Geschäft ist geschlossen, 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/>
              <a:t> es Urlaub ist.</a:t>
            </a:r>
          </a:p>
          <a:p>
            <a:pPr marL="0" lvl="0" indent="0">
              <a:buNone/>
            </a:pPr>
            <a:r>
              <a:rPr lang="de-DE" sz="1400" dirty="0"/>
              <a:t>(Grund)</a:t>
            </a:r>
            <a:endParaRPr lang="de-DE" sz="2400" dirty="0"/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83545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Das Geschäft ist geschlossen. Es ist Urlaub.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		Das Geschäft ist geschlossen, 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/>
              <a:t> es Urlaub ist.</a:t>
            </a:r>
          </a:p>
          <a:p>
            <a:pPr marL="0" lvl="0" indent="0">
              <a:buNone/>
            </a:pPr>
            <a:r>
              <a:rPr lang="de-DE" sz="1400" dirty="0"/>
              <a:t>(Grund)</a:t>
            </a:r>
            <a:endParaRPr lang="de-DE" sz="2400" dirty="0"/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		Es ist Urlaub, </a:t>
            </a:r>
            <a:r>
              <a:rPr lang="de-DE" sz="2400" dirty="0">
                <a:solidFill>
                  <a:srgbClr val="FF0000"/>
                </a:solidFill>
              </a:rPr>
              <a:t>sodass</a:t>
            </a:r>
            <a:r>
              <a:rPr lang="de-DE" sz="2400" dirty="0"/>
              <a:t> das Geschäft geschlossen ist.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041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Er kann nicht zur Party kommen. Er muss arbeiten.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</a:t>
            </a:r>
          </a:p>
          <a:p>
            <a:pPr marL="0" lvl="0" indent="0">
              <a:buNone/>
            </a:pPr>
            <a:r>
              <a:rPr lang="de-DE" sz="1400" dirty="0"/>
              <a:t>(Grund)</a:t>
            </a:r>
            <a:endParaRPr lang="de-DE" sz="2400" dirty="0"/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53539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324493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Er kann nicht zur Party kommen. Er muss arbeiten.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	    Er kann nicht zur Party kommen, 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/>
              <a:t> er arbeiten muss.</a:t>
            </a:r>
          </a:p>
          <a:p>
            <a:pPr marL="0" lvl="0" indent="0">
              <a:buNone/>
            </a:pPr>
            <a:r>
              <a:rPr lang="de-DE" sz="1400" dirty="0"/>
              <a:t>(Grund)</a:t>
            </a:r>
            <a:endParaRPr lang="de-DE" sz="2400" dirty="0"/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50476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Verbinde die Sätze und benutze „weil“ und „sodass“. </a:t>
            </a:r>
          </a:p>
          <a:p>
            <a:pPr lvl="0"/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Connect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sentences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„weil“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„sodass“.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8" y="2665562"/>
            <a:ext cx="8576406" cy="3476444"/>
          </a:xfrm>
        </p:spPr>
        <p:txBody>
          <a:bodyPr>
            <a:noAutofit/>
          </a:bodyPr>
          <a:lstStyle/>
          <a:p>
            <a:pPr lvl="0"/>
            <a:r>
              <a:rPr lang="de-DE" sz="2400" dirty="0"/>
              <a:t>Er kann nicht zur Party kommen. Er muss arbeiten. </a:t>
            </a:r>
          </a:p>
          <a:p>
            <a:pPr lvl="0"/>
            <a:endParaRPr lang="de-DE" sz="2400" dirty="0"/>
          </a:p>
          <a:p>
            <a:pPr marL="0" lvl="0" indent="0">
              <a:buNone/>
            </a:pPr>
            <a:r>
              <a:rPr lang="de-DE" sz="2400" dirty="0"/>
              <a:t>weil:	    Er kann nicht zur Party kommen, </a:t>
            </a:r>
            <a:r>
              <a:rPr lang="de-DE" sz="2400" dirty="0">
                <a:solidFill>
                  <a:srgbClr val="FF0000"/>
                </a:solidFill>
              </a:rPr>
              <a:t>weil</a:t>
            </a:r>
            <a:r>
              <a:rPr lang="de-DE" sz="2400" dirty="0"/>
              <a:t> er arbeiten muss.</a:t>
            </a:r>
          </a:p>
          <a:p>
            <a:pPr marL="0" lvl="0" indent="0">
              <a:buNone/>
            </a:pPr>
            <a:r>
              <a:rPr lang="de-DE" sz="1400" dirty="0"/>
              <a:t>(Grund)</a:t>
            </a:r>
            <a:endParaRPr lang="de-DE" sz="2400" dirty="0"/>
          </a:p>
          <a:p>
            <a:pPr marL="0" lvl="0" indent="0">
              <a:buNone/>
            </a:pPr>
            <a:endParaRPr lang="de-DE" sz="1600" dirty="0"/>
          </a:p>
          <a:p>
            <a:pPr marL="0" lvl="0" indent="0">
              <a:buNone/>
            </a:pPr>
            <a:r>
              <a:rPr lang="de-DE" sz="2400" dirty="0"/>
              <a:t>sodass:	    Er muss arbeiten, </a:t>
            </a:r>
            <a:r>
              <a:rPr lang="de-DE" sz="2400" dirty="0">
                <a:solidFill>
                  <a:srgbClr val="FF0000"/>
                </a:solidFill>
              </a:rPr>
              <a:t>sodass</a:t>
            </a:r>
            <a:r>
              <a:rPr lang="de-DE" sz="2400" dirty="0"/>
              <a:t> er nicht zur Party kommen kann.</a:t>
            </a:r>
          </a:p>
          <a:p>
            <a:pPr marL="0" lvl="0" indent="0">
              <a:buNone/>
            </a:pPr>
            <a:r>
              <a:rPr lang="de-DE" sz="1400" dirty="0"/>
              <a:t>(Folge)</a:t>
            </a:r>
            <a:endParaRPr lang="de-DE" sz="2400" dirty="0"/>
          </a:p>
        </p:txBody>
      </p:sp>
      <p:sp>
        <p:nvSpPr>
          <p:cNvPr id="2" name="AutoShape 2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://download.shutterstock.com/gatekeeper/W3siZSI6MTM5MzIxODcyNywiYyI6Il9waG90b19zZXNzaW9uX2lkIiwiZGMiOiJpZGxfNzY2NDc4ODYiLCJwIjoidjF8MTEwNzc1NDN8NzY2NDc4ODYiLCJrIjoicGhvdG8vNzY2NDc4ODYvc21hbGwuanBnIiwibSI6IjEiLCJkIjoic2h1dHRlcnN0b2NrLW1lZGlhIn0sImt0Q1NXd3ZveG1MOHpBTVZYUDErL0FSZUlzYyJd/shutterstock_7664788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8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15154"/>
            <a:ext cx="8246854" cy="4558633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de-DE" sz="2400" dirty="0">
                <a:solidFill>
                  <a:prstClr val="black"/>
                </a:solidFill>
              </a:rPr>
              <a:t>1)	</a:t>
            </a:r>
            <a:r>
              <a:rPr lang="de-DE" sz="2400" b="1" dirty="0">
                <a:solidFill>
                  <a:prstClr val="black"/>
                </a:solidFill>
              </a:rPr>
              <a:t>Kausale Konjunktionen </a:t>
            </a:r>
            <a:r>
              <a:rPr lang="de-DE" sz="2400" dirty="0">
                <a:solidFill>
                  <a:prstClr val="black"/>
                </a:solidFill>
              </a:rPr>
              <a:t>verbinden einen Hauptsatz und 	einen Nebensatz miteinander und geben </a:t>
            </a:r>
            <a:r>
              <a:rPr lang="de-DE" sz="2400" b="1" dirty="0">
                <a:solidFill>
                  <a:prstClr val="black"/>
                </a:solidFill>
              </a:rPr>
              <a:t>einen</a:t>
            </a:r>
            <a:r>
              <a:rPr lang="de-DE" sz="2400" dirty="0">
                <a:solidFill>
                  <a:prstClr val="black"/>
                </a:solidFill>
              </a:rPr>
              <a:t> </a:t>
            </a:r>
            <a:r>
              <a:rPr lang="de-DE" sz="2400" b="1" dirty="0">
                <a:solidFill>
                  <a:prstClr val="black"/>
                </a:solidFill>
              </a:rPr>
              <a:t>Grund oder 	eine Ursache</a:t>
            </a:r>
            <a:r>
              <a:rPr lang="de-DE" sz="2400" dirty="0">
                <a:solidFill>
                  <a:prstClr val="black"/>
                </a:solidFill>
              </a:rPr>
              <a:t> an. Mit </a:t>
            </a:r>
            <a:r>
              <a:rPr lang="de-DE" sz="2400" b="1" dirty="0">
                <a:solidFill>
                  <a:prstClr val="black"/>
                </a:solidFill>
              </a:rPr>
              <a:t>konzessiven Konjunktionen </a:t>
            </a:r>
            <a:r>
              <a:rPr lang="de-DE" sz="2400" dirty="0">
                <a:solidFill>
                  <a:prstClr val="black"/>
                </a:solidFill>
              </a:rPr>
              <a:t>drückt man 	</a:t>
            </a:r>
            <a:r>
              <a:rPr lang="de-DE" sz="2400" b="1" dirty="0">
                <a:solidFill>
                  <a:prstClr val="black"/>
                </a:solidFill>
              </a:rPr>
              <a:t>einen</a:t>
            </a:r>
            <a:r>
              <a:rPr lang="de-DE" sz="2400" dirty="0">
                <a:solidFill>
                  <a:prstClr val="black"/>
                </a:solidFill>
              </a:rPr>
              <a:t> </a:t>
            </a:r>
            <a:r>
              <a:rPr lang="de-DE" sz="2400" b="1" dirty="0">
                <a:solidFill>
                  <a:prstClr val="black"/>
                </a:solidFill>
              </a:rPr>
              <a:t>Gegensatz oder eine Einschränkung </a:t>
            </a:r>
            <a:r>
              <a:rPr lang="de-DE" sz="2400" dirty="0">
                <a:solidFill>
                  <a:prstClr val="black"/>
                </a:solidFill>
              </a:rPr>
              <a:t>aus</a:t>
            </a:r>
            <a:r>
              <a:rPr lang="de-DE" sz="2400" dirty="0"/>
              <a:t>.</a:t>
            </a:r>
            <a:r>
              <a:rPr lang="de-DE" sz="2400" dirty="0">
                <a:solidFill>
                  <a:prstClr val="black"/>
                </a:solidFill>
              </a:rPr>
              <a:t>  </a:t>
            </a:r>
          </a:p>
          <a:p>
            <a:pPr marL="0" lvl="0" indent="0" algn="just">
              <a:buNone/>
            </a:pPr>
            <a:r>
              <a:rPr lang="en-US" sz="1800" dirty="0">
                <a:solidFill>
                  <a:prstClr val="white">
                    <a:lumMod val="50000"/>
                  </a:prstClr>
                </a:solidFill>
              </a:rPr>
              <a:t>	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Causal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conjunctions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link a </a:t>
            </a:r>
            <a:r>
              <a:rPr lang="en-US" sz="1800" dirty="0">
                <a:solidFill>
                  <a:prstClr val="white">
                    <a:lumMod val="50000"/>
                  </a:prstClr>
                </a:solidFill>
              </a:rPr>
              <a:t>main clause with a subordinate clause and indicate a 	reason or cause. Concessive conjunctions indicate an opposite or a restriction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US" sz="1800" dirty="0">
              <a:solidFill>
                <a:prstClr val="white">
                  <a:lumMod val="50000"/>
                </a:prstClr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sz="2400" dirty="0"/>
              <a:t>2)	</a:t>
            </a:r>
            <a:r>
              <a:rPr lang="de-DE" sz="2400" dirty="0">
                <a:solidFill>
                  <a:prstClr val="black"/>
                </a:solidFill>
              </a:rPr>
              <a:t>Die Konjunktionen haben bestimmte </a:t>
            </a:r>
            <a:r>
              <a:rPr lang="de-DE" sz="2400" b="1" dirty="0">
                <a:solidFill>
                  <a:prstClr val="black"/>
                </a:solidFill>
              </a:rPr>
              <a:t>Funktionen</a:t>
            </a:r>
            <a:r>
              <a:rPr lang="de-DE" sz="2400" dirty="0">
                <a:solidFill>
                  <a:prstClr val="black"/>
                </a:solidFill>
              </a:rPr>
              <a:t>. </a:t>
            </a:r>
            <a:br>
              <a:rPr lang="de-DE" sz="2400" dirty="0">
                <a:solidFill>
                  <a:prstClr val="black"/>
                </a:solidFill>
              </a:rPr>
            </a:br>
            <a:r>
              <a:rPr lang="de-DE" sz="2400" dirty="0">
                <a:solidFill>
                  <a:prstClr val="black"/>
                </a:solidFill>
              </a:rPr>
              <a:t>	</a:t>
            </a:r>
            <a:r>
              <a:rPr lang="en-US" sz="1800" dirty="0">
                <a:solidFill>
                  <a:prstClr val="white">
                    <a:lumMod val="50000"/>
                  </a:prstClr>
                </a:solidFill>
              </a:rPr>
              <a:t>The conjunctions have specific functions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.</a:t>
            </a:r>
            <a:endParaRPr lang="en-US" sz="1800" dirty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None/>
            </a:pPr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err="1">
                <a:cs typeface="Calibri"/>
              </a:rPr>
              <a:t>Zusammenfassung</a:t>
            </a:r>
            <a:br>
              <a:rPr lang="en-GB" sz="4000" b="1">
                <a:cs typeface="Calibri"/>
              </a:rPr>
            </a:br>
            <a:r>
              <a:rPr lang="en-GB" sz="2400" b="1">
                <a:cs typeface="Calibri"/>
              </a:rPr>
              <a:t>summary</a:t>
            </a:r>
            <a:endParaRPr lang="en-CA" sz="280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200053"/>
              </p:ext>
            </p:extLst>
          </p:nvPr>
        </p:nvGraphicFramePr>
        <p:xfrm>
          <a:off x="974785" y="5167512"/>
          <a:ext cx="2991649" cy="859633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1024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6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375">
                <a:tc>
                  <a:txBody>
                    <a:bodyPr/>
                    <a:lstStyle/>
                    <a:p>
                      <a:r>
                        <a:rPr lang="de-DE" sz="1100" b="1" dirty="0"/>
                        <a:t>weil</a:t>
                      </a:r>
                      <a:endParaRPr lang="de-DE" sz="11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>
                          <a:sym typeface="Wingdings" pitchFamily="2" charset="2"/>
                        </a:rPr>
                        <a:t>Grund / Ursache</a:t>
                      </a:r>
                      <a:endParaRPr lang="de-DE" sz="11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258">
                <a:tc>
                  <a:txBody>
                    <a:bodyPr/>
                    <a:lstStyle/>
                    <a:p>
                      <a:r>
                        <a:rPr lang="de-DE" sz="1100" b="1" dirty="0"/>
                        <a:t>da</a:t>
                      </a:r>
                      <a:endParaRPr lang="de-DE" sz="11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100" dirty="0">
                          <a:sym typeface="Wingdings" pitchFamily="2" charset="2"/>
                        </a:rPr>
                        <a:t>Grund / Ursache </a:t>
                      </a:r>
                      <a:r>
                        <a:rPr lang="de-DE" sz="1050" i="1" dirty="0">
                          <a:sym typeface="Wingdings" pitchFamily="2" charset="2"/>
                        </a:rPr>
                        <a:t>(formal/schriftlich)</a:t>
                      </a:r>
                      <a:endParaRPr lang="de-DE" sz="1050" b="1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189749"/>
              </p:ext>
            </p:extLst>
          </p:nvPr>
        </p:nvGraphicFramePr>
        <p:xfrm>
          <a:off x="4321834" y="5176138"/>
          <a:ext cx="2991649" cy="859633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1024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6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9496">
                <a:tc>
                  <a:txBody>
                    <a:bodyPr/>
                    <a:lstStyle/>
                    <a:p>
                      <a:r>
                        <a:rPr lang="de-DE" sz="1100" b="1" dirty="0">
                          <a:solidFill>
                            <a:schemeClr val="tx1"/>
                          </a:solidFill>
                        </a:rPr>
                        <a:t>sodass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100" b="0" dirty="0">
                          <a:solidFill>
                            <a:schemeClr val="tx1"/>
                          </a:solidFill>
                        </a:rPr>
                        <a:t>Folge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de-DE" sz="1100" b="1" dirty="0"/>
                        <a:t>Obwohl</a:t>
                      </a:r>
                      <a:endParaRPr lang="de-DE" sz="11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100" dirty="0">
                          <a:sym typeface="Wingdings" pitchFamily="2" charset="2"/>
                        </a:rPr>
                        <a:t>Einschränkung / Gegensatz, nicht wie erwartet</a:t>
                      </a:r>
                      <a:endParaRPr lang="de-DE" sz="11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374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„weil“.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„weil“.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ins Kino,... 				 (Der Film interessiert mich.)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kann heute nicht kommen,… 			 (Ich habe keine Zeit.)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kann nicht mit dem Auto fahren,…			      (Es ist kaputt.)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backt einen Kuchen,…		      (Ihre Mutter hat Geburtstag.)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können nicht in den Urlaub fahren,… (Sie haben kein Geld.)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Du musst dich warm anziehen,… 		(Es ist draußen sehr kalt.)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Wir machen eine Party,…							(Wir heiraten.)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zum Arzt,… 				   (Ich habe Bauchschmerzen.)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geht nicht zur Arbeit,…							   (Er ist krank.)</a:t>
            </a:r>
          </a:p>
        </p:txBody>
      </p:sp>
    </p:spTree>
    <p:extLst>
      <p:ext uri="{BB962C8B-B14F-4D97-AF65-F5344CB8AC3E}">
        <p14:creationId xmlns:p14="http://schemas.microsoft.com/office/powerpoint/2010/main" val="3468726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„weil“.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„weil“.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ins Kino,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der Film mich </a:t>
            </a:r>
            <a:r>
              <a:rPr lang="de-DE" sz="2400" u="sng" dirty="0">
                <a:solidFill>
                  <a:srgbClr val="FF0000"/>
                </a:solidFill>
              </a:rPr>
              <a:t>interessiert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kann heute nicht kommen,… 			 (Ich habe keine Zeit.)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kann nicht mit dem Auto fahren,…			      (Es ist kaputt.)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backt einen Kuchen,…		      (Ihre Mutter hat Geburtstag.)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können nicht in den Urlaub fahren,… (Sie haben kein Geld.)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Du musst dich warm anziehen,… 		(Es ist draußen sehr kalt.)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Wir machen eine Party,…							(Wir heiraten.)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zum Arzt,… 				   (Ich habe Bauchschmerzen.)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geht nicht zur Arbeit,…							   (Er ist krank.)</a:t>
            </a:r>
          </a:p>
        </p:txBody>
      </p:sp>
    </p:spTree>
    <p:extLst>
      <p:ext uri="{BB962C8B-B14F-4D97-AF65-F5344CB8AC3E}">
        <p14:creationId xmlns:p14="http://schemas.microsoft.com/office/powerpoint/2010/main" val="261191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„weil“.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„weil“. 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8" y="2536172"/>
            <a:ext cx="8470777" cy="3812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ins Kino,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der Film mich </a:t>
            </a:r>
            <a:r>
              <a:rPr lang="de-DE" sz="2400" u="sng" dirty="0">
                <a:solidFill>
                  <a:srgbClr val="FF0000"/>
                </a:solidFill>
              </a:rPr>
              <a:t>interessiert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kann heute nicht kommen, </a:t>
            </a:r>
            <a:r>
              <a:rPr lang="de-DE" sz="2400" b="1" dirty="0">
                <a:solidFill>
                  <a:srgbClr val="FF0000"/>
                </a:solidFill>
              </a:rPr>
              <a:t>weil</a:t>
            </a:r>
            <a:r>
              <a:rPr lang="de-DE" sz="2400" dirty="0">
                <a:solidFill>
                  <a:srgbClr val="FF0000"/>
                </a:solidFill>
              </a:rPr>
              <a:t> ich keine Zeit </a:t>
            </a:r>
            <a:r>
              <a:rPr lang="de-DE" sz="2400" u="sng" dirty="0">
                <a:solidFill>
                  <a:srgbClr val="FF0000"/>
                </a:solidFill>
              </a:rPr>
              <a:t>habe</a:t>
            </a:r>
            <a:r>
              <a:rPr lang="de-DE" sz="2400" dirty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kann nicht mit dem Auto fahren,…			      (Es ist kaputt.)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backt einen Kuchen,…		      (Ihre Mutter hat Geburtstag.)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Sie können nicht in den Urlaub fahren,… (Sie haben kein Geld.)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Du musst dich warm anziehen,… 		(Es ist draußen sehr kalt.)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Wir machen eine Party,…							(Wir heiraten.)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Ich gehe zum Arzt,… 				   (Ich habe Bauchschmerzen.)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Er geht nicht zur Arbeit,…							   (Er ist krank.)</a:t>
            </a:r>
          </a:p>
        </p:txBody>
      </p:sp>
    </p:spTree>
    <p:extLst>
      <p:ext uri="{BB962C8B-B14F-4D97-AF65-F5344CB8AC3E}">
        <p14:creationId xmlns:p14="http://schemas.microsoft.com/office/powerpoint/2010/main" val="165634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5185</Words>
  <Application>Microsoft Office PowerPoint</Application>
  <PresentationFormat>Екран (4:3)</PresentationFormat>
  <Paragraphs>639</Paragraphs>
  <Slides>59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59</vt:i4>
      </vt:variant>
    </vt:vector>
  </HeadingPairs>
  <TitlesOfParts>
    <vt:vector size="63" baseType="lpstr">
      <vt:lpstr>Arial</vt:lpstr>
      <vt:lpstr>Calibri</vt:lpstr>
      <vt:lpstr>Wingdings</vt:lpstr>
      <vt:lpstr>Office-Design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 für Fortgeschrittene</dc:title>
  <dc:creator>LanguageStore</dc:creator>
  <cp:lastModifiedBy>Online User</cp:lastModifiedBy>
  <cp:revision>907</cp:revision>
  <dcterms:created xsi:type="dcterms:W3CDTF">2013-09-05T12:36:00Z</dcterms:created>
  <dcterms:modified xsi:type="dcterms:W3CDTF">2024-10-10T17:20:38Z</dcterms:modified>
</cp:coreProperties>
</file>