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8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56" r:id="rId10"/>
    <p:sldId id="257" r:id="rId11"/>
    <p:sldId id="259" r:id="rId12"/>
    <p:sldId id="287" r:id="rId13"/>
    <p:sldId id="261" r:id="rId14"/>
    <p:sldId id="258" r:id="rId15"/>
    <p:sldId id="262" r:id="rId16"/>
    <p:sldId id="263" r:id="rId17"/>
    <p:sldId id="264" r:id="rId18"/>
    <p:sldId id="267" r:id="rId19"/>
    <p:sldId id="268" r:id="rId20"/>
    <p:sldId id="265" r:id="rId21"/>
    <p:sldId id="266" r:id="rId2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66"/>
    <a:srgbClr val="FF0000"/>
    <a:srgbClr val="993300"/>
    <a:srgbClr val="4D4D4D"/>
    <a:srgbClr val="339933"/>
    <a:srgbClr val="29292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3" autoAdjust="0"/>
    <p:restoredTop sz="90929"/>
  </p:normalViewPr>
  <p:slideViewPr>
    <p:cSldViewPr>
      <p:cViewPr varScale="1">
        <p:scale>
          <a:sx n="71" d="100"/>
          <a:sy n="71" d="100"/>
        </p:scale>
        <p:origin x="200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C776A26-152F-4F70-BD47-792D15ED01E5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7867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286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EA2020-4CFB-41B0-8669-70B22883893B}" type="slidenum">
              <a:rPr lang="de-DE" altLang="de-DE" sz="1200"/>
              <a:pPr eaLnBrk="1" hangingPunct="1"/>
              <a:t>6</a:t>
            </a:fld>
            <a:endParaRPr lang="de-DE" altLang="de-DE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9F0BC0-82B3-4B79-BEFE-A1C040412628}" type="slidenum">
              <a:rPr lang="de-DE" altLang="de-DE" sz="1200"/>
              <a:pPr eaLnBrk="1" hangingPunct="1"/>
              <a:t>17</a:t>
            </a:fld>
            <a:endParaRPr lang="de-DE" altLang="de-DE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85591A-5132-4858-9CD1-375DC6E49623}" type="slidenum">
              <a:rPr lang="de-DE" altLang="de-DE" sz="1200"/>
              <a:pPr eaLnBrk="1" hangingPunct="1"/>
              <a:t>18</a:t>
            </a:fld>
            <a:endParaRPr lang="de-DE" altLang="de-DE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1A4B71-2380-4AC6-99CE-7E341B2D87D1}" type="slidenum">
              <a:rPr lang="de-DE" altLang="de-DE" sz="1200"/>
              <a:pPr eaLnBrk="1" hangingPunct="1"/>
              <a:t>19</a:t>
            </a:fld>
            <a:endParaRPr lang="de-DE" altLang="de-DE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E23B9F-8EFF-4434-BD8D-7028EE268649}" type="slidenum">
              <a:rPr lang="de-DE" altLang="de-DE" sz="1200"/>
              <a:pPr eaLnBrk="1" hangingPunct="1"/>
              <a:t>20</a:t>
            </a:fld>
            <a:endParaRPr lang="de-DE" altLang="de-DE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43D062-0A68-4DD5-AAA8-EFC8F12B6321}" type="slidenum">
              <a:rPr lang="de-DE" altLang="de-DE" sz="1200"/>
              <a:pPr eaLnBrk="1" hangingPunct="1"/>
              <a:t>21</a:t>
            </a:fld>
            <a:endParaRPr lang="de-DE" altLang="de-DE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AFD82A-9580-4FDC-86AF-0B41663E7521}" type="slidenum">
              <a:rPr lang="de-DE" altLang="de-DE" sz="1200"/>
              <a:pPr eaLnBrk="1" hangingPunct="1"/>
              <a:t>9</a:t>
            </a:fld>
            <a:endParaRPr lang="de-DE" alt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643085-B14D-47BD-8DD1-994ABE6CB784}" type="slidenum">
              <a:rPr lang="de-DE" altLang="de-DE" sz="1200"/>
              <a:pPr eaLnBrk="1" hangingPunct="1"/>
              <a:t>10</a:t>
            </a:fld>
            <a:endParaRPr lang="de-DE" altLang="de-DE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2D9838-2FBF-4ACE-854B-DC51854EBEEB}" type="slidenum">
              <a:rPr lang="de-DE" altLang="de-DE" sz="1200"/>
              <a:pPr eaLnBrk="1" hangingPunct="1"/>
              <a:t>11</a:t>
            </a:fld>
            <a:endParaRPr lang="de-DE" altLang="de-DE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67C8DD-CE83-46C3-8095-69D71B45EFA5}" type="slidenum">
              <a:rPr lang="de-DE" altLang="de-DE" sz="1200"/>
              <a:pPr eaLnBrk="1" hangingPunct="1"/>
              <a:t>12</a:t>
            </a:fld>
            <a:endParaRPr lang="de-DE" altLang="de-DE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ABAE87-F4BF-4F07-B1C1-218F1DFA37C8}" type="slidenum">
              <a:rPr lang="de-DE" altLang="de-DE" sz="1200"/>
              <a:pPr eaLnBrk="1" hangingPunct="1"/>
              <a:t>13</a:t>
            </a:fld>
            <a:endParaRPr lang="de-DE" altLang="de-DE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82B1B1-C43C-4665-B020-E82AB7645B0C}" type="slidenum">
              <a:rPr lang="de-DE" altLang="de-DE" sz="1200"/>
              <a:pPr eaLnBrk="1" hangingPunct="1"/>
              <a:t>14</a:t>
            </a:fld>
            <a:endParaRPr lang="de-DE" altLang="de-DE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6CA3EFA-D2DA-489D-9768-0865CC270901}" type="slidenum">
              <a:rPr lang="de-DE" altLang="de-DE" sz="1200"/>
              <a:pPr eaLnBrk="1" hangingPunct="1"/>
              <a:t>15</a:t>
            </a:fld>
            <a:endParaRPr lang="de-DE" altLang="de-DE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3FF256-52DB-44C3-B54F-072F3454D2BD}" type="slidenum">
              <a:rPr lang="de-DE" altLang="de-DE" sz="1200"/>
              <a:pPr eaLnBrk="1" hangingPunct="1"/>
              <a:t>16</a:t>
            </a:fld>
            <a:endParaRPr lang="de-DE" altLang="de-DE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B6F91-C661-46F6-8454-8433E516EE57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46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87ED1-02D5-45BF-9F6F-8BB8780771C0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092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7F76-56BE-47F1-A906-D13081EF019D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506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BDB46-9FDA-4FC1-936D-6944BBEF3F30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442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63307-26EF-4C40-88F0-AEEC956CCA56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727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04B0-2483-456C-AB74-6E320E05D9EA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244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5E22D-80AD-48B5-B284-341090415A71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920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368E2-B0A3-4A94-A124-43A66D46FB79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939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DD826-C5A7-4C73-B6D5-BC7BC8EB1120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226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FD0C-8F25-4F59-A755-C004AB618BFC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20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66284-F645-4C8F-8ACA-6B68C9972F21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974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CECE6D7-F7A5-4AC5-9786-FD734674B946}" type="slidenum">
              <a:rPr lang="de-DE" altLang="de-DE"/>
              <a:pPr>
                <a:defRPr/>
              </a:pPr>
              <a:t>‹№›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0" y="1556792"/>
            <a:ext cx="9144000" cy="22494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5400" b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Verben – Passiv </a:t>
            </a:r>
          </a:p>
          <a:p>
            <a:pPr algn="ctr" eaLnBrk="1" hangingPunct="1"/>
            <a:r>
              <a:rPr lang="en-US" altLang="de-DE" sz="4000" b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Verbs – passive</a:t>
            </a:r>
            <a:endParaRPr lang="en-GB" altLang="de-DE" sz="4000" b="1">
              <a:solidFill>
                <a:srgbClr val="FFFF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51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691680" y="4341584"/>
            <a:ext cx="6622851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/>
            <a:r>
              <a:rPr lang="de-DE" altLang="de-DE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1. Akkusativobjekt </a:t>
            </a:r>
            <a:r>
              <a:rPr lang="de-DE" altLang="de-DE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Subjekt</a:t>
            </a:r>
          </a:p>
          <a:p>
            <a:pPr algn="just" eaLnBrk="1" hangingPunct="1">
              <a:buAutoNum type="arabicPeriod"/>
            </a:pPr>
            <a:endParaRPr lang="de-DE" altLang="de-DE" sz="700" b="1" dirty="0">
              <a:solidFill>
                <a:srgbClr val="0066FF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2000" b="1" dirty="0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2. Prädikat  werden (Position II) + Partizip II (ENDE)</a:t>
            </a:r>
            <a:endParaRPr lang="de-DE" altLang="de-DE" sz="2000" b="1" dirty="0"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27584" y="2076450"/>
            <a:ext cx="73607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2857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Arial" charset="0"/>
                <a:cs typeface="Times New Roman" pitchFamily="18" charset="0"/>
              </a:rPr>
              <a:t>Das Medikament 	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lindert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	          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die Schmerzen.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27584" y="3100898"/>
            <a:ext cx="2194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Die Schmerzen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726903" y="3100898"/>
            <a:ext cx="54614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werden	           gelindert.  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797076" y="3100898"/>
            <a:ext cx="3151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b="1" dirty="0">
                <a:latin typeface="Arial" charset="0"/>
                <a:cs typeface="Times New Roman" pitchFamily="18" charset="0"/>
              </a:rPr>
              <a:t>durch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das Medikament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698665" y="2495550"/>
            <a:ext cx="1401523" cy="60534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3400247" y="2495551"/>
            <a:ext cx="3305336" cy="605499"/>
            <a:chOff x="1996" y="3296"/>
            <a:chExt cx="1858" cy="398"/>
          </a:xfrm>
        </p:grpSpPr>
        <p:sp>
          <p:nvSpPr>
            <p:cNvPr id="14353" name="Line 12"/>
            <p:cNvSpPr>
              <a:spLocks noChangeShapeType="1"/>
            </p:cNvSpPr>
            <p:nvPr/>
          </p:nvSpPr>
          <p:spPr bwMode="auto">
            <a:xfrm flipH="1">
              <a:off x="1996" y="3296"/>
              <a:ext cx="412" cy="39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54" name="Line 13"/>
            <p:cNvSpPr>
              <a:spLocks noChangeShapeType="1"/>
            </p:cNvSpPr>
            <p:nvPr/>
          </p:nvSpPr>
          <p:spPr bwMode="auto">
            <a:xfrm>
              <a:off x="2563" y="3296"/>
              <a:ext cx="1291" cy="39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2429669" y="2501900"/>
            <a:ext cx="3027945" cy="59899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691680" y="5117122"/>
            <a:ext cx="5356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b="1" dirty="0">
                <a:latin typeface="Arial" charset="0"/>
                <a:cs typeface="Times New Roman" pitchFamily="18" charset="0"/>
                <a:sym typeface="Symbol" pitchFamily="18" charset="2"/>
              </a:rPr>
              <a:t>3. Täter  von + Dativ / durch + Akkusativ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1619672" y="1268760"/>
            <a:ext cx="57467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- Vorgangspassiv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7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>
        <p:sndAc>
          <p:endSnd/>
        </p:sndAc>
      </p:transition>
    </mc:Choice>
    <mc:Fallback xmlns="">
      <p:transition advClick="0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uiExpand="1" build="p" autoUpdateAnimBg="0" advAuto="2000"/>
      <p:bldP spid="5126" grpId="0" autoUpdateAnimBg="0"/>
      <p:bldP spid="5127" grpId="0" autoUpdateAnimBg="0"/>
      <p:bldP spid="5128" grpId="0" autoUpdateAnimBg="0"/>
      <p:bldP spid="5129" grpId="0" autoUpdateAnimBg="0"/>
      <p:bldP spid="5130" grpId="0" animBg="1"/>
      <p:bldP spid="5134" grpId="0" animBg="1"/>
      <p:bldP spid="5135" grpId="0" build="p" autoUpdateAnimBg="0" advAuto="2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87624" y="1581150"/>
            <a:ext cx="53528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816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         1.    Man 	</a:t>
            </a:r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vermeidet</a:t>
            </a:r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     </a:t>
            </a:r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einen   Streit.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150564" y="2326540"/>
            <a:ext cx="61908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Ein Streit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353413" y="2308810"/>
            <a:ext cx="43084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wird                        vermieden.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232275" y="2276872"/>
            <a:ext cx="6064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 dirty="0">
                <a:solidFill>
                  <a:srgbClr val="FF3300"/>
                </a:solidFill>
                <a:latin typeface="Calibri" panose="020F0502020204030204" pitchFamily="34" charset="0"/>
                <a:cs typeface="Times New Roman" pitchFamily="18" charset="0"/>
              </a:rPr>
              <a:t>X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641496" y="1964542"/>
            <a:ext cx="1642472" cy="36199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3659474" y="1959365"/>
            <a:ext cx="1647661" cy="407686"/>
            <a:chOff x="2328" y="3288"/>
            <a:chExt cx="1379" cy="72"/>
          </a:xfrm>
        </p:grpSpPr>
        <p:sp>
          <p:nvSpPr>
            <p:cNvPr id="15395" name="Line 11"/>
            <p:cNvSpPr>
              <a:spLocks noChangeShapeType="1"/>
            </p:cNvSpPr>
            <p:nvPr/>
          </p:nvSpPr>
          <p:spPr bwMode="auto">
            <a:xfrm flipH="1">
              <a:off x="2328" y="3296"/>
              <a:ext cx="80" cy="6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  <p:sp>
          <p:nvSpPr>
            <p:cNvPr id="15396" name="Line 12"/>
            <p:cNvSpPr>
              <a:spLocks noChangeShapeType="1"/>
            </p:cNvSpPr>
            <p:nvPr/>
          </p:nvSpPr>
          <p:spPr bwMode="auto">
            <a:xfrm>
              <a:off x="2488" y="3288"/>
              <a:ext cx="1219" cy="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</p:grp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3073400" y="1964542"/>
            <a:ext cx="1570432" cy="36199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91680" y="3046535"/>
            <a:ext cx="56886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578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2.     Niemand        </a:t>
            </a:r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informiert</a:t>
            </a:r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      </a:t>
            </a:r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uns.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301704" y="3748970"/>
            <a:ext cx="6064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Wir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090264" y="3748970"/>
            <a:ext cx="4434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werden                           informiert. 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127500" y="3748970"/>
            <a:ext cx="1228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 dirty="0">
                <a:solidFill>
                  <a:srgbClr val="FF3300"/>
                </a:solidFill>
                <a:latin typeface="Calibri" panose="020F0502020204030204" pitchFamily="34" charset="0"/>
                <a:cs typeface="Times New Roman" pitchFamily="18" charset="0"/>
              </a:rPr>
              <a:t>nicht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3286151" y="3413820"/>
            <a:ext cx="1082649" cy="44722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3843157" y="3446633"/>
            <a:ext cx="1664494" cy="414408"/>
            <a:chOff x="2248" y="3288"/>
            <a:chExt cx="1447" cy="94"/>
          </a:xfrm>
        </p:grpSpPr>
        <p:sp>
          <p:nvSpPr>
            <p:cNvPr id="15393" name="Line 20"/>
            <p:cNvSpPr>
              <a:spLocks noChangeShapeType="1"/>
            </p:cNvSpPr>
            <p:nvPr/>
          </p:nvSpPr>
          <p:spPr bwMode="auto">
            <a:xfrm flipH="1">
              <a:off x="2248" y="3296"/>
              <a:ext cx="160" cy="8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  <p:sp>
          <p:nvSpPr>
            <p:cNvPr id="15394" name="Line 21"/>
            <p:cNvSpPr>
              <a:spLocks noChangeShapeType="1"/>
            </p:cNvSpPr>
            <p:nvPr/>
          </p:nvSpPr>
          <p:spPr bwMode="auto">
            <a:xfrm>
              <a:off x="2488" y="3288"/>
              <a:ext cx="1207" cy="9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</p:grp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2908128" y="3413820"/>
            <a:ext cx="2024911" cy="44722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763688" y="4437112"/>
            <a:ext cx="51625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19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3.    Niemand       </a:t>
            </a:r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spricht</a:t>
            </a:r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 	</a:t>
            </a:r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ein Wort.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504604" y="5117122"/>
            <a:ext cx="17793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66FF"/>
                </a:solidFill>
                <a:latin typeface="Calibri" panose="020F0502020204030204" pitchFamily="34" charset="0"/>
                <a:cs typeface="Times New Roman" pitchFamily="18" charset="0"/>
              </a:rPr>
              <a:t>ein Wort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563888" y="5117122"/>
            <a:ext cx="2359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Calibri" panose="020F0502020204030204" pitchFamily="34" charset="0"/>
                <a:cs typeface="Times New Roman" pitchFamily="18" charset="0"/>
              </a:rPr>
              <a:t>wird   gesprochen.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1844675" y="5117122"/>
            <a:ext cx="1228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solidFill>
                  <a:srgbClr val="FF3300"/>
                </a:solidFill>
                <a:latin typeface="Calibri" panose="020F0502020204030204" pitchFamily="34" charset="0"/>
                <a:cs typeface="Times New Roman" pitchFamily="18" charset="0"/>
              </a:rPr>
              <a:t>K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2459037" y="4837222"/>
            <a:ext cx="177800" cy="277591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3860394" y="4791128"/>
            <a:ext cx="674703" cy="363052"/>
            <a:chOff x="2316" y="3288"/>
            <a:chExt cx="820" cy="96"/>
          </a:xfrm>
        </p:grpSpPr>
        <p:sp>
          <p:nvSpPr>
            <p:cNvPr id="15391" name="Line 30"/>
            <p:cNvSpPr>
              <a:spLocks noChangeShapeType="1"/>
            </p:cNvSpPr>
            <p:nvPr/>
          </p:nvSpPr>
          <p:spPr bwMode="auto">
            <a:xfrm flipH="1">
              <a:off x="2316" y="3296"/>
              <a:ext cx="92" cy="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  <p:sp>
          <p:nvSpPr>
            <p:cNvPr id="15392" name="Line 31"/>
            <p:cNvSpPr>
              <a:spLocks noChangeShapeType="1"/>
            </p:cNvSpPr>
            <p:nvPr/>
          </p:nvSpPr>
          <p:spPr bwMode="auto">
            <a:xfrm>
              <a:off x="2488" y="3288"/>
              <a:ext cx="648" cy="9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>
                <a:latin typeface="Calibri" panose="020F0502020204030204" pitchFamily="34" charset="0"/>
              </a:endParaRPr>
            </a:p>
          </p:txBody>
        </p:sp>
      </p:grpSp>
      <p:sp>
        <p:nvSpPr>
          <p:cNvPr id="9248" name="Line 32"/>
          <p:cNvSpPr>
            <a:spLocks noChangeShapeType="1"/>
          </p:cNvSpPr>
          <p:nvPr/>
        </p:nvSpPr>
        <p:spPr bwMode="auto">
          <a:xfrm flipH="1">
            <a:off x="3073400" y="4837222"/>
            <a:ext cx="1462087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>
              <a:latin typeface="Calibri" panose="020F0502020204030204" pitchFamily="34" charset="0"/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1785694" y="5978615"/>
            <a:ext cx="61539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b="1" dirty="0"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man  </a:t>
            </a:r>
            <a:r>
              <a:rPr lang="de-DE" altLang="de-DE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de-DE" altLang="de-DE" sz="2000" b="1" dirty="0"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 / niemand  </a:t>
            </a:r>
            <a:r>
              <a:rPr lang="de-DE" altLang="de-DE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  <a:sym typeface="Symbol" pitchFamily="18" charset="2"/>
              </a:rPr>
              <a:t>Negation (nicht / kein)</a:t>
            </a:r>
          </a:p>
        </p:txBody>
      </p:sp>
      <p:sp>
        <p:nvSpPr>
          <p:cNvPr id="34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71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9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autoUpdateAnimBg="0"/>
      <p:bldP spid="9223" grpId="0" autoUpdateAnimBg="0"/>
      <p:bldP spid="9224" grpId="0" autoUpdateAnimBg="0"/>
      <p:bldP spid="9225" grpId="0" animBg="1"/>
      <p:bldP spid="9229" grpId="0" animBg="1"/>
      <p:bldP spid="9230" grpId="0" autoUpdateAnimBg="0"/>
      <p:bldP spid="9231" grpId="0" autoUpdateAnimBg="0"/>
      <p:bldP spid="9232" grpId="0" autoUpdateAnimBg="0"/>
      <p:bldP spid="9233" grpId="0" autoUpdateAnimBg="0"/>
      <p:bldP spid="9234" grpId="0" animBg="1"/>
      <p:bldP spid="9238" grpId="0" animBg="1"/>
      <p:bldP spid="9240" grpId="0" autoUpdateAnimBg="0"/>
      <p:bldP spid="9241" grpId="0" autoUpdateAnimBg="0"/>
      <p:bldP spid="9242" grpId="0" autoUpdateAnimBg="0"/>
      <p:bldP spid="9243" grpId="0" autoUpdateAnimBg="0"/>
      <p:bldP spid="9244" grpId="0" animBg="1"/>
      <p:bldP spid="9248" grpId="0" animBg="1"/>
      <p:bldP spid="9250" grpId="0" build="p" autoUpdateAnimBg="0" advAuto="2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438251" y="2708920"/>
            <a:ext cx="45100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Arial" charset="0"/>
                <a:cs typeface="Times New Roman" pitchFamily="18" charset="0"/>
              </a:rPr>
              <a:t>Man 	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dankt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	den Helfern   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  <a:endParaRPr lang="de-DE" altLang="de-DE" sz="2000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131840" y="3501008"/>
            <a:ext cx="66967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wird	            gedankt.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59683" y="3501008"/>
            <a:ext cx="17764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dirty="0">
                <a:latin typeface="Arial" charset="0"/>
                <a:cs typeface="Times New Roman" pitchFamily="18" charset="0"/>
              </a:rPr>
              <a:t>den Helfern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4464844" y="3016796"/>
            <a:ext cx="259556" cy="49853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3558639" y="3086111"/>
            <a:ext cx="2521475" cy="429217"/>
            <a:chOff x="2328" y="3288"/>
            <a:chExt cx="1162" cy="72"/>
          </a:xfrm>
        </p:grpSpPr>
        <p:sp>
          <p:nvSpPr>
            <p:cNvPr id="16423" name="Line 10"/>
            <p:cNvSpPr>
              <a:spLocks noChangeShapeType="1"/>
            </p:cNvSpPr>
            <p:nvPr/>
          </p:nvSpPr>
          <p:spPr bwMode="auto">
            <a:xfrm flipH="1">
              <a:off x="2328" y="3296"/>
              <a:ext cx="80" cy="6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/>
            </a:p>
          </p:txBody>
        </p:sp>
        <p:sp>
          <p:nvSpPr>
            <p:cNvPr id="16424" name="Line 11"/>
            <p:cNvSpPr>
              <a:spLocks noChangeShapeType="1"/>
            </p:cNvSpPr>
            <p:nvPr/>
          </p:nvSpPr>
          <p:spPr bwMode="auto">
            <a:xfrm>
              <a:off x="2488" y="3288"/>
              <a:ext cx="1002" cy="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/>
            </a:p>
          </p:txBody>
        </p:sp>
      </p:grp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3081337" y="3073400"/>
            <a:ext cx="2573611" cy="40220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742133" y="4507894"/>
            <a:ext cx="5387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3100" algn="l"/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latin typeface="Arial" charset="0"/>
                <a:cs typeface="Times New Roman" pitchFamily="18" charset="0"/>
              </a:rPr>
              <a:t>Man 	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gratuliert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	ihnen   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339951" y="5333146"/>
            <a:ext cx="44004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  wird	          gratuliert.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004048" y="5333146"/>
            <a:ext cx="631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X</a:t>
            </a: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3393104" y="4812189"/>
            <a:ext cx="1754959" cy="520956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grpSp>
        <p:nvGrpSpPr>
          <p:cNvPr id="11281" name="Group 17"/>
          <p:cNvGrpSpPr>
            <a:grpSpLocks/>
          </p:cNvGrpSpPr>
          <p:nvPr/>
        </p:nvGrpSpPr>
        <p:grpSpPr bwMode="auto">
          <a:xfrm>
            <a:off x="3905804" y="4831308"/>
            <a:ext cx="1962340" cy="501838"/>
            <a:chOff x="2314" y="3288"/>
            <a:chExt cx="1742" cy="192"/>
          </a:xfrm>
        </p:grpSpPr>
        <p:sp>
          <p:nvSpPr>
            <p:cNvPr id="16421" name="Line 18"/>
            <p:cNvSpPr>
              <a:spLocks noChangeShapeType="1"/>
            </p:cNvSpPr>
            <p:nvPr/>
          </p:nvSpPr>
          <p:spPr bwMode="auto">
            <a:xfrm flipH="1">
              <a:off x="2314" y="3296"/>
              <a:ext cx="94" cy="17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/>
            </a:p>
          </p:txBody>
        </p:sp>
        <p:sp>
          <p:nvSpPr>
            <p:cNvPr id="16422" name="Line 19"/>
            <p:cNvSpPr>
              <a:spLocks noChangeShapeType="1"/>
            </p:cNvSpPr>
            <p:nvPr/>
          </p:nvSpPr>
          <p:spPr bwMode="auto">
            <a:xfrm>
              <a:off x="2488" y="3288"/>
              <a:ext cx="1568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000"/>
            </a:p>
          </p:txBody>
        </p:sp>
      </p:grp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339951" y="4812189"/>
            <a:ext cx="2144395" cy="469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21245" y="2223046"/>
            <a:ext cx="893127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05000"/>
              </a:lnSpc>
            </a:pPr>
            <a:r>
              <a:rPr lang="de-DE" altLang="de-DE" sz="2000" b="1" dirty="0">
                <a:latin typeface="Arial" charset="0"/>
                <a:cs typeface="Times New Roman" pitchFamily="18" charset="0"/>
              </a:rPr>
              <a:t>Aktiv: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2000" u="sng" dirty="0">
                <a:latin typeface="Arial" charset="0"/>
                <a:cs typeface="Times New Roman" pitchFamily="18" charset="0"/>
              </a:rPr>
              <a:t>kein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2000" b="1" dirty="0">
                <a:latin typeface="Arial" charset="0"/>
                <a:cs typeface="Times New Roman" pitchFamily="18" charset="0"/>
              </a:rPr>
              <a:t>Akkusativobjekt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2000" b="1" dirty="0">
                <a:latin typeface="Arial" charset="0"/>
                <a:cs typeface="Times New Roman" pitchFamily="18" charset="0"/>
              </a:rPr>
              <a:t>Passiv: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 unpersönliches Subjekt „</a:t>
            </a:r>
            <a:r>
              <a:rPr lang="de-DE" altLang="de-DE" sz="2000" b="1" dirty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Es</a:t>
            </a:r>
            <a:r>
              <a:rPr lang="de-DE" altLang="de-DE" sz="2000" dirty="0">
                <a:latin typeface="Arial" charset="0"/>
                <a:cs typeface="Times New Roman" pitchFamily="18" charset="0"/>
              </a:rPr>
              <a:t>“.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261719" y="3501008"/>
            <a:ext cx="6064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X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987824" y="3086100"/>
            <a:ext cx="2333476" cy="486916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53999" y="4021614"/>
            <a:ext cx="899852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05000"/>
              </a:lnSpc>
            </a:pPr>
            <a:r>
              <a:rPr lang="de-DE" altLang="de-DE" sz="2000" dirty="0">
                <a:latin typeface="Arial" charset="0"/>
                <a:cs typeface="Times New Roman" pitchFamily="18" charset="0"/>
              </a:rPr>
              <a:t>Meist setzt man ein anderes Satzglied an Position I: „Es“ ist dann verborgen.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164831" y="5306342"/>
            <a:ext cx="911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 dirty="0">
                <a:latin typeface="Arial" charset="0"/>
                <a:cs typeface="Times New Roman" pitchFamily="18" charset="0"/>
              </a:rPr>
              <a:t>ihnen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4594622" y="4869408"/>
            <a:ext cx="289322" cy="4637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/>
          </a:p>
        </p:txBody>
      </p:sp>
      <p:grpSp>
        <p:nvGrpSpPr>
          <p:cNvPr id="11291" name="Group 27"/>
          <p:cNvGrpSpPr>
            <a:grpSpLocks/>
          </p:cNvGrpSpPr>
          <p:nvPr/>
        </p:nvGrpSpPr>
        <p:grpSpPr bwMode="auto">
          <a:xfrm>
            <a:off x="2512147" y="3475608"/>
            <a:ext cx="517525" cy="406400"/>
            <a:chOff x="1791" y="1752"/>
            <a:chExt cx="326" cy="256"/>
          </a:xfrm>
        </p:grpSpPr>
        <p:sp>
          <p:nvSpPr>
            <p:cNvPr id="16419" name="Oval 28"/>
            <p:cNvSpPr>
              <a:spLocks noChangeArrowheads="1"/>
            </p:cNvSpPr>
            <p:nvPr/>
          </p:nvSpPr>
          <p:spPr bwMode="auto">
            <a:xfrm>
              <a:off x="1808" y="1768"/>
              <a:ext cx="264" cy="24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2000"/>
            </a:p>
          </p:txBody>
        </p:sp>
        <p:sp>
          <p:nvSpPr>
            <p:cNvPr id="16420" name="Text Box 29"/>
            <p:cNvSpPr txBox="1">
              <a:spLocks noChangeArrowheads="1"/>
            </p:cNvSpPr>
            <p:nvPr/>
          </p:nvSpPr>
          <p:spPr bwMode="auto">
            <a:xfrm>
              <a:off x="1791" y="1752"/>
              <a:ext cx="3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de-DE" altLang="de-DE" sz="2000" b="1" dirty="0">
                  <a:solidFill>
                    <a:srgbClr val="0066FF"/>
                  </a:solidFill>
                  <a:latin typeface="Arial" charset="0"/>
                  <a:cs typeface="Times New Roman" pitchFamily="18" charset="0"/>
                </a:rPr>
                <a:t>Es</a:t>
              </a:r>
            </a:p>
          </p:txBody>
        </p:sp>
      </p:grpSp>
      <p:grpSp>
        <p:nvGrpSpPr>
          <p:cNvPr id="11294" name="Group 30"/>
          <p:cNvGrpSpPr>
            <a:grpSpLocks/>
          </p:cNvGrpSpPr>
          <p:nvPr/>
        </p:nvGrpSpPr>
        <p:grpSpPr bwMode="auto">
          <a:xfrm>
            <a:off x="2849563" y="6020718"/>
            <a:ext cx="3301067" cy="469901"/>
            <a:chOff x="2027" y="3741"/>
            <a:chExt cx="1907" cy="296"/>
          </a:xfrm>
        </p:grpSpPr>
        <p:sp>
          <p:nvSpPr>
            <p:cNvPr id="16417" name="Oval 31"/>
            <p:cNvSpPr>
              <a:spLocks noChangeArrowheads="1"/>
            </p:cNvSpPr>
            <p:nvPr/>
          </p:nvSpPr>
          <p:spPr bwMode="auto">
            <a:xfrm>
              <a:off x="2045" y="3741"/>
              <a:ext cx="296" cy="29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2000"/>
            </a:p>
          </p:txBody>
        </p:sp>
        <p:sp>
          <p:nvSpPr>
            <p:cNvPr id="16418" name="Rectangle 32"/>
            <p:cNvSpPr>
              <a:spLocks noChangeArrowheads="1"/>
            </p:cNvSpPr>
            <p:nvPr/>
          </p:nvSpPr>
          <p:spPr bwMode="auto">
            <a:xfrm>
              <a:off x="2027" y="3762"/>
              <a:ext cx="1907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altLang="de-DE" sz="100" b="1" dirty="0">
                  <a:solidFill>
                    <a:srgbClr val="0066FF"/>
                  </a:solidFill>
                  <a:latin typeface="Arial" charset="0"/>
                </a:rPr>
                <a:t>   </a:t>
              </a:r>
              <a:r>
                <a:rPr lang="de-DE" altLang="de-DE" sz="2000" b="1" dirty="0">
                  <a:solidFill>
                    <a:srgbClr val="0066FF"/>
                  </a:solidFill>
                  <a:latin typeface="Arial" charset="0"/>
                </a:rPr>
                <a:t>Es</a:t>
              </a:r>
              <a:r>
                <a:rPr lang="de-DE" altLang="de-DE" sz="2000" dirty="0">
                  <a:latin typeface="Arial" charset="0"/>
                </a:rPr>
                <a:t>    wird  ihnen  gratuliert.</a:t>
              </a:r>
            </a:p>
          </p:txBody>
        </p:sp>
      </p:grpSp>
      <p:sp>
        <p:nvSpPr>
          <p:cNvPr id="11297" name="Rectangle 33" descr="ACSUMIPT"/>
          <p:cNvSpPr>
            <a:spLocks noChangeArrowheads="1"/>
          </p:cNvSpPr>
          <p:nvPr/>
        </p:nvSpPr>
        <p:spPr bwMode="auto">
          <a:xfrm>
            <a:off x="2987824" y="6052227"/>
            <a:ext cx="3312368" cy="40011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2000" dirty="0">
                <a:latin typeface="Arial" charset="0"/>
              </a:rPr>
              <a:t>Ihnen wird           gratuliert.</a:t>
            </a:r>
          </a:p>
        </p:txBody>
      </p:sp>
      <p:grpSp>
        <p:nvGrpSpPr>
          <p:cNvPr id="11298" name="Group 34"/>
          <p:cNvGrpSpPr>
            <a:grpSpLocks/>
          </p:cNvGrpSpPr>
          <p:nvPr/>
        </p:nvGrpSpPr>
        <p:grpSpPr bwMode="auto">
          <a:xfrm>
            <a:off x="2843808" y="5282089"/>
            <a:ext cx="689604" cy="523175"/>
            <a:chOff x="1808" y="1768"/>
            <a:chExt cx="337" cy="272"/>
          </a:xfrm>
        </p:grpSpPr>
        <p:sp>
          <p:nvSpPr>
            <p:cNvPr id="16415" name="Oval 35"/>
            <p:cNvSpPr>
              <a:spLocks noChangeArrowheads="1"/>
            </p:cNvSpPr>
            <p:nvPr/>
          </p:nvSpPr>
          <p:spPr bwMode="auto">
            <a:xfrm>
              <a:off x="1808" y="1768"/>
              <a:ext cx="264" cy="24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2000"/>
            </a:p>
          </p:txBody>
        </p:sp>
        <p:sp>
          <p:nvSpPr>
            <p:cNvPr id="16416" name="Text Box 36"/>
            <p:cNvSpPr txBox="1">
              <a:spLocks noChangeArrowheads="1"/>
            </p:cNvSpPr>
            <p:nvPr/>
          </p:nvSpPr>
          <p:spPr bwMode="auto">
            <a:xfrm>
              <a:off x="1819" y="1788"/>
              <a:ext cx="3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de-DE" altLang="de-DE" sz="2000" b="1" dirty="0">
                  <a:solidFill>
                    <a:srgbClr val="0066FF"/>
                  </a:solidFill>
                  <a:latin typeface="Arial" charset="0"/>
                  <a:cs typeface="Times New Roman" pitchFamily="18" charset="0"/>
                </a:rPr>
                <a:t>Es</a:t>
              </a:r>
            </a:p>
          </p:txBody>
        </p:sp>
      </p:grpSp>
      <p:sp>
        <p:nvSpPr>
          <p:cNvPr id="11301" name="Arc 37"/>
          <p:cNvSpPr>
            <a:spLocks/>
          </p:cNvSpPr>
          <p:nvPr/>
        </p:nvSpPr>
        <p:spPr bwMode="auto">
          <a:xfrm flipV="1">
            <a:off x="3286447" y="6474668"/>
            <a:ext cx="925513" cy="266700"/>
          </a:xfrm>
          <a:custGeom>
            <a:avLst/>
            <a:gdLst>
              <a:gd name="T0" fmla="*/ 0 w 42242"/>
              <a:gd name="T1" fmla="*/ 188159 h 21600"/>
              <a:gd name="T2" fmla="*/ 925513 w 42242"/>
              <a:gd name="T3" fmla="*/ 266700 h 21600"/>
              <a:gd name="T4" fmla="*/ 452262 w 42242"/>
              <a:gd name="T5" fmla="*/ 2667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242" h="21600" fill="none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</a:path>
              <a:path w="42242" h="21600" stroke="0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  <a:lnTo>
                  <a:pt x="20642" y="21600"/>
                </a:lnTo>
                <a:lnTo>
                  <a:pt x="-1" y="15238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2000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1259632" y="1382861"/>
            <a:ext cx="720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– Vorgangspassiv (unpersönlich)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3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696806"/>
      </p:ext>
    </p:extLst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0" grpId="0" autoUpdateAnimBg="0"/>
      <p:bldP spid="11271" grpId="0" autoUpdateAnimBg="0"/>
      <p:bldP spid="11272" grpId="0" animBg="1"/>
      <p:bldP spid="11276" grpId="0" animBg="1"/>
      <p:bldP spid="11277" grpId="0" autoUpdateAnimBg="0"/>
      <p:bldP spid="11278" grpId="0" autoUpdateAnimBg="0"/>
      <p:bldP spid="11279" grpId="0" autoUpdateAnimBg="0"/>
      <p:bldP spid="11280" grpId="0" animBg="1"/>
      <p:bldP spid="11284" grpId="0" animBg="1"/>
      <p:bldP spid="11285" grpId="0" autoUpdateAnimBg="0"/>
      <p:bldP spid="11286" grpId="0" autoUpdateAnimBg="0"/>
      <p:bldP spid="11287" grpId="0" animBg="1"/>
      <p:bldP spid="11288" grpId="0" autoUpdateAnimBg="0"/>
      <p:bldP spid="11289" grpId="0" autoUpdateAnimBg="0"/>
      <p:bldP spid="11290" grpId="0" animBg="1"/>
      <p:bldP spid="11297" grpId="0" animBg="1" autoUpdateAnimBg="0"/>
      <p:bldP spid="113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2581275" y="4165600"/>
            <a:ext cx="3170238" cy="469900"/>
            <a:chOff x="2008" y="3152"/>
            <a:chExt cx="1997" cy="296"/>
          </a:xfrm>
        </p:grpSpPr>
        <p:sp>
          <p:nvSpPr>
            <p:cNvPr id="17437" name="Oval 6"/>
            <p:cNvSpPr>
              <a:spLocks noChangeArrowheads="1"/>
            </p:cNvSpPr>
            <p:nvPr/>
          </p:nvSpPr>
          <p:spPr bwMode="auto">
            <a:xfrm>
              <a:off x="2008" y="3152"/>
              <a:ext cx="296" cy="29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1600"/>
            </a:p>
          </p:txBody>
        </p:sp>
        <p:sp>
          <p:nvSpPr>
            <p:cNvPr id="17438" name="Rectangle 7"/>
            <p:cNvSpPr>
              <a:spLocks noChangeArrowheads="1"/>
            </p:cNvSpPr>
            <p:nvPr/>
          </p:nvSpPr>
          <p:spPr bwMode="auto">
            <a:xfrm>
              <a:off x="2027" y="3199"/>
              <a:ext cx="1978" cy="2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altLang="de-DE" sz="1600" b="1">
                  <a:solidFill>
                    <a:srgbClr val="0066FF"/>
                  </a:solidFill>
                  <a:latin typeface="Arial" charset="0"/>
                </a:rPr>
                <a:t>Es</a:t>
              </a:r>
              <a:r>
                <a:rPr lang="de-DE" altLang="de-DE" sz="1600">
                  <a:latin typeface="Arial" charset="0"/>
                </a:rPr>
                <a:t>     wird den Leuten  geholfen.</a:t>
              </a:r>
            </a:p>
          </p:txBody>
        </p:sp>
      </p:grpSp>
      <p:sp>
        <p:nvSpPr>
          <p:cNvPr id="13320" name="Rectangle 8" descr="ACSUMIPT"/>
          <p:cNvSpPr>
            <a:spLocks noChangeArrowheads="1"/>
          </p:cNvSpPr>
          <p:nvPr/>
        </p:nvSpPr>
        <p:spPr bwMode="auto">
          <a:xfrm>
            <a:off x="2586038" y="3833813"/>
            <a:ext cx="26257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Man hilft den Leuten.   </a:t>
            </a:r>
            <a:r>
              <a:rPr lang="de-DE" altLang="de-DE" sz="16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</a:p>
        </p:txBody>
      </p:sp>
      <p:sp>
        <p:nvSpPr>
          <p:cNvPr id="13321" name="Arc 9"/>
          <p:cNvSpPr>
            <a:spLocks/>
          </p:cNvSpPr>
          <p:nvPr/>
        </p:nvSpPr>
        <p:spPr bwMode="auto">
          <a:xfrm flipV="1">
            <a:off x="2901950" y="4622800"/>
            <a:ext cx="1446213" cy="269875"/>
          </a:xfrm>
          <a:custGeom>
            <a:avLst/>
            <a:gdLst>
              <a:gd name="T0" fmla="*/ 0 w 42242"/>
              <a:gd name="T1" fmla="*/ 190399 h 21600"/>
              <a:gd name="T2" fmla="*/ 1446213 w 42242"/>
              <a:gd name="T3" fmla="*/ 269875 h 21600"/>
              <a:gd name="T4" fmla="*/ 706707 w 42242"/>
              <a:gd name="T5" fmla="*/ 269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242" h="21600" fill="none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</a:path>
              <a:path w="42242" h="21600" stroke="0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  <a:lnTo>
                  <a:pt x="20642" y="21600"/>
                </a:lnTo>
                <a:lnTo>
                  <a:pt x="-1" y="15238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13322" name="Rectangle 10" descr="ACSUMIPT"/>
          <p:cNvSpPr>
            <a:spLocks noChangeArrowheads="1"/>
          </p:cNvSpPr>
          <p:nvPr/>
        </p:nvSpPr>
        <p:spPr bwMode="auto">
          <a:xfrm>
            <a:off x="2624138" y="4240213"/>
            <a:ext cx="31083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Den Leuten wird          geholfen.</a:t>
            </a:r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2619375" y="5283200"/>
            <a:ext cx="3413125" cy="469900"/>
            <a:chOff x="2008" y="3152"/>
            <a:chExt cx="2150" cy="296"/>
          </a:xfrm>
        </p:grpSpPr>
        <p:sp>
          <p:nvSpPr>
            <p:cNvPr id="17435" name="Oval 12"/>
            <p:cNvSpPr>
              <a:spLocks noChangeArrowheads="1"/>
            </p:cNvSpPr>
            <p:nvPr/>
          </p:nvSpPr>
          <p:spPr bwMode="auto">
            <a:xfrm>
              <a:off x="2008" y="3152"/>
              <a:ext cx="296" cy="29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1600"/>
            </a:p>
          </p:txBody>
        </p:sp>
        <p:sp>
          <p:nvSpPr>
            <p:cNvPr id="17436" name="Rectangle 13"/>
            <p:cNvSpPr>
              <a:spLocks noChangeArrowheads="1"/>
            </p:cNvSpPr>
            <p:nvPr/>
          </p:nvSpPr>
          <p:spPr bwMode="auto">
            <a:xfrm>
              <a:off x="2027" y="3199"/>
              <a:ext cx="2131" cy="2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altLang="de-DE" sz="1600" b="1">
                  <a:solidFill>
                    <a:srgbClr val="0066FF"/>
                  </a:solidFill>
                  <a:latin typeface="Arial" charset="0"/>
                </a:rPr>
                <a:t>Es</a:t>
              </a:r>
              <a:r>
                <a:rPr lang="de-DE" altLang="de-DE" sz="1600">
                  <a:latin typeface="Arial" charset="0"/>
                </a:rPr>
                <a:t>     wird nicht auf mich  gewartet.</a:t>
              </a:r>
            </a:p>
          </p:txBody>
        </p:sp>
      </p:grpSp>
      <p:sp>
        <p:nvSpPr>
          <p:cNvPr id="13326" name="Rectangle 14" descr="ACSUMIPT"/>
          <p:cNvSpPr>
            <a:spLocks noChangeArrowheads="1"/>
          </p:cNvSpPr>
          <p:nvPr/>
        </p:nvSpPr>
        <p:spPr bwMode="auto">
          <a:xfrm>
            <a:off x="2598738" y="4951413"/>
            <a:ext cx="32226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Niemand wartet auf mich. </a:t>
            </a:r>
            <a:r>
              <a:rPr lang="de-DE" altLang="de-DE" sz="16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</a:p>
        </p:txBody>
      </p:sp>
      <p:sp>
        <p:nvSpPr>
          <p:cNvPr id="13327" name="Arc 15"/>
          <p:cNvSpPr>
            <a:spLocks/>
          </p:cNvSpPr>
          <p:nvPr/>
        </p:nvSpPr>
        <p:spPr bwMode="auto">
          <a:xfrm flipV="1">
            <a:off x="2952750" y="5702300"/>
            <a:ext cx="1624013" cy="304800"/>
          </a:xfrm>
          <a:custGeom>
            <a:avLst/>
            <a:gdLst>
              <a:gd name="T0" fmla="*/ 0 w 42242"/>
              <a:gd name="T1" fmla="*/ 215039 h 21600"/>
              <a:gd name="T2" fmla="*/ 1624013 w 42242"/>
              <a:gd name="T3" fmla="*/ 304800 h 21600"/>
              <a:gd name="T4" fmla="*/ 793591 w 42242"/>
              <a:gd name="T5" fmla="*/ 304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242" h="21600" fill="none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</a:path>
              <a:path w="42242" h="21600" stroke="0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  <a:lnTo>
                  <a:pt x="20642" y="21600"/>
                </a:lnTo>
                <a:lnTo>
                  <a:pt x="-1" y="15238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13328" name="Rectangle 16" descr="ACSUMIPT"/>
          <p:cNvSpPr>
            <a:spLocks noChangeArrowheads="1"/>
          </p:cNvSpPr>
          <p:nvPr/>
        </p:nvSpPr>
        <p:spPr bwMode="auto">
          <a:xfrm>
            <a:off x="2624138" y="5357813"/>
            <a:ext cx="33877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Auf mich wird nicht           gewartet.</a:t>
            </a:r>
          </a:p>
        </p:txBody>
      </p: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2644775" y="3060700"/>
            <a:ext cx="2852738" cy="469900"/>
            <a:chOff x="2008" y="3152"/>
            <a:chExt cx="1797" cy="296"/>
          </a:xfrm>
        </p:grpSpPr>
        <p:sp>
          <p:nvSpPr>
            <p:cNvPr id="17433" name="Oval 18"/>
            <p:cNvSpPr>
              <a:spLocks noChangeArrowheads="1"/>
            </p:cNvSpPr>
            <p:nvPr/>
          </p:nvSpPr>
          <p:spPr bwMode="auto">
            <a:xfrm>
              <a:off x="2008" y="3152"/>
              <a:ext cx="296" cy="29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 sz="1600"/>
            </a:p>
          </p:txBody>
        </p:sp>
        <p:sp>
          <p:nvSpPr>
            <p:cNvPr id="17434" name="Rectangle 19"/>
            <p:cNvSpPr>
              <a:spLocks noChangeArrowheads="1"/>
            </p:cNvSpPr>
            <p:nvPr/>
          </p:nvSpPr>
          <p:spPr bwMode="auto">
            <a:xfrm>
              <a:off x="2027" y="3199"/>
              <a:ext cx="1778" cy="2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de-DE" altLang="de-DE" sz="1600" b="1">
                  <a:solidFill>
                    <a:srgbClr val="0066FF"/>
                  </a:solidFill>
                  <a:latin typeface="Arial" charset="0"/>
                </a:rPr>
                <a:t>Es</a:t>
              </a:r>
              <a:r>
                <a:rPr lang="de-DE" altLang="de-DE" sz="1600">
                  <a:latin typeface="Arial" charset="0"/>
                </a:rPr>
                <a:t>     wird   lange   diskutiert.</a:t>
              </a:r>
            </a:p>
          </p:txBody>
        </p:sp>
      </p:grpSp>
      <p:sp>
        <p:nvSpPr>
          <p:cNvPr id="13332" name="Rectangle 20" descr="ACSUMIPT"/>
          <p:cNvSpPr>
            <a:spLocks noChangeArrowheads="1"/>
          </p:cNvSpPr>
          <p:nvPr/>
        </p:nvSpPr>
        <p:spPr bwMode="auto">
          <a:xfrm>
            <a:off x="2649538" y="2728913"/>
            <a:ext cx="26257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Man diskutiert  lange.  </a:t>
            </a:r>
            <a:r>
              <a:rPr lang="de-DE" altLang="de-DE" sz="16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</a:p>
        </p:txBody>
      </p:sp>
      <p:sp>
        <p:nvSpPr>
          <p:cNvPr id="13333" name="Arc 21"/>
          <p:cNvSpPr>
            <a:spLocks/>
          </p:cNvSpPr>
          <p:nvPr/>
        </p:nvSpPr>
        <p:spPr bwMode="auto">
          <a:xfrm flipV="1">
            <a:off x="2965450" y="3517900"/>
            <a:ext cx="1141413" cy="241300"/>
          </a:xfrm>
          <a:custGeom>
            <a:avLst/>
            <a:gdLst>
              <a:gd name="T0" fmla="*/ 0 w 42242"/>
              <a:gd name="T1" fmla="*/ 170239 h 21600"/>
              <a:gd name="T2" fmla="*/ 1141413 w 42242"/>
              <a:gd name="T3" fmla="*/ 241300 h 21600"/>
              <a:gd name="T4" fmla="*/ 557764 w 42242"/>
              <a:gd name="T5" fmla="*/ 241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242" h="21600" fill="none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</a:path>
              <a:path w="42242" h="21600" stroke="0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  <a:lnTo>
                  <a:pt x="20642" y="21600"/>
                </a:lnTo>
                <a:lnTo>
                  <a:pt x="-1" y="15238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13334" name="Rectangle 22" descr="ACSUMIPT"/>
          <p:cNvSpPr>
            <a:spLocks noChangeArrowheads="1"/>
          </p:cNvSpPr>
          <p:nvPr/>
        </p:nvSpPr>
        <p:spPr bwMode="auto">
          <a:xfrm>
            <a:off x="2662238" y="3135313"/>
            <a:ext cx="2816225" cy="338554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 dirty="0">
                <a:latin typeface="Arial" charset="0"/>
              </a:rPr>
              <a:t>Lange  wird          diskutiert.</a:t>
            </a:r>
          </a:p>
        </p:txBody>
      </p:sp>
      <p:sp>
        <p:nvSpPr>
          <p:cNvPr id="13335" name="Arc 23"/>
          <p:cNvSpPr>
            <a:spLocks/>
          </p:cNvSpPr>
          <p:nvPr/>
        </p:nvSpPr>
        <p:spPr bwMode="auto">
          <a:xfrm flipH="1" flipV="1">
            <a:off x="2862263" y="3535363"/>
            <a:ext cx="747712" cy="198437"/>
          </a:xfrm>
          <a:custGeom>
            <a:avLst/>
            <a:gdLst>
              <a:gd name="T0" fmla="*/ 2146 w 43200"/>
              <a:gd name="T1" fmla="*/ 198437 h 23911"/>
              <a:gd name="T2" fmla="*/ 747712 w 43200"/>
              <a:gd name="T3" fmla="*/ 179258 h 23911"/>
              <a:gd name="T4" fmla="*/ 373856 w 43200"/>
              <a:gd name="T5" fmla="*/ 179258 h 239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911" fill="none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911" stroke="0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123" y="23911"/>
                </a:lnTo>
                <a:close/>
              </a:path>
            </a:pathLst>
          </a:custGeom>
          <a:noFill/>
          <a:ln w="28575">
            <a:solidFill>
              <a:srgbClr val="F0EA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de-DE" sz="1600"/>
          </a:p>
        </p:txBody>
      </p:sp>
      <p:sp>
        <p:nvSpPr>
          <p:cNvPr id="13336" name="Arc 24"/>
          <p:cNvSpPr>
            <a:spLocks/>
          </p:cNvSpPr>
          <p:nvPr/>
        </p:nvSpPr>
        <p:spPr bwMode="auto">
          <a:xfrm flipH="1" flipV="1">
            <a:off x="2887663" y="4576763"/>
            <a:ext cx="1027112" cy="300037"/>
          </a:xfrm>
          <a:custGeom>
            <a:avLst/>
            <a:gdLst>
              <a:gd name="T0" fmla="*/ 2948 w 43200"/>
              <a:gd name="T1" fmla="*/ 300037 h 23911"/>
              <a:gd name="T2" fmla="*/ 1027112 w 43200"/>
              <a:gd name="T3" fmla="*/ 271038 h 23911"/>
              <a:gd name="T4" fmla="*/ 513556 w 43200"/>
              <a:gd name="T5" fmla="*/ 271038 h 239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911" fill="none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911" stroke="0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123" y="23911"/>
                </a:lnTo>
                <a:close/>
              </a:path>
            </a:pathLst>
          </a:custGeom>
          <a:noFill/>
          <a:ln w="28575">
            <a:solidFill>
              <a:srgbClr val="F0EA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de-DE" sz="1600"/>
          </a:p>
        </p:txBody>
      </p:sp>
      <p:sp>
        <p:nvSpPr>
          <p:cNvPr id="13337" name="Arc 25"/>
          <p:cNvSpPr>
            <a:spLocks/>
          </p:cNvSpPr>
          <p:nvPr/>
        </p:nvSpPr>
        <p:spPr bwMode="auto">
          <a:xfrm flipH="1" flipV="1">
            <a:off x="2874963" y="5707063"/>
            <a:ext cx="938212" cy="338137"/>
          </a:xfrm>
          <a:custGeom>
            <a:avLst/>
            <a:gdLst>
              <a:gd name="T0" fmla="*/ 2693 w 43200"/>
              <a:gd name="T1" fmla="*/ 338137 h 23911"/>
              <a:gd name="T2" fmla="*/ 938212 w 43200"/>
              <a:gd name="T3" fmla="*/ 305456 h 23911"/>
              <a:gd name="T4" fmla="*/ 469106 w 43200"/>
              <a:gd name="T5" fmla="*/ 305456 h 239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911" fill="none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911" stroke="0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123" y="23911"/>
                </a:lnTo>
                <a:close/>
              </a:path>
            </a:pathLst>
          </a:custGeom>
          <a:noFill/>
          <a:ln w="28575">
            <a:solidFill>
              <a:srgbClr val="F0EA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de-DE" sz="1600"/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1259632" y="1671191"/>
            <a:ext cx="720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– Vorgangspassiv (unpersönlich)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27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 autoUpdateAnimBg="0"/>
      <p:bldP spid="13321" grpId="0" animBg="1"/>
      <p:bldP spid="13322" grpId="0" animBg="1" autoUpdateAnimBg="0"/>
      <p:bldP spid="13326" grpId="0" animBg="1" autoUpdateAnimBg="0"/>
      <p:bldP spid="13327" grpId="0" animBg="1"/>
      <p:bldP spid="13328" grpId="0" animBg="1" autoUpdateAnimBg="0"/>
      <p:bldP spid="13332" grpId="0" animBg="1" autoUpdateAnimBg="0"/>
      <p:bldP spid="13333" grpId="0" animBg="1"/>
      <p:bldP spid="13334" grpId="0" animBg="1" autoUpdateAnimBg="0"/>
      <p:bldP spid="13335" grpId="0" animBg="1"/>
      <p:bldP spid="13336" grpId="0" animBg="1"/>
      <p:bldP spid="133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" y="2708920"/>
            <a:ext cx="914400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Präsens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renoviert das Rathaus.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renoviert.	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Präteritum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renovierte das Rathaus.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wurde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renoviert.	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Perfekt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hat das Rathaus renoviert.	 Das Rathaus	  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ist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renoviert	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worden.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Plusquamperfekt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hatte das Rathaus renoviert.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war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renoviert	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worden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Futur I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wird das Rathaus renovieren.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wird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renoviert	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werden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latin typeface="Arial" charset="0"/>
                <a:cs typeface="Times New Roman" pitchFamily="18" charset="0"/>
              </a:rPr>
              <a:t>Futur II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wird das Rathaus renoviert haben. 	 Das Rathaus	 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wird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renoviert	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worden sein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403648" y="2228354"/>
            <a:ext cx="624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	Aktiv 	Vorgangspassiv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6200" y="270892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35075" algn="l"/>
                <a:tab pos="4762500" algn="l"/>
                <a:tab pos="5908675" algn="l"/>
                <a:tab pos="6578600" algn="l"/>
                <a:tab pos="753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Präsens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	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Präteritum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renovierte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wurde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	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Perfekt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hat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 renoviert.	 Das Rathaus	 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ist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worden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Plusquamperfekt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hatte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 renoviert.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war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worden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Futur I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renovieren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Das Rathaus	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werden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de-DE" altLang="de-DE" sz="12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Futur II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Man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 das Rathaus renoviert </a:t>
            </a:r>
            <a:r>
              <a:rPr lang="de-DE" altLang="de-DE" sz="14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haben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 	 Das Rathaus	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wird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renoviert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	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worden</a:t>
            </a:r>
            <a:r>
              <a:rPr lang="de-DE" altLang="de-DE" sz="1400" b="1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1400" b="1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sein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hteck 1"/>
          <p:cNvSpPr/>
          <p:nvPr/>
        </p:nvSpPr>
        <p:spPr>
          <a:xfrm>
            <a:off x="1547664" y="1383159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Die Zeitformen im Passiv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 advAuto="2000"/>
      <p:bldP spid="7180" grpId="0" autoUpdateAnimBg="0"/>
      <p:bldP spid="7181" grpId="0" build="p" autoUpdateAnimBg="0" advAuto="2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44475" y="4529857"/>
            <a:ext cx="12922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Der Antrag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95288" y="3934544"/>
            <a:ext cx="5087937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6000"/>
              </a:lnSpc>
            </a:pPr>
            <a:r>
              <a:rPr lang="de-DE" altLang="de-DE" sz="1600">
                <a:latin typeface="Arial" charset="0"/>
              </a:rPr>
              <a:t>Das zuständige Amt lehnte den Antrag ab.</a:t>
            </a:r>
            <a:endParaRPr lang="de-DE" altLang="de-DE" sz="1600">
              <a:solidFill>
                <a:srgbClr val="FF66FF"/>
              </a:solidFill>
              <a:latin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584325" y="1870794"/>
            <a:ext cx="7559675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1. Akkusativobjekt </a:t>
            </a:r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Subjekt </a:t>
            </a:r>
            <a:r>
              <a:rPr lang="de-DE" altLang="de-DE" sz="1600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(Nominativ)</a:t>
            </a:r>
          </a:p>
          <a:p>
            <a:pPr algn="just" eaLnBrk="1" hangingPunct="1"/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kein Akkusativobjekt </a:t>
            </a:r>
            <a:r>
              <a:rPr lang="de-DE" altLang="de-DE" sz="12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Es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>
                <a:latin typeface="Arial" charset="0"/>
                <a:cs typeface="Times New Roman" pitchFamily="18" charset="0"/>
                <a:sym typeface="Symbol" pitchFamily="18" charset="2"/>
              </a:rPr>
              <a:t>oder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Subjekt nicht sichtbar </a:t>
            </a:r>
            <a:r>
              <a:rPr lang="de-DE" altLang="de-DE" sz="1600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(verborgen)</a:t>
            </a:r>
          </a:p>
          <a:p>
            <a:pPr algn="just" eaLnBrk="1" hangingPunct="1"/>
            <a:endParaRPr lang="de-DE" altLang="de-DE" sz="1000" b="1" i="1">
              <a:solidFill>
                <a:srgbClr val="0033CC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2. Prädikat (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Zeit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  werden (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Person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 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Zahl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     +      Partizip II</a:t>
            </a:r>
          </a:p>
          <a:p>
            <a:pPr algn="just" eaLnBrk="1" hangingPunct="1"/>
            <a:r>
              <a:rPr lang="de-DE" altLang="de-DE" sz="1400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                                              (Position II)                              (ENDE)</a:t>
            </a:r>
          </a:p>
          <a:p>
            <a:pPr algn="just" eaLnBrk="1" hangingPunct="1"/>
            <a:endParaRPr lang="de-DE" altLang="de-DE" sz="1000">
              <a:solidFill>
                <a:srgbClr val="00CC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3. Täter  von + Dativ / durch + Akkusativ</a:t>
            </a:r>
          </a:p>
          <a:p>
            <a:pPr algn="just" eaLnBrk="1" hangingPunct="1"/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    man </a:t>
            </a:r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 / niemand </a:t>
            </a:r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Negation (nicht / kein)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1320800" y="4239344"/>
            <a:ext cx="1993900" cy="355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438275" y="4539382"/>
            <a:ext cx="62071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solidFill>
                  <a:srgbClr val="29AC00"/>
                </a:solidFill>
                <a:latin typeface="Arial" charset="0"/>
                <a:cs typeface="Times New Roman" pitchFamily="18" charset="0"/>
              </a:rPr>
              <a:t>wurde                                                                            abgelehnt.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162175" y="4539382"/>
            <a:ext cx="42513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latin typeface="Arial" charset="0"/>
                <a:cs typeface="Times New Roman" pitchFamily="18" charset="0"/>
              </a:rPr>
              <a:t>vom zuständigen / durch das zuständige Amt</a:t>
            </a:r>
          </a:p>
        </p:txBody>
      </p: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1689100" y="4226644"/>
            <a:ext cx="4673600" cy="393700"/>
            <a:chOff x="2088" y="2424"/>
            <a:chExt cx="2312" cy="248"/>
          </a:xfrm>
        </p:grpSpPr>
        <p:sp>
          <p:nvSpPr>
            <p:cNvPr id="19489" name="Line 12"/>
            <p:cNvSpPr>
              <a:spLocks noChangeShapeType="1"/>
            </p:cNvSpPr>
            <p:nvPr/>
          </p:nvSpPr>
          <p:spPr bwMode="auto">
            <a:xfrm>
              <a:off x="2688" y="2432"/>
              <a:ext cx="1712" cy="2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90" name="Line 13"/>
            <p:cNvSpPr>
              <a:spLocks noChangeShapeType="1"/>
            </p:cNvSpPr>
            <p:nvPr/>
          </p:nvSpPr>
          <p:spPr bwMode="auto">
            <a:xfrm flipH="1">
              <a:off x="2088" y="2424"/>
              <a:ext cx="480" cy="2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1879600" y="4239344"/>
            <a:ext cx="14732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859088" y="5242644"/>
            <a:ext cx="5062537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6000"/>
              </a:lnSpc>
            </a:pPr>
            <a:r>
              <a:rPr lang="de-DE" altLang="de-DE" sz="1600">
                <a:latin typeface="Arial" charset="0"/>
              </a:rPr>
              <a:t>Niemand hatte mit solchen Problemen gerechnet.</a:t>
            </a:r>
            <a:endParaRPr lang="de-DE" altLang="de-DE" sz="1600">
              <a:solidFill>
                <a:srgbClr val="FF66FF"/>
              </a:solidFill>
              <a:latin typeface="Arial" charset="0"/>
            </a:endParaRP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3067050" y="5512519"/>
            <a:ext cx="4446588" cy="4667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165475" y="5860182"/>
            <a:ext cx="57245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solidFill>
                  <a:srgbClr val="29AC00"/>
                </a:solidFill>
                <a:latin typeface="Arial" charset="0"/>
                <a:cs typeface="Times New Roman" pitchFamily="18" charset="0"/>
              </a:rPr>
              <a:t>war                                                           gerechnet worden.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565650" y="5860182"/>
            <a:ext cx="22701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latin typeface="Arial" charset="0"/>
                <a:cs typeface="Times New Roman" pitchFamily="18" charset="0"/>
              </a:rPr>
              <a:t>mit solchen Problemen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450138" y="5228357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</a:p>
        </p:txBody>
      </p:sp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2593975" y="5866532"/>
            <a:ext cx="546100" cy="406400"/>
            <a:chOff x="1808" y="1768"/>
            <a:chExt cx="328" cy="240"/>
          </a:xfrm>
        </p:grpSpPr>
        <p:sp>
          <p:nvSpPr>
            <p:cNvPr id="19487" name="Oval 21"/>
            <p:cNvSpPr>
              <a:spLocks noChangeArrowheads="1"/>
            </p:cNvSpPr>
            <p:nvPr/>
          </p:nvSpPr>
          <p:spPr bwMode="auto">
            <a:xfrm>
              <a:off x="1808" y="1768"/>
              <a:ext cx="264" cy="24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9488" name="Text Box 22"/>
            <p:cNvSpPr txBox="1">
              <a:spLocks noChangeArrowheads="1"/>
            </p:cNvSpPr>
            <p:nvPr/>
          </p:nvSpPr>
          <p:spPr bwMode="auto">
            <a:xfrm>
              <a:off x="1810" y="1788"/>
              <a:ext cx="326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05000" algn="l"/>
                  <a:tab pos="3530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de-DE" altLang="de-DE" sz="1600" b="1" u="sng">
                  <a:solidFill>
                    <a:srgbClr val="0066FF"/>
                  </a:solidFill>
                  <a:latin typeface="Arial" charset="0"/>
                  <a:cs typeface="Times New Roman" pitchFamily="18" charset="0"/>
                </a:rPr>
                <a:t>Es</a:t>
              </a:r>
            </a:p>
          </p:txBody>
        </p:sp>
      </p:grp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3492500" y="5522044"/>
            <a:ext cx="3886200" cy="482600"/>
            <a:chOff x="1960" y="3048"/>
            <a:chExt cx="2448" cy="304"/>
          </a:xfrm>
        </p:grpSpPr>
        <p:sp>
          <p:nvSpPr>
            <p:cNvPr id="19485" name="Line 24"/>
            <p:cNvSpPr>
              <a:spLocks noChangeShapeType="1"/>
            </p:cNvSpPr>
            <p:nvPr/>
          </p:nvSpPr>
          <p:spPr bwMode="auto">
            <a:xfrm>
              <a:off x="3920" y="3064"/>
              <a:ext cx="488" cy="2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86" name="Line 25"/>
            <p:cNvSpPr>
              <a:spLocks noChangeShapeType="1"/>
            </p:cNvSpPr>
            <p:nvPr/>
          </p:nvSpPr>
          <p:spPr bwMode="auto">
            <a:xfrm flipH="1">
              <a:off x="1960" y="3048"/>
              <a:ext cx="336" cy="30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5245100" y="5598244"/>
            <a:ext cx="292100" cy="3683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3778250" y="5872882"/>
            <a:ext cx="657225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de-DE" altLang="de-DE" sz="160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nicht</a:t>
            </a:r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3365500" y="5534744"/>
            <a:ext cx="647700" cy="444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89" name="Arc 29"/>
          <p:cNvSpPr>
            <a:spLocks/>
          </p:cNvSpPr>
          <p:nvPr/>
        </p:nvSpPr>
        <p:spPr bwMode="auto">
          <a:xfrm flipV="1">
            <a:off x="3165475" y="6207844"/>
            <a:ext cx="1928813" cy="304800"/>
          </a:xfrm>
          <a:custGeom>
            <a:avLst/>
            <a:gdLst>
              <a:gd name="T0" fmla="*/ 0 w 42242"/>
              <a:gd name="T1" fmla="*/ 215039 h 21600"/>
              <a:gd name="T2" fmla="*/ 1928813 w 42242"/>
              <a:gd name="T3" fmla="*/ 304800 h 21600"/>
              <a:gd name="T4" fmla="*/ 942535 w 42242"/>
              <a:gd name="T5" fmla="*/ 304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242" h="21600" fill="none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</a:path>
              <a:path w="42242" h="21600" stroke="0" extrusionOk="0">
                <a:moveTo>
                  <a:pt x="-1" y="15238"/>
                </a:moveTo>
                <a:cubicBezTo>
                  <a:pt x="2791" y="6180"/>
                  <a:pt x="11162" y="-1"/>
                  <a:pt x="20642" y="0"/>
                </a:cubicBezTo>
                <a:cubicBezTo>
                  <a:pt x="32571" y="0"/>
                  <a:pt x="42242" y="9670"/>
                  <a:pt x="42242" y="21600"/>
                </a:cubicBezTo>
                <a:lnTo>
                  <a:pt x="20642" y="21600"/>
                </a:lnTo>
                <a:lnTo>
                  <a:pt x="-1" y="15238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90" name="Rectangle 30" descr="ACSUMIPT"/>
          <p:cNvSpPr>
            <a:spLocks noChangeArrowheads="1"/>
          </p:cNvSpPr>
          <p:nvPr/>
        </p:nvSpPr>
        <p:spPr bwMode="auto">
          <a:xfrm>
            <a:off x="1008063" y="5899869"/>
            <a:ext cx="7921625" cy="3460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600">
                <a:latin typeface="Arial" charset="0"/>
              </a:rPr>
              <a:t>Mit solchen Problemen  </a:t>
            </a:r>
            <a:r>
              <a:rPr lang="de-DE" altLang="de-DE" sz="1600">
                <a:solidFill>
                  <a:srgbClr val="29AC00"/>
                </a:solidFill>
                <a:latin typeface="Arial" charset="0"/>
              </a:rPr>
              <a:t>war</a:t>
            </a:r>
            <a:r>
              <a:rPr lang="de-DE" altLang="de-DE" sz="1600">
                <a:latin typeface="Arial" charset="0"/>
              </a:rPr>
              <a:t>     </a:t>
            </a:r>
            <a:r>
              <a:rPr lang="de-DE" altLang="de-DE" sz="1600">
                <a:solidFill>
                  <a:srgbClr val="FF3300"/>
                </a:solidFill>
                <a:latin typeface="Arial" charset="0"/>
              </a:rPr>
              <a:t>nicht</a:t>
            </a:r>
            <a:r>
              <a:rPr lang="de-DE" altLang="de-DE" sz="1600">
                <a:latin typeface="Arial" charset="0"/>
              </a:rPr>
              <a:t>                                              </a:t>
            </a:r>
            <a:r>
              <a:rPr lang="de-DE" altLang="de-DE" sz="1600">
                <a:solidFill>
                  <a:srgbClr val="29AC00"/>
                </a:solidFill>
                <a:latin typeface="Arial" charset="0"/>
              </a:rPr>
              <a:t>gerechnet worden.</a:t>
            </a:r>
          </a:p>
        </p:txBody>
      </p:sp>
      <p:sp>
        <p:nvSpPr>
          <p:cNvPr id="15391" name="Arc 31"/>
          <p:cNvSpPr>
            <a:spLocks/>
          </p:cNvSpPr>
          <p:nvPr/>
        </p:nvSpPr>
        <p:spPr bwMode="auto">
          <a:xfrm flipH="1" flipV="1">
            <a:off x="2871788" y="6276107"/>
            <a:ext cx="417512" cy="249237"/>
          </a:xfrm>
          <a:custGeom>
            <a:avLst/>
            <a:gdLst>
              <a:gd name="T0" fmla="*/ 1198 w 43200"/>
              <a:gd name="T1" fmla="*/ 249237 h 23911"/>
              <a:gd name="T2" fmla="*/ 417512 w 43200"/>
              <a:gd name="T3" fmla="*/ 225148 h 23911"/>
              <a:gd name="T4" fmla="*/ 208756 w 43200"/>
              <a:gd name="T5" fmla="*/ 225148 h 239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911" fill="none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911" stroke="0" extrusionOk="0">
                <a:moveTo>
                  <a:pt x="123" y="23911"/>
                </a:moveTo>
                <a:cubicBezTo>
                  <a:pt x="41" y="23143"/>
                  <a:pt x="0" y="22371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123" y="23911"/>
                </a:lnTo>
                <a:close/>
              </a:path>
            </a:pathLst>
          </a:custGeom>
          <a:noFill/>
          <a:ln w="28575">
            <a:solidFill>
              <a:srgbClr val="F0EA00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de-DE"/>
          </a:p>
        </p:txBody>
      </p:sp>
      <p:sp>
        <p:nvSpPr>
          <p:cNvPr id="19479" name="Text Box 32"/>
          <p:cNvSpPr txBox="1">
            <a:spLocks noChangeArrowheads="1"/>
          </p:cNvSpPr>
          <p:nvPr/>
        </p:nvSpPr>
        <p:spPr bwMode="auto">
          <a:xfrm>
            <a:off x="1547664" y="1268760"/>
            <a:ext cx="6245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Zusammenfassung</a:t>
            </a:r>
          </a:p>
        </p:txBody>
      </p:sp>
      <p:sp>
        <p:nvSpPr>
          <p:cNvPr id="33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5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2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autoUpdateAnimBg="0" advAuto="2000"/>
      <p:bldP spid="15366" grpId="0" autoUpdateAnimBg="0"/>
      <p:bldP spid="15367" grpId="0" build="p" autoUpdateAnimBg="0" advAuto="2000"/>
      <p:bldP spid="15368" grpId="0" animBg="1"/>
      <p:bldP spid="15369" grpId="0" build="p" autoUpdateAnimBg="0" advAuto="2000"/>
      <p:bldP spid="15370" grpId="0" build="p" autoUpdateAnimBg="0" advAuto="2000"/>
      <p:bldP spid="15374" grpId="0" animBg="1"/>
      <p:bldP spid="15375" grpId="0" autoUpdateAnimBg="0"/>
      <p:bldP spid="15376" grpId="0" animBg="1"/>
      <p:bldP spid="15377" grpId="0" build="p" autoUpdateAnimBg="0" advAuto="2000"/>
      <p:bldP spid="15378" grpId="0" build="p" autoUpdateAnimBg="0" advAuto="2000"/>
      <p:bldP spid="15379" grpId="0" autoUpdateAnimBg="0"/>
      <p:bldP spid="15386" grpId="0" animBg="1"/>
      <p:bldP spid="15387" grpId="0" build="p" autoUpdateAnimBg="0" advAuto="2000"/>
      <p:bldP spid="15388" grpId="0" animBg="1"/>
      <p:bldP spid="15389" grpId="0" animBg="1"/>
      <p:bldP spid="15390" grpId="0" animBg="1" autoUpdateAnimBg="0"/>
      <p:bldP spid="1539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997075" y="3914477"/>
            <a:ext cx="69342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700"/>
              </a:lnSpc>
            </a:pPr>
            <a:r>
              <a:rPr lang="de-DE" altLang="de-DE" sz="1400">
                <a:latin typeface="Arial" charset="0"/>
              </a:rPr>
              <a:t>Selbstverständlich gab man die Hinweise weiter.</a:t>
            </a:r>
          </a:p>
          <a:p>
            <a:pPr>
              <a:lnSpc>
                <a:spcPts val="1700"/>
              </a:lnSpc>
            </a:pPr>
            <a:r>
              <a:rPr lang="de-DE" altLang="de-DE" sz="1400" i="1">
                <a:latin typeface="Arial" charset="0"/>
              </a:rPr>
              <a:t>Selbstverständlich ________ die Hinweise _____________.</a:t>
            </a:r>
          </a:p>
          <a:p>
            <a:pPr>
              <a:lnSpc>
                <a:spcPts val="1700"/>
              </a:lnSpc>
            </a:pPr>
            <a:endParaRPr lang="de-DE" altLang="de-DE" sz="1400" i="1"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>
                <a:latin typeface="Arial" charset="0"/>
              </a:rPr>
              <a:t>In naher Zukunft rechnet man mit keiner entscheidenden Veränderung.</a:t>
            </a:r>
          </a:p>
          <a:p>
            <a:pPr>
              <a:lnSpc>
                <a:spcPts val="1700"/>
              </a:lnSpc>
            </a:pPr>
            <a:r>
              <a:rPr lang="de-DE" altLang="de-DE" sz="1400" i="1">
                <a:latin typeface="Arial" charset="0"/>
              </a:rPr>
              <a:t>In naher Zukunft</a:t>
            </a:r>
            <a:r>
              <a:rPr lang="de-DE" altLang="de-DE" sz="1400">
                <a:latin typeface="Arial" charset="0"/>
              </a:rPr>
              <a:t> </a:t>
            </a:r>
            <a:r>
              <a:rPr lang="de-DE" altLang="de-DE" sz="1400" i="1">
                <a:latin typeface="Arial" charset="0"/>
              </a:rPr>
              <a:t>_____ mit keiner entscheidenden Veränderung __________.</a:t>
            </a:r>
          </a:p>
          <a:p>
            <a:pPr>
              <a:lnSpc>
                <a:spcPts val="1700"/>
              </a:lnSpc>
            </a:pPr>
            <a:endParaRPr lang="de-DE" altLang="de-DE" sz="1400" i="1"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>
                <a:latin typeface="Arial" charset="0"/>
              </a:rPr>
              <a:t>Man hat die Menschen leider viel zu spät gewarnt.</a:t>
            </a:r>
          </a:p>
          <a:p>
            <a:pPr>
              <a:lnSpc>
                <a:spcPts val="1700"/>
              </a:lnSpc>
            </a:pPr>
            <a:r>
              <a:rPr lang="de-DE" altLang="de-DE" sz="1400" i="1">
                <a:latin typeface="Arial" charset="0"/>
              </a:rPr>
              <a:t>Leider ______ die Menschen viel zu spät ______________.</a:t>
            </a:r>
          </a:p>
          <a:p>
            <a:pPr>
              <a:lnSpc>
                <a:spcPts val="1700"/>
              </a:lnSpc>
            </a:pPr>
            <a:endParaRPr lang="de-DE" altLang="de-DE" sz="1400" i="1"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>
                <a:latin typeface="Arial" charset="0"/>
              </a:rPr>
              <a:t>Die Experten haben die Ergebnisse sehr unterschiedlich bewertet.</a:t>
            </a:r>
          </a:p>
          <a:p>
            <a:pPr>
              <a:lnSpc>
                <a:spcPts val="1700"/>
              </a:lnSpc>
            </a:pPr>
            <a:r>
              <a:rPr lang="de-DE" altLang="de-DE" sz="1400" i="1">
                <a:latin typeface="Arial" charset="0"/>
              </a:rPr>
              <a:t>Die Ergebnisse _____________ Experten sehr unterschiedlich _______________.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992313" y="4130377"/>
            <a:ext cx="66802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1700"/>
              </a:lnSpc>
            </a:pPr>
            <a:r>
              <a:rPr lang="de-DE" altLang="de-DE" sz="1400" i="1">
                <a:solidFill>
                  <a:srgbClr val="003399"/>
                </a:solidFill>
                <a:latin typeface="Arial" charset="0"/>
              </a:rPr>
              <a:t>                                wurden                          weitergegeben</a:t>
            </a: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 i="1">
                <a:solidFill>
                  <a:srgbClr val="003399"/>
                </a:solidFill>
                <a:latin typeface="Arial" charset="0"/>
              </a:rPr>
              <a:t>	              wird				            gerechnet</a:t>
            </a: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 i="1">
                <a:solidFill>
                  <a:srgbClr val="003399"/>
                </a:solidFill>
                <a:latin typeface="Arial" charset="0"/>
              </a:rPr>
              <a:t>             sind                                                gewarnt worden</a:t>
            </a: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ts val="1700"/>
              </a:lnSpc>
            </a:pPr>
            <a:r>
              <a:rPr lang="de-DE" altLang="de-DE" sz="1400" i="1">
                <a:solidFill>
                  <a:srgbClr val="003399"/>
                </a:solidFill>
                <a:latin typeface="Arial" charset="0"/>
              </a:rPr>
              <a:t>	             sind von den			          bewertet worden</a:t>
            </a:r>
          </a:p>
          <a:p>
            <a:pPr>
              <a:lnSpc>
                <a:spcPts val="1700"/>
              </a:lnSpc>
            </a:pPr>
            <a:endParaRPr lang="de-DE" altLang="de-DE" sz="1400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584325" y="1941214"/>
            <a:ext cx="7375525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1. Akkusativobjekt </a:t>
            </a:r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Subjekt </a:t>
            </a:r>
            <a:r>
              <a:rPr lang="de-DE" altLang="de-DE" sz="1600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(Nominativ)</a:t>
            </a:r>
          </a:p>
          <a:p>
            <a:pPr algn="just" eaLnBrk="1" hangingPunct="1"/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kein Akkusativobjekt </a:t>
            </a:r>
            <a:r>
              <a:rPr lang="de-DE" altLang="de-DE" sz="12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Es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>
                <a:latin typeface="Arial" charset="0"/>
                <a:cs typeface="Times New Roman" pitchFamily="18" charset="0"/>
                <a:sym typeface="Symbol" pitchFamily="18" charset="2"/>
              </a:rPr>
              <a:t>oder</a:t>
            </a:r>
            <a:r>
              <a:rPr lang="de-DE" altLang="de-DE" sz="16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Subjekt nicht sichtbar </a:t>
            </a:r>
            <a:r>
              <a:rPr lang="de-DE" altLang="de-DE" sz="1600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(verborgen)</a:t>
            </a:r>
          </a:p>
          <a:p>
            <a:pPr algn="just" eaLnBrk="1" hangingPunct="1"/>
            <a:endParaRPr lang="de-DE" altLang="de-DE" sz="1000" b="1" i="1">
              <a:solidFill>
                <a:srgbClr val="0033CC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2. Prädikat (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Zeit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  werden (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Person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 </a:t>
            </a:r>
            <a:r>
              <a:rPr lang="de-DE" altLang="de-DE" sz="16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Zahl</a:t>
            </a:r>
            <a:r>
              <a:rPr lang="de-DE" altLang="de-DE" sz="16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     +      Partizip II</a:t>
            </a:r>
          </a:p>
          <a:p>
            <a:pPr algn="just" eaLnBrk="1" hangingPunct="1"/>
            <a:r>
              <a:rPr lang="de-DE" altLang="de-DE" sz="1400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                                              (Position II)                              (ENDE)</a:t>
            </a:r>
          </a:p>
          <a:p>
            <a:pPr algn="just" eaLnBrk="1" hangingPunct="1"/>
            <a:endParaRPr lang="de-DE" altLang="de-DE" sz="1000">
              <a:solidFill>
                <a:srgbClr val="00CC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3. Täter  von + Dativ / durch + Akkusativ</a:t>
            </a:r>
          </a:p>
          <a:p>
            <a:pPr algn="just" eaLnBrk="1" hangingPunct="1"/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    man </a:t>
            </a:r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 / niemand </a:t>
            </a:r>
            <a:r>
              <a:rPr lang="de-DE" altLang="de-DE" sz="16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b="1" i="1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6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Negation (nicht / kein)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547664" y="1268760"/>
            <a:ext cx="6245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Zusammenfassung</a:t>
            </a:r>
          </a:p>
        </p:txBody>
      </p:sp>
      <p:sp>
        <p:nvSpPr>
          <p:cNvPr id="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17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174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  <p:bldP spid="1741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90600" y="3642320"/>
            <a:ext cx="624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6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Vorgangspassiv </a:t>
            </a:r>
            <a:r>
              <a:rPr lang="de-DE" altLang="de-DE" sz="1600" b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Aktiv</a:t>
            </a:r>
            <a:endParaRPr lang="de-DE" altLang="de-DE" sz="16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09600" y="4294783"/>
            <a:ext cx="81534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800" b="1">
                <a:latin typeface="Arial" charset="0"/>
                <a:cs typeface="Times New Roman" pitchFamily="18" charset="0"/>
                <a:sym typeface="Symbol" pitchFamily="18" charset="2"/>
              </a:rPr>
              <a:t>1. von + Dativ / durch + Akkusativ   Täter (Subjekt)</a:t>
            </a:r>
          </a:p>
          <a:p>
            <a:pPr algn="just" eaLnBrk="1" hangingPunct="1"/>
            <a:r>
              <a:rPr lang="de-DE" altLang="de-DE" sz="1800" b="1" i="1">
                <a:latin typeface="Arial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lang="de-DE" altLang="de-DE" sz="18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de-DE" altLang="de-DE" sz="1800" b="1" i="1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8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800" b="1" i="1">
                <a:latin typeface="Arial" charset="0"/>
                <a:cs typeface="Times New Roman" pitchFamily="18" charset="0"/>
                <a:sym typeface="Symbol" pitchFamily="18" charset="2"/>
              </a:rPr>
              <a:t> man    -    </a:t>
            </a:r>
            <a:r>
              <a:rPr lang="de-DE" altLang="de-DE" sz="1800" b="1" i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Negation (nicht / kein) </a:t>
            </a:r>
            <a:r>
              <a:rPr lang="de-DE" altLang="de-DE" sz="1800" b="1"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800" b="1" i="1">
                <a:latin typeface="Arial" charset="0"/>
                <a:cs typeface="Times New Roman" pitchFamily="18" charset="0"/>
                <a:sym typeface="Symbol" pitchFamily="18" charset="2"/>
              </a:rPr>
              <a:t> niemand </a:t>
            </a:r>
            <a:r>
              <a:rPr lang="de-DE" altLang="de-DE" sz="1600" i="1">
                <a:latin typeface="Arial" charset="0"/>
                <a:cs typeface="Times New Roman" pitchFamily="18" charset="0"/>
                <a:sym typeface="Symbol" pitchFamily="18" charset="2"/>
              </a:rPr>
              <a:t>(nicht obligatorisch)</a:t>
            </a:r>
            <a:endParaRPr lang="de-DE" altLang="de-DE" sz="1600" i="1">
              <a:solidFill>
                <a:srgbClr val="FF00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endParaRPr lang="de-DE" altLang="de-DE" sz="1000">
              <a:solidFill>
                <a:srgbClr val="00CC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8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2. werden (</a:t>
            </a:r>
            <a:r>
              <a:rPr lang="de-DE" altLang="de-DE" sz="18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Person</a:t>
            </a:r>
            <a:r>
              <a:rPr lang="de-DE" altLang="de-DE" sz="18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 </a:t>
            </a:r>
            <a:r>
              <a:rPr lang="de-DE" altLang="de-DE" sz="18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Zahl</a:t>
            </a:r>
            <a:r>
              <a:rPr lang="de-DE" altLang="de-DE" sz="18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  +  Partizip II  Prädikat (</a:t>
            </a:r>
            <a:r>
              <a:rPr lang="de-DE" altLang="de-DE" sz="1800" b="1" u="sng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Zeit</a:t>
            </a:r>
            <a:r>
              <a:rPr lang="de-DE" altLang="de-DE" sz="1800" b="1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?)</a:t>
            </a:r>
          </a:p>
          <a:p>
            <a:pPr algn="just" eaLnBrk="1" hangingPunct="1"/>
            <a:r>
              <a:rPr lang="de-DE" altLang="de-DE" sz="1600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      (Position II)                           (ENDE)</a:t>
            </a:r>
          </a:p>
          <a:p>
            <a:pPr algn="just" eaLnBrk="1" hangingPunct="1"/>
            <a:endParaRPr lang="de-DE" altLang="de-DE" sz="1000" b="1" i="1">
              <a:solidFill>
                <a:srgbClr val="0033CC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800" b="1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3. </a:t>
            </a:r>
            <a:r>
              <a:rPr lang="de-DE" altLang="de-DE" sz="18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Subjekt </a:t>
            </a:r>
            <a:r>
              <a:rPr lang="de-DE" altLang="de-DE" sz="1800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(Nominativ) </a:t>
            </a:r>
            <a:r>
              <a:rPr lang="de-DE" altLang="de-DE" sz="18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</a:t>
            </a:r>
            <a:r>
              <a:rPr lang="de-DE" altLang="de-DE" sz="1800" b="1">
                <a:solidFill>
                  <a:srgbClr val="0033CC"/>
                </a:solidFill>
                <a:latin typeface="Arial" charset="0"/>
                <a:cs typeface="Times New Roman" pitchFamily="18" charset="0"/>
              </a:rPr>
              <a:t>Akkusativobjekt </a:t>
            </a:r>
            <a:endParaRPr lang="de-DE" altLang="de-DE" sz="1800">
              <a:solidFill>
                <a:srgbClr val="0033CC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algn="just" eaLnBrk="1" hangingPunct="1"/>
            <a:r>
              <a:rPr lang="de-DE" altLang="de-DE" sz="18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de-DE" altLang="de-DE" sz="1800" b="1">
                <a:solidFill>
                  <a:srgbClr val="FF00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Es</a:t>
            </a:r>
            <a:r>
              <a:rPr lang="de-DE" altLang="de-DE" sz="18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de-DE" altLang="de-DE" sz="1800">
                <a:latin typeface="Arial" charset="0"/>
                <a:cs typeface="Times New Roman" pitchFamily="18" charset="0"/>
                <a:sym typeface="Symbol" pitchFamily="18" charset="2"/>
              </a:rPr>
              <a:t>oder</a:t>
            </a:r>
            <a:r>
              <a:rPr lang="de-DE" altLang="de-DE" sz="18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Subjekt nicht sichtbar </a:t>
            </a:r>
            <a:r>
              <a:rPr lang="de-DE" altLang="de-DE" sz="1800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(verborgen) </a:t>
            </a:r>
            <a:r>
              <a:rPr lang="de-DE" altLang="de-DE" sz="1800" b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800" b="1" i="1">
                <a:solidFill>
                  <a:srgbClr val="0033CC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 kein Akkusativobjekt </a:t>
            </a:r>
            <a:r>
              <a:rPr lang="de-DE" altLang="de-DE" sz="1200">
                <a:solidFill>
                  <a:srgbClr val="0066FF"/>
                </a:solidFill>
                <a:latin typeface="Arial" charset="0"/>
                <a:cs typeface="Times New Roman" pitchFamily="18" charset="0"/>
                <a:sym typeface="Wingdings 3" pitchFamily="18" charset="2"/>
              </a:rPr>
              <a:t></a:t>
            </a:r>
          </a:p>
        </p:txBody>
      </p:sp>
      <p:grpSp>
        <p:nvGrpSpPr>
          <p:cNvPr id="21508" name="Group 11"/>
          <p:cNvGrpSpPr>
            <a:grpSpLocks/>
          </p:cNvGrpSpPr>
          <p:nvPr/>
        </p:nvGrpSpPr>
        <p:grpSpPr bwMode="auto">
          <a:xfrm>
            <a:off x="441325" y="1988840"/>
            <a:ext cx="8321675" cy="1546227"/>
            <a:chOff x="278" y="924"/>
            <a:chExt cx="4974" cy="974"/>
          </a:xfrm>
        </p:grpSpPr>
        <p:sp>
          <p:nvSpPr>
            <p:cNvPr id="21514" name="Text Box 5"/>
            <p:cNvSpPr txBox="1">
              <a:spLocks noChangeArrowheads="1"/>
            </p:cNvSpPr>
            <p:nvPr/>
          </p:nvSpPr>
          <p:spPr bwMode="auto">
            <a:xfrm>
              <a:off x="278" y="1204"/>
              <a:ext cx="135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de-DE" altLang="de-DE" sz="1200" b="1">
                  <a:latin typeface="Arial" charset="0"/>
                  <a:cs typeface="Times New Roman" pitchFamily="18" charset="0"/>
                </a:rPr>
                <a:t>Aktiv </a:t>
              </a:r>
              <a:r>
                <a:rPr lang="de-DE" altLang="de-DE" sz="1200" b="1">
                  <a:latin typeface="Arial" charset="0"/>
                  <a:cs typeface="Times New Roman" pitchFamily="18" charset="0"/>
                  <a:sym typeface="Symbol" pitchFamily="18" charset="2"/>
                </a:rPr>
                <a:t> Vorgangspassiv</a:t>
              </a:r>
            </a:p>
          </p:txBody>
        </p:sp>
        <p:sp>
          <p:nvSpPr>
            <p:cNvPr id="21515" name="Text Box 8"/>
            <p:cNvSpPr txBox="1">
              <a:spLocks noChangeArrowheads="1"/>
            </p:cNvSpPr>
            <p:nvPr/>
          </p:nvSpPr>
          <p:spPr bwMode="auto">
            <a:xfrm>
              <a:off x="1774" y="924"/>
              <a:ext cx="3478" cy="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/>
              <a:r>
                <a:rPr lang="de-DE" altLang="de-DE" sz="1400" b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</a:rPr>
                <a:t>1. Akkusativobjekt </a:t>
              </a:r>
              <a:r>
                <a:rPr lang="de-DE" altLang="de-DE" sz="1400" b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 Subjekt </a:t>
              </a:r>
              <a:r>
                <a:rPr lang="de-DE" altLang="de-DE" sz="1400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(Nominativ)</a:t>
              </a:r>
            </a:p>
            <a:p>
              <a:pPr algn="just" eaLnBrk="1" hangingPunct="1"/>
              <a:r>
                <a:rPr lang="de-DE" altLang="de-DE" sz="1400" b="1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	kein Akkusativobjekt </a:t>
              </a:r>
              <a:r>
                <a:rPr lang="de-DE" altLang="de-DE" sz="1050" dirty="0">
                  <a:solidFill>
                    <a:srgbClr val="0066FF"/>
                  </a:solidFill>
                  <a:latin typeface="Arial" charset="0"/>
                  <a:cs typeface="Times New Roman" pitchFamily="18" charset="0"/>
                  <a:sym typeface="Wingdings 3" pitchFamily="18" charset="2"/>
                </a:rPr>
                <a:t></a:t>
              </a:r>
              <a:r>
                <a:rPr lang="de-DE" altLang="de-DE" sz="1400" b="1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de-DE" altLang="de-DE" sz="1400" b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</a:t>
              </a:r>
              <a:r>
                <a:rPr lang="de-DE" altLang="de-DE" sz="1400" b="1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de-DE" altLang="de-DE" sz="1400" b="1" dirty="0">
                  <a:solidFill>
                    <a:srgbClr val="FF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Es</a:t>
              </a:r>
              <a:r>
                <a:rPr lang="de-DE" altLang="de-DE" sz="1400" b="1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de-DE" altLang="de-DE" sz="1400" dirty="0">
                  <a:latin typeface="Arial" charset="0"/>
                  <a:cs typeface="Times New Roman" pitchFamily="18" charset="0"/>
                  <a:sym typeface="Symbol" pitchFamily="18" charset="2"/>
                </a:rPr>
                <a:t>oder</a:t>
              </a:r>
              <a:r>
                <a:rPr lang="de-DE" altLang="de-DE" sz="1400" b="1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Subjekt nicht sichtbar </a:t>
              </a:r>
              <a:r>
                <a:rPr lang="de-DE" altLang="de-DE" sz="1400" i="1" dirty="0">
                  <a:solidFill>
                    <a:srgbClr val="0033CC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(verborgen)</a:t>
              </a:r>
            </a:p>
            <a:p>
              <a:pPr algn="just" eaLnBrk="1" hangingPunct="1"/>
              <a:r>
                <a:rPr lang="de-DE" altLang="de-DE" sz="1400" b="1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2. Prädikat (</a:t>
              </a:r>
              <a:r>
                <a:rPr lang="de-DE" altLang="de-DE" sz="1400" b="1" u="sng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Zeit</a:t>
              </a:r>
              <a:r>
                <a:rPr lang="de-DE" altLang="de-DE" sz="1400" b="1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?)  werden (</a:t>
              </a:r>
              <a:r>
                <a:rPr lang="de-DE" altLang="de-DE" sz="1400" b="1" u="sng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Person</a:t>
              </a:r>
              <a:r>
                <a:rPr lang="de-DE" altLang="de-DE" sz="1400" b="1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? </a:t>
              </a:r>
              <a:r>
                <a:rPr lang="de-DE" altLang="de-DE" sz="1400" b="1" u="sng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Zahl</a:t>
              </a:r>
              <a:r>
                <a:rPr lang="de-DE" altLang="de-DE" sz="1400" b="1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?)     +      Partizip II</a:t>
              </a:r>
            </a:p>
            <a:p>
              <a:pPr algn="just" eaLnBrk="1" hangingPunct="1"/>
              <a:r>
                <a:rPr lang="de-DE" altLang="de-DE" sz="1050" dirty="0">
                  <a:solidFill>
                    <a:srgbClr val="00CC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	                                    (Position II)                                             (ENDE)</a:t>
              </a:r>
            </a:p>
            <a:p>
              <a:pPr algn="just" eaLnBrk="1" hangingPunct="1"/>
              <a:r>
                <a:rPr lang="de-DE" altLang="de-DE" sz="1400" b="1" dirty="0">
                  <a:latin typeface="Arial" charset="0"/>
                  <a:cs typeface="Times New Roman" pitchFamily="18" charset="0"/>
                  <a:sym typeface="Symbol" pitchFamily="18" charset="2"/>
                </a:rPr>
                <a:t>3. Täter  von + Dativ / durch + Akkusativ</a:t>
              </a:r>
            </a:p>
            <a:p>
              <a:pPr algn="just" eaLnBrk="1" hangingPunct="1"/>
              <a:r>
                <a:rPr lang="de-DE" altLang="de-DE" sz="1400" b="1" i="1" dirty="0">
                  <a:latin typeface="Arial" charset="0"/>
                  <a:cs typeface="Times New Roman" pitchFamily="18" charset="0"/>
                  <a:sym typeface="Symbol" pitchFamily="18" charset="2"/>
                </a:rPr>
                <a:t>     man </a:t>
              </a:r>
              <a:r>
                <a:rPr lang="de-DE" altLang="de-DE" sz="1400" b="1" dirty="0">
                  <a:latin typeface="Arial" charset="0"/>
                  <a:cs typeface="Times New Roman" pitchFamily="18" charset="0"/>
                  <a:sym typeface="Symbol" pitchFamily="18" charset="2"/>
                </a:rPr>
                <a:t></a:t>
              </a:r>
              <a:r>
                <a:rPr lang="de-DE" altLang="de-DE" sz="1400" b="1" i="1" dirty="0"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de-DE" altLang="de-DE" sz="1400" b="1" i="1" dirty="0">
                  <a:solidFill>
                    <a:srgbClr val="FF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de-DE" altLang="de-DE" sz="1400" b="1" i="1" dirty="0">
                  <a:latin typeface="Arial" charset="0"/>
                  <a:cs typeface="Times New Roman" pitchFamily="18" charset="0"/>
                  <a:sym typeface="Symbol" pitchFamily="18" charset="2"/>
                </a:rPr>
                <a:t>    -    niemand </a:t>
              </a:r>
              <a:r>
                <a:rPr lang="de-DE" altLang="de-DE" sz="1400" b="1" dirty="0">
                  <a:latin typeface="Arial" charset="0"/>
                  <a:cs typeface="Times New Roman" pitchFamily="18" charset="0"/>
                  <a:sym typeface="Symbol" pitchFamily="18" charset="2"/>
                </a:rPr>
                <a:t></a:t>
              </a:r>
              <a:r>
                <a:rPr lang="de-DE" altLang="de-DE" sz="1400" b="1" i="1" dirty="0">
                  <a:latin typeface="Arial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de-DE" altLang="de-DE" sz="1400" b="1" i="1" dirty="0">
                  <a:solidFill>
                    <a:srgbClr val="FF0000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Negation (nicht / kein)</a:t>
              </a:r>
            </a:p>
          </p:txBody>
        </p:sp>
      </p:grp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547664" y="1268760"/>
            <a:ext cx="6245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Zusammenfassung</a:t>
            </a:r>
          </a:p>
        </p:txBody>
      </p:sp>
      <p:sp>
        <p:nvSpPr>
          <p:cNvPr id="11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utoUpdateAnimBg="0"/>
      <p:bldP spid="19463" grpId="0" build="p" autoUpdateAnimBg="0" advAuto="1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914400" y="2998961"/>
            <a:ext cx="3493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latin typeface="Arial" charset="0"/>
              </a:rPr>
              <a:t>Man </a:t>
            </a:r>
            <a:r>
              <a:rPr lang="de-DE" altLang="de-DE" sz="1800">
                <a:solidFill>
                  <a:srgbClr val="339933"/>
                </a:solidFill>
                <a:latin typeface="Arial" charset="0"/>
              </a:rPr>
              <a:t>muss</a:t>
            </a:r>
            <a:r>
              <a:rPr lang="de-DE" altLang="de-DE" sz="1800">
                <a:latin typeface="Arial" charset="0"/>
              </a:rPr>
              <a:t> den Raum </a:t>
            </a:r>
            <a:r>
              <a:rPr lang="de-DE" altLang="de-DE" sz="1800">
                <a:solidFill>
                  <a:srgbClr val="0066FF"/>
                </a:solidFill>
                <a:latin typeface="Arial" charset="0"/>
              </a:rPr>
              <a:t>verlassen</a:t>
            </a:r>
            <a:r>
              <a:rPr lang="de-DE" altLang="de-DE" sz="1800">
                <a:latin typeface="Arial" charset="0"/>
              </a:rPr>
              <a:t>.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925513" y="3267248"/>
            <a:ext cx="32880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latin typeface="Arial" charset="0"/>
              </a:rPr>
              <a:t>Man </a:t>
            </a:r>
            <a:r>
              <a:rPr lang="de-DE" altLang="de-DE" sz="1800">
                <a:solidFill>
                  <a:srgbClr val="339933"/>
                </a:solidFill>
                <a:latin typeface="Arial" charset="0"/>
              </a:rPr>
              <a:t>soll</a:t>
            </a:r>
            <a:r>
              <a:rPr lang="de-DE" altLang="de-DE" sz="1800">
                <a:latin typeface="Arial" charset="0"/>
              </a:rPr>
              <a:t> den Raum </a:t>
            </a:r>
            <a:r>
              <a:rPr lang="de-DE" altLang="de-DE" sz="1800">
                <a:solidFill>
                  <a:srgbClr val="0066FF"/>
                </a:solidFill>
                <a:latin typeface="Arial" charset="0"/>
              </a:rPr>
              <a:t>verlassen</a:t>
            </a:r>
            <a:r>
              <a:rPr lang="de-DE" altLang="de-DE" sz="1800">
                <a:latin typeface="Arial" charset="0"/>
              </a:rPr>
              <a:t>.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927100" y="3551411"/>
            <a:ext cx="3339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Man </a:t>
            </a:r>
            <a:r>
              <a:rPr lang="de-DE" altLang="de-DE" sz="1800" dirty="0">
                <a:solidFill>
                  <a:srgbClr val="339933"/>
                </a:solidFill>
                <a:latin typeface="Arial" charset="0"/>
              </a:rPr>
              <a:t>darf</a:t>
            </a:r>
            <a:r>
              <a:rPr lang="de-DE" altLang="de-DE" sz="1800" dirty="0">
                <a:latin typeface="Arial" charset="0"/>
              </a:rPr>
              <a:t> den Raum </a:t>
            </a:r>
            <a:r>
              <a:rPr lang="de-DE" altLang="de-DE" sz="1800" dirty="0">
                <a:solidFill>
                  <a:srgbClr val="0066FF"/>
                </a:solidFill>
                <a:latin typeface="Arial" charset="0"/>
              </a:rPr>
              <a:t>verlassen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925513" y="3813348"/>
            <a:ext cx="3441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latin typeface="Arial" charset="0"/>
              </a:rPr>
              <a:t>Man </a:t>
            </a:r>
            <a:r>
              <a:rPr lang="de-DE" altLang="de-DE" sz="1800">
                <a:solidFill>
                  <a:srgbClr val="339933"/>
                </a:solidFill>
                <a:latin typeface="Arial" charset="0"/>
              </a:rPr>
              <a:t>kann</a:t>
            </a:r>
            <a:r>
              <a:rPr lang="de-DE" altLang="de-DE" sz="1800">
                <a:latin typeface="Arial" charset="0"/>
              </a:rPr>
              <a:t> den Raum </a:t>
            </a:r>
            <a:r>
              <a:rPr lang="de-DE" altLang="de-DE" sz="1800">
                <a:solidFill>
                  <a:srgbClr val="0066FF"/>
                </a:solidFill>
                <a:latin typeface="Arial" charset="0"/>
              </a:rPr>
              <a:t>verlassen</a:t>
            </a:r>
            <a:r>
              <a:rPr lang="de-DE" altLang="de-DE" sz="1800">
                <a:latin typeface="Arial" charset="0"/>
              </a:rPr>
              <a:t>.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936625" y="4094336"/>
            <a:ext cx="33137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latin typeface="Arial" charset="0"/>
              </a:rPr>
              <a:t>Man </a:t>
            </a:r>
            <a:r>
              <a:rPr lang="de-DE" altLang="de-DE" sz="1800" b="1">
                <a:solidFill>
                  <a:srgbClr val="339933"/>
                </a:solidFill>
                <a:latin typeface="Arial" charset="0"/>
              </a:rPr>
              <a:t>will</a:t>
            </a:r>
            <a:r>
              <a:rPr lang="de-DE" altLang="de-DE" sz="1800">
                <a:latin typeface="Arial" charset="0"/>
              </a:rPr>
              <a:t> den Raum </a:t>
            </a:r>
            <a:r>
              <a:rPr lang="de-DE" altLang="de-DE" sz="1800">
                <a:solidFill>
                  <a:srgbClr val="0066FF"/>
                </a:solidFill>
                <a:latin typeface="Arial" charset="0"/>
              </a:rPr>
              <a:t>verlassen</a:t>
            </a:r>
            <a:r>
              <a:rPr lang="de-DE" altLang="de-DE" sz="1800">
                <a:latin typeface="Arial" charset="0"/>
              </a:rPr>
              <a:t>.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667250" y="2986261"/>
            <a:ext cx="41532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Der Raum </a:t>
            </a:r>
            <a:r>
              <a:rPr lang="de-DE" altLang="de-DE" sz="1800" dirty="0">
                <a:solidFill>
                  <a:srgbClr val="339933"/>
                </a:solidFill>
                <a:latin typeface="Arial" charset="0"/>
              </a:rPr>
              <a:t>muss</a:t>
            </a:r>
            <a:r>
              <a:rPr lang="de-DE" altLang="de-DE" sz="1800" dirty="0"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verlassen werden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4660900" y="3262486"/>
            <a:ext cx="4159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Der Raum </a:t>
            </a:r>
            <a:r>
              <a:rPr lang="de-DE" altLang="de-DE" sz="1800" dirty="0">
                <a:solidFill>
                  <a:srgbClr val="339933"/>
                </a:solidFill>
                <a:latin typeface="Arial" charset="0"/>
              </a:rPr>
              <a:t>soll</a:t>
            </a:r>
            <a:r>
              <a:rPr lang="de-DE" altLang="de-DE" sz="1800" dirty="0"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verlassen werden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4672012" y="3532361"/>
            <a:ext cx="41484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Der Raum </a:t>
            </a:r>
            <a:r>
              <a:rPr lang="de-DE" altLang="de-DE" sz="1800" dirty="0">
                <a:solidFill>
                  <a:srgbClr val="339933"/>
                </a:solidFill>
                <a:latin typeface="Arial" charset="0"/>
              </a:rPr>
              <a:t>darf</a:t>
            </a:r>
            <a:r>
              <a:rPr lang="de-DE" altLang="de-DE" sz="1800" dirty="0"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verlassen werden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4675187" y="3805411"/>
            <a:ext cx="41452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Der Raum </a:t>
            </a:r>
            <a:r>
              <a:rPr lang="de-DE" altLang="de-DE" sz="1800" dirty="0">
                <a:solidFill>
                  <a:srgbClr val="339933"/>
                </a:solidFill>
                <a:latin typeface="Arial" charset="0"/>
              </a:rPr>
              <a:t>kann</a:t>
            </a:r>
            <a:r>
              <a:rPr lang="de-DE" altLang="de-DE" sz="1800" dirty="0"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verlassen werden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676774" y="4091161"/>
            <a:ext cx="41436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latin typeface="Arial" charset="0"/>
              </a:rPr>
              <a:t>Der Raum </a:t>
            </a:r>
            <a:r>
              <a:rPr lang="de-DE" altLang="de-DE" sz="1800" b="1" dirty="0">
                <a:solidFill>
                  <a:srgbClr val="339933"/>
                </a:solidFill>
                <a:latin typeface="Arial" charset="0"/>
              </a:rPr>
              <a:t>soll</a:t>
            </a:r>
            <a:r>
              <a:rPr lang="de-DE" altLang="de-DE" sz="1800" dirty="0"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verlassen werden</a:t>
            </a:r>
            <a:r>
              <a:rPr lang="de-DE" altLang="de-DE" sz="1800" dirty="0">
                <a:latin typeface="Arial" charset="0"/>
              </a:rPr>
              <a:t>.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790575" y="2860848"/>
            <a:ext cx="76676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2800"/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1447800" y="2517948"/>
            <a:ext cx="6245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Aktiv 	Vorgangspassiv</a:t>
            </a:r>
          </a:p>
        </p:txBody>
      </p:sp>
      <p:sp>
        <p:nvSpPr>
          <p:cNvPr id="25631" name="Arc 31"/>
          <p:cNvSpPr>
            <a:spLocks/>
          </p:cNvSpPr>
          <p:nvPr/>
        </p:nvSpPr>
        <p:spPr bwMode="auto">
          <a:xfrm flipH="1" flipV="1">
            <a:off x="1752600" y="4422948"/>
            <a:ext cx="4121150" cy="230188"/>
          </a:xfrm>
          <a:custGeom>
            <a:avLst/>
            <a:gdLst>
              <a:gd name="T0" fmla="*/ 9349 w 43200"/>
              <a:gd name="T1" fmla="*/ 230188 h 23653"/>
              <a:gd name="T2" fmla="*/ 4121150 w 43200"/>
              <a:gd name="T3" fmla="*/ 210208 h 23653"/>
              <a:gd name="T4" fmla="*/ 2060575 w 43200"/>
              <a:gd name="T5" fmla="*/ 210208 h 236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653" fill="none" extrusionOk="0">
                <a:moveTo>
                  <a:pt x="97" y="23653"/>
                </a:moveTo>
                <a:cubicBezTo>
                  <a:pt x="32" y="22970"/>
                  <a:pt x="0" y="2228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653" stroke="0" extrusionOk="0">
                <a:moveTo>
                  <a:pt x="97" y="23653"/>
                </a:moveTo>
                <a:cubicBezTo>
                  <a:pt x="32" y="22970"/>
                  <a:pt x="0" y="2228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lnTo>
                  <a:pt x="97" y="23653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2800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619672" y="1670893"/>
            <a:ext cx="5746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mit Modalverben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utoUpdateAnimBg="0"/>
      <p:bldP spid="25612" grpId="0" autoUpdateAnimBg="0"/>
      <p:bldP spid="25613" grpId="0" autoUpdateAnimBg="0"/>
      <p:bldP spid="25614" grpId="0" autoUpdateAnimBg="0"/>
      <p:bldP spid="25615" grpId="0" autoUpdateAnimBg="0"/>
      <p:bldP spid="25617" grpId="0" autoUpdateAnimBg="0"/>
      <p:bldP spid="25622" grpId="0" autoUpdateAnimBg="0"/>
      <p:bldP spid="25623" grpId="0" autoUpdateAnimBg="0"/>
      <p:bldP spid="25624" grpId="0" autoUpdateAnimBg="0"/>
      <p:bldP spid="25625" grpId="0" autoUpdateAnimBg="0"/>
      <p:bldP spid="25627" grpId="0" animBg="1"/>
      <p:bldP spid="25630" grpId="0" autoUpdateAnimBg="0"/>
      <p:bldP spid="256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1143000" y="2631802"/>
            <a:ext cx="6245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21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Zeiten</a:t>
            </a:r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2881313" y="3287440"/>
            <a:ext cx="407352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Der Raum  </a:t>
            </a:r>
            <a:r>
              <a:rPr lang="de-DE" altLang="de-DE" sz="1800">
                <a:solidFill>
                  <a:srgbClr val="FF0000"/>
                </a:solidFill>
                <a:latin typeface="Arial" charset="0"/>
              </a:rPr>
              <a:t>muss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b="1">
                <a:solidFill>
                  <a:srgbClr val="000099"/>
                </a:solidFill>
                <a:latin typeface="Arial" charset="0"/>
              </a:rPr>
              <a:t>renoviert werden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.</a:t>
            </a: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1043608" y="3284984"/>
            <a:ext cx="1782142" cy="15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ts val="2300"/>
              </a:lnSpc>
            </a:pPr>
            <a:r>
              <a:rPr lang="de-DE" altLang="de-DE" sz="1600" dirty="0">
                <a:solidFill>
                  <a:srgbClr val="FF0000"/>
                </a:solidFill>
                <a:latin typeface="Arial" charset="0"/>
              </a:rPr>
              <a:t>Präsens</a:t>
            </a:r>
          </a:p>
          <a:p>
            <a:pPr algn="r">
              <a:lnSpc>
                <a:spcPts val="2300"/>
              </a:lnSpc>
            </a:pPr>
            <a:r>
              <a:rPr lang="de-DE" altLang="de-DE" sz="1600" dirty="0">
                <a:solidFill>
                  <a:srgbClr val="FF0000"/>
                </a:solidFill>
                <a:latin typeface="Arial" charset="0"/>
              </a:rPr>
              <a:t>Imperfekt</a:t>
            </a:r>
          </a:p>
          <a:p>
            <a:pPr algn="r">
              <a:lnSpc>
                <a:spcPts val="2300"/>
              </a:lnSpc>
            </a:pPr>
            <a:r>
              <a:rPr lang="de-DE" altLang="de-DE" sz="1600" dirty="0">
                <a:solidFill>
                  <a:srgbClr val="FF0000"/>
                </a:solidFill>
                <a:latin typeface="Arial" charset="0"/>
              </a:rPr>
              <a:t>Perfekt </a:t>
            </a:r>
          </a:p>
          <a:p>
            <a:pPr algn="r">
              <a:lnSpc>
                <a:spcPts val="2300"/>
              </a:lnSpc>
            </a:pPr>
            <a:r>
              <a:rPr lang="de-DE" altLang="de-DE" sz="1600" dirty="0">
                <a:solidFill>
                  <a:srgbClr val="FF0000"/>
                </a:solidFill>
                <a:latin typeface="Arial" charset="0"/>
              </a:rPr>
              <a:t>Plusquamperfekt</a:t>
            </a:r>
          </a:p>
          <a:p>
            <a:pPr algn="r">
              <a:lnSpc>
                <a:spcPts val="2300"/>
              </a:lnSpc>
            </a:pPr>
            <a:r>
              <a:rPr lang="de-DE" altLang="de-DE" sz="1600" dirty="0">
                <a:solidFill>
                  <a:srgbClr val="FF0000"/>
                </a:solidFill>
                <a:latin typeface="Arial" charset="0"/>
              </a:rPr>
              <a:t>Futur I</a:t>
            </a:r>
            <a:endParaRPr lang="de-DE" altLang="de-D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2887663" y="3571602"/>
            <a:ext cx="400050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Der Raum </a:t>
            </a:r>
            <a:r>
              <a:rPr lang="de-DE" altLang="de-DE" sz="1800">
                <a:solidFill>
                  <a:srgbClr val="FF0000"/>
                </a:solidFill>
                <a:latin typeface="Arial" charset="0"/>
              </a:rPr>
              <a:t>musste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b="1">
                <a:solidFill>
                  <a:srgbClr val="000099"/>
                </a:solidFill>
                <a:latin typeface="Arial" charset="0"/>
              </a:rPr>
              <a:t>renoviert werden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.</a:t>
            </a:r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2892425" y="3843065"/>
            <a:ext cx="452278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Der Raum  </a:t>
            </a:r>
            <a:r>
              <a:rPr lang="de-DE" altLang="de-DE" sz="1800">
                <a:solidFill>
                  <a:srgbClr val="FF0000"/>
                </a:solidFill>
                <a:latin typeface="Arial" charset="0"/>
              </a:rPr>
              <a:t>hat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b="1">
                <a:solidFill>
                  <a:srgbClr val="000099"/>
                </a:solidFill>
                <a:latin typeface="Arial" charset="0"/>
              </a:rPr>
              <a:t>renoviert werden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>
                <a:solidFill>
                  <a:srgbClr val="FF0000"/>
                </a:solidFill>
                <a:latin typeface="Arial" charset="0"/>
              </a:rPr>
              <a:t>müssen</a:t>
            </a:r>
            <a:r>
              <a:rPr lang="de-DE" altLang="de-DE" sz="1800">
                <a:solidFill>
                  <a:srgbClr val="292929"/>
                </a:solidFill>
                <a:latin typeface="Arial" charset="0"/>
              </a:rPr>
              <a:t>.</a:t>
            </a: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881313" y="4162152"/>
            <a:ext cx="608317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Der Raum  </a:t>
            </a:r>
            <a:r>
              <a:rPr lang="de-DE" altLang="de-DE" sz="1800" dirty="0">
                <a:solidFill>
                  <a:srgbClr val="FF0000"/>
                </a:solidFill>
                <a:latin typeface="Arial" charset="0"/>
              </a:rPr>
              <a:t>hatte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renoviert werden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dirty="0">
                <a:solidFill>
                  <a:srgbClr val="FF0000"/>
                </a:solidFill>
                <a:latin typeface="Arial" charset="0"/>
              </a:rPr>
              <a:t>müssen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.</a:t>
            </a:r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895600" y="4460602"/>
            <a:ext cx="5780856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Der Raum  </a:t>
            </a:r>
            <a:r>
              <a:rPr lang="de-DE" altLang="de-DE" sz="1800" dirty="0">
                <a:solidFill>
                  <a:srgbClr val="FF0000"/>
                </a:solidFill>
                <a:latin typeface="Arial" charset="0"/>
              </a:rPr>
              <a:t>wird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b="1" dirty="0">
                <a:solidFill>
                  <a:srgbClr val="000099"/>
                </a:solidFill>
                <a:latin typeface="Arial" charset="0"/>
              </a:rPr>
              <a:t>renoviert werden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 </a:t>
            </a:r>
            <a:r>
              <a:rPr lang="de-DE" altLang="de-DE" sz="1800" dirty="0">
                <a:solidFill>
                  <a:srgbClr val="FF0000"/>
                </a:solidFill>
                <a:latin typeface="Arial" charset="0"/>
              </a:rPr>
              <a:t>müssen</a:t>
            </a:r>
            <a:r>
              <a:rPr lang="de-DE" altLang="de-DE" sz="1800" dirty="0">
                <a:solidFill>
                  <a:srgbClr val="292929"/>
                </a:solidFill>
                <a:latin typeface="Arial" charset="0"/>
              </a:rPr>
              <a:t>.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1619672" y="1670893"/>
            <a:ext cx="5746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mit Modalverben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6" grpId="0" autoUpdateAnimBg="0"/>
      <p:bldP spid="27680" grpId="0" autoUpdateAnimBg="0"/>
      <p:bldP spid="27681" grpId="0" autoUpdateAnimBg="0"/>
      <p:bldP spid="27682" grpId="0" autoUpdateAnimBg="0"/>
      <p:bldP spid="27683" grpId="0" autoUpdateAnimBg="0"/>
      <p:bldP spid="27684" grpId="0" autoUpdateAnimBg="0"/>
      <p:bldP spid="2768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775" y="1484313"/>
            <a:ext cx="8388350" cy="500221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/>
          <a:lstStyle>
            <a:lvl1pPr defTabSz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buFontTx/>
              <a:buNone/>
            </a:pPr>
            <a:endParaRPr lang="de-DE" altLang="de-DE" sz="2000"/>
          </a:p>
          <a:p>
            <a:pPr algn="just" eaLnBrk="1" hangingPunct="1">
              <a:buFontTx/>
              <a:buNone/>
            </a:pPr>
            <a:endParaRPr lang="de-DE" altLang="de-DE" sz="200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700213"/>
            <a:ext cx="8174038" cy="4192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de-DE" sz="2400">
                <a:latin typeface="Calibri" pitchFamily="34" charset="0"/>
              </a:rPr>
              <a:t>Beim </a:t>
            </a:r>
            <a:r>
              <a:rPr lang="de-DE" altLang="de-DE" sz="2400" b="1">
                <a:latin typeface="Calibri" pitchFamily="34" charset="0"/>
              </a:rPr>
              <a:t>Aktiv</a:t>
            </a:r>
            <a:r>
              <a:rPr lang="de-DE" altLang="de-DE" sz="2400">
                <a:latin typeface="Calibri" pitchFamily="34" charset="0"/>
              </a:rPr>
              <a:t> ist die </a:t>
            </a:r>
            <a:r>
              <a:rPr lang="de-DE" altLang="de-DE" sz="2400" b="1">
                <a:latin typeface="Calibri" pitchFamily="34" charset="0"/>
              </a:rPr>
              <a:t>Person wichtig, die etwas macht</a:t>
            </a:r>
            <a:r>
              <a:rPr lang="de-DE" altLang="de-DE" sz="2400">
                <a:latin typeface="Calibri" pitchFamily="34" charset="0"/>
              </a:rPr>
              <a:t>. </a:t>
            </a:r>
            <a:br>
              <a:rPr lang="de-DE" altLang="de-DE" sz="2400"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In the active form the person who does something, is important and known. </a:t>
            </a:r>
            <a:endParaRPr lang="de-DE" altLang="de-DE" sz="2400"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de-DE" altLang="de-DE" sz="1100"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de-DE" altLang="de-DE" sz="2400" b="1">
                <a:latin typeface="Calibri" pitchFamily="34" charset="0"/>
              </a:rPr>
              <a:t>Beispiel</a:t>
            </a:r>
            <a:r>
              <a:rPr lang="de-DE" altLang="de-DE" sz="2400">
                <a:latin typeface="Calibri" pitchFamily="34" charset="0"/>
              </a:rPr>
              <a:t>: 	</a:t>
            </a:r>
            <a:r>
              <a:rPr lang="de-DE" altLang="de-DE" sz="2400" b="1">
                <a:solidFill>
                  <a:srgbClr val="FF0000"/>
                </a:solidFill>
                <a:latin typeface="Calibri" pitchFamily="34" charset="0"/>
              </a:rPr>
              <a:t>Frau Meier </a:t>
            </a:r>
            <a:r>
              <a:rPr lang="de-DE" altLang="de-DE" sz="2400">
                <a:latin typeface="Calibri" pitchFamily="34" charset="0"/>
              </a:rPr>
              <a:t>backt den Kuchen.</a:t>
            </a:r>
          </a:p>
          <a:p>
            <a:pPr marL="0" indent="0" algn="just" eaLnBrk="1" hangingPunct="1"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Calibri" pitchFamily="34" charset="0"/>
              </a:rPr>
              <a:t>			</a:t>
            </a:r>
            <a:r>
              <a:rPr lang="de-DE" altLang="de-DE" sz="2400">
                <a:latin typeface="Calibri" pitchFamily="34" charset="0"/>
              </a:rPr>
              <a:t>Frage: </a:t>
            </a:r>
            <a:r>
              <a:rPr lang="de-DE" altLang="de-DE" sz="2400" b="1">
                <a:latin typeface="Calibri" pitchFamily="34" charset="0"/>
              </a:rPr>
              <a:t>Wer</a:t>
            </a:r>
            <a:r>
              <a:rPr lang="de-DE" altLang="de-DE" sz="2400">
                <a:latin typeface="Calibri" pitchFamily="34" charset="0"/>
              </a:rPr>
              <a:t> backt den Kuchen?</a:t>
            </a:r>
          </a:p>
          <a:p>
            <a:pPr marL="0" indent="0" algn="just" eaLnBrk="1" hangingPunct="1">
              <a:buFontTx/>
              <a:buNone/>
            </a:pPr>
            <a:r>
              <a:rPr lang="de-DE" altLang="de-DE" sz="1100">
                <a:latin typeface="Calibri" pitchFamily="34" charset="0"/>
              </a:rPr>
              <a:t>	</a:t>
            </a:r>
            <a:r>
              <a:rPr lang="de-DE" altLang="de-DE" sz="2400">
                <a:latin typeface="Calibri" pitchFamily="34" charset="0"/>
              </a:rPr>
              <a:t>			</a:t>
            </a:r>
            <a:endParaRPr lang="de-DE" altLang="de-DE" sz="2400">
              <a:solidFill>
                <a:srgbClr val="FF0000"/>
              </a:solidFill>
              <a:latin typeface="Calibri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de-DE" altLang="de-DE" sz="2400">
                <a:solidFill>
                  <a:srgbClr val="000000"/>
                </a:solidFill>
                <a:latin typeface="Calibri" pitchFamily="34" charset="0"/>
              </a:rPr>
              <a:t>Beim </a:t>
            </a:r>
            <a:r>
              <a:rPr lang="de-DE" altLang="de-DE" sz="2400" b="1">
                <a:solidFill>
                  <a:srgbClr val="000000"/>
                </a:solidFill>
                <a:latin typeface="Calibri" pitchFamily="34" charset="0"/>
              </a:rPr>
              <a:t>Passiv</a:t>
            </a:r>
            <a:r>
              <a:rPr lang="de-DE" altLang="de-DE" sz="2400">
                <a:solidFill>
                  <a:srgbClr val="000000"/>
                </a:solidFill>
                <a:latin typeface="Calibri" pitchFamily="34" charset="0"/>
              </a:rPr>
              <a:t> ist die handelnde Person unwichtig oder unbekannt. Die </a:t>
            </a:r>
            <a:r>
              <a:rPr lang="de-DE" altLang="de-DE" sz="2400" b="1">
                <a:solidFill>
                  <a:srgbClr val="000000"/>
                </a:solidFill>
                <a:latin typeface="Calibri" pitchFamily="34" charset="0"/>
              </a:rPr>
              <a:t>Handlung selbst ist wichtig</a:t>
            </a:r>
            <a:r>
              <a:rPr lang="de-DE" altLang="de-DE" sz="2400">
                <a:solidFill>
                  <a:srgbClr val="000000"/>
                </a:solidFill>
                <a:latin typeface="Calibri" pitchFamily="34" charset="0"/>
              </a:rPr>
              <a:t>. </a:t>
            </a:r>
            <a:br>
              <a:rPr lang="de-DE" altLang="de-DE" sz="2400">
                <a:solidFill>
                  <a:srgbClr val="000000"/>
                </a:solidFill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In the passive form the action itself is important and not the person who does it.</a:t>
            </a:r>
            <a:endParaRPr lang="de-DE" altLang="de-DE" sz="240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buFontTx/>
              <a:buNone/>
            </a:pPr>
            <a:endParaRPr lang="de-DE" altLang="de-DE" sz="110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de-DE" altLang="de-DE" sz="2400" b="1">
                <a:latin typeface="Calibri" pitchFamily="34" charset="0"/>
              </a:rPr>
              <a:t>Beispiel</a:t>
            </a:r>
            <a:r>
              <a:rPr lang="de-DE" altLang="de-DE" sz="2400">
                <a:latin typeface="Calibri" pitchFamily="34" charset="0"/>
              </a:rPr>
              <a:t>: 	Ein Kuchen </a:t>
            </a:r>
            <a:r>
              <a:rPr lang="de-DE" altLang="de-DE" sz="2400" b="1">
                <a:solidFill>
                  <a:srgbClr val="FF0000"/>
                </a:solidFill>
                <a:latin typeface="Calibri" pitchFamily="34" charset="0"/>
              </a:rPr>
              <a:t>wird gebacken</a:t>
            </a:r>
            <a:r>
              <a:rPr lang="de-DE" altLang="de-DE" sz="2400">
                <a:latin typeface="Calibri" pitchFamily="34" charset="0"/>
              </a:rPr>
              <a:t>.</a:t>
            </a:r>
          </a:p>
          <a:p>
            <a:pPr marL="0" indent="0" algn="just" eaLnBrk="1" hangingPunct="1"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Calibri" pitchFamily="34" charset="0"/>
              </a:rPr>
              <a:t>			</a:t>
            </a:r>
            <a:r>
              <a:rPr lang="de-DE" altLang="de-DE" sz="2400">
                <a:latin typeface="Calibri" pitchFamily="34" charset="0"/>
              </a:rPr>
              <a:t>Frage: </a:t>
            </a:r>
            <a:r>
              <a:rPr lang="de-DE" altLang="de-DE" sz="2400" b="1">
                <a:latin typeface="Calibri" pitchFamily="34" charset="0"/>
              </a:rPr>
              <a:t>Was</a:t>
            </a:r>
            <a:r>
              <a:rPr lang="de-DE" altLang="de-DE" sz="2400">
                <a:latin typeface="Calibri" pitchFamily="34" charset="0"/>
              </a:rPr>
              <a:t> passiert?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Calibri" pitchFamily="34" charset="0"/>
              </a:rPr>
              <a:t>		</a:t>
            </a:r>
            <a:r>
              <a:rPr lang="de-DE" altLang="de-DE" sz="2400">
                <a:latin typeface="Calibri" pitchFamily="34" charset="0"/>
              </a:rPr>
              <a:t>		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9075" y="1968971"/>
            <a:ext cx="86328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3276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Das </a:t>
            </a:r>
            <a:r>
              <a:rPr lang="de-DE" altLang="de-DE" sz="1600" b="1" i="1" dirty="0">
                <a:latin typeface="Arial" charset="0"/>
                <a:cs typeface="Times New Roman" pitchFamily="18" charset="0"/>
              </a:rPr>
              <a:t>Vorgangspassiv</a:t>
            </a:r>
            <a:r>
              <a:rPr lang="de-DE" altLang="de-DE" sz="1600" i="1" dirty="0">
                <a:latin typeface="Arial" charset="0"/>
                <a:cs typeface="Times New Roman" pitchFamily="18" charset="0"/>
              </a:rPr>
              <a:t> beschreibt eine Aktion in Richtung Subjekt:	</a:t>
            </a:r>
          </a:p>
          <a:p>
            <a:pPr algn="just" eaLnBrk="1" hangingPunct="1"/>
            <a:endParaRPr lang="de-DE" altLang="de-DE" sz="7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z. B. 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Ihr Rucksack 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wurde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gestohlen.</a:t>
            </a:r>
          </a:p>
          <a:p>
            <a:pPr algn="just" eaLnBrk="1" hangingPunct="1"/>
            <a:endParaRPr lang="de-DE" altLang="de-DE" sz="7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Das </a:t>
            </a:r>
            <a:r>
              <a:rPr lang="de-DE" altLang="de-DE" sz="1600" b="1" i="1" dirty="0">
                <a:latin typeface="Arial" charset="0"/>
                <a:cs typeface="Times New Roman" pitchFamily="18" charset="0"/>
              </a:rPr>
              <a:t>Zustandspassiv</a:t>
            </a:r>
            <a:r>
              <a:rPr lang="de-DE" altLang="de-DE" sz="1600" i="1" dirty="0">
                <a:latin typeface="Arial" charset="0"/>
                <a:cs typeface="Times New Roman" pitchFamily="18" charset="0"/>
              </a:rPr>
              <a:t> beschreibt einen Zustand des Subjekts: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	</a:t>
            </a:r>
          </a:p>
          <a:p>
            <a:pPr algn="just" eaLnBrk="1" hangingPunct="1"/>
            <a:endParaRPr lang="de-DE" altLang="de-DE" sz="6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z. B. 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Die Fenster 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sind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geputzt.</a:t>
            </a:r>
            <a:endParaRPr lang="de-DE" altLang="de-DE" sz="1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7975" y="3453095"/>
            <a:ext cx="8632825" cy="32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3911600" algn="l"/>
                <a:tab pos="5054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Man kann nur von Verben, die ein Akkusativobjekt haben, ein Zustandspassiv bilden.</a:t>
            </a: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In der Regel kann man den Täter nicht nennen.</a:t>
            </a:r>
            <a:endParaRPr lang="de-DE" altLang="de-DE" sz="1600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dirty="0">
                <a:solidFill>
                  <a:srgbClr val="339933"/>
                </a:solidFill>
                <a:latin typeface="Arial" charset="0"/>
                <a:cs typeface="Times New Roman" pitchFamily="18" charset="0"/>
              </a:rPr>
              <a:t>Ich habe das Zimmer aufgeräumt.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Das Zimmer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ist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jetzt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aufgeräumt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algn="just" eaLnBrk="1" hangingPunct="1"/>
            <a:endParaRPr lang="de-DE" altLang="de-DE" sz="9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Beim Zustandspassiv steht das Resultat einer Handlung oder ein entstandener Zustand im Vordergrund. Man bildet das Zustandspassiv mit </a:t>
            </a:r>
            <a:r>
              <a:rPr lang="de-DE" altLang="de-DE" sz="1600" dirty="0">
                <a:latin typeface="Arial" charset="0"/>
                <a:cs typeface="Times New Roman" pitchFamily="18" charset="0"/>
              </a:rPr>
              <a:t>sein</a:t>
            </a:r>
            <a:r>
              <a:rPr lang="de-DE" altLang="de-DE" sz="1600" i="1" dirty="0">
                <a:latin typeface="Arial" charset="0"/>
                <a:cs typeface="Times New Roman" pitchFamily="18" charset="0"/>
              </a:rPr>
              <a:t> und Partizip II.</a:t>
            </a:r>
            <a:endParaRPr lang="de-DE" altLang="de-DE" sz="1600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Die Felder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sind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mit Schnee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bedeckt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 </a:t>
            </a:r>
          </a:p>
          <a:p>
            <a:pPr algn="just" eaLnBrk="1" hangingPunct="1"/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Das Fenster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ist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geöffnet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algn="just" eaLnBrk="1" hangingPunct="1"/>
            <a:endParaRPr lang="de-DE" altLang="de-DE" sz="9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Zustandspassiv kann auch einen Zustand beschreiben, der nicht aus einer Aktion entstand.</a:t>
            </a:r>
            <a:endParaRPr lang="de-DE" altLang="de-DE" sz="1600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Die beiden Stadtteile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sind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durch einen Fluss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getrennt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algn="just" eaLnBrk="1" hangingPunct="1"/>
            <a:endParaRPr lang="de-DE" altLang="de-DE" sz="900" i="1" dirty="0">
              <a:latin typeface="Arial" charset="0"/>
              <a:cs typeface="Times New Roman" pitchFamily="18" charset="0"/>
            </a:endParaRPr>
          </a:p>
          <a:p>
            <a:pPr algn="just" eaLnBrk="1" hangingPunct="1"/>
            <a:r>
              <a:rPr lang="de-DE" altLang="de-DE" sz="1600" i="1" dirty="0">
                <a:latin typeface="Arial" charset="0"/>
                <a:cs typeface="Times New Roman" pitchFamily="18" charset="0"/>
              </a:rPr>
              <a:t>Mit dem Zustandspassiv kann man einen aktuellen oder vergangenen Zustand ausdrücken.</a:t>
            </a:r>
            <a:endParaRPr lang="de-DE" altLang="de-DE" sz="1600" dirty="0">
              <a:latin typeface="Arial" charset="0"/>
              <a:cs typeface="Times New Roman" pitchFamily="18" charset="0"/>
            </a:endParaRPr>
          </a:p>
          <a:p>
            <a:pPr eaLnBrk="1" hangingPunct="1"/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Heute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ist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der Laden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geöffnet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 Gestern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war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der Laden </a:t>
            </a:r>
            <a:r>
              <a:rPr lang="de-DE" altLang="de-DE" sz="16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geschlossen</a:t>
            </a:r>
            <a:r>
              <a:rPr lang="de-DE" altLang="de-DE" sz="16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619672" y="1340768"/>
            <a:ext cx="5746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Zustandspassiv 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5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15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autoUpdateAnimBg="0" advAuto="2000"/>
      <p:bldP spid="21510" grpId="0" build="p" autoUpdateAnimBg="0" advAuto="1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9552" y="3323580"/>
            <a:ext cx="872516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rgbClr val="339933"/>
                </a:solidFill>
                <a:latin typeface="Arial" charset="0"/>
                <a:cs typeface="Arial" charset="0"/>
              </a:rPr>
              <a:t>Gegenwart</a:t>
            </a:r>
            <a:r>
              <a:rPr lang="de-DE" altLang="de-DE" sz="2000" dirty="0">
                <a:latin typeface="Arial" charset="0"/>
                <a:cs typeface="Arial" charset="0"/>
              </a:rPr>
              <a:t>	Das Nachbarhaus	</a:t>
            </a:r>
            <a:r>
              <a:rPr lang="de-DE" altLang="de-DE" sz="2000" b="1" dirty="0">
                <a:solidFill>
                  <a:srgbClr val="4D4D4D"/>
                </a:solidFill>
                <a:latin typeface="Arial" charset="0"/>
                <a:cs typeface="Arial" charset="0"/>
              </a:rPr>
              <a:t>ist</a:t>
            </a:r>
            <a:r>
              <a:rPr lang="de-DE" altLang="de-DE" sz="2000" dirty="0">
                <a:latin typeface="Arial" charset="0"/>
                <a:cs typeface="Arial" charset="0"/>
              </a:rPr>
              <a:t>	jetzt wieder bewohnt.</a:t>
            </a:r>
          </a:p>
          <a:p>
            <a:pPr eaLnBrk="1" hangingPunct="1"/>
            <a:endParaRPr lang="de-DE" altLang="de-DE" sz="2000" dirty="0">
              <a:latin typeface="Arial" charset="0"/>
              <a:cs typeface="Arial" charset="0"/>
            </a:endParaRPr>
          </a:p>
          <a:p>
            <a:pPr eaLnBrk="1" hangingPunct="1"/>
            <a:r>
              <a:rPr lang="de-DE" altLang="de-DE" sz="1800" dirty="0">
                <a:solidFill>
                  <a:srgbClr val="339933"/>
                </a:solidFill>
                <a:latin typeface="Arial" charset="0"/>
                <a:cs typeface="Arial" charset="0"/>
              </a:rPr>
              <a:t>Vergangenheit</a:t>
            </a:r>
            <a:r>
              <a:rPr lang="de-DE" altLang="de-DE" sz="2000" dirty="0">
                <a:latin typeface="Arial" charset="0"/>
                <a:cs typeface="Arial" charset="0"/>
              </a:rPr>
              <a:t>	Das Nachbarhaus	</a:t>
            </a:r>
            <a:r>
              <a:rPr lang="de-DE" altLang="de-DE" sz="2000" b="1" dirty="0">
                <a:solidFill>
                  <a:srgbClr val="4D4D4D"/>
                </a:solidFill>
                <a:latin typeface="Arial" charset="0"/>
                <a:cs typeface="Arial" charset="0"/>
              </a:rPr>
              <a:t>war</a:t>
            </a:r>
            <a:r>
              <a:rPr lang="de-DE" altLang="de-DE" sz="2000" dirty="0">
                <a:latin typeface="Arial" charset="0"/>
                <a:cs typeface="Arial" charset="0"/>
              </a:rPr>
              <a:t> lange nicht bewohnt.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4716016" y="3314055"/>
            <a:ext cx="67574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16100" algn="l"/>
                <a:tab pos="36195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339933"/>
                </a:solidFill>
                <a:latin typeface="Arial" charset="0"/>
                <a:cs typeface="Arial" charset="0"/>
              </a:rPr>
              <a:t>ist</a:t>
            </a:r>
            <a:endParaRPr lang="de-DE" altLang="de-DE" sz="2000" b="1" dirty="0">
              <a:latin typeface="Arial" charset="0"/>
              <a:cs typeface="Arial" charset="0"/>
            </a:endParaRPr>
          </a:p>
          <a:p>
            <a:pPr eaLnBrk="1" hangingPunct="1"/>
            <a:endParaRPr lang="de-DE" altLang="de-DE" sz="20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de-DE" altLang="de-DE" sz="2000" b="1" dirty="0">
                <a:solidFill>
                  <a:srgbClr val="339933"/>
                </a:solidFill>
                <a:latin typeface="Arial" charset="0"/>
                <a:cs typeface="Arial" charset="0"/>
              </a:rPr>
              <a:t>war</a:t>
            </a:r>
            <a:endParaRPr lang="de-DE" altLang="de-DE" sz="2000" b="1" dirty="0">
              <a:latin typeface="Arial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187624" y="2060848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Die Zeitformen im Zustandspassiv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autoUpdateAnimBg="0" advAuto="2000"/>
      <p:bldP spid="23563" grpId="0" build="p" autoUpdateAnimBg="0" advAuto="2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3208338"/>
            <a:ext cx="8002588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14488"/>
            <a:ext cx="8174038" cy="1525587"/>
          </a:xfrm>
          <a:prstGeom prst="rect">
            <a:avLst/>
          </a:prstGeom>
        </p:spPr>
        <p:txBody>
          <a:bodyPr/>
          <a:lstStyle>
            <a:lvl1pPr defTabSz="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400">
                <a:latin typeface="Calibri" pitchFamily="34" charset="0"/>
              </a:rPr>
              <a:t>Soll die Person, die etwas tut, trotzdem genannt werden, benutzt man die Präposition </a:t>
            </a:r>
            <a:r>
              <a:rPr lang="de-DE" altLang="de-DE" sz="2400" b="1">
                <a:latin typeface="Calibri" pitchFamily="34" charset="0"/>
              </a:rPr>
              <a:t>von + Dativ</a:t>
            </a:r>
            <a:r>
              <a:rPr lang="de-DE" altLang="de-DE" sz="2400">
                <a:latin typeface="Calibri" pitchFamily="34" charset="0"/>
              </a:rPr>
              <a:t>. </a:t>
            </a:r>
            <a:br>
              <a:rPr lang="de-DE" altLang="de-DE" sz="2400"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If the acting person needs to be mentioned, the preposition „von“ + dative is used. </a:t>
            </a:r>
            <a:endParaRPr lang="de-DE" altLang="de-DE" sz="2400"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endParaRPr lang="de-DE" altLang="de-DE" sz="1100"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r>
              <a:rPr lang="de-DE" altLang="de-DE" sz="2400">
                <a:solidFill>
                  <a:srgbClr val="FF0000"/>
                </a:solidFill>
                <a:latin typeface="Calibri" pitchFamily="34" charset="0"/>
              </a:rPr>
              <a:t>			</a:t>
            </a:r>
            <a:r>
              <a:rPr lang="de-DE" altLang="de-DE" sz="1100">
                <a:latin typeface="Calibri" pitchFamily="34" charset="0"/>
              </a:rPr>
              <a:t>	</a:t>
            </a:r>
            <a:r>
              <a:rPr lang="de-DE" altLang="de-DE" sz="2400">
                <a:solidFill>
                  <a:srgbClr val="FF0000"/>
                </a:solidFill>
                <a:latin typeface="Calibri" pitchFamily="34" charset="0"/>
              </a:rPr>
              <a:t>		</a:t>
            </a:r>
            <a:r>
              <a:rPr lang="de-DE" altLang="de-DE" sz="2400">
                <a:latin typeface="Calibri" pitchFamily="34" charset="0"/>
              </a:rPr>
              <a:t>		</a:t>
            </a:r>
          </a:p>
          <a:p>
            <a:pPr eaLnBrk="1" hangingPunct="1"/>
            <a:endParaRPr lang="de-DE" altLang="de-DE" sz="110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de-DE" altLang="de-DE" sz="2400">
              <a:solidFill>
                <a:srgbClr val="000000"/>
              </a:solidFill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algn="just" eaLnBrk="1" hangingPunct="1">
              <a:buFontTx/>
              <a:buNone/>
            </a:pPr>
            <a:endParaRPr lang="en-US" altLang="de-DE" sz="2400">
              <a:solidFill>
                <a:srgbClr val="7F7F7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8"/>
            <a:ext cx="8174038" cy="4700587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de-DE" altLang="de-DE" sz="2400">
                <a:latin typeface="Calibri" pitchFamily="34" charset="0"/>
              </a:rPr>
              <a:t>Das </a:t>
            </a:r>
            <a:r>
              <a:rPr lang="de-DE" altLang="de-DE" sz="2400" b="1">
                <a:latin typeface="Calibri" pitchFamily="34" charset="0"/>
              </a:rPr>
              <a:t>Passiv </a:t>
            </a:r>
            <a:r>
              <a:rPr lang="de-DE" altLang="de-DE" sz="2400">
                <a:latin typeface="Calibri" pitchFamily="34" charset="0"/>
              </a:rPr>
              <a:t>kann in verschiedenen Zeiten benutzt werden.</a:t>
            </a:r>
            <a:br>
              <a:rPr lang="de-DE" altLang="de-DE" sz="2400"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The passive form kann be used in different tenses.</a:t>
            </a:r>
          </a:p>
          <a:p>
            <a:pPr marL="0" indent="0" eaLnBrk="1" hangingPunct="1">
              <a:buFontTx/>
              <a:buNone/>
            </a:pPr>
            <a:endParaRPr lang="de-DE" altLang="de-DE" sz="2400">
              <a:latin typeface="Calibri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de-DE" altLang="de-DE" sz="2400">
                <a:latin typeface="Calibri" pitchFamily="34" charset="0"/>
              </a:rPr>
              <a:t>Es wird immer aus </a:t>
            </a:r>
            <a:r>
              <a:rPr lang="de-DE" altLang="de-DE" sz="2400" b="1">
                <a:latin typeface="Calibri" pitchFamily="34" charset="0"/>
              </a:rPr>
              <a:t>zwei Teilen </a:t>
            </a:r>
            <a:r>
              <a:rPr lang="de-DE" altLang="de-DE" sz="2400">
                <a:latin typeface="Calibri" pitchFamily="34" charset="0"/>
              </a:rPr>
              <a:t>gebildet:</a:t>
            </a:r>
            <a:br>
              <a:rPr lang="de-DE" altLang="de-DE" sz="2400"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The passive form is formed of two parts:</a:t>
            </a:r>
            <a:endParaRPr lang="de-DE" altLang="de-DE" sz="2400">
              <a:latin typeface="Calibri" pitchFamily="34" charset="0"/>
            </a:endParaRPr>
          </a:p>
          <a:p>
            <a:pPr marL="0" indent="0" eaLnBrk="1" hangingPunct="1"/>
            <a:endParaRPr lang="de-DE" altLang="de-DE" sz="110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/>
            <a:endParaRPr lang="de-DE" altLang="de-DE" sz="110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de-DE" altLang="de-DE" sz="2400" b="1">
                <a:latin typeface="Calibri" pitchFamily="34" charset="0"/>
              </a:rPr>
              <a:t>Präsens: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 b="1">
                <a:latin typeface="Calibri" pitchFamily="34" charset="0"/>
              </a:rPr>
              <a:t>Präteritum: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Calibri" pitchFamily="34" charset="0"/>
              </a:rPr>
              <a:t>Perfekt: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Calibri" pitchFamily="34" charset="0"/>
              </a:rPr>
              <a:t>Plusquamperfekt:</a:t>
            </a:r>
          </a:p>
          <a:p>
            <a:pPr marL="0" indent="0" eaLnBrk="1" hangingPunct="1"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Calibri" pitchFamily="34" charset="0"/>
              </a:rPr>
              <a:t>Passiv Futur:</a:t>
            </a: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de-DE" sz="2400">
              <a:solidFill>
                <a:srgbClr val="7F7F7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243263" y="3954463"/>
            <a:ext cx="5313362" cy="42386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</a:rPr>
              <a:t> werden  +  Partizip Perfekt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43263" y="4378325"/>
            <a:ext cx="5313362" cy="4222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</a:rPr>
              <a:t> wurden  +  Partizip Perfekt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43263" y="4802188"/>
            <a:ext cx="5313362" cy="4222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</a:rPr>
              <a:t> sein         +  Partizip Perfekt  +  worden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243263" y="5218113"/>
            <a:ext cx="5313362" cy="4222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</a:rPr>
              <a:t> waren     +  Partizip Perfekt  +  worden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243263" y="5640388"/>
            <a:ext cx="5313362" cy="42227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</a:rPr>
              <a:t> werden   +  Partizip Perfekt  +  werden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8"/>
            <a:ext cx="8174038" cy="4700587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de-DE" altLang="de-DE" sz="2400">
                <a:latin typeface="Calibri" pitchFamily="34" charset="0"/>
              </a:rPr>
              <a:t>Das </a:t>
            </a:r>
            <a:r>
              <a:rPr lang="de-DE" altLang="de-DE" sz="2400" b="1">
                <a:latin typeface="Calibri" pitchFamily="34" charset="0"/>
              </a:rPr>
              <a:t>Passiv</a:t>
            </a:r>
            <a:r>
              <a:rPr lang="de-DE" altLang="de-DE" sz="2400">
                <a:latin typeface="Calibri" pitchFamily="34" charset="0"/>
              </a:rPr>
              <a:t> muss konjugiert werden. </a:t>
            </a:r>
            <a:br>
              <a:rPr lang="de-DE" altLang="de-DE" sz="2400">
                <a:latin typeface="Calibri" pitchFamily="34" charset="0"/>
              </a:rPr>
            </a:br>
            <a:r>
              <a:rPr lang="de-DE" altLang="de-DE" sz="1800">
                <a:solidFill>
                  <a:srgbClr val="7F7F7F"/>
                </a:solidFill>
                <a:latin typeface="Calibri" pitchFamily="34" charset="0"/>
              </a:rPr>
              <a:t>The passive form needs to be conjugated.</a:t>
            </a:r>
            <a:endParaRPr lang="de-DE" altLang="de-DE" sz="2400">
              <a:latin typeface="Calibri" pitchFamily="34" charset="0"/>
            </a:endParaRPr>
          </a:p>
          <a:p>
            <a:pPr marL="0" indent="0" eaLnBrk="1" hangingPunct="1"/>
            <a:endParaRPr lang="de-DE" altLang="de-DE" sz="1100">
              <a:solidFill>
                <a:srgbClr val="000000"/>
              </a:solidFill>
              <a:latin typeface="Calibri" pitchFamily="34" charset="0"/>
            </a:endParaRPr>
          </a:p>
          <a:p>
            <a:pPr marL="0" indent="0" eaLnBrk="1" hangingPunct="1"/>
            <a:endParaRPr lang="de-DE" altLang="de-DE" sz="2400">
              <a:solidFill>
                <a:srgbClr val="000000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de-DE" altLang="de-DE" sz="2000">
              <a:solidFill>
                <a:srgbClr val="7F7F7F"/>
              </a:solidFill>
              <a:latin typeface="Calibri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de-DE" sz="2400">
              <a:solidFill>
                <a:srgbClr val="7F7F7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2801938"/>
            <a:ext cx="818673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8"/>
            <a:ext cx="8237538" cy="4559300"/>
          </a:xfrm>
        </p:spPr>
        <p:txBody>
          <a:bodyPr>
            <a:noAutofit/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en-US" sz="2400" b="1" dirty="0" err="1">
                <a:latin typeface="Calibri" panose="020F0502020204030204" pitchFamily="34" charset="0"/>
              </a:rPr>
              <a:t>Wortstellung</a:t>
            </a:r>
            <a:r>
              <a:rPr lang="en-US" sz="2400" b="1" dirty="0">
                <a:latin typeface="Calibri" panose="020F0502020204030204" pitchFamily="34" charset="0"/>
              </a:rPr>
              <a:t>: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Word order: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1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1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1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en-US" sz="2400" b="1" dirty="0" err="1">
                <a:latin typeface="Calibri" panose="020F0502020204030204" pitchFamily="34" charset="0"/>
              </a:rPr>
              <a:t>Wortstellung</a:t>
            </a:r>
            <a:r>
              <a:rPr lang="en-US" sz="2400" b="1" dirty="0">
                <a:latin typeface="Calibri" panose="020F0502020204030204" pitchFamily="34" charset="0"/>
              </a:rPr>
              <a:t> in </a:t>
            </a:r>
            <a:r>
              <a:rPr lang="en-US" sz="2400" b="1" dirty="0" err="1">
                <a:latin typeface="Calibri" panose="020F0502020204030204" pitchFamily="34" charset="0"/>
              </a:rPr>
              <a:t>einer</a:t>
            </a:r>
            <a:r>
              <a:rPr lang="en-US" sz="2400" b="1" dirty="0"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</a:rPr>
              <a:t>Frage</a:t>
            </a:r>
            <a:r>
              <a:rPr lang="en-US" sz="2400" b="1" dirty="0">
                <a:latin typeface="Calibri" panose="020F0502020204030204" pitchFamily="34" charset="0"/>
              </a:rPr>
              <a:t>: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Word order in a question: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568325" y="2449513"/>
          <a:ext cx="7912100" cy="914400"/>
        </p:xfrm>
        <a:graphic>
          <a:graphicData uri="http://schemas.openxmlformats.org/drawingml/2006/table">
            <a:tbl>
              <a:tblPr firstRow="1" bandRow="1"/>
              <a:tblGrid>
                <a:gridCol w="19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algn="ctr"/>
                      <a:endParaRPr lang="de-DE" sz="2400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latin typeface="Calibri" panose="020F0502020204030204" pitchFamily="34" charset="0"/>
                        </a:rPr>
                        <a:t>Position</a:t>
                      </a:r>
                      <a:r>
                        <a:rPr lang="de-DE" sz="2400" b="1" baseline="0" dirty="0">
                          <a:latin typeface="Calibri" panose="020F0502020204030204" pitchFamily="34" charset="0"/>
                        </a:rPr>
                        <a:t> 2</a:t>
                      </a:r>
                      <a:endParaRPr lang="de-DE" sz="2400" b="1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latin typeface="Calibri" panose="020F0502020204030204" pitchFamily="34" charset="0"/>
                        </a:rPr>
                        <a:t>Ende</a:t>
                      </a:r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algn="ctr"/>
                      <a:r>
                        <a:rPr lang="de-DE" sz="2400">
                          <a:latin typeface="Calibri" panose="020F0502020204030204" pitchFamily="34" charset="0"/>
                        </a:rPr>
                        <a:t>Er</a:t>
                      </a:r>
                      <a:endParaRPr lang="de-DE" sz="2400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wurde</a:t>
                      </a:r>
                    </a:p>
                  </a:txBody>
                  <a:tcPr marL="91456" marR="9145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>
                          <a:latin typeface="Calibri" panose="020F0502020204030204" pitchFamily="34" charset="0"/>
                        </a:rPr>
                        <a:t>im Restaurant</a:t>
                      </a:r>
                      <a:endParaRPr lang="de-DE" sz="2400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angerufen.</a:t>
                      </a:r>
                    </a:p>
                  </a:txBody>
                  <a:tcPr marL="91456" marR="9145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60" name="Rechteck 8"/>
          <p:cNvSpPr>
            <a:spLocks noChangeArrowheads="1"/>
          </p:cNvSpPr>
          <p:nvPr/>
        </p:nvSpPr>
        <p:spPr bwMode="auto">
          <a:xfrm>
            <a:off x="6521450" y="3430588"/>
            <a:ext cx="2424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itchFamily="34" charset="0"/>
              </a:rPr>
              <a:t>Partizip Perfekt</a:t>
            </a:r>
            <a:endParaRPr lang="de-DE" altLang="de-DE">
              <a:latin typeface="Calibri" pitchFamily="34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 flipV="1">
            <a:off x="7502525" y="3254375"/>
            <a:ext cx="0" cy="282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le 16"/>
          <p:cNvGraphicFramePr>
            <a:graphicFrameLocks noGrp="1"/>
          </p:cNvGraphicFramePr>
          <p:nvPr/>
        </p:nvGraphicFramePr>
        <p:xfrm>
          <a:off x="568325" y="4957763"/>
          <a:ext cx="7912100" cy="914400"/>
        </p:xfrm>
        <a:graphic>
          <a:graphicData uri="http://schemas.openxmlformats.org/drawingml/2006/table">
            <a:tbl>
              <a:tblPr firstRow="1" bandRow="1"/>
              <a:tblGrid>
                <a:gridCol w="19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9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6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>
                          <a:latin typeface="Calibri" panose="020F0502020204030204" pitchFamily="34" charset="0"/>
                        </a:rPr>
                        <a:t>Position</a:t>
                      </a:r>
                      <a:r>
                        <a:rPr lang="de-DE" sz="2400" b="1" baseline="0" dirty="0">
                          <a:latin typeface="Calibri" panose="020F0502020204030204" pitchFamily="34" charset="0"/>
                        </a:rPr>
                        <a:t> 1</a:t>
                      </a:r>
                      <a:endParaRPr lang="de-DE" sz="2400" b="1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endParaRPr lang="de-DE" sz="2400" b="1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latin typeface="Calibri" panose="020F0502020204030204" pitchFamily="34" charset="0"/>
                        </a:rPr>
                        <a:t>Ende</a:t>
                      </a:r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95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Bist</a:t>
                      </a:r>
                    </a:p>
                  </a:txBody>
                  <a:tcPr marL="91456" marR="9145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du</a:t>
                      </a:r>
                      <a:endParaRPr lang="de-DE" sz="2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56" marR="9145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>
                          <a:latin typeface="Calibri" panose="020F0502020204030204" pitchFamily="34" charset="0"/>
                        </a:rPr>
                        <a:t>gestern</a:t>
                      </a:r>
                      <a:endParaRPr lang="de-DE" sz="2400" dirty="0">
                        <a:latin typeface="Calibri" panose="020F0502020204030204" pitchFamily="34" charset="0"/>
                      </a:endParaRPr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angerufen</a:t>
                      </a:r>
                      <a:r>
                        <a:rPr lang="de-DE" sz="24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 worden?</a:t>
                      </a:r>
                      <a:endParaRPr lang="de-DE" sz="24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56" marR="9145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Gerade Verbindung mit Pfeil 20"/>
          <p:cNvCxnSpPr/>
          <p:nvPr/>
        </p:nvCxnSpPr>
        <p:spPr>
          <a:xfrm flipV="1">
            <a:off x="3519488" y="3238500"/>
            <a:ext cx="0" cy="282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7043738" y="5784850"/>
            <a:ext cx="0" cy="282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1" name="Rechteck 24"/>
          <p:cNvSpPr>
            <a:spLocks noChangeArrowheads="1"/>
          </p:cNvSpPr>
          <p:nvPr/>
        </p:nvSpPr>
        <p:spPr bwMode="auto">
          <a:xfrm>
            <a:off x="5614988" y="5983288"/>
            <a:ext cx="341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itchFamily="34" charset="0"/>
              </a:rPr>
              <a:t>Partizip Perfekt + worden</a:t>
            </a:r>
            <a:endParaRPr lang="de-DE" altLang="de-DE">
              <a:latin typeface="Calibri" pitchFamily="34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1489075" y="5730875"/>
            <a:ext cx="0" cy="282575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3" name="Rechteck 26"/>
          <p:cNvSpPr>
            <a:spLocks noChangeArrowheads="1"/>
          </p:cNvSpPr>
          <p:nvPr/>
        </p:nvSpPr>
        <p:spPr bwMode="auto">
          <a:xfrm>
            <a:off x="3068638" y="3425825"/>
            <a:ext cx="176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itchFamily="34" charset="0"/>
              </a:rPr>
              <a:t>wurden</a:t>
            </a:r>
            <a:endParaRPr lang="de-DE" altLang="de-DE">
              <a:latin typeface="Calibri" pitchFamily="34" charset="0"/>
            </a:endParaRPr>
          </a:p>
        </p:txBody>
      </p:sp>
      <p:sp>
        <p:nvSpPr>
          <p:cNvPr id="10284" name="Rechteck 27"/>
          <p:cNvSpPr>
            <a:spLocks noChangeArrowheads="1"/>
          </p:cNvSpPr>
          <p:nvPr/>
        </p:nvSpPr>
        <p:spPr bwMode="auto">
          <a:xfrm>
            <a:off x="1173163" y="5926138"/>
            <a:ext cx="1343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00"/>
                </a:solidFill>
                <a:latin typeface="Calibri" pitchFamily="34" charset="0"/>
              </a:rPr>
              <a:t>sein</a:t>
            </a:r>
            <a:endParaRPr lang="de-DE" altLang="de-DE">
              <a:latin typeface="Calibri" pitchFamily="34" charset="0"/>
            </a:endParaRPr>
          </a:p>
        </p:txBody>
      </p:sp>
      <p:sp>
        <p:nvSpPr>
          <p:cNvPr id="1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488"/>
            <a:ext cx="8488363" cy="4559300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Es gibt einige Verben, die </a:t>
            </a:r>
            <a:r>
              <a:rPr lang="de-DE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kein</a:t>
            </a: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de-DE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Passiv</a:t>
            </a: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 bilden können.</a:t>
            </a:r>
            <a:br>
              <a:rPr lang="de-DE" sz="2400" dirty="0">
                <a:latin typeface="Calibri" panose="020F0502020204030204" pitchFamily="34" charset="0"/>
              </a:rPr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There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some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verbs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that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do not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have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a passive form.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151004"/>
              </p:ext>
            </p:extLst>
          </p:nvPr>
        </p:nvGraphicFramePr>
        <p:xfrm>
          <a:off x="577850" y="2603500"/>
          <a:ext cx="7978775" cy="3840432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4071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7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alibri" panose="020F0502020204030204" pitchFamily="34" charset="0"/>
                        </a:rPr>
                        <a:t>Verben der Fortbewegung</a:t>
                      </a:r>
                    </a:p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Verbs of motion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gehen, laufen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alibri" panose="020F0502020204030204" pitchFamily="34" charset="0"/>
                        </a:rPr>
                        <a:t>Verben der Zustandsveränderung</a:t>
                      </a:r>
                    </a:p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Verbs of condition change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aufwachen, wachsen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27"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de-DE" sz="2000" b="1" dirty="0">
                          <a:latin typeface="Calibri" panose="020F0502020204030204" pitchFamily="34" charset="0"/>
                        </a:rPr>
                        <a:t>Reflexive</a:t>
                      </a:r>
                      <a:r>
                        <a:rPr lang="de-DE" sz="2000" b="1" baseline="0" dirty="0">
                          <a:latin typeface="Calibri" panose="020F0502020204030204" pitchFamily="34" charset="0"/>
                        </a:rPr>
                        <a:t> Verben</a:t>
                      </a:r>
                      <a:endParaRPr lang="de-DE" sz="2000" dirty="0">
                        <a:latin typeface="Calibri" panose="020F0502020204030204" pitchFamily="34" charset="0"/>
                      </a:endParaRPr>
                    </a:p>
                    <a:p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Reflexive</a:t>
                      </a:r>
                      <a:r>
                        <a:rPr lang="de-DE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6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verbs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sich kümmern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alibri" panose="020F0502020204030204" pitchFamily="34" charset="0"/>
                        </a:rPr>
                        <a:t>Verben mit „wissen“</a:t>
                      </a:r>
                      <a:br>
                        <a:rPr lang="de-DE" sz="2000" b="1" dirty="0">
                          <a:latin typeface="Calibri" panose="020F0502020204030204" pitchFamily="34" charset="0"/>
                        </a:rPr>
                      </a:br>
                      <a:r>
                        <a:rPr lang="de-DE" sz="16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Verbs </a:t>
                      </a:r>
                      <a:r>
                        <a:rPr lang="de-DE" sz="1600" b="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with</a:t>
                      </a:r>
                      <a:r>
                        <a:rPr lang="de-DE" sz="16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„wissen“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wissen, kennen, erfahren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Verben mit einer Mengenangabe</a:t>
                      </a:r>
                      <a:br>
                        <a:rPr kumimoji="0" lang="de-DE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</a:br>
                      <a:r>
                        <a:rPr kumimoji="0" lang="de-D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Verbs </a:t>
                      </a:r>
                      <a:r>
                        <a:rPr kumimoji="0" lang="de-DE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with</a:t>
                      </a:r>
                      <a:r>
                        <a:rPr kumimoji="0" lang="de-D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 an </a:t>
                      </a:r>
                      <a:r>
                        <a:rPr kumimoji="0" lang="de-DE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indication</a:t>
                      </a:r>
                      <a:r>
                        <a:rPr kumimoji="0" lang="de-D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de-DE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of</a:t>
                      </a:r>
                      <a:r>
                        <a:rPr kumimoji="0" lang="de-D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de-DE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quantity</a:t>
                      </a:r>
                      <a:endParaRPr kumimoji="0" lang="de-D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50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kosten, wiegen, enthalten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>
                          <a:latin typeface="Calibri" panose="020F0502020204030204" pitchFamily="34" charset="0"/>
                        </a:rPr>
                        <a:t>Verben mit „haben / bekommen“</a:t>
                      </a:r>
                      <a:br>
                        <a:rPr lang="de-DE" sz="2000" b="1">
                          <a:latin typeface="Calibri" panose="020F0502020204030204" pitchFamily="34" charset="0"/>
                        </a:rPr>
                      </a:br>
                      <a:r>
                        <a:rPr lang="de-DE" sz="1600" b="0" baseline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Verbs with „haben / bekommen“</a:t>
                      </a:r>
                      <a:endParaRPr lang="de-DE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Beispiele: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haben, besitzen, kriegen</a:t>
                      </a:r>
                      <a:endParaRPr lang="de-DE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2" marR="91432"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615154"/>
            <a:ext cx="8488259" cy="4558633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Beim </a:t>
            </a:r>
            <a:r>
              <a:rPr lang="de-DE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Passiv</a:t>
            </a: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 ist die Person, die etwas tut, unwichtig oder unbekannt. Die </a:t>
            </a:r>
            <a:r>
              <a:rPr lang="de-DE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Handlung selbst ist wichtig</a:t>
            </a:r>
            <a:r>
              <a:rPr lang="de-DE" sz="240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br>
              <a:rPr lang="de-DE" sz="2400" dirty="0">
                <a:latin typeface="Calibri" panose="020F0502020204030204" pitchFamily="34" charset="0"/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In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passive form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action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itself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important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not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person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who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does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it.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 eaLnBrk="1" hangingPunct="1">
              <a:buFont typeface="+mj-lt"/>
              <a:buAutoNum type="arabicParenR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de-DE" sz="2400" dirty="0">
                <a:latin typeface="Calibri" panose="020F0502020204030204" pitchFamily="34" charset="0"/>
              </a:rPr>
              <a:t>Das </a:t>
            </a:r>
            <a:r>
              <a:rPr lang="de-DE" sz="2400" b="1" dirty="0">
                <a:latin typeface="Calibri" panose="020F0502020204030204" pitchFamily="34" charset="0"/>
              </a:rPr>
              <a:t>Passiv </a:t>
            </a:r>
            <a:r>
              <a:rPr lang="de-DE" sz="2400" dirty="0">
                <a:latin typeface="Calibri" panose="020F0502020204030204" pitchFamily="34" charset="0"/>
              </a:rPr>
              <a:t>benutzt man in </a:t>
            </a:r>
            <a:r>
              <a:rPr lang="de-DE" sz="2400" b="1" dirty="0">
                <a:latin typeface="Calibri" panose="020F0502020204030204" pitchFamily="34" charset="0"/>
              </a:rPr>
              <a:t>verschiedenen Zeiten </a:t>
            </a:r>
            <a:r>
              <a:rPr lang="de-DE" sz="2400" dirty="0">
                <a:latin typeface="Calibri" panose="020F0502020204030204" pitchFamily="34" charset="0"/>
              </a:rPr>
              <a:t>und es muss immer konjugiert werden.</a:t>
            </a:r>
            <a:br>
              <a:rPr lang="de-DE" sz="2400" dirty="0">
                <a:latin typeface="Calibri" panose="020F0502020204030204" pitchFamily="34" charset="0"/>
              </a:rPr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The passive form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in different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tenses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it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needs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to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conjugated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</a:rPr>
              <a:t>.</a:t>
            </a:r>
            <a:endParaRPr lang="de-DE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086100" lvl="7" indent="0">
              <a:buFontTx/>
              <a:buNone/>
              <a:defRPr/>
            </a:pPr>
            <a:endParaRPr lang="de-DE" sz="1400" dirty="0">
              <a:latin typeface="Calibri" panose="020F0502020204030204" pitchFamily="34" charset="0"/>
            </a:endParaRPr>
          </a:p>
          <a:p>
            <a:pPr marL="457200" indent="-457200" eaLnBrk="1" hangingPunct="1">
              <a:buFont typeface="+mj-lt"/>
              <a:buAutoNum type="arabicParenR"/>
              <a:defRPr/>
            </a:pPr>
            <a:r>
              <a:rPr lang="de-DE" sz="2400" dirty="0">
                <a:latin typeface="Calibri" panose="020F0502020204030204" pitchFamily="34" charset="0"/>
              </a:rPr>
              <a:t>Es gibt einige Verben, die </a:t>
            </a:r>
            <a:r>
              <a:rPr lang="de-DE" sz="2400" b="1" dirty="0">
                <a:latin typeface="Calibri" panose="020F0502020204030204" pitchFamily="34" charset="0"/>
              </a:rPr>
              <a:t>kein Passiv </a:t>
            </a:r>
            <a:r>
              <a:rPr lang="de-DE" sz="2400" dirty="0">
                <a:latin typeface="Calibri" panose="020F0502020204030204" pitchFamily="34" charset="0"/>
              </a:rPr>
              <a:t>bilden können.</a:t>
            </a:r>
            <a:r>
              <a:rPr lang="de-DE" sz="2400" b="1" dirty="0">
                <a:latin typeface="Calibri" panose="020F0502020204030204" pitchFamily="34" charset="0"/>
              </a:rPr>
              <a:t>		</a:t>
            </a:r>
            <a:br>
              <a:rPr lang="de-DE" sz="2400" b="1" dirty="0">
                <a:latin typeface="Calibri" panose="020F0502020204030204" pitchFamily="34" charset="0"/>
              </a:rPr>
            </a:b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are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some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verbs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that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do not </a:t>
            </a:r>
            <a:r>
              <a:rPr lang="de-DE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have</a:t>
            </a:r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a passive form.</a:t>
            </a:r>
            <a:endParaRPr lang="de-DE" sz="1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5089525"/>
            <a:ext cx="26558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8" y="5097463"/>
            <a:ext cx="2690812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2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Zusammenfassung</a:t>
            </a:r>
            <a:br>
              <a:rPr lang="en-GB" altLang="de-DE" sz="20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600" y="2076618"/>
            <a:ext cx="7558954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22425" algn="l"/>
                <a:tab pos="3140075" algn="l"/>
                <a:tab pos="6007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800" b="1" dirty="0">
                <a:solidFill>
                  <a:srgbClr val="003399"/>
                </a:solidFill>
                <a:latin typeface="Arial" charset="0"/>
                <a:cs typeface="Arial" charset="0"/>
              </a:rPr>
              <a:t>Subjekt (Täter)                Prädikat                      Akkusativobjekt</a:t>
            </a:r>
            <a:endParaRPr lang="de-DE" altLang="de-DE" sz="1800" dirty="0">
              <a:solidFill>
                <a:srgbClr val="003399"/>
              </a:solidFill>
              <a:latin typeface="Arial" charset="0"/>
              <a:cs typeface="Times New Roman" pitchFamily="18" charset="0"/>
            </a:endParaRPr>
          </a:p>
          <a:p>
            <a:pPr eaLnBrk="1" hangingPunct="1"/>
            <a:r>
              <a:rPr lang="de-DE" altLang="de-DE" sz="900" dirty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de-DE" altLang="de-DE" sz="2000" dirty="0">
                <a:latin typeface="Arial" charset="0"/>
                <a:cs typeface="Arial" charset="0"/>
              </a:rPr>
              <a:t>  Ein Kollege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	             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Arial" charset="0"/>
              </a:rPr>
              <a:t>informiert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                           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Arial" charset="0"/>
              </a:rPr>
              <a:t>ihn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.</a:t>
            </a:r>
            <a:endParaRPr lang="de-DE" altLang="de-DE" sz="2000" dirty="0">
              <a:solidFill>
                <a:srgbClr val="003399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92275" y="4293096"/>
            <a:ext cx="594216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1. Akkusativobjekt </a:t>
            </a:r>
            <a:r>
              <a:rPr lang="de-DE" altLang="de-DE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 Subjekt</a:t>
            </a:r>
          </a:p>
          <a:p>
            <a:pPr algn="just" eaLnBrk="1" hangingPunct="1"/>
            <a:r>
              <a:rPr lang="de-DE" altLang="de-DE" sz="1800" b="1" dirty="0">
                <a:solidFill>
                  <a:srgbClr val="00CC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2. Prädikat  werden (Position II) + Partizip II (ENDE)</a:t>
            </a:r>
          </a:p>
          <a:p>
            <a:pPr algn="just" eaLnBrk="1" hangingPunct="1"/>
            <a:r>
              <a:rPr lang="de-DE" altLang="de-DE" sz="1800" b="1" dirty="0">
                <a:latin typeface="Arial" charset="0"/>
                <a:cs typeface="Times New Roman" pitchFamily="18" charset="0"/>
                <a:sym typeface="Symbol" pitchFamily="18" charset="2"/>
              </a:rPr>
              <a:t>3. Täter  von + Dativ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79712" y="5495109"/>
            <a:ext cx="51845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2385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800" dirty="0">
                <a:latin typeface="Arial" charset="0"/>
                <a:cs typeface="Times New Roman" pitchFamily="18" charset="0"/>
              </a:rPr>
              <a:t>Der Pilot         </a:t>
            </a:r>
            <a:r>
              <a:rPr lang="de-DE" altLang="de-DE" sz="18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steuert</a:t>
            </a:r>
            <a:r>
              <a:rPr lang="de-DE" altLang="de-DE" sz="1800" dirty="0">
                <a:latin typeface="Arial" charset="0"/>
                <a:cs typeface="Times New Roman" pitchFamily="18" charset="0"/>
              </a:rPr>
              <a:t>      </a:t>
            </a:r>
            <a:r>
              <a:rPr lang="de-DE" altLang="de-DE" sz="18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den Airbus.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159000" y="6203950"/>
            <a:ext cx="13811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800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Der Airbus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581400" y="6216650"/>
            <a:ext cx="3857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de-DE" altLang="de-DE" sz="1800" dirty="0">
                <a:solidFill>
                  <a:srgbClr val="00CC00"/>
                </a:solidFill>
                <a:latin typeface="Arial" charset="0"/>
                <a:cs typeface="Times New Roman" pitchFamily="18" charset="0"/>
              </a:rPr>
              <a:t>wird                                  gesteuert.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05300" y="6216650"/>
            <a:ext cx="1673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  <a:tab pos="3530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600">
                <a:latin typeface="Arial" charset="0"/>
                <a:cs typeface="Times New Roman" pitchFamily="18" charset="0"/>
              </a:rPr>
              <a:t>vom Piloten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3059832" y="5864441"/>
            <a:ext cx="1496293" cy="396659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060" name="Group 12"/>
          <p:cNvGrpSpPr>
            <a:grpSpLocks/>
          </p:cNvGrpSpPr>
          <p:nvPr/>
        </p:nvGrpSpPr>
        <p:grpSpPr bwMode="auto">
          <a:xfrm rot="-136747">
            <a:off x="3947130" y="5780157"/>
            <a:ext cx="2021471" cy="521345"/>
            <a:chOff x="2263" y="3262"/>
            <a:chExt cx="1833" cy="226"/>
          </a:xfrm>
        </p:grpSpPr>
        <p:sp>
          <p:nvSpPr>
            <p:cNvPr id="13330" name="Line 13"/>
            <p:cNvSpPr>
              <a:spLocks noChangeShapeType="1"/>
            </p:cNvSpPr>
            <p:nvPr/>
          </p:nvSpPr>
          <p:spPr bwMode="auto">
            <a:xfrm flipH="1">
              <a:off x="2263" y="3262"/>
              <a:ext cx="98" cy="2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31" name="Line 14"/>
            <p:cNvSpPr>
              <a:spLocks noChangeShapeType="1"/>
            </p:cNvSpPr>
            <p:nvPr/>
          </p:nvSpPr>
          <p:spPr bwMode="auto">
            <a:xfrm>
              <a:off x="2488" y="3288"/>
              <a:ext cx="1608" cy="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3311525" y="5905500"/>
            <a:ext cx="1435100" cy="40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95536" y="3140968"/>
            <a:ext cx="8352928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41400" algn="l"/>
                <a:tab pos="3244850" algn="l"/>
                <a:tab pos="5045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altLang="de-DE" sz="1800" b="1" dirty="0">
                <a:solidFill>
                  <a:srgbClr val="003399"/>
                </a:solidFill>
                <a:latin typeface="Arial" charset="0"/>
                <a:cs typeface="Arial" charset="0"/>
              </a:rPr>
              <a:t>Subjekt	Prädikat 1 (werden)              Täter         	    Prädikat 2 (Partizip II)</a:t>
            </a:r>
            <a:endParaRPr lang="de-DE" altLang="de-DE" sz="1800" dirty="0">
              <a:solidFill>
                <a:srgbClr val="003399"/>
              </a:solidFill>
              <a:latin typeface="Arial" charset="0"/>
              <a:cs typeface="Times New Roman" pitchFamily="18" charset="0"/>
            </a:endParaRPr>
          </a:p>
          <a:p>
            <a:pPr eaLnBrk="1" hangingPunct="1"/>
            <a:r>
              <a:rPr lang="de-DE" altLang="de-DE" sz="900" dirty="0">
                <a:solidFill>
                  <a:srgbClr val="003399"/>
                </a:solidFill>
                <a:latin typeface="Arial" charset="0"/>
                <a:cs typeface="Arial" charset="0"/>
              </a:rPr>
              <a:t>     </a:t>
            </a:r>
          </a:p>
          <a:p>
            <a:pPr eaLnBrk="1" hangingPunct="1"/>
            <a:r>
              <a:rPr lang="de-DE" altLang="de-DE" sz="1800" dirty="0">
                <a:solidFill>
                  <a:srgbClr val="0066FF"/>
                </a:solidFill>
                <a:latin typeface="Arial" charset="0"/>
                <a:cs typeface="Arial" charset="0"/>
              </a:rPr>
              <a:t>     </a:t>
            </a:r>
            <a:r>
              <a:rPr lang="de-DE" altLang="de-DE" sz="2000" dirty="0">
                <a:solidFill>
                  <a:srgbClr val="0066FF"/>
                </a:solidFill>
                <a:latin typeface="Arial" charset="0"/>
                <a:cs typeface="Arial" charset="0"/>
              </a:rPr>
              <a:t>Er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	           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Arial" charset="0"/>
              </a:rPr>
              <a:t>wird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	    </a:t>
            </a:r>
            <a:r>
              <a:rPr lang="de-DE" altLang="de-DE" sz="2000" dirty="0">
                <a:latin typeface="Arial" charset="0"/>
                <a:cs typeface="Arial" charset="0"/>
              </a:rPr>
              <a:t>von einem Kollegen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          </a:t>
            </a:r>
            <a:r>
              <a:rPr lang="de-DE" altLang="de-DE" sz="2000" dirty="0">
                <a:solidFill>
                  <a:srgbClr val="00CC00"/>
                </a:solidFill>
                <a:latin typeface="Arial" charset="0"/>
                <a:cs typeface="Arial" charset="0"/>
              </a:rPr>
              <a:t>informiert</a:t>
            </a:r>
            <a:r>
              <a:rPr lang="de-DE" altLang="de-DE" sz="2000" dirty="0">
                <a:solidFill>
                  <a:srgbClr val="003399"/>
                </a:solidFill>
                <a:latin typeface="Arial" charset="0"/>
                <a:cs typeface="Arial" charset="0"/>
              </a:rPr>
              <a:t>.</a:t>
            </a:r>
            <a:endParaRPr lang="de-DE" altLang="de-DE" sz="1800" dirty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1619672" y="1268760"/>
            <a:ext cx="57467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b="1" dirty="0">
                <a:solidFill>
                  <a:srgbClr val="00B0F0"/>
                </a:solidFill>
                <a:latin typeface="Verdana" pitchFamily="34" charset="0"/>
              </a:rPr>
              <a:t>Passiv - Vorgangspassiv</a:t>
            </a:r>
            <a:endParaRPr lang="de-DE" altLang="de-DE" sz="1800" b="1" dirty="0">
              <a:solidFill>
                <a:srgbClr val="00B0F0"/>
              </a:solidFill>
              <a:latin typeface="Verdana" pitchFamily="34" charset="0"/>
            </a:endParaRPr>
          </a:p>
        </p:txBody>
      </p:sp>
      <p:sp>
        <p:nvSpPr>
          <p:cNvPr id="2070" name="Text Box 2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23138" y="7532688"/>
            <a:ext cx="1730375" cy="33655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16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Wingdings 3" pitchFamily="18" charset="2"/>
              </a:rPr>
              <a:t> nächste Seite</a:t>
            </a:r>
            <a:endParaRPr lang="de-DE" altLang="de-DE" sz="1600" b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071" name="AutoShape 2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202238" y="7546975"/>
            <a:ext cx="2079625" cy="346075"/>
          </a:xfrm>
          <a:prstGeom prst="actionButtonBlank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altLang="de-DE" sz="16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Wingdings 3" pitchFamily="18" charset="2"/>
              </a:rPr>
              <a:t> </a:t>
            </a:r>
            <a:r>
              <a:rPr lang="de-DE" altLang="de-DE" sz="16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eine Seite zurück</a:t>
            </a:r>
          </a:p>
        </p:txBody>
      </p:sp>
      <p:sp>
        <p:nvSpPr>
          <p:cNvPr id="20" name="Rectangle 7"/>
          <p:cNvSpPr/>
          <p:nvPr/>
        </p:nvSpPr>
        <p:spPr>
          <a:xfrm>
            <a:off x="0" y="0"/>
            <a:ext cx="3707904" cy="103505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GB" altLang="de-DE" sz="12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GB" altLang="de-DE" sz="36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br>
              <a:rPr lang="en-GB" altLang="de-DE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n-US" altLang="de-DE" sz="1800" b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passive voice</a:t>
            </a:r>
            <a:endParaRPr lang="en-CA" altLang="de-DE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sndAc>
          <p:endSnd/>
        </p:sndAc>
      </p:transition>
    </mc:Choice>
    <mc:Fallback xmlns="">
      <p:transition advClick="0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275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6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7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475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87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27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utoUpdateAnimBg="0"/>
      <p:bldP spid="2054" grpId="0" uiExpand="1" build="p" autoUpdateAnimBg="0" advAuto="2000"/>
      <p:bldP spid="2055" grpId="0" autoUpdateAnimBg="0"/>
      <p:bldP spid="2056" grpId="0" autoUpdateAnimBg="0"/>
      <p:bldP spid="2057" grpId="0" autoUpdateAnimBg="0"/>
      <p:bldP spid="2058" grpId="0" autoUpdateAnimBg="0"/>
      <p:bldP spid="2059" grpId="0" animBg="1"/>
      <p:bldP spid="2063" grpId="0" animBg="1"/>
      <p:bldP spid="2065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1998</Words>
  <Application>Microsoft Office PowerPoint</Application>
  <PresentationFormat>Екран (4:3)</PresentationFormat>
  <Paragraphs>316</Paragraphs>
  <Slides>21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Standarddesign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Bert Unger M.A.</dc:creator>
  <cp:lastModifiedBy>Online User</cp:lastModifiedBy>
  <cp:revision>20</cp:revision>
  <dcterms:created xsi:type="dcterms:W3CDTF">2007-06-04T18:45:32Z</dcterms:created>
  <dcterms:modified xsi:type="dcterms:W3CDTF">2024-10-10T17:16:43Z</dcterms:modified>
</cp:coreProperties>
</file>