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85" r:id="rId2"/>
    <p:sldId id="322" r:id="rId3"/>
    <p:sldId id="293" r:id="rId4"/>
    <p:sldId id="352" r:id="rId5"/>
    <p:sldId id="340" r:id="rId6"/>
    <p:sldId id="356" r:id="rId7"/>
    <p:sldId id="355" r:id="rId8"/>
    <p:sldId id="349" r:id="rId9"/>
    <p:sldId id="320" r:id="rId10"/>
    <p:sldId id="379" r:id="rId11"/>
    <p:sldId id="351" r:id="rId12"/>
    <p:sldId id="384" r:id="rId13"/>
    <p:sldId id="358" r:id="rId14"/>
    <p:sldId id="369" r:id="rId15"/>
    <p:sldId id="392" r:id="rId16"/>
    <p:sldId id="391" r:id="rId17"/>
    <p:sldId id="393" r:id="rId18"/>
    <p:sldId id="371" r:id="rId19"/>
    <p:sldId id="394" r:id="rId20"/>
    <p:sldId id="372" r:id="rId21"/>
    <p:sldId id="395" r:id="rId22"/>
    <p:sldId id="364" r:id="rId23"/>
    <p:sldId id="373" r:id="rId24"/>
    <p:sldId id="374" r:id="rId25"/>
    <p:sldId id="375" r:id="rId26"/>
    <p:sldId id="376" r:id="rId27"/>
    <p:sldId id="377" r:id="rId28"/>
    <p:sldId id="396" r:id="rId29"/>
    <p:sldId id="397" r:id="rId30"/>
    <p:sldId id="398" r:id="rId31"/>
    <p:sldId id="399" r:id="rId3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EBEBE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6" autoAdjust="0"/>
  </p:normalViewPr>
  <p:slideViewPr>
    <p:cSldViewPr snapToGrid="0" snapToObjects="1">
      <p:cViewPr varScale="1">
        <p:scale>
          <a:sx n="74" d="100"/>
          <a:sy n="74" d="100"/>
        </p:scale>
        <p:origin x="164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CEA2-3A81-4AAA-8BFE-2ADB3AA14E14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98AD5-E397-41B3-A691-A6548868AF3C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7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858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95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11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0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95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01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68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8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56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6179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80E5-92BF-B04D-BF3F-7290965E5C3C}" type="datetimeFigureOut">
              <a:rPr lang="de-DE" smtClean="0"/>
              <a:pPr/>
              <a:t>10.10.2024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D2C2B-0BFE-8249-A168-D9343D593611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1918562"/>
            <a:ext cx="9144000" cy="21825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cs typeface="Calibri"/>
              </a:rPr>
              <a:t>Partizipialattribute</a:t>
            </a:r>
            <a:br>
              <a:rPr lang="de-DE" sz="4800" b="1" dirty="0">
                <a:cs typeface="Calibri"/>
              </a:rPr>
            </a:br>
            <a:endParaRPr lang="de-DE" sz="1400" b="1" dirty="0">
              <a:cs typeface="Calibri"/>
            </a:endParaRPr>
          </a:p>
          <a:p>
            <a:pPr algn="ctr"/>
            <a:r>
              <a:rPr lang="en-US" sz="3600" i="1" dirty="0">
                <a:cs typeface="Calibri"/>
              </a:rPr>
              <a:t>Participle as adjective </a:t>
            </a:r>
            <a:endParaRPr lang="en-GB" sz="3600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89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1</a:t>
            </a:r>
            <a:br>
              <a:rPr lang="de" sz="2800" b="1" dirty="0"/>
            </a:br>
            <a:r>
              <a:rPr lang="de" sz="2400" b="1" dirty="0"/>
              <a:t>Exercise 1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siehst du? Ergänze die Adjektive in der richtigen Form.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do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you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see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here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Fill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adjectives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correct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form.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692585" y="3416395"/>
            <a:ext cx="4235390" cy="2950233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Ein _____________ Kind.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Einen ____________ Mann.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Drei _____________ Kinder.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Eine _____________ Frau.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Zwei ____________ Hunde.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Viele ____________ Bäume.	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1" y="3260938"/>
            <a:ext cx="399097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534836" y="2510288"/>
            <a:ext cx="7487730" cy="4226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spielen   -   schlafen   -   weinen   -   blühen   -   baden   -   lesen</a:t>
            </a:r>
          </a:p>
        </p:txBody>
      </p:sp>
    </p:spTree>
    <p:extLst>
      <p:ext uri="{BB962C8B-B14F-4D97-AF65-F5344CB8AC3E}">
        <p14:creationId xmlns:p14="http://schemas.microsoft.com/office/powerpoint/2010/main" val="251517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2</a:t>
            </a:r>
            <a:br>
              <a:rPr lang="de" sz="2800" b="1" dirty="0"/>
            </a:br>
            <a:r>
              <a:rPr lang="de" sz="2400" b="1" dirty="0"/>
              <a:t>Exercise 2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Was bedeutet das Gleiche?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What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same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meaning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?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717159"/>
            <a:ext cx="8393138" cy="4140841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gekochte Schinken schmeckt sehr gut.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Schinken kocht jetzt. / Der Schinken ist schon gekocht.</a:t>
            </a:r>
          </a:p>
          <a:p>
            <a:pPr marL="457200" indent="-457200">
              <a:buSzPct val="100000"/>
              <a:buAutoNum type="arabicParenR" startAt="2"/>
            </a:pPr>
            <a:r>
              <a:rPr lang="de-DE" sz="2400" dirty="0"/>
              <a:t>Der singende Vogel sitzt auf einem Ast.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Der Vogel singt jetzt. / Der Vogel hat schon gesungen.</a:t>
            </a:r>
          </a:p>
          <a:p>
            <a:pPr marL="457200" indent="-457200">
              <a:buSzPct val="100000"/>
              <a:buAutoNum type="arabicParenR" startAt="3"/>
            </a:pPr>
            <a:r>
              <a:rPr lang="de-DE" sz="2400" dirty="0">
                <a:sym typeface="Wingdings" panose="05000000000000000000" pitchFamily="2" charset="2"/>
              </a:rPr>
              <a:t>Ich bestelle im Restaurant am liebsten gebratene Nudeln.</a:t>
            </a:r>
          </a:p>
          <a:p>
            <a:pPr marL="0" indent="0">
              <a:buSzPct val="100000"/>
              <a:buNone/>
            </a:pPr>
            <a:r>
              <a:rPr lang="de-DE" sz="2400" dirty="0">
                <a:sym typeface="Wingdings" panose="05000000000000000000" pitchFamily="2" charset="2"/>
              </a:rPr>
              <a:t>	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Die Nudeln braten jetzt. / Die Nudeln sind schon gebraten.</a:t>
            </a:r>
            <a:endParaRPr lang="de-DE" sz="2400" dirty="0"/>
          </a:p>
          <a:p>
            <a:pPr marL="0" indent="0">
              <a:buSzPct val="100000"/>
              <a:buNone/>
            </a:pPr>
            <a:r>
              <a:rPr lang="de-DE" sz="2400" dirty="0"/>
              <a:t>4)	Das lachende Kind fährt Fahrrad.</a:t>
            </a:r>
          </a:p>
          <a:p>
            <a:pPr marL="0" indent="0">
              <a:buSzPct val="100000"/>
              <a:buNone/>
            </a:pPr>
            <a:r>
              <a:rPr lang="de-DE" sz="2400" dirty="0"/>
              <a:t>	</a:t>
            </a:r>
            <a:r>
              <a:rPr lang="de-DE" sz="2400" dirty="0">
                <a:sym typeface="Wingdings" panose="05000000000000000000" pitchFamily="2" charset="2"/>
              </a:rPr>
              <a:t>  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Das Kind lacht jetzt. / Das Kind hat schon gelacht</a:t>
            </a:r>
            <a:r>
              <a:rPr lang="de-DE" sz="2400" dirty="0"/>
              <a:t> </a:t>
            </a:r>
          </a:p>
          <a:p>
            <a:pPr marL="457200" indent="-457200">
              <a:buSzPct val="100000"/>
              <a:buFont typeface="+mj-lt"/>
              <a:buAutoNum type="arabicParenR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664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3</a:t>
            </a:r>
            <a:br>
              <a:rPr lang="de" sz="2800" b="1" dirty="0"/>
            </a:br>
            <a:r>
              <a:rPr lang="de" sz="2400" b="1" dirty="0"/>
              <a:t>Exercise 3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Setze die Adjektive in der richtigen Form ein. </a:t>
            </a:r>
          </a:p>
          <a:p>
            <a:pPr lvl="0"/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Fill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adjectives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correct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form.</a:t>
            </a:r>
          </a:p>
          <a:p>
            <a:br>
              <a:rPr lang="de-DE" sz="2400" dirty="0"/>
            </a:br>
            <a:endParaRPr lang="de-DE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4837" y="2510287"/>
            <a:ext cx="8393138" cy="4080295"/>
          </a:xfrm>
        </p:spPr>
        <p:txBody>
          <a:bodyPr>
            <a:noAutofit/>
          </a:bodyPr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___________ (knurren) Hund liegt vor dem Knochen.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Die _______________ (telefonieren) Frau sitzt auf dem Sofa.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Die Polizei hat das ____________ (stehlen) Fahrrad  gefunden.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Max hat sich gestern ein _____________ (brauchen) Auto gekauft.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Der Lehrer fragt den _____________ (schweigen) Schüler.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Die Sonne scheint durch das ___________ (öffnen) Fenster.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Ich mag im Sommer die ___________ (steigen) Temperatur.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de-DE" sz="2400" dirty="0"/>
              <a:t>Zum Frühstück essen wir gerne ___________ (kochen) Eier. </a:t>
            </a:r>
          </a:p>
        </p:txBody>
      </p:sp>
    </p:spTree>
    <p:extLst>
      <p:ext uri="{BB962C8B-B14F-4D97-AF65-F5344CB8AC3E}">
        <p14:creationId xmlns:p14="http://schemas.microsoft.com/office/powerpoint/2010/main" val="201290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-29496" y="0"/>
            <a:ext cx="2772696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4</a:t>
            </a:r>
            <a:br>
              <a:rPr lang="de" sz="2800" b="1" dirty="0"/>
            </a:br>
            <a:r>
              <a:rPr lang="de" sz="2400" b="1" dirty="0"/>
              <a:t>Exercise 4</a:t>
            </a:r>
            <a:endParaRPr lang="en-CA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57198" y="1611091"/>
            <a:ext cx="8470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Wandeln Sie den Relativsatz in ein Partizipialattribut um. </a:t>
            </a:r>
          </a:p>
          <a:p>
            <a:pPr lvl="0"/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Transform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sentences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from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a relative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clause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in a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participial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b="1" dirty="0" err="1">
                <a:solidFill>
                  <a:prstClr val="white">
                    <a:lumMod val="50000"/>
                  </a:prstClr>
                </a:solidFill>
              </a:rPr>
              <a:t>construction</a:t>
            </a:r>
            <a:r>
              <a:rPr lang="de-DE" b="1" dirty="0">
                <a:solidFill>
                  <a:prstClr val="white">
                    <a:lumMod val="50000"/>
                  </a:prstClr>
                </a:solidFill>
              </a:rPr>
              <a:t>.</a:t>
            </a: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endParaRPr lang="de-DE" b="1" dirty="0">
              <a:solidFill>
                <a:prstClr val="white">
                  <a:lumMod val="50000"/>
                </a:prstClr>
              </a:solidFill>
            </a:endParaRPr>
          </a:p>
          <a:p>
            <a:pPr lvl="0"/>
            <a:br>
              <a:rPr lang="de-DE" sz="2400" dirty="0"/>
            </a:b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09234"/>
              </p:ext>
            </p:extLst>
          </p:nvPr>
        </p:nvGraphicFramePr>
        <p:xfrm>
          <a:off x="620615" y="2583233"/>
          <a:ext cx="7906440" cy="2594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7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4694">
                <a:tc>
                  <a:txBody>
                    <a:bodyPr/>
                    <a:lstStyle/>
                    <a:p>
                      <a:endParaRPr lang="de-DE" sz="1100" dirty="0"/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  <a:p>
                      <a:endParaRPr lang="de-DE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DE" sz="2800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0" dirty="0"/>
                    </a:p>
                  </a:txBody>
                  <a:tcPr>
                    <a:solidFill>
                      <a:schemeClr val="bg1">
                        <a:lumMod val="85000"/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rafi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07" y="2812035"/>
            <a:ext cx="7015610" cy="222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51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Großstadtkinder, die oft aus kaputten Familien kommen, sollen Halt finden.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    </a:t>
            </a:r>
            <a:r>
              <a:rPr lang="de-DE" sz="2400" dirty="0">
                <a:solidFill>
                  <a:schemeClr val="bg1"/>
                </a:solidFill>
                <a:sym typeface="Wingdings"/>
              </a:rPr>
              <a:t>Die oft aus kaputten Familien kommenden Großstadtkinder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bg1"/>
                </a:solidFill>
                <a:sym typeface="Wingdings"/>
              </a:rPr>
              <a:t>		sollen Halt finden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69" y="116632"/>
            <a:ext cx="143726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Großstadtkinder, die oft aus kaputten Familien kommen, sollen Halt finden.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    Die oft aus kaputten Familien kommenden Großstadtkinder</a:t>
            </a:r>
          </a:p>
          <a:p>
            <a:pPr marL="0" indent="0">
              <a:buNone/>
            </a:pPr>
            <a:r>
              <a:rPr lang="de-DE" sz="2400" dirty="0">
                <a:sym typeface="Wingdings"/>
              </a:rPr>
              <a:t>		sollen Halt finden</a:t>
            </a:r>
            <a:endParaRPr lang="de-DE" sz="2400" dirty="0"/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272624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Solch eine Erziehung findet nicht nur an den vom Pentagon finanziell unterstützten Oberschulen statt.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	</a:t>
            </a:r>
            <a:r>
              <a:rPr lang="de-DE" sz="2400" dirty="0">
                <a:solidFill>
                  <a:schemeClr val="bg1"/>
                </a:solidFill>
                <a:sym typeface="Wingdings"/>
              </a:rPr>
              <a:t>Solch eine Erziehung findet nicht nur an den Oberschulen 			statt, die vom Pentagon finanziell unterstützt werden.</a:t>
            </a: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4571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Solch eine Erziehung findet nicht nur an den vom Pentagon finanziell unterstützten Oberschulen statt.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	Solch eine Erziehung findet nicht nur an den Oberschulen 			statt, die vom Pentagon finanziell unterstützt werden.</a:t>
            </a: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522914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zur Marke gehörenden Produkte stellen die Firmen nicht mehr selbst her.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	</a:t>
            </a:r>
            <a:r>
              <a:rPr lang="de-DE" sz="2400" dirty="0">
                <a:solidFill>
                  <a:schemeClr val="bg1"/>
                </a:solidFill>
                <a:sym typeface="Wingdings"/>
              </a:rPr>
              <a:t>Die Produkte, die zur Marke gehören, stellen die Firmen 			nicht mehr selbst her. 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867105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zur Marke gehörenden Produkte stellen die Firmen nicht mehr selbst her.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	Die Produkte, die zur Marke gehören, stellen die Firmen 			nicht mehr selbst her. </a:t>
            </a:r>
            <a:endParaRPr lang="de-DE" sz="2400" dirty="0"/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66096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23" y="5246663"/>
            <a:ext cx="3459193" cy="9575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/>
              <a:t>das </a:t>
            </a:r>
            <a:r>
              <a:rPr lang="de-DE" sz="2800" b="1" dirty="0">
                <a:solidFill>
                  <a:srgbClr val="FF0000"/>
                </a:solidFill>
              </a:rPr>
              <a:t>kochende </a:t>
            </a:r>
            <a:r>
              <a:rPr lang="de-DE" sz="2800" dirty="0"/>
              <a:t>Wasser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Beispiel</a:t>
            </a:r>
            <a:br>
              <a:rPr lang="en-GB" sz="2800" b="1" dirty="0">
                <a:cs typeface="Calibri"/>
              </a:rPr>
            </a:br>
            <a:r>
              <a:rPr lang="en-GB" sz="2400" b="1" dirty="0">
                <a:cs typeface="Calibri"/>
              </a:rPr>
              <a:t>example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518" y="2061705"/>
            <a:ext cx="4294901" cy="25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4951426" y="5246663"/>
            <a:ext cx="3701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de-DE" sz="2800" dirty="0">
                <a:solidFill>
                  <a:prstClr val="black"/>
                </a:solidFill>
              </a:rPr>
              <a:t>der </a:t>
            </a:r>
            <a:r>
              <a:rPr lang="de-DE" sz="2800" b="1" dirty="0">
                <a:solidFill>
                  <a:srgbClr val="FF0000"/>
                </a:solidFill>
              </a:rPr>
              <a:t>gekochte </a:t>
            </a:r>
            <a:r>
              <a:rPr lang="de-DE" sz="2800" dirty="0">
                <a:solidFill>
                  <a:prstClr val="black"/>
                </a:solidFill>
              </a:rPr>
              <a:t>Schinken</a:t>
            </a:r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2044460" y="4813531"/>
            <a:ext cx="1023481" cy="3709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 flipV="1">
            <a:off x="5317357" y="4813531"/>
            <a:ext cx="919541" cy="433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63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Produkte, die von den gleichen Firmen hergestellt wurden, verändern sich im Laufe der Zeit. 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	</a:t>
            </a:r>
            <a:r>
              <a:rPr lang="de-DE" sz="2400" dirty="0">
                <a:solidFill>
                  <a:schemeClr val="bg1"/>
                </a:solidFill>
                <a:sym typeface="Wingdings"/>
              </a:rPr>
              <a:t>Die von den gleichen Firmen hergestellten Produkte				verändern sich im Laufe der Zeit.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013663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Formen Sie den Relativsatz in ein Partizipialattribut um </a:t>
            </a:r>
          </a:p>
          <a:p>
            <a:pPr marL="0" indent="0">
              <a:buNone/>
            </a:pPr>
            <a:r>
              <a:rPr lang="de-DE" sz="2400" b="1" dirty="0"/>
              <a:t>(bzw. umgekehrt)!</a:t>
            </a:r>
          </a:p>
          <a:p>
            <a:pPr marL="0" indent="0">
              <a:buNone/>
            </a:pPr>
            <a:endParaRPr lang="de-DE" sz="2400" dirty="0"/>
          </a:p>
          <a:p>
            <a:r>
              <a:rPr lang="de-DE" sz="2400" dirty="0"/>
              <a:t>Die Produkte, die von den gleichen Firmen hergestellt wurden, verändern sich im Laufe der Zeit. </a:t>
            </a:r>
          </a:p>
          <a:p>
            <a:endParaRPr lang="de-DE" sz="2400" dirty="0">
              <a:sym typeface="Wingdings"/>
            </a:endParaRPr>
          </a:p>
          <a:p>
            <a:r>
              <a:rPr lang="de-DE" sz="2400" dirty="0">
                <a:sym typeface="Wingdings"/>
              </a:rPr>
              <a:t>	Die von den gleichen Firmen hergestellten Produkte				verändern sich im Laufe der Zeit.</a:t>
            </a:r>
            <a:endParaRPr lang="de-DE" sz="2400" dirty="0"/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277625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" sz="2800" b="1" dirty="0"/>
              <a:t>Übung 6</a:t>
            </a:r>
            <a:br>
              <a:rPr lang="de" sz="2800" b="1" dirty="0"/>
            </a:br>
            <a:r>
              <a:rPr lang="de" sz="2400" b="1" dirty="0"/>
              <a:t>Exercise 6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82322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/>
              <a:t>Besonderheit:  Modalverben!</a:t>
            </a:r>
          </a:p>
          <a:p>
            <a:pPr marL="0" indent="0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de-DE" sz="2400" dirty="0"/>
              <a:t>Modalverben werden nicht als Partizip benutzt. Man benutzt eigentlich nur die Umschreibungen von können und müssen. </a:t>
            </a:r>
          </a:p>
          <a:p>
            <a:pPr marL="0" indent="0">
              <a:buNone/>
            </a:pPr>
            <a:r>
              <a:rPr lang="de-DE" sz="2400" dirty="0"/>
              <a:t>Diese Umschreibungen sind: 	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							</a:t>
            </a:r>
            <a:r>
              <a:rPr lang="de-DE" b="1" dirty="0"/>
              <a:t>haben + zu + Infinitiv</a:t>
            </a:r>
          </a:p>
          <a:p>
            <a:pPr marL="0" indent="0">
              <a:buNone/>
            </a:pPr>
            <a:r>
              <a:rPr lang="de-DE" sz="1200" b="1" dirty="0"/>
              <a:t>							</a:t>
            </a:r>
            <a:endParaRPr lang="de-DE" sz="100" b="1" dirty="0"/>
          </a:p>
          <a:p>
            <a:pPr marL="0" indent="0">
              <a:buNone/>
            </a:pPr>
            <a:r>
              <a:rPr lang="de-DE" b="1" dirty="0"/>
              <a:t>							sein + zu + Infinitiv</a:t>
            </a:r>
            <a:endParaRPr lang="de-DE" sz="2800" b="1" dirty="0"/>
          </a:p>
          <a:p>
            <a:pPr marL="0" indent="0" algn="just">
              <a:buNone/>
            </a:pPr>
            <a:r>
              <a:rPr lang="de-DE" dirty="0"/>
              <a:t>	</a:t>
            </a:r>
            <a:endParaRPr lang="de-DE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76423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9" y="1871895"/>
            <a:ext cx="8714115" cy="4033148"/>
          </a:xfrm>
        </p:spPr>
      </p:pic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7428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84" y="1508106"/>
            <a:ext cx="8340259" cy="5068964"/>
          </a:xfrm>
        </p:spPr>
      </p:pic>
    </p:spTree>
    <p:extLst>
      <p:ext uri="{BB962C8B-B14F-4D97-AF65-F5344CB8AC3E}">
        <p14:creationId xmlns:p14="http://schemas.microsoft.com/office/powerpoint/2010/main" val="3353701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u="sng" dirty="0"/>
              <a:t>können</a:t>
            </a:r>
            <a:r>
              <a:rPr lang="de-DE" b="1" dirty="0"/>
              <a:t> und </a:t>
            </a:r>
            <a:r>
              <a:rPr lang="de-DE" b="1" u="sng" dirty="0"/>
              <a:t>müssen</a:t>
            </a:r>
            <a:r>
              <a:rPr lang="de-DE" b="1" dirty="0"/>
              <a:t> als Partizip!!!!</a:t>
            </a:r>
          </a:p>
          <a:p>
            <a:endParaRPr lang="de-DE" b="1" dirty="0"/>
          </a:p>
          <a:p>
            <a:pPr lvl="1"/>
            <a:r>
              <a:rPr lang="de-DE" sz="3200" b="1" dirty="0"/>
              <a:t>haben</a:t>
            </a:r>
            <a:r>
              <a:rPr lang="de-DE" sz="3200" dirty="0"/>
              <a:t> + zu + Infinitiv </a:t>
            </a:r>
            <a:r>
              <a:rPr lang="de-DE" sz="3200" dirty="0">
                <a:sym typeface="Wingdings" panose="05000000000000000000" pitchFamily="2" charset="2"/>
              </a:rPr>
              <a:t> </a:t>
            </a:r>
            <a:r>
              <a:rPr lang="de-DE" sz="3200" b="1" cap="small" dirty="0">
                <a:sym typeface="Wingdings" panose="05000000000000000000" pitchFamily="2" charset="2"/>
              </a:rPr>
              <a:t>Aktiv</a:t>
            </a:r>
          </a:p>
          <a:p>
            <a:endParaRPr lang="de-DE" sz="3600" dirty="0">
              <a:sym typeface="Wingdings" panose="05000000000000000000" pitchFamily="2" charset="2"/>
            </a:endParaRPr>
          </a:p>
          <a:p>
            <a:pPr lvl="1"/>
            <a:r>
              <a:rPr lang="de-DE" sz="3200" b="1" dirty="0">
                <a:sym typeface="Wingdings" panose="05000000000000000000" pitchFamily="2" charset="2"/>
              </a:rPr>
              <a:t>sein</a:t>
            </a:r>
            <a:r>
              <a:rPr lang="de-DE" sz="3200" dirty="0">
                <a:sym typeface="Wingdings" panose="05000000000000000000" pitchFamily="2" charset="2"/>
              </a:rPr>
              <a:t> + zu + </a:t>
            </a:r>
            <a:r>
              <a:rPr lang="de-DE" sz="3200" dirty="0" err="1">
                <a:sym typeface="Wingdings" panose="05000000000000000000" pitchFamily="2" charset="2"/>
              </a:rPr>
              <a:t>Infinitv</a:t>
            </a:r>
            <a:r>
              <a:rPr lang="de-DE" sz="3200" dirty="0">
                <a:sym typeface="Wingdings" panose="05000000000000000000" pitchFamily="2" charset="2"/>
              </a:rPr>
              <a:t>  </a:t>
            </a:r>
            <a:r>
              <a:rPr lang="de-DE" sz="3200" b="1" cap="small" dirty="0">
                <a:sym typeface="Wingdings" panose="05000000000000000000" pitchFamily="2" charset="2"/>
              </a:rPr>
              <a:t>Passiv</a:t>
            </a:r>
          </a:p>
          <a:p>
            <a:endParaRPr lang="de-DE" b="1" cap="small" dirty="0"/>
          </a:p>
        </p:txBody>
      </p:sp>
    </p:spTree>
    <p:extLst>
      <p:ext uri="{BB962C8B-B14F-4D97-AF65-F5344CB8AC3E}">
        <p14:creationId xmlns:p14="http://schemas.microsoft.com/office/powerpoint/2010/main" val="3799556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000" b="1" u="sng" dirty="0"/>
              <a:t>Bildung von Sätzen</a:t>
            </a:r>
            <a:endParaRPr lang="de-DE" sz="2000" dirty="0"/>
          </a:p>
          <a:p>
            <a:pPr marL="0" indent="0">
              <a:buNone/>
            </a:pPr>
            <a:r>
              <a:rPr lang="de-DE" sz="800" dirty="0"/>
              <a:t> </a:t>
            </a:r>
          </a:p>
          <a:p>
            <a:pPr marL="0" indent="0">
              <a:buNone/>
            </a:pPr>
            <a:r>
              <a:rPr lang="de-DE" sz="2000" i="1" dirty="0"/>
              <a:t>Formen Sie die Relativsätze in Partizipialsätze um.</a:t>
            </a:r>
            <a:endParaRPr lang="de-DE" sz="2000" dirty="0"/>
          </a:p>
          <a:p>
            <a:pPr marL="0" indent="0">
              <a:buNone/>
            </a:pPr>
            <a:r>
              <a:rPr lang="de-DE" sz="800" dirty="0"/>
              <a:t> </a:t>
            </a:r>
          </a:p>
          <a:p>
            <a:pPr marL="0" indent="0">
              <a:buNone/>
            </a:pPr>
            <a:r>
              <a:rPr lang="de-DE" sz="2000" dirty="0"/>
              <a:t>Beispiel: 	</a:t>
            </a:r>
          </a:p>
          <a:p>
            <a:pPr marL="0" indent="0">
              <a:buNone/>
            </a:pPr>
            <a:r>
              <a:rPr lang="de-DE" sz="900" dirty="0"/>
              <a:t> </a:t>
            </a:r>
          </a:p>
          <a:p>
            <a:pPr marL="0" indent="0">
              <a:buNone/>
            </a:pPr>
            <a:r>
              <a:rPr lang="de-DE" sz="2400" dirty="0"/>
              <a:t>Tiere, die man beobachten </a:t>
            </a:r>
            <a:r>
              <a:rPr lang="de-DE" sz="2400" b="1" dirty="0"/>
              <a:t>kann</a:t>
            </a:r>
            <a:r>
              <a:rPr lang="de-DE" sz="2400" dirty="0"/>
              <a:t> (muss, soll),...		       	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/>
              <a:t>Die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b="1" dirty="0">
                <a:solidFill>
                  <a:srgbClr val="FF0000"/>
                </a:solidFill>
              </a:rPr>
              <a:t>zu</a:t>
            </a:r>
            <a:r>
              <a:rPr lang="de-DE" sz="2400" dirty="0">
                <a:solidFill>
                  <a:srgbClr val="FF0000"/>
                </a:solidFill>
              </a:rPr>
              <a:t> beobachtenden </a:t>
            </a:r>
            <a:r>
              <a:rPr lang="de-DE" sz="2400" dirty="0"/>
              <a:t>Tiere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Tiere, die man beobachten</a:t>
            </a:r>
            <a:r>
              <a:rPr lang="de-DE" sz="2400" b="1" dirty="0"/>
              <a:t> konnte </a:t>
            </a:r>
            <a:r>
              <a:rPr lang="de-DE" sz="2400" dirty="0"/>
              <a:t>(musste, sollte), ...         	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/>
              <a:t>Die </a:t>
            </a:r>
            <a:r>
              <a:rPr lang="de-DE" sz="2400" b="1" dirty="0">
                <a:solidFill>
                  <a:srgbClr val="FF0000"/>
                </a:solidFill>
              </a:rPr>
              <a:t>zu </a:t>
            </a:r>
            <a:r>
              <a:rPr lang="de-DE" sz="2400" dirty="0">
                <a:solidFill>
                  <a:srgbClr val="FF0000"/>
                </a:solidFill>
              </a:rPr>
              <a:t>beobachtenden </a:t>
            </a:r>
            <a:r>
              <a:rPr lang="de-DE" sz="2400" dirty="0"/>
              <a:t>Tiere</a:t>
            </a:r>
          </a:p>
          <a:p>
            <a:pPr marL="0" indent="0">
              <a:buNone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99855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/>
              <a:t>Alle Reparaturen, die der Elektriker durchführen muss,..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	Alle vom Elektriker durchzuführenden Reparaturen …</a:t>
            </a:r>
            <a:endParaRPr lang="de-DE" sz="24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Trotz vieler Aufgaben, die wir erledigen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Trotz vieler zu erledigenden Aufgaben …</a:t>
            </a:r>
            <a:endParaRPr lang="de-DE" sz="24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Beträge, die eingespart werden können,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Die einzusparenden Beiträge …	</a:t>
            </a:r>
            <a:endParaRPr lang="de-DE" sz="24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Hindernisse, die die Pferde überwinden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Die von Pferden zu überwindenden Hindernisse …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57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/>
              <a:t>Alle Reparaturen, die der Elektriker durchführen muss,..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Alle vom Elektriker durchzuführenden Reparaturen …</a:t>
            </a:r>
            <a:endParaRPr lang="de-DE" sz="24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Trotz vieler Aufgaben, die wir erledigen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Trotz vieler zu erledigenden Aufgaben …</a:t>
            </a:r>
            <a:endParaRPr lang="de-DE" sz="24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Beträge, die eingespart werden können,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Die einzusparenden Beiträge …	</a:t>
            </a:r>
            <a:endParaRPr lang="de-DE" sz="24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Hindernisse, die die Pferde überwinden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Die von Pferden zu überwindenden Hindernisse …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95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/>
              <a:t>Alle Reparaturen, die der Elektriker durchführen muss,..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Alle vom Elektriker durchzuführenden Reparaturen …</a:t>
            </a:r>
            <a:endParaRPr lang="de-DE" sz="24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Trotz vieler Aufgaben, die wir erledigen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Trotz vieler zu erledigenden Aufgaben …</a:t>
            </a:r>
            <a:endParaRPr lang="de-DE" sz="24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Beträge, die eingespart werden können,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Die einzusparenden Beiträge …	</a:t>
            </a:r>
            <a:endParaRPr lang="de-DE" sz="24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Hindernisse, die die Pferde überwinden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	Die von Pferden zu überwindenden Hindernisse …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6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2"/>
          <p:cNvSpPr txBox="1">
            <a:spLocks/>
          </p:cNvSpPr>
          <p:nvPr/>
        </p:nvSpPr>
        <p:spPr>
          <a:xfrm>
            <a:off x="358448" y="1656272"/>
            <a:ext cx="8388735" cy="46841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00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657"/>
            <a:ext cx="8174052" cy="4623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Partizipien werden vom Verb abgeleitet. Man unterscheidet </a:t>
            </a:r>
            <a:r>
              <a:rPr lang="de-DE" sz="2400" b="1" dirty="0"/>
              <a:t>zwei Arten von Partizipien</a:t>
            </a:r>
            <a:r>
              <a:rPr lang="de-DE" sz="2400" dirty="0"/>
              <a:t>: </a:t>
            </a:r>
          </a:p>
          <a:p>
            <a:pPr marL="0" indent="0">
              <a:buNone/>
            </a:pP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Participles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are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derived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from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 verb. 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There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are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two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kinds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of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participles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4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b="1" dirty="0"/>
              <a:t>Verb (Infinitiv) </a:t>
            </a:r>
            <a:r>
              <a:rPr lang="de-DE" sz="2400" dirty="0"/>
              <a:t>		= fallen</a:t>
            </a:r>
          </a:p>
          <a:p>
            <a:pPr marL="0" indent="0">
              <a:buNone/>
            </a:pPr>
            <a:r>
              <a:rPr lang="de-DE" sz="2400" b="1" dirty="0"/>
              <a:t>Partizip Präsens (I) 	</a:t>
            </a:r>
            <a:r>
              <a:rPr lang="de-DE" sz="2400" dirty="0"/>
              <a:t>= fallen</a:t>
            </a:r>
            <a:r>
              <a:rPr lang="de-DE" sz="2400" b="1" dirty="0">
                <a:solidFill>
                  <a:srgbClr val="FF0000"/>
                </a:solidFill>
              </a:rPr>
              <a:t>d</a:t>
            </a:r>
          </a:p>
          <a:p>
            <a:pPr marL="0" indent="0">
              <a:buNone/>
            </a:pPr>
            <a:r>
              <a:rPr lang="de-DE" sz="2400" b="1" dirty="0"/>
              <a:t>Partizip Perfekt (II) </a:t>
            </a:r>
            <a:r>
              <a:rPr lang="de-DE" sz="2400" dirty="0"/>
              <a:t>	= </a:t>
            </a:r>
            <a:r>
              <a:rPr lang="de-DE" sz="2400" b="1" dirty="0">
                <a:solidFill>
                  <a:srgbClr val="FF0000"/>
                </a:solidFill>
              </a:rPr>
              <a:t>ge</a:t>
            </a:r>
            <a:r>
              <a:rPr lang="de-DE" sz="2400" dirty="0"/>
              <a:t>fallen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dirty="0"/>
              <a:t>Mit dem Partizip II wird normalerweise das Perfekt, das Passiv und das Plusquamperfekt gebildet.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II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usually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build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tense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passive form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past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br>
              <a:rPr lang="de-DE" sz="2400" dirty="0"/>
            </a:br>
            <a:r>
              <a:rPr lang="de-DE" sz="2400" dirty="0"/>
              <a:t>		</a:t>
            </a:r>
          </a:p>
        </p:txBody>
      </p:sp>
      <p:sp>
        <p:nvSpPr>
          <p:cNvPr id="6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Partizipien</a:t>
            </a:r>
            <a:r>
              <a:rPr lang="en-GB" sz="2800" b="1" dirty="0">
                <a:cs typeface="Calibri"/>
              </a:rPr>
              <a:t> – </a:t>
            </a:r>
            <a:r>
              <a:rPr lang="en-GB" sz="2800" b="1" dirty="0" err="1">
                <a:cs typeface="Calibri"/>
              </a:rPr>
              <a:t>Arten</a:t>
            </a:r>
            <a:r>
              <a:rPr lang="en-GB" sz="2800" b="1" dirty="0">
                <a:cs typeface="Calibri"/>
              </a:rPr>
              <a:t> 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Participles</a:t>
            </a:r>
            <a:r>
              <a:rPr lang="de-DE" sz="2400" b="1" dirty="0">
                <a:cs typeface="Calibri"/>
              </a:rPr>
              <a:t> – </a:t>
            </a:r>
            <a:r>
              <a:rPr lang="de-DE" sz="2400" b="1" dirty="0" err="1">
                <a:cs typeface="Calibri"/>
              </a:rPr>
              <a:t>the</a:t>
            </a:r>
            <a:r>
              <a:rPr lang="de-DE" sz="2400" b="1" dirty="0">
                <a:cs typeface="Calibri"/>
              </a:rPr>
              <a:t> different </a:t>
            </a:r>
            <a:r>
              <a:rPr lang="de-DE" sz="2400" b="1" dirty="0" err="1">
                <a:cs typeface="Calibri"/>
              </a:rPr>
              <a:t>kinds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88379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/>
              <a:t>Alle Reparaturen, die der Elektriker durchführen muss,..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Alle vom Elektriker durchzuführenden Reparaturen …</a:t>
            </a:r>
            <a:endParaRPr lang="de-DE" sz="24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Trotz vieler Aufgaben, die wir erledigen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Trotz vieler zu erledigenden Aufgaben …</a:t>
            </a:r>
            <a:endParaRPr lang="de-DE" sz="24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Beträge, die eingespart werden können,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Die einzusparenden Beiträge …</a:t>
            </a:r>
            <a:r>
              <a:rPr lang="de-DE" sz="2400" dirty="0">
                <a:sym typeface="Wingdings" panose="05000000000000000000" pitchFamily="2" charset="2"/>
              </a:rPr>
              <a:t>	</a:t>
            </a:r>
            <a:endParaRPr lang="de-DE" sz="2400" dirty="0"/>
          </a:p>
          <a:p>
            <a:pPr lvl="0">
              <a:lnSpc>
                <a:spcPct val="150000"/>
              </a:lnSpc>
            </a:pPr>
            <a:r>
              <a:rPr lang="de-DE" sz="2400" dirty="0"/>
              <a:t>Die Hindernisse, die die Pferde überwinden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Die von Pferden zu überwindenden Hindernisse …</a:t>
            </a:r>
            <a:endParaRPr lang="de-D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76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de-DE" sz="2400" dirty="0"/>
              <a:t>Alle Reparaturen, die der Elektriker durchführen muss,..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Alle vom Elektriker durchzuführenden Reparaturen …</a:t>
            </a:r>
            <a:endParaRPr lang="de-DE" sz="24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Trotz vieler Aufgaben, die wir erledigen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Trotz vieler zu erledigenden Aufgaben …</a:t>
            </a:r>
            <a:endParaRPr lang="de-DE" sz="2400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de-DE" sz="2400" dirty="0"/>
              <a:t>Die Beträge, die eingespart werden können,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Die einzusparenden Beiträge …</a:t>
            </a:r>
            <a:r>
              <a:rPr lang="de-DE" sz="2400" dirty="0">
                <a:sym typeface="Wingdings" panose="05000000000000000000" pitchFamily="2" charset="2"/>
              </a:rPr>
              <a:t>	</a:t>
            </a:r>
            <a:endParaRPr lang="de-DE" sz="2400" dirty="0"/>
          </a:p>
          <a:p>
            <a:pPr lvl="0">
              <a:lnSpc>
                <a:spcPct val="150000"/>
              </a:lnSpc>
            </a:pPr>
            <a:r>
              <a:rPr lang="de-DE" sz="2400" dirty="0"/>
              <a:t>Die Hindernisse, die die Pferde überwinden müssen, ...</a:t>
            </a:r>
          </a:p>
          <a:p>
            <a:pPr lvl="0">
              <a:lnSpc>
                <a:spcPct val="150000"/>
              </a:lnSpc>
            </a:pPr>
            <a:r>
              <a:rPr lang="de-DE" sz="2400" dirty="0">
                <a:sym typeface="Wingdings" panose="05000000000000000000" pitchFamily="2" charset="2"/>
              </a:rPr>
              <a:t> 	</a:t>
            </a:r>
            <a:r>
              <a:rPr lang="de-DE" sz="2400" dirty="0">
                <a:solidFill>
                  <a:srgbClr val="FF0000"/>
                </a:solidFill>
                <a:sym typeface="Wingdings" panose="05000000000000000000" pitchFamily="2" charset="2"/>
              </a:rPr>
              <a:t>Die von Pferden zu überwindenden Hindernisse …</a:t>
            </a:r>
            <a:endParaRPr lang="de-D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2"/>
          <p:cNvSpPr txBox="1">
            <a:spLocks/>
          </p:cNvSpPr>
          <p:nvPr/>
        </p:nvSpPr>
        <p:spPr>
          <a:xfrm>
            <a:off x="358448" y="1656272"/>
            <a:ext cx="8388735" cy="47617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de-DE" sz="2000"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658"/>
            <a:ext cx="8174052" cy="4623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Aber</a:t>
            </a:r>
            <a:r>
              <a:rPr lang="de-DE" sz="2400" b="1" dirty="0"/>
              <a:t> Partizip Präsens und Partizip Perfekt </a:t>
            </a:r>
            <a:r>
              <a:rPr lang="de-DE" sz="2400" dirty="0"/>
              <a:t>können auch wie ein </a:t>
            </a:r>
            <a:r>
              <a:rPr lang="de-DE" sz="2400" b="1" dirty="0"/>
              <a:t>Adjektiv</a:t>
            </a:r>
            <a:r>
              <a:rPr lang="de-DE" sz="2400" dirty="0"/>
              <a:t> benutzt werden. Sie müssen dekliniert werden.</a:t>
            </a:r>
          </a:p>
          <a:p>
            <a:pPr marL="0" indent="0">
              <a:buNone/>
            </a:pP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But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can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also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need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declined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endParaRPr lang="de-DE" sz="24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2400" b="1" dirty="0"/>
              <a:t>Partizip Präsens 	</a:t>
            </a:r>
            <a:endParaRPr lang="de-DE" sz="2400" dirty="0"/>
          </a:p>
          <a:p>
            <a:pPr marL="0" indent="0">
              <a:buNone/>
            </a:pPr>
            <a:r>
              <a:rPr lang="de-DE" sz="2400" dirty="0"/>
              <a:t>Beispiel:			Der </a:t>
            </a:r>
            <a:r>
              <a:rPr lang="de-DE" sz="2400" b="1" dirty="0">
                <a:solidFill>
                  <a:srgbClr val="FF0000"/>
                </a:solidFill>
              </a:rPr>
              <a:t>fallende</a:t>
            </a:r>
            <a:r>
              <a:rPr lang="de-DE" sz="2400" dirty="0">
                <a:solidFill>
                  <a:srgbClr val="FF0000"/>
                </a:solidFill>
              </a:rPr>
              <a:t> </a:t>
            </a:r>
            <a:r>
              <a:rPr lang="de-DE" sz="2400" dirty="0"/>
              <a:t>Apfel ist rot.	</a:t>
            </a:r>
          </a:p>
          <a:p>
            <a:pPr marL="0" indent="0">
              <a:buNone/>
            </a:pP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Example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 </a:t>
            </a:r>
            <a:br>
              <a:rPr lang="de-DE" sz="2400" dirty="0"/>
            </a:br>
            <a:endParaRPr lang="de-DE" sz="2400" dirty="0"/>
          </a:p>
          <a:p>
            <a:pPr marL="0" indent="0">
              <a:buNone/>
            </a:pPr>
            <a:r>
              <a:rPr lang="de-DE" sz="2400" b="1" dirty="0"/>
              <a:t>Partizip Perfekt</a:t>
            </a:r>
          </a:p>
          <a:p>
            <a:pPr marL="0" indent="0">
              <a:buNone/>
            </a:pPr>
            <a:r>
              <a:rPr lang="de-DE" sz="2400" dirty="0"/>
              <a:t>Beispiel:			Der </a:t>
            </a:r>
            <a:r>
              <a:rPr lang="de-DE" sz="2400" b="1" dirty="0">
                <a:solidFill>
                  <a:srgbClr val="FF0000"/>
                </a:solidFill>
              </a:rPr>
              <a:t>gefallene </a:t>
            </a:r>
            <a:r>
              <a:rPr lang="de-DE" sz="2400" dirty="0"/>
              <a:t>Apfel liegt unter dem Baum.	</a:t>
            </a:r>
          </a:p>
          <a:p>
            <a:pPr marL="0" indent="0">
              <a:buNone/>
            </a:pP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Example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 </a:t>
            </a:r>
            <a:r>
              <a:rPr lang="de-DE" sz="2400" dirty="0"/>
              <a:t>		</a:t>
            </a:r>
          </a:p>
        </p:txBody>
      </p:sp>
      <p:sp>
        <p:nvSpPr>
          <p:cNvPr id="6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Participle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7318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64515" y="2331817"/>
            <a:ext cx="79928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Infinitiv 	+	</a:t>
            </a:r>
            <a:r>
              <a:rPr lang="de-DE" sz="2400" b="1" dirty="0">
                <a:solidFill>
                  <a:srgbClr val="FF0000"/>
                </a:solidFill>
              </a:rPr>
              <a:t>-d		</a:t>
            </a:r>
            <a:r>
              <a:rPr lang="de-DE" sz="2400" dirty="0">
                <a:solidFill>
                  <a:schemeClr val="tx1"/>
                </a:solidFill>
              </a:rPr>
              <a:t>+</a:t>
            </a:r>
            <a:r>
              <a:rPr lang="de-DE" sz="2400" b="1" dirty="0">
                <a:solidFill>
                  <a:srgbClr val="FF0000"/>
                </a:solidFill>
              </a:rPr>
              <a:t>  	</a:t>
            </a:r>
            <a:r>
              <a:rPr lang="de-DE" sz="2400" b="1" dirty="0">
                <a:solidFill>
                  <a:srgbClr val="0070C0"/>
                </a:solidFill>
              </a:rPr>
              <a:t>Adjektivdeklination 	</a:t>
            </a:r>
            <a:r>
              <a:rPr lang="de-DE" sz="2400" dirty="0">
                <a:solidFill>
                  <a:schemeClr val="tx1"/>
                </a:solidFill>
              </a:rPr>
              <a:t>+	Nomen</a:t>
            </a:r>
            <a:endParaRPr lang="de-DE" sz="2400" b="1" dirty="0">
              <a:solidFill>
                <a:srgbClr val="0070C0"/>
              </a:solidFill>
            </a:endParaRPr>
          </a:p>
          <a:p>
            <a:r>
              <a:rPr lang="de-DE" sz="2400" dirty="0"/>
              <a:t>			</a:t>
            </a:r>
          </a:p>
          <a:p>
            <a:r>
              <a:rPr lang="de-DE" sz="2400" b="1" dirty="0"/>
              <a:t>Beispiel:</a:t>
            </a:r>
            <a:r>
              <a:rPr lang="de-DE" sz="2400" dirty="0"/>
              <a:t> 	Ich sehe den </a:t>
            </a:r>
            <a:r>
              <a:rPr lang="de-DE" sz="2400" dirty="0">
                <a:solidFill>
                  <a:srgbClr val="FF0000"/>
                </a:solidFill>
              </a:rPr>
              <a:t>fallen</a:t>
            </a:r>
            <a:r>
              <a:rPr lang="de-DE" sz="2400" b="1" dirty="0">
                <a:solidFill>
                  <a:srgbClr val="FF0000"/>
                </a:solidFill>
              </a:rPr>
              <a:t>d</a:t>
            </a:r>
            <a:r>
              <a:rPr lang="de-DE" sz="2400" b="1" dirty="0">
                <a:solidFill>
                  <a:srgbClr val="0070C0"/>
                </a:solidFill>
              </a:rPr>
              <a:t>en </a:t>
            </a:r>
            <a:r>
              <a:rPr lang="de-DE" sz="2400" dirty="0">
                <a:solidFill>
                  <a:schemeClr val="tx1"/>
                </a:solidFill>
              </a:rPr>
              <a:t>Apfel.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615154"/>
            <a:ext cx="8281358" cy="601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de-DE" sz="2400" b="1" dirty="0"/>
              <a:t>Partizip Präsens als Adjektiv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156207"/>
            <a:ext cx="8281358" cy="601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de-DE" sz="2400" b="1" dirty="0"/>
              <a:t>Partizip Perfekt als Adjektiv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4515" y="4852933"/>
            <a:ext cx="799288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Partizip Perfekt</a:t>
            </a:r>
            <a:r>
              <a:rPr lang="de-DE" sz="2400" b="1" dirty="0">
                <a:solidFill>
                  <a:srgbClr val="FF0000"/>
                </a:solidFill>
              </a:rPr>
              <a:t>	</a:t>
            </a:r>
            <a:r>
              <a:rPr lang="de-DE" sz="2400" dirty="0">
                <a:solidFill>
                  <a:schemeClr val="tx1"/>
                </a:solidFill>
              </a:rPr>
              <a:t>+</a:t>
            </a:r>
            <a:r>
              <a:rPr lang="de-DE" sz="2400" b="1" dirty="0">
                <a:solidFill>
                  <a:srgbClr val="FF0000"/>
                </a:solidFill>
              </a:rPr>
              <a:t>  	</a:t>
            </a:r>
            <a:r>
              <a:rPr lang="de-DE" sz="2400" b="1" dirty="0">
                <a:solidFill>
                  <a:srgbClr val="0070C0"/>
                </a:solidFill>
              </a:rPr>
              <a:t>Adjektivdeklination</a:t>
            </a:r>
            <a:r>
              <a:rPr lang="de-DE" sz="2400" dirty="0">
                <a:solidFill>
                  <a:schemeClr val="tx1"/>
                </a:solidFill>
              </a:rPr>
              <a:t> 	+	Nomen</a:t>
            </a:r>
            <a:endParaRPr lang="de-DE" sz="2400" b="1" dirty="0">
              <a:solidFill>
                <a:srgbClr val="0070C0"/>
              </a:solidFill>
            </a:endParaRPr>
          </a:p>
          <a:p>
            <a:r>
              <a:rPr lang="de-DE" sz="2400" dirty="0"/>
              <a:t>			</a:t>
            </a:r>
          </a:p>
          <a:p>
            <a:r>
              <a:rPr lang="de-DE" sz="2400" b="1" dirty="0"/>
              <a:t>Beispiel:</a:t>
            </a:r>
            <a:r>
              <a:rPr lang="de-DE" sz="2400" dirty="0"/>
              <a:t> 	Da liegt der </a:t>
            </a:r>
            <a:r>
              <a:rPr lang="de-DE" sz="2400" dirty="0">
                <a:solidFill>
                  <a:srgbClr val="FF0000"/>
                </a:solidFill>
              </a:rPr>
              <a:t>gefallen</a:t>
            </a:r>
            <a:r>
              <a:rPr lang="de-DE" sz="2400" b="1" dirty="0">
                <a:solidFill>
                  <a:srgbClr val="0070C0"/>
                </a:solidFill>
              </a:rPr>
              <a:t>e </a:t>
            </a:r>
            <a:r>
              <a:rPr lang="de-DE" sz="2400" dirty="0">
                <a:solidFill>
                  <a:schemeClr val="tx1"/>
                </a:solidFill>
              </a:rPr>
              <a:t>Apfel.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Participle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23465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5154"/>
            <a:ext cx="8174052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Das </a:t>
            </a:r>
            <a:r>
              <a:rPr lang="de-DE" sz="2400" b="1" dirty="0"/>
              <a:t>Partizip Präsens als Adjektiv </a:t>
            </a:r>
            <a:r>
              <a:rPr lang="de-DE" sz="2400" dirty="0"/>
              <a:t>wird in folgenden Situationen benutzt:</a:t>
            </a:r>
            <a:br>
              <a:rPr lang="de-DE" sz="2400" dirty="0"/>
            </a:b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following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situations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400" dirty="0"/>
          </a:p>
          <a:p>
            <a:pPr marL="0" indent="0" algn="just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bei einer </a:t>
            </a:r>
            <a:r>
              <a:rPr lang="de-DE" sz="2400" b="1" dirty="0"/>
              <a:t>nicht abgeschlossenen </a:t>
            </a:r>
            <a:r>
              <a:rPr lang="de-DE" sz="2400" dirty="0"/>
              <a:t>Aktion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with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ongoing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</a:t>
            </a:r>
            <a:endParaRPr lang="de-DE" sz="1800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wenn etwas </a:t>
            </a:r>
            <a:r>
              <a:rPr lang="de-DE" sz="2400" b="1" dirty="0">
                <a:solidFill>
                  <a:prstClr val="black"/>
                </a:solidFill>
              </a:rPr>
              <a:t>jetzt</a:t>
            </a:r>
            <a:r>
              <a:rPr lang="de-DE" sz="2400" dirty="0">
                <a:solidFill>
                  <a:prstClr val="black"/>
                </a:solidFill>
              </a:rPr>
              <a:t> passiert 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something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happens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right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now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wenn </a:t>
            </a:r>
            <a:r>
              <a:rPr lang="de-DE" sz="2400" b="1" dirty="0"/>
              <a:t>gleichzeitig</a:t>
            </a:r>
            <a:r>
              <a:rPr lang="de-DE" sz="2400" dirty="0"/>
              <a:t> zwei </a:t>
            </a:r>
            <a:r>
              <a:rPr lang="de-DE" sz="2400" b="1" dirty="0"/>
              <a:t>parallele</a:t>
            </a:r>
            <a:r>
              <a:rPr lang="de-DE" sz="2400" dirty="0"/>
              <a:t> Handlungen passieren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two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parallel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happen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simultaneously</a:t>
            </a:r>
            <a:endParaRPr lang="de-DE" sz="2400" dirty="0"/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de-DE" sz="2400" dirty="0"/>
              <a:t>	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Präsens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present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8" name="Textfeld 7"/>
          <p:cNvSpPr txBox="1"/>
          <p:nvPr/>
        </p:nvSpPr>
        <p:spPr>
          <a:xfrm>
            <a:off x="873630" y="5415950"/>
            <a:ext cx="514760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Die Frau </a:t>
            </a:r>
            <a:r>
              <a:rPr lang="de-DE" sz="2400" b="1" dirty="0"/>
              <a:t>kocht</a:t>
            </a:r>
            <a:r>
              <a:rPr lang="de-DE" sz="2400" dirty="0"/>
              <a:t> Suppe und </a:t>
            </a:r>
            <a:r>
              <a:rPr lang="de-DE" sz="2400" b="1" dirty="0"/>
              <a:t>singt</a:t>
            </a:r>
            <a:r>
              <a:rPr lang="de-DE" sz="2400" dirty="0"/>
              <a:t> dabei.</a:t>
            </a:r>
          </a:p>
          <a:p>
            <a:r>
              <a:rPr lang="de-DE" sz="2400" dirty="0"/>
              <a:t>Die </a:t>
            </a:r>
            <a:r>
              <a:rPr lang="de-DE" sz="2400" b="1" dirty="0">
                <a:solidFill>
                  <a:srgbClr val="FF0000"/>
                </a:solidFill>
              </a:rPr>
              <a:t>singende</a:t>
            </a:r>
            <a:r>
              <a:rPr lang="de-DE" sz="2400" dirty="0"/>
              <a:t> Frau </a:t>
            </a:r>
            <a:r>
              <a:rPr lang="de-DE" sz="2400" b="1" dirty="0"/>
              <a:t>kocht</a:t>
            </a:r>
            <a:r>
              <a:rPr lang="de-DE" sz="2400" dirty="0"/>
              <a:t> Suppe.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Nach unten gekrümmter Pfeil 9"/>
          <p:cNvSpPr/>
          <p:nvPr/>
        </p:nvSpPr>
        <p:spPr>
          <a:xfrm rot="5400000">
            <a:off x="6077996" y="5559716"/>
            <a:ext cx="690112" cy="5434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435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615154"/>
            <a:ext cx="8686801" cy="46993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/>
              <a:t>Das </a:t>
            </a:r>
            <a:r>
              <a:rPr lang="de-DE" sz="2400" b="1" dirty="0"/>
              <a:t>Partizip Perfekt als Adjektiv </a:t>
            </a:r>
            <a:r>
              <a:rPr lang="de-DE" sz="2400" dirty="0"/>
              <a:t>wird in folgenden Situationen benutzt:</a:t>
            </a:r>
            <a:br>
              <a:rPr lang="de-DE" sz="2400" dirty="0"/>
            </a:b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in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following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situations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400" dirty="0"/>
          </a:p>
          <a:p>
            <a:pPr marL="0" indent="0" algn="just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bei einer </a:t>
            </a:r>
            <a:r>
              <a:rPr lang="de-DE" sz="2400" b="1" dirty="0"/>
              <a:t>abgeschlossenen </a:t>
            </a:r>
            <a:r>
              <a:rPr lang="de-DE" sz="2400" dirty="0"/>
              <a:t>Aktion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with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already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completed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</a:t>
            </a:r>
            <a:endParaRPr lang="de-DE" sz="1800" dirty="0">
              <a:solidFill>
                <a:prstClr val="white">
                  <a:lumMod val="50000"/>
                </a:prst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prstClr val="black"/>
                </a:solidFill>
              </a:rPr>
              <a:t>wenn etwas </a:t>
            </a:r>
            <a:r>
              <a:rPr lang="de-DE" sz="2400" b="1" dirty="0">
                <a:solidFill>
                  <a:prstClr val="black"/>
                </a:solidFill>
              </a:rPr>
              <a:t>schon passiert / beendet </a:t>
            </a:r>
            <a:r>
              <a:rPr lang="de-DE" sz="2400" dirty="0">
                <a:solidFill>
                  <a:prstClr val="black"/>
                </a:solidFill>
              </a:rPr>
              <a:t>ist</a:t>
            </a:r>
            <a:br>
              <a:rPr lang="de-DE" sz="2400" dirty="0">
                <a:solidFill>
                  <a:prstClr val="black"/>
                </a:solidFill>
              </a:rPr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something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has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already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happend /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is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finished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de-DE" sz="2400" dirty="0">
              <a:solidFill>
                <a:prstClr val="black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de-DE" sz="2400" dirty="0"/>
              <a:t>wenn zwei Handlungen </a:t>
            </a:r>
            <a:r>
              <a:rPr lang="de-DE" sz="2400" b="1" dirty="0"/>
              <a:t>zeitlich versetzt / nicht parallel </a:t>
            </a:r>
            <a:r>
              <a:rPr lang="de-DE" sz="2400" dirty="0"/>
              <a:t>passieren</a:t>
            </a:r>
            <a:br>
              <a:rPr lang="de-DE" sz="2400" dirty="0"/>
            </a:b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when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two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actions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happen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delayed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not parallel</a:t>
            </a:r>
            <a:endParaRPr lang="de-DE" sz="2400" dirty="0"/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de-DE" sz="2400" dirty="0"/>
              <a:t>	</a:t>
            </a: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de-D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Partizip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Perfekt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als</a:t>
            </a:r>
            <a:r>
              <a:rPr lang="en-GB" sz="2800" b="1" dirty="0">
                <a:cs typeface="Calibri"/>
              </a:rPr>
              <a:t> </a:t>
            </a:r>
            <a:r>
              <a:rPr lang="en-GB" sz="2800" b="1" dirty="0" err="1">
                <a:cs typeface="Calibri"/>
              </a:rPr>
              <a:t>Adjektiv</a:t>
            </a:r>
            <a:br>
              <a:rPr lang="en-GB" sz="2800" b="1" dirty="0">
                <a:cs typeface="Calibri"/>
              </a:rPr>
            </a:br>
            <a:r>
              <a:rPr lang="de-DE" sz="2400" b="1" dirty="0" err="1">
                <a:cs typeface="Calibri"/>
              </a:rPr>
              <a:t>Particip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perfect</a:t>
            </a:r>
            <a:r>
              <a:rPr lang="de-DE" sz="2400" b="1">
                <a:cs typeface="Calibri"/>
              </a:rPr>
              <a:t> as</a:t>
            </a:r>
            <a:r>
              <a:rPr lang="de-DE" sz="2400" b="1" dirty="0">
                <a:cs typeface="Calibri"/>
              </a:rPr>
              <a:t> </a:t>
            </a:r>
            <a:r>
              <a:rPr lang="de-DE" sz="2400" b="1" dirty="0" err="1">
                <a:cs typeface="Calibri"/>
              </a:rPr>
              <a:t>adjective</a:t>
            </a:r>
            <a:endParaRPr lang="en-CA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873630" y="5424576"/>
            <a:ext cx="674349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Er hat</a:t>
            </a:r>
            <a:r>
              <a:rPr lang="de-DE" sz="2400" b="1" dirty="0"/>
              <a:t> </a:t>
            </a:r>
            <a:r>
              <a:rPr lang="de-DE" sz="2400" dirty="0"/>
              <a:t>sich ein Auto </a:t>
            </a:r>
            <a:r>
              <a:rPr lang="de-DE" sz="2400" b="1" dirty="0"/>
              <a:t>gekauft</a:t>
            </a:r>
            <a:r>
              <a:rPr lang="de-DE" sz="2400" dirty="0"/>
              <a:t>. Das Auto ist </a:t>
            </a:r>
            <a:r>
              <a:rPr lang="de-DE" sz="2400" b="1" dirty="0"/>
              <a:t>gebraucht</a:t>
            </a:r>
            <a:r>
              <a:rPr lang="de-DE" sz="2400" dirty="0"/>
              <a:t>. </a:t>
            </a:r>
          </a:p>
          <a:p>
            <a:r>
              <a:rPr lang="de-DE" sz="2400" dirty="0"/>
              <a:t>Er hat sich ein </a:t>
            </a:r>
            <a:r>
              <a:rPr lang="de-DE" sz="2400" b="1" dirty="0">
                <a:solidFill>
                  <a:srgbClr val="FF0000"/>
                </a:solidFill>
              </a:rPr>
              <a:t>gebrauchtes</a:t>
            </a:r>
            <a:r>
              <a:rPr lang="de-DE" sz="2400" dirty="0"/>
              <a:t> Auto </a:t>
            </a:r>
            <a:r>
              <a:rPr lang="de-DE" sz="2400" b="1" dirty="0"/>
              <a:t>gekauft</a:t>
            </a:r>
            <a:r>
              <a:rPr lang="de-DE" sz="2400" dirty="0"/>
              <a:t>.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10" name="Nach unten gekrümmter Pfeil 9"/>
          <p:cNvSpPr/>
          <p:nvPr/>
        </p:nvSpPr>
        <p:spPr>
          <a:xfrm rot="5400000">
            <a:off x="7641116" y="5568342"/>
            <a:ext cx="690112" cy="54346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821502"/>
            <a:ext cx="8281358" cy="13954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de-DE" sz="2400" dirty="0">
                <a:solidFill>
                  <a:prstClr val="black"/>
                </a:solidFill>
              </a:rPr>
              <a:t>				 </a:t>
            </a:r>
          </a:p>
          <a:p>
            <a:pPr marL="0" indent="0" algn="just">
              <a:buFont typeface="Arial"/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buFont typeface="Arial"/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Wiederholung</a:t>
            </a:r>
            <a:r>
              <a:rPr lang="en-GB" sz="2800" b="1" dirty="0">
                <a:cs typeface="Calibri"/>
              </a:rPr>
              <a:t> - </a:t>
            </a:r>
            <a:r>
              <a:rPr lang="en-GB" sz="2800" b="1" dirty="0" err="1">
                <a:cs typeface="Calibri"/>
              </a:rPr>
              <a:t>Deklination</a:t>
            </a:r>
            <a:br>
              <a:rPr lang="en-GB" sz="2800" b="1" dirty="0">
                <a:cs typeface="Calibri"/>
              </a:rPr>
            </a:br>
            <a:r>
              <a:rPr lang="de-DE" sz="2400" b="1" dirty="0">
                <a:cs typeface="Calibri"/>
              </a:rPr>
              <a:t>Repetition - </a:t>
            </a:r>
            <a:r>
              <a:rPr lang="de-DE" sz="2400" b="1" dirty="0" err="1">
                <a:cs typeface="Calibri"/>
              </a:rPr>
              <a:t>declination</a:t>
            </a:r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1734310"/>
            <a:ext cx="6403296" cy="123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3266245"/>
            <a:ext cx="6403297" cy="1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1" y="4822575"/>
            <a:ext cx="6403298" cy="13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-491706" y="2169543"/>
            <a:ext cx="2682815" cy="469938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de-DE" sz="2000" dirty="0"/>
              <a:t>Definiter Artikel:</a:t>
            </a:r>
            <a:br>
              <a:rPr lang="de-DE" sz="2000" dirty="0"/>
            </a:b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Definite </a:t>
            </a:r>
            <a:r>
              <a:rPr lang="de-DE" sz="1600" dirty="0" err="1">
                <a:solidFill>
                  <a:prstClr val="white">
                    <a:lumMod val="50000"/>
                  </a:prstClr>
                </a:solidFill>
              </a:rPr>
              <a:t>article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000" dirty="0"/>
          </a:p>
          <a:p>
            <a:pPr marL="0" indent="0" algn="r">
              <a:buNone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de-DE" sz="2000" dirty="0">
                <a:solidFill>
                  <a:prstClr val="black"/>
                </a:solidFill>
              </a:rPr>
              <a:t>Indefiniter Artikel:</a:t>
            </a:r>
            <a:br>
              <a:rPr lang="de-DE" sz="20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Indefinite </a:t>
            </a:r>
            <a:r>
              <a:rPr lang="de-DE" sz="1600" dirty="0" err="1">
                <a:solidFill>
                  <a:prstClr val="white">
                    <a:lumMod val="50000"/>
                  </a:prstClr>
                </a:solidFill>
              </a:rPr>
              <a:t>article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000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r>
              <a:rPr lang="de-DE" sz="2000" dirty="0">
                <a:solidFill>
                  <a:prstClr val="black"/>
                </a:solidFill>
              </a:rPr>
              <a:t>Nullartikel:</a:t>
            </a:r>
            <a:br>
              <a:rPr lang="de-DE" sz="2000" dirty="0">
                <a:solidFill>
                  <a:prstClr val="black"/>
                </a:solidFill>
              </a:rPr>
            </a:b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Zero </a:t>
            </a:r>
            <a:r>
              <a:rPr lang="de-DE" sz="1600" dirty="0" err="1">
                <a:solidFill>
                  <a:prstClr val="white">
                    <a:lumMod val="50000"/>
                  </a:prstClr>
                </a:solidFill>
              </a:rPr>
              <a:t>article</a:t>
            </a:r>
            <a:r>
              <a:rPr lang="de-DE" sz="1600" dirty="0">
                <a:solidFill>
                  <a:prstClr val="white">
                    <a:lumMod val="50000"/>
                  </a:prstClr>
                </a:solidFill>
              </a:rPr>
              <a:t>:</a:t>
            </a:r>
            <a:endParaRPr lang="de-DE" sz="2000" dirty="0">
              <a:solidFill>
                <a:prstClr val="black"/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de-DE" sz="2000" dirty="0"/>
              <a:t>	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r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931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15154"/>
            <a:ext cx="8341744" cy="455863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de-DE" sz="2400" b="1" dirty="0"/>
              <a:t>Partizip Präsens </a:t>
            </a:r>
            <a:r>
              <a:rPr lang="de-DE" sz="2400" dirty="0"/>
              <a:t>und </a:t>
            </a:r>
            <a:r>
              <a:rPr lang="de-DE" sz="2400" b="1" dirty="0"/>
              <a:t>Partizip Perfekt </a:t>
            </a:r>
            <a:r>
              <a:rPr lang="de-DE" sz="2400" dirty="0"/>
              <a:t>können auch wie ein Adjektiv benutzt werden. Sie müssen </a:t>
            </a:r>
            <a:r>
              <a:rPr lang="de-DE" sz="2400" b="1" dirty="0"/>
              <a:t>dekliniert</a:t>
            </a:r>
            <a:r>
              <a:rPr lang="de-DE" sz="2400" dirty="0"/>
              <a:t> werden. </a:t>
            </a:r>
            <a:br>
              <a:rPr lang="de-DE" sz="2400" dirty="0"/>
            </a:b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present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and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particip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perfect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can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used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as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an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adjective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.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They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need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to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be</a:t>
            </a:r>
            <a:r>
              <a:rPr lang="de-DE" sz="1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lang="de-DE" sz="1800" dirty="0" err="1">
                <a:solidFill>
                  <a:prstClr val="white">
                    <a:lumMod val="50000"/>
                  </a:prstClr>
                </a:solidFill>
              </a:rPr>
              <a:t>declined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</a:rPr>
              <a:t>.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400" dirty="0"/>
              <a:t> </a:t>
            </a:r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  <a:p>
            <a:pPr marL="457200" indent="-457200">
              <a:buFont typeface="+mj-lt"/>
              <a:buAutoNum type="arabicParenR"/>
            </a:pPr>
            <a:endParaRPr lang="de-DE" sz="2400" dirty="0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6135880" cy="10351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cs typeface="Calibri"/>
              </a:rPr>
              <a:t>Zusammenfassung</a:t>
            </a:r>
            <a:br>
              <a:rPr lang="en-GB" sz="4000" b="1" dirty="0">
                <a:cs typeface="Calibri"/>
              </a:rPr>
            </a:br>
            <a:r>
              <a:rPr lang="en-GB" sz="2400" b="1" dirty="0">
                <a:cs typeface="Calibri"/>
              </a:rPr>
              <a:t>summary</a:t>
            </a:r>
            <a:endParaRPr lang="en-CA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93" y="3393256"/>
            <a:ext cx="6220184" cy="145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6" y="4943574"/>
            <a:ext cx="6151173" cy="144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374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1827</Words>
  <Application>Microsoft Office PowerPoint</Application>
  <PresentationFormat>Екран (4:3)</PresentationFormat>
  <Paragraphs>269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Office-Design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Übung für Fortgeschrittene</dc:title>
  <dc:creator>Bert Unger</dc:creator>
  <cp:lastModifiedBy>Online User</cp:lastModifiedBy>
  <cp:revision>533</cp:revision>
  <dcterms:created xsi:type="dcterms:W3CDTF">2013-09-05T12:36:00Z</dcterms:created>
  <dcterms:modified xsi:type="dcterms:W3CDTF">2024-10-10T17:02:53Z</dcterms:modified>
</cp:coreProperties>
</file>