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5" r:id="rId2"/>
    <p:sldId id="316" r:id="rId3"/>
    <p:sldId id="307" r:id="rId4"/>
    <p:sldId id="308" r:id="rId5"/>
    <p:sldId id="309" r:id="rId6"/>
    <p:sldId id="310" r:id="rId7"/>
    <p:sldId id="311" r:id="rId8"/>
    <p:sldId id="302" r:id="rId9"/>
    <p:sldId id="296" r:id="rId10"/>
    <p:sldId id="298" r:id="rId11"/>
    <p:sldId id="299" r:id="rId12"/>
    <p:sldId id="300" r:id="rId13"/>
    <p:sldId id="301" r:id="rId14"/>
    <p:sldId id="303" r:id="rId15"/>
    <p:sldId id="305" r:id="rId16"/>
    <p:sldId id="306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99FF"/>
    <a:srgbClr val="29AC00"/>
    <a:srgbClr val="2FC400"/>
    <a:srgbClr val="CC3300"/>
    <a:srgbClr val="0000FF"/>
    <a:srgbClr val="00808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87176" autoAdjust="0"/>
  </p:normalViewPr>
  <p:slideViewPr>
    <p:cSldViewPr snapToGrid="0">
      <p:cViewPr varScale="1">
        <p:scale>
          <a:sx n="68" d="100"/>
          <a:sy n="68" d="100"/>
        </p:scale>
        <p:origin x="1858" y="67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6CB264CD-7069-4C4A-A6DE-4502CC278BC0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66072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7388"/>
            <a:ext cx="4568825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2" y="4343401"/>
            <a:ext cx="5486399" cy="4114800"/>
          </a:xfrm>
          <a:prstGeom prst="rect">
            <a:avLst/>
          </a:prstGeom>
        </p:spPr>
        <p:txBody>
          <a:bodyPr lIns="94213" tIns="94213" rIns="94213" bIns="94213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6D67A-3298-499F-B35D-7A05B0562780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88EF0-EAE9-4C7D-BBEC-52DE76FFCA2B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681009-C053-469C-A777-E56B1CB8356D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8F460-C6F3-44AA-8EFE-54BEEF4CA387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8EE85-3CC4-46F0-BDB2-D81D34820753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4C4DD-8799-48AB-8631-E47CD62AEADA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08ACF-E2F5-4D2D-A67F-A6694B09B0F0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FA18C-C1FB-40B8-96C9-2E3FF2AF4661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2EBF0-DA5E-4775-8F41-3A214CDC8DC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320B7-0153-43DB-A4F2-A8BB80EFAD9E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679BD-1616-4348-927D-0583AC41CB8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7694B-680B-4E27-8BE6-F807AC2EE427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018A5-9079-4377-8F96-039A9D2A1E1D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AEABBC-EE66-4105-8A69-628B09B5707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spcBef>
                <a:spcPct val="0"/>
              </a:spcBef>
            </a:pPr>
            <a:endParaRPr lang="de-DE" altLang="de-DE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4BA92-FA8C-4071-97E2-C1EDCDB927ED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5096872"/>
      </p:ext>
    </p:extLst>
  </p:cSld>
  <p:clrMapOvr>
    <a:masterClrMapping/>
  </p:clrMapOvr>
  <p:transition spd="slow" advClick="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3015F-CD44-4DF7-B150-3ED312C1F02D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0066376"/>
      </p:ext>
    </p:extLst>
  </p:cSld>
  <p:clrMapOvr>
    <a:masterClrMapping/>
  </p:clrMapOvr>
  <p:transition spd="slow" advClick="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5F49E-5B21-4495-B1A9-8C4AA251C718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4238448"/>
      </p:ext>
    </p:extLst>
  </p:cSld>
  <p:clrMapOvr>
    <a:masterClrMapping/>
  </p:clrMapOvr>
  <p:transition spd="slow" advClick="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719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3424-7795-4441-B27C-8C5B321BDC32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43730112"/>
      </p:ext>
    </p:extLst>
  </p:cSld>
  <p:clrMapOvr>
    <a:masterClrMapping/>
  </p:clrMapOvr>
  <p:transition spd="slow" advClick="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6CC28-CA8B-4277-9C67-537245FCBF7D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3237804"/>
      </p:ext>
    </p:extLst>
  </p:cSld>
  <p:clrMapOvr>
    <a:masterClrMapping/>
  </p:clrMapOvr>
  <p:transition spd="slow"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44AEC-4F99-4B51-86DA-704B2FCA5A92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8674992"/>
      </p:ext>
    </p:extLst>
  </p:cSld>
  <p:clrMapOvr>
    <a:masterClrMapping/>
  </p:clrMapOvr>
  <p:transition spd="slow"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D92C7-BC0E-4AA8-8449-CF83E47024C8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1636512"/>
      </p:ext>
    </p:extLst>
  </p:cSld>
  <p:clrMapOvr>
    <a:masterClrMapping/>
  </p:clrMapOvr>
  <p:transition spd="slow" advClick="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D0467-A222-4D3E-ADF6-2F68C790EE8D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3624101"/>
      </p:ext>
    </p:extLst>
  </p:cSld>
  <p:clrMapOvr>
    <a:masterClrMapping/>
  </p:clrMapOvr>
  <p:transition spd="slow"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91990-0A0E-42A5-9EF7-7899D52DB67A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98640751"/>
      </p:ext>
    </p:extLst>
  </p:cSld>
  <p:clrMapOvr>
    <a:masterClrMapping/>
  </p:clrMapOvr>
  <p:transition spd="slow" advClick="0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76EFB-87F6-4E2A-93E4-238E41317BCD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5152644"/>
      </p:ext>
    </p:extLst>
  </p:cSld>
  <p:clrMapOvr>
    <a:masterClrMapping/>
  </p:clrMapOvr>
  <p:transition spd="slow" advClick="0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0ADB1-F8BB-4C5C-9F1D-79D41CCB7440}" type="slidenum">
              <a:rPr lang="de-DE" altLang="de-DE"/>
              <a:pPr/>
              <a:t>‹№›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9109006"/>
      </p:ext>
    </p:extLst>
  </p:cSld>
  <p:clrMapOvr>
    <a:masterClrMapping/>
  </p:clrMapOvr>
  <p:transition spd="slow"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+mn-lt"/>
              </a:defRPr>
            </a:lvl1pPr>
          </a:lstStyle>
          <a:p>
            <a:fld id="{D5A0B014-84A9-40B7-BE17-B1EE3F177F57}" type="slidenum">
              <a:rPr lang="de-DE" altLang="de-DE"/>
              <a:pPr/>
              <a:t>‹№›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1731"/>
            <a:ext cx="6400800" cy="1752600"/>
          </a:xfrm>
        </p:spPr>
        <p:txBody>
          <a:bodyPr>
            <a:normAutofit/>
          </a:bodyPr>
          <a:lstStyle/>
          <a:p>
            <a:br>
              <a:rPr lang="en-GB" sz="40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GB" sz="40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- Grammatik -</a:t>
            </a:r>
            <a:endParaRPr lang="en-GB" sz="3600" b="1" dirty="0">
              <a:solidFill>
                <a:schemeClr val="bg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22578" y="1693563"/>
            <a:ext cx="9144000" cy="215687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4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4400" dirty="0">
                <a:latin typeface="Calibri" panose="020F0502020204030204" pitchFamily="34" charset="0"/>
                <a:cs typeface="Calibri"/>
              </a:rPr>
              <a:t> Verbalisierung</a:t>
            </a:r>
          </a:p>
          <a:p>
            <a:pPr algn="ctr"/>
            <a:r>
              <a:rPr lang="en-US" sz="32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32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32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3200" i="1" dirty="0">
              <a:latin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40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876300" y="3478213"/>
            <a:ext cx="7991475" cy="374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Bei einer Panne 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müssen</a:t>
            </a: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Sie den Notdienst anrufen.</a:t>
            </a:r>
          </a:p>
        </p:txBody>
      </p:sp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1028700" y="3757613"/>
            <a:ext cx="7991475" cy="374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Wenn eine Panne auftritt,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müssen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Sie den Notdienst anrufen.</a:t>
            </a:r>
          </a:p>
        </p:txBody>
      </p:sp>
      <p:graphicFrame>
        <p:nvGraphicFramePr>
          <p:cNvPr id="3512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078473"/>
              </p:ext>
            </p:extLst>
          </p:nvPr>
        </p:nvGraphicFramePr>
        <p:xfrm>
          <a:off x="2465388" y="1582738"/>
          <a:ext cx="4516437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8" r:id="rId3" imgW="2688114" imgH="719269" progId="CorelPhotoPaint.Image.8">
                  <p:embed/>
                </p:oleObj>
              </mc:Choice>
              <mc:Fallback>
                <p:oleObj name="CorelPhotoPaint.Image.8" r:id="rId3" imgW="2688114" imgH="719269" progId="CorelPhotoPaint.Imag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1582738"/>
                        <a:ext cx="4516437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51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7" grpId="0" autoUpdateAnimBg="0"/>
      <p:bldP spid="35123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876300" y="3490913"/>
            <a:ext cx="7991475" cy="358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Durch intensives Training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konnte sie ihre Leistungen erheblich verbessern.</a:t>
            </a:r>
          </a:p>
        </p:txBody>
      </p:sp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1028700" y="3744913"/>
            <a:ext cx="7991475" cy="358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Indem sie intensiv trainierte,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konnte sie ihre Leistungen erheblich verbessern.</a:t>
            </a:r>
          </a:p>
        </p:txBody>
      </p:sp>
      <p:graphicFrame>
        <p:nvGraphicFramePr>
          <p:cNvPr id="3532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42076"/>
              </p:ext>
            </p:extLst>
          </p:nvPr>
        </p:nvGraphicFramePr>
        <p:xfrm>
          <a:off x="2478088" y="1595438"/>
          <a:ext cx="4516437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8" r:id="rId3" imgW="2688114" imgH="719269" progId="CorelPhotoPaint.Image.8">
                  <p:embed/>
                </p:oleObj>
              </mc:Choice>
              <mc:Fallback>
                <p:oleObj name="CorelPhotoPaint.Image.8" r:id="rId3" imgW="2688114" imgH="719269" progId="CorelPhotoPaint.Imag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088" y="1595438"/>
                        <a:ext cx="4516437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53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5" grpId="0" autoUpdateAnimBg="0"/>
      <p:bldP spid="3532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876300" y="3910013"/>
            <a:ext cx="799147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Bei deinem nächsten Besuch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könnten wir in den Nationalpark fahren.</a:t>
            </a:r>
          </a:p>
          <a:p>
            <a:pPr algn="just">
              <a:lnSpc>
                <a:spcPts val="2200"/>
              </a:lnSpc>
            </a:pPr>
            <a:endParaRPr lang="de-DE" altLang="de-DE" sz="14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Bei ihrem letzten Besuch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waren wir im Theater.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Während der Examensprüfung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müssen sie auf Ihren Plätzen sitzen bleiben.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Nach dem Ende des Konzerts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verließen wir den Saal.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Vor Beginn der Veranstaltung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warteten wir vor der Tür. </a:t>
            </a:r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1028700" y="4164013"/>
            <a:ext cx="799147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Wenn du uns nächstes Mal besuchst,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könnten wir in den Nationalpark fahren.</a:t>
            </a:r>
          </a:p>
          <a:p>
            <a:pPr algn="just">
              <a:lnSpc>
                <a:spcPts val="2200"/>
              </a:lnSpc>
            </a:pPr>
            <a:endParaRPr lang="de-DE" altLang="de-DE" sz="14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Als sie uns letztes Mal besuchte,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waren wir im Theater.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Solange die Examensprüfung dauert,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müssen sie auf Ihren Plätzen sitzen bleiben.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Nachdem das Konzert beendet war,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verließen wir den Saal.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Bevor die Veranstaltung begann, 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warteten wir vor der Tür. </a:t>
            </a:r>
          </a:p>
        </p:txBody>
      </p:sp>
      <p:graphicFrame>
        <p:nvGraphicFramePr>
          <p:cNvPr id="3553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98771"/>
              </p:ext>
            </p:extLst>
          </p:nvPr>
        </p:nvGraphicFramePr>
        <p:xfrm>
          <a:off x="2541588" y="1390650"/>
          <a:ext cx="4084637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8" r:id="rId3" imgW="2688114" imgH="1588011" progId="CorelPhotoPaint.Image.8">
                  <p:embed/>
                </p:oleObj>
              </mc:Choice>
              <mc:Fallback>
                <p:oleObj name="CorelPhotoPaint.Image.8" r:id="rId3" imgW="2688114" imgH="1588011" progId="CorelPhotoPaint.Image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8" y="1390650"/>
                        <a:ext cx="4084637" cy="239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553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3" grpId="0" autoUpdateAnimBg="0"/>
      <p:bldP spid="35533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876300" y="3198813"/>
            <a:ext cx="79914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Zur Vermeidung von Unfällen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müssen sie alle Anweisungen genau befolgen.</a:t>
            </a:r>
          </a:p>
          <a:p>
            <a:pPr algn="just">
              <a:lnSpc>
                <a:spcPts val="2200"/>
              </a:lnSpc>
            </a:pPr>
            <a:endParaRPr lang="de-DE" altLang="de-DE" sz="16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Zwecks einer Kontrolle der Bremsen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brachte er das Auto in die Werkstatt. 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1028700" y="3452813"/>
            <a:ext cx="799147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Um Unfälle zu vermeiden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[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 müssen sie alle Anweisungen genau befolgen.</a:t>
            </a:r>
          </a:p>
          <a:p>
            <a:pPr algn="just">
              <a:lnSpc>
                <a:spcPts val="2200"/>
              </a:lnSpc>
            </a:pPr>
            <a:endParaRPr lang="de-DE" altLang="de-DE" sz="16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Er brachte das Auto in die Werkstatt[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um die Bremsen kontrollieren zu lassen.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5738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31161"/>
              </p:ext>
            </p:extLst>
          </p:nvPr>
        </p:nvGraphicFramePr>
        <p:xfrm>
          <a:off x="2465388" y="1751013"/>
          <a:ext cx="45148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PhotoPaint.Image.8" r:id="rId3" imgW="2688114" imgH="585019" progId="CorelPhotoPaint.Image.8">
                  <p:embed/>
                </p:oleObj>
              </mc:Choice>
              <mc:Fallback>
                <p:oleObj name="CorelPhotoPaint.Image.8" r:id="rId3" imgW="2688114" imgH="585019" progId="CorelPhotoPaint.Imag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8" y="1751013"/>
                        <a:ext cx="451485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57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57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1" grpId="0" autoUpdateAnimBg="0"/>
      <p:bldP spid="35738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508000" y="1466850"/>
            <a:ext cx="7912100" cy="69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b="0" i="1">
                <a:latin typeface="Calibri" panose="020F0502020204030204" pitchFamily="34" charset="0"/>
                <a:cs typeface="Times New Roman" pitchFamily="18" charset="0"/>
              </a:rPr>
              <a:t>Akkusativobjekte, Subjekte oder Präpositionalobjekte können zum Teil mithilfe eines Inhaltssatzes mit </a:t>
            </a:r>
            <a:r>
              <a:rPr lang="de-DE" altLang="de-DE" sz="1800"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 i="1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>
                <a:latin typeface="Calibri" panose="020F0502020204030204" pitchFamily="34" charset="0"/>
                <a:cs typeface="Times New Roman" pitchFamily="18" charset="0"/>
              </a:rPr>
              <a:t>ob</a:t>
            </a:r>
            <a:r>
              <a:rPr lang="de-DE" altLang="de-DE" sz="1800" b="0" i="1"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>
                <a:latin typeface="Calibri" panose="020F0502020204030204" pitchFamily="34" charset="0"/>
                <a:cs typeface="Times New Roman" pitchFamily="18" charset="0"/>
              </a:rPr>
              <a:t>wie</a:t>
            </a:r>
            <a:r>
              <a:rPr lang="de-DE" altLang="de-DE" sz="1800" b="0" i="1">
                <a:latin typeface="Calibri" panose="020F0502020204030204" pitchFamily="34" charset="0"/>
                <a:cs typeface="Times New Roman" pitchFamily="18" charset="0"/>
              </a:rPr>
              <a:t> oder Infinitivkonstruktionen verbalisiert werden.</a:t>
            </a:r>
          </a:p>
        </p:txBody>
      </p:sp>
      <p:sp>
        <p:nvSpPr>
          <p:cNvPr id="361480" name="Text Box 8"/>
          <p:cNvSpPr txBox="1">
            <a:spLocks noChangeArrowheads="1"/>
          </p:cNvSpPr>
          <p:nvPr/>
        </p:nvSpPr>
        <p:spPr bwMode="auto">
          <a:xfrm>
            <a:off x="1000125" y="3046413"/>
            <a:ext cx="799147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Man erwartete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seine Entschuldigung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Ich beobachtete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ihren Streit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361481" name="Text Box 9"/>
          <p:cNvSpPr txBox="1">
            <a:spLocks noChangeArrowheads="1"/>
          </p:cNvSpPr>
          <p:nvPr/>
        </p:nvSpPr>
        <p:spPr bwMode="auto">
          <a:xfrm>
            <a:off x="1152525" y="3300413"/>
            <a:ext cx="7991475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Man erwartete,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er sich entschuldigte.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Ich beobachtete,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sie stritten.</a:t>
            </a: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Ich beobachtete,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wie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sie stritten. </a:t>
            </a:r>
          </a:p>
        </p:txBody>
      </p:sp>
      <p:sp>
        <p:nvSpPr>
          <p:cNvPr id="361482" name="Text Box 10"/>
          <p:cNvSpPr txBox="1">
            <a:spLocks noChangeArrowheads="1"/>
          </p:cNvSpPr>
          <p:nvPr/>
        </p:nvSpPr>
        <p:spPr bwMode="auto">
          <a:xfrm>
            <a:off x="606425" y="2508250"/>
            <a:ext cx="791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ts val="2400"/>
              </a:lnSpc>
            </a:pPr>
            <a:r>
              <a:rPr lang="de-DE" altLang="de-DE" sz="2000">
                <a:latin typeface="Calibri" panose="020F0502020204030204" pitchFamily="34" charset="0"/>
                <a:cs typeface="Times New Roman" pitchFamily="18" charset="0"/>
              </a:rPr>
              <a:t>Akkusativobjekt</a:t>
            </a:r>
          </a:p>
        </p:txBody>
      </p:sp>
      <p:sp>
        <p:nvSpPr>
          <p:cNvPr id="10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1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61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61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61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61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7" grpId="0" build="p" autoUpdateAnimBg="0"/>
      <p:bldP spid="361480" grpId="0" autoUpdateAnimBg="0"/>
      <p:bldP spid="361481" grpId="0" build="p" autoUpdateAnimBg="0"/>
      <p:bldP spid="36148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3" name="Text Box 5"/>
          <p:cNvSpPr txBox="1">
            <a:spLocks noChangeArrowheads="1"/>
          </p:cNvSpPr>
          <p:nvPr/>
        </p:nvSpPr>
        <p:spPr bwMode="auto">
          <a:xfrm>
            <a:off x="876300" y="2068513"/>
            <a:ext cx="79914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Ihre frühe Ankunft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überraschte mich.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Eine pünktliche Lieferung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ist ungewiss.</a:t>
            </a:r>
          </a:p>
        </p:txBody>
      </p:sp>
      <p:sp>
        <p:nvSpPr>
          <p:cNvPr id="365574" name="Text Box 6"/>
          <p:cNvSpPr txBox="1">
            <a:spLocks noChangeArrowheads="1"/>
          </p:cNvSpPr>
          <p:nvPr/>
        </p:nvSpPr>
        <p:spPr bwMode="auto">
          <a:xfrm>
            <a:off x="1028700" y="2335213"/>
            <a:ext cx="799147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 i="1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überraschte mich,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sie so früh ankam.</a:t>
            </a: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Mich überraschte,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sie so früh ankam.</a:t>
            </a:r>
          </a:p>
          <a:p>
            <a:pPr algn="just">
              <a:lnSpc>
                <a:spcPts val="2200"/>
              </a:lnSpc>
            </a:pP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sie so früh ankam, überraschte mich.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i="1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i="1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ist ungewiss,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man pünktlich liefert.</a:t>
            </a:r>
          </a:p>
          <a:p>
            <a:pPr algn="just">
              <a:lnSpc>
                <a:spcPts val="2200"/>
              </a:lnSpc>
            </a:pPr>
            <a:r>
              <a:rPr lang="de-DE" altLang="de-DE" sz="1800" i="1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ist ungewiss,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pünktlich geliefert wird.</a:t>
            </a: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Ungewiss ist,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pünktlich geliefert wird.</a:t>
            </a:r>
          </a:p>
          <a:p>
            <a:pPr algn="just">
              <a:lnSpc>
                <a:spcPts val="2200"/>
              </a:lnSpc>
            </a:pP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pünktlich geliefert wird, ist ungewiss.</a:t>
            </a:r>
          </a:p>
        </p:txBody>
      </p:sp>
      <p:sp>
        <p:nvSpPr>
          <p:cNvPr id="365575" name="Text Box 7"/>
          <p:cNvSpPr txBox="1">
            <a:spLocks noChangeArrowheads="1"/>
          </p:cNvSpPr>
          <p:nvPr/>
        </p:nvSpPr>
        <p:spPr bwMode="auto">
          <a:xfrm>
            <a:off x="482600" y="1530350"/>
            <a:ext cx="791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ts val="2400"/>
              </a:lnSpc>
            </a:pPr>
            <a:r>
              <a:rPr lang="de-DE" altLang="de-DE" sz="2000" dirty="0">
                <a:latin typeface="Calibri" panose="020F0502020204030204" pitchFamily="34" charset="0"/>
                <a:cs typeface="Times New Roman" pitchFamily="18" charset="0"/>
              </a:rPr>
              <a:t>Subjektsatz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65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65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655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655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655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655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3" grpId="0" autoUpdateAnimBg="0"/>
      <p:bldP spid="36557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876300" y="2081213"/>
            <a:ext cx="799147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Ich freute mich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über seinen Anruf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Er bat mich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um Unterstützung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Er gewöhnte sich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an harte Arbeit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Ich bin </a:t>
            </a:r>
            <a:r>
              <a:rPr lang="de-DE" altLang="de-DE" sz="18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auf das Ende des Films</a:t>
            </a:r>
            <a:r>
              <a:rPr lang="de-DE" altLang="de-DE" sz="18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neugierig.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1028700" y="2335213"/>
            <a:ext cx="799147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Ich freute mich [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darüber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er anrief.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i="1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Er bat mich [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darum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ich ihn unterstützte.</a:t>
            </a: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Er bat mich [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darum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], unterstützt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zu werden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Er gewöhnte sich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daran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dass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er hart arbeitete.</a:t>
            </a: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Er gewöhnte sich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daran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, hart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zu arbeiten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endParaRPr lang="de-DE" altLang="de-DE" sz="18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Ich bin neugierig [darauf], </a:t>
            </a:r>
            <a:r>
              <a:rPr lang="de-DE" altLang="de-DE" sz="18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wie</a:t>
            </a:r>
            <a:r>
              <a:rPr lang="de-DE" altLang="de-DE" sz="18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der Film endet.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482600" y="1543050"/>
            <a:ext cx="791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ts val="2400"/>
              </a:lnSpc>
            </a:pPr>
            <a:r>
              <a:rPr lang="de-DE" altLang="de-DE" sz="2000">
                <a:latin typeface="Calibri" panose="020F0502020204030204" pitchFamily="34" charset="0"/>
                <a:cs typeface="Times New Roman" pitchFamily="18" charset="0"/>
              </a:rPr>
              <a:t>Präpositionalobjekt</a:t>
            </a:r>
          </a:p>
        </p:txBody>
      </p:sp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67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67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367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3676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3676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3676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1" grpId="0" autoUpdateAnimBg="0"/>
      <p:bldP spid="36762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buNone/>
            </a:pPr>
            <a:r>
              <a:rPr lang="de" b="1" dirty="0">
                <a:latin typeface="Calibri" panose="020F0502020204030204" pitchFamily="34" charset="0"/>
              </a:rPr>
              <a:t>Wer nimmt an der Stunde teil?</a:t>
            </a:r>
          </a:p>
          <a:p>
            <a:pPr lvl="0" algn="ctr" rtl="0">
              <a:buNone/>
            </a:pPr>
            <a:r>
              <a:rPr lang="de" sz="1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Who is attending the class?</a:t>
            </a:r>
          </a:p>
          <a:p>
            <a:endParaRPr dirty="0">
              <a:latin typeface="Calibri" panose="020F0502020204030204" pitchFamily="34" charset="0"/>
            </a:endParaRPr>
          </a:p>
          <a:p>
            <a:endParaRPr lang="de-DE" dirty="0">
              <a:latin typeface="Calibri" panose="020F0502020204030204" pitchFamily="34" charset="0"/>
            </a:endParaRPr>
          </a:p>
          <a:p>
            <a:endParaRPr lang="de-DE" dirty="0">
              <a:latin typeface="Calibri" panose="020F0502020204030204" pitchFamily="34" charset="0"/>
            </a:endParaRPr>
          </a:p>
          <a:p>
            <a:pPr lvl="0" algn="ctr" rtl="0">
              <a:buNone/>
            </a:pPr>
            <a:endParaRPr lang="de" dirty="0">
              <a:latin typeface="Calibri" panose="020F0502020204030204" pitchFamily="34" charset="0"/>
            </a:endParaRPr>
          </a:p>
          <a:p>
            <a:pPr lvl="0" algn="ctr" rtl="0">
              <a:buNone/>
            </a:pPr>
            <a:r>
              <a:rPr lang="de" b="1" dirty="0">
                <a:latin typeface="Calibri" panose="020F0502020204030204" pitchFamily="34" charset="0"/>
              </a:rPr>
              <a:t>Erzählen Sie etwas von sich!</a:t>
            </a:r>
          </a:p>
          <a:p>
            <a:pPr algn="ctr">
              <a:buNone/>
            </a:pPr>
            <a:r>
              <a:rPr lang="de" sz="18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Tell something about yourself!</a:t>
            </a:r>
          </a:p>
        </p:txBody>
      </p:sp>
      <p:sp>
        <p:nvSpPr>
          <p:cNvPr id="5" name="Rectangle 7"/>
          <p:cNvSpPr/>
          <p:nvPr/>
        </p:nvSpPr>
        <p:spPr>
          <a:xfrm>
            <a:off x="-29496" y="0"/>
            <a:ext cx="2772696" cy="103513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" sz="3600" b="1" dirty="0">
                <a:latin typeface="Calibri" panose="020F0502020204030204" pitchFamily="34" charset="0"/>
              </a:rPr>
              <a:t>Willkommen</a:t>
            </a:r>
            <a:r>
              <a:rPr lang="de" sz="2400" b="1" dirty="0">
                <a:latin typeface="Calibri" panose="020F0502020204030204" pitchFamily="34" charset="0"/>
              </a:rPr>
              <a:t>welcome</a:t>
            </a:r>
            <a:endParaRPr lang="en-CA" sz="3600" b="1" dirty="0">
              <a:latin typeface="Calibri" panose="020F0502020204030204" pitchFamily="34" charset="0"/>
            </a:endParaRPr>
          </a:p>
        </p:txBody>
      </p:sp>
      <p:pic>
        <p:nvPicPr>
          <p:cNvPr id="3" name="Picture 2" descr="http://www.clker.com/cliparts/3/f/7/9/13099635821812865398group_students.svg.med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054" b="87097" l="1000" r="98333">
                        <a14:foregroundMark x1="15333" y1="51971" x2="15333" y2="51971"/>
                        <a14:foregroundMark x1="16667" y1="35125" x2="16667" y2="35125"/>
                        <a14:foregroundMark x1="28000" y1="35125" x2="28000" y2="35125"/>
                        <a14:foregroundMark x1="28000" y1="27240" x2="28000" y2="27240"/>
                        <a14:foregroundMark x1="43333" y1="41935" x2="43333" y2="41935"/>
                        <a14:foregroundMark x1="43333" y1="63799" x2="43333" y2="63799"/>
                        <a14:foregroundMark x1="17667" y1="50179" x2="17667" y2="50179"/>
                        <a14:foregroundMark x1="57667" y1="36201" x2="57667" y2="36201"/>
                        <a14:foregroundMark x1="57667" y1="24014" x2="57667" y2="24014"/>
                        <a14:foregroundMark x1="76000" y1="68459" x2="76000" y2="68459"/>
                        <a14:foregroundMark x1="76000" y1="42652" x2="76000" y2="42652"/>
                        <a14:foregroundMark x1="90333" y1="39785" x2="90333" y2="39785"/>
                        <a14:foregroundMark x1="87333" y1="29391" x2="87333" y2="293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726" b="11632"/>
          <a:stretch/>
        </p:blipFill>
        <p:spPr bwMode="auto">
          <a:xfrm>
            <a:off x="3162771" y="2760290"/>
            <a:ext cx="2857500" cy="195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4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Text Box 2"/>
          <p:cNvSpPr txBox="1">
            <a:spLocks noChangeArrowheads="1"/>
          </p:cNvSpPr>
          <p:nvPr/>
        </p:nvSpPr>
        <p:spPr bwMode="auto">
          <a:xfrm>
            <a:off x="660400" y="1123950"/>
            <a:ext cx="7731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rgbClr val="0070C0"/>
                </a:solidFill>
                <a:latin typeface="Calibri" panose="020F0502020204030204" pitchFamily="34" charset="0"/>
              </a:rPr>
              <a:t>Nominalisierung - Verbalisierung</a:t>
            </a: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609600" y="3219450"/>
            <a:ext cx="7912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i="1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Aufgrund</a:t>
            </a:r>
            <a:r>
              <a:rPr lang="de-DE" altLang="de-DE" sz="1800" b="0" i="1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b="0" i="1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der steigenden Kosten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müssen die Preise erhöht werden. </a:t>
            </a:r>
          </a:p>
        </p:txBody>
      </p:sp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584200" y="3778250"/>
            <a:ext cx="812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Aufgrund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(Präposition mit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Genitiv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weil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(Konjunktion: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Nebensatz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Subjekt+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71" name="Text Box 7"/>
          <p:cNvSpPr txBox="1">
            <a:spLocks noChangeArrowheads="1"/>
          </p:cNvSpPr>
          <p:nvPr/>
        </p:nvSpPr>
        <p:spPr bwMode="auto">
          <a:xfrm>
            <a:off x="596900" y="43116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Weil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72" name="Text Box 8"/>
          <p:cNvSpPr txBox="1">
            <a:spLocks noChangeArrowheads="1"/>
          </p:cNvSpPr>
          <p:nvPr/>
        </p:nvSpPr>
        <p:spPr bwMode="auto">
          <a:xfrm>
            <a:off x="584200" y="47688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steigen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(Aktiv)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Präsens</a:t>
            </a:r>
            <a:endParaRPr lang="de-DE" altLang="de-DE" sz="16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584200" y="52387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Was steigt?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die Kosten</a:t>
            </a:r>
          </a:p>
        </p:txBody>
      </p:sp>
      <p:sp>
        <p:nvSpPr>
          <p:cNvPr id="369674" name="Line 10"/>
          <p:cNvSpPr>
            <a:spLocks noChangeShapeType="1"/>
          </p:cNvSpPr>
          <p:nvPr/>
        </p:nvSpPr>
        <p:spPr bwMode="auto">
          <a:xfrm flipH="1">
            <a:off x="889000" y="3606800"/>
            <a:ext cx="50800" cy="7747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69675" name="Line 11"/>
          <p:cNvSpPr>
            <a:spLocks noChangeShapeType="1"/>
          </p:cNvSpPr>
          <p:nvPr/>
        </p:nvSpPr>
        <p:spPr bwMode="auto">
          <a:xfrm flipH="1">
            <a:off x="1778000" y="3594100"/>
            <a:ext cx="495300" cy="12573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69676" name="Text Box 12"/>
          <p:cNvSpPr txBox="1">
            <a:spLocks noChangeArrowheads="1"/>
          </p:cNvSpPr>
          <p:nvPr/>
        </p:nvSpPr>
        <p:spPr bwMode="auto">
          <a:xfrm>
            <a:off x="660400" y="5861050"/>
            <a:ext cx="736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     </a:t>
            </a: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Weil 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 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die Kosten   steigen</a:t>
            </a:r>
            <a:r>
              <a:rPr lang="de-DE" altLang="de-DE" sz="1800" b="0" dirty="0">
                <a:latin typeface="Calibri" panose="020F0502020204030204" pitchFamily="34" charset="0"/>
                <a:cs typeface="Times New Roman" pitchFamily="18" charset="0"/>
              </a:rPr>
              <a:t>     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müssen die Preise erhöht werden.</a:t>
            </a:r>
          </a:p>
          <a:p>
            <a:pPr algn="just">
              <a:lnSpc>
                <a:spcPts val="2400"/>
              </a:lnSpc>
            </a:pP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Konjunktion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        Prädikat</a:t>
            </a:r>
            <a:endParaRPr lang="de-DE" altLang="de-DE" sz="1600" b="0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77" name="Text Box 13"/>
          <p:cNvSpPr txBox="1">
            <a:spLocks noChangeArrowheads="1"/>
          </p:cNvSpPr>
          <p:nvPr/>
        </p:nvSpPr>
        <p:spPr bwMode="auto">
          <a:xfrm>
            <a:off x="3581400" y="5873750"/>
            <a:ext cx="24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2000" dirty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,</a:t>
            </a:r>
            <a:endParaRPr lang="de-DE" altLang="de-DE" sz="2000" b="0" i="1" dirty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79" name="Line 15"/>
          <p:cNvSpPr>
            <a:spLocks noChangeShapeType="1"/>
          </p:cNvSpPr>
          <p:nvPr/>
        </p:nvSpPr>
        <p:spPr bwMode="auto">
          <a:xfrm flipH="1">
            <a:off x="3086100" y="3619500"/>
            <a:ext cx="228600" cy="1727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69680" name="Text Box 16"/>
          <p:cNvSpPr txBox="1">
            <a:spLocks noChangeArrowheads="1"/>
          </p:cNvSpPr>
          <p:nvPr/>
        </p:nvSpPr>
        <p:spPr bwMode="auto">
          <a:xfrm>
            <a:off x="3530600" y="6165850"/>
            <a:ext cx="88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Komma</a:t>
            </a:r>
            <a:endParaRPr lang="de-DE" altLang="de-DE" sz="1600" b="0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69683" name="Text Box 19"/>
          <p:cNvSpPr txBox="1">
            <a:spLocks noChangeArrowheads="1"/>
          </p:cNvSpPr>
          <p:nvPr/>
        </p:nvSpPr>
        <p:spPr bwMode="auto">
          <a:xfrm>
            <a:off x="800100" y="1733550"/>
            <a:ext cx="79121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Im Deutschen kann man Handlungen und Vorgänge</a:t>
            </a:r>
          </a:p>
          <a:p>
            <a:pPr algn="just">
              <a:lnSpc>
                <a:spcPts val="2400"/>
              </a:lnSpc>
            </a:pP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z. B. durch </a:t>
            </a:r>
            <a:r>
              <a:rPr lang="de-DE" altLang="de-DE" sz="1600" i="1" dirty="0">
                <a:latin typeface="Calibri" panose="020F0502020204030204" pitchFamily="34" charset="0"/>
                <a:cs typeface="Times New Roman" pitchFamily="18" charset="0"/>
              </a:rPr>
              <a:t>nominale Angaben</a:t>
            </a: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 oder </a:t>
            </a:r>
            <a:r>
              <a:rPr lang="de-DE" altLang="de-DE" sz="1600" i="1" dirty="0">
                <a:latin typeface="Calibri" panose="020F0502020204030204" pitchFamily="34" charset="0"/>
                <a:cs typeface="Times New Roman" pitchFamily="18" charset="0"/>
              </a:rPr>
              <a:t>verbal</a:t>
            </a: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 - häufig durch NS - ausdrücken.</a:t>
            </a:r>
          </a:p>
          <a:p>
            <a:pPr algn="just">
              <a:lnSpc>
                <a:spcPts val="2400"/>
              </a:lnSpc>
            </a:pP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In der Umgangssprache bevorzugt man den </a:t>
            </a:r>
            <a:r>
              <a:rPr lang="de-DE" altLang="de-DE" sz="1600" i="1" dirty="0">
                <a:latin typeface="Calibri" panose="020F0502020204030204" pitchFamily="34" charset="0"/>
                <a:cs typeface="Times New Roman" pitchFamily="18" charset="0"/>
              </a:rPr>
              <a:t>verbalen Stil</a:t>
            </a: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,</a:t>
            </a:r>
          </a:p>
          <a:p>
            <a:pPr algn="just">
              <a:lnSpc>
                <a:spcPts val="2400"/>
              </a:lnSpc>
            </a:pP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aber in Wissenschaft und Bürokratie z. B. wird oft ein </a:t>
            </a:r>
            <a:r>
              <a:rPr lang="de-DE" altLang="de-DE" sz="1600" i="1" dirty="0">
                <a:latin typeface="Calibri" panose="020F0502020204030204" pitchFamily="34" charset="0"/>
                <a:cs typeface="Times New Roman" pitchFamily="18" charset="0"/>
              </a:rPr>
              <a:t>nominaler Stil</a:t>
            </a:r>
            <a:r>
              <a:rPr lang="de-DE" altLang="de-DE" sz="1600" b="0" i="1" dirty="0">
                <a:latin typeface="Calibri" panose="020F0502020204030204" pitchFamily="34" charset="0"/>
                <a:cs typeface="Times New Roman" pitchFamily="18" charset="0"/>
              </a:rPr>
              <a:t> verwendet.</a:t>
            </a:r>
          </a:p>
        </p:txBody>
      </p:sp>
      <p:sp>
        <p:nvSpPr>
          <p:cNvPr id="18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>
        <p:sndAc>
          <p:endSnd/>
        </p:sndAc>
      </p:transition>
    </mc:Choice>
    <mc:Fallback xmlns="">
      <p:transition advClick="0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9" grpId="0"/>
      <p:bldP spid="369670" grpId="0"/>
      <p:bldP spid="369671" grpId="0"/>
      <p:bldP spid="369672" grpId="0"/>
      <p:bldP spid="369673" grpId="0"/>
      <p:bldP spid="369674" grpId="0" animBg="1"/>
      <p:bldP spid="369675" grpId="0" animBg="1"/>
      <p:bldP spid="369676" grpId="0"/>
      <p:bldP spid="369677" grpId="0"/>
      <p:bldP spid="369679" grpId="0" animBg="1"/>
      <p:bldP spid="3696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711200" y="1987550"/>
            <a:ext cx="7912100" cy="38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i="1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Bis zu</a:t>
            </a:r>
            <a:r>
              <a:rPr lang="de-DE" altLang="de-DE" sz="1800" b="0" i="1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b="0" i="1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seiner Entlassung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hatte er kein Alkoholproblem. </a:t>
            </a:r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685800" y="2546350"/>
            <a:ext cx="8128000" cy="375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Bis zu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(Präposition mit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Dativ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bis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(Konjunktion: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Nebensatz mit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 +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1719" name="Text Box 7"/>
          <p:cNvSpPr txBox="1">
            <a:spLocks noChangeArrowheads="1"/>
          </p:cNvSpPr>
          <p:nvPr/>
        </p:nvSpPr>
        <p:spPr bwMode="auto">
          <a:xfrm>
            <a:off x="698500" y="3079750"/>
            <a:ext cx="5664200" cy="377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Bis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1720" name="Text Box 8"/>
          <p:cNvSpPr txBox="1">
            <a:spLocks noChangeArrowheads="1"/>
          </p:cNvSpPr>
          <p:nvPr/>
        </p:nvSpPr>
        <p:spPr bwMode="auto">
          <a:xfrm>
            <a:off x="685800" y="3536950"/>
            <a:ext cx="76291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entlassen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Passiv: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entlassen werden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Präteritum</a:t>
            </a:r>
          </a:p>
        </p:txBody>
      </p:sp>
      <p:sp>
        <p:nvSpPr>
          <p:cNvPr id="371721" name="Text Box 9"/>
          <p:cNvSpPr txBox="1">
            <a:spLocks noChangeArrowheads="1"/>
          </p:cNvSpPr>
          <p:nvPr/>
        </p:nvSpPr>
        <p:spPr bwMode="auto">
          <a:xfrm>
            <a:off x="685800" y="40068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Wer wurde entlassen? &gt;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er</a:t>
            </a:r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 flipH="1">
            <a:off x="965200" y="2374900"/>
            <a:ext cx="76200" cy="7747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 flipH="1">
            <a:off x="1993900" y="2362200"/>
            <a:ext cx="330200" cy="117475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1724" name="Text Box 12"/>
          <p:cNvSpPr txBox="1">
            <a:spLocks noChangeArrowheads="1"/>
          </p:cNvSpPr>
          <p:nvPr/>
        </p:nvSpPr>
        <p:spPr bwMode="auto">
          <a:xfrm>
            <a:off x="762000" y="4629150"/>
            <a:ext cx="6261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Bis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er entlassen wurde</a:t>
            </a:r>
            <a:r>
              <a:rPr lang="de-DE" altLang="de-DE" sz="1800" b="0" dirty="0">
                <a:latin typeface="Calibri" panose="020F0502020204030204" pitchFamily="34" charset="0"/>
                <a:cs typeface="Times New Roman" pitchFamily="18" charset="0"/>
              </a:rPr>
              <a:t>   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hatte er kein Alkoholproblem. </a:t>
            </a:r>
          </a:p>
        </p:txBody>
      </p:sp>
      <p:sp>
        <p:nvSpPr>
          <p:cNvPr id="371725" name="Text Box 13"/>
          <p:cNvSpPr txBox="1">
            <a:spLocks noChangeArrowheads="1"/>
          </p:cNvSpPr>
          <p:nvPr/>
        </p:nvSpPr>
        <p:spPr bwMode="auto">
          <a:xfrm>
            <a:off x="3289300" y="4654549"/>
            <a:ext cx="241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2000" dirty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,</a:t>
            </a:r>
            <a:endParaRPr lang="de-DE" altLang="de-DE" sz="2000" b="0" i="1" dirty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1726" name="Line 14"/>
          <p:cNvSpPr>
            <a:spLocks noChangeShapeType="1"/>
          </p:cNvSpPr>
          <p:nvPr/>
        </p:nvSpPr>
        <p:spPr bwMode="auto">
          <a:xfrm>
            <a:off x="1727200" y="2324100"/>
            <a:ext cx="2070100" cy="168275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22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660400" y="1123950"/>
            <a:ext cx="7731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rgbClr val="0070C0"/>
                </a:solidFill>
                <a:latin typeface="Calibri" panose="020F0502020204030204" pitchFamily="34" charset="0"/>
              </a:rPr>
              <a:t>Nominalisierung - Verbalisierung</a:t>
            </a:r>
          </a:p>
        </p:txBody>
      </p:sp>
      <p:sp>
        <p:nvSpPr>
          <p:cNvPr id="15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7" grpId="0"/>
      <p:bldP spid="371718" grpId="0"/>
      <p:bldP spid="371719" grpId="0"/>
      <p:bldP spid="371720" grpId="0"/>
      <p:bldP spid="371721" grpId="0"/>
      <p:bldP spid="371722" grpId="0" animBg="1"/>
      <p:bldP spid="371723" grpId="0" animBg="1"/>
      <p:bldP spid="371724" grpId="0"/>
      <p:bldP spid="371725" grpId="0"/>
      <p:bldP spid="3717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342900" y="1784350"/>
            <a:ext cx="8420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i="1" u="sng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Trotz</a:t>
            </a:r>
            <a:r>
              <a:rPr lang="de-DE" altLang="de-DE" sz="1800" b="0" i="1" u="sng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de-DE" altLang="de-DE" sz="1800" b="0" i="1" u="sng" dirty="0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der Verschiebung des Termins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 konnte sie die Arbeit rechtzeitig erledigen.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373766" name="Text Box 6"/>
          <p:cNvSpPr txBox="1">
            <a:spLocks noChangeArrowheads="1"/>
          </p:cNvSpPr>
          <p:nvPr/>
        </p:nvSpPr>
        <p:spPr bwMode="auto">
          <a:xfrm>
            <a:off x="457200" y="2343150"/>
            <a:ext cx="812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Trotz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</a:t>
            </a:r>
            <a:r>
              <a:rPr lang="de-DE" altLang="de-DE" sz="1600" b="0" dirty="0" err="1">
                <a:latin typeface="Calibri" panose="020F0502020204030204" pitchFamily="34" charset="0"/>
                <a:cs typeface="Times New Roman" pitchFamily="18" charset="0"/>
              </a:rPr>
              <a:t>Präp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. mit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Genitiv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obwohl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(Konjunktion: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Nebensatz mit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+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3767" name="Text Box 7"/>
          <p:cNvSpPr txBox="1">
            <a:spLocks noChangeArrowheads="1"/>
          </p:cNvSpPr>
          <p:nvPr/>
        </p:nvSpPr>
        <p:spPr bwMode="auto">
          <a:xfrm>
            <a:off x="469900" y="27622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Obwohl</a:t>
            </a:r>
            <a:endParaRPr lang="de-DE" altLang="de-DE" sz="1600" u="sng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3768" name="Text Box 8"/>
          <p:cNvSpPr txBox="1">
            <a:spLocks noChangeArrowheads="1"/>
          </p:cNvSpPr>
          <p:nvPr/>
        </p:nvSpPr>
        <p:spPr bwMode="auto">
          <a:xfrm>
            <a:off x="457200" y="3194050"/>
            <a:ext cx="8686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verschieben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Passiv: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verschoben werden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Präteritum</a:t>
            </a:r>
          </a:p>
        </p:txBody>
      </p:sp>
      <p:sp>
        <p:nvSpPr>
          <p:cNvPr id="373769" name="Text Box 9"/>
          <p:cNvSpPr txBox="1">
            <a:spLocks noChangeArrowheads="1"/>
          </p:cNvSpPr>
          <p:nvPr/>
        </p:nvSpPr>
        <p:spPr bwMode="auto">
          <a:xfrm>
            <a:off x="457200" y="35750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Was wurde verschoben?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der Termin</a:t>
            </a:r>
          </a:p>
        </p:txBody>
      </p:sp>
      <p:sp>
        <p:nvSpPr>
          <p:cNvPr id="373770" name="Line 10"/>
          <p:cNvSpPr>
            <a:spLocks noChangeShapeType="1"/>
          </p:cNvSpPr>
          <p:nvPr/>
        </p:nvSpPr>
        <p:spPr bwMode="auto">
          <a:xfrm>
            <a:off x="863600" y="2171700"/>
            <a:ext cx="25400" cy="6731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3771" name="Line 11"/>
          <p:cNvSpPr>
            <a:spLocks noChangeShapeType="1"/>
          </p:cNvSpPr>
          <p:nvPr/>
        </p:nvSpPr>
        <p:spPr bwMode="auto">
          <a:xfrm flipH="1">
            <a:off x="1892300" y="2146300"/>
            <a:ext cx="304800" cy="1117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342900" y="3981450"/>
            <a:ext cx="92075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Obwohl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der Termin verschoben wurde</a:t>
            </a:r>
            <a:r>
              <a:rPr lang="de-DE" altLang="de-DE" sz="20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konnte sie die Arbeit rechtzeitig erledigen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373774" name="Line 14"/>
          <p:cNvSpPr>
            <a:spLocks noChangeShapeType="1"/>
          </p:cNvSpPr>
          <p:nvPr/>
        </p:nvSpPr>
        <p:spPr bwMode="auto">
          <a:xfrm>
            <a:off x="3352800" y="2159000"/>
            <a:ext cx="533400" cy="14986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3775" name="Text Box 15"/>
          <p:cNvSpPr txBox="1">
            <a:spLocks noChangeArrowheads="1"/>
          </p:cNvSpPr>
          <p:nvPr/>
        </p:nvSpPr>
        <p:spPr bwMode="auto">
          <a:xfrm>
            <a:off x="342900" y="5886450"/>
            <a:ext cx="8610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Obwohl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man den Termin verschob</a:t>
            </a:r>
            <a:r>
              <a:rPr lang="de-DE" altLang="de-DE" sz="20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konnte sie die Arbeit  rechtzeitig erledigen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373776" name="Text Box 16"/>
          <p:cNvSpPr txBox="1">
            <a:spLocks noChangeArrowheads="1"/>
          </p:cNvSpPr>
          <p:nvPr/>
        </p:nvSpPr>
        <p:spPr bwMode="auto">
          <a:xfrm>
            <a:off x="1485900" y="50990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Wer verschob?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man</a:t>
            </a:r>
          </a:p>
        </p:txBody>
      </p:sp>
      <p:sp>
        <p:nvSpPr>
          <p:cNvPr id="373777" name="Text Box 17"/>
          <p:cNvSpPr txBox="1">
            <a:spLocks noChangeArrowheads="1"/>
          </p:cNvSpPr>
          <p:nvPr/>
        </p:nvSpPr>
        <p:spPr bwMode="auto">
          <a:xfrm>
            <a:off x="584200" y="4438650"/>
            <a:ext cx="755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2800">
                <a:latin typeface="Calibri" panose="020F0502020204030204" pitchFamily="34" charset="0"/>
                <a:cs typeface="Times New Roman" pitchFamily="18" charset="0"/>
                <a:sym typeface="Wingdings 3" pitchFamily="18" charset="2"/>
              </a:rPr>
              <a:t></a:t>
            </a:r>
            <a:r>
              <a:rPr lang="de-DE" altLang="de-DE" sz="1800">
                <a:latin typeface="Calibri" panose="020F0502020204030204" pitchFamily="34" charset="0"/>
                <a:cs typeface="Times New Roman" pitchFamily="18" charset="0"/>
              </a:rPr>
              <a:t> Aktiv</a:t>
            </a:r>
          </a:p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	Prädikat: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verschieben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(+ Akkusativobjekt)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Präteritum</a:t>
            </a:r>
          </a:p>
        </p:txBody>
      </p:sp>
      <p:sp>
        <p:nvSpPr>
          <p:cNvPr id="373778" name="Text Box 18"/>
          <p:cNvSpPr txBox="1">
            <a:spLocks noChangeArrowheads="1"/>
          </p:cNvSpPr>
          <p:nvPr/>
        </p:nvSpPr>
        <p:spPr bwMode="auto">
          <a:xfrm>
            <a:off x="1485900" y="54927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Akkusativobjekt: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Was verschob man?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den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Termin</a:t>
            </a:r>
          </a:p>
        </p:txBody>
      </p:sp>
      <p:sp>
        <p:nvSpPr>
          <p:cNvPr id="373779" name="Line 19"/>
          <p:cNvSpPr>
            <a:spLocks noChangeShapeType="1"/>
          </p:cNvSpPr>
          <p:nvPr/>
        </p:nvSpPr>
        <p:spPr bwMode="auto">
          <a:xfrm>
            <a:off x="2222500" y="2133600"/>
            <a:ext cx="596900" cy="2717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3780" name="Line 20"/>
          <p:cNvSpPr>
            <a:spLocks noChangeShapeType="1"/>
          </p:cNvSpPr>
          <p:nvPr/>
        </p:nvSpPr>
        <p:spPr bwMode="auto">
          <a:xfrm>
            <a:off x="3416300" y="2159000"/>
            <a:ext cx="2019300" cy="34163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60400" y="1123950"/>
            <a:ext cx="7731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rgbClr val="0070C0"/>
                </a:solidFill>
                <a:latin typeface="Calibri" panose="020F0502020204030204" pitchFamily="34" charset="0"/>
              </a:rPr>
              <a:t>Nominalisierung - Verbalisierung</a:t>
            </a:r>
          </a:p>
        </p:txBody>
      </p:sp>
      <p:sp>
        <p:nvSpPr>
          <p:cNvPr id="26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20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3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73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737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737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73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737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737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73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73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73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73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73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73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7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73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3737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5" grpId="0" build="p" autoUpdateAnimBg="0"/>
      <p:bldP spid="373766" grpId="0" build="p" autoUpdateAnimBg="0"/>
      <p:bldP spid="373767" grpId="0" build="p" autoUpdateAnimBg="0"/>
      <p:bldP spid="373768" grpId="0" build="p" autoUpdateAnimBg="0"/>
      <p:bldP spid="373769" grpId="0" build="p" autoUpdateAnimBg="0"/>
      <p:bldP spid="373770" grpId="0" animBg="1"/>
      <p:bldP spid="373771" grpId="0" animBg="1"/>
      <p:bldP spid="373772" grpId="0" build="p" autoUpdateAnimBg="0"/>
      <p:bldP spid="373774" grpId="0" animBg="1"/>
      <p:bldP spid="373775" grpId="0" build="p" autoUpdateAnimBg="0"/>
      <p:bldP spid="373776" grpId="0" build="p" autoUpdateAnimBg="0"/>
      <p:bldP spid="373777" grpId="0" uiExpand="1" build="p" autoUpdateAnimBg="0"/>
      <p:bldP spid="373778" grpId="0" build="p" autoUpdateAnimBg="0"/>
      <p:bldP spid="373779" grpId="0" animBg="1"/>
      <p:bldP spid="3737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482600" y="1873250"/>
            <a:ext cx="7912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i="1" u="sng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Nach </a:t>
            </a:r>
            <a:r>
              <a:rPr lang="de-DE" altLang="de-DE" sz="1800" b="0" i="1" u="sng">
                <a:solidFill>
                  <a:srgbClr val="CC3300"/>
                </a:solidFill>
                <a:latin typeface="Calibri" panose="020F0502020204030204" pitchFamily="34" charset="0"/>
                <a:cs typeface="Arial" charset="0"/>
              </a:rPr>
              <a:t>Erledigung des Auftrages</a:t>
            </a:r>
            <a:r>
              <a:rPr lang="de-DE" altLang="de-DE" sz="1800" b="0" i="1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 machten wir eine Pause.</a:t>
            </a:r>
            <a:endParaRPr lang="de-DE" altLang="de-DE" sz="1800" i="1" u="sng">
              <a:solidFill>
                <a:srgbClr val="0000FF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375814" name="Text Box 6"/>
          <p:cNvSpPr txBox="1">
            <a:spLocks noChangeArrowheads="1"/>
          </p:cNvSpPr>
          <p:nvPr/>
        </p:nvSpPr>
        <p:spPr bwMode="auto">
          <a:xfrm>
            <a:off x="457200" y="2355850"/>
            <a:ext cx="8509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Nach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</a:t>
            </a:r>
            <a:r>
              <a:rPr lang="de-DE" altLang="de-DE" sz="1600" b="0" dirty="0" err="1">
                <a:latin typeface="Calibri" panose="020F0502020204030204" pitchFamily="34" charset="0"/>
                <a:cs typeface="Times New Roman" pitchFamily="18" charset="0"/>
              </a:rPr>
              <a:t>Präp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. mit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Dativ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nachdem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(Konjunktion: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Nebensatz mit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+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5815" name="Text Box 7"/>
          <p:cNvSpPr txBox="1">
            <a:spLocks noChangeArrowheads="1"/>
          </p:cNvSpPr>
          <p:nvPr/>
        </p:nvSpPr>
        <p:spPr bwMode="auto">
          <a:xfrm>
            <a:off x="469900" y="30797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Nachdem</a:t>
            </a:r>
            <a:endParaRPr lang="de-DE" altLang="de-DE" sz="1600" u="sng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5816" name="Text Box 8"/>
          <p:cNvSpPr txBox="1">
            <a:spLocks noChangeArrowheads="1"/>
          </p:cNvSpPr>
          <p:nvPr/>
        </p:nvSpPr>
        <p:spPr bwMode="auto">
          <a:xfrm>
            <a:off x="457200" y="3486150"/>
            <a:ext cx="8788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erledigen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(+ Akkusativobjekt)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Plusquamperfekt</a:t>
            </a:r>
          </a:p>
        </p:txBody>
      </p:sp>
      <p:sp>
        <p:nvSpPr>
          <p:cNvPr id="375817" name="Text Box 9"/>
          <p:cNvSpPr txBox="1">
            <a:spLocks noChangeArrowheads="1"/>
          </p:cNvSpPr>
          <p:nvPr/>
        </p:nvSpPr>
        <p:spPr bwMode="auto">
          <a:xfrm>
            <a:off x="457200" y="38544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Wer hatte erledigte?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wir</a:t>
            </a:r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>
            <a:off x="876300" y="2247900"/>
            <a:ext cx="50800" cy="8890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1663700" y="2273300"/>
            <a:ext cx="12700" cy="12827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5820" name="Text Box 12"/>
          <p:cNvSpPr txBox="1">
            <a:spLocks noChangeArrowheads="1"/>
          </p:cNvSpPr>
          <p:nvPr/>
        </p:nvSpPr>
        <p:spPr bwMode="auto">
          <a:xfrm>
            <a:off x="533400" y="4756150"/>
            <a:ext cx="792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u="sng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Nachdem</a:t>
            </a:r>
            <a:r>
              <a:rPr lang="de-DE" altLang="de-DE" sz="1800" b="0" u="sng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wir den Auftrag erledigt hatten</a:t>
            </a:r>
            <a:r>
              <a:rPr lang="de-DE" altLang="de-DE" sz="20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 b="0" i="1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machten wir eine Pause</a:t>
            </a:r>
            <a:r>
              <a:rPr lang="de-DE" altLang="de-DE" sz="1800" b="0" i="1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375821" name="Line 13"/>
          <p:cNvSpPr>
            <a:spLocks noChangeShapeType="1"/>
          </p:cNvSpPr>
          <p:nvPr/>
        </p:nvSpPr>
        <p:spPr bwMode="auto">
          <a:xfrm flipH="1">
            <a:off x="3708400" y="2235200"/>
            <a:ext cx="1028700" cy="16637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444500" y="4210050"/>
            <a:ext cx="566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Akkusativobjekt: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Was hatten wir erledigt?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den Auftrag</a:t>
            </a:r>
          </a:p>
        </p:txBody>
      </p:sp>
      <p:sp>
        <p:nvSpPr>
          <p:cNvPr id="375823" name="Line 15"/>
          <p:cNvSpPr>
            <a:spLocks noChangeShapeType="1"/>
          </p:cNvSpPr>
          <p:nvPr/>
        </p:nvSpPr>
        <p:spPr bwMode="auto">
          <a:xfrm>
            <a:off x="3009900" y="2298700"/>
            <a:ext cx="1879600" cy="19526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5824" name="Text Box 16"/>
          <p:cNvSpPr txBox="1">
            <a:spLocks noChangeArrowheads="1"/>
          </p:cNvSpPr>
          <p:nvPr/>
        </p:nvSpPr>
        <p:spPr bwMode="auto">
          <a:xfrm>
            <a:off x="533400" y="2698750"/>
            <a:ext cx="8712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!!! Zeit !!! „nachdem“: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HS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Präsens &gt; 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NS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Perfekt </a:t>
            </a: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oder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HS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Präteritum  &gt; 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NS</a:t>
            </a:r>
            <a:r>
              <a:rPr lang="de-DE" altLang="de-DE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Plusquamperfekt</a:t>
            </a:r>
            <a:endParaRPr lang="de-DE" altLang="de-DE" b="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5825" name="Text Box 17"/>
          <p:cNvSpPr txBox="1">
            <a:spLocks noChangeArrowheads="1"/>
          </p:cNvSpPr>
          <p:nvPr/>
        </p:nvSpPr>
        <p:spPr bwMode="auto">
          <a:xfrm>
            <a:off x="241300" y="5378450"/>
            <a:ext cx="8902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Nach</a:t>
            </a:r>
            <a:r>
              <a:rPr lang="de-DE" altLang="de-DE" sz="18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solidFill>
                  <a:srgbClr val="29AC00"/>
                </a:solidFill>
                <a:latin typeface="Calibri" panose="020F0502020204030204" pitchFamily="34" charset="0"/>
                <a:cs typeface="Times New Roman" pitchFamily="18" charset="0"/>
              </a:rPr>
              <a:t>(+Dativ)</a:t>
            </a:r>
            <a:r>
              <a:rPr lang="de-DE" altLang="de-DE" sz="18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2400" b="0" dirty="0">
                <a:latin typeface="Calibri" panose="020F0502020204030204" pitchFamily="34" charset="0"/>
                <a:cs typeface="Times New Roman" pitchFamily="18" charset="0"/>
                <a:sym typeface="Wingdings 3" pitchFamily="18" charset="2"/>
              </a:rPr>
              <a:t></a:t>
            </a:r>
            <a:r>
              <a:rPr lang="de-DE" altLang="de-DE" sz="18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nachdem </a:t>
            </a:r>
            <a:r>
              <a:rPr lang="de-DE" altLang="de-DE" sz="1600" b="0" dirty="0">
                <a:solidFill>
                  <a:srgbClr val="29AC00"/>
                </a:solidFill>
                <a:latin typeface="Calibri" panose="020F0502020204030204" pitchFamily="34" charset="0"/>
                <a:cs typeface="Times New Roman" pitchFamily="18" charset="0"/>
              </a:rPr>
              <a:t>(+ Subjekt &gt; Prädikat / Perfekt oder Plusquamperfekt)</a:t>
            </a:r>
          </a:p>
          <a:p>
            <a:pPr algn="just"/>
            <a:endParaRPr lang="de-DE" altLang="de-DE" sz="800" b="0" u="sng" dirty="0">
              <a:solidFill>
                <a:srgbClr val="CC33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de-DE" altLang="de-DE" sz="1800" b="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Erledigung </a:t>
            </a:r>
            <a:r>
              <a:rPr lang="de-DE" altLang="de-DE" sz="1800" b="0" u="sng" dirty="0">
                <a:solidFill>
                  <a:srgbClr val="29AC00"/>
                </a:solidFill>
                <a:latin typeface="Calibri" panose="020F0502020204030204" pitchFamily="34" charset="0"/>
                <a:cs typeface="Times New Roman" pitchFamily="18" charset="0"/>
              </a:rPr>
              <a:t>(+ Gen.)</a:t>
            </a:r>
            <a:r>
              <a:rPr lang="de-DE" altLang="de-DE" sz="1800" b="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&gt; des Auftrages)</a:t>
            </a:r>
            <a:r>
              <a:rPr lang="de-DE" altLang="de-DE" sz="18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2400" b="0" dirty="0">
                <a:latin typeface="Calibri" panose="020F0502020204030204" pitchFamily="34" charset="0"/>
                <a:cs typeface="Times New Roman" pitchFamily="18" charset="0"/>
                <a:sym typeface="Wingdings 3" pitchFamily="18" charset="2"/>
              </a:rPr>
              <a:t></a:t>
            </a:r>
            <a:r>
              <a:rPr lang="de-DE" altLang="de-DE" sz="18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erledigen (</a:t>
            </a:r>
            <a:r>
              <a:rPr lang="de-DE" altLang="de-DE" sz="1800" b="0" dirty="0">
                <a:solidFill>
                  <a:srgbClr val="29AC00"/>
                </a:solidFill>
                <a:latin typeface="Calibri" panose="020F0502020204030204" pitchFamily="34" charset="0"/>
                <a:cs typeface="Times New Roman" pitchFamily="18" charset="0"/>
              </a:rPr>
              <a:t>+</a:t>
            </a:r>
            <a:r>
              <a:rPr lang="de-DE" altLang="de-DE" sz="18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b="0" dirty="0">
                <a:solidFill>
                  <a:srgbClr val="29AC00"/>
                </a:solidFill>
                <a:latin typeface="Calibri" panose="020F0502020204030204" pitchFamily="34" charset="0"/>
                <a:cs typeface="Times New Roman" pitchFamily="18" charset="0"/>
              </a:rPr>
              <a:t>Akk.)</a:t>
            </a:r>
            <a:r>
              <a:rPr lang="de-DE" altLang="de-DE" sz="18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&gt; den Auftrag)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60400" y="1123950"/>
            <a:ext cx="7731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rgbClr val="0070C0"/>
                </a:solidFill>
                <a:latin typeface="Calibri" panose="020F0502020204030204" pitchFamily="34" charset="0"/>
              </a:rPr>
              <a:t>Nominalisierung - Verbalisierung</a:t>
            </a:r>
          </a:p>
        </p:txBody>
      </p:sp>
      <p:sp>
        <p:nvSpPr>
          <p:cNvPr id="21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18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58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75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75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75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75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75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758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75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75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375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75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375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75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9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3758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3" grpId="0" build="p" autoUpdateAnimBg="0"/>
      <p:bldP spid="375814" grpId="0" build="p" autoUpdateAnimBg="0"/>
      <p:bldP spid="375815" grpId="0" build="p" autoUpdateAnimBg="0"/>
      <p:bldP spid="375816" grpId="0" build="p" autoUpdateAnimBg="0"/>
      <p:bldP spid="375817" grpId="0" build="p" autoUpdateAnimBg="0"/>
      <p:bldP spid="375818" grpId="0" animBg="1"/>
      <p:bldP spid="375819" grpId="0" animBg="1"/>
      <p:bldP spid="375820" grpId="0" build="p" autoUpdateAnimBg="0"/>
      <p:bldP spid="375821" grpId="0" animBg="1"/>
      <p:bldP spid="375822" grpId="0" build="p" autoUpdateAnimBg="0"/>
      <p:bldP spid="375823" grpId="0" animBg="1"/>
      <p:bldP spid="375824" grpId="0" build="p" autoUpdateAnimBg="0"/>
      <p:bldP spid="375825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482600" y="1924050"/>
            <a:ext cx="7912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800" i="1" u="sng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Zum </a:t>
            </a:r>
            <a:r>
              <a:rPr lang="de-DE" altLang="de-DE" sz="1800" b="0" i="1" u="sng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besseren Verständnis des Textes</a:t>
            </a:r>
            <a:r>
              <a:rPr lang="de-DE" altLang="de-DE" sz="1800" b="0" i="1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las sie ihn noch einmal.</a:t>
            </a:r>
            <a:r>
              <a:rPr lang="de-DE" altLang="de-DE" sz="1800" i="1" u="sng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 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457200" y="2406650"/>
            <a:ext cx="8509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Zum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(Präposition mit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Dativ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damit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 (Konjunktion: 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Nebensatz mit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</a:t>
            </a:r>
            <a:r>
              <a:rPr lang="de-DE" altLang="de-DE" sz="1600" b="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+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)</a:t>
            </a:r>
            <a:endParaRPr lang="de-DE" altLang="de-DE" sz="1600" u="sng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7863" name="Text Box 7"/>
          <p:cNvSpPr txBox="1">
            <a:spLocks noChangeArrowheads="1"/>
          </p:cNvSpPr>
          <p:nvPr/>
        </p:nvSpPr>
        <p:spPr bwMode="auto">
          <a:xfrm>
            <a:off x="469900" y="31305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u="sng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damit</a:t>
            </a:r>
            <a:endParaRPr lang="de-DE" altLang="de-DE" sz="1600" u="sng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77864" name="Text Box 8"/>
          <p:cNvSpPr txBox="1">
            <a:spLocks noChangeArrowheads="1"/>
          </p:cNvSpPr>
          <p:nvPr/>
        </p:nvSpPr>
        <p:spPr bwMode="auto">
          <a:xfrm>
            <a:off x="457200" y="34861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Prädikat: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verstehen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(+ Akkusativobjekt)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&gt; 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Zeit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: Präteritum</a:t>
            </a:r>
          </a:p>
        </p:txBody>
      </p:sp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457200" y="38544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Subjekt:</a:t>
            </a:r>
            <a:r>
              <a:rPr lang="de-DE" altLang="de-DE" sz="160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>
                <a:latin typeface="Calibri" panose="020F0502020204030204" pitchFamily="34" charset="0"/>
                <a:cs typeface="Times New Roman" pitchFamily="18" charset="0"/>
              </a:rPr>
              <a:t>Wer verstand? &gt;</a:t>
            </a:r>
            <a:r>
              <a:rPr lang="de-DE" altLang="de-DE" sz="1600" b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sie</a:t>
            </a:r>
          </a:p>
        </p:txBody>
      </p:sp>
      <p:sp>
        <p:nvSpPr>
          <p:cNvPr id="377866" name="Line 10"/>
          <p:cNvSpPr>
            <a:spLocks noChangeShapeType="1"/>
          </p:cNvSpPr>
          <p:nvPr/>
        </p:nvSpPr>
        <p:spPr bwMode="auto">
          <a:xfrm flipH="1">
            <a:off x="838200" y="2298700"/>
            <a:ext cx="38100" cy="9271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 flipH="1">
            <a:off x="1752600" y="2273300"/>
            <a:ext cx="533400" cy="13335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7868" name="Text Box 12"/>
          <p:cNvSpPr txBox="1">
            <a:spLocks noChangeArrowheads="1"/>
          </p:cNvSpPr>
          <p:nvPr/>
        </p:nvSpPr>
        <p:spPr bwMode="auto">
          <a:xfrm>
            <a:off x="533400" y="5111750"/>
            <a:ext cx="7924800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Damit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sie den Text besser verstand</a:t>
            </a:r>
            <a:r>
              <a:rPr lang="de-DE" altLang="de-DE" sz="20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, 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Arial" charset="0"/>
              </a:rPr>
              <a:t>las sie ihn noch einmal</a:t>
            </a:r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algn="just"/>
            <a:endParaRPr lang="de-DE" altLang="de-DE" sz="1100" b="0" i="1" dirty="0">
              <a:solidFill>
                <a:srgbClr val="0000FF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Sie las den Text noch einmal, </a:t>
            </a: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damit</a:t>
            </a:r>
            <a:r>
              <a:rPr lang="de-DE" altLang="de-DE" sz="1800" b="0" u="sng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sie ihn besser verstand.</a:t>
            </a:r>
          </a:p>
          <a:p>
            <a:pPr algn="just"/>
            <a:endParaRPr lang="de-DE" altLang="de-DE" sz="1600" u="sng" dirty="0">
              <a:solidFill>
                <a:srgbClr val="CC33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de-DE" altLang="de-DE" sz="1800" b="0" i="1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Sie las den Text noch einmal, </a:t>
            </a:r>
            <a:r>
              <a:rPr lang="de-DE" altLang="de-DE" sz="1800" u="sng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um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800" b="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ihn besser zu verstehen</a:t>
            </a:r>
            <a:r>
              <a:rPr lang="de-DE" altLang="de-DE" sz="1800" u="sng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377869" name="Line 13"/>
          <p:cNvSpPr>
            <a:spLocks noChangeShapeType="1"/>
          </p:cNvSpPr>
          <p:nvPr/>
        </p:nvSpPr>
        <p:spPr bwMode="auto">
          <a:xfrm flipH="1">
            <a:off x="3200400" y="2286000"/>
            <a:ext cx="1790700" cy="160809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7870" name="Text Box 14"/>
          <p:cNvSpPr txBox="1">
            <a:spLocks noChangeArrowheads="1"/>
          </p:cNvSpPr>
          <p:nvPr/>
        </p:nvSpPr>
        <p:spPr bwMode="auto">
          <a:xfrm>
            <a:off x="444500" y="4210050"/>
            <a:ext cx="566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Akkusativobjekt: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Was verstand sie? &gt;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den Text</a:t>
            </a:r>
          </a:p>
        </p:txBody>
      </p:sp>
      <p:sp>
        <p:nvSpPr>
          <p:cNvPr id="377871" name="Line 15"/>
          <p:cNvSpPr>
            <a:spLocks noChangeShapeType="1"/>
          </p:cNvSpPr>
          <p:nvPr/>
        </p:nvSpPr>
        <p:spPr bwMode="auto">
          <a:xfrm>
            <a:off x="3759200" y="2320924"/>
            <a:ext cx="673100" cy="1889125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377872" name="Text Box 16"/>
          <p:cNvSpPr txBox="1">
            <a:spLocks noChangeArrowheads="1"/>
          </p:cNvSpPr>
          <p:nvPr/>
        </p:nvSpPr>
        <p:spPr bwMode="auto">
          <a:xfrm>
            <a:off x="927100" y="2762250"/>
            <a:ext cx="8509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„damit“ </a:t>
            </a: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 wenn im </a:t>
            </a:r>
            <a:r>
              <a:rPr lang="de-DE" altLang="de-DE" dirty="0">
                <a:latin typeface="Calibri" panose="020F0502020204030204" pitchFamily="34" charset="0"/>
                <a:cs typeface="Times New Roman" pitchFamily="18" charset="0"/>
              </a:rPr>
              <a:t>HS</a:t>
            </a: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 und </a:t>
            </a:r>
            <a:r>
              <a:rPr lang="de-DE" altLang="de-DE" dirty="0">
                <a:latin typeface="Calibri" panose="020F0502020204030204" pitchFamily="34" charset="0"/>
                <a:cs typeface="Times New Roman" pitchFamily="18" charset="0"/>
              </a:rPr>
              <a:t>NS</a:t>
            </a:r>
            <a:r>
              <a:rPr lang="de-DE" altLang="de-DE" b="0" dirty="0">
                <a:latin typeface="Calibri" panose="020F0502020204030204" pitchFamily="34" charset="0"/>
                <a:cs typeface="Times New Roman" pitchFamily="18" charset="0"/>
              </a:rPr>
              <a:t> das Subjekt gleich ist = „um…zu“</a:t>
            </a:r>
          </a:p>
        </p:txBody>
      </p:sp>
      <p:sp>
        <p:nvSpPr>
          <p:cNvPr id="377874" name="Text Box 18"/>
          <p:cNvSpPr txBox="1">
            <a:spLocks noChangeArrowheads="1"/>
          </p:cNvSpPr>
          <p:nvPr/>
        </p:nvSpPr>
        <p:spPr bwMode="auto">
          <a:xfrm>
            <a:off x="431800" y="4565650"/>
            <a:ext cx="777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modal:</a:t>
            </a:r>
            <a:r>
              <a:rPr lang="de-DE" altLang="de-DE" sz="160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Wie verstand sie? &gt;</a:t>
            </a:r>
            <a:r>
              <a:rPr lang="de-DE" altLang="de-DE" sz="1600" b="0" dirty="0">
                <a:solidFill>
                  <a:srgbClr val="0000FF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CC3300"/>
                </a:solidFill>
                <a:latin typeface="Calibri" panose="020F0502020204030204" pitchFamily="34" charset="0"/>
                <a:cs typeface="Times New Roman" pitchFamily="18" charset="0"/>
              </a:rPr>
              <a:t>besser </a:t>
            </a:r>
            <a:r>
              <a:rPr lang="de-DE" altLang="de-DE" sz="1600" b="0" dirty="0">
                <a:latin typeface="Calibri" panose="020F0502020204030204" pitchFamily="34" charset="0"/>
                <a:cs typeface="Times New Roman" pitchFamily="18" charset="0"/>
              </a:rPr>
              <a:t>(Adverb &gt; keine Endung)</a:t>
            </a:r>
          </a:p>
        </p:txBody>
      </p:sp>
      <p:sp>
        <p:nvSpPr>
          <p:cNvPr id="377875" name="Line 19"/>
          <p:cNvSpPr>
            <a:spLocks noChangeShapeType="1"/>
          </p:cNvSpPr>
          <p:nvPr/>
        </p:nvSpPr>
        <p:spPr bwMode="auto">
          <a:xfrm>
            <a:off x="1778000" y="2298700"/>
            <a:ext cx="1638300" cy="23114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600">
              <a:latin typeface="Calibri" panose="020F0502020204030204" pitchFamily="34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60400" y="1123950"/>
            <a:ext cx="7731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rgbClr val="0070C0"/>
                </a:solidFill>
                <a:latin typeface="Calibri" panose="020F0502020204030204" pitchFamily="34" charset="0"/>
              </a:rPr>
              <a:t>Nominalisierung - Verbalisierung</a:t>
            </a:r>
          </a:p>
        </p:txBody>
      </p:sp>
      <p:sp>
        <p:nvSpPr>
          <p:cNvPr id="22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19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7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77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7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77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778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77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77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77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77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77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77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77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377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377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4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377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377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1" grpId="0" build="p" autoUpdateAnimBg="0"/>
      <p:bldP spid="377862" grpId="0" build="p" autoUpdateAnimBg="0"/>
      <p:bldP spid="377863" grpId="0" build="p" autoUpdateAnimBg="0"/>
      <p:bldP spid="377864" grpId="0" build="p" autoUpdateAnimBg="0"/>
      <p:bldP spid="377865" grpId="0" build="p" autoUpdateAnimBg="0"/>
      <p:bldP spid="377866" grpId="0" animBg="1"/>
      <p:bldP spid="377867" grpId="0" animBg="1"/>
      <p:bldP spid="377868" grpId="0" uiExpand="1" build="p" autoUpdateAnimBg="0"/>
      <p:bldP spid="377869" grpId="0" animBg="1"/>
      <p:bldP spid="377870" grpId="0" build="p" autoUpdateAnimBg="0"/>
      <p:bldP spid="377871" grpId="0" animBg="1"/>
      <p:bldP spid="377872" grpId="0" build="p" autoUpdateAnimBg="0"/>
      <p:bldP spid="377874" grpId="0" build="p" autoUpdateAnimBg="0"/>
      <p:bldP spid="3778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304800" y="1314450"/>
            <a:ext cx="8839200" cy="37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ts val="2400"/>
              </a:lnSpc>
            </a:pPr>
            <a:r>
              <a:rPr lang="de-DE" altLang="de-DE" b="0" i="1">
                <a:latin typeface="Calibri" panose="020F0502020204030204" pitchFamily="34" charset="0"/>
                <a:cs typeface="Times New Roman" pitchFamily="18" charset="0"/>
              </a:rPr>
              <a:t>Präpositionale Angaben lassen sich zum Teil mit entsprechenden </a:t>
            </a:r>
            <a:r>
              <a:rPr lang="de-DE" altLang="de-DE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Subjunktionen</a:t>
            </a:r>
            <a:r>
              <a:rPr lang="de-DE" altLang="de-DE" b="0" i="1">
                <a:latin typeface="Calibri" panose="020F0502020204030204" pitchFamily="34" charset="0"/>
                <a:cs typeface="Times New Roman" pitchFamily="18" charset="0"/>
              </a:rPr>
              <a:t> in Nebensätze umwandeln.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876300" y="3821113"/>
            <a:ext cx="799147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Aufgrund des starken Sturmes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kam der Flugverkehr zum Erliegen.</a:t>
            </a:r>
          </a:p>
          <a:p>
            <a:pPr algn="just">
              <a:lnSpc>
                <a:spcPts val="2200"/>
              </a:lnSpc>
            </a:pPr>
            <a:endParaRPr lang="de-DE" altLang="de-DE" sz="14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Wegen deines Fehlers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mussten wir die Arbeit wieder von vorne beginnen.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Infolge seiner schweren Krankheit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musste er seinen Job aufgeben.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Anlässlich des Firmenjubiläums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wird ein Fest veranstaltet.</a:t>
            </a:r>
          </a:p>
          <a:p>
            <a:pPr algn="just">
              <a:lnSpc>
                <a:spcPts val="2200"/>
              </a:lnSpc>
            </a:pPr>
            <a:endParaRPr lang="de-DE" altLang="de-DE" sz="1400" b="0">
              <a:solidFill>
                <a:srgbClr val="003399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Wir zitterten </a:t>
            </a:r>
            <a:r>
              <a:rPr lang="de-DE" altLang="de-DE" sz="14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vor Kälte</a:t>
            </a:r>
            <a:r>
              <a:rPr lang="de-DE" altLang="de-DE" sz="14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359433" name="Text Box 9"/>
          <p:cNvSpPr txBox="1">
            <a:spLocks noChangeArrowheads="1"/>
          </p:cNvSpPr>
          <p:nvPr/>
        </p:nvSpPr>
        <p:spPr bwMode="auto">
          <a:xfrm>
            <a:off x="1028700" y="4075113"/>
            <a:ext cx="7991475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Weil es stark stürmte,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kam der Flugverkehr zum Erliegen.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Weil du einen Fehler gemacht hast,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mussten wir die Arbeit wieder von vorne beginnen.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Weil er schwer krank war,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musste er seinen Job aufgeben.</a:t>
            </a:r>
          </a:p>
          <a:p>
            <a:pPr algn="just">
              <a:lnSpc>
                <a:spcPts val="2200"/>
              </a:lnSpc>
            </a:pPr>
            <a:endParaRPr lang="de-DE" altLang="de-DE" sz="140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Weil die Firma ein Jubiläum feiert,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wird ein Fest veranstaltet.</a:t>
            </a:r>
          </a:p>
          <a:p>
            <a:pPr algn="just">
              <a:lnSpc>
                <a:spcPts val="2200"/>
              </a:lnSpc>
            </a:pPr>
            <a:endParaRPr lang="de-DE" altLang="de-DE" sz="1400" b="0">
              <a:solidFill>
                <a:srgbClr val="00808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ts val="2200"/>
              </a:lnSpc>
            </a:pP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Wir zitterten</a:t>
            </a: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,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weil es 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[</a:t>
            </a: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so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</a:t>
            </a:r>
            <a:r>
              <a:rPr lang="de-DE" altLang="de-DE" sz="14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kalt war</a:t>
            </a:r>
            <a:r>
              <a:rPr lang="de-DE" altLang="de-DE" sz="14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.</a:t>
            </a:r>
          </a:p>
        </p:txBody>
      </p:sp>
      <p:pic>
        <p:nvPicPr>
          <p:cNvPr id="3594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790700"/>
            <a:ext cx="4306887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94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59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59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59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59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594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9" grpId="0" build="p" autoUpdateAnimBg="0"/>
      <p:bldP spid="359432" grpId="0" autoUpdateAnimBg="0"/>
      <p:bldP spid="35943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876300" y="3478213"/>
            <a:ext cx="7991475" cy="358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Trotz des massiven Protestes</a:t>
            </a:r>
            <a:r>
              <a:rPr lang="de-DE" altLang="de-DE" sz="1600" b="0">
                <a:solidFill>
                  <a:srgbClr val="003399"/>
                </a:solidFill>
                <a:latin typeface="Calibri" panose="020F0502020204030204" pitchFamily="34" charset="0"/>
                <a:cs typeface="Times New Roman" pitchFamily="18" charset="0"/>
              </a:rPr>
              <a:t> will man die Atomanlage bauen. </a:t>
            </a: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1028700" y="3732213"/>
            <a:ext cx="79914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44831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Obwohl massiv 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[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dagegen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protestiert wurde,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...</a:t>
            </a:r>
          </a:p>
          <a:p>
            <a:pPr algn="just">
              <a:lnSpc>
                <a:spcPts val="2200"/>
              </a:lnSpc>
            </a:pP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Obwohl man massiv 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[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dagegen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]</a:t>
            </a:r>
            <a:r>
              <a:rPr lang="de-DE" altLang="de-DE" sz="160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protestiert hat,</a:t>
            </a:r>
            <a:r>
              <a:rPr lang="de-DE" altLang="de-DE" sz="1600" b="0">
                <a:solidFill>
                  <a:srgbClr val="008080"/>
                </a:solidFill>
                <a:latin typeface="Calibri" panose="020F0502020204030204" pitchFamily="34" charset="0"/>
                <a:cs typeface="Times New Roman" pitchFamily="18" charset="0"/>
              </a:rPr>
              <a:t> will man die Atomanlage bauen. </a:t>
            </a:r>
          </a:p>
        </p:txBody>
      </p:sp>
      <p:pic>
        <p:nvPicPr>
          <p:cNvPr id="34714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1584325"/>
            <a:ext cx="4532313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7"/>
          <p:cNvSpPr/>
          <p:nvPr/>
        </p:nvSpPr>
        <p:spPr>
          <a:xfrm>
            <a:off x="-29496" y="0"/>
            <a:ext cx="5058696" cy="7794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-29496" y="0"/>
            <a:ext cx="5465096" cy="965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latin typeface="Calibri" panose="020F0502020204030204" pitchFamily="34" charset="0"/>
                <a:cs typeface="Calibri"/>
              </a:rPr>
              <a:t>Nominalisierung  </a:t>
            </a:r>
            <a:r>
              <a:rPr lang="de-DE" sz="24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de-DE" sz="2400" dirty="0">
                <a:latin typeface="Calibri" panose="020F0502020204030204" pitchFamily="34" charset="0"/>
                <a:cs typeface="Calibri"/>
              </a:rPr>
              <a:t> Verbalisierung</a:t>
            </a:r>
            <a:endParaRPr lang="de-DE" sz="1600" dirty="0"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600" i="1" dirty="0">
                <a:latin typeface="Calibri" panose="020F0502020204030204" pitchFamily="34" charset="0"/>
                <a:cs typeface="Calibri"/>
              </a:rPr>
              <a:t>noun structure </a:t>
            </a:r>
            <a:r>
              <a:rPr lang="en-US" sz="1600" b="0" i="1" dirty="0">
                <a:latin typeface="Calibri" panose="020F0502020204030204" pitchFamily="34" charset="0"/>
                <a:cs typeface="Calibri"/>
              </a:rPr>
              <a:t>vs.</a:t>
            </a:r>
            <a:r>
              <a:rPr lang="en-US" sz="1600" i="1" dirty="0">
                <a:latin typeface="Calibri" panose="020F0502020204030204" pitchFamily="34" charset="0"/>
                <a:cs typeface="Calibri"/>
              </a:rPr>
              <a:t> verb structure</a:t>
            </a:r>
            <a:endParaRPr lang="en-GB" sz="1600" i="1" dirty="0">
              <a:latin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  <p:transition spd="slow" advClick="0">
    <p:wipe dir="r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2" grpId="0" autoUpdateAnimBg="0"/>
      <p:bldP spid="347144" grpId="0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1437</Words>
  <Application>Microsoft Office PowerPoint</Application>
  <PresentationFormat>Екран (4:3)</PresentationFormat>
  <Paragraphs>242</Paragraphs>
  <Slides>16</Slides>
  <Notes>15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Standarddesign</vt:lpstr>
      <vt:lpstr>CorelPhotoPaint.Image.8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Bert Unger</dc:creator>
  <cp:lastModifiedBy>Online User</cp:lastModifiedBy>
  <cp:revision>206</cp:revision>
  <dcterms:created xsi:type="dcterms:W3CDTF">2006-05-21T09:53:48Z</dcterms:created>
  <dcterms:modified xsi:type="dcterms:W3CDTF">2024-10-10T16:20:13Z</dcterms:modified>
</cp:coreProperties>
</file>