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25" r:id="rId2"/>
    <p:sldId id="290" r:id="rId3"/>
    <p:sldId id="293" r:id="rId4"/>
    <p:sldId id="315" r:id="rId5"/>
    <p:sldId id="313" r:id="rId6"/>
    <p:sldId id="318" r:id="rId7"/>
    <p:sldId id="321" r:id="rId8"/>
    <p:sldId id="316" r:id="rId9"/>
    <p:sldId id="319" r:id="rId10"/>
    <p:sldId id="320" r:id="rId11"/>
    <p:sldId id="288" r:id="rId12"/>
    <p:sldId id="322" r:id="rId13"/>
    <p:sldId id="311" r:id="rId14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EBEBE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86" autoAdjust="0"/>
  </p:normalViewPr>
  <p:slideViewPr>
    <p:cSldViewPr snapToGrid="0" snapToObjects="1">
      <p:cViewPr varScale="1">
        <p:scale>
          <a:sx n="74" d="100"/>
          <a:sy n="74" d="100"/>
        </p:scale>
        <p:origin x="164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BCEA2-3A81-4AAA-8BFE-2ADB3AA14E14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8AD5-E397-41B3-A691-A6548868AF3C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73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58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95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11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0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95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01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68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88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5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70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1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3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1582388"/>
            <a:ext cx="9144000" cy="211647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cs typeface="Calibri"/>
              </a:rPr>
              <a:t>N-Deklination</a:t>
            </a:r>
          </a:p>
          <a:p>
            <a:pPr algn="ctr"/>
            <a:r>
              <a:rPr lang="en-GB" sz="3600" b="1" dirty="0">
                <a:cs typeface="Calibri"/>
              </a:rPr>
              <a:t>N-declination</a:t>
            </a:r>
          </a:p>
        </p:txBody>
      </p:sp>
    </p:spTree>
    <p:extLst>
      <p:ext uri="{BB962C8B-B14F-4D97-AF65-F5344CB8AC3E}">
        <p14:creationId xmlns:p14="http://schemas.microsoft.com/office/powerpoint/2010/main" val="3108878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15154"/>
            <a:ext cx="8264107" cy="4558633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de-DE" sz="2400" dirty="0">
                <a:solidFill>
                  <a:prstClr val="black"/>
                </a:solidFill>
              </a:rPr>
              <a:t>Einige maskuline Nomen haben im </a:t>
            </a:r>
            <a:r>
              <a:rPr lang="de-DE" sz="2400" b="1" dirty="0">
                <a:solidFill>
                  <a:prstClr val="black"/>
                </a:solidFill>
              </a:rPr>
              <a:t>Akkusativ, Dativ und Genitiv </a:t>
            </a:r>
            <a:r>
              <a:rPr lang="de-DE" sz="2400" dirty="0">
                <a:solidFill>
                  <a:prstClr val="black"/>
                </a:solidFill>
              </a:rPr>
              <a:t>im </a:t>
            </a:r>
            <a:r>
              <a:rPr lang="de-DE" sz="2400" b="1" dirty="0">
                <a:solidFill>
                  <a:prstClr val="black"/>
                </a:solidFill>
              </a:rPr>
              <a:t>Singular</a:t>
            </a:r>
            <a:r>
              <a:rPr lang="de-DE" sz="2400" dirty="0">
                <a:solidFill>
                  <a:prstClr val="black"/>
                </a:solidFill>
              </a:rPr>
              <a:t> die Endung </a:t>
            </a:r>
            <a:r>
              <a:rPr lang="de-DE" sz="2400" b="1" dirty="0"/>
              <a:t>–(e)n</a:t>
            </a:r>
            <a:r>
              <a:rPr lang="en-US" sz="2400" b="1" dirty="0"/>
              <a:t>.</a:t>
            </a:r>
            <a:r>
              <a:rPr lang="en-US" sz="2400" dirty="0"/>
              <a:t>	</a:t>
            </a:r>
            <a:br>
              <a:rPr lang="en-US" sz="2400" b="1" dirty="0"/>
            </a:b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Some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masculine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have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ending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–(e)n in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singular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accusative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dative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genitive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endParaRPr lang="en-US" sz="1800" dirty="0"/>
          </a:p>
          <a:p>
            <a:pPr marL="457200" indent="-457200">
              <a:buAutoNum type="arabicParenR" startAt="2"/>
            </a:pPr>
            <a:r>
              <a:rPr lang="de-DE" sz="2400" dirty="0"/>
              <a:t>Maskuline Nomen mit den Endungen </a:t>
            </a:r>
            <a:r>
              <a:rPr lang="de-DE" sz="2400" b="1" dirty="0"/>
              <a:t>-e, </a:t>
            </a:r>
            <a:r>
              <a:rPr lang="da-DK" sz="2400" b="1" dirty="0"/>
              <a:t>-ant, -ent, -ist, -oge, -ad und -at</a:t>
            </a:r>
            <a:r>
              <a:rPr lang="de-DE" sz="2400" b="1" dirty="0"/>
              <a:t> </a:t>
            </a:r>
            <a:r>
              <a:rPr lang="de-DE" sz="2400" dirty="0"/>
              <a:t>und </a:t>
            </a:r>
            <a:r>
              <a:rPr lang="de-DE" sz="2400" b="1" dirty="0"/>
              <a:t>einige einsilbige Nomen </a:t>
            </a:r>
            <a:r>
              <a:rPr lang="de-DE" sz="2400" dirty="0"/>
              <a:t>gehören zur N-Deklination. </a:t>
            </a:r>
            <a:br>
              <a:rPr lang="de-DE" sz="2400" dirty="0"/>
            </a:b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Masculine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endings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–e, –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, -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ant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, -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ent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, -ist, -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oge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, -ad, -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some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monosyllabic nouns need to be </a:t>
            </a:r>
            <a:r>
              <a:rPr lang="en-US" sz="1800" dirty="0" err="1">
                <a:solidFill>
                  <a:prstClr val="white">
                    <a:lumMod val="50000"/>
                  </a:prstClr>
                </a:solidFill>
              </a:rPr>
              <a:t>declinated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 in the n-declination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br>
              <a:rPr lang="en-US" sz="1800" dirty="0">
                <a:solidFill>
                  <a:schemeClr val="bg1">
                    <a:lumMod val="50000"/>
                  </a:schemeClr>
                </a:solidFill>
              </a:rPr>
            </a:b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AutoNum type="arabicParenR" startAt="3"/>
            </a:pPr>
            <a:r>
              <a:rPr lang="de-DE" sz="2400" dirty="0"/>
              <a:t>Manche Nomen haben ein zusätzliches </a:t>
            </a:r>
            <a:r>
              <a:rPr lang="de-DE" sz="2400" b="1" dirty="0"/>
              <a:t>-s</a:t>
            </a:r>
            <a:r>
              <a:rPr lang="de-DE" sz="2400" dirty="0"/>
              <a:t> im </a:t>
            </a:r>
            <a:r>
              <a:rPr lang="de-DE" sz="2400" b="1" dirty="0"/>
              <a:t>Genitiv</a:t>
            </a:r>
            <a:r>
              <a:rPr lang="de-DE" sz="2400" dirty="0"/>
              <a:t> Singular</a:t>
            </a:r>
            <a:r>
              <a:rPr lang="de" sz="2400" dirty="0"/>
              <a:t>. </a:t>
            </a:r>
            <a:br>
              <a:rPr lang="de" sz="2400" dirty="0"/>
            </a:b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Some nouns have an additional -s in the genitive singular case</a:t>
            </a:r>
            <a:r>
              <a:rPr lang="de" sz="24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Zusammenfassung</a:t>
            </a:r>
            <a:br>
              <a:rPr lang="en-GB" sz="4000" b="1" dirty="0">
                <a:cs typeface="Calibri"/>
              </a:rPr>
            </a:br>
            <a:r>
              <a:rPr lang="en-GB" sz="2400" b="1" dirty="0">
                <a:cs typeface="Calibri"/>
              </a:rPr>
              <a:t>summary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774374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1</a:t>
            </a:r>
            <a:br>
              <a:rPr lang="de" sz="2800" b="1" dirty="0"/>
            </a:br>
            <a:r>
              <a:rPr lang="de" sz="2400" b="1" dirty="0"/>
              <a:t>Exercise 1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Erkenne die Nomen mit N-Deklination.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Recognize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n-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declination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691442"/>
            <a:ext cx="8174052" cy="3881887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Unser Nachbar___ half gestern einem verletzten Hase___.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Der Herr___ wollte uns seinen Name___ nicht verraten.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Der Arzt___ verschrieb dem Patient___ ein Medikament___.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Der Name___ des Polizist___ ist Wolfgang.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Der Richter befragte den einzigen Zeuge___.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Ein Chinese___ half einem Franzose___.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Im Zoo versucht der Löwe___ den Hase___ zu fangen.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Er steht zwischen einem Tourist___ und einem Terrorist___.</a:t>
            </a:r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7674566" y="2674022"/>
            <a:ext cx="3497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</a:p>
        </p:txBody>
      </p:sp>
      <p:sp>
        <p:nvSpPr>
          <p:cNvPr id="8" name="Rechteck 7"/>
          <p:cNvSpPr/>
          <p:nvPr/>
        </p:nvSpPr>
        <p:spPr>
          <a:xfrm>
            <a:off x="5546138" y="3103820"/>
            <a:ext cx="3497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</a:p>
        </p:txBody>
      </p:sp>
      <p:sp>
        <p:nvSpPr>
          <p:cNvPr id="10" name="Rechteck 9"/>
          <p:cNvSpPr/>
          <p:nvPr/>
        </p:nvSpPr>
        <p:spPr>
          <a:xfrm>
            <a:off x="5417022" y="3555876"/>
            <a:ext cx="5052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</a:t>
            </a:r>
          </a:p>
        </p:txBody>
      </p:sp>
      <p:sp>
        <p:nvSpPr>
          <p:cNvPr id="11" name="Rechteck 10"/>
          <p:cNvSpPr/>
          <p:nvPr/>
        </p:nvSpPr>
        <p:spPr>
          <a:xfrm>
            <a:off x="4151610" y="3995948"/>
            <a:ext cx="5052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</a:t>
            </a:r>
          </a:p>
        </p:txBody>
      </p:sp>
      <p:sp>
        <p:nvSpPr>
          <p:cNvPr id="12" name="Rechteck 11"/>
          <p:cNvSpPr/>
          <p:nvPr/>
        </p:nvSpPr>
        <p:spPr>
          <a:xfrm>
            <a:off x="5955388" y="4437730"/>
            <a:ext cx="3497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</a:p>
        </p:txBody>
      </p:sp>
      <p:sp>
        <p:nvSpPr>
          <p:cNvPr id="13" name="Rechteck 12"/>
          <p:cNvSpPr/>
          <p:nvPr/>
        </p:nvSpPr>
        <p:spPr>
          <a:xfrm>
            <a:off x="5419430" y="4857254"/>
            <a:ext cx="3497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</a:p>
        </p:txBody>
      </p:sp>
      <p:sp>
        <p:nvSpPr>
          <p:cNvPr id="14" name="Rechteck 13"/>
          <p:cNvSpPr/>
          <p:nvPr/>
        </p:nvSpPr>
        <p:spPr>
          <a:xfrm>
            <a:off x="5861212" y="5309310"/>
            <a:ext cx="3497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</a:p>
        </p:txBody>
      </p:sp>
      <p:sp>
        <p:nvSpPr>
          <p:cNvPr id="15" name="Rechteck 14"/>
          <p:cNvSpPr/>
          <p:nvPr/>
        </p:nvSpPr>
        <p:spPr>
          <a:xfrm>
            <a:off x="4910176" y="5751092"/>
            <a:ext cx="5052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</a:t>
            </a:r>
          </a:p>
        </p:txBody>
      </p:sp>
      <p:sp>
        <p:nvSpPr>
          <p:cNvPr id="16" name="Rechteck 15"/>
          <p:cNvSpPr/>
          <p:nvPr/>
        </p:nvSpPr>
        <p:spPr>
          <a:xfrm>
            <a:off x="7846830" y="5759656"/>
            <a:ext cx="5052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</a:t>
            </a:r>
          </a:p>
        </p:txBody>
      </p:sp>
    </p:spTree>
    <p:extLst>
      <p:ext uri="{BB962C8B-B14F-4D97-AF65-F5344CB8AC3E}">
        <p14:creationId xmlns:p14="http://schemas.microsoft.com/office/powerpoint/2010/main" val="56478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2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2</a:t>
            </a:r>
            <a:br>
              <a:rPr lang="de" sz="2800" b="1" dirty="0"/>
            </a:br>
            <a:r>
              <a:rPr lang="de" sz="2400" b="1" dirty="0"/>
              <a:t>Exercise 2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das Nomen (+ bestimmter Artikel).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blanks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right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noun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(+ definite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article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).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691442"/>
            <a:ext cx="8393138" cy="3881887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Der Kunde fragt ………………………. (Verkäufer).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Der Affe beißt ... ……………………. (Besucher).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Der Verkäufer bedient ..…………………….. (Kunde).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Der Präsident antwortet ……….………………….… (Journalist).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Der Hausherr beauftragt .……….………………... (Architekt).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Das Kind hat </a:t>
            </a:r>
            <a:r>
              <a:rPr lang="de-DE" sz="2400" u="sng" dirty="0"/>
              <a:t>einen</a:t>
            </a:r>
            <a:r>
              <a:rPr lang="de-DE" sz="2400" dirty="0"/>
              <a:t> </a:t>
            </a:r>
            <a:r>
              <a:rPr lang="de-DE" sz="2400" dirty="0" err="1"/>
              <a:t>französichen</a:t>
            </a:r>
            <a:r>
              <a:rPr lang="de-DE" sz="2400" dirty="0"/>
              <a:t> ………………. (Name).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Das Wort beginnt mit </a:t>
            </a:r>
            <a:r>
              <a:rPr lang="de-DE" sz="2400" u="sng" dirty="0"/>
              <a:t>dem</a:t>
            </a:r>
            <a:r>
              <a:rPr lang="de-DE" sz="2400" dirty="0"/>
              <a:t> ersten ………………….… </a:t>
            </a:r>
            <a:r>
              <a:rPr lang="de-DE" sz="2400"/>
              <a:t>(Buchstabe).</a:t>
            </a:r>
            <a:endParaRPr lang="de-DE" sz="2400" dirty="0"/>
          </a:p>
          <a:p>
            <a:pPr marL="457200" indent="-457200" algn="just">
              <a:buFont typeface="+mj-lt"/>
              <a:buAutoNum type="arabicPeriod"/>
            </a:pPr>
            <a:r>
              <a:rPr lang="de-DE" sz="2400" dirty="0"/>
              <a:t>Er hatte </a:t>
            </a:r>
            <a:r>
              <a:rPr lang="de-DE" sz="2400" u="sng" dirty="0"/>
              <a:t>einen</a:t>
            </a:r>
            <a:r>
              <a:rPr lang="de-DE" sz="2400" dirty="0"/>
              <a:t> großartigen …………………. (Gedanke).</a:t>
            </a:r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9420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 dirty="0"/>
            </a:br>
            <a:r>
              <a:rPr lang="de" sz="2400" b="1"/>
              <a:t>Exercise 3</a:t>
            </a:r>
            <a:endParaRPr lang="en-CA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Was ist richtig?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What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is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correct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?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691442"/>
            <a:ext cx="8174052" cy="3726611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de" sz="2400" dirty="0"/>
              <a:t>„Stimmt es, dass Sarah mit einem</a:t>
            </a:r>
            <a:r>
              <a:rPr lang="de" sz="2400" dirty="0">
                <a:sym typeface="Wingdings"/>
              </a:rPr>
              <a:t> </a:t>
            </a:r>
            <a:r>
              <a:rPr lang="de" sz="2400" i="1" dirty="0">
                <a:solidFill>
                  <a:schemeClr val="bg1">
                    <a:lumMod val="50000"/>
                  </a:schemeClr>
                </a:solidFill>
                <a:sym typeface="Wingdings"/>
              </a:rPr>
              <a:t>Chinese/Chinesen </a:t>
            </a:r>
            <a:r>
              <a:rPr lang="de" sz="2400" dirty="0">
                <a:sym typeface="Wingdings"/>
              </a:rPr>
              <a:t>verheiratet ist?“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de" sz="2400" dirty="0">
                <a:sym typeface="Wingdings"/>
              </a:rPr>
              <a:t>„Ja. Er hat hier mal als </a:t>
            </a:r>
            <a:r>
              <a:rPr lang="de" sz="2400" i="1" dirty="0">
                <a:solidFill>
                  <a:schemeClr val="bg1">
                    <a:lumMod val="50000"/>
                  </a:schemeClr>
                </a:solidFill>
                <a:sym typeface="Wingdings"/>
              </a:rPr>
              <a:t>Praktikant/ Praktikanten</a:t>
            </a:r>
            <a:r>
              <a:rPr lang="de" sz="2400" dirty="0">
                <a:sym typeface="Wingdings"/>
              </a:rPr>
              <a:t> gearbeitet.“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" sz="2400" dirty="0">
                <a:sym typeface="Wingdings"/>
              </a:rPr>
              <a:t>„Wie findest du denn unseren neuen </a:t>
            </a:r>
            <a:r>
              <a:rPr lang="de" sz="2400" i="1" dirty="0">
                <a:solidFill>
                  <a:schemeClr val="bg1">
                    <a:lumMod val="50000"/>
                  </a:schemeClr>
                </a:solidFill>
                <a:sym typeface="Wingdings"/>
              </a:rPr>
              <a:t>Kollege/Kollegen</a:t>
            </a:r>
            <a:r>
              <a:rPr lang="de" sz="2400" dirty="0">
                <a:sym typeface="Wingdings"/>
              </a:rPr>
              <a:t>?“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" sz="2400" dirty="0">
                <a:sym typeface="Wingdings"/>
              </a:rPr>
              <a:t>„Sehr nett. Wusstest du, dass er noch </a:t>
            </a:r>
            <a:r>
              <a:rPr lang="de" sz="2400" i="1" dirty="0">
                <a:solidFill>
                  <a:schemeClr val="bg1">
                    <a:lumMod val="50000"/>
                  </a:schemeClr>
                </a:solidFill>
                <a:sym typeface="Wingdings"/>
              </a:rPr>
              <a:t>Student/Studenten </a:t>
            </a:r>
            <a:r>
              <a:rPr lang="de" sz="2400" dirty="0">
                <a:sym typeface="Wingdings"/>
              </a:rPr>
              <a:t>ist?“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" sz="2400" dirty="0">
                <a:sym typeface="Wingdings"/>
              </a:rPr>
              <a:t>„Nein. Und er hat den gleichen </a:t>
            </a:r>
            <a:r>
              <a:rPr lang="de" sz="2400" i="1" dirty="0">
                <a:solidFill>
                  <a:schemeClr val="bg1">
                    <a:lumMod val="50000"/>
                  </a:schemeClr>
                </a:solidFill>
                <a:sym typeface="Wingdings"/>
              </a:rPr>
              <a:t>Name/Namen</a:t>
            </a:r>
            <a:r>
              <a:rPr lang="de" sz="2400" dirty="0">
                <a:sym typeface="Wingdings"/>
              </a:rPr>
              <a:t> wie unser </a:t>
            </a:r>
            <a:r>
              <a:rPr lang="de" sz="2400" i="1" dirty="0">
                <a:solidFill>
                  <a:schemeClr val="bg1">
                    <a:lumMod val="50000"/>
                  </a:schemeClr>
                </a:solidFill>
                <a:sym typeface="Wingdings"/>
              </a:rPr>
              <a:t>Direktor/Direktoren.“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" sz="2400" dirty="0">
                <a:sym typeface="Wingdings"/>
              </a:rPr>
              <a:t>„Oh, da kommt er ja. Guten Morgen </a:t>
            </a:r>
            <a:r>
              <a:rPr lang="de" sz="2400" i="1" dirty="0">
                <a:solidFill>
                  <a:schemeClr val="bg1">
                    <a:lumMod val="50000"/>
                  </a:schemeClr>
                </a:solidFill>
                <a:sym typeface="Wingdings"/>
              </a:rPr>
              <a:t>Herr/Herrn </a:t>
            </a:r>
            <a:r>
              <a:rPr lang="de" sz="2400" dirty="0">
                <a:sym typeface="Wingdings"/>
              </a:rPr>
              <a:t>Kramer.“ </a:t>
            </a:r>
          </a:p>
        </p:txBody>
      </p:sp>
      <p:sp>
        <p:nvSpPr>
          <p:cNvPr id="2" name="Rechteck 1"/>
          <p:cNvSpPr/>
          <p:nvPr/>
        </p:nvSpPr>
        <p:spPr>
          <a:xfrm>
            <a:off x="7347002" y="2700211"/>
            <a:ext cx="14157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________</a:t>
            </a:r>
          </a:p>
        </p:txBody>
      </p:sp>
      <p:sp>
        <p:nvSpPr>
          <p:cNvPr id="8" name="Rechteck 7"/>
          <p:cNvSpPr/>
          <p:nvPr/>
        </p:nvSpPr>
        <p:spPr>
          <a:xfrm>
            <a:off x="3656926" y="3499873"/>
            <a:ext cx="14157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________</a:t>
            </a:r>
          </a:p>
        </p:txBody>
      </p:sp>
      <p:sp>
        <p:nvSpPr>
          <p:cNvPr id="10" name="Rechteck 9"/>
          <p:cNvSpPr/>
          <p:nvPr/>
        </p:nvSpPr>
        <p:spPr>
          <a:xfrm>
            <a:off x="6487302" y="3941655"/>
            <a:ext cx="12618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_______</a:t>
            </a:r>
          </a:p>
        </p:txBody>
      </p:sp>
      <p:sp>
        <p:nvSpPr>
          <p:cNvPr id="11" name="Rechteck 10"/>
          <p:cNvSpPr/>
          <p:nvPr/>
        </p:nvSpPr>
        <p:spPr>
          <a:xfrm>
            <a:off x="5526572" y="4383437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______</a:t>
            </a:r>
          </a:p>
        </p:txBody>
      </p:sp>
      <p:sp>
        <p:nvSpPr>
          <p:cNvPr id="12" name="Rechteck 11"/>
          <p:cNvSpPr/>
          <p:nvPr/>
        </p:nvSpPr>
        <p:spPr>
          <a:xfrm>
            <a:off x="5576232" y="4823509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______</a:t>
            </a:r>
          </a:p>
        </p:txBody>
      </p:sp>
      <p:sp>
        <p:nvSpPr>
          <p:cNvPr id="13" name="Rechteck 12"/>
          <p:cNvSpPr/>
          <p:nvPr/>
        </p:nvSpPr>
        <p:spPr>
          <a:xfrm>
            <a:off x="881014" y="5183099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______</a:t>
            </a:r>
          </a:p>
        </p:txBody>
      </p:sp>
      <p:sp>
        <p:nvSpPr>
          <p:cNvPr id="14" name="Rechteck 13"/>
          <p:cNvSpPr/>
          <p:nvPr/>
        </p:nvSpPr>
        <p:spPr>
          <a:xfrm>
            <a:off x="5339708" y="5614607"/>
            <a:ext cx="8002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____</a:t>
            </a:r>
          </a:p>
        </p:txBody>
      </p:sp>
    </p:spTree>
    <p:extLst>
      <p:ext uri="{BB962C8B-B14F-4D97-AF65-F5344CB8AC3E}">
        <p14:creationId xmlns:p14="http://schemas.microsoft.com/office/powerpoint/2010/main" val="229535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752" y="4832363"/>
            <a:ext cx="3571335" cy="15856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2800" dirty="0"/>
              <a:t>der Franzose</a:t>
            </a:r>
          </a:p>
          <a:p>
            <a:pPr marL="0" indent="0" algn="ctr">
              <a:buNone/>
            </a:pPr>
            <a:r>
              <a:rPr lang="de-DE" sz="2800" dirty="0">
                <a:latin typeface="Calibri"/>
                <a:cs typeface="Calibri"/>
              </a:rPr>
              <a:t>den Franzose</a:t>
            </a:r>
            <a:r>
              <a:rPr lang="de-DE" sz="28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Beispiel</a:t>
            </a:r>
            <a:br>
              <a:rPr lang="en-GB" sz="2800" b="1" dirty="0">
                <a:cs typeface="Calibri"/>
              </a:rPr>
            </a:br>
            <a:r>
              <a:rPr lang="en-GB" sz="2400" b="1" dirty="0">
                <a:cs typeface="Calibri"/>
              </a:rPr>
              <a:t>example</a:t>
            </a:r>
            <a:endParaRPr lang="en-CA" sz="28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52" y="2114511"/>
            <a:ext cx="3672408" cy="2703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155" y="2114510"/>
            <a:ext cx="3551194" cy="2703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618155" y="4808508"/>
            <a:ext cx="3571335" cy="15856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de-DE" sz="2800" dirty="0"/>
              <a:t>der Fotograf</a:t>
            </a:r>
          </a:p>
          <a:p>
            <a:pPr marL="0" indent="0" algn="ctr">
              <a:buFont typeface="Arial"/>
              <a:buNone/>
            </a:pPr>
            <a:r>
              <a:rPr lang="de-DE" sz="2800" dirty="0">
                <a:latin typeface="Calibri"/>
                <a:cs typeface="Calibri"/>
              </a:rPr>
              <a:t>den Fotografe</a:t>
            </a:r>
            <a:r>
              <a:rPr lang="de-DE" sz="28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</a:p>
          <a:p>
            <a:pPr marL="0" indent="0" algn="just">
              <a:buFont typeface="Arial"/>
              <a:buNone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3205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6993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400" dirty="0"/>
              <a:t>Einige Nomen haben im </a:t>
            </a:r>
            <a:r>
              <a:rPr lang="de-DE" sz="2400" b="1" dirty="0"/>
              <a:t>Akkusativ, Dativ und Genitiv </a:t>
            </a:r>
            <a:r>
              <a:rPr lang="de-DE" sz="2400" dirty="0"/>
              <a:t>im </a:t>
            </a:r>
            <a:r>
              <a:rPr lang="de-DE" sz="2400" b="1" dirty="0"/>
              <a:t>Singular</a:t>
            </a:r>
            <a:r>
              <a:rPr lang="de-DE" sz="2400" dirty="0"/>
              <a:t> die Endung </a:t>
            </a:r>
            <a:r>
              <a:rPr lang="de-DE" sz="2400" b="1" dirty="0">
                <a:solidFill>
                  <a:srgbClr val="FF0000"/>
                </a:solidFill>
              </a:rPr>
              <a:t>–(e)n</a:t>
            </a:r>
            <a:r>
              <a:rPr lang="de-DE" sz="2400" b="1" dirty="0"/>
              <a:t>:</a:t>
            </a:r>
          </a:p>
          <a:p>
            <a:pPr marL="0" indent="0" algn="just">
              <a:buNone/>
            </a:pP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Some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have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ending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–(e)n in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singular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accusative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dative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genitive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>
                <a:solidFill>
                  <a:prstClr val="black"/>
                </a:solidFill>
              </a:rPr>
              <a:t>Der Nominativ verändert sich nicht. </a:t>
            </a:r>
          </a:p>
          <a:p>
            <a:pPr marL="0" indent="0" algn="just">
              <a:buNone/>
            </a:pP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nominative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does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not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change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-DE" sz="18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cs typeface="Calibri"/>
              </a:rPr>
              <a:t>N-</a:t>
            </a:r>
            <a:r>
              <a:rPr lang="en-GB" sz="2800" b="1" dirty="0" err="1">
                <a:cs typeface="Calibri"/>
              </a:rPr>
              <a:t>Deklination</a:t>
            </a:r>
            <a:br>
              <a:rPr lang="en-GB" sz="2400" b="1" dirty="0">
                <a:cs typeface="Calibri"/>
              </a:rPr>
            </a:br>
            <a:r>
              <a:rPr lang="en-GB" sz="2400" b="1" dirty="0">
                <a:cs typeface="Calibri"/>
              </a:rPr>
              <a:t>n-declination</a:t>
            </a:r>
            <a:endParaRPr lang="en-CA" sz="2400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84743"/>
              </p:ext>
            </p:extLst>
          </p:nvPr>
        </p:nvGraphicFramePr>
        <p:xfrm>
          <a:off x="547819" y="4598832"/>
          <a:ext cx="7966453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5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3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0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Nominativ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Akkusativ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Genitiv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de-DE" b="1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der</a:t>
                      </a:r>
                      <a:r>
                        <a:rPr lang="de-DE" baseline="0" dirty="0"/>
                        <a:t> Franzose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den Franzos</a:t>
                      </a: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dem Franzos</a:t>
                      </a: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des Franzos</a:t>
                      </a: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de-DE" b="1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 Franzo</a:t>
                      </a: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se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 Franzos</a:t>
                      </a: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den Franzos</a:t>
                      </a: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der Franzos</a:t>
                      </a: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de-DE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37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6993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400" dirty="0"/>
              <a:t>Die N-Deklination für einige Nomen gilt auch für:</a:t>
            </a:r>
            <a:endParaRPr lang="de-DE" sz="2400" b="1" dirty="0"/>
          </a:p>
          <a:p>
            <a:pPr marL="0" indent="0" algn="just">
              <a:buNone/>
            </a:pP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The n-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declination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some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also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applies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e-DE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de-DE" sz="2400" dirty="0">
                <a:solidFill>
                  <a:prstClr val="black"/>
                </a:solidFill>
              </a:rPr>
              <a:t>Nomen mit </a:t>
            </a:r>
            <a:r>
              <a:rPr lang="de-DE" sz="2400" b="1" dirty="0">
                <a:solidFill>
                  <a:prstClr val="black"/>
                </a:solidFill>
              </a:rPr>
              <a:t>indefinitem Artikel  </a:t>
            </a:r>
            <a:r>
              <a:rPr lang="de-DE" sz="2400" dirty="0">
                <a:solidFill>
                  <a:prstClr val="black"/>
                </a:solidFill>
              </a:rPr>
              <a:t>				</a:t>
            </a:r>
            <a:r>
              <a:rPr lang="de-DE" sz="2400" b="1" dirty="0">
                <a:solidFill>
                  <a:prstClr val="black"/>
                </a:solidFill>
              </a:rPr>
              <a:t>einen</a:t>
            </a:r>
            <a:r>
              <a:rPr lang="de-DE" sz="2400" dirty="0">
                <a:solidFill>
                  <a:prstClr val="black"/>
                </a:solidFill>
              </a:rPr>
              <a:t> Franzose</a:t>
            </a:r>
            <a:r>
              <a:rPr lang="de-DE" sz="2400" dirty="0">
                <a:solidFill>
                  <a:srgbClr val="FF0000"/>
                </a:solidFill>
              </a:rPr>
              <a:t>n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with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indefinite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article</a:t>
            </a: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e-DE" sz="1800" b="1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de-DE" sz="2400" dirty="0">
                <a:solidFill>
                  <a:prstClr val="black"/>
                </a:solidFill>
              </a:rPr>
              <a:t>Nomen mit </a:t>
            </a:r>
            <a:r>
              <a:rPr lang="de-DE" sz="2400" b="1" dirty="0">
                <a:solidFill>
                  <a:prstClr val="black"/>
                </a:solidFill>
              </a:rPr>
              <a:t>Negationsartikel</a:t>
            </a:r>
            <a:r>
              <a:rPr lang="de-DE" sz="2400" dirty="0">
                <a:solidFill>
                  <a:prstClr val="black"/>
                </a:solidFill>
              </a:rPr>
              <a:t>					</a:t>
            </a:r>
            <a:r>
              <a:rPr lang="de-DE" sz="2400" b="1" dirty="0">
                <a:solidFill>
                  <a:prstClr val="black"/>
                </a:solidFill>
              </a:rPr>
              <a:t>keinen</a:t>
            </a:r>
            <a:r>
              <a:rPr lang="de-DE" sz="2400" dirty="0">
                <a:solidFill>
                  <a:prstClr val="black"/>
                </a:solidFill>
              </a:rPr>
              <a:t> Franzose</a:t>
            </a:r>
            <a:r>
              <a:rPr lang="de-DE" sz="2400" dirty="0">
                <a:solidFill>
                  <a:srgbClr val="FF0000"/>
                </a:solidFill>
              </a:rPr>
              <a:t>n</a:t>
            </a:r>
          </a:p>
          <a:p>
            <a:pPr marL="0" lvl="0" indent="0" algn="just">
              <a:buNone/>
            </a:pP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negative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article</a:t>
            </a:r>
            <a:endParaRPr lang="de-DE" sz="1800" dirty="0">
              <a:solidFill>
                <a:prstClr val="white">
                  <a:lumMod val="50000"/>
                </a:prstClr>
              </a:solidFill>
            </a:endParaRPr>
          </a:p>
          <a:p>
            <a:pPr marL="0" lvl="0" indent="0" algn="just">
              <a:buNone/>
            </a:pPr>
            <a:endParaRPr lang="de-DE" sz="1800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 algn="just">
              <a:buNone/>
            </a:pPr>
            <a:r>
              <a:rPr lang="de-DE" sz="2400" dirty="0">
                <a:solidFill>
                  <a:prstClr val="black"/>
                </a:solidFill>
              </a:rPr>
              <a:t>Nomen mit </a:t>
            </a:r>
            <a:r>
              <a:rPr lang="de-DE" sz="2400" b="1" dirty="0">
                <a:solidFill>
                  <a:prstClr val="black"/>
                </a:solidFill>
              </a:rPr>
              <a:t>Possessivartikel</a:t>
            </a:r>
            <a:r>
              <a:rPr lang="de-DE" sz="2400" dirty="0">
                <a:solidFill>
                  <a:prstClr val="black"/>
                </a:solidFill>
              </a:rPr>
              <a:t>					</a:t>
            </a:r>
            <a:r>
              <a:rPr lang="de-DE" sz="2400" b="1" dirty="0">
                <a:solidFill>
                  <a:prstClr val="black"/>
                </a:solidFill>
              </a:rPr>
              <a:t>meinen</a:t>
            </a:r>
            <a:r>
              <a:rPr lang="de-DE" sz="2400" dirty="0">
                <a:solidFill>
                  <a:prstClr val="black"/>
                </a:solidFill>
              </a:rPr>
              <a:t> Franzose</a:t>
            </a:r>
            <a:r>
              <a:rPr lang="de-DE" sz="2400" dirty="0">
                <a:solidFill>
                  <a:srgbClr val="FF0000"/>
                </a:solidFill>
              </a:rPr>
              <a:t>n</a:t>
            </a:r>
          </a:p>
          <a:p>
            <a:pPr marL="0" indent="0" algn="just">
              <a:buNone/>
            </a:pP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with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possessive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article</a:t>
            </a:r>
            <a:endParaRPr lang="de-DE" sz="1800" b="1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de-DE" sz="18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cs typeface="Calibri"/>
              </a:rPr>
              <a:t>N-</a:t>
            </a:r>
            <a:r>
              <a:rPr lang="en-GB" sz="2800" b="1" dirty="0" err="1">
                <a:cs typeface="Calibri"/>
              </a:rPr>
              <a:t>Deklination</a:t>
            </a:r>
            <a:br>
              <a:rPr lang="en-GB" sz="2400" b="1" dirty="0">
                <a:cs typeface="Calibri"/>
              </a:rPr>
            </a:br>
            <a:r>
              <a:rPr lang="en-GB" sz="2400" b="1" dirty="0">
                <a:cs typeface="Calibri"/>
              </a:rPr>
              <a:t>n-declination</a:t>
            </a:r>
            <a:endParaRPr lang="en-CA" sz="2400" dirty="0"/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4546120" y="3243519"/>
            <a:ext cx="1233578" cy="86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4546120" y="4275814"/>
            <a:ext cx="1233578" cy="86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4546120" y="5362745"/>
            <a:ext cx="1233578" cy="86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210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6993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400" b="1" dirty="0"/>
              <a:t>Kennzeichen von Nomen der N-Deklination:</a:t>
            </a:r>
            <a:endParaRPr lang="de-DE" sz="2400" dirty="0"/>
          </a:p>
          <a:p>
            <a:pPr marL="0" indent="0" algn="just">
              <a:buNone/>
            </a:pP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Characteristics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nouns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with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 n-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</a:rPr>
              <a:t>declination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cs typeface="Calibri"/>
              </a:rPr>
              <a:t>N-</a:t>
            </a:r>
            <a:r>
              <a:rPr lang="en-GB" sz="2800" b="1" dirty="0" err="1">
                <a:cs typeface="Calibri"/>
              </a:rPr>
              <a:t>Deklination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Kennzeichen</a:t>
            </a:r>
            <a:br>
              <a:rPr lang="en-GB" sz="2400" b="1" dirty="0">
                <a:cs typeface="Calibri"/>
              </a:rPr>
            </a:br>
            <a:r>
              <a:rPr lang="en-GB" sz="2400" b="1" dirty="0">
                <a:cs typeface="Calibri"/>
              </a:rPr>
              <a:t>n-declination: characteristics</a:t>
            </a:r>
            <a:endParaRPr lang="en-CA" sz="2400" dirty="0"/>
          </a:p>
        </p:txBody>
      </p:sp>
      <p:sp>
        <p:nvSpPr>
          <p:cNvPr id="10" name="Rechteck 9"/>
          <p:cNvSpPr/>
          <p:nvPr/>
        </p:nvSpPr>
        <p:spPr>
          <a:xfrm>
            <a:off x="534837" y="2794959"/>
            <a:ext cx="8169215" cy="34770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555879" y="2899199"/>
            <a:ext cx="8001524" cy="326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de-DE" sz="2400" dirty="0">
                <a:solidFill>
                  <a:prstClr val="black"/>
                </a:solidFill>
              </a:rPr>
              <a:t>Die Nomen sind immer </a:t>
            </a:r>
            <a:r>
              <a:rPr lang="de-DE" sz="2400" b="1" dirty="0">
                <a:solidFill>
                  <a:prstClr val="black"/>
                </a:solidFill>
              </a:rPr>
              <a:t>maskulin</a:t>
            </a:r>
            <a:r>
              <a:rPr lang="de-DE" sz="2400" dirty="0">
                <a:solidFill>
                  <a:prstClr val="black"/>
                </a:solidFill>
              </a:rPr>
              <a:t>.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The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are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always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masculine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de-DE" sz="2400" dirty="0">
                <a:solidFill>
                  <a:prstClr val="black"/>
                </a:solidFill>
              </a:rPr>
              <a:t>Die Nomen bezeichnen meistens </a:t>
            </a:r>
            <a:r>
              <a:rPr lang="de-DE" sz="2400" b="1" dirty="0">
                <a:solidFill>
                  <a:prstClr val="black"/>
                </a:solidFill>
              </a:rPr>
              <a:t>Lebewesen</a:t>
            </a:r>
            <a:r>
              <a:rPr lang="de-DE" sz="2400" dirty="0">
                <a:solidFill>
                  <a:prstClr val="black"/>
                </a:solidFill>
              </a:rPr>
              <a:t> (Menschen oder Tiere).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br>
              <a:rPr lang="de-DE" dirty="0">
                <a:solidFill>
                  <a:prstClr val="white">
                    <a:lumMod val="50000"/>
                  </a:prstClr>
                </a:solidFill>
              </a:rPr>
            </a:b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The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usually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describe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living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creatures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(human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beings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animals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).</a:t>
            </a:r>
            <a:endParaRPr lang="de-DE" sz="2400" dirty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de-DE" sz="2400" dirty="0">
                <a:solidFill>
                  <a:prstClr val="black"/>
                </a:solidFill>
              </a:rPr>
              <a:t>Die Nomen haben </a:t>
            </a:r>
            <a:r>
              <a:rPr lang="de-DE" sz="2400" b="1" dirty="0">
                <a:solidFill>
                  <a:prstClr val="black"/>
                </a:solidFill>
              </a:rPr>
              <a:t>im Plural nie einen Umlaut</a:t>
            </a:r>
            <a:r>
              <a:rPr lang="de-DE" sz="2400" dirty="0">
                <a:solidFill>
                  <a:prstClr val="black"/>
                </a:solidFill>
              </a:rPr>
              <a:t>.</a:t>
            </a:r>
            <a:r>
              <a:rPr lang="de-DE" sz="2400" dirty="0">
                <a:solidFill>
                  <a:prstClr val="white">
                    <a:lumMod val="50000"/>
                  </a:prstClr>
                </a:solidFill>
              </a:rPr>
              <a:t> </a:t>
            </a:r>
            <a:br>
              <a:rPr lang="de-DE" sz="2400" dirty="0">
                <a:solidFill>
                  <a:prstClr val="white">
                    <a:lumMod val="50000"/>
                  </a:prstClr>
                </a:solidFill>
              </a:rPr>
            </a:b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The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never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have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an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umlaut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plural form.</a:t>
            </a:r>
            <a:endParaRPr lang="de-DE" sz="2400" dirty="0">
              <a:solidFill>
                <a:prstClr val="black"/>
              </a:solidFill>
            </a:endParaRPr>
          </a:p>
          <a:p>
            <a:pPr marL="457200" lvl="0" indent="-457200" algn="just">
              <a:spcBef>
                <a:spcPct val="20000"/>
              </a:spcBef>
              <a:buFont typeface="+mj-lt"/>
              <a:buAutoNum type="arabicParenR"/>
            </a:pPr>
            <a:r>
              <a:rPr lang="de-DE" sz="2400" dirty="0">
                <a:solidFill>
                  <a:prstClr val="black"/>
                </a:solidFill>
              </a:rPr>
              <a:t>Die Nomen haben auch </a:t>
            </a:r>
            <a:r>
              <a:rPr lang="de-DE" sz="2400" b="1" dirty="0">
                <a:solidFill>
                  <a:prstClr val="black"/>
                </a:solidFill>
              </a:rPr>
              <a:t>im Plural </a:t>
            </a:r>
            <a:r>
              <a:rPr lang="de-DE" sz="2400" dirty="0">
                <a:solidFill>
                  <a:prstClr val="black"/>
                </a:solidFill>
              </a:rPr>
              <a:t>die Endung </a:t>
            </a:r>
            <a:r>
              <a:rPr lang="de-DE" sz="2400" b="1" dirty="0">
                <a:solidFill>
                  <a:prstClr val="black"/>
                </a:solidFill>
              </a:rPr>
              <a:t>–n</a:t>
            </a:r>
            <a:r>
              <a:rPr lang="de-DE" sz="2400" dirty="0">
                <a:solidFill>
                  <a:prstClr val="black"/>
                </a:solidFill>
              </a:rPr>
              <a:t> oder </a:t>
            </a:r>
            <a:r>
              <a:rPr lang="de-DE" sz="2400" b="1" dirty="0">
                <a:solidFill>
                  <a:prstClr val="black"/>
                </a:solidFill>
              </a:rPr>
              <a:t>–en</a:t>
            </a:r>
            <a:r>
              <a:rPr lang="de-DE" sz="2400" dirty="0">
                <a:solidFill>
                  <a:prstClr val="black"/>
                </a:solidFill>
              </a:rPr>
              <a:t>.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The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also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have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ending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–n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–en in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plural form.</a:t>
            </a:r>
            <a:endParaRPr lang="de-DE" sz="20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0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31466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b="1" dirty="0"/>
              <a:t>Nomen mit Endung </a:t>
            </a:r>
            <a:r>
              <a:rPr lang="de-DE" sz="2400" b="1" dirty="0">
                <a:solidFill>
                  <a:srgbClr val="FF0000"/>
                </a:solidFill>
              </a:rPr>
              <a:t>-e</a:t>
            </a:r>
            <a:r>
              <a:rPr lang="de-DE" sz="2400" b="1" dirty="0"/>
              <a:t>:</a:t>
            </a:r>
            <a:br>
              <a:rPr lang="de-DE" sz="2400" b="1" dirty="0"/>
            </a:b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ending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–e:</a:t>
            </a:r>
            <a:endParaRPr lang="de-DE" sz="2400" b="1" dirty="0"/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</a:p>
          <a:p>
            <a:pPr marL="0" indent="0" algn="just">
              <a:buNone/>
            </a:pP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47253" y="2760454"/>
            <a:ext cx="8134709" cy="30278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2000" dirty="0"/>
              <a:t>Meistens </a:t>
            </a:r>
            <a:r>
              <a:rPr lang="de-DE" sz="2000" u="sng" dirty="0"/>
              <a:t>Nationalitäten, Personen und Tiere</a:t>
            </a:r>
            <a:r>
              <a:rPr lang="de-DE" sz="2000" dirty="0"/>
              <a:t>:</a:t>
            </a:r>
          </a:p>
          <a:p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Most often nationalities, persons and animals:</a:t>
            </a:r>
          </a:p>
          <a:p>
            <a:r>
              <a:rPr lang="de-DE" dirty="0"/>
              <a:t>	</a:t>
            </a:r>
            <a:endParaRPr lang="de-DE" sz="2000" b="1" dirty="0"/>
          </a:p>
          <a:p>
            <a:r>
              <a:rPr lang="de-DE" sz="2000" b="1" dirty="0"/>
              <a:t>Beispiele: 	</a:t>
            </a:r>
            <a:r>
              <a:rPr lang="de-DE" sz="2000" dirty="0"/>
              <a:t>der Franzose		</a:t>
            </a:r>
            <a:r>
              <a:rPr lang="de-DE" sz="2000" dirty="0">
                <a:sym typeface="Wingdings" panose="05000000000000000000" pitchFamily="2" charset="2"/>
              </a:rPr>
              <a:t> den Franzose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</a:p>
          <a:p>
            <a:r>
              <a:rPr lang="de-DE" sz="2000" dirty="0">
                <a:sym typeface="Wingdings" panose="05000000000000000000" pitchFamily="2" charset="2"/>
              </a:rPr>
              <a:t>			der Chinese		 den Chinese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</a:p>
          <a:p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			der Junge		 den Junge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  <a:endParaRPr lang="de-DE" u="sng" dirty="0"/>
          </a:p>
          <a:p>
            <a:r>
              <a:rPr lang="en-US" dirty="0">
                <a:solidFill>
                  <a:schemeClr val="tx1"/>
                </a:solidFill>
              </a:rPr>
              <a:t>			</a:t>
            </a:r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der Kunde		 den Kunde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de-DE" sz="2400" b="1" dirty="0"/>
              <a:t> 		</a:t>
            </a:r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der Affe			 den Affe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</a:p>
          <a:p>
            <a:r>
              <a:rPr lang="de-DE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			</a:t>
            </a:r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der Hase		 den Hase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</a:p>
          <a:p>
            <a:endParaRPr lang="de-DE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de-DE" sz="2400" b="1" dirty="0"/>
          </a:p>
          <a:p>
            <a:r>
              <a:rPr lang="de-DE" sz="2400" b="1" dirty="0"/>
              <a:t>			</a:t>
            </a:r>
            <a:endParaRPr lang="de-DE" sz="2400" dirty="0"/>
          </a:p>
        </p:txBody>
      </p:sp>
      <p:sp>
        <p:nvSpPr>
          <p:cNvPr id="11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cs typeface="Calibri"/>
              </a:rPr>
              <a:t>N-</a:t>
            </a:r>
            <a:r>
              <a:rPr lang="en-GB" sz="2800" b="1" dirty="0" err="1">
                <a:cs typeface="Calibri"/>
              </a:rPr>
              <a:t>Deklination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Endungen</a:t>
            </a:r>
            <a:br>
              <a:rPr lang="en-GB" sz="2400" b="1" dirty="0">
                <a:cs typeface="Calibri"/>
              </a:rPr>
            </a:br>
            <a:r>
              <a:rPr lang="en-GB" sz="2400" b="1" dirty="0">
                <a:cs typeface="Calibri"/>
              </a:rPr>
              <a:t>n-declination: endings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095012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31466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b="1" dirty="0"/>
              <a:t>Nomen mit Endungen </a:t>
            </a:r>
            <a:r>
              <a:rPr lang="de-DE" sz="2400" b="1" dirty="0">
                <a:solidFill>
                  <a:srgbClr val="FF0000"/>
                </a:solidFill>
              </a:rPr>
              <a:t>–</a:t>
            </a:r>
            <a:r>
              <a:rPr lang="de-DE" sz="2400" b="1" dirty="0" err="1">
                <a:solidFill>
                  <a:srgbClr val="FF0000"/>
                </a:solidFill>
              </a:rPr>
              <a:t>and</a:t>
            </a:r>
            <a:r>
              <a:rPr lang="de-DE" sz="2400" b="1" dirty="0">
                <a:solidFill>
                  <a:srgbClr val="FF0000"/>
                </a:solidFill>
              </a:rPr>
              <a:t>, -</a:t>
            </a:r>
            <a:r>
              <a:rPr lang="de-DE" sz="2400" b="1" dirty="0" err="1">
                <a:solidFill>
                  <a:srgbClr val="FF0000"/>
                </a:solidFill>
              </a:rPr>
              <a:t>ant</a:t>
            </a:r>
            <a:r>
              <a:rPr lang="de-DE" sz="2400" b="1" dirty="0">
                <a:solidFill>
                  <a:srgbClr val="FF0000"/>
                </a:solidFill>
              </a:rPr>
              <a:t>, -</a:t>
            </a:r>
            <a:r>
              <a:rPr lang="de-DE" sz="2400" b="1" dirty="0" err="1">
                <a:solidFill>
                  <a:srgbClr val="FF0000"/>
                </a:solidFill>
              </a:rPr>
              <a:t>ent</a:t>
            </a:r>
            <a:r>
              <a:rPr lang="de-DE" sz="2400" b="1" dirty="0">
                <a:solidFill>
                  <a:srgbClr val="FF0000"/>
                </a:solidFill>
              </a:rPr>
              <a:t>, -ist, -</a:t>
            </a:r>
            <a:r>
              <a:rPr lang="de-DE" sz="2400" b="1" dirty="0" err="1">
                <a:solidFill>
                  <a:srgbClr val="FF0000"/>
                </a:solidFill>
              </a:rPr>
              <a:t>oge</a:t>
            </a:r>
            <a:r>
              <a:rPr lang="de-DE" sz="2400" b="1" dirty="0">
                <a:solidFill>
                  <a:srgbClr val="FF0000"/>
                </a:solidFill>
              </a:rPr>
              <a:t>, -ad, -</a:t>
            </a:r>
            <a:r>
              <a:rPr lang="de-DE" sz="2400" b="1" dirty="0" err="1">
                <a:solidFill>
                  <a:srgbClr val="FF0000"/>
                </a:solidFill>
              </a:rPr>
              <a:t>at</a:t>
            </a:r>
            <a:r>
              <a:rPr lang="de-DE" sz="2400" b="1" dirty="0"/>
              <a:t>: </a:t>
            </a:r>
            <a:br>
              <a:rPr lang="de-DE" sz="2400" b="1" dirty="0"/>
            </a:b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endings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–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, -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ant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, -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ent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, -ist, -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oge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, -ad, -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400" b="1" dirty="0"/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</a:p>
          <a:p>
            <a:pPr marL="0" indent="0" algn="just">
              <a:buNone/>
            </a:pP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br>
              <a:rPr lang="de-DE" sz="2000" dirty="0">
                <a:solidFill>
                  <a:schemeClr val="bg1">
                    <a:lumMod val="50000"/>
                  </a:schemeClr>
                </a:solidFill>
              </a:rPr>
            </a:b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47252" y="2734577"/>
            <a:ext cx="8134709" cy="33125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2000" dirty="0"/>
              <a:t>Meistens </a:t>
            </a:r>
            <a:r>
              <a:rPr lang="de-DE" sz="2000" u="sng" dirty="0"/>
              <a:t>Personen und Berufsbezeichnungen</a:t>
            </a:r>
            <a:r>
              <a:rPr lang="de-DE" sz="2000" dirty="0"/>
              <a:t>:</a:t>
            </a:r>
          </a:p>
          <a:p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Most often persons and professions:</a:t>
            </a:r>
          </a:p>
          <a:p>
            <a:r>
              <a:rPr lang="de-DE" dirty="0"/>
              <a:t>	</a:t>
            </a:r>
            <a:endParaRPr lang="de-DE" sz="2000" b="1" dirty="0"/>
          </a:p>
          <a:p>
            <a:r>
              <a:rPr lang="de-DE" sz="2000" b="1" dirty="0"/>
              <a:t>Beispiele: 	</a:t>
            </a:r>
            <a:r>
              <a:rPr lang="de-DE" sz="2000" dirty="0"/>
              <a:t>der Doktorand	</a:t>
            </a:r>
            <a:r>
              <a:rPr lang="de-DE" sz="2000" dirty="0">
                <a:sym typeface="Wingdings" panose="05000000000000000000" pitchFamily="2" charset="2"/>
              </a:rPr>
              <a:t> den Doktorand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en</a:t>
            </a:r>
          </a:p>
          <a:p>
            <a:r>
              <a:rPr lang="de-DE" sz="2000" dirty="0">
                <a:sym typeface="Wingdings" panose="05000000000000000000" pitchFamily="2" charset="2"/>
              </a:rPr>
              <a:t>			der Lieferant		 den Lieferant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en</a:t>
            </a:r>
          </a:p>
          <a:p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			der Agent		 den Agent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en</a:t>
            </a:r>
            <a:endParaRPr lang="de-DE" u="sng" dirty="0"/>
          </a:p>
          <a:p>
            <a:r>
              <a:rPr lang="en-US" dirty="0">
                <a:solidFill>
                  <a:schemeClr val="tx1"/>
                </a:solidFill>
              </a:rPr>
              <a:t>			</a:t>
            </a:r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der Terrorist		 den Terrorist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en</a:t>
            </a:r>
            <a:endParaRPr lang="de-DE" sz="2000" u="sng" dirty="0"/>
          </a:p>
          <a:p>
            <a:r>
              <a:rPr lang="de-DE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			</a:t>
            </a:r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der Biologe		 den Biolog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en</a:t>
            </a:r>
            <a:endParaRPr lang="de-DE" sz="2000" u="sng" dirty="0"/>
          </a:p>
          <a:p>
            <a:r>
              <a:rPr lang="de-DE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			</a:t>
            </a:r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der Kamerad		 den Kamerad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en</a:t>
            </a:r>
            <a:endParaRPr lang="de-DE" sz="2000" u="sng" dirty="0"/>
          </a:p>
          <a:p>
            <a:r>
              <a:rPr lang="de-DE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			</a:t>
            </a:r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der Diplomat		 den Diplomat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en</a:t>
            </a:r>
            <a:endParaRPr lang="de-DE" sz="2000" u="sng" dirty="0"/>
          </a:p>
          <a:p>
            <a:endParaRPr lang="de-DE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de-DE" sz="2400" b="1" dirty="0"/>
          </a:p>
          <a:p>
            <a:r>
              <a:rPr lang="de-DE" sz="2400" b="1" dirty="0"/>
              <a:t>			</a:t>
            </a:r>
            <a:endParaRPr lang="de-DE" sz="2400" dirty="0"/>
          </a:p>
        </p:txBody>
      </p:sp>
      <p:sp>
        <p:nvSpPr>
          <p:cNvPr id="11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cs typeface="Calibri"/>
              </a:rPr>
              <a:t>N-</a:t>
            </a:r>
            <a:r>
              <a:rPr lang="en-GB" sz="2800" b="1" dirty="0" err="1">
                <a:cs typeface="Calibri"/>
              </a:rPr>
              <a:t>Deklination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Endungen</a:t>
            </a:r>
            <a:br>
              <a:rPr lang="en-GB" sz="2400" b="1" dirty="0">
                <a:cs typeface="Calibri"/>
              </a:rPr>
            </a:br>
            <a:r>
              <a:rPr lang="en-GB" sz="2400" b="1" dirty="0">
                <a:cs typeface="Calibri"/>
              </a:rPr>
              <a:t>n-declination: endings</a:t>
            </a:r>
            <a:endParaRPr lang="en-CA" sz="24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469" y="116632"/>
            <a:ext cx="1437268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71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31466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/>
              <a:t>Einige</a:t>
            </a:r>
            <a:r>
              <a:rPr lang="de-DE" sz="2400" b="1" dirty="0"/>
              <a:t> einsilbige Nomen </a:t>
            </a:r>
            <a:r>
              <a:rPr lang="de-DE" sz="2400" dirty="0"/>
              <a:t>gehören zur N-Deklination</a:t>
            </a:r>
            <a:r>
              <a:rPr lang="de-DE" sz="2400" b="1" dirty="0"/>
              <a:t>: </a:t>
            </a:r>
            <a:br>
              <a:rPr lang="de-DE" sz="2400" b="1" dirty="0"/>
            </a:b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Some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monosyllabic nouns need to be </a:t>
            </a:r>
            <a:r>
              <a:rPr lang="en-US" sz="1800" dirty="0" err="1">
                <a:solidFill>
                  <a:prstClr val="white">
                    <a:lumMod val="50000"/>
                  </a:prstClr>
                </a:solidFill>
              </a:rPr>
              <a:t>declinated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 in the n-declination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400" b="1" dirty="0"/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</a:p>
          <a:p>
            <a:pPr marL="0" indent="0" algn="just">
              <a:buNone/>
            </a:pP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br>
              <a:rPr lang="de-DE" sz="2000" dirty="0">
                <a:solidFill>
                  <a:schemeClr val="bg1">
                    <a:lumMod val="50000"/>
                  </a:schemeClr>
                </a:solidFill>
              </a:rPr>
            </a:b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47252" y="2734577"/>
            <a:ext cx="8134709" cy="352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2000" dirty="0"/>
              <a:t>Meistens </a:t>
            </a:r>
            <a:r>
              <a:rPr lang="de-DE" sz="2000" u="sng" dirty="0"/>
              <a:t>Personen und Tiere</a:t>
            </a:r>
            <a:r>
              <a:rPr lang="de-DE" sz="2000" dirty="0"/>
              <a:t>:</a:t>
            </a:r>
          </a:p>
          <a:p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Most often persons and animals:</a:t>
            </a:r>
          </a:p>
          <a:p>
            <a:r>
              <a:rPr lang="de-DE" dirty="0"/>
              <a:t>	</a:t>
            </a:r>
            <a:endParaRPr lang="de-DE" sz="2000" b="1" dirty="0"/>
          </a:p>
          <a:p>
            <a:r>
              <a:rPr lang="de-DE" sz="2000" b="1" dirty="0"/>
              <a:t>Beispiele: 	</a:t>
            </a:r>
            <a:r>
              <a:rPr lang="de-DE" sz="2000" dirty="0"/>
              <a:t>der Mensch		</a:t>
            </a:r>
            <a:r>
              <a:rPr lang="de-DE" sz="2000" dirty="0">
                <a:sym typeface="Wingdings" panose="05000000000000000000" pitchFamily="2" charset="2"/>
              </a:rPr>
              <a:t> den Mensch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en</a:t>
            </a:r>
          </a:p>
          <a:p>
            <a:r>
              <a:rPr lang="de-DE" sz="2000" dirty="0">
                <a:sym typeface="Wingdings" panose="05000000000000000000" pitchFamily="2" charset="2"/>
              </a:rPr>
              <a:t>			der Bär			 den Bär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en</a:t>
            </a:r>
          </a:p>
          <a:p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			</a:t>
            </a:r>
          </a:p>
          <a:p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			der Herr			 den Herr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  <a:endParaRPr lang="de-DE" u="sng" dirty="0"/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b="1" dirty="0" err="1">
                <a:solidFill>
                  <a:schemeClr val="tx1"/>
                </a:solidFill>
              </a:rPr>
              <a:t>Achtung</a:t>
            </a:r>
            <a:r>
              <a:rPr lang="en-US" sz="2000" dirty="0">
                <a:solidFill>
                  <a:schemeClr val="tx1"/>
                </a:solidFill>
              </a:rPr>
              <a:t>: 	</a:t>
            </a:r>
            <a:r>
              <a:rPr lang="de-DE" sz="2000" dirty="0">
                <a:solidFill>
                  <a:schemeClr val="tx1"/>
                </a:solidFill>
              </a:rPr>
              <a:t>Der Herr hat im Singular kein </a:t>
            </a:r>
            <a:r>
              <a:rPr lang="de-DE" sz="2000" dirty="0">
                <a:solidFill>
                  <a:srgbClr val="FF0000"/>
                </a:solidFill>
              </a:rPr>
              <a:t>–e,</a:t>
            </a:r>
            <a:r>
              <a:rPr lang="de-DE" sz="2000" dirty="0">
                <a:solidFill>
                  <a:schemeClr val="tx1"/>
                </a:solidFill>
              </a:rPr>
              <a:t> sondern nur im Plural:</a:t>
            </a:r>
          </a:p>
          <a:p>
            <a:r>
              <a:rPr lang="de-DE" sz="2000" dirty="0">
                <a:solidFill>
                  <a:schemeClr val="tx1"/>
                </a:solidFill>
              </a:rPr>
              <a:t>			Singular: 	der Herr, den Herr</a:t>
            </a:r>
            <a:r>
              <a:rPr lang="de-DE" sz="2000" dirty="0">
                <a:solidFill>
                  <a:srgbClr val="FF0000"/>
                </a:solidFill>
              </a:rPr>
              <a:t>n</a:t>
            </a:r>
            <a:r>
              <a:rPr lang="de-DE" sz="2000" dirty="0">
                <a:solidFill>
                  <a:schemeClr val="tx1"/>
                </a:solidFill>
              </a:rPr>
              <a:t>, dem Herr</a:t>
            </a:r>
            <a:r>
              <a:rPr lang="de-DE" sz="2000" dirty="0">
                <a:solidFill>
                  <a:srgbClr val="FF0000"/>
                </a:solidFill>
              </a:rPr>
              <a:t>n</a:t>
            </a:r>
            <a:r>
              <a:rPr lang="de-DE" sz="2000" dirty="0">
                <a:solidFill>
                  <a:schemeClr val="tx1"/>
                </a:solidFill>
              </a:rPr>
              <a:t>, des Herr</a:t>
            </a:r>
            <a:r>
              <a:rPr lang="de-DE" sz="2000" dirty="0">
                <a:solidFill>
                  <a:srgbClr val="FF0000"/>
                </a:solidFill>
              </a:rPr>
              <a:t>n</a:t>
            </a:r>
          </a:p>
          <a:p>
            <a:r>
              <a:rPr lang="de-DE" sz="2000" dirty="0">
                <a:solidFill>
                  <a:schemeClr val="tx1"/>
                </a:solidFill>
              </a:rPr>
              <a:t>			Plural: 		die Herr</a:t>
            </a:r>
            <a:r>
              <a:rPr lang="de-DE" sz="2000" dirty="0">
                <a:solidFill>
                  <a:srgbClr val="FF0000"/>
                </a:solidFill>
              </a:rPr>
              <a:t>en</a:t>
            </a:r>
            <a:r>
              <a:rPr lang="de-DE" sz="2000" dirty="0">
                <a:solidFill>
                  <a:schemeClr val="tx1"/>
                </a:solidFill>
              </a:rPr>
              <a:t>, die Herr</a:t>
            </a:r>
            <a:r>
              <a:rPr lang="de-DE" sz="2000" dirty="0">
                <a:solidFill>
                  <a:srgbClr val="FF0000"/>
                </a:solidFill>
              </a:rPr>
              <a:t>en</a:t>
            </a:r>
            <a:r>
              <a:rPr lang="de-DE" sz="2000" dirty="0">
                <a:solidFill>
                  <a:schemeClr val="tx1"/>
                </a:solidFill>
              </a:rPr>
              <a:t>, den Herr</a:t>
            </a:r>
            <a:r>
              <a:rPr lang="de-DE" sz="2000" dirty="0">
                <a:solidFill>
                  <a:srgbClr val="FF0000"/>
                </a:solidFill>
              </a:rPr>
              <a:t>en</a:t>
            </a:r>
            <a:r>
              <a:rPr lang="de-DE" sz="2000" dirty="0">
                <a:solidFill>
                  <a:schemeClr val="tx1"/>
                </a:solidFill>
              </a:rPr>
              <a:t>, der Herr</a:t>
            </a:r>
            <a:r>
              <a:rPr lang="de-DE" sz="2000" dirty="0">
                <a:solidFill>
                  <a:srgbClr val="FF0000"/>
                </a:solidFill>
              </a:rPr>
              <a:t>en</a:t>
            </a:r>
          </a:p>
          <a:p>
            <a:endParaRPr lang="de-DE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de-DE" sz="2400" b="1" dirty="0"/>
          </a:p>
          <a:p>
            <a:r>
              <a:rPr lang="de-DE" sz="2400" b="1" dirty="0"/>
              <a:t>			</a:t>
            </a:r>
            <a:endParaRPr lang="de-DE" sz="2400" dirty="0"/>
          </a:p>
        </p:txBody>
      </p:sp>
      <p:sp>
        <p:nvSpPr>
          <p:cNvPr id="11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cs typeface="Calibri"/>
              </a:rPr>
              <a:t>N-</a:t>
            </a:r>
            <a:r>
              <a:rPr lang="en-GB" sz="2800" b="1" dirty="0" err="1">
                <a:cs typeface="Calibri"/>
              </a:rPr>
              <a:t>Deklination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Weitere</a:t>
            </a:r>
            <a:r>
              <a:rPr lang="en-GB" sz="2800" b="1" dirty="0">
                <a:cs typeface="Calibri"/>
              </a:rPr>
              <a:t> </a:t>
            </a:r>
            <a:r>
              <a:rPr lang="en-GB" sz="2800" b="1" dirty="0" err="1">
                <a:cs typeface="Calibri"/>
              </a:rPr>
              <a:t>Nomen</a:t>
            </a:r>
            <a:br>
              <a:rPr lang="en-GB" sz="2400" b="1" dirty="0">
                <a:cs typeface="Calibri"/>
              </a:rPr>
            </a:br>
            <a:r>
              <a:rPr lang="en-GB" sz="2400" b="1" dirty="0">
                <a:cs typeface="Calibri"/>
              </a:rPr>
              <a:t>n-declination: other nouns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608319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5"/>
            <a:ext cx="8174052" cy="2836076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de-DE" sz="2400" dirty="0">
                <a:solidFill>
                  <a:prstClr val="black"/>
                </a:solidFill>
              </a:rPr>
              <a:t>Einige Nomen mit Endung</a:t>
            </a:r>
            <a:r>
              <a:rPr lang="de-DE" sz="2400" b="1" dirty="0">
                <a:solidFill>
                  <a:prstClr val="black"/>
                </a:solidFill>
              </a:rPr>
              <a:t> </a:t>
            </a:r>
            <a:r>
              <a:rPr lang="de-DE" sz="2400" b="1" dirty="0">
                <a:solidFill>
                  <a:srgbClr val="FF0000"/>
                </a:solidFill>
              </a:rPr>
              <a:t>–e </a:t>
            </a:r>
            <a:r>
              <a:rPr lang="de-DE" sz="2400" dirty="0">
                <a:solidFill>
                  <a:prstClr val="black"/>
                </a:solidFill>
              </a:rPr>
              <a:t>erhalten</a:t>
            </a:r>
            <a:r>
              <a:rPr lang="de-DE" sz="2400" b="1" dirty="0">
                <a:solidFill>
                  <a:prstClr val="black"/>
                </a:solidFill>
              </a:rPr>
              <a:t> im Genitiv + </a:t>
            </a:r>
            <a:r>
              <a:rPr lang="de-DE" sz="2400" b="1" dirty="0">
                <a:solidFill>
                  <a:srgbClr val="FF0000"/>
                </a:solidFill>
              </a:rPr>
              <a:t>-s</a:t>
            </a:r>
            <a:r>
              <a:rPr lang="de-DE" sz="2400" b="1" dirty="0">
                <a:solidFill>
                  <a:prstClr val="black"/>
                </a:solidFill>
              </a:rPr>
              <a:t>: </a:t>
            </a:r>
            <a:br>
              <a:rPr lang="de-DE" sz="2400" b="1" dirty="0">
                <a:solidFill>
                  <a:prstClr val="black"/>
                </a:solidFill>
              </a:rPr>
            </a:b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Some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ending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–e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get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an additional –s in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genitive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case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</a:t>
            </a:r>
            <a:r>
              <a:rPr lang="de-DE" sz="2400" b="1" dirty="0">
                <a:solidFill>
                  <a:prstClr val="black"/>
                </a:solidFill>
              </a:rPr>
              <a:t> </a:t>
            </a:r>
          </a:p>
          <a:p>
            <a:pPr marL="0" indent="0" algn="just">
              <a:buNone/>
            </a:pPr>
            <a:endParaRPr lang="de-DE" sz="2400" b="1" dirty="0"/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</a:p>
          <a:p>
            <a:pPr marL="0" indent="0" algn="just">
              <a:buNone/>
            </a:pP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br>
              <a:rPr lang="de-DE" sz="2000" dirty="0">
                <a:solidFill>
                  <a:schemeClr val="bg1">
                    <a:lumMod val="50000"/>
                  </a:schemeClr>
                </a:solidFill>
              </a:rPr>
            </a:b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cs typeface="Calibri"/>
              </a:rPr>
              <a:t>N-</a:t>
            </a:r>
            <a:r>
              <a:rPr lang="en-GB" sz="2800" b="1" dirty="0" err="1">
                <a:cs typeface="Calibri"/>
              </a:rPr>
              <a:t>Deklination</a:t>
            </a:r>
            <a:r>
              <a:rPr lang="en-GB" sz="2800" b="1" dirty="0">
                <a:cs typeface="Calibri"/>
              </a:rPr>
              <a:t>: </a:t>
            </a:r>
            <a:r>
              <a:rPr lang="en-GB" sz="2800" b="1" dirty="0" err="1">
                <a:cs typeface="Calibri"/>
              </a:rPr>
              <a:t>Besonderheiten</a:t>
            </a:r>
            <a:br>
              <a:rPr lang="en-GB" sz="2400" b="1" dirty="0">
                <a:cs typeface="Calibri"/>
              </a:rPr>
            </a:br>
            <a:r>
              <a:rPr lang="en-GB" sz="2400" b="1" dirty="0">
                <a:cs typeface="Calibri"/>
              </a:rPr>
              <a:t>n-declination: special rules</a:t>
            </a:r>
            <a:endParaRPr lang="en-CA" sz="2400" dirty="0"/>
          </a:p>
        </p:txBody>
      </p:sp>
      <p:sp>
        <p:nvSpPr>
          <p:cNvPr id="9" name="Rechteck 8"/>
          <p:cNvSpPr/>
          <p:nvPr/>
        </p:nvSpPr>
        <p:spPr>
          <a:xfrm>
            <a:off x="548294" y="2661307"/>
            <a:ext cx="8134709" cy="10758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2000" b="1" dirty="0"/>
              <a:t>Beispiele: 	</a:t>
            </a:r>
            <a:r>
              <a:rPr lang="de-DE" sz="2000" dirty="0"/>
              <a:t>der Buchstabe	</a:t>
            </a:r>
            <a:r>
              <a:rPr lang="de-DE" sz="2000" dirty="0">
                <a:sym typeface="Wingdings" panose="05000000000000000000" pitchFamily="2" charset="2"/>
              </a:rPr>
              <a:t> den Buchstaben	 des Buchstaben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</a:p>
          <a:p>
            <a:r>
              <a:rPr lang="de-DE" sz="2000" dirty="0">
                <a:sym typeface="Wingdings" panose="05000000000000000000" pitchFamily="2" charset="2"/>
              </a:rPr>
              <a:t>			der Name		 den Namen		 des Namen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</a:p>
          <a:p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			</a:t>
            </a:r>
            <a:r>
              <a:rPr lang="de-DE" sz="2000" dirty="0">
                <a:solidFill>
                  <a:schemeClr val="tx1"/>
                </a:solidFill>
                <a:sym typeface="Wingdings" panose="05000000000000000000" pitchFamily="2" charset="2"/>
              </a:rPr>
              <a:t>der Gedanke		 den Gedanken		 des Gedanken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  <a:r>
              <a:rPr lang="de-DE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			</a:t>
            </a:r>
            <a:endParaRPr lang="de-DE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de-DE" sz="2400" b="1" dirty="0"/>
          </a:p>
          <a:p>
            <a:r>
              <a:rPr lang="de-DE" sz="2400" b="1" dirty="0"/>
              <a:t>			</a:t>
            </a:r>
            <a:endParaRPr lang="de-DE" sz="2400" dirty="0"/>
          </a:p>
        </p:txBody>
      </p:sp>
      <p:sp>
        <p:nvSpPr>
          <p:cNvPr id="12" name="Rechteck 11"/>
          <p:cNvSpPr/>
          <p:nvPr/>
        </p:nvSpPr>
        <p:spPr>
          <a:xfrm>
            <a:off x="457200" y="4058154"/>
            <a:ext cx="8134709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400" dirty="0">
                <a:solidFill>
                  <a:prstClr val="black"/>
                </a:solidFill>
              </a:rPr>
              <a:t>Das </a:t>
            </a:r>
            <a:r>
              <a:rPr lang="de-DE" sz="2400" b="1" dirty="0">
                <a:solidFill>
                  <a:prstClr val="black"/>
                </a:solidFill>
              </a:rPr>
              <a:t>einzige neutrale Nomen </a:t>
            </a:r>
            <a:r>
              <a:rPr lang="de-DE" sz="2400" dirty="0">
                <a:solidFill>
                  <a:prstClr val="black"/>
                </a:solidFill>
              </a:rPr>
              <a:t>mit N-Deklination und + </a:t>
            </a:r>
            <a:r>
              <a:rPr lang="de-DE" sz="2400" b="1" dirty="0">
                <a:solidFill>
                  <a:srgbClr val="FF0000"/>
                </a:solidFill>
              </a:rPr>
              <a:t>–s</a:t>
            </a:r>
            <a:r>
              <a:rPr lang="de-DE" sz="2400" dirty="0">
                <a:solidFill>
                  <a:prstClr val="black"/>
                </a:solidFill>
              </a:rPr>
              <a:t> im Genitiv: </a:t>
            </a:r>
            <a:br>
              <a:rPr lang="de-DE" sz="2400" dirty="0">
                <a:solidFill>
                  <a:prstClr val="black"/>
                </a:solidFill>
              </a:rPr>
            </a:b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The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only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neutral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noun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within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n-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declination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an –s in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genitive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dirty="0" err="1">
                <a:solidFill>
                  <a:prstClr val="white">
                    <a:lumMod val="50000"/>
                  </a:prstClr>
                </a:solidFill>
              </a:rPr>
              <a:t>case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:</a:t>
            </a:r>
            <a:r>
              <a:rPr lang="de-DE" sz="2400" b="1" dirty="0">
                <a:solidFill>
                  <a:prstClr val="black"/>
                </a:solidFill>
              </a:rPr>
              <a:t> </a:t>
            </a:r>
          </a:p>
          <a:p>
            <a:pPr lvl="0" algn="just">
              <a:spcBef>
                <a:spcPct val="20000"/>
              </a:spcBef>
            </a:pPr>
            <a:endParaRPr lang="de-DE" sz="24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48295" y="5432729"/>
            <a:ext cx="8134709" cy="5379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2000" b="1" dirty="0"/>
              <a:t>Achtung: 	</a:t>
            </a:r>
            <a:r>
              <a:rPr lang="de-DE" sz="2000" dirty="0"/>
              <a:t>das Herz			</a:t>
            </a:r>
            <a:r>
              <a:rPr lang="de-DE" sz="2000" dirty="0">
                <a:sym typeface="Wingdings" panose="05000000000000000000" pitchFamily="2" charset="2"/>
              </a:rPr>
              <a:t> dem Herze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  <a:r>
              <a:rPr lang="de-DE" sz="2000" dirty="0">
                <a:sym typeface="Wingdings" panose="05000000000000000000" pitchFamily="2" charset="2"/>
              </a:rPr>
              <a:t>		 des Herzen</a:t>
            </a:r>
            <a:r>
              <a:rPr 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</a:p>
          <a:p>
            <a:r>
              <a:rPr lang="de-DE" sz="2000" dirty="0">
                <a:sym typeface="Wingdings" panose="05000000000000000000" pitchFamily="2" charset="2"/>
              </a:rPr>
              <a:t>			</a:t>
            </a:r>
            <a:endParaRPr lang="de-DE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de-DE" sz="2000" dirty="0">
                <a:solidFill>
                  <a:prstClr val="black"/>
                </a:solidFill>
                <a:sym typeface="Wingdings" panose="05000000000000000000" pitchFamily="2" charset="2"/>
              </a:rPr>
              <a:t>			</a:t>
            </a:r>
            <a:endParaRPr lang="de-DE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de-DE" sz="2400" b="1" dirty="0"/>
          </a:p>
          <a:p>
            <a:r>
              <a:rPr lang="de-DE" sz="2400" b="1" dirty="0"/>
              <a:t>			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82831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1225</Words>
  <Application>Microsoft Office PowerPoint</Application>
  <PresentationFormat>Екран (4:3)</PresentationFormat>
  <Paragraphs>214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Office-Design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 für Fortgeschrittene</dc:title>
  <dc:creator>Bert Unger</dc:creator>
  <cp:lastModifiedBy>Online User</cp:lastModifiedBy>
  <cp:revision>297</cp:revision>
  <dcterms:created xsi:type="dcterms:W3CDTF">2013-09-05T12:36:00Z</dcterms:created>
  <dcterms:modified xsi:type="dcterms:W3CDTF">2024-10-10T17:05:09Z</dcterms:modified>
</cp:coreProperties>
</file>