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36"/>
  </p:notesMasterIdLst>
  <p:sldIdLst>
    <p:sldId id="332" r:id="rId2"/>
    <p:sldId id="306" r:id="rId3"/>
    <p:sldId id="325" r:id="rId4"/>
    <p:sldId id="330" r:id="rId5"/>
    <p:sldId id="331" r:id="rId6"/>
    <p:sldId id="300" r:id="rId7"/>
    <p:sldId id="263" r:id="rId8"/>
    <p:sldId id="264" r:id="rId9"/>
    <p:sldId id="334" r:id="rId10"/>
    <p:sldId id="335" r:id="rId11"/>
    <p:sldId id="336" r:id="rId12"/>
    <p:sldId id="337" r:id="rId13"/>
    <p:sldId id="338" r:id="rId14"/>
    <p:sldId id="342" r:id="rId15"/>
    <p:sldId id="339" r:id="rId16"/>
    <p:sldId id="343" r:id="rId17"/>
    <p:sldId id="340" r:id="rId18"/>
    <p:sldId id="344" r:id="rId19"/>
    <p:sldId id="341" r:id="rId20"/>
    <p:sldId id="345" r:id="rId21"/>
    <p:sldId id="347" r:id="rId22"/>
    <p:sldId id="348" r:id="rId23"/>
    <p:sldId id="351" r:id="rId24"/>
    <p:sldId id="353" r:id="rId25"/>
    <p:sldId id="352" r:id="rId26"/>
    <p:sldId id="355" r:id="rId27"/>
    <p:sldId id="356" r:id="rId28"/>
    <p:sldId id="357" r:id="rId29"/>
    <p:sldId id="358" r:id="rId30"/>
    <p:sldId id="359" r:id="rId31"/>
    <p:sldId id="354" r:id="rId32"/>
    <p:sldId id="360" r:id="rId33"/>
    <p:sldId id="361" r:id="rId34"/>
    <p:sldId id="363" r:id="rId3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0" autoAdjust="0"/>
  </p:normalViewPr>
  <p:slideViewPr>
    <p:cSldViewPr>
      <p:cViewPr varScale="1">
        <p:scale>
          <a:sx n="75" d="100"/>
          <a:sy n="75" d="100"/>
        </p:scale>
        <p:origin x="159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841581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de-DE" dirty="0"/>
              <a:t>Beispiele auf</a:t>
            </a:r>
            <a:r>
              <a:rPr lang="de-DE" baseline="0" dirty="0"/>
              <a:t> der nächsten Folie.</a:t>
            </a: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de-DE" dirty="0" err="1"/>
              <a:t>Bsp‘s</a:t>
            </a:r>
            <a:r>
              <a:rPr lang="de-DE" dirty="0"/>
              <a:t> sagen: </a:t>
            </a:r>
          </a:p>
          <a:p>
            <a:endParaRPr lang="de-DE" dirty="0"/>
          </a:p>
          <a:p>
            <a:r>
              <a:rPr lang="de-DE" dirty="0"/>
              <a:t>Wissen: ich weiß, dass</a:t>
            </a:r>
            <a:r>
              <a:rPr lang="de-DE" baseline="0" dirty="0"/>
              <a:t> ich </a:t>
            </a:r>
            <a:r>
              <a:rPr lang="de-DE" baseline="0" dirty="0" err="1"/>
              <a:t>eminem</a:t>
            </a:r>
            <a:r>
              <a:rPr lang="de-DE" baseline="0" dirty="0"/>
              <a:t> bin.</a:t>
            </a:r>
          </a:p>
          <a:p>
            <a:r>
              <a:rPr lang="de-DE" baseline="0" dirty="0"/>
              <a:t>Wiederholung einer rede: gestern hast du </a:t>
            </a:r>
            <a:r>
              <a:rPr lang="de-DE" baseline="0" dirty="0" err="1"/>
              <a:t>gesgat</a:t>
            </a:r>
            <a:r>
              <a:rPr lang="de-DE" baseline="0" dirty="0"/>
              <a:t>, dass du Ali G bist.</a:t>
            </a:r>
          </a:p>
          <a:p>
            <a:r>
              <a:rPr lang="de-DE" baseline="0" dirty="0"/>
              <a:t>Gedanken, </a:t>
            </a:r>
            <a:r>
              <a:rPr lang="de-DE" baseline="0" dirty="0" err="1"/>
              <a:t>meinungen</a:t>
            </a:r>
            <a:r>
              <a:rPr lang="de-DE" baseline="0" dirty="0"/>
              <a:t>: ich finde es nicht so gut, dass du auf der </a:t>
            </a:r>
            <a:r>
              <a:rPr lang="de-DE" baseline="0" dirty="0" err="1"/>
              <a:t>couch</a:t>
            </a:r>
            <a:r>
              <a:rPr lang="de-DE" baseline="0" dirty="0"/>
              <a:t> liegst.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de-DE" dirty="0"/>
              <a:t>Es fällt weg, wenn der</a:t>
            </a:r>
            <a:r>
              <a:rPr lang="de-DE" baseline="0" dirty="0"/>
              <a:t> </a:t>
            </a:r>
            <a:r>
              <a:rPr lang="de-DE" baseline="0" dirty="0" err="1"/>
              <a:t>nebensatz</a:t>
            </a:r>
            <a:r>
              <a:rPr lang="de-DE" baseline="0" dirty="0"/>
              <a:t> vor dem </a:t>
            </a:r>
            <a:r>
              <a:rPr lang="de-DE" baseline="0" dirty="0" err="1"/>
              <a:t>hauptsatz</a:t>
            </a:r>
            <a:r>
              <a:rPr lang="de-DE" baseline="0"/>
              <a:t> steht. 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de-DE" sz="1100" b="1" dirty="0">
                <a:solidFill>
                  <a:schemeClr val="tx1"/>
                </a:solidFill>
              </a:rPr>
              <a:t>Wenn Hauptsatz und Nebensatz das gleiche Subjekt haben, kann man auch den Infinitiv mit zu benutzen: </a:t>
            </a:r>
          </a:p>
          <a:p>
            <a:endParaRPr lang="de-DE" sz="1100" b="1" dirty="0">
              <a:solidFill>
                <a:schemeClr val="tx1"/>
              </a:solidFill>
            </a:endParaRPr>
          </a:p>
          <a:p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When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subject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main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clause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dependant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clause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are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same,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infinitive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form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with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zu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can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also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be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>
                <a:solidFill>
                  <a:schemeClr val="bg1">
                    <a:lumMod val="50000"/>
                  </a:schemeClr>
                </a:solidFill>
              </a:rPr>
              <a:t>used</a:t>
            </a:r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>
            <a:alpha val="0"/>
          </a:srgbClr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7288" y="1772816"/>
            <a:ext cx="9144000" cy="21602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4000" b="1" dirty="0">
                <a:solidFill>
                  <a:schemeClr val="bg1"/>
                </a:solidFill>
                <a:latin typeface="Calibri" panose="020F0502020204030204" pitchFamily="34" charset="0"/>
              </a:rPr>
              <a:t>Sätze und Satzverbindungen  </a:t>
            </a:r>
          </a:p>
          <a:p>
            <a:pPr algn="ctr"/>
            <a:r>
              <a:rPr lang="de" sz="4000" dirty="0">
                <a:solidFill>
                  <a:schemeClr val="bg1"/>
                </a:solidFill>
                <a:latin typeface="Calibri" panose="020F0502020204030204" pitchFamily="34" charset="0"/>
              </a:rPr>
              <a:t>Hauptsatz + Nebensatz (I): </a:t>
            </a:r>
          </a:p>
          <a:p>
            <a:pPr algn="ctr"/>
            <a:r>
              <a:rPr lang="de" sz="4000" i="1" dirty="0">
                <a:solidFill>
                  <a:schemeClr val="bg1"/>
                </a:solidFill>
                <a:latin typeface="Calibri" panose="020F0502020204030204" pitchFamily="34" charset="0"/>
              </a:rPr>
              <a:t>dass</a:t>
            </a:r>
            <a:r>
              <a:rPr lang="de" sz="4000" dirty="0">
                <a:solidFill>
                  <a:schemeClr val="bg1"/>
                </a:solidFill>
                <a:latin typeface="Calibri" panose="020F0502020204030204" pitchFamily="34" charset="0"/>
              </a:rPr>
              <a:t>-Satz</a:t>
            </a:r>
            <a:endParaRPr lang="en-GB" sz="2800" i="1" dirty="0">
              <a:solidFill>
                <a:schemeClr val="bg1"/>
              </a:solidFill>
              <a:latin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3048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br>
              <a:rPr lang="de" dirty="0"/>
            </a:br>
            <a:r>
              <a:rPr lang="de" sz="2000" dirty="0"/>
              <a:t>Benutzen Sie </a:t>
            </a:r>
            <a:r>
              <a:rPr lang="de" sz="2000" i="1" dirty="0"/>
              <a:t>dass</a:t>
            </a:r>
            <a:r>
              <a:rPr lang="de" sz="2000" dirty="0"/>
              <a:t>.</a:t>
            </a:r>
            <a:br>
              <a:rPr lang="de" sz="2000"/>
            </a:br>
            <a:r>
              <a:rPr lang="de" sz="1800">
                <a:solidFill>
                  <a:schemeClr val="bg1">
                    <a:lumMod val="50000"/>
                  </a:schemeClr>
                </a:solidFill>
              </a:rPr>
              <a:t>Use 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dass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Denken – ich – es – morgen – dass – regnet – 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de-DE" sz="2200" dirty="0">
                <a:latin typeface="Calibri" panose="020F0502020204030204" pitchFamily="34" charset="0"/>
              </a:rPr>
              <a:t>	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Ich denke, </a:t>
            </a:r>
            <a:r>
              <a:rPr lang="de-DE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dass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 es morgen </a:t>
            </a:r>
            <a:r>
              <a:rPr lang="de-DE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regnet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2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2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86133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br>
              <a:rPr lang="de" dirty="0"/>
            </a:br>
            <a:r>
              <a:rPr lang="de" sz="2000" dirty="0"/>
              <a:t>Benutzen Sie </a:t>
            </a:r>
            <a:r>
              <a:rPr lang="de" sz="2000" i="1" dirty="0"/>
              <a:t>dass</a:t>
            </a:r>
            <a:r>
              <a:rPr lang="de" sz="2000" dirty="0"/>
              <a:t>.</a:t>
            </a:r>
            <a:br>
              <a:rPr lang="de" sz="2000"/>
            </a:br>
            <a:r>
              <a:rPr lang="de" sz="1800">
                <a:solidFill>
                  <a:schemeClr val="bg1">
                    <a:lumMod val="50000"/>
                  </a:schemeClr>
                </a:solidFill>
              </a:rPr>
              <a:t>Use 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dass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 startAt="2"/>
            </a:pPr>
            <a:r>
              <a:rPr lang="de-DE" sz="2200" dirty="0">
                <a:latin typeface="Calibri" panose="020F0502020204030204" pitchFamily="34" charset="0"/>
              </a:rPr>
              <a:t>Du – finden – gut – Michael und Monika – dass – heiraten – ?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2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2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982454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br>
              <a:rPr lang="de" dirty="0"/>
            </a:br>
            <a:r>
              <a:rPr lang="de" sz="2000" dirty="0"/>
              <a:t>Benutzen Sie </a:t>
            </a:r>
            <a:r>
              <a:rPr lang="de" sz="2000" i="1" dirty="0"/>
              <a:t>dass</a:t>
            </a:r>
            <a:r>
              <a:rPr lang="de" sz="2000" dirty="0"/>
              <a:t>.</a:t>
            </a:r>
            <a:br>
              <a:rPr lang="de" sz="2000"/>
            </a:br>
            <a:r>
              <a:rPr lang="de" sz="1800">
                <a:solidFill>
                  <a:schemeClr val="bg1">
                    <a:lumMod val="50000"/>
                  </a:schemeClr>
                </a:solidFill>
              </a:rPr>
              <a:t>Use 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dass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 startAt="2"/>
            </a:pPr>
            <a:r>
              <a:rPr lang="de-DE" sz="2200" dirty="0">
                <a:latin typeface="Calibri" panose="020F0502020204030204" pitchFamily="34" charset="0"/>
              </a:rPr>
              <a:t>Du – finden – gut – Michael und Monika – dass – heiraten – ?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	Du findest (es) gut, </a:t>
            </a:r>
            <a:r>
              <a:rPr lang="de-DE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dass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 Michael und Monika </a:t>
            </a:r>
            <a:r>
              <a:rPr lang="de-DE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heiraten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2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2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174824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br>
              <a:rPr lang="de" dirty="0"/>
            </a:br>
            <a:r>
              <a:rPr lang="de" sz="2000" dirty="0"/>
              <a:t>Benutzen Sie </a:t>
            </a:r>
            <a:r>
              <a:rPr lang="de" sz="2000" i="1" dirty="0"/>
              <a:t>dass</a:t>
            </a:r>
            <a:r>
              <a:rPr lang="de" sz="2000" dirty="0"/>
              <a:t>.</a:t>
            </a:r>
            <a:br>
              <a:rPr lang="de" sz="2000"/>
            </a:br>
            <a:r>
              <a:rPr lang="de" sz="1800">
                <a:solidFill>
                  <a:schemeClr val="bg1">
                    <a:lumMod val="50000"/>
                  </a:schemeClr>
                </a:solidFill>
              </a:rPr>
              <a:t>Use 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dass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 startAt="3"/>
            </a:pPr>
            <a:r>
              <a:rPr lang="de-DE" sz="2200" dirty="0">
                <a:latin typeface="Calibri" panose="020F0502020204030204" pitchFamily="34" charset="0"/>
              </a:rPr>
              <a:t>Angst – haben – dass – ich – ich – in Mathe – eine 5 – schreiben – 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2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2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61654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br>
              <a:rPr lang="de" dirty="0"/>
            </a:br>
            <a:r>
              <a:rPr lang="de" sz="2000" dirty="0"/>
              <a:t>Benutzen Sie </a:t>
            </a:r>
            <a:r>
              <a:rPr lang="de" sz="2000" i="1" dirty="0"/>
              <a:t>dass</a:t>
            </a:r>
            <a:r>
              <a:rPr lang="de" sz="2000" dirty="0"/>
              <a:t>.</a:t>
            </a:r>
            <a:br>
              <a:rPr lang="de" sz="2000"/>
            </a:br>
            <a:r>
              <a:rPr lang="de" sz="1800">
                <a:solidFill>
                  <a:schemeClr val="bg1">
                    <a:lumMod val="50000"/>
                  </a:schemeClr>
                </a:solidFill>
              </a:rPr>
              <a:t>Use 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dass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 startAt="3"/>
            </a:pPr>
            <a:r>
              <a:rPr lang="de-DE" sz="2200" dirty="0">
                <a:latin typeface="Calibri" panose="020F0502020204030204" pitchFamily="34" charset="0"/>
              </a:rPr>
              <a:t>Angst – haben – dass – ich – ich – in Mathe – eine 5 – schreiben – 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	Ich habe Angst, </a:t>
            </a:r>
            <a:r>
              <a:rPr lang="de-DE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dass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 ich in Mathe eine 5 </a:t>
            </a:r>
            <a:r>
              <a:rPr lang="de-DE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schreibe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endParaRPr lang="de-DE" sz="22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2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2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32460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br>
              <a:rPr lang="de" dirty="0"/>
            </a:br>
            <a:r>
              <a:rPr lang="de" sz="2000" dirty="0"/>
              <a:t>Benutzen Sie </a:t>
            </a:r>
            <a:r>
              <a:rPr lang="de" sz="2000" i="1" dirty="0"/>
              <a:t>dass</a:t>
            </a:r>
            <a:r>
              <a:rPr lang="de" sz="2000" dirty="0"/>
              <a:t>.</a:t>
            </a:r>
            <a:br>
              <a:rPr lang="de" sz="2000"/>
            </a:br>
            <a:r>
              <a:rPr lang="de" sz="1800">
                <a:solidFill>
                  <a:schemeClr val="bg1">
                    <a:lumMod val="50000"/>
                  </a:schemeClr>
                </a:solidFill>
              </a:rPr>
              <a:t>Use 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dass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 startAt="4"/>
            </a:pPr>
            <a:r>
              <a:rPr lang="de-DE" sz="2200" dirty="0">
                <a:latin typeface="Calibri" panose="020F0502020204030204" pitchFamily="34" charset="0"/>
              </a:rPr>
              <a:t>Mir – es – leid – tun – ich – vergessen – dass – den – habe – Termin – 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2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2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464886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br>
              <a:rPr lang="de" dirty="0"/>
            </a:br>
            <a:r>
              <a:rPr lang="de" sz="2000" dirty="0"/>
              <a:t>Benutzen Sie </a:t>
            </a:r>
            <a:r>
              <a:rPr lang="de" sz="2000" i="1" dirty="0"/>
              <a:t>dass</a:t>
            </a:r>
            <a:r>
              <a:rPr lang="de" sz="2000" dirty="0"/>
              <a:t>.</a:t>
            </a:r>
            <a:br>
              <a:rPr lang="de" sz="2000"/>
            </a:br>
            <a:r>
              <a:rPr lang="de" sz="1800">
                <a:solidFill>
                  <a:schemeClr val="bg1">
                    <a:lumMod val="50000"/>
                  </a:schemeClr>
                </a:solidFill>
              </a:rPr>
              <a:t>Use 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dass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 startAt="4"/>
            </a:pPr>
            <a:r>
              <a:rPr lang="de-DE" sz="2200" dirty="0">
                <a:latin typeface="Calibri" panose="020F0502020204030204" pitchFamily="34" charset="0"/>
              </a:rPr>
              <a:t>Mir – es – leid – tun – ich – vergessen – dass – den – habe – Termin – 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	Mir tut es leid, </a:t>
            </a:r>
            <a:r>
              <a:rPr lang="de-DE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dass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 ich den Termin vergessen </a:t>
            </a:r>
            <a:r>
              <a:rPr lang="de-DE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habe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endParaRPr lang="de-DE" sz="22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2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2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759230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br>
              <a:rPr lang="de" dirty="0"/>
            </a:br>
            <a:r>
              <a:rPr lang="de" sz="2000" dirty="0"/>
              <a:t>Benutzen Sie </a:t>
            </a:r>
            <a:r>
              <a:rPr lang="de" sz="2000" i="1" dirty="0"/>
              <a:t>dass</a:t>
            </a:r>
            <a:r>
              <a:rPr lang="de" sz="2000" dirty="0"/>
              <a:t>.</a:t>
            </a:r>
            <a:br>
              <a:rPr lang="de" sz="2000"/>
            </a:br>
            <a:r>
              <a:rPr lang="de" sz="1800">
                <a:solidFill>
                  <a:schemeClr val="bg1">
                    <a:lumMod val="50000"/>
                  </a:schemeClr>
                </a:solidFill>
              </a:rPr>
              <a:t>Use 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dass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 startAt="5"/>
            </a:pPr>
            <a:r>
              <a:rPr lang="de-DE" sz="2200" dirty="0">
                <a:latin typeface="Calibri" panose="020F0502020204030204" pitchFamily="34" charset="0"/>
              </a:rPr>
              <a:t>Wichtig – es – dass – ist – man – reden – in einer Beziehung –.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de-DE" sz="2200" dirty="0">
                <a:latin typeface="Calibri" panose="020F0502020204030204" pitchFamily="34" charset="0"/>
              </a:rPr>
              <a:t>	</a:t>
            </a:r>
            <a:endParaRPr lang="de-DE" sz="22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2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2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148768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br>
              <a:rPr lang="de" dirty="0"/>
            </a:br>
            <a:r>
              <a:rPr lang="de" sz="2000" dirty="0"/>
              <a:t>Benutzen Sie </a:t>
            </a:r>
            <a:r>
              <a:rPr lang="de" sz="2000" i="1" dirty="0"/>
              <a:t>dass</a:t>
            </a:r>
            <a:r>
              <a:rPr lang="de" sz="2000" dirty="0"/>
              <a:t>.</a:t>
            </a:r>
            <a:br>
              <a:rPr lang="de" sz="2000"/>
            </a:br>
            <a:r>
              <a:rPr lang="de" sz="1800">
                <a:solidFill>
                  <a:schemeClr val="bg1">
                    <a:lumMod val="50000"/>
                  </a:schemeClr>
                </a:solidFill>
              </a:rPr>
              <a:t>Use 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dass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 startAt="5"/>
            </a:pPr>
            <a:r>
              <a:rPr lang="de-DE" sz="2200" dirty="0">
                <a:latin typeface="Calibri" panose="020F0502020204030204" pitchFamily="34" charset="0"/>
              </a:rPr>
              <a:t>Wichtig – es – dass – ist – man – reden – in einer Beziehung –.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de-DE" sz="2200" dirty="0">
                <a:latin typeface="Calibri" panose="020F0502020204030204" pitchFamily="34" charset="0"/>
              </a:rPr>
              <a:t>	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Es ist wichtig, </a:t>
            </a:r>
            <a:r>
              <a:rPr lang="de-DE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dass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 man in einer Beziehung </a:t>
            </a:r>
            <a:r>
              <a:rPr lang="de-DE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redet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endParaRPr lang="de-DE" sz="22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2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2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241314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br>
              <a:rPr lang="de" dirty="0"/>
            </a:br>
            <a:r>
              <a:rPr lang="de" sz="2000" dirty="0"/>
              <a:t>Benutzen Sie </a:t>
            </a:r>
            <a:r>
              <a:rPr lang="de" sz="2000" i="1" dirty="0"/>
              <a:t>dass</a:t>
            </a:r>
            <a:r>
              <a:rPr lang="de" sz="2000" dirty="0"/>
              <a:t>.</a:t>
            </a:r>
            <a:br>
              <a:rPr lang="de" sz="2000"/>
            </a:br>
            <a:r>
              <a:rPr lang="de" sz="1800">
                <a:solidFill>
                  <a:schemeClr val="bg1">
                    <a:lumMod val="50000"/>
                  </a:schemeClr>
                </a:solidFill>
              </a:rPr>
              <a:t>Use 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dass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 startAt="6"/>
            </a:pPr>
            <a:r>
              <a:rPr lang="de-DE" sz="2200" dirty="0">
                <a:latin typeface="Calibri" panose="020F0502020204030204" pitchFamily="34" charset="0"/>
              </a:rPr>
              <a:t>Meinung – der – ich – dass – bin – ist – das Wasser – hier – sehr gut.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2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2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106115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23"/>
          <p:cNvSpPr txBox="1">
            <a:spLocks/>
          </p:cNvSpPr>
          <p:nvPr/>
        </p:nvSpPr>
        <p:spPr>
          <a:xfrm>
            <a:off x="285411" y="1844824"/>
            <a:ext cx="8391045" cy="266429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b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/>
            <a:r>
              <a:rPr lang="de-DE" sz="2800" dirty="0">
                <a:solidFill>
                  <a:schemeClr val="tx1"/>
                </a:solidFill>
                <a:latin typeface="Calibri" panose="020F0502020204030204" pitchFamily="34" charset="0"/>
              </a:rPr>
              <a:t>Ein Nebensatz mit </a:t>
            </a:r>
            <a:r>
              <a:rPr lang="de-DE" sz="2800" i="1" dirty="0">
                <a:solidFill>
                  <a:schemeClr val="tx1"/>
                </a:solidFill>
                <a:latin typeface="Calibri" panose="020F0502020204030204" pitchFamily="34" charset="0"/>
              </a:rPr>
              <a:t>dass</a:t>
            </a:r>
            <a:r>
              <a:rPr lang="de-DE" sz="2800" dirty="0">
                <a:solidFill>
                  <a:schemeClr val="tx1"/>
                </a:solidFill>
                <a:latin typeface="Calibri" panose="020F0502020204030204" pitchFamily="34" charset="0"/>
              </a:rPr>
              <a:t> folgt nach bestimmten Verben und Ausdrücken.</a:t>
            </a:r>
          </a:p>
          <a:p>
            <a:pPr indent="0"/>
            <a:endParaRPr lang="de" sz="2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indent="0"/>
            <a:r>
              <a:rPr lang="de" sz="2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subordinate clause with </a:t>
            </a:r>
            <a:r>
              <a:rPr lang="de" sz="28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dass</a:t>
            </a:r>
            <a:r>
              <a:rPr lang="de" sz="2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stands after specific verbs and expressions. </a:t>
            </a:r>
          </a:p>
          <a:p>
            <a:pPr indent="0"/>
            <a:endParaRPr lang="de" sz="5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Hauptsatz + Nebensatz 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Main clause + Subordinate Clause 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82337"/>
      </p:ext>
    </p:extLst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br>
              <a:rPr lang="de" dirty="0"/>
            </a:br>
            <a:r>
              <a:rPr lang="de" sz="2000" dirty="0"/>
              <a:t>Benutzen Sie </a:t>
            </a:r>
            <a:r>
              <a:rPr lang="de" sz="2000" i="1" dirty="0"/>
              <a:t>dass</a:t>
            </a:r>
            <a:r>
              <a:rPr lang="de" sz="2000" dirty="0"/>
              <a:t>.</a:t>
            </a:r>
            <a:br>
              <a:rPr lang="de" sz="2000"/>
            </a:br>
            <a:r>
              <a:rPr lang="de" sz="1800">
                <a:solidFill>
                  <a:schemeClr val="bg1">
                    <a:lumMod val="50000"/>
                  </a:schemeClr>
                </a:solidFill>
              </a:rPr>
              <a:t>Use 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dass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 startAt="6"/>
            </a:pPr>
            <a:r>
              <a:rPr lang="de-DE" sz="2200" dirty="0">
                <a:latin typeface="Calibri" panose="020F0502020204030204" pitchFamily="34" charset="0"/>
              </a:rPr>
              <a:t>Meinung – der – ich – dass – bin – ist – das Wasser – hier – sehr gut.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r>
              <a:rPr lang="de-DE" sz="2200" dirty="0">
                <a:latin typeface="Calibri" panose="020F0502020204030204" pitchFamily="34" charset="0"/>
              </a:rPr>
              <a:t>	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Ich bin der Meinung, </a:t>
            </a:r>
            <a:r>
              <a:rPr lang="de-DE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dass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 das Wasser hier sehr gut </a:t>
            </a:r>
            <a:r>
              <a:rPr lang="de-DE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ist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2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2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764251"/>
      </p:ext>
    </p:extLst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Weißt du, ...? </a:t>
            </a:r>
            <a:r>
              <a:rPr lang="de-DE" sz="2200" dirty="0">
                <a:latin typeface="Calibri" panose="020F0502020204030204" pitchFamily="34" charset="0"/>
              </a:rPr>
              <a:t>				Sie wollte wissen,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Kannst du mir sagen, ...? 		Er hat mich gefragt,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Ich möchte wissen, ...			Ich habe gefragt, ...</a:t>
            </a: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AT" sz="2200" dirty="0">
                <a:latin typeface="Calibri" panose="020F0502020204030204" pitchFamily="34" charset="0"/>
              </a:rPr>
              <a:t>Wie hoch ist der Mt. Everest?</a:t>
            </a: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51265"/>
      </p:ext>
    </p:extLst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Weißt du, ...? </a:t>
            </a:r>
            <a:r>
              <a:rPr lang="de-DE" sz="2200" dirty="0">
                <a:latin typeface="Calibri" panose="020F0502020204030204" pitchFamily="34" charset="0"/>
              </a:rPr>
              <a:t>				Sie wollte wissen,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Kannst du mir sagen, ...? 		Er hat mich gefragt,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Ich möchte wissen, ...			Ich habe gefragt, ...</a:t>
            </a: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AT" sz="2200" dirty="0">
                <a:latin typeface="Calibri" panose="020F0502020204030204" pitchFamily="34" charset="0"/>
              </a:rPr>
              <a:t>Wie hoch ist der Mt. Everest?</a:t>
            </a:r>
          </a:p>
          <a:p>
            <a:pPr marL="0" indent="0">
              <a:buNone/>
            </a:pP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Weißt du, </a:t>
            </a:r>
            <a:r>
              <a:rPr lang="de-AT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wie hoch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 der Mt. Everest </a:t>
            </a:r>
            <a:r>
              <a:rPr lang="de-AT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ist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311722"/>
      </p:ext>
    </p:extLst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Weißt du, ...? 				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Sie wollte wissen,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Kannst du mir sagen, ...? 		Er hat mich gefragt,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Ich möchte wissen, ...			Ich habe gefragt, ...</a:t>
            </a: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AT" sz="2200" dirty="0">
                <a:latin typeface="Calibri" panose="020F0502020204030204" pitchFamily="34" charset="0"/>
              </a:rPr>
              <a:t>In welcher Stadt steht der Tower?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496857"/>
      </p:ext>
    </p:extLst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Weißt du, ...? 				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Sie wollte wissen,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Kannst du mir sagen, ...? 		Er hat mich gefragt,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Ich möchte wissen, ...			Ich habe gefragt, ...</a:t>
            </a: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AT" sz="2200" dirty="0">
                <a:latin typeface="Calibri" panose="020F0502020204030204" pitchFamily="34" charset="0"/>
              </a:rPr>
              <a:t>In welcher Stadt steht der Tower?</a:t>
            </a:r>
          </a:p>
          <a:p>
            <a:pPr marL="0" indent="0">
              <a:buNone/>
            </a:pP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Sie wollte wissen, </a:t>
            </a:r>
            <a:r>
              <a:rPr lang="de-AT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in welcher Stadt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 der Tower </a:t>
            </a:r>
            <a:r>
              <a:rPr lang="de-AT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steht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Sie wollte wissen, </a:t>
            </a:r>
            <a:r>
              <a:rPr lang="de-AT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wo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 der Tower </a:t>
            </a:r>
            <a:r>
              <a:rPr lang="de-AT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steht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306465"/>
      </p:ext>
    </p:extLst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Weißt du, ...? 				Sie wollte wissen, ...</a:t>
            </a:r>
          </a:p>
          <a:p>
            <a:pPr marL="0" indent="0"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Kannst du mir sagen, ...?</a:t>
            </a:r>
            <a:r>
              <a:rPr lang="de-DE" sz="2200" dirty="0">
                <a:latin typeface="Calibri" panose="020F0502020204030204" pitchFamily="34" charset="0"/>
              </a:rPr>
              <a:t> 		Er hat mich gefragt,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Ich möchte wissen, ...			Ich habe gefragt, ...</a:t>
            </a: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Wie viel Menschen leben in Hamburg?</a:t>
            </a: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797406"/>
      </p:ext>
    </p:extLst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Weißt du, ...? 				Sie wollte wissen, ...</a:t>
            </a:r>
          </a:p>
          <a:p>
            <a:pPr marL="0" indent="0"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Kannst du mir sagen, ...?</a:t>
            </a:r>
            <a:r>
              <a:rPr lang="de-DE" sz="2200" dirty="0">
                <a:latin typeface="Calibri" panose="020F0502020204030204" pitchFamily="34" charset="0"/>
              </a:rPr>
              <a:t> 		Er hat mich gefragt,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Ich möchte wissen, ...			Ich habe gefragt, ...</a:t>
            </a: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Wie viel Menschen leben in Hamburg?</a:t>
            </a:r>
          </a:p>
          <a:p>
            <a:pPr marL="0" indent="0"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Kannst Du mir sagen, </a:t>
            </a:r>
            <a:r>
              <a:rPr lang="de-DE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wie viele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 Menschen in Hamburg </a:t>
            </a:r>
            <a:r>
              <a:rPr lang="de-DE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leben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158792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Weißt du, ...? 				Sie wollte wissen,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Kannst du mir sagen, ...? 		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Er hat mich gefragt,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Ich möchte wissen, ...			Ich habe gefragt, ...</a:t>
            </a: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AT" sz="2200" dirty="0">
                <a:latin typeface="Calibri" panose="020F0502020204030204" pitchFamily="34" charset="0"/>
              </a:rPr>
              <a:t>Wie heißt die Hauptstadt von Bulgarien?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973986"/>
      </p:ext>
    </p:extLst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Weißt du, ...? 				Sie wollte wissen,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Kannst du mir sagen, ...? 		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Er hat mich gefragt,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Ich möchte wissen, ...			Ich habe gefragt, ...</a:t>
            </a: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AT" sz="2200" dirty="0">
                <a:latin typeface="Calibri" panose="020F0502020204030204" pitchFamily="34" charset="0"/>
              </a:rPr>
              <a:t>Wie heißt die Hauptstadt von Bulgarien?</a:t>
            </a:r>
          </a:p>
          <a:p>
            <a:pPr marL="0" indent="0">
              <a:buNone/>
            </a:pP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Er hat mich gefragt, </a:t>
            </a:r>
            <a:r>
              <a:rPr lang="de-AT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wie 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die Hauptstadt von Bulgarien </a:t>
            </a:r>
            <a:r>
              <a:rPr lang="de-AT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heißt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de-AT" sz="22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957884"/>
      </p:ext>
    </p:extLst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Weißt du, ...? 				Sie wollte wissen,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Kannst du mir sagen, ...? 		Er hat mich gefragt, ...</a:t>
            </a:r>
          </a:p>
          <a:p>
            <a:pPr marL="0" indent="0"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Ich möchte wissen, ...</a:t>
            </a:r>
            <a:r>
              <a:rPr lang="de-DE" sz="2200" dirty="0">
                <a:latin typeface="Calibri" panose="020F0502020204030204" pitchFamily="34" charset="0"/>
              </a:rPr>
              <a:t>			Ich habe gefragt, ...</a:t>
            </a: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AT" sz="2200" dirty="0">
                <a:latin typeface="Calibri" panose="020F0502020204030204" pitchFamily="34" charset="0"/>
              </a:rPr>
              <a:t>Kann man in Düsseldorf gut einkaufen?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653713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39552" y="1037049"/>
            <a:ext cx="525658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de-DE" b="1" u="sng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20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Wissen</a:t>
            </a:r>
          </a:p>
          <a:p>
            <a:r>
              <a:rPr lang="de-DE" sz="2000" dirty="0">
                <a:latin typeface="Calibri" panose="020F0502020204030204" pitchFamily="34" charset="0"/>
              </a:rPr>
              <a:t>Ich weiß, dass …</a:t>
            </a:r>
          </a:p>
          <a:p>
            <a:r>
              <a:rPr lang="de-DE" sz="2000" dirty="0">
                <a:latin typeface="Calibri" panose="020F0502020204030204" pitchFamily="34" charset="0"/>
              </a:rPr>
              <a:t>Ich bin (mir) sicher, dass …</a:t>
            </a:r>
          </a:p>
          <a:p>
            <a:r>
              <a:rPr lang="de-DE" sz="2000" dirty="0">
                <a:latin typeface="Calibri" panose="020F0502020204030204" pitchFamily="34" charset="0"/>
              </a:rPr>
              <a:t>Es ist richtig, dass</a:t>
            </a:r>
          </a:p>
          <a:p>
            <a:endParaRPr lang="de-DE" sz="1000" dirty="0">
              <a:latin typeface="Calibri" panose="020F0502020204030204" pitchFamily="34" charset="0"/>
            </a:endParaRPr>
          </a:p>
          <a:p>
            <a:endParaRPr lang="de-DE" sz="1000" dirty="0">
              <a:latin typeface="Calibri" panose="020F0502020204030204" pitchFamily="34" charset="0"/>
            </a:endParaRPr>
          </a:p>
          <a:p>
            <a:r>
              <a:rPr lang="de-DE" sz="20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Gedanke, Meinung</a:t>
            </a:r>
          </a:p>
          <a:p>
            <a:r>
              <a:rPr lang="de-DE" sz="2000" dirty="0">
                <a:latin typeface="Calibri" panose="020F0502020204030204" pitchFamily="34" charset="0"/>
              </a:rPr>
              <a:t>Ich finde es gut / schlecht / nicht so gut /, dass …</a:t>
            </a:r>
          </a:p>
          <a:p>
            <a:r>
              <a:rPr lang="de-DE" sz="2000" dirty="0">
                <a:latin typeface="Calibri" panose="020F0502020204030204" pitchFamily="34" charset="0"/>
              </a:rPr>
              <a:t>Ich finde / meine / glaube / denke, dass …</a:t>
            </a:r>
          </a:p>
          <a:p>
            <a:r>
              <a:rPr lang="de-DE" sz="2000" dirty="0">
                <a:latin typeface="Calibri" panose="020F0502020204030204" pitchFamily="34" charset="0"/>
              </a:rPr>
              <a:t>Es ist wichtig / möglich, dass …</a:t>
            </a:r>
          </a:p>
          <a:p>
            <a:r>
              <a:rPr lang="de-DE" sz="2000" dirty="0">
                <a:latin typeface="Calibri" panose="020F0502020204030204" pitchFamily="34" charset="0"/>
              </a:rPr>
              <a:t>Ich bin der Meinung, dass …</a:t>
            </a:r>
          </a:p>
          <a:p>
            <a:endParaRPr lang="de-DE" sz="1000" dirty="0">
              <a:latin typeface="Calibri" panose="020F0502020204030204" pitchFamily="34" charset="0"/>
            </a:endParaRPr>
          </a:p>
          <a:p>
            <a:r>
              <a:rPr lang="de-DE" sz="20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Gefühl, Wertung</a:t>
            </a:r>
          </a:p>
          <a:p>
            <a:r>
              <a:rPr lang="de-DE" sz="2000" dirty="0">
                <a:latin typeface="Calibri" panose="020F0502020204030204" pitchFamily="34" charset="0"/>
              </a:rPr>
              <a:t>Ich bin froh / glücklich / zufrieden, dass …</a:t>
            </a:r>
          </a:p>
          <a:p>
            <a:r>
              <a:rPr lang="de-DE" sz="2000" dirty="0">
                <a:latin typeface="Calibri" panose="020F0502020204030204" pitchFamily="34" charset="0"/>
              </a:rPr>
              <a:t>Ich freue mich, dass …</a:t>
            </a:r>
          </a:p>
          <a:p>
            <a:r>
              <a:rPr lang="de-DE" sz="2000" dirty="0">
                <a:latin typeface="Calibri" panose="020F0502020204030204" pitchFamily="34" charset="0"/>
              </a:rPr>
              <a:t>Es tut mir leid, dass …</a:t>
            </a:r>
          </a:p>
          <a:p>
            <a:r>
              <a:rPr lang="de-DE" sz="2000" dirty="0">
                <a:latin typeface="Calibri" panose="020F0502020204030204" pitchFamily="34" charset="0"/>
              </a:rPr>
              <a:t>Ich habe Angst / Glück, dass …</a:t>
            </a:r>
          </a:p>
        </p:txBody>
      </p:sp>
      <p:sp>
        <p:nvSpPr>
          <p:cNvPr id="5" name="Shape 23"/>
          <p:cNvSpPr txBox="1">
            <a:spLocks/>
          </p:cNvSpPr>
          <p:nvPr/>
        </p:nvSpPr>
        <p:spPr>
          <a:xfrm>
            <a:off x="3448" y="260648"/>
            <a:ext cx="8458200" cy="7200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de" sz="1800" i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4232548" y="112474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DE" sz="2000" b="1" u="sng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de-DE" sz="20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Wiedergabe </a:t>
            </a:r>
          </a:p>
          <a:p>
            <a:r>
              <a:rPr lang="de-DE" sz="2000" dirty="0">
                <a:latin typeface="Calibri" panose="020F0502020204030204" pitchFamily="34" charset="0"/>
              </a:rPr>
              <a:t>Er hat gesagt / geantwortet, dass…</a:t>
            </a:r>
          </a:p>
        </p:txBody>
      </p:sp>
      <p:sp>
        <p:nvSpPr>
          <p:cNvPr id="9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Hauptsatz + Nebensatz 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Main clause + Subordinate Clause 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069689"/>
      </p:ext>
    </p:extLst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Weißt du, ...? 				Sie wollte wissen,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Kannst du mir sagen, ...? 		Er hat mich gefragt, ...</a:t>
            </a:r>
          </a:p>
          <a:p>
            <a:pPr marL="0" indent="0"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Ich möchte wissen, ...</a:t>
            </a:r>
            <a:r>
              <a:rPr lang="de-DE" sz="2200" dirty="0">
                <a:latin typeface="Calibri" panose="020F0502020204030204" pitchFamily="34" charset="0"/>
              </a:rPr>
              <a:t>			Ich habe gefragt, ...</a:t>
            </a: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AT" sz="2200" dirty="0">
                <a:latin typeface="Calibri" panose="020F0502020204030204" pitchFamily="34" charset="0"/>
              </a:rPr>
              <a:t>Kann man in Düsseldorf gut einkaufen?</a:t>
            </a:r>
          </a:p>
          <a:p>
            <a:pPr marL="0" indent="0">
              <a:buNone/>
            </a:pP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Ich möchte wissen, </a:t>
            </a:r>
            <a:r>
              <a:rPr lang="de-AT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ob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 man in Düsseldorf gut einkaufen </a:t>
            </a:r>
            <a:r>
              <a:rPr lang="de-AT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kann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863834"/>
      </p:ext>
    </p:extLst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Weißt du, ...? 				Sie wollte wissen,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Kannst du mir sagen, ...? 		Er hat mich gefragt,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Ich möchte wissen, ...			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Ich habe gefragt, ...</a:t>
            </a:r>
            <a:endParaRPr lang="de-AT" sz="22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AT" sz="2200" dirty="0">
                <a:latin typeface="Calibri" panose="020F0502020204030204" pitchFamily="34" charset="0"/>
              </a:rPr>
              <a:t>Hast Du Geschwister?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048859"/>
      </p:ext>
    </p:extLst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Weißt du, ...? 				Sie wollte wissen,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Kannst du mir sagen, ...? 		Er hat mich gefragt,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Ich möchte wissen, ...			</a:t>
            </a: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Ich habe gefragt, ...</a:t>
            </a:r>
            <a:endParaRPr lang="de-AT" sz="22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AT" sz="2200" dirty="0">
                <a:latin typeface="Calibri" panose="020F0502020204030204" pitchFamily="34" charset="0"/>
              </a:rPr>
              <a:t>Hast Du Geschwister?</a:t>
            </a:r>
          </a:p>
          <a:p>
            <a:pPr marL="0" indent="0">
              <a:buNone/>
            </a:pP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Ich habe gefragt, </a:t>
            </a:r>
            <a:r>
              <a:rPr lang="de-AT" sz="2200" b="1" dirty="0">
                <a:solidFill>
                  <a:srgbClr val="FF0000"/>
                </a:solidFill>
                <a:latin typeface="Calibri" panose="020F0502020204030204" pitchFamily="34" charset="0"/>
              </a:rPr>
              <a:t>ob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 du Geschwister </a:t>
            </a:r>
            <a:r>
              <a:rPr lang="de-AT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hast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609817"/>
      </p:ext>
    </p:extLst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Weißt du, ...? 				Sie wollte wissen, ...</a:t>
            </a:r>
          </a:p>
          <a:p>
            <a:pPr marL="0" indent="0"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Kannst du mir sagen, ...? </a:t>
            </a:r>
            <a:r>
              <a:rPr lang="de-DE" sz="2200" dirty="0">
                <a:latin typeface="Calibri" panose="020F0502020204030204" pitchFamily="34" charset="0"/>
              </a:rPr>
              <a:t>		Er hat mich gefragt,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Ich möchte wissen, ...			</a:t>
            </a:r>
            <a:r>
              <a:rPr lang="de-DE" sz="2200" dirty="0">
                <a:solidFill>
                  <a:schemeClr val="tx1"/>
                </a:solidFill>
                <a:latin typeface="Calibri" panose="020F0502020204030204" pitchFamily="34" charset="0"/>
              </a:rPr>
              <a:t>Ich habe gefragt, ...</a:t>
            </a:r>
            <a:endParaRPr lang="de-AT" sz="2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AT" sz="2200" dirty="0">
                <a:latin typeface="Calibri" panose="020F0502020204030204" pitchFamily="34" charset="0"/>
              </a:rPr>
              <a:t>Was machst Du am Wochenende?</a:t>
            </a: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743478"/>
      </p:ext>
    </p:extLst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buClr>
                <a:srgbClr val="000000"/>
              </a:buClr>
              <a:buSzPct val="30555"/>
            </a:pPr>
            <a:br>
              <a:rPr lang="de" dirty="0"/>
            </a:br>
            <a:r>
              <a:rPr lang="de" sz="2000" dirty="0"/>
              <a:t>Bilden Sie indirekte Fragesätze.</a:t>
            </a:r>
            <a:br>
              <a:rPr lang="de" sz="2000" dirty="0"/>
            </a:b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Form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indirect</a:t>
            </a:r>
            <a:r>
              <a:rPr lang="de-DE" sz="1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bg1">
                    <a:lumMod val="50000"/>
                  </a:schemeClr>
                </a:solidFill>
              </a:rPr>
              <a:t>questions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Weißt du, ...? 				Sie wollte wissen, ...</a:t>
            </a:r>
          </a:p>
          <a:p>
            <a:pPr marL="0" indent="0">
              <a:buNone/>
            </a:pPr>
            <a:r>
              <a:rPr lang="de-DE" sz="2200" dirty="0">
                <a:solidFill>
                  <a:srgbClr val="FF0000"/>
                </a:solidFill>
                <a:latin typeface="Calibri" panose="020F0502020204030204" pitchFamily="34" charset="0"/>
              </a:rPr>
              <a:t>Kannst du mir sagen, ...? </a:t>
            </a:r>
            <a:r>
              <a:rPr lang="de-DE" sz="2200" dirty="0">
                <a:latin typeface="Calibri" panose="020F0502020204030204" pitchFamily="34" charset="0"/>
              </a:rPr>
              <a:t>		Er hat mich gefragt, ...</a:t>
            </a:r>
          </a:p>
          <a:p>
            <a:pPr marL="0" indent="0">
              <a:buNone/>
            </a:pPr>
            <a:r>
              <a:rPr lang="de-DE" sz="2200" dirty="0">
                <a:latin typeface="Calibri" panose="020F0502020204030204" pitchFamily="34" charset="0"/>
              </a:rPr>
              <a:t>Ich möchte wissen, ...			</a:t>
            </a:r>
            <a:r>
              <a:rPr lang="de-DE" sz="2200" dirty="0">
                <a:solidFill>
                  <a:schemeClr val="tx1"/>
                </a:solidFill>
                <a:latin typeface="Calibri" panose="020F0502020204030204" pitchFamily="34" charset="0"/>
              </a:rPr>
              <a:t>Ich habe gefragt, ...</a:t>
            </a:r>
            <a:endParaRPr lang="de-AT" sz="2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AT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AT" sz="2200" dirty="0">
                <a:latin typeface="Calibri" panose="020F0502020204030204" pitchFamily="34" charset="0"/>
              </a:rPr>
              <a:t>Was machst Du am Wochenende?</a:t>
            </a:r>
          </a:p>
          <a:p>
            <a:pPr marL="0" indent="0">
              <a:buNone/>
            </a:pP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Kannst Du mir sagen, </a:t>
            </a:r>
            <a:r>
              <a:rPr lang="de-AT" sz="2200" u="sng" dirty="0">
                <a:solidFill>
                  <a:srgbClr val="FF0000"/>
                </a:solidFill>
                <a:latin typeface="Calibri" panose="020F0502020204030204" pitchFamily="34" charset="0"/>
              </a:rPr>
              <a:t>was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 Du am Wochenende </a:t>
            </a:r>
            <a:r>
              <a:rPr lang="de-AT" sz="22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machst</a:t>
            </a:r>
            <a:r>
              <a:rPr lang="de-AT" sz="2200" dirty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3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3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567089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95536" y="1687448"/>
            <a:ext cx="8352928" cy="178510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Wenn Hauptsatz und Nebensatz das gleiche Subjekt haben, kann man auch den Infinitiv mit </a:t>
            </a:r>
            <a:r>
              <a:rPr lang="de-DE" sz="2800" b="1" i="1" dirty="0">
                <a:solidFill>
                  <a:schemeClr val="tx1"/>
                </a:solidFill>
                <a:latin typeface="Calibri" panose="020F0502020204030204" pitchFamily="34" charset="0"/>
              </a:rPr>
              <a:t>zu</a:t>
            </a:r>
            <a:r>
              <a:rPr lang="de-DE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 benutzen: </a:t>
            </a:r>
          </a:p>
          <a:p>
            <a:endParaRPr lang="de-DE" sz="12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When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the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subject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of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the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main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clause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and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the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subordinate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clause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is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the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same,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the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infinitive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form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with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zu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can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also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be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used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.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95536" y="4021274"/>
            <a:ext cx="8352928" cy="2677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</a:rPr>
              <a:t>Ich </a:t>
            </a:r>
            <a:r>
              <a:rPr lang="de-DE" sz="2400" dirty="0">
                <a:solidFill>
                  <a:schemeClr val="tx1"/>
                </a:solidFill>
                <a:latin typeface="Calibri" panose="020F0502020204030204" pitchFamily="34" charset="0"/>
              </a:rPr>
              <a:t>bin traurig, dass </a:t>
            </a: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</a:rPr>
              <a:t>sie</a:t>
            </a:r>
            <a:r>
              <a:rPr lang="de-DE" sz="2400" dirty="0">
                <a:solidFill>
                  <a:schemeClr val="tx1"/>
                </a:solidFill>
                <a:latin typeface="Calibri" panose="020F0502020204030204" pitchFamily="34" charset="0"/>
              </a:rPr>
              <a:t> wieder wegfährt. </a:t>
            </a:r>
          </a:p>
          <a:p>
            <a:endParaRPr lang="de-DE" sz="2000" dirty="0">
              <a:solidFill>
                <a:prstClr val="black"/>
              </a:solidFill>
            </a:endParaRPr>
          </a:p>
          <a:p>
            <a:r>
              <a:rPr lang="de-DE" sz="2000" dirty="0">
                <a:solidFill>
                  <a:prstClr val="black"/>
                </a:solidFill>
              </a:rPr>
              <a:t>Subjekt im Hauptsatz (ich) </a:t>
            </a:r>
            <a:r>
              <a:rPr lang="de-DE" sz="2000" b="1" dirty="0">
                <a:solidFill>
                  <a:srgbClr val="FF0000"/>
                </a:solidFill>
              </a:rPr>
              <a:t>≠</a:t>
            </a:r>
            <a:r>
              <a:rPr lang="de-DE" sz="2000" dirty="0">
                <a:solidFill>
                  <a:prstClr val="black"/>
                </a:solidFill>
              </a:rPr>
              <a:t> Subjekt im Nebensatz (sie) </a:t>
            </a:r>
          </a:p>
          <a:p>
            <a:endParaRPr lang="de-DE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</a:rPr>
              <a:t>Ich</a:t>
            </a:r>
            <a:r>
              <a:rPr lang="de-DE" sz="2400" dirty="0">
                <a:solidFill>
                  <a:schemeClr val="tx1"/>
                </a:solidFill>
                <a:latin typeface="Calibri" panose="020F0502020204030204" pitchFamily="34" charset="0"/>
              </a:rPr>
              <a:t> bin traurig, wieder weg</a:t>
            </a: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</a:rPr>
              <a:t>zufahren. </a:t>
            </a:r>
          </a:p>
          <a:p>
            <a:endParaRPr lang="de-DE" sz="20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0"/>
            <a:r>
              <a:rPr lang="de-DE" sz="2000" dirty="0"/>
              <a:t>Subjekt im Hauptsatz (ich) </a:t>
            </a:r>
            <a:r>
              <a:rPr lang="de-DE" sz="2000" b="1" dirty="0">
                <a:solidFill>
                  <a:srgbClr val="FF0000"/>
                </a:solidFill>
              </a:rPr>
              <a:t>=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/>
              <a:t>Subjekt im Nebensatz (ich)</a:t>
            </a:r>
          </a:p>
          <a:p>
            <a:endParaRPr lang="de-DE" sz="2000" dirty="0">
              <a:latin typeface="Calibri" panose="020F0502020204030204" pitchFamily="34" charset="0"/>
            </a:endParaRPr>
          </a:p>
        </p:txBody>
      </p:sp>
      <p:sp>
        <p:nvSpPr>
          <p:cNvPr id="8" name="Shape 23"/>
          <p:cNvSpPr txBox="1">
            <a:spLocks/>
          </p:cNvSpPr>
          <p:nvPr/>
        </p:nvSpPr>
        <p:spPr>
          <a:xfrm>
            <a:off x="3448" y="260647"/>
            <a:ext cx="8458200" cy="7200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de" sz="1800" i="1" dirty="0">
              <a:solidFill>
                <a:schemeClr val="tx1"/>
              </a:solidFill>
            </a:endParaRPr>
          </a:p>
        </p:txBody>
      </p:sp>
      <p:sp>
        <p:nvSpPr>
          <p:cNvPr id="9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Hauptsatz + Nebensatz 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Main clause + Subordinate Clause 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618492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8698" y="1340768"/>
            <a:ext cx="8352928" cy="48320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        Wortstellung</a:t>
            </a:r>
          </a:p>
          <a:p>
            <a:r>
              <a:rPr lang="de-DE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       </a:t>
            </a:r>
            <a:r>
              <a:rPr lang="de-DE" sz="2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Word order</a:t>
            </a:r>
          </a:p>
          <a:p>
            <a:endParaRPr lang="de-DE" sz="2800" dirty="0"/>
          </a:p>
          <a:p>
            <a:endParaRPr lang="de-DE" sz="2800" dirty="0"/>
          </a:p>
          <a:p>
            <a:endParaRPr lang="de-DE" sz="2800" b="1" u="sng" dirty="0">
              <a:solidFill>
                <a:srgbClr val="002060"/>
              </a:solidFill>
            </a:endParaRPr>
          </a:p>
          <a:p>
            <a:endParaRPr lang="de-DE" sz="2800" b="1" u="sng" dirty="0">
              <a:solidFill>
                <a:srgbClr val="002060"/>
              </a:solidFill>
            </a:endParaRPr>
          </a:p>
          <a:p>
            <a:endParaRPr lang="de-DE" sz="2800" b="1" u="sng" dirty="0">
              <a:solidFill>
                <a:srgbClr val="002060"/>
              </a:solidFill>
            </a:endParaRPr>
          </a:p>
          <a:p>
            <a:endParaRPr lang="de-DE" sz="2800" b="1" u="sng" dirty="0">
              <a:solidFill>
                <a:srgbClr val="002060"/>
              </a:solidFill>
            </a:endParaRPr>
          </a:p>
          <a:p>
            <a:endParaRPr lang="de-DE" sz="2800" b="1" u="sng" dirty="0">
              <a:solidFill>
                <a:srgbClr val="002060"/>
              </a:solidFill>
            </a:endParaRPr>
          </a:p>
          <a:p>
            <a:endParaRPr lang="de-DE" sz="2800" dirty="0"/>
          </a:p>
          <a:p>
            <a:endParaRPr lang="de-DE" sz="2800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477361"/>
              </p:ext>
            </p:extLst>
          </p:nvPr>
        </p:nvGraphicFramePr>
        <p:xfrm>
          <a:off x="323528" y="2852936"/>
          <a:ext cx="8078098" cy="1203960"/>
        </p:xfrm>
        <a:graphic>
          <a:graphicData uri="http://schemas.openxmlformats.org/drawingml/2006/table">
            <a:tbl>
              <a:tblPr firstRow="1" bandRow="1"/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1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232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>
                          <a:latin typeface="Calibri" panose="020F0502020204030204" pitchFamily="34" charset="0"/>
                        </a:rPr>
                        <a:t>Hauptsatz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>
                          <a:latin typeface="Calibri" panose="020F0502020204030204" pitchFamily="34" charset="0"/>
                        </a:rPr>
                        <a:t>Nebensatz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algn="ctr"/>
                      <a:endParaRPr lang="de-DE" sz="900" i="1" dirty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de-DE" sz="2400" i="1" dirty="0">
                          <a:latin typeface="Calibri" panose="020F0502020204030204" pitchFamily="34" charset="0"/>
                        </a:rPr>
                        <a:t>Ich finde es nicht gut, </a:t>
                      </a:r>
                    </a:p>
                    <a:p>
                      <a:pPr algn="ctr"/>
                      <a:endParaRPr lang="de-DE" sz="1000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000" b="1" i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de-DE" sz="2400" b="1" i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dass </a:t>
                      </a:r>
                      <a:r>
                        <a:rPr lang="de-DE" sz="2400" b="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du immer ohne Jacke</a:t>
                      </a:r>
                      <a:r>
                        <a:rPr lang="de-DE" sz="2400" b="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raus gehst.</a:t>
                      </a:r>
                      <a:endParaRPr lang="de-DE" sz="24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413919"/>
              </p:ext>
            </p:extLst>
          </p:nvPr>
        </p:nvGraphicFramePr>
        <p:xfrm>
          <a:off x="373968" y="4437112"/>
          <a:ext cx="8078098" cy="1219200"/>
        </p:xfrm>
        <a:graphic>
          <a:graphicData uri="http://schemas.openxmlformats.org/drawingml/2006/table">
            <a:tbl>
              <a:tblPr firstRow="1" bandRow="1"/>
              <a:tblGrid>
                <a:gridCol w="484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1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232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>
                          <a:latin typeface="Calibri" panose="020F0502020204030204" pitchFamily="34" charset="0"/>
                        </a:rPr>
                        <a:t>Nebensatz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>
                          <a:latin typeface="Calibri" panose="020F0502020204030204" pitchFamily="34" charset="0"/>
                        </a:rPr>
                        <a:t>Hauptsatz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2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1" i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i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Dass </a:t>
                      </a:r>
                      <a:r>
                        <a:rPr lang="de-DE" sz="2400" b="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du immer ohne Jacke</a:t>
                      </a:r>
                      <a:r>
                        <a:rPr lang="de-DE" sz="2400" b="0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raus gehst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0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de-DE" sz="2400" b="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finde ich nicht gut.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Shape 23"/>
          <p:cNvSpPr txBox="1">
            <a:spLocks/>
          </p:cNvSpPr>
          <p:nvPr/>
        </p:nvSpPr>
        <p:spPr>
          <a:xfrm>
            <a:off x="3448" y="260648"/>
            <a:ext cx="8458200" cy="7200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de" sz="1800" i="1" dirty="0">
              <a:solidFill>
                <a:schemeClr val="tx1"/>
              </a:solidFill>
            </a:endParaRPr>
          </a:p>
        </p:txBody>
      </p:sp>
      <p:sp>
        <p:nvSpPr>
          <p:cNvPr id="10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Hauptsatz + Nebensatz 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Main clause + Subordinate Clause 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074577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95536" y="260648"/>
            <a:ext cx="8003232" cy="72008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endParaRPr lang="de" sz="1800" dirty="0"/>
          </a:p>
        </p:txBody>
      </p:sp>
      <p:sp>
        <p:nvSpPr>
          <p:cNvPr id="6" name="Shape 23"/>
          <p:cNvSpPr txBox="1">
            <a:spLocks/>
          </p:cNvSpPr>
          <p:nvPr/>
        </p:nvSpPr>
        <p:spPr>
          <a:xfrm>
            <a:off x="179512" y="1364668"/>
            <a:ext cx="8799840" cy="516067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91425" rIns="91425" bIns="91425" anchor="b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/>
            <a:r>
              <a:rPr lang="de-DE" sz="2800" dirty="0">
                <a:solidFill>
                  <a:schemeClr val="tx1"/>
                </a:solidFill>
                <a:latin typeface="Calibri" panose="020F0502020204030204" pitchFamily="34" charset="0"/>
              </a:rPr>
              <a:t>Ein Nebensatz mit dass folgt nach bestimmten Verben und Ausdrücken.</a:t>
            </a:r>
          </a:p>
          <a:p>
            <a:pPr indent="0"/>
            <a:endParaRPr lang="de" sz="11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indent="0"/>
            <a:r>
              <a:rPr lang="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subordinate clause with </a:t>
            </a:r>
            <a:r>
              <a:rPr lang="de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dass</a:t>
            </a:r>
            <a:r>
              <a:rPr lang="de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stands after predefined verbs and expressions. </a:t>
            </a:r>
          </a:p>
          <a:p>
            <a:pPr marL="457200" indent="-457200">
              <a:buFont typeface="Arial" pitchFamily="34" charset="0"/>
              <a:buChar char="•"/>
            </a:pPr>
            <a:endParaRPr lang="de-DE" sz="1800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4" indent="0"/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</a:rPr>
              <a:t>		</a:t>
            </a: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</a:rPr>
              <a:t>Wissen</a:t>
            </a:r>
          </a:p>
          <a:p>
            <a:pPr marL="171450" indent="-171450">
              <a:buFont typeface="Arial" pitchFamily="34" charset="0"/>
              <a:buChar char="•"/>
            </a:pPr>
            <a:endParaRPr lang="de-DE" sz="10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indent="0"/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</a:rPr>
              <a:t>		</a:t>
            </a:r>
            <a:r>
              <a:rPr lang="de-DE" sz="2400">
                <a:solidFill>
                  <a:srgbClr val="FF0000"/>
                </a:solidFill>
                <a:latin typeface="Calibri" panose="020F0502020204030204" pitchFamily="34" charset="0"/>
              </a:rPr>
              <a:t>Wiederholung einer </a:t>
            </a: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</a:rPr>
              <a:t>Rede</a:t>
            </a:r>
          </a:p>
          <a:p>
            <a:pPr marL="171450" indent="-171450">
              <a:buFont typeface="Arial" pitchFamily="34" charset="0"/>
              <a:buChar char="•"/>
            </a:pPr>
            <a:endParaRPr lang="de-DE" sz="10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indent="0"/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</a:rPr>
              <a:t>		Gedanke, Meinung</a:t>
            </a:r>
          </a:p>
          <a:p>
            <a:pPr marL="171450" indent="-171450">
              <a:buFont typeface="Arial" pitchFamily="34" charset="0"/>
              <a:buChar char="•"/>
            </a:pPr>
            <a:endParaRPr lang="de-DE" sz="10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indent="0"/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</a:rPr>
              <a:t>		Gefühl, Wertung</a:t>
            </a:r>
          </a:p>
          <a:p>
            <a:pPr indent="0"/>
            <a:endParaRPr lang="de-DE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indent="0"/>
            <a:endParaRPr lang="de-DE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indent="0"/>
            <a:r>
              <a:rPr lang="de-DE" sz="1900" dirty="0">
                <a:solidFill>
                  <a:schemeClr val="tx1"/>
                </a:solidFill>
                <a:latin typeface="Calibri" panose="020F0502020204030204" pitchFamily="34" charset="0"/>
              </a:rPr>
              <a:t>Wenn HS und NS das gleiche Subjekt haben, kann man auch Infinitiv mit zu benutzen: </a:t>
            </a:r>
          </a:p>
          <a:p>
            <a:pPr indent="0"/>
            <a:endParaRPr lang="de-DE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indent="0"/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When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the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subject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of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the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main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clause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and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the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dependant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clause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are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the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same,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the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infinitive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form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with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zu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can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also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be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3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used</a:t>
            </a:r>
            <a:r>
              <a:rPr lang="de-DE" sz="13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. </a:t>
            </a:r>
          </a:p>
        </p:txBody>
      </p:sp>
      <p:sp>
        <p:nvSpPr>
          <p:cNvPr id="9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Zusammenfassung 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summary 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783095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52425" y="260648"/>
            <a:ext cx="8229600" cy="93610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br>
              <a:rPr lang="de" dirty="0"/>
            </a:br>
            <a:endParaRPr lang="de" sz="1800" dirty="0"/>
          </a:p>
        </p:txBody>
      </p:sp>
      <p:sp>
        <p:nvSpPr>
          <p:cNvPr id="2" name="Textfeld 1"/>
          <p:cNvSpPr txBox="1"/>
          <p:nvPr/>
        </p:nvSpPr>
        <p:spPr>
          <a:xfrm>
            <a:off x="251520" y="1770963"/>
            <a:ext cx="828092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200" dirty="0">
                <a:latin typeface="Calibri" panose="020F0502020204030204" pitchFamily="34" charset="0"/>
              </a:rPr>
              <a:t> Weißt du schon, dass…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Maria ist schwanger.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Manuel hat eine fünf in der Mathearbeit.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Lilly hat einen neuen Freund.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Theresa ist umgezogen.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Mama und Papa sind schon über 20 Jahre verheiratet 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Kristina kennt Peter aus dem Kindergarten.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Luisa ist letztens heimlich in die Disko gegangen.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Michael fragt Jasmin morgen ob sie mit ihm ins Kino gehen will.  </a:t>
            </a:r>
          </a:p>
        </p:txBody>
      </p:sp>
      <p:sp>
        <p:nvSpPr>
          <p:cNvPr id="3" name="Rechteck 2"/>
          <p:cNvSpPr/>
          <p:nvPr/>
        </p:nvSpPr>
        <p:spPr>
          <a:xfrm>
            <a:off x="323528" y="1187460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de" sz="2000" b="1" dirty="0">
                <a:latin typeface="Calibri" panose="020F0502020204030204" pitchFamily="34" charset="0"/>
              </a:rPr>
              <a:t>Bilden Sie Sätze.</a:t>
            </a:r>
            <a:r>
              <a:rPr lang="de" dirty="0">
                <a:latin typeface="Calibri" panose="020F0502020204030204" pitchFamily="34" charset="0"/>
              </a:rPr>
              <a:t> </a:t>
            </a:r>
          </a:p>
          <a:p>
            <a:r>
              <a:rPr lang="de" sz="18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Form sentences. </a:t>
            </a:r>
            <a:endParaRPr lang="de-DE" sz="18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1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1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br>
              <a:rPr lang="de" dirty="0"/>
            </a:br>
            <a:r>
              <a:rPr lang="de" sz="2000" dirty="0"/>
              <a:t>Benutzen Sie </a:t>
            </a:r>
            <a:r>
              <a:rPr lang="de" sz="2000" i="1" dirty="0"/>
              <a:t>dass</a:t>
            </a:r>
            <a:r>
              <a:rPr lang="de" sz="2000" dirty="0"/>
              <a:t>.</a:t>
            </a:r>
            <a:br>
              <a:rPr lang="de" sz="2000"/>
            </a:br>
            <a:r>
              <a:rPr lang="de" sz="1800">
                <a:solidFill>
                  <a:schemeClr val="bg1">
                    <a:lumMod val="50000"/>
                  </a:schemeClr>
                </a:solidFill>
              </a:rPr>
              <a:t>Use 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dass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Denken – ich – es – morgen – dass – regnet – .</a:t>
            </a:r>
          </a:p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Du – finden – gut – Michael und Monika – dass – heiraten – ?</a:t>
            </a:r>
          </a:p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Angst – haben – dass – ich – ich – in Mathe – eine fünf – schreiben – .</a:t>
            </a:r>
          </a:p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Mir – es – leid – tun – ich – vergessen – dass – den – habe – Termin – .</a:t>
            </a:r>
          </a:p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Wichtig – es – dass – ist – man – reden – in einer Beziehung –.</a:t>
            </a:r>
          </a:p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Meinung – der – ich – dass – bin – ist – das Wasser – hier – sehr gut.</a:t>
            </a:r>
          </a:p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endParaRPr lang="de-DE" sz="2200" dirty="0"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2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2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23528" y="260648"/>
            <a:ext cx="7834064" cy="172819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br>
              <a:rPr lang="de" dirty="0"/>
            </a:br>
            <a:r>
              <a:rPr lang="de" sz="2000" dirty="0"/>
              <a:t>Benutzen Sie </a:t>
            </a:r>
            <a:r>
              <a:rPr lang="de" sz="2000" i="1" dirty="0"/>
              <a:t>dass</a:t>
            </a:r>
            <a:r>
              <a:rPr lang="de" sz="2000" dirty="0"/>
              <a:t>.</a:t>
            </a:r>
            <a:br>
              <a:rPr lang="de" sz="2000"/>
            </a:br>
            <a:r>
              <a:rPr lang="de" sz="1800">
                <a:solidFill>
                  <a:schemeClr val="bg1">
                    <a:lumMod val="50000"/>
                  </a:schemeClr>
                </a:solidFill>
              </a:rPr>
              <a:t>Use </a:t>
            </a:r>
            <a:r>
              <a:rPr lang="de" sz="1800" i="1" dirty="0">
                <a:solidFill>
                  <a:schemeClr val="bg1">
                    <a:lumMod val="50000"/>
                  </a:schemeClr>
                </a:solidFill>
              </a:rPr>
              <a:t>dass</a:t>
            </a:r>
            <a:r>
              <a:rPr lang="de" sz="18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73113" y="2204864"/>
            <a:ext cx="8591375" cy="48245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de-DE" sz="2200" dirty="0">
                <a:latin typeface="Calibri" panose="020F0502020204030204" pitchFamily="34" charset="0"/>
              </a:rPr>
              <a:t>Denken – ich – es – morgen – dass – regnet – .</a:t>
            </a:r>
          </a:p>
          <a:p>
            <a:pPr marL="0" indent="0">
              <a:lnSpc>
                <a:spcPct val="150000"/>
              </a:lnSpc>
              <a:buSzPct val="100000"/>
              <a:buNone/>
            </a:pPr>
            <a:endParaRPr lang="de-DE" sz="2200" dirty="0"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1" y="0"/>
            <a:ext cx="5220071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Übung 2 </a:t>
            </a:r>
            <a:br>
              <a:rPr lang="de" sz="3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" sz="2400" dirty="0">
                <a:solidFill>
                  <a:schemeClr val="bg1"/>
                </a:solidFill>
                <a:latin typeface="Calibri" panose="020F0502020204030204" pitchFamily="34" charset="0"/>
              </a:rPr>
              <a:t>exercise 2</a:t>
            </a:r>
            <a:endParaRPr lang="de" sz="24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708532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2125</Words>
  <Application>Microsoft Office PowerPoint</Application>
  <PresentationFormat>Екран (4:3)</PresentationFormat>
  <Paragraphs>275</Paragraphs>
  <Slides>34</Slides>
  <Notes>33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34</vt:i4>
      </vt:variant>
    </vt:vector>
  </HeadingPairs>
  <TitlesOfParts>
    <vt:vector size="39" baseType="lpstr">
      <vt:lpstr>Arial</vt:lpstr>
      <vt:lpstr>Calibri</vt:lpstr>
      <vt:lpstr>Courier New</vt:lpstr>
      <vt:lpstr>Wingdings</vt:lpstr>
      <vt:lpstr/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                    </vt:lpstr>
      <vt:lpstr> Benutzen Sie dass. Use dass.</vt:lpstr>
      <vt:lpstr> Benutzen Sie dass. Use dass.</vt:lpstr>
      <vt:lpstr> Benutzen Sie dass. Use dass.</vt:lpstr>
      <vt:lpstr> Benutzen Sie dass. Use dass.</vt:lpstr>
      <vt:lpstr> Benutzen Sie dass. Use dass.</vt:lpstr>
      <vt:lpstr> Benutzen Sie dass. Use dass.</vt:lpstr>
      <vt:lpstr> Benutzen Sie dass. Use dass.</vt:lpstr>
      <vt:lpstr> Benutzen Sie dass. Use dass.</vt:lpstr>
      <vt:lpstr> Benutzen Sie dass. Use dass.</vt:lpstr>
      <vt:lpstr> Benutzen Sie dass. Use dass.</vt:lpstr>
      <vt:lpstr> Benutzen Sie dass. Use dass.</vt:lpstr>
      <vt:lpstr> Benutzen Sie dass. Use dass.</vt:lpstr>
      <vt:lpstr> Benutzen Sie dass. Use dass.</vt:lpstr>
      <vt:lpstr> Bilden Sie indirekte Fragesätze. Form indirect questions.</vt:lpstr>
      <vt:lpstr> Bilden Sie indirekte Fragesätze. Form indirect questions.</vt:lpstr>
      <vt:lpstr> Bilden Sie indirekte Fragesätze. Form indirect questions.</vt:lpstr>
      <vt:lpstr> Bilden Sie indirekte Fragesätze. Form indirect questions.</vt:lpstr>
      <vt:lpstr> Bilden Sie indirekte Fragesätze. Form indirect questions.</vt:lpstr>
      <vt:lpstr> Bilden Sie indirekte Fragesätze. Form indirect questions.</vt:lpstr>
      <vt:lpstr> Bilden Sie indirekte Fragesätze. Form indirect questions.</vt:lpstr>
      <vt:lpstr> Bilden Sie indirekte Fragesätze. Form indirect questions.</vt:lpstr>
      <vt:lpstr> Bilden Sie indirekte Fragesätze. Form indirect questions.</vt:lpstr>
      <vt:lpstr> Bilden Sie indirekte Fragesätze. Form indirect questions.</vt:lpstr>
      <vt:lpstr> Bilden Sie indirekte Fragesätze. Form indirect questions.</vt:lpstr>
      <vt:lpstr> Bilden Sie indirekte Fragesätze. Form indirect questions.</vt:lpstr>
      <vt:lpstr> Bilden Sie indirekte Fragesätze. Form indirect questions.</vt:lpstr>
      <vt:lpstr> Bilden Sie indirekte Fragesätze. Form indirect questions.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Trennbare /  nicht-trennbare Verben Separable / non-separable verbs</dc:title>
  <dc:creator>Bert Unger</dc:creator>
  <cp:lastModifiedBy>Online User</cp:lastModifiedBy>
  <cp:revision>640</cp:revision>
  <dcterms:modified xsi:type="dcterms:W3CDTF">2024-10-10T16:31:03Z</dcterms:modified>
</cp:coreProperties>
</file>