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360" r:id="rId2"/>
    <p:sldId id="322" r:id="rId3"/>
    <p:sldId id="293" r:id="rId4"/>
    <p:sldId id="352" r:id="rId5"/>
    <p:sldId id="340" r:id="rId6"/>
    <p:sldId id="359" r:id="rId7"/>
    <p:sldId id="349" r:id="rId8"/>
    <p:sldId id="320" r:id="rId9"/>
    <p:sldId id="346" r:id="rId10"/>
    <p:sldId id="351" r:id="rId11"/>
    <p:sldId id="362" r:id="rId12"/>
    <p:sldId id="363" r:id="rId13"/>
    <p:sldId id="364" r:id="rId14"/>
    <p:sldId id="365" r:id="rId15"/>
    <p:sldId id="366" r:id="rId16"/>
    <p:sldId id="357" r:id="rId17"/>
    <p:sldId id="367" r:id="rId18"/>
    <p:sldId id="368" r:id="rId19"/>
    <p:sldId id="369" r:id="rId20"/>
    <p:sldId id="370" r:id="rId21"/>
    <p:sldId id="371" r:id="rId22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EFEF"/>
    <a:srgbClr val="EBEBEB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486" autoAdjust="0"/>
  </p:normalViewPr>
  <p:slideViewPr>
    <p:cSldViewPr snapToGrid="0" snapToObjects="1">
      <p:cViewPr varScale="1">
        <p:scale>
          <a:sx n="74" d="100"/>
          <a:sy n="74" d="100"/>
        </p:scale>
        <p:origin x="164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3BCEA2-3A81-4AAA-8BFE-2ADB3AA14E14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598AD5-E397-41B3-A691-A6548868AF3C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8737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98AD5-E397-41B3-A691-A6548868AF3C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7031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98AD5-E397-41B3-A691-A6548868AF3C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3245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8586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951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6113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500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0957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2016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9681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6880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1567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705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6179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080E5-92BF-B04D-BF3F-7290965E5C3C}" type="datetimeFigureOut">
              <a:rPr lang="de-DE" smtClean="0"/>
              <a:pPr/>
              <a:t>10.10.2024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D2C2B-0BFE-8249-A168-D9343D593611}" type="slidenum">
              <a:rPr lang="de-DE" smtClean="0"/>
              <a:pPr/>
              <a:t>‹№›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336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2017464"/>
            <a:ext cx="9144000" cy="2281727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800" b="1" dirty="0">
                <a:cs typeface="Calibri"/>
              </a:rPr>
              <a:t>Adjektive als Nomen</a:t>
            </a:r>
            <a:br>
              <a:rPr lang="de-DE" sz="4800" b="1" dirty="0">
                <a:cs typeface="Calibri"/>
              </a:rPr>
            </a:br>
            <a:r>
              <a:rPr lang="en-US" sz="3600" b="1" dirty="0">
                <a:cs typeface="Calibri"/>
              </a:rPr>
              <a:t>Adjectives as nouns</a:t>
            </a:r>
            <a:endParaRPr lang="en-GB" sz="3600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89039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2</a:t>
            </a:r>
            <a:br>
              <a:rPr lang="de" sz="2800" b="1" dirty="0"/>
            </a:br>
            <a:r>
              <a:rPr lang="de" b="1" dirty="0"/>
              <a:t>Exercise 2</a:t>
            </a:r>
            <a:endParaRPr lang="en-CA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Ergänze die Adjektive als Nomen. </a:t>
            </a:r>
          </a:p>
          <a:p>
            <a:pPr lvl="0"/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Fill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adjectives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nouns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4837" y="2717160"/>
            <a:ext cx="8393138" cy="3821664"/>
          </a:xfrm>
        </p:spPr>
        <p:txBody>
          <a:bodyPr>
            <a:noAutofit/>
          </a:bodyPr>
          <a:lstStyle/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Warum kommst du so spät? Es ist doch immer ________ (gleich) mit dir.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Johannes ist erst 10 Jahre alt? Ich dachte  ________ (klein) wäre erst 8. 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Meine Arbeit ist toll. Weißt du was  ________ (gut) ist?      Dass ich jeden Tag Pause habe. 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Max heiratet? Wer ist denn  ________ (glücklich) ? 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Niklas hat eine Freundin.  ________ (dumm) ist nur, sie   wohnt in Alaska. </a:t>
            </a:r>
          </a:p>
        </p:txBody>
      </p:sp>
    </p:spTree>
    <p:extLst>
      <p:ext uri="{BB962C8B-B14F-4D97-AF65-F5344CB8AC3E}">
        <p14:creationId xmlns:p14="http://schemas.microsoft.com/office/powerpoint/2010/main" val="2386645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2</a:t>
            </a:r>
            <a:br>
              <a:rPr lang="de" sz="2800" b="1" dirty="0"/>
            </a:br>
            <a:r>
              <a:rPr lang="de" b="1" dirty="0"/>
              <a:t>Exercise 2</a:t>
            </a:r>
            <a:endParaRPr lang="en-CA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Ergänze die Adjektive als Nomen. </a:t>
            </a:r>
          </a:p>
          <a:p>
            <a:pPr lvl="0"/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Fill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adjectives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nouns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4837" y="2717160"/>
            <a:ext cx="8393138" cy="3821664"/>
          </a:xfrm>
        </p:spPr>
        <p:txBody>
          <a:bodyPr>
            <a:noAutofit/>
          </a:bodyPr>
          <a:lstStyle/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Warum kommst du so spät? Es ist doch immer </a:t>
            </a:r>
            <a:r>
              <a:rPr lang="de-DE" sz="2400" b="1" dirty="0">
                <a:solidFill>
                  <a:srgbClr val="FF0000"/>
                </a:solidFill>
              </a:rPr>
              <a:t>das</a:t>
            </a:r>
            <a:r>
              <a:rPr lang="de-DE" sz="2400" dirty="0"/>
              <a:t> </a:t>
            </a:r>
            <a:r>
              <a:rPr lang="de-DE" sz="2400" b="1" dirty="0">
                <a:solidFill>
                  <a:srgbClr val="FF0000"/>
                </a:solidFill>
              </a:rPr>
              <a:t>Gleiche</a:t>
            </a:r>
            <a:r>
              <a:rPr lang="de-DE" sz="2400" dirty="0"/>
              <a:t>    mit dir.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Johannes ist erst 10 Jahre alt? Ich dachte  ________ (klein) wäre erst 8. 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Meine Arbeit ist toll. Weißt du was  ________ (gut) ist?      Dass ich jeden Tag Pause habe. 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Max heiratet? Wer ist denn  ________ (glücklich) ? 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Niklas hat eine Freundin.  ________ (dumm) ist nur, sie   wohnt in Alaska. </a:t>
            </a:r>
          </a:p>
        </p:txBody>
      </p:sp>
    </p:spTree>
    <p:extLst>
      <p:ext uri="{BB962C8B-B14F-4D97-AF65-F5344CB8AC3E}">
        <p14:creationId xmlns:p14="http://schemas.microsoft.com/office/powerpoint/2010/main" val="1662001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2</a:t>
            </a:r>
            <a:br>
              <a:rPr lang="de" sz="2800" b="1" dirty="0"/>
            </a:br>
            <a:r>
              <a:rPr lang="de" b="1" dirty="0"/>
              <a:t>Exercise 2</a:t>
            </a:r>
            <a:endParaRPr lang="en-CA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Ergänze die Adjektive als Nomen. </a:t>
            </a:r>
          </a:p>
          <a:p>
            <a:pPr lvl="0"/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Fill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adjectives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nouns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4837" y="2717160"/>
            <a:ext cx="8393138" cy="3821664"/>
          </a:xfrm>
        </p:spPr>
        <p:txBody>
          <a:bodyPr>
            <a:noAutofit/>
          </a:bodyPr>
          <a:lstStyle/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Warum kommst du so spät? Es ist doch immer </a:t>
            </a:r>
            <a:r>
              <a:rPr lang="de-DE" sz="2400" b="1" dirty="0">
                <a:solidFill>
                  <a:srgbClr val="FF0000"/>
                </a:solidFill>
              </a:rPr>
              <a:t>das</a:t>
            </a:r>
            <a:r>
              <a:rPr lang="de-DE" sz="2400" dirty="0"/>
              <a:t> </a:t>
            </a:r>
            <a:r>
              <a:rPr lang="de-DE" sz="2400" b="1" dirty="0">
                <a:solidFill>
                  <a:srgbClr val="FF0000"/>
                </a:solidFill>
              </a:rPr>
              <a:t>Gleiche</a:t>
            </a:r>
            <a:r>
              <a:rPr lang="de-DE" sz="2400" dirty="0"/>
              <a:t>    mit dir.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Johannes ist erst 10 Jahre alt? Ich dachte  </a:t>
            </a:r>
            <a:r>
              <a:rPr lang="de-DE" sz="2400" b="1" dirty="0">
                <a:solidFill>
                  <a:srgbClr val="FF0000"/>
                </a:solidFill>
              </a:rPr>
              <a:t>der Kleine</a:t>
            </a:r>
            <a:r>
              <a:rPr lang="de-DE" sz="2400" dirty="0"/>
              <a:t>            wäre erst 8. 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Meine Arbeit ist toll. Weißt du was  ________ (gut) ist?      Dass ich jeden Tag Pause habe. 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Max heiratet? Wer ist denn  ________ (glücklich) ? 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Niklas hat eine Freundin.  ________ (dumm) ist nur, sie   wohnt in Alaska. </a:t>
            </a:r>
          </a:p>
        </p:txBody>
      </p:sp>
    </p:spTree>
    <p:extLst>
      <p:ext uri="{BB962C8B-B14F-4D97-AF65-F5344CB8AC3E}">
        <p14:creationId xmlns:p14="http://schemas.microsoft.com/office/powerpoint/2010/main" val="30237659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2</a:t>
            </a:r>
            <a:br>
              <a:rPr lang="de" sz="2800" b="1" dirty="0"/>
            </a:br>
            <a:r>
              <a:rPr lang="de" b="1" dirty="0"/>
              <a:t>Exercise 2</a:t>
            </a:r>
            <a:endParaRPr lang="en-CA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Ergänze die Adjektive als Nomen. </a:t>
            </a:r>
          </a:p>
          <a:p>
            <a:pPr lvl="0"/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Fill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adjectives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nouns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4837" y="2717160"/>
            <a:ext cx="8393138" cy="3821664"/>
          </a:xfrm>
        </p:spPr>
        <p:txBody>
          <a:bodyPr>
            <a:noAutofit/>
          </a:bodyPr>
          <a:lstStyle/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Warum kommst du so spät? Es ist doch immer </a:t>
            </a:r>
            <a:r>
              <a:rPr lang="de-DE" sz="2400" b="1" dirty="0">
                <a:solidFill>
                  <a:srgbClr val="FF0000"/>
                </a:solidFill>
              </a:rPr>
              <a:t>das</a:t>
            </a:r>
            <a:r>
              <a:rPr lang="de-DE" sz="2400" dirty="0"/>
              <a:t> </a:t>
            </a:r>
            <a:r>
              <a:rPr lang="de-DE" sz="2400" b="1" dirty="0">
                <a:solidFill>
                  <a:srgbClr val="FF0000"/>
                </a:solidFill>
              </a:rPr>
              <a:t>Gleiche</a:t>
            </a:r>
            <a:r>
              <a:rPr lang="de-DE" sz="2400" dirty="0"/>
              <a:t>    mit dir.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Johannes ist erst 10 Jahre alt? Ich dachte  </a:t>
            </a:r>
            <a:r>
              <a:rPr lang="de-DE" sz="2400" b="1" dirty="0">
                <a:solidFill>
                  <a:srgbClr val="FF0000"/>
                </a:solidFill>
              </a:rPr>
              <a:t>der Kleine</a:t>
            </a:r>
            <a:r>
              <a:rPr lang="de-DE" sz="2400" dirty="0"/>
              <a:t>            wäre erst 8. 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Meine Arbeit ist toll. Weißt du was  </a:t>
            </a:r>
            <a:r>
              <a:rPr lang="de-DE" sz="2400" b="1" dirty="0">
                <a:solidFill>
                  <a:srgbClr val="FF0000"/>
                </a:solidFill>
              </a:rPr>
              <a:t>das Gute</a:t>
            </a:r>
            <a:r>
              <a:rPr lang="de-DE" sz="2400" dirty="0"/>
              <a:t> ist?                  Dass ich jeden Tag Pause habe. 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Max heiratet? Wer ist denn  ________ (glücklich) ? 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Niklas hat eine Freundin.  ________ (dumm) ist nur, sie   wohnt in Alaska. </a:t>
            </a:r>
          </a:p>
        </p:txBody>
      </p:sp>
    </p:spTree>
    <p:extLst>
      <p:ext uri="{BB962C8B-B14F-4D97-AF65-F5344CB8AC3E}">
        <p14:creationId xmlns:p14="http://schemas.microsoft.com/office/powerpoint/2010/main" val="36984593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2</a:t>
            </a:r>
            <a:br>
              <a:rPr lang="de" sz="2800" b="1" dirty="0"/>
            </a:br>
            <a:r>
              <a:rPr lang="de" b="1" dirty="0"/>
              <a:t>Exercise 2</a:t>
            </a:r>
            <a:endParaRPr lang="en-CA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Ergänze die Adjektive als Nomen. </a:t>
            </a:r>
          </a:p>
          <a:p>
            <a:pPr lvl="0"/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Fill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adjectives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nouns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4837" y="2717160"/>
            <a:ext cx="8393138" cy="3821664"/>
          </a:xfrm>
        </p:spPr>
        <p:txBody>
          <a:bodyPr>
            <a:noAutofit/>
          </a:bodyPr>
          <a:lstStyle/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Warum kommst du so spät? Es ist doch immer </a:t>
            </a:r>
            <a:r>
              <a:rPr lang="de-DE" sz="2400" b="1" dirty="0">
                <a:solidFill>
                  <a:srgbClr val="FF0000"/>
                </a:solidFill>
              </a:rPr>
              <a:t>das</a:t>
            </a:r>
            <a:r>
              <a:rPr lang="de-DE" sz="2400" dirty="0"/>
              <a:t> </a:t>
            </a:r>
            <a:r>
              <a:rPr lang="de-DE" sz="2400" b="1" dirty="0">
                <a:solidFill>
                  <a:srgbClr val="FF0000"/>
                </a:solidFill>
              </a:rPr>
              <a:t>Gleiche</a:t>
            </a:r>
            <a:r>
              <a:rPr lang="de-DE" sz="2400" dirty="0"/>
              <a:t>    mit dir.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Johannes ist erst 10 Jahre alt? Ich dachte  </a:t>
            </a:r>
            <a:r>
              <a:rPr lang="de-DE" sz="2400" b="1" dirty="0">
                <a:solidFill>
                  <a:srgbClr val="FF0000"/>
                </a:solidFill>
              </a:rPr>
              <a:t>der Kleine</a:t>
            </a:r>
            <a:r>
              <a:rPr lang="de-DE" sz="2400" dirty="0"/>
              <a:t>            wäre erst 8. 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Meine Arbeit ist toll. Weißt du was  </a:t>
            </a:r>
            <a:r>
              <a:rPr lang="de-DE" sz="2400" b="1" dirty="0">
                <a:solidFill>
                  <a:srgbClr val="FF0000"/>
                </a:solidFill>
              </a:rPr>
              <a:t>das Gute</a:t>
            </a:r>
            <a:r>
              <a:rPr lang="de-DE" sz="2400" dirty="0"/>
              <a:t> ist?                  Dass ich jeden Tag Pause habe. 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Max heiratet? Wer ist denn  </a:t>
            </a:r>
            <a:r>
              <a:rPr lang="de-DE" sz="2400" b="1" dirty="0">
                <a:solidFill>
                  <a:srgbClr val="FF0000"/>
                </a:solidFill>
              </a:rPr>
              <a:t>die Glückliche</a:t>
            </a:r>
            <a:r>
              <a:rPr lang="de-DE" sz="2400" dirty="0"/>
              <a:t> ? 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Niklas hat eine Freundin.  ________ (dumm) ist nur, sie   wohnt in Alaska. </a:t>
            </a:r>
          </a:p>
        </p:txBody>
      </p:sp>
    </p:spTree>
    <p:extLst>
      <p:ext uri="{BB962C8B-B14F-4D97-AF65-F5344CB8AC3E}">
        <p14:creationId xmlns:p14="http://schemas.microsoft.com/office/powerpoint/2010/main" val="32886908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2</a:t>
            </a:r>
            <a:br>
              <a:rPr lang="de" sz="2800" b="1" dirty="0"/>
            </a:br>
            <a:r>
              <a:rPr lang="de" b="1" dirty="0"/>
              <a:t>Exercise 2</a:t>
            </a:r>
            <a:endParaRPr lang="en-CA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Ergänze die Adjektive als Nomen. </a:t>
            </a:r>
          </a:p>
          <a:p>
            <a:pPr lvl="0"/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Fill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adjectives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nouns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4837" y="2717160"/>
            <a:ext cx="8393138" cy="3821664"/>
          </a:xfrm>
        </p:spPr>
        <p:txBody>
          <a:bodyPr>
            <a:noAutofit/>
          </a:bodyPr>
          <a:lstStyle/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Warum kommst du so spät? Es ist doch immer </a:t>
            </a:r>
            <a:r>
              <a:rPr lang="de-DE" sz="2400" b="1" dirty="0">
                <a:solidFill>
                  <a:srgbClr val="FF0000"/>
                </a:solidFill>
              </a:rPr>
              <a:t>das</a:t>
            </a:r>
            <a:r>
              <a:rPr lang="de-DE" sz="2400" dirty="0"/>
              <a:t> </a:t>
            </a:r>
            <a:r>
              <a:rPr lang="de-DE" sz="2400" b="1" dirty="0">
                <a:solidFill>
                  <a:srgbClr val="FF0000"/>
                </a:solidFill>
              </a:rPr>
              <a:t>Gleiche</a:t>
            </a:r>
            <a:r>
              <a:rPr lang="de-DE" sz="2400" dirty="0"/>
              <a:t>    mit dir.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Johannes ist erst 10 Jahre alt? Ich dachte  </a:t>
            </a:r>
            <a:r>
              <a:rPr lang="de-DE" sz="2400" b="1" dirty="0">
                <a:solidFill>
                  <a:srgbClr val="FF0000"/>
                </a:solidFill>
              </a:rPr>
              <a:t>der Kleine</a:t>
            </a:r>
            <a:r>
              <a:rPr lang="de-DE" sz="2400" dirty="0"/>
              <a:t>            wäre erst 8. 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Meine Arbeit ist toll. Weißt du was  </a:t>
            </a:r>
            <a:r>
              <a:rPr lang="de-DE" sz="2400" b="1" dirty="0">
                <a:solidFill>
                  <a:srgbClr val="FF0000"/>
                </a:solidFill>
              </a:rPr>
              <a:t>das Gute</a:t>
            </a:r>
            <a:r>
              <a:rPr lang="de-DE" sz="2400" dirty="0"/>
              <a:t> ist?                  Dass ich jeden Tag Pause habe. 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Max heiratet? Wer ist denn  </a:t>
            </a:r>
            <a:r>
              <a:rPr lang="de-DE" sz="2400" b="1" dirty="0">
                <a:solidFill>
                  <a:srgbClr val="FF0000"/>
                </a:solidFill>
              </a:rPr>
              <a:t>die Glückliche</a:t>
            </a:r>
            <a:r>
              <a:rPr lang="de-DE" sz="2400" dirty="0"/>
              <a:t> ? 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Niklas hat eine Freundin. </a:t>
            </a:r>
            <a:r>
              <a:rPr lang="de-DE" sz="2400" b="1" dirty="0">
                <a:solidFill>
                  <a:srgbClr val="FF0000"/>
                </a:solidFill>
              </a:rPr>
              <a:t> Das Dumme</a:t>
            </a:r>
            <a:r>
              <a:rPr lang="de-DE" sz="2400" dirty="0"/>
              <a:t> ist nur, sie               wohnt in Alaska. </a:t>
            </a:r>
          </a:p>
        </p:txBody>
      </p:sp>
    </p:spTree>
    <p:extLst>
      <p:ext uri="{BB962C8B-B14F-4D97-AF65-F5344CB8AC3E}">
        <p14:creationId xmlns:p14="http://schemas.microsoft.com/office/powerpoint/2010/main" val="28781848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3</a:t>
            </a:r>
            <a:br>
              <a:rPr lang="de" sz="2800" b="1" dirty="0"/>
            </a:br>
            <a:r>
              <a:rPr lang="de" b="1" dirty="0"/>
              <a:t>Exercise 3</a:t>
            </a:r>
            <a:endParaRPr lang="en-CA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Setze die richtigen Adjektive oder Partizipien ein. </a:t>
            </a:r>
          </a:p>
          <a:p>
            <a:pPr lvl="0"/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Fill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correct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adjectives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or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participles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4837" y="3088419"/>
            <a:ext cx="8393138" cy="3502163"/>
          </a:xfrm>
        </p:spPr>
        <p:txBody>
          <a:bodyPr>
            <a:noAutofit/>
          </a:bodyPr>
          <a:lstStyle/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Es ist sehr glatt auf den Straßen. Es gab schon viele Unfälle mit vielen ___________.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Zu meinem Geburtstag lade ich viele nette Freunde und ___________ ein.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Der Eintritt ist kostenlos für alle Kinder und ___________ unter 18 Jahren.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Es ist schwierig für ___________, eine neue Arbeit zu finden.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Viele ___________ fahren gerne in die Türkei in den Urlaub. </a:t>
            </a:r>
          </a:p>
        </p:txBody>
      </p:sp>
      <p:sp>
        <p:nvSpPr>
          <p:cNvPr id="6" name="Rechteck 5"/>
          <p:cNvSpPr/>
          <p:nvPr/>
        </p:nvSpPr>
        <p:spPr>
          <a:xfrm>
            <a:off x="534835" y="2510288"/>
            <a:ext cx="8264107" cy="4226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</a:rPr>
              <a:t>arbeitslos   -   deutsch   -   verletzt   -   verwandt   -   jugendlich</a:t>
            </a:r>
          </a:p>
        </p:txBody>
      </p:sp>
    </p:spTree>
    <p:extLst>
      <p:ext uri="{BB962C8B-B14F-4D97-AF65-F5344CB8AC3E}">
        <p14:creationId xmlns:p14="http://schemas.microsoft.com/office/powerpoint/2010/main" val="3070767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3</a:t>
            </a:r>
            <a:br>
              <a:rPr lang="de" sz="2800" b="1" dirty="0"/>
            </a:br>
            <a:r>
              <a:rPr lang="de" b="1" dirty="0"/>
              <a:t>Exercise 3</a:t>
            </a:r>
            <a:endParaRPr lang="en-CA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Setze die richtigen Adjektive oder Partizipien ein. </a:t>
            </a:r>
          </a:p>
          <a:p>
            <a:pPr lvl="0"/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Fill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correct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adjectives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or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participles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4837" y="3088419"/>
            <a:ext cx="8393138" cy="3502163"/>
          </a:xfrm>
        </p:spPr>
        <p:txBody>
          <a:bodyPr>
            <a:noAutofit/>
          </a:bodyPr>
          <a:lstStyle/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Es ist sehr glatt auf den Straßen. Es gab schon viele Unfälle mit vielen </a:t>
            </a:r>
            <a:r>
              <a:rPr lang="de-DE" sz="2400" b="1" dirty="0">
                <a:solidFill>
                  <a:srgbClr val="FF0000"/>
                </a:solidFill>
              </a:rPr>
              <a:t>Verletzten</a:t>
            </a:r>
            <a:r>
              <a:rPr lang="de-DE" sz="2400" dirty="0"/>
              <a:t>.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Zu meinem Geburtstag lade ich viele nette Freunde und ___________ ein.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Der Eintritt ist kostenlos für alle Kinder und ___________ unter 18 Jahren.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Es ist schwierig für ___________, eine neue Arbeit zu finden.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Viele ___________ fahren gerne in die Türkei in den Urlaub. </a:t>
            </a:r>
          </a:p>
        </p:txBody>
      </p:sp>
      <p:sp>
        <p:nvSpPr>
          <p:cNvPr id="6" name="Rechteck 5"/>
          <p:cNvSpPr/>
          <p:nvPr/>
        </p:nvSpPr>
        <p:spPr>
          <a:xfrm>
            <a:off x="534835" y="2510288"/>
            <a:ext cx="8264107" cy="4226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</a:rPr>
              <a:t>arbeitslos   -   deutsch   -   verletzt   -   verwandt   -   jugendlich</a:t>
            </a:r>
          </a:p>
        </p:txBody>
      </p:sp>
    </p:spTree>
    <p:extLst>
      <p:ext uri="{BB962C8B-B14F-4D97-AF65-F5344CB8AC3E}">
        <p14:creationId xmlns:p14="http://schemas.microsoft.com/office/powerpoint/2010/main" val="5108150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3</a:t>
            </a:r>
            <a:br>
              <a:rPr lang="de" sz="2800" b="1" dirty="0"/>
            </a:br>
            <a:r>
              <a:rPr lang="de" b="1" dirty="0"/>
              <a:t>Exercise 3</a:t>
            </a:r>
            <a:endParaRPr lang="en-CA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Setze die richtigen Adjektive oder Partizipien ein. </a:t>
            </a:r>
          </a:p>
          <a:p>
            <a:pPr lvl="0"/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Fill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correct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adjectives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or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participles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4837" y="3088419"/>
            <a:ext cx="8393138" cy="3502163"/>
          </a:xfrm>
        </p:spPr>
        <p:txBody>
          <a:bodyPr>
            <a:noAutofit/>
          </a:bodyPr>
          <a:lstStyle/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Es ist sehr glatt auf den Straßen. Es gab schon viele Unfälle mit vielen </a:t>
            </a:r>
            <a:r>
              <a:rPr lang="de-DE" sz="2400" b="1" dirty="0">
                <a:solidFill>
                  <a:srgbClr val="FF0000"/>
                </a:solidFill>
              </a:rPr>
              <a:t>Verletzten</a:t>
            </a:r>
            <a:r>
              <a:rPr lang="de-DE" sz="2400" dirty="0"/>
              <a:t>.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Zu meinem Geburtstag lade ich viele nette Freunde und </a:t>
            </a:r>
            <a:r>
              <a:rPr lang="de-DE" sz="2400" b="1" dirty="0">
                <a:solidFill>
                  <a:srgbClr val="FF0000"/>
                </a:solidFill>
              </a:rPr>
              <a:t>Verwandte</a:t>
            </a:r>
            <a:r>
              <a:rPr lang="de-DE" sz="2400" dirty="0"/>
              <a:t> ein.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Der Eintritt ist kostenlos für alle Kinder und ___________ unter 18 Jahren.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Es ist schwierig für ___________, eine neue Arbeit zu finden.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Viele ___________ fahren gerne in die Türkei in den Urlaub. </a:t>
            </a:r>
          </a:p>
        </p:txBody>
      </p:sp>
      <p:sp>
        <p:nvSpPr>
          <p:cNvPr id="6" name="Rechteck 5"/>
          <p:cNvSpPr/>
          <p:nvPr/>
        </p:nvSpPr>
        <p:spPr>
          <a:xfrm>
            <a:off x="534835" y="2510288"/>
            <a:ext cx="8264107" cy="4226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</a:rPr>
              <a:t>arbeitslos   -   deutsch   -   verletzt   -   verwandt   -   jugendlich</a:t>
            </a:r>
          </a:p>
        </p:txBody>
      </p:sp>
    </p:spTree>
    <p:extLst>
      <p:ext uri="{BB962C8B-B14F-4D97-AF65-F5344CB8AC3E}">
        <p14:creationId xmlns:p14="http://schemas.microsoft.com/office/powerpoint/2010/main" val="22971068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3</a:t>
            </a:r>
            <a:br>
              <a:rPr lang="de" sz="2800" b="1" dirty="0"/>
            </a:br>
            <a:r>
              <a:rPr lang="de" b="1" dirty="0"/>
              <a:t>Exercise 3</a:t>
            </a:r>
            <a:endParaRPr lang="en-CA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Setze die richtigen Adjektive oder Partizipien ein. </a:t>
            </a:r>
          </a:p>
          <a:p>
            <a:pPr lvl="0"/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Fill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correct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adjectives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or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participles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4837" y="3088419"/>
            <a:ext cx="8393138" cy="3502163"/>
          </a:xfrm>
        </p:spPr>
        <p:txBody>
          <a:bodyPr>
            <a:noAutofit/>
          </a:bodyPr>
          <a:lstStyle/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Es ist sehr glatt auf den Straßen. Es gab schon viele Unfälle mit vielen </a:t>
            </a:r>
            <a:r>
              <a:rPr lang="de-DE" sz="2400" b="1" dirty="0">
                <a:solidFill>
                  <a:srgbClr val="FF0000"/>
                </a:solidFill>
              </a:rPr>
              <a:t>Verletzten</a:t>
            </a:r>
            <a:r>
              <a:rPr lang="de-DE" sz="2400" dirty="0"/>
              <a:t>.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Zu meinem Geburtstag lade ich viele nette Freunde und </a:t>
            </a:r>
            <a:r>
              <a:rPr lang="de-DE" sz="2400" b="1" dirty="0">
                <a:solidFill>
                  <a:srgbClr val="FF0000"/>
                </a:solidFill>
              </a:rPr>
              <a:t>Verwandte</a:t>
            </a:r>
            <a:r>
              <a:rPr lang="de-DE" sz="2400" dirty="0"/>
              <a:t> ein.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Der Eintritt ist kostenlos für alle Kinder und </a:t>
            </a:r>
            <a:r>
              <a:rPr lang="de-DE" sz="2400" b="1" dirty="0">
                <a:solidFill>
                  <a:srgbClr val="FF0000"/>
                </a:solidFill>
              </a:rPr>
              <a:t>Jugendlichen </a:t>
            </a:r>
            <a:r>
              <a:rPr lang="de-DE" sz="2400" dirty="0"/>
              <a:t> unter 18 Jahren.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Es ist schwierig für ___________, eine neue Arbeit zu finden.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Viele ___________ fahren gerne in die Türkei in den Urlaub. </a:t>
            </a:r>
          </a:p>
        </p:txBody>
      </p:sp>
      <p:sp>
        <p:nvSpPr>
          <p:cNvPr id="6" name="Rechteck 5"/>
          <p:cNvSpPr/>
          <p:nvPr/>
        </p:nvSpPr>
        <p:spPr>
          <a:xfrm>
            <a:off x="534835" y="2510288"/>
            <a:ext cx="8264107" cy="4226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</a:rPr>
              <a:t>arbeitslos   -   deutsch   -   verletzt   -   verwandt   -   jugendlich</a:t>
            </a:r>
          </a:p>
        </p:txBody>
      </p:sp>
    </p:spTree>
    <p:extLst>
      <p:ext uri="{BB962C8B-B14F-4D97-AF65-F5344CB8AC3E}">
        <p14:creationId xmlns:p14="http://schemas.microsoft.com/office/powerpoint/2010/main" val="3260427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676" y="5143146"/>
            <a:ext cx="7467126" cy="95753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e-DE" sz="2800" dirty="0"/>
              <a:t>Da ist Pauline.</a:t>
            </a:r>
          </a:p>
          <a:p>
            <a:pPr marL="0" indent="0" algn="ctr">
              <a:buNone/>
            </a:pPr>
            <a:r>
              <a:rPr lang="de-DE" sz="2800" dirty="0"/>
              <a:t>Sie hat schon wieder </a:t>
            </a:r>
            <a:r>
              <a:rPr lang="de-DE" sz="2800" dirty="0">
                <a:solidFill>
                  <a:srgbClr val="FF0000"/>
                </a:solidFill>
              </a:rPr>
              <a:t>einen</a:t>
            </a:r>
            <a:r>
              <a:rPr lang="de-DE" sz="2800" dirty="0"/>
              <a:t> </a:t>
            </a:r>
            <a:r>
              <a:rPr lang="de-DE" sz="2800" b="1" dirty="0">
                <a:solidFill>
                  <a:srgbClr val="FF0000"/>
                </a:solidFill>
              </a:rPr>
              <a:t>Neuen.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70" t="3048" r="8856" b="7984"/>
          <a:stretch/>
        </p:blipFill>
        <p:spPr bwMode="auto">
          <a:xfrm>
            <a:off x="2783269" y="1768415"/>
            <a:ext cx="3067940" cy="311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7"/>
          <p:cNvSpPr/>
          <p:nvPr/>
        </p:nvSpPr>
        <p:spPr>
          <a:xfrm>
            <a:off x="0" y="0"/>
            <a:ext cx="4164375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err="1">
                <a:cs typeface="Calibri"/>
              </a:rPr>
              <a:t>Beispiel</a:t>
            </a:r>
            <a:br>
              <a:rPr lang="en-GB" sz="2800" b="1" dirty="0">
                <a:cs typeface="Calibri"/>
              </a:rPr>
            </a:br>
            <a:r>
              <a:rPr lang="de-DE" b="1" dirty="0" err="1">
                <a:cs typeface="Calibri"/>
              </a:rPr>
              <a:t>example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14966634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3</a:t>
            </a:r>
            <a:br>
              <a:rPr lang="de" sz="2800" b="1" dirty="0"/>
            </a:br>
            <a:r>
              <a:rPr lang="de" b="1" dirty="0"/>
              <a:t>Exercise 3</a:t>
            </a:r>
            <a:endParaRPr lang="en-CA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Setze die richtigen Adjektive oder Partizipien ein. </a:t>
            </a:r>
          </a:p>
          <a:p>
            <a:pPr lvl="0"/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Fill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correct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adjectives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or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participles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4837" y="3088419"/>
            <a:ext cx="8393138" cy="3502163"/>
          </a:xfrm>
        </p:spPr>
        <p:txBody>
          <a:bodyPr>
            <a:noAutofit/>
          </a:bodyPr>
          <a:lstStyle/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Es ist sehr glatt auf den Straßen. Es gab schon viele Unfälle mit vielen </a:t>
            </a:r>
            <a:r>
              <a:rPr lang="de-DE" sz="2400" b="1" dirty="0">
                <a:solidFill>
                  <a:srgbClr val="FF0000"/>
                </a:solidFill>
              </a:rPr>
              <a:t>Verletzten</a:t>
            </a:r>
            <a:r>
              <a:rPr lang="de-DE" sz="2400" dirty="0"/>
              <a:t>.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Zu meinem Geburtstag lade ich viele nette Freunde und </a:t>
            </a:r>
            <a:r>
              <a:rPr lang="de-DE" sz="2400" b="1" dirty="0">
                <a:solidFill>
                  <a:srgbClr val="FF0000"/>
                </a:solidFill>
              </a:rPr>
              <a:t>Verwandte</a:t>
            </a:r>
            <a:r>
              <a:rPr lang="de-DE" sz="2400" dirty="0"/>
              <a:t> ein.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Der Eintritt ist kostenlos für alle Kinder und </a:t>
            </a:r>
            <a:r>
              <a:rPr lang="de-DE" sz="2400" b="1" dirty="0">
                <a:solidFill>
                  <a:srgbClr val="FF0000"/>
                </a:solidFill>
              </a:rPr>
              <a:t>Jugendlichen </a:t>
            </a:r>
            <a:r>
              <a:rPr lang="de-DE" sz="2400" dirty="0"/>
              <a:t> unter 18 Jahren.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Es ist schwierig für </a:t>
            </a:r>
            <a:r>
              <a:rPr lang="de-DE" sz="2400" b="1" dirty="0">
                <a:solidFill>
                  <a:srgbClr val="FF0000"/>
                </a:solidFill>
              </a:rPr>
              <a:t>Arbeitslose</a:t>
            </a:r>
            <a:r>
              <a:rPr lang="de-DE" sz="2400" dirty="0"/>
              <a:t>, eine neue Arbeit zu finden.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Viele ___________ fahren gerne in die Türkei in den Urlaub. </a:t>
            </a:r>
          </a:p>
        </p:txBody>
      </p:sp>
      <p:sp>
        <p:nvSpPr>
          <p:cNvPr id="6" name="Rechteck 5"/>
          <p:cNvSpPr/>
          <p:nvPr/>
        </p:nvSpPr>
        <p:spPr>
          <a:xfrm>
            <a:off x="534835" y="2510288"/>
            <a:ext cx="8264107" cy="4226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</a:rPr>
              <a:t>arbeitslos   -   deutsch   -   verletzt   -   verwandt   -   jugendlich</a:t>
            </a:r>
          </a:p>
        </p:txBody>
      </p:sp>
    </p:spTree>
    <p:extLst>
      <p:ext uri="{BB962C8B-B14F-4D97-AF65-F5344CB8AC3E}">
        <p14:creationId xmlns:p14="http://schemas.microsoft.com/office/powerpoint/2010/main" val="13515534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3</a:t>
            </a:r>
            <a:br>
              <a:rPr lang="de" sz="2800" b="1" dirty="0"/>
            </a:br>
            <a:r>
              <a:rPr lang="de" b="1" dirty="0"/>
              <a:t>Exercise 3</a:t>
            </a:r>
            <a:endParaRPr lang="en-CA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Setze die richtigen Adjektive oder Partizipien ein. </a:t>
            </a:r>
          </a:p>
          <a:p>
            <a:pPr lvl="0"/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Fill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correct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adjectives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or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participles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.</a:t>
            </a:r>
          </a:p>
          <a:p>
            <a:br>
              <a:rPr lang="de-DE" sz="2400" dirty="0"/>
            </a:br>
            <a:endParaRPr lang="de-DE" sz="24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4837" y="3088419"/>
            <a:ext cx="8393138" cy="3502163"/>
          </a:xfrm>
        </p:spPr>
        <p:txBody>
          <a:bodyPr>
            <a:noAutofit/>
          </a:bodyPr>
          <a:lstStyle/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Es ist sehr glatt auf den Straßen. Es gab schon viele Unfälle mit vielen </a:t>
            </a:r>
            <a:r>
              <a:rPr lang="de-DE" sz="2400" b="1" dirty="0">
                <a:solidFill>
                  <a:srgbClr val="FF0000"/>
                </a:solidFill>
              </a:rPr>
              <a:t>Verletzten</a:t>
            </a:r>
            <a:r>
              <a:rPr lang="de-DE" sz="2400" dirty="0"/>
              <a:t>.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Zu meinem Geburtstag lade ich viele nette Freunde und </a:t>
            </a:r>
            <a:r>
              <a:rPr lang="de-DE" sz="2400" b="1" dirty="0">
                <a:solidFill>
                  <a:srgbClr val="FF0000"/>
                </a:solidFill>
              </a:rPr>
              <a:t>Verwandte</a:t>
            </a:r>
            <a:r>
              <a:rPr lang="de-DE" sz="2400" dirty="0"/>
              <a:t> ein.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Der Eintritt ist kostenlos für alle Kinder und </a:t>
            </a:r>
            <a:r>
              <a:rPr lang="de-DE" sz="2400" b="1" dirty="0">
                <a:solidFill>
                  <a:srgbClr val="FF0000"/>
                </a:solidFill>
              </a:rPr>
              <a:t>Jugendlichen </a:t>
            </a:r>
            <a:r>
              <a:rPr lang="de-DE" sz="2400" dirty="0"/>
              <a:t> unter 18 Jahren.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Es ist schwierig für </a:t>
            </a:r>
            <a:r>
              <a:rPr lang="de-DE" sz="2400" b="1" dirty="0">
                <a:solidFill>
                  <a:srgbClr val="FF0000"/>
                </a:solidFill>
              </a:rPr>
              <a:t>Arbeitslose</a:t>
            </a:r>
            <a:r>
              <a:rPr lang="de-DE" sz="2400" dirty="0"/>
              <a:t>, eine neue Arbeit zu finden.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de-DE" sz="2400" dirty="0"/>
              <a:t>Viele </a:t>
            </a:r>
            <a:r>
              <a:rPr lang="de-DE" sz="2400" b="1" dirty="0">
                <a:solidFill>
                  <a:srgbClr val="FF0000"/>
                </a:solidFill>
              </a:rPr>
              <a:t>Deutsche</a:t>
            </a:r>
            <a:r>
              <a:rPr lang="de-DE" sz="2400" dirty="0"/>
              <a:t> fahren gerne in die Türkei in den Urlaub. </a:t>
            </a:r>
          </a:p>
        </p:txBody>
      </p:sp>
      <p:sp>
        <p:nvSpPr>
          <p:cNvPr id="6" name="Rechteck 5"/>
          <p:cNvSpPr/>
          <p:nvPr/>
        </p:nvSpPr>
        <p:spPr>
          <a:xfrm>
            <a:off x="534835" y="2510288"/>
            <a:ext cx="8264107" cy="4226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</a:rPr>
              <a:t>arbeitslos   -   deutsch   -   verletzt   -   verwandt   -   jugendlich</a:t>
            </a:r>
          </a:p>
        </p:txBody>
      </p:sp>
    </p:spTree>
    <p:extLst>
      <p:ext uri="{BB962C8B-B14F-4D97-AF65-F5344CB8AC3E}">
        <p14:creationId xmlns:p14="http://schemas.microsoft.com/office/powerpoint/2010/main" val="475695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42"/>
          <p:cNvSpPr txBox="1">
            <a:spLocks/>
          </p:cNvSpPr>
          <p:nvPr/>
        </p:nvSpPr>
        <p:spPr>
          <a:xfrm>
            <a:off x="358447" y="1949571"/>
            <a:ext cx="8388735" cy="37611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25" tIns="91425" rIns="91425" bIns="91425" rtlCol="0" anchor="t" anchorCtr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de-DE" sz="2000">
              <a:solidFill>
                <a:schemeClr val="tx1"/>
              </a:solidFill>
            </a:endParaRPr>
          </a:p>
          <a:p>
            <a:pPr marL="0" indent="0">
              <a:buFont typeface="Arial"/>
              <a:buNone/>
            </a:pP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788" y="2009957"/>
            <a:ext cx="8174052" cy="37007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2400" b="1" dirty="0"/>
              <a:t>Adjektive</a:t>
            </a:r>
            <a:r>
              <a:rPr lang="de-DE" sz="2400" dirty="0"/>
              <a:t> und Partizipien können auch </a:t>
            </a:r>
            <a:r>
              <a:rPr lang="de-DE" sz="2400" b="1" dirty="0"/>
              <a:t>als Nomen </a:t>
            </a:r>
            <a:r>
              <a:rPr lang="de-DE" sz="2400" dirty="0"/>
              <a:t>verwendet werden. Sie bezeichnen dann meistens Personen.</a:t>
            </a:r>
          </a:p>
          <a:p>
            <a:pPr marL="0" indent="0">
              <a:buNone/>
            </a:pP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Adjectives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participles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can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also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be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used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as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nouns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.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They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usually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describe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persons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.</a:t>
            </a:r>
          </a:p>
          <a:p>
            <a:pPr marL="0" indent="0">
              <a:buNone/>
            </a:pPr>
            <a:endParaRPr lang="de-DE" sz="1800" dirty="0">
              <a:solidFill>
                <a:prstClr val="white">
                  <a:lumMod val="50000"/>
                </a:prstClr>
              </a:solidFill>
            </a:endParaRPr>
          </a:p>
          <a:p>
            <a:pPr marL="0" indent="0">
              <a:buNone/>
            </a:pPr>
            <a:r>
              <a:rPr lang="de-DE" sz="2400" dirty="0"/>
              <a:t>Sie werden wie Adjektive </a:t>
            </a:r>
            <a:r>
              <a:rPr lang="de-DE" sz="2400" b="1" dirty="0"/>
              <a:t>dekliniert</a:t>
            </a:r>
            <a:r>
              <a:rPr lang="de-DE" sz="2400" dirty="0"/>
              <a:t> und </a:t>
            </a:r>
            <a:r>
              <a:rPr lang="de-DE" sz="2400" b="1" dirty="0"/>
              <a:t>großgeschrieben</a:t>
            </a:r>
            <a:r>
              <a:rPr lang="de-DE" sz="2400" dirty="0"/>
              <a:t>. </a:t>
            </a:r>
          </a:p>
          <a:p>
            <a:pPr marL="0" indent="0">
              <a:buNone/>
            </a:pPr>
            <a:r>
              <a:rPr lang="en-US" sz="1800" dirty="0">
                <a:solidFill>
                  <a:prstClr val="white">
                    <a:lumMod val="50000"/>
                  </a:prstClr>
                </a:solidFill>
              </a:rPr>
              <a:t>They are declined as adjectives and are written with a capital letter.</a:t>
            </a:r>
            <a:endParaRPr lang="de-DE" sz="2400" dirty="0"/>
          </a:p>
          <a:p>
            <a:pPr marL="0" indent="0">
              <a:buNone/>
            </a:pPr>
            <a:endParaRPr lang="de-DE" sz="1800" dirty="0"/>
          </a:p>
          <a:p>
            <a:pPr marL="0" indent="0">
              <a:buNone/>
            </a:pPr>
            <a:r>
              <a:rPr lang="de-DE" sz="2400" b="1" dirty="0"/>
              <a:t>Beispiel</a:t>
            </a:r>
            <a:r>
              <a:rPr lang="de-DE" sz="2400" dirty="0"/>
              <a:t>:</a:t>
            </a:r>
            <a:r>
              <a:rPr lang="de-DE" sz="2400" b="1" dirty="0"/>
              <a:t> 		</a:t>
            </a:r>
            <a:r>
              <a:rPr lang="de-DE" sz="2400" dirty="0"/>
              <a:t>Eine </a:t>
            </a:r>
            <a:r>
              <a:rPr lang="de-DE" sz="2400" dirty="0">
                <a:solidFill>
                  <a:srgbClr val="FF0000"/>
                </a:solidFill>
              </a:rPr>
              <a:t>fremde Frau</a:t>
            </a:r>
            <a:r>
              <a:rPr lang="de-DE" sz="2400" dirty="0"/>
              <a:t> klingelt an der Tür.</a:t>
            </a:r>
          </a:p>
          <a:p>
            <a:pPr marL="0" indent="0">
              <a:buNone/>
            </a:pPr>
            <a:r>
              <a:rPr lang="de-DE" sz="2400" dirty="0"/>
              <a:t>				</a:t>
            </a:r>
            <a:r>
              <a:rPr lang="de-DE" sz="2400" dirty="0">
                <a:solidFill>
                  <a:srgbClr val="FF0000"/>
                </a:solidFill>
              </a:rPr>
              <a:t>Eine</a:t>
            </a:r>
            <a:r>
              <a:rPr lang="de-DE" sz="2400" dirty="0"/>
              <a:t> </a:t>
            </a:r>
            <a:r>
              <a:rPr lang="de-DE" sz="2400" b="1" dirty="0">
                <a:solidFill>
                  <a:srgbClr val="FF0000"/>
                </a:solidFill>
              </a:rPr>
              <a:t>Fremde</a:t>
            </a:r>
            <a:r>
              <a:rPr lang="de-DE" sz="2400" dirty="0"/>
              <a:t> klingelt an der Tür</a:t>
            </a:r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6" name="Rectangle 7"/>
          <p:cNvSpPr/>
          <p:nvPr/>
        </p:nvSpPr>
        <p:spPr>
          <a:xfrm>
            <a:off x="0" y="0"/>
            <a:ext cx="4164375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err="1">
                <a:cs typeface="Calibri"/>
              </a:rPr>
              <a:t>Adjektive</a:t>
            </a:r>
            <a:r>
              <a:rPr lang="en-GB" sz="2800" b="1" dirty="0">
                <a:cs typeface="Calibri"/>
              </a:rPr>
              <a:t> </a:t>
            </a:r>
            <a:r>
              <a:rPr lang="en-GB" sz="2800" b="1" dirty="0" err="1">
                <a:cs typeface="Calibri"/>
              </a:rPr>
              <a:t>als</a:t>
            </a:r>
            <a:r>
              <a:rPr lang="en-GB" sz="2800" b="1" dirty="0">
                <a:cs typeface="Calibri"/>
              </a:rPr>
              <a:t> </a:t>
            </a:r>
            <a:r>
              <a:rPr lang="en-GB" sz="2800" b="1" dirty="0" err="1">
                <a:cs typeface="Calibri"/>
              </a:rPr>
              <a:t>Nomen</a:t>
            </a:r>
            <a:br>
              <a:rPr lang="en-GB" sz="2800" b="1" dirty="0">
                <a:cs typeface="Calibri"/>
              </a:rPr>
            </a:br>
            <a:r>
              <a:rPr lang="de-DE" b="1" dirty="0" err="1">
                <a:cs typeface="Calibri"/>
              </a:rPr>
              <a:t>Adjectives</a:t>
            </a:r>
            <a:r>
              <a:rPr lang="de-DE" b="1" dirty="0">
                <a:cs typeface="Calibri"/>
              </a:rPr>
              <a:t> </a:t>
            </a:r>
            <a:r>
              <a:rPr lang="de-DE" b="1" dirty="0" err="1">
                <a:cs typeface="Calibri"/>
              </a:rPr>
              <a:t>as</a:t>
            </a:r>
            <a:r>
              <a:rPr lang="de-DE" b="1" dirty="0">
                <a:cs typeface="Calibri"/>
              </a:rPr>
              <a:t> </a:t>
            </a:r>
            <a:r>
              <a:rPr lang="de-DE" b="1" dirty="0" err="1">
                <a:cs typeface="Calibri"/>
              </a:rPr>
              <a:t>nouns</a:t>
            </a:r>
            <a:endParaRPr lang="en-CA" sz="2000" dirty="0"/>
          </a:p>
        </p:txBody>
      </p:sp>
      <p:sp>
        <p:nvSpPr>
          <p:cNvPr id="8" name="Nach unten gekrümmter Pfeil 7"/>
          <p:cNvSpPr/>
          <p:nvPr/>
        </p:nvSpPr>
        <p:spPr>
          <a:xfrm rot="5400000">
            <a:off x="6957890" y="4835101"/>
            <a:ext cx="690112" cy="543464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379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42"/>
          <p:cNvSpPr txBox="1">
            <a:spLocks/>
          </p:cNvSpPr>
          <p:nvPr/>
        </p:nvSpPr>
        <p:spPr>
          <a:xfrm>
            <a:off x="358448" y="1656272"/>
            <a:ext cx="8388735" cy="47704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25" tIns="91425" rIns="91425" bIns="91425" rtlCol="0" anchor="t" anchorCtr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de-DE" sz="2000">
              <a:solidFill>
                <a:schemeClr val="tx1"/>
              </a:solidFill>
            </a:endParaRPr>
          </a:p>
          <a:p>
            <a:pPr marL="0" indent="0">
              <a:buFont typeface="Arial"/>
              <a:buNone/>
            </a:pP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6658"/>
            <a:ext cx="8174052" cy="46237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2400" dirty="0"/>
              <a:t>Normalerweise gilt: </a:t>
            </a:r>
            <a:r>
              <a:rPr lang="de-DE" sz="2400" b="1" dirty="0"/>
              <a:t>Artikel</a:t>
            </a:r>
            <a:r>
              <a:rPr lang="de-DE" sz="2400" dirty="0"/>
              <a:t> + </a:t>
            </a:r>
            <a:r>
              <a:rPr lang="de-DE" sz="2400" b="1" dirty="0">
                <a:solidFill>
                  <a:srgbClr val="FF0000"/>
                </a:solidFill>
              </a:rPr>
              <a:t>Adjektiv / Partizip </a:t>
            </a:r>
            <a:r>
              <a:rPr lang="de-DE" sz="2400" dirty="0"/>
              <a:t>+ </a:t>
            </a:r>
            <a:r>
              <a:rPr lang="de-DE" sz="2400" b="1" dirty="0">
                <a:solidFill>
                  <a:schemeClr val="accent1"/>
                </a:solidFill>
              </a:rPr>
              <a:t>Nomen</a:t>
            </a:r>
            <a:r>
              <a:rPr lang="de-DE" sz="2400" dirty="0"/>
              <a:t>.</a:t>
            </a:r>
          </a:p>
          <a:p>
            <a:pPr marL="0" indent="0">
              <a:buNone/>
            </a:pP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Usually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we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use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rule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: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article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+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adjective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/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participle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+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noun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. </a:t>
            </a:r>
            <a:endParaRPr lang="de-DE" sz="2400" dirty="0"/>
          </a:p>
          <a:p>
            <a:pPr marL="0" indent="0">
              <a:buNone/>
            </a:pPr>
            <a:endParaRPr lang="de-DE" sz="1400" dirty="0"/>
          </a:p>
          <a:p>
            <a:pPr marL="0" indent="0">
              <a:buNone/>
            </a:pPr>
            <a:r>
              <a:rPr lang="de-DE" sz="2400" b="1" dirty="0"/>
              <a:t>Beispiel</a:t>
            </a:r>
            <a:r>
              <a:rPr lang="de-DE" sz="2400" dirty="0"/>
              <a:t>:		Laura hat schon wieder </a:t>
            </a:r>
            <a:r>
              <a:rPr lang="de-DE" sz="2400" b="1" dirty="0"/>
              <a:t>einen</a:t>
            </a:r>
            <a:r>
              <a:rPr lang="de-DE" sz="2400" dirty="0"/>
              <a:t> </a:t>
            </a:r>
            <a:r>
              <a:rPr lang="de-DE" sz="2400" b="1" dirty="0">
                <a:solidFill>
                  <a:srgbClr val="FF0000"/>
                </a:solidFill>
              </a:rPr>
              <a:t>neuen </a:t>
            </a:r>
            <a:r>
              <a:rPr lang="de-DE" sz="2400" b="1" dirty="0">
                <a:solidFill>
                  <a:schemeClr val="accent1"/>
                </a:solidFill>
              </a:rPr>
              <a:t>Freund</a:t>
            </a:r>
            <a:r>
              <a:rPr lang="de-DE" sz="2400" dirty="0"/>
              <a:t>.	</a:t>
            </a:r>
          </a:p>
          <a:p>
            <a:pPr marL="0" indent="0">
              <a:buNone/>
            </a:pP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Example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: </a:t>
            </a:r>
            <a:br>
              <a:rPr lang="de-DE" sz="2400" dirty="0"/>
            </a:br>
            <a:endParaRPr lang="de-DE" sz="1800" dirty="0"/>
          </a:p>
          <a:p>
            <a:pPr marL="0" indent="0">
              <a:buNone/>
            </a:pPr>
            <a:r>
              <a:rPr lang="de-DE" sz="2400" dirty="0"/>
              <a:t>Wenn wir ein Adjektiv/Partizip als Nomen benutzen, entfällt das ursprüngliche Nomen: </a:t>
            </a:r>
            <a:r>
              <a:rPr lang="de-DE" sz="2400" b="1" dirty="0"/>
              <a:t>Artikel</a:t>
            </a:r>
            <a:r>
              <a:rPr lang="de-DE" sz="2400" dirty="0"/>
              <a:t> + </a:t>
            </a:r>
            <a:r>
              <a:rPr lang="de-DE" sz="2400" b="1" dirty="0">
                <a:solidFill>
                  <a:srgbClr val="FF0000"/>
                </a:solidFill>
              </a:rPr>
              <a:t>Adjektiv / Partizip als Nomen</a:t>
            </a:r>
            <a:r>
              <a:rPr lang="de-DE" sz="2400" dirty="0"/>
              <a:t>.</a:t>
            </a:r>
          </a:p>
          <a:p>
            <a:pPr marL="0" indent="0">
              <a:buNone/>
            </a:pP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When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we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use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an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adjective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as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noun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,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original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noun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is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dropped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: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article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+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adjective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/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participle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as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noun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.</a:t>
            </a:r>
          </a:p>
          <a:p>
            <a:pPr marL="0" indent="0">
              <a:buNone/>
            </a:pPr>
            <a:endParaRPr lang="de-DE" sz="1400" dirty="0">
              <a:solidFill>
                <a:prstClr val="white">
                  <a:lumMod val="50000"/>
                </a:prstClr>
              </a:solidFill>
            </a:endParaRPr>
          </a:p>
          <a:p>
            <a:pPr marL="0" indent="0">
              <a:buNone/>
            </a:pPr>
            <a:r>
              <a:rPr lang="de-DE" sz="2400" b="1" dirty="0"/>
              <a:t>Beispiel</a:t>
            </a:r>
            <a:r>
              <a:rPr lang="de-DE" sz="2400" dirty="0"/>
              <a:t>:		Laura hat schon wieder </a:t>
            </a:r>
            <a:r>
              <a:rPr lang="de-DE" sz="2400" b="1" dirty="0"/>
              <a:t>einen</a:t>
            </a:r>
            <a:r>
              <a:rPr lang="de-DE" sz="2400" dirty="0"/>
              <a:t> </a:t>
            </a:r>
            <a:r>
              <a:rPr lang="de-DE" sz="2400" b="1" dirty="0">
                <a:solidFill>
                  <a:srgbClr val="FF0000"/>
                </a:solidFill>
              </a:rPr>
              <a:t>Neuen. </a:t>
            </a:r>
            <a:br>
              <a:rPr lang="de-DE" sz="2400" b="1" dirty="0">
                <a:solidFill>
                  <a:srgbClr val="FF0000"/>
                </a:solidFill>
              </a:rPr>
            </a:b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Example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: </a:t>
            </a:r>
            <a:r>
              <a:rPr lang="de-DE" sz="2400" dirty="0"/>
              <a:t>		</a:t>
            </a:r>
          </a:p>
        </p:txBody>
      </p:sp>
      <p:sp>
        <p:nvSpPr>
          <p:cNvPr id="7" name="Rectangle 7"/>
          <p:cNvSpPr/>
          <p:nvPr/>
        </p:nvSpPr>
        <p:spPr>
          <a:xfrm>
            <a:off x="0" y="0"/>
            <a:ext cx="4164375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err="1">
                <a:cs typeface="Calibri"/>
              </a:rPr>
              <a:t>Adjektive</a:t>
            </a:r>
            <a:r>
              <a:rPr lang="en-GB" sz="2800" b="1" dirty="0">
                <a:cs typeface="Calibri"/>
              </a:rPr>
              <a:t> </a:t>
            </a:r>
            <a:r>
              <a:rPr lang="en-GB" sz="2800" b="1" dirty="0" err="1">
                <a:cs typeface="Calibri"/>
              </a:rPr>
              <a:t>als</a:t>
            </a:r>
            <a:r>
              <a:rPr lang="en-GB" sz="2800" b="1" dirty="0">
                <a:cs typeface="Calibri"/>
              </a:rPr>
              <a:t> </a:t>
            </a:r>
            <a:r>
              <a:rPr lang="en-GB" sz="2800" b="1" dirty="0" err="1">
                <a:cs typeface="Calibri"/>
              </a:rPr>
              <a:t>Nomen</a:t>
            </a:r>
            <a:br>
              <a:rPr lang="en-GB" sz="2800" b="1" dirty="0">
                <a:cs typeface="Calibri"/>
              </a:rPr>
            </a:br>
            <a:r>
              <a:rPr lang="de-DE" b="1" dirty="0" err="1">
                <a:cs typeface="Calibri"/>
              </a:rPr>
              <a:t>Adjectives</a:t>
            </a:r>
            <a:r>
              <a:rPr lang="de-DE" b="1" dirty="0">
                <a:cs typeface="Calibri"/>
              </a:rPr>
              <a:t> </a:t>
            </a:r>
            <a:r>
              <a:rPr lang="de-DE" b="1" dirty="0" err="1">
                <a:cs typeface="Calibri"/>
              </a:rPr>
              <a:t>as</a:t>
            </a:r>
            <a:r>
              <a:rPr lang="de-DE" b="1" dirty="0">
                <a:cs typeface="Calibri"/>
              </a:rPr>
              <a:t> </a:t>
            </a:r>
            <a:r>
              <a:rPr lang="de-DE" b="1" dirty="0" err="1">
                <a:cs typeface="Calibri"/>
              </a:rPr>
              <a:t>nouns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773180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615154"/>
            <a:ext cx="8281358" cy="6018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2400" b="1" dirty="0"/>
              <a:t>Wichtige Adjektive, die oft als Nomen verwendet werden:</a:t>
            </a:r>
            <a:br>
              <a:rPr lang="de-DE" sz="2400" b="1" dirty="0"/>
            </a:b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These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common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adjectives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are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often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used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as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nouns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: </a:t>
            </a:r>
            <a:endParaRPr lang="de-DE" sz="2400" b="1" dirty="0"/>
          </a:p>
        </p:txBody>
      </p:sp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510929"/>
              </p:ext>
            </p:extLst>
          </p:nvPr>
        </p:nvGraphicFramePr>
        <p:xfrm>
          <a:off x="564515" y="2691440"/>
          <a:ext cx="3947100" cy="356616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8242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2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055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>
                          <a:solidFill>
                            <a:srgbClr val="FF0000"/>
                          </a:solidFill>
                        </a:rPr>
                        <a:t>alt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000" b="0" baseline="0" dirty="0"/>
                        <a:t>der Alte</a:t>
                      </a:r>
                      <a:endParaRPr lang="de-DE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995"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FF0000"/>
                          </a:solidFill>
                        </a:rPr>
                        <a:t>arbeitslos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000" baseline="0" dirty="0"/>
                        <a:t>der Arbeitslose</a:t>
                      </a:r>
                      <a:endParaRPr lang="de-DE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99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>
                          <a:solidFill>
                            <a:srgbClr val="FF0000"/>
                          </a:solidFill>
                        </a:rPr>
                        <a:t>arm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000" b="0" baseline="0" dirty="0"/>
                        <a:t>der Arme</a:t>
                      </a:r>
                      <a:endParaRPr lang="de-DE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995"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FF0000"/>
                          </a:solidFill>
                        </a:rPr>
                        <a:t>bekannt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000" baseline="0" dirty="0"/>
                        <a:t>der Bekannte</a:t>
                      </a:r>
                      <a:endParaRPr lang="de-DE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99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>
                          <a:solidFill>
                            <a:srgbClr val="FF0000"/>
                          </a:solidFill>
                        </a:rPr>
                        <a:t>blind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000" b="0" baseline="0" dirty="0"/>
                        <a:t>der Blinde</a:t>
                      </a:r>
                      <a:endParaRPr lang="de-DE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995"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FF0000"/>
                          </a:solidFill>
                        </a:rPr>
                        <a:t>böse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000" baseline="0" dirty="0"/>
                        <a:t>das Böse</a:t>
                      </a:r>
                      <a:endParaRPr lang="de-DE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99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>
                          <a:solidFill>
                            <a:srgbClr val="FF0000"/>
                          </a:solidFill>
                        </a:rPr>
                        <a:t>deutsch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000" b="0" baseline="0" dirty="0"/>
                        <a:t>der Deutsche</a:t>
                      </a:r>
                      <a:endParaRPr lang="de-DE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7995"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FF0000"/>
                          </a:solidFill>
                        </a:rPr>
                        <a:t>erwachsen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000" baseline="0" dirty="0"/>
                        <a:t>der Erwachsene</a:t>
                      </a:r>
                      <a:endParaRPr lang="de-DE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7995"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FF0000"/>
                          </a:solidFill>
                        </a:rPr>
                        <a:t>fremd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000" baseline="0" dirty="0"/>
                        <a:t>der Fremde</a:t>
                      </a:r>
                      <a:endParaRPr lang="de-DE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3" name="Tabel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753554"/>
              </p:ext>
            </p:extLst>
          </p:nvPr>
        </p:nvGraphicFramePr>
        <p:xfrm>
          <a:off x="4664014" y="2691440"/>
          <a:ext cx="3979654" cy="356616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978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09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0552"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FF0000"/>
                          </a:solidFill>
                        </a:rPr>
                        <a:t>gut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000" baseline="0" dirty="0"/>
                        <a:t>das Gute</a:t>
                      </a:r>
                      <a:endParaRPr lang="de-DE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55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>
                          <a:solidFill>
                            <a:srgbClr val="FF0000"/>
                          </a:solidFill>
                        </a:rPr>
                        <a:t>klein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000" b="0" baseline="0" dirty="0"/>
                        <a:t>der Kleine</a:t>
                      </a:r>
                      <a:endParaRPr lang="de-DE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995"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FF0000"/>
                          </a:solidFill>
                        </a:rPr>
                        <a:t>krank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000" baseline="0" dirty="0"/>
                        <a:t>der Kranke</a:t>
                      </a:r>
                      <a:endParaRPr lang="de-DE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99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>
                          <a:solidFill>
                            <a:srgbClr val="FF0000"/>
                          </a:solidFill>
                        </a:rPr>
                        <a:t>neu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000" baseline="0" dirty="0"/>
                        <a:t>der Neue</a:t>
                      </a:r>
                      <a:endParaRPr lang="de-DE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995"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FF0000"/>
                          </a:solidFill>
                        </a:rPr>
                        <a:t>obdachlos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000" baseline="0" dirty="0"/>
                        <a:t>der Obdachlose</a:t>
                      </a:r>
                      <a:endParaRPr lang="de-DE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995"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FF0000"/>
                          </a:solidFill>
                        </a:rPr>
                        <a:t>richtig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000" baseline="0"/>
                        <a:t>das Richtige</a:t>
                      </a:r>
                      <a:endParaRPr lang="de-DE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99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>
                          <a:solidFill>
                            <a:srgbClr val="FF0000"/>
                          </a:solidFill>
                        </a:rPr>
                        <a:t>schön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000" b="0" baseline="0" dirty="0"/>
                        <a:t>die Schöne</a:t>
                      </a:r>
                      <a:endParaRPr lang="de-DE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7995"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FF0000"/>
                          </a:solidFill>
                        </a:rPr>
                        <a:t>selbständig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000" baseline="0" dirty="0"/>
                        <a:t>der Selbständige</a:t>
                      </a:r>
                      <a:endParaRPr lang="de-DE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799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>
                          <a:solidFill>
                            <a:srgbClr val="FF0000"/>
                          </a:solidFill>
                        </a:rPr>
                        <a:t>tot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000" b="0" baseline="0" dirty="0"/>
                        <a:t>der Tote</a:t>
                      </a:r>
                      <a:endParaRPr lang="de-DE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Rectangle 7"/>
          <p:cNvSpPr/>
          <p:nvPr/>
        </p:nvSpPr>
        <p:spPr>
          <a:xfrm>
            <a:off x="0" y="0"/>
            <a:ext cx="4164375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err="1">
                <a:cs typeface="Calibri"/>
              </a:rPr>
              <a:t>Adjektive</a:t>
            </a:r>
            <a:r>
              <a:rPr lang="en-GB" sz="2800" b="1" dirty="0">
                <a:cs typeface="Calibri"/>
              </a:rPr>
              <a:t> </a:t>
            </a:r>
            <a:r>
              <a:rPr lang="en-GB" sz="2800" b="1" dirty="0" err="1">
                <a:cs typeface="Calibri"/>
              </a:rPr>
              <a:t>als</a:t>
            </a:r>
            <a:r>
              <a:rPr lang="en-GB" sz="2800" b="1" dirty="0">
                <a:cs typeface="Calibri"/>
              </a:rPr>
              <a:t> </a:t>
            </a:r>
            <a:r>
              <a:rPr lang="en-GB" sz="2800" b="1" dirty="0" err="1">
                <a:cs typeface="Calibri"/>
              </a:rPr>
              <a:t>Nomen</a:t>
            </a:r>
            <a:br>
              <a:rPr lang="en-GB" sz="2800" b="1" dirty="0">
                <a:cs typeface="Calibri"/>
              </a:rPr>
            </a:br>
            <a:r>
              <a:rPr lang="de-DE" b="1" dirty="0" err="1">
                <a:cs typeface="Calibri"/>
              </a:rPr>
              <a:t>Adjectives</a:t>
            </a:r>
            <a:r>
              <a:rPr lang="de-DE" b="1" dirty="0">
                <a:cs typeface="Calibri"/>
              </a:rPr>
              <a:t> </a:t>
            </a:r>
            <a:r>
              <a:rPr lang="de-DE" b="1" dirty="0" err="1">
                <a:cs typeface="Calibri"/>
              </a:rPr>
              <a:t>as</a:t>
            </a:r>
            <a:r>
              <a:rPr lang="de-DE" b="1" dirty="0">
                <a:cs typeface="Calibri"/>
              </a:rPr>
              <a:t> </a:t>
            </a:r>
            <a:r>
              <a:rPr lang="de-DE" b="1" dirty="0" err="1">
                <a:cs typeface="Calibri"/>
              </a:rPr>
              <a:t>nouns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1234651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615154"/>
            <a:ext cx="8281358" cy="6018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2400" b="1" dirty="0"/>
              <a:t>Folgende Partizipien werden oft als Nomen verwendet:</a:t>
            </a:r>
            <a:br>
              <a:rPr lang="de-DE" sz="2400" b="1" dirty="0"/>
            </a:b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These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common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participles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are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often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used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as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nouns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: </a:t>
            </a:r>
            <a:endParaRPr lang="de-DE" sz="2400" b="1" dirty="0"/>
          </a:p>
        </p:txBody>
      </p:sp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517346"/>
              </p:ext>
            </p:extLst>
          </p:nvPr>
        </p:nvGraphicFramePr>
        <p:xfrm>
          <a:off x="564515" y="2700066"/>
          <a:ext cx="3947100" cy="158496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8242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2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055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>
                          <a:solidFill>
                            <a:srgbClr val="FF0000"/>
                          </a:solidFill>
                        </a:rPr>
                        <a:t>anwesend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000" b="0" baseline="0" dirty="0"/>
                        <a:t>der Anwesende</a:t>
                      </a:r>
                      <a:endParaRPr lang="de-DE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995"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FF0000"/>
                          </a:solidFill>
                        </a:rPr>
                        <a:t>ausbildend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000" baseline="0" dirty="0"/>
                        <a:t>der Auszubildende</a:t>
                      </a:r>
                      <a:endParaRPr lang="de-DE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99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>
                          <a:solidFill>
                            <a:srgbClr val="FF0000"/>
                          </a:solidFill>
                        </a:rPr>
                        <a:t>reisend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000" b="0" baseline="0" dirty="0"/>
                        <a:t>der Reisende</a:t>
                      </a:r>
                      <a:endParaRPr lang="de-DE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995"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FF0000"/>
                          </a:solidFill>
                        </a:rPr>
                        <a:t>überlebend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000" baseline="0" dirty="0"/>
                        <a:t>der Überlebende</a:t>
                      </a:r>
                      <a:endParaRPr lang="de-DE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3635747"/>
              </p:ext>
            </p:extLst>
          </p:nvPr>
        </p:nvGraphicFramePr>
        <p:xfrm>
          <a:off x="4610303" y="2691440"/>
          <a:ext cx="3947100" cy="237744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8242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2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055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>
                          <a:solidFill>
                            <a:srgbClr val="FF0000"/>
                          </a:solidFill>
                        </a:rPr>
                        <a:t>angestellt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000" b="0" baseline="0" dirty="0"/>
                        <a:t>der Angestellte</a:t>
                      </a:r>
                      <a:endParaRPr lang="de-DE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995"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FF0000"/>
                          </a:solidFill>
                        </a:rPr>
                        <a:t>betrunken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000" baseline="0" dirty="0"/>
                        <a:t>der Betrunkene</a:t>
                      </a:r>
                      <a:endParaRPr lang="de-DE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99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>
                          <a:solidFill>
                            <a:srgbClr val="FF0000"/>
                          </a:solidFill>
                        </a:rPr>
                        <a:t>gefangen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000" b="0" baseline="0" dirty="0"/>
                        <a:t>der Gefangene</a:t>
                      </a:r>
                      <a:endParaRPr lang="de-DE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995"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FF0000"/>
                          </a:solidFill>
                        </a:rPr>
                        <a:t>geliebt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000" baseline="0" dirty="0"/>
                        <a:t>der Geliebte</a:t>
                      </a:r>
                      <a:endParaRPr lang="de-DE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99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>
                          <a:solidFill>
                            <a:srgbClr val="FF0000"/>
                          </a:solidFill>
                        </a:rPr>
                        <a:t>verletzt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000" b="0" baseline="0" dirty="0"/>
                        <a:t>der Verletzte</a:t>
                      </a:r>
                      <a:endParaRPr lang="de-DE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995"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FF0000"/>
                          </a:solidFill>
                        </a:rPr>
                        <a:t>verliebt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000" baseline="0" dirty="0"/>
                        <a:t>der Verliebte</a:t>
                      </a:r>
                      <a:endParaRPr lang="de-DE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Rectangle 7"/>
          <p:cNvSpPr/>
          <p:nvPr/>
        </p:nvSpPr>
        <p:spPr>
          <a:xfrm>
            <a:off x="0" y="0"/>
            <a:ext cx="4164375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err="1">
                <a:cs typeface="Calibri"/>
              </a:rPr>
              <a:t>Partizipien</a:t>
            </a:r>
            <a:br>
              <a:rPr lang="en-GB" sz="2800" b="1" dirty="0">
                <a:cs typeface="Calibri"/>
              </a:rPr>
            </a:br>
            <a:r>
              <a:rPr lang="de-DE" b="1" dirty="0" err="1">
                <a:cs typeface="Calibri"/>
              </a:rPr>
              <a:t>participles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4052860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3821502"/>
            <a:ext cx="8281358" cy="13954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/>
              <a:buNone/>
            </a:pPr>
            <a:r>
              <a:rPr lang="de-DE" sz="2400" dirty="0">
                <a:solidFill>
                  <a:prstClr val="black"/>
                </a:solidFill>
              </a:rPr>
              <a:t>				 </a:t>
            </a:r>
          </a:p>
          <a:p>
            <a:pPr marL="0" indent="0" algn="just">
              <a:buFont typeface="Arial"/>
              <a:buNone/>
            </a:pPr>
            <a:endParaRPr lang="de-DE" sz="18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buFont typeface="Arial"/>
              <a:buNone/>
            </a:pPr>
            <a:endParaRPr lang="de-DE" sz="18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936" y="1996799"/>
            <a:ext cx="8367622" cy="28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hteck 12"/>
          <p:cNvSpPr/>
          <p:nvPr/>
        </p:nvSpPr>
        <p:spPr>
          <a:xfrm>
            <a:off x="370936" y="5351478"/>
            <a:ext cx="80743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* 	Die neutrale Form wird nur selten benutzt, da Adjektive als Nomen meistens 	Personen (feminin oder maskulin) bezeichnen.</a:t>
            </a:r>
          </a:p>
        </p:txBody>
      </p:sp>
      <p:sp>
        <p:nvSpPr>
          <p:cNvPr id="7" name="Rectangle 7"/>
          <p:cNvSpPr/>
          <p:nvPr/>
        </p:nvSpPr>
        <p:spPr>
          <a:xfrm>
            <a:off x="0" y="0"/>
            <a:ext cx="4164375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err="1">
                <a:cs typeface="Calibri"/>
              </a:rPr>
              <a:t>Deklination</a:t>
            </a:r>
            <a:br>
              <a:rPr lang="en-GB" sz="2800" b="1" dirty="0">
                <a:cs typeface="Calibri"/>
              </a:rPr>
            </a:br>
            <a:r>
              <a:rPr lang="de-DE" b="1" dirty="0" err="1">
                <a:cs typeface="Calibri"/>
              </a:rPr>
              <a:t>declination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2649319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15154"/>
            <a:ext cx="8341744" cy="455863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de-DE" sz="2400" b="1" dirty="0"/>
              <a:t>Adjektive</a:t>
            </a:r>
            <a:r>
              <a:rPr lang="de-DE" sz="2400" dirty="0"/>
              <a:t> und Partizipien können auch </a:t>
            </a:r>
            <a:r>
              <a:rPr lang="de-DE" sz="2400" b="1" dirty="0"/>
              <a:t>als Nomen </a:t>
            </a:r>
            <a:r>
              <a:rPr lang="de-DE" sz="2400" dirty="0"/>
              <a:t>verwendet werden. Sie bezeichnen meistens feminine oder maskuline Personen. </a:t>
            </a:r>
            <a:br>
              <a:rPr lang="de-DE" sz="2400" dirty="0"/>
            </a:b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Adjectives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and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participles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can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also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be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used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as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nouns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.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They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usually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describe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feminine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or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masculine</a:t>
            </a:r>
            <a:r>
              <a:rPr lang="de-DE" sz="1800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800" dirty="0" err="1">
                <a:solidFill>
                  <a:prstClr val="white">
                    <a:lumMod val="50000"/>
                  </a:prstClr>
                </a:solidFill>
              </a:rPr>
              <a:t>persons</a:t>
            </a:r>
            <a:r>
              <a:rPr lang="en-US" sz="1800" dirty="0">
                <a:solidFill>
                  <a:prstClr val="white">
                    <a:lumMod val="50000"/>
                  </a:prstClr>
                </a:solidFill>
              </a:rPr>
              <a:t>.</a:t>
            </a: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rabicParenR"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400" dirty="0"/>
              <a:t>Sie werden wie Adjektive </a:t>
            </a:r>
            <a:r>
              <a:rPr lang="de-DE" sz="2400" b="1" dirty="0"/>
              <a:t>dekliniert</a:t>
            </a:r>
            <a:r>
              <a:rPr lang="de-DE" sz="2400" dirty="0"/>
              <a:t> und </a:t>
            </a:r>
            <a:r>
              <a:rPr lang="de-DE" sz="2400" b="1" dirty="0"/>
              <a:t>großgeschrieben.</a:t>
            </a:r>
            <a:br>
              <a:rPr lang="de-DE" sz="2400" b="1" dirty="0"/>
            </a:br>
            <a:r>
              <a:rPr lang="en-US" sz="1800" dirty="0">
                <a:solidFill>
                  <a:prstClr val="white">
                    <a:lumMod val="50000"/>
                  </a:prstClr>
                </a:solidFill>
              </a:rPr>
              <a:t>They are declined as adjectives and are written with a capital letter.</a:t>
            </a:r>
          </a:p>
          <a:p>
            <a:pPr marL="457200" indent="-457200">
              <a:buFont typeface="+mj-lt"/>
              <a:buAutoNum type="arabicParenR"/>
            </a:pPr>
            <a:endParaRPr lang="de-DE" sz="1600" b="1" dirty="0"/>
          </a:p>
          <a:p>
            <a:pPr marL="457200" indent="-457200">
              <a:buFont typeface="+mj-lt"/>
              <a:buAutoNum type="arabicParenR"/>
            </a:pPr>
            <a:r>
              <a:rPr lang="de-DE" sz="2400" dirty="0"/>
              <a:t> </a:t>
            </a:r>
            <a:br>
              <a:rPr lang="de-DE" sz="2400" b="1" dirty="0"/>
            </a:br>
            <a:endParaRPr lang="en-US" sz="1800" dirty="0">
              <a:solidFill>
                <a:prstClr val="white">
                  <a:lumMod val="50000"/>
                </a:prstClr>
              </a:solidFill>
            </a:endParaRPr>
          </a:p>
          <a:p>
            <a:pPr marL="457200" indent="-457200">
              <a:buFont typeface="+mj-lt"/>
              <a:buAutoNum type="arabicParenR"/>
            </a:pPr>
            <a:endParaRPr lang="en-US" sz="1800" dirty="0">
              <a:solidFill>
                <a:prstClr val="white">
                  <a:lumMod val="50000"/>
                </a:prstClr>
              </a:solidFill>
            </a:endParaRPr>
          </a:p>
          <a:p>
            <a:pPr marL="457200" indent="-457200">
              <a:buFont typeface="+mj-lt"/>
              <a:buAutoNum type="arabicParenR"/>
            </a:pPr>
            <a:endParaRPr lang="en-US" sz="1800" dirty="0">
              <a:solidFill>
                <a:prstClr val="white">
                  <a:lumMod val="50000"/>
                </a:prstClr>
              </a:solidFill>
            </a:endParaRPr>
          </a:p>
          <a:p>
            <a:pPr marL="457200" indent="-457200">
              <a:buFont typeface="+mj-lt"/>
              <a:buAutoNum type="arabicParenR"/>
            </a:pPr>
            <a:endParaRPr lang="de-DE" sz="2400" dirty="0"/>
          </a:p>
          <a:p>
            <a:pPr marL="457200" indent="-457200">
              <a:buFont typeface="+mj-lt"/>
              <a:buAutoNum type="arabicParenR"/>
            </a:pPr>
            <a:endParaRPr lang="de-DE" sz="2400" dirty="0"/>
          </a:p>
          <a:p>
            <a:pPr marL="457200" indent="-457200">
              <a:buFont typeface="+mj-lt"/>
              <a:buAutoNum type="arabicParenR"/>
            </a:pPr>
            <a:endParaRPr lang="de-DE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296" y="4714809"/>
            <a:ext cx="3872002" cy="279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295" y="4994376"/>
            <a:ext cx="4709661" cy="231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175" y="5539694"/>
            <a:ext cx="3846123" cy="239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297" y="5779222"/>
            <a:ext cx="3984146" cy="2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Nach unten gekrümmter Pfeil 10"/>
          <p:cNvSpPr/>
          <p:nvPr/>
        </p:nvSpPr>
        <p:spPr>
          <a:xfrm rot="5400000">
            <a:off x="5597831" y="5111348"/>
            <a:ext cx="1236373" cy="543464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2" name="Rectangle 7"/>
          <p:cNvSpPr/>
          <p:nvPr/>
        </p:nvSpPr>
        <p:spPr>
          <a:xfrm>
            <a:off x="0" y="0"/>
            <a:ext cx="4164375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err="1">
                <a:cs typeface="Calibri"/>
              </a:rPr>
              <a:t>Zusammenfassung</a:t>
            </a:r>
            <a:br>
              <a:rPr lang="en-GB" sz="2800" b="1" dirty="0">
                <a:cs typeface="Calibri"/>
              </a:rPr>
            </a:br>
            <a:r>
              <a:rPr lang="de-DE" b="1" dirty="0" err="1">
                <a:cs typeface="Calibri"/>
              </a:rPr>
              <a:t>summary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774374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2800" b="1" dirty="0"/>
              <a:t>Übung 1</a:t>
            </a:r>
            <a:br>
              <a:rPr lang="de" sz="2800" b="1" dirty="0"/>
            </a:br>
            <a:r>
              <a:rPr lang="de" b="1" dirty="0"/>
              <a:t>Exercise 1</a:t>
            </a:r>
            <a:endParaRPr lang="en-CA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57198" y="1611091"/>
            <a:ext cx="8470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Ergänze die Adjektive als Nomen. </a:t>
            </a:r>
          </a:p>
          <a:p>
            <a:pPr lvl="0"/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Fill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in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the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adjectives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as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b="1" dirty="0" err="1">
                <a:solidFill>
                  <a:prstClr val="white">
                    <a:lumMod val="50000"/>
                  </a:prstClr>
                </a:solidFill>
              </a:rPr>
              <a:t>nouns</a:t>
            </a:r>
            <a:r>
              <a:rPr lang="de-DE" b="1" dirty="0">
                <a:solidFill>
                  <a:prstClr val="white">
                    <a:lumMod val="50000"/>
                  </a:prstClr>
                </a:solidFill>
              </a:rPr>
              <a:t>.</a:t>
            </a:r>
          </a:p>
          <a:p>
            <a:br>
              <a:rPr lang="de-DE" sz="2400" dirty="0"/>
            </a:br>
            <a:endParaRPr lang="de-DE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459" y="2561982"/>
            <a:ext cx="7989944" cy="367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4385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1613</Words>
  <Application>Microsoft Office PowerPoint</Application>
  <PresentationFormat>Екран (4:3)</PresentationFormat>
  <Paragraphs>215</Paragraphs>
  <Slides>21</Slides>
  <Notes>2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Office-Design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Übung für Fortgeschrittene</dc:title>
  <dc:creator>Bert Unger</dc:creator>
  <cp:lastModifiedBy>Online User</cp:lastModifiedBy>
  <cp:revision>541</cp:revision>
  <dcterms:created xsi:type="dcterms:W3CDTF">2013-09-05T12:36:00Z</dcterms:created>
  <dcterms:modified xsi:type="dcterms:W3CDTF">2024-10-10T17:13:42Z</dcterms:modified>
</cp:coreProperties>
</file>