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86" r:id="rId2"/>
    <p:sldId id="287" r:id="rId3"/>
    <p:sldId id="258" r:id="rId4"/>
    <p:sldId id="257" r:id="rId5"/>
    <p:sldId id="259" r:id="rId6"/>
    <p:sldId id="260" r:id="rId7"/>
    <p:sldId id="261" r:id="rId8"/>
    <p:sldId id="262" r:id="rId9"/>
    <p:sldId id="263" r:id="rId10"/>
    <p:sldId id="267" r:id="rId11"/>
    <p:sldId id="268" r:id="rId12"/>
    <p:sldId id="270" r:id="rId13"/>
    <p:sldId id="264" r:id="rId14"/>
    <p:sldId id="266" r:id="rId15"/>
    <p:sldId id="271" r:id="rId16"/>
    <p:sldId id="272" r:id="rId17"/>
    <p:sldId id="273" r:id="rId18"/>
    <p:sldId id="274" r:id="rId19"/>
    <p:sldId id="276" r:id="rId20"/>
    <p:sldId id="277" r:id="rId21"/>
    <p:sldId id="278" r:id="rId22"/>
    <p:sldId id="280" r:id="rId23"/>
    <p:sldId id="282" r:id="rId24"/>
    <p:sldId id="283" r:id="rId25"/>
    <p:sldId id="28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a:t>Образец заголовка</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8A87A34-81AB-432B-8DAE-1953F412C126}" type="datetimeFigureOut">
              <a:rPr lang="en-US" smtClean="0"/>
              <a:pPr/>
              <a:t>10/6/2024</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5667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pPr/>
              <a:t>10/6/2024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54376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ru-RU"/>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smtClean="0"/>
              <a:pPr/>
              <a:t>10/6/2024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14604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ru-RU"/>
              <a:t>Образец заголовка</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smtClean="0"/>
              <a:pPr/>
              <a:t>10/6/2024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70812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smtClean="0"/>
              <a:pPr/>
              <a:t>10/6/2024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2519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pPr/>
              <a:t>10/6/2024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22326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pPr/>
              <a:t>10/6/2024</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90631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8A87A34-81AB-432B-8DAE-1953F412C126}" type="datetimeFigureOut">
              <a:rPr lang="en-US" smtClean="0"/>
              <a:pPr/>
              <a:t>10/6/2024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8881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8A87A34-81AB-432B-8DAE-1953F412C126}" type="datetimeFigureOut">
              <a:rPr lang="en-US" smtClean="0"/>
              <a:pPr/>
              <a:t>10/6/2024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45239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757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smtClean="0"/>
              <a:pPr/>
              <a:t>10/6/2024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9614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10/6/2024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5565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10/6/2024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51145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10/6/2024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70368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10/6/2024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81879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pPr/>
              <a:t>10/6/2024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97976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ru-RU"/>
              <a:t>Вставка рисунка</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pPr/>
              <a:t>10/6/2024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59721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8A87A34-81AB-432B-8DAE-1953F412C126}" type="datetimeFigureOut">
              <a:rPr lang="en-US" smtClean="0"/>
              <a:pPr/>
              <a:t>10/6/2024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3483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polissia.net/?p=8626" TargetMode="External"/><Relationship Id="rId2" Type="http://schemas.openxmlformats.org/officeDocument/2006/relationships/hyperlink" Target="https://www.google.com.ua/url?sa=i&amp;url=http://polissia.net/?p=8626&amp;psig=AOvVaw0GUlgTZtuPmmave1qoqRl0&amp;ust=1634760274739000&amp;source=images&amp;cd=vfe&amp;ved=0CAwQjhxqFwoTCJDQjuui1_MCFQAAAAAdAAAAABAJ"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ua/url?sa=i&amp;url=https://www.pinterest.com/pin/831969731142643180/&amp;psig=AOvVaw3DmRGHJrp3YceX9vOjaDUm&amp;ust=1634761075775000&amp;source=images&amp;cd=vfe&amp;ved=0CAwQjhxqFwoTCJDnkuyl1_MCFQAAAAAdAAAAABBr"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ua/url?sa=i&amp;url=https://www.pslava.info/Kyiv_StebkaIzSNetreba13,156778.html&amp;psig=AOvVaw3COssbnVPso_ltEEkzOUHW&amp;ust=1634758279996000&amp;source=images&amp;cd=vfe&amp;ved=0CAwQjhxqFwoTCNCz4M2d1_MCFQAAAAAdAAAAABA6" TargetMode="External"/><Relationship Id="rId2" Type="http://schemas.openxmlformats.org/officeDocument/2006/relationships/hyperlink" Target="https://www.google.com.ua/url?sa=i&amp;url=https://uk.wikipedia.org/wiki/%D0%A4%D0%B0%D0%B9%D0%BB:%D0%A1%D1%82%D0%B5%D0%B1%D0%BA%D0%B0_%D0%B7_%D1%81%D0%B5%D0%BB%D0%B0_%D0%9F%D0%BE%D0%B7%D0%BD%D0%B0%D0%BD%D1%8C_%D0%A0%D1%96%D0%B2%D0%BD%D0%B5%D0%BD%D1%81%D1%8C%D0%BA%D0%BE%D1%97_%D0%BE%D0%B1%D0%BB%D0%B0%D1%81%D1%82%D1%96.jpg&amp;psig=AOvVaw3COssbnVPso_ltEEkzOUHW&amp;ust=1634758279996000&amp;source=images&amp;cd=vfe&amp;ved=0CAwQjhxqFwoTCNi058eb1_MCFQAAAAAdAAAAABAD"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s://www.google.com.ua/url?sa=i&amp;url=https://uk.wikipedia.org/wiki/%D0%A4%D0%B0%D0%B9%D0%BB:%D0%9A%D0%BB%D1%96%D1%82%D1%8C_%D1%96%D0%B7_%D1%81%D0%B5%D0%BB%D0%B0_%D0%91%D0%B5%D1%80%D0%B5%D0%B7%D0%BE%D0%B2%D0%B5_%D0%A0%D0%BE%D0%BA%D0%B8%D1%82%D0%BD%D1%96%D0%B2%D1%81%D1%8C%D0%BA%D0%BE%D0%B3%D0%BE_%D1%80%D0%B0%D0%B9%D0%BE%D0%BD%D1%83_%D0%A0%D1%96%D0%B2%D0%BD%D0%B5%D0%BD%D1%81%D1%8C%D0%BA%D0%BE%D1%97_%D0%BE%D0%B1%D0%BB%D0%B0%D1%81%D1%82%D1%96_%D0%9A%D0%B8%D1%97%D0%B2_%D0%9F%D0%B8%D1%80%D0%BE%D0%B3%D1%96%D0%B2.JPG&amp;psig=AOvVaw3nkifLxZemiECMTMrwCz_H&amp;ust=1634758563820000&amp;source=images&amp;cd=vfe&amp;ved=0CAwQjhxqFwoTCKi7i7qc1_MCFQAAAAAdAAAAABAp"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4B06F1-A758-A9ED-D4CE-1E62307C6FEE}"/>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5A636700-5223-1356-D272-00DA5E11D8F3}"/>
              </a:ext>
            </a:extLst>
          </p:cNvPr>
          <p:cNvSpPr>
            <a:spLocks noGrp="1"/>
          </p:cNvSpPr>
          <p:nvPr>
            <p:ph idx="1"/>
          </p:nvPr>
        </p:nvSpPr>
        <p:spPr/>
        <p:txBody>
          <a:bodyPr/>
          <a:lstStyle/>
          <a:p>
            <a:endParaRPr lang="uk-UA"/>
          </a:p>
        </p:txBody>
      </p:sp>
      <p:pic>
        <p:nvPicPr>
          <p:cNvPr id="5" name="Рисунок 4">
            <a:extLst>
              <a:ext uri="{FF2B5EF4-FFF2-40B4-BE49-F238E27FC236}">
                <a16:creationId xmlns:a16="http://schemas.microsoft.com/office/drawing/2014/main" id="{B43DCA30-920F-7427-C632-160EE0644078}"/>
              </a:ext>
            </a:extLst>
          </p:cNvPr>
          <p:cNvPicPr>
            <a:picLocks noChangeAspect="1"/>
          </p:cNvPicPr>
          <p:nvPr/>
        </p:nvPicPr>
        <p:blipFill>
          <a:blip r:embed="rId2"/>
          <a:stretch>
            <a:fillRect/>
          </a:stretch>
        </p:blipFill>
        <p:spPr>
          <a:xfrm>
            <a:off x="9756" y="0"/>
            <a:ext cx="12172488" cy="6858000"/>
          </a:xfrm>
          <a:prstGeom prst="rect">
            <a:avLst/>
          </a:prstGeom>
        </p:spPr>
      </p:pic>
      <p:sp>
        <p:nvSpPr>
          <p:cNvPr id="6" name="Прямокутник 5">
            <a:extLst>
              <a:ext uri="{FF2B5EF4-FFF2-40B4-BE49-F238E27FC236}">
                <a16:creationId xmlns:a16="http://schemas.microsoft.com/office/drawing/2014/main" id="{56248BA1-9DDB-59F4-76CC-F2676102F52A}"/>
              </a:ext>
            </a:extLst>
          </p:cNvPr>
          <p:cNvSpPr/>
          <p:nvPr/>
        </p:nvSpPr>
        <p:spPr>
          <a:xfrm>
            <a:off x="1080655" y="5884332"/>
            <a:ext cx="1801090" cy="48875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dirty="0"/>
              <a:t>Лекція №6</a:t>
            </a:r>
          </a:p>
        </p:txBody>
      </p:sp>
    </p:spTree>
    <p:extLst>
      <p:ext uri="{BB962C8B-B14F-4D97-AF65-F5344CB8AC3E}">
        <p14:creationId xmlns:p14="http://schemas.microsoft.com/office/powerpoint/2010/main" val="3606494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958" y="973668"/>
            <a:ext cx="11059065" cy="706964"/>
          </a:xfrm>
        </p:spPr>
        <p:txBody>
          <a:bodyPr/>
          <a:lstStyle/>
          <a:p>
            <a:r>
              <a:rPr lang="uk-UA" b="1" dirty="0"/>
              <a:t>Перлини архітектурного мистецтва регіону</a:t>
            </a:r>
            <a:endParaRPr lang="ru-RU" dirty="0"/>
          </a:p>
        </p:txBody>
      </p:sp>
      <p:sp>
        <p:nvSpPr>
          <p:cNvPr id="7" name="Объект 2"/>
          <p:cNvSpPr>
            <a:spLocks noGrp="1"/>
          </p:cNvSpPr>
          <p:nvPr>
            <p:ph idx="1"/>
          </p:nvPr>
        </p:nvSpPr>
        <p:spPr>
          <a:xfrm>
            <a:off x="496389" y="2316118"/>
            <a:ext cx="7793596" cy="4369354"/>
          </a:xfrm>
        </p:spPr>
        <p:txBody>
          <a:bodyPr>
            <a:noAutofit/>
          </a:bodyPr>
          <a:lstStyle/>
          <a:p>
            <a:pPr algn="just"/>
            <a:r>
              <a:rPr lang="uk-UA" sz="2200" dirty="0">
                <a:latin typeface="Times New Roman" pitchFamily="18" charset="0"/>
                <a:cs typeface="Times New Roman" pitchFamily="18" charset="0"/>
              </a:rPr>
              <a:t>Свято-Успенський </a:t>
            </a:r>
            <a:r>
              <a:rPr lang="uk-UA" sz="2200" dirty="0" err="1">
                <a:latin typeface="Times New Roman" pitchFamily="18" charset="0"/>
                <a:cs typeface="Times New Roman" pitchFamily="18" charset="0"/>
              </a:rPr>
              <a:t>Єлецький</a:t>
            </a:r>
            <a:r>
              <a:rPr lang="uk-UA" sz="2200" dirty="0">
                <a:latin typeface="Times New Roman" pitchFamily="18" charset="0"/>
                <a:cs typeface="Times New Roman" pitchFamily="18" charset="0"/>
              </a:rPr>
              <a:t> монастир був заснований у 1060 році чернігівським князем Святославом Ярославичем (четвертий син Ярослава Мудрого). Між другою половиною </a:t>
            </a:r>
            <a:r>
              <a:rPr lang="en-US" sz="2200" dirty="0">
                <a:latin typeface="Times New Roman" pitchFamily="18" charset="0"/>
                <a:cs typeface="Times New Roman" pitchFamily="18" charset="0"/>
              </a:rPr>
              <a:t>XI </a:t>
            </a:r>
            <a:r>
              <a:rPr lang="uk-UA" sz="2200" dirty="0">
                <a:latin typeface="Times New Roman" pitchFamily="18" charset="0"/>
                <a:cs typeface="Times New Roman" pitchFamily="18" charset="0"/>
              </a:rPr>
              <a:t>ст. та другою половиною </a:t>
            </a:r>
            <a:r>
              <a:rPr lang="en-US" sz="2200" dirty="0">
                <a:latin typeface="Times New Roman" pitchFamily="18" charset="0"/>
                <a:cs typeface="Times New Roman" pitchFamily="18" charset="0"/>
              </a:rPr>
              <a:t>XII </a:t>
            </a:r>
            <a:r>
              <a:rPr lang="uk-UA" sz="2200" dirty="0">
                <a:latin typeface="Times New Roman" pitchFamily="18" charset="0"/>
                <a:cs typeface="Times New Roman" pitchFamily="18" charset="0"/>
              </a:rPr>
              <a:t>ст. збудували головну споруду монастиря – Успенський собор. Цей храм за всю свою багатовікову історію пережив низку перебудов, але все ж таки дійшов до наших днів практично зберігши свої первісні форми. Головною родзинкою собору є декілька стародавніх фресок часів Київської Русі.</a:t>
            </a:r>
          </a:p>
          <a:p>
            <a:pPr algn="just"/>
            <a:r>
              <a:rPr lang="uk-UA" sz="2200" dirty="0">
                <a:latin typeface="Times New Roman" pitchFamily="18" charset="0"/>
                <a:cs typeface="Times New Roman" pitchFamily="18" charset="0"/>
              </a:rPr>
              <a:t>Успенський собор є єдиною збереженою монастирською будівлею часів Русі.</a:t>
            </a:r>
          </a:p>
          <a:p>
            <a:pPr algn="just">
              <a:buNone/>
            </a:pPr>
            <a:endParaRPr lang="uk-UA" sz="2400" dirty="0">
              <a:latin typeface="Times New Roman" pitchFamily="18" charset="0"/>
              <a:cs typeface="Times New Roman" pitchFamily="18" charset="0"/>
            </a:endParaRPr>
          </a:p>
          <a:p>
            <a:pPr algn="just">
              <a:buNone/>
            </a:pPr>
            <a:br>
              <a:rPr lang="ru-RU" sz="2400" dirty="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pic>
        <p:nvPicPr>
          <p:cNvPr id="5122" name="Picture 2" descr="троїцький собор троїцько-іллінського монастиря в чернігові: 14 тис.  зображень знайдено в Яндекс.Зображеннях | House styles, Mansions, Basilica"/>
          <p:cNvPicPr>
            <a:picLocks noChangeAspect="1" noChangeArrowheads="1"/>
          </p:cNvPicPr>
          <p:nvPr/>
        </p:nvPicPr>
        <p:blipFill>
          <a:blip r:embed="rId2"/>
          <a:srcRect/>
          <a:stretch>
            <a:fillRect/>
          </a:stretch>
        </p:blipFill>
        <p:spPr bwMode="auto">
          <a:xfrm>
            <a:off x="8573339" y="2277374"/>
            <a:ext cx="3021402" cy="40285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Объект 2"/>
          <p:cNvSpPr txBox="1">
            <a:spLocks/>
          </p:cNvSpPr>
          <p:nvPr/>
        </p:nvSpPr>
        <p:spPr>
          <a:xfrm>
            <a:off x="8557404" y="6357668"/>
            <a:ext cx="3053752" cy="50033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uk-UA" dirty="0" err="1">
                <a:solidFill>
                  <a:schemeClr val="bg1">
                    <a:lumMod val="50000"/>
                  </a:schemeClr>
                </a:solidFill>
                <a:latin typeface="Times New Roman" pitchFamily="18" charset="0"/>
                <a:cs typeface="Times New Roman" pitchFamily="18" charset="0"/>
              </a:rPr>
              <a:t>Єлецький</a:t>
            </a:r>
            <a:r>
              <a:rPr lang="uk-UA" dirty="0">
                <a:solidFill>
                  <a:schemeClr val="bg1">
                    <a:lumMod val="50000"/>
                  </a:schemeClr>
                </a:solidFill>
                <a:latin typeface="Times New Roman" pitchFamily="18" charset="0"/>
                <a:cs typeface="Times New Roman" pitchFamily="18" charset="0"/>
              </a:rPr>
              <a:t> монастир. Чернігів</a:t>
            </a:r>
            <a:endParaRPr lang="ru-RU" dirty="0">
              <a:solidFill>
                <a:schemeClr val="bg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171462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4583" y="973668"/>
            <a:ext cx="10567851" cy="706964"/>
          </a:xfrm>
        </p:spPr>
        <p:txBody>
          <a:bodyPr/>
          <a:lstStyle/>
          <a:p>
            <a:r>
              <a:rPr lang="uk-UA" b="1" dirty="0"/>
              <a:t>Декоративно-ужиткове мистецтво</a:t>
            </a:r>
            <a:endParaRPr lang="ru-RU" b="1" dirty="0"/>
          </a:p>
        </p:txBody>
      </p:sp>
      <p:sp>
        <p:nvSpPr>
          <p:cNvPr id="5" name="Прямоугольник 4"/>
          <p:cNvSpPr/>
          <p:nvPr/>
        </p:nvSpPr>
        <p:spPr>
          <a:xfrm>
            <a:off x="7599285" y="5569091"/>
            <a:ext cx="4305670" cy="1200329"/>
          </a:xfrm>
          <a:prstGeom prst="rect">
            <a:avLst/>
          </a:prstGeom>
        </p:spPr>
        <p:txBody>
          <a:bodyPr wrap="square">
            <a:spAutoFit/>
          </a:bodyPr>
          <a:lstStyle/>
          <a:p>
            <a:pPr algn="ctr"/>
            <a:r>
              <a:rPr lang="ru-RU" dirty="0" err="1">
                <a:latin typeface="Times New Roman" pitchFamily="18" charset="0"/>
                <a:cs typeface="Times New Roman" pitchFamily="18" charset="0"/>
                <a:hlinkClick r:id="rId2" tooltip="Полісся | У Видерті бережуть традиції давнього ткацького ремесла"/>
              </a:rPr>
              <a:t>Полісся</a:t>
            </a:r>
            <a:r>
              <a:rPr lang="ru-RU" dirty="0">
                <a:latin typeface="Times New Roman" pitchFamily="18" charset="0"/>
                <a:cs typeface="Times New Roman" pitchFamily="18" charset="0"/>
                <a:hlinkClick r:id="rId2" tooltip="Полісся | У Видерті бережуть традиції давнього ткацького ремесла"/>
              </a:rPr>
              <a:t> . У </a:t>
            </a:r>
            <a:r>
              <a:rPr lang="ru-RU" dirty="0" err="1">
                <a:latin typeface="Times New Roman" pitchFamily="18" charset="0"/>
                <a:cs typeface="Times New Roman" pitchFamily="18" charset="0"/>
                <a:hlinkClick r:id="rId2" tooltip="Полісся | У Видерті бережуть традиції давнього ткацького ремесла"/>
              </a:rPr>
              <a:t>Видерті</a:t>
            </a:r>
            <a:r>
              <a:rPr lang="ru-RU" dirty="0">
                <a:latin typeface="Times New Roman" pitchFamily="18" charset="0"/>
                <a:cs typeface="Times New Roman" pitchFamily="18" charset="0"/>
                <a:hlinkClick r:id="rId2" tooltip="Полісся | У Видерті бережуть традиції давнього ткацького ремесла"/>
              </a:rPr>
              <a:t> </a:t>
            </a:r>
            <a:r>
              <a:rPr lang="ru-RU" dirty="0" err="1">
                <a:latin typeface="Times New Roman" pitchFamily="18" charset="0"/>
                <a:cs typeface="Times New Roman" pitchFamily="18" charset="0"/>
                <a:hlinkClick r:id="rId2" tooltip="Полісся | У Видерті бережуть традиції давнього ткацького ремесла"/>
              </a:rPr>
              <a:t>бережуть</a:t>
            </a:r>
            <a:r>
              <a:rPr lang="ru-RU" dirty="0">
                <a:latin typeface="Times New Roman" pitchFamily="18" charset="0"/>
                <a:cs typeface="Times New Roman" pitchFamily="18" charset="0"/>
                <a:hlinkClick r:id="rId2" tooltip="Полісся | У Видерті бережуть традиції давнього ткацького ремесла"/>
              </a:rPr>
              <a:t> </a:t>
            </a:r>
            <a:r>
              <a:rPr lang="ru-RU" dirty="0" err="1">
                <a:latin typeface="Times New Roman" pitchFamily="18" charset="0"/>
                <a:cs typeface="Times New Roman" pitchFamily="18" charset="0"/>
                <a:hlinkClick r:id="rId2" tooltip="Полісся | У Видерті бережуть традиції давнього ткацького ремесла"/>
              </a:rPr>
              <a:t>традиції</a:t>
            </a:r>
            <a:r>
              <a:rPr lang="ru-RU" dirty="0">
                <a:latin typeface="Times New Roman" pitchFamily="18" charset="0"/>
                <a:cs typeface="Times New Roman" pitchFamily="18" charset="0"/>
                <a:hlinkClick r:id="rId2" tooltip="Полісся | У Видерті бережуть традиції давнього ткацького ремесла"/>
              </a:rPr>
              <a:t> </a:t>
            </a:r>
            <a:r>
              <a:rPr lang="ru-RU" dirty="0" err="1">
                <a:latin typeface="Times New Roman" pitchFamily="18" charset="0"/>
                <a:cs typeface="Times New Roman" pitchFamily="18" charset="0"/>
                <a:hlinkClick r:id="rId2" tooltip="Полісся | У Видерті бережуть традиції давнього ткацького ремесла"/>
              </a:rPr>
              <a:t>давнього</a:t>
            </a:r>
            <a:r>
              <a:rPr lang="ru-RU" dirty="0">
                <a:latin typeface="Times New Roman" pitchFamily="18" charset="0"/>
                <a:cs typeface="Times New Roman" pitchFamily="18" charset="0"/>
                <a:hlinkClick r:id="rId2" tooltip="Полісся | У Видерті бережуть традиції давнього ткацького ремесла"/>
              </a:rPr>
              <a:t> </a:t>
            </a:r>
            <a:r>
              <a:rPr lang="ru-RU" dirty="0" err="1">
                <a:latin typeface="Times New Roman" pitchFamily="18" charset="0"/>
                <a:cs typeface="Times New Roman" pitchFamily="18" charset="0"/>
                <a:hlinkClick r:id="rId2" tooltip="Полісся | У Видерті бережуть традиції давнього ткацького ремесла"/>
              </a:rPr>
              <a:t>ткацького</a:t>
            </a:r>
            <a:r>
              <a:rPr lang="ru-RU" dirty="0">
                <a:latin typeface="Times New Roman" pitchFamily="18" charset="0"/>
                <a:cs typeface="Times New Roman" pitchFamily="18" charset="0"/>
                <a:hlinkClick r:id="rId2" tooltip="Полісся | У Видерті бережуть традиції давнього ткацького ремесла"/>
              </a:rPr>
              <a:t> ремесла</a:t>
            </a:r>
          </a:p>
          <a:p>
            <a:br>
              <a:rPr lang="ru-RU" dirty="0">
                <a:hlinkClick r:id="rId3"/>
              </a:rPr>
            </a:br>
            <a:endParaRPr lang="ru-RU" dirty="0">
              <a:latin typeface="Times New Roman" panose="02020603050405020304" pitchFamily="18" charset="0"/>
              <a:cs typeface="Times New Roman" panose="02020603050405020304" pitchFamily="18" charset="0"/>
            </a:endParaRPr>
          </a:p>
        </p:txBody>
      </p:sp>
      <p:sp>
        <p:nvSpPr>
          <p:cNvPr id="8" name="Объект 2"/>
          <p:cNvSpPr txBox="1">
            <a:spLocks/>
          </p:cNvSpPr>
          <p:nvPr/>
        </p:nvSpPr>
        <p:spPr>
          <a:xfrm>
            <a:off x="300445" y="2399552"/>
            <a:ext cx="7121287" cy="430308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just"/>
            <a:r>
              <a:rPr lang="uk-UA" sz="2200" b="1" dirty="0">
                <a:latin typeface="Times New Roman" pitchFamily="18" charset="0"/>
                <a:cs typeface="Times New Roman" pitchFamily="18" charset="0"/>
              </a:rPr>
              <a:t>Ткацтво.</a:t>
            </a:r>
            <a:r>
              <a:rPr lang="uk-UA" sz="2200" dirty="0">
                <a:latin typeface="Times New Roman" pitchFamily="18" charset="0"/>
                <a:cs typeface="Times New Roman" pitchFamily="18" charset="0"/>
              </a:rPr>
              <a:t> Природа українського Полісся, його ландшафти та клімат створили сприятливі умови для вирощування льону, а отже — і розвитку ткацтва. Художнє ткацтво Полісся розвивалося впродовж століть, зберігаючи символіку візерунка, кольорову гаму (відтінки білого, червоного, чорного), текстильне переплетення ниток.</a:t>
            </a:r>
          </a:p>
          <a:p>
            <a:pPr algn="just"/>
            <a:r>
              <a:rPr lang="uk-UA" sz="2200" dirty="0">
                <a:latin typeface="Times New Roman" pitchFamily="18" charset="0"/>
                <a:cs typeface="Times New Roman" pitchFamily="18" charset="0"/>
              </a:rPr>
              <a:t>Відомими центрами поліського ткацтва до цього часу залишаються м. Кролевець Сумської області, </a:t>
            </a:r>
            <a:r>
              <a:rPr lang="uk-UA" sz="2200" dirty="0" err="1">
                <a:latin typeface="Times New Roman" pitchFamily="18" charset="0"/>
                <a:cs typeface="Times New Roman" pitchFamily="18" charset="0"/>
              </a:rPr>
              <a:t>смт</a:t>
            </a:r>
            <a:r>
              <a:rPr lang="uk-UA" sz="2200" dirty="0">
                <a:latin typeface="Times New Roman" pitchFamily="18" charset="0"/>
                <a:cs typeface="Times New Roman" pitchFamily="18" charset="0"/>
              </a:rPr>
              <a:t>. Іванків і с. </a:t>
            </a:r>
            <a:r>
              <a:rPr lang="uk-UA" sz="2200" dirty="0" err="1">
                <a:latin typeface="Times New Roman" pitchFamily="18" charset="0"/>
                <a:cs typeface="Times New Roman" pitchFamily="18" charset="0"/>
              </a:rPr>
              <a:t>Обуховичі</a:t>
            </a:r>
            <a:r>
              <a:rPr lang="uk-UA" sz="2200" dirty="0">
                <a:latin typeface="Times New Roman" pitchFamily="18" charset="0"/>
                <a:cs typeface="Times New Roman" pitchFamily="18" charset="0"/>
              </a:rPr>
              <a:t> Київської області, с. </a:t>
            </a:r>
            <a:r>
              <a:rPr lang="uk-UA" sz="2200" dirty="0" err="1">
                <a:latin typeface="Times New Roman" pitchFamily="18" charset="0"/>
                <a:cs typeface="Times New Roman" pitchFamily="18" charset="0"/>
              </a:rPr>
              <a:t>Бехи</a:t>
            </a:r>
            <a:r>
              <a:rPr lang="uk-UA" sz="2200" dirty="0">
                <a:latin typeface="Times New Roman" pitchFamily="18" charset="0"/>
                <a:cs typeface="Times New Roman" pitchFamily="18" charset="0"/>
              </a:rPr>
              <a:t> Житомирської області, с. Видерта </a:t>
            </a:r>
            <a:r>
              <a:rPr lang="uk-UA" sz="2200" dirty="0" err="1">
                <a:latin typeface="Times New Roman" pitchFamily="18" charset="0"/>
                <a:cs typeface="Times New Roman" pitchFamily="18" charset="0"/>
              </a:rPr>
              <a:t>Камінь-Каширського</a:t>
            </a:r>
            <a:r>
              <a:rPr lang="uk-UA" sz="2200" dirty="0">
                <a:latin typeface="Times New Roman" pitchFamily="18" charset="0"/>
                <a:cs typeface="Times New Roman" pitchFamily="18" charset="0"/>
              </a:rPr>
              <a:t> району Волинської області.</a:t>
            </a:r>
          </a:p>
        </p:txBody>
      </p:sp>
      <p:pic>
        <p:nvPicPr>
          <p:cNvPr id="4100" name="Picture 4" descr="http://polissia.net/wp-content/uploads/2019/03/%D1%811.jpg"/>
          <p:cNvPicPr>
            <a:picLocks noChangeAspect="1" noChangeArrowheads="1"/>
          </p:cNvPicPr>
          <p:nvPr/>
        </p:nvPicPr>
        <p:blipFill>
          <a:blip r:embed="rId4"/>
          <a:srcRect/>
          <a:stretch>
            <a:fillRect/>
          </a:stretch>
        </p:blipFill>
        <p:spPr bwMode="auto">
          <a:xfrm>
            <a:off x="7550674" y="2521259"/>
            <a:ext cx="4438835" cy="29473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46051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3464" y="705148"/>
            <a:ext cx="11171207" cy="1001363"/>
          </a:xfrm>
        </p:spPr>
        <p:txBody>
          <a:bodyPr/>
          <a:lstStyle/>
          <a:p>
            <a:r>
              <a:rPr lang="uk-UA" b="1" dirty="0"/>
              <a:t>Декоративно-ужиткове мистецтво.            Історична довідка.</a:t>
            </a:r>
            <a:endParaRPr lang="ru-RU" b="1" dirty="0"/>
          </a:p>
        </p:txBody>
      </p:sp>
      <p:sp>
        <p:nvSpPr>
          <p:cNvPr id="3" name="Объект 2"/>
          <p:cNvSpPr>
            <a:spLocks noGrp="1"/>
          </p:cNvSpPr>
          <p:nvPr>
            <p:ph idx="1"/>
          </p:nvPr>
        </p:nvSpPr>
        <p:spPr>
          <a:xfrm>
            <a:off x="535578" y="2312126"/>
            <a:ext cx="5364890" cy="3873014"/>
          </a:xfrm>
        </p:spPr>
        <p:txBody>
          <a:bodyPr>
            <a:noAutofit/>
          </a:bodyPr>
          <a:lstStyle/>
          <a:p>
            <a:pPr algn="just"/>
            <a:r>
              <a:rPr lang="uk-UA" sz="2400" dirty="0">
                <a:latin typeface="Times New Roman" pitchFamily="18" charset="0"/>
                <a:cs typeface="Times New Roman" pitchFamily="18" charset="0"/>
              </a:rPr>
              <a:t>Перша згадка про </a:t>
            </a:r>
            <a:r>
              <a:rPr lang="uk-UA" sz="2400" dirty="0" err="1">
                <a:latin typeface="Times New Roman" pitchFamily="18" charset="0"/>
                <a:cs typeface="Times New Roman" pitchFamily="18" charset="0"/>
              </a:rPr>
              <a:t>кролевецький</a:t>
            </a:r>
            <a:r>
              <a:rPr lang="uk-UA" sz="2400" dirty="0">
                <a:latin typeface="Times New Roman" pitchFamily="18" charset="0"/>
                <a:cs typeface="Times New Roman" pitchFamily="18" charset="0"/>
              </a:rPr>
              <a:t> рушник датується ще 1639 р. У цей період вони мали величезний попит далеко за межами </a:t>
            </a:r>
            <a:r>
              <a:rPr lang="uk-UA" sz="2400" dirty="0" err="1">
                <a:latin typeface="Times New Roman" pitchFamily="18" charset="0"/>
                <a:cs typeface="Times New Roman" pitchFamily="18" charset="0"/>
              </a:rPr>
              <a:t>Кролевецького</a:t>
            </a:r>
            <a:r>
              <a:rPr lang="uk-UA" sz="2400" dirty="0">
                <a:latin typeface="Times New Roman" pitchFamily="18" charset="0"/>
                <a:cs typeface="Times New Roman" pitchFamily="18" charset="0"/>
              </a:rPr>
              <a:t> краю. Їх можна було зустріти на чисельних ярмарках різних міст — у Чернігові, Києві, Харкові, Полтаві. Дату організації ткацького цеху в Кролевці відносять до кінця </a:t>
            </a:r>
            <a:r>
              <a:rPr lang="en-US" sz="2400" dirty="0">
                <a:latin typeface="Times New Roman" pitchFamily="18" charset="0"/>
                <a:cs typeface="Times New Roman" pitchFamily="18" charset="0"/>
              </a:rPr>
              <a:t>XVII — </a:t>
            </a:r>
            <a:r>
              <a:rPr lang="uk-UA" sz="2400" dirty="0">
                <a:latin typeface="Times New Roman" pitchFamily="18" charset="0"/>
                <a:cs typeface="Times New Roman" pitchFamily="18" charset="0"/>
              </a:rPr>
              <a:t>початку </a:t>
            </a:r>
            <a:r>
              <a:rPr lang="en-US" sz="2400" dirty="0">
                <a:latin typeface="Times New Roman" pitchFamily="18" charset="0"/>
                <a:cs typeface="Times New Roman" pitchFamily="18" charset="0"/>
              </a:rPr>
              <a:t>XVIII </a:t>
            </a:r>
            <a:r>
              <a:rPr lang="uk-UA" sz="2400" dirty="0">
                <a:latin typeface="Times New Roman" pitchFamily="18" charset="0"/>
                <a:cs typeface="Times New Roman" pitchFamily="18" charset="0"/>
              </a:rPr>
              <a:t>ст.</a:t>
            </a:r>
            <a:endParaRPr lang="ru-RU" sz="2400" dirty="0">
              <a:latin typeface="Times New Roman" pitchFamily="18" charset="0"/>
              <a:cs typeface="Times New Roman" pitchFamily="18" charset="0"/>
            </a:endParaRPr>
          </a:p>
        </p:txBody>
      </p:sp>
      <p:sp>
        <p:nvSpPr>
          <p:cNvPr id="5" name="Прямоугольник 4"/>
          <p:cNvSpPr/>
          <p:nvPr/>
        </p:nvSpPr>
        <p:spPr>
          <a:xfrm>
            <a:off x="7836333" y="6082318"/>
            <a:ext cx="2346155" cy="369332"/>
          </a:xfrm>
          <a:prstGeom prst="rect">
            <a:avLst/>
          </a:prstGeom>
        </p:spPr>
        <p:txBody>
          <a:bodyPr wrap="none">
            <a:spAutoFit/>
          </a:bodyPr>
          <a:lstStyle/>
          <a:p>
            <a:r>
              <a:rPr lang="ru-RU" dirty="0" err="1">
                <a:solidFill>
                  <a:schemeClr val="bg1">
                    <a:lumMod val="50000"/>
                  </a:schemeClr>
                </a:solidFill>
                <a:latin typeface="Times New Roman" panose="02020603050405020304" pitchFamily="18" charset="0"/>
                <a:cs typeface="Times New Roman" panose="02020603050405020304" pitchFamily="18" charset="0"/>
              </a:rPr>
              <a:t>Кролевецькі</a:t>
            </a:r>
            <a:r>
              <a:rPr lang="ru-RU" dirty="0">
                <a:solidFill>
                  <a:schemeClr val="bg1">
                    <a:lumMod val="50000"/>
                  </a:schemeClr>
                </a:solidFill>
                <a:latin typeface="Times New Roman" panose="02020603050405020304" pitchFamily="18" charset="0"/>
                <a:cs typeface="Times New Roman" panose="02020603050405020304" pitchFamily="18" charset="0"/>
              </a:rPr>
              <a:t> рушники</a:t>
            </a:r>
          </a:p>
        </p:txBody>
      </p:sp>
      <p:pic>
        <p:nvPicPr>
          <p:cNvPr id="3074" name="Picture 2" descr="Кролевецькі рушники - Наукова бібліотека КНУКіМ"/>
          <p:cNvPicPr>
            <a:picLocks noChangeAspect="1" noChangeArrowheads="1"/>
          </p:cNvPicPr>
          <p:nvPr/>
        </p:nvPicPr>
        <p:blipFill>
          <a:blip r:embed="rId2"/>
          <a:srcRect/>
          <a:stretch>
            <a:fillRect/>
          </a:stretch>
        </p:blipFill>
        <p:spPr bwMode="auto">
          <a:xfrm>
            <a:off x="6072996" y="2485095"/>
            <a:ext cx="5756148" cy="33952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96091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6245" y="658434"/>
            <a:ext cx="10248920" cy="1127234"/>
          </a:xfrm>
        </p:spPr>
        <p:txBody>
          <a:bodyPr/>
          <a:lstStyle/>
          <a:p>
            <a:r>
              <a:rPr lang="uk-UA" b="1" dirty="0"/>
              <a:t>Декоративно-ужиткове мистецтво.            Історична довідка.</a:t>
            </a:r>
            <a:endParaRPr lang="ru-RU" b="1" dirty="0"/>
          </a:p>
        </p:txBody>
      </p:sp>
      <p:sp>
        <p:nvSpPr>
          <p:cNvPr id="3" name="Объект 2"/>
          <p:cNvSpPr>
            <a:spLocks noGrp="1"/>
          </p:cNvSpPr>
          <p:nvPr>
            <p:ph idx="1"/>
          </p:nvPr>
        </p:nvSpPr>
        <p:spPr>
          <a:xfrm>
            <a:off x="401992" y="2336080"/>
            <a:ext cx="6809691" cy="4289007"/>
          </a:xfrm>
        </p:spPr>
        <p:txBody>
          <a:bodyPr>
            <a:normAutofit/>
          </a:bodyPr>
          <a:lstStyle/>
          <a:p>
            <a:pPr algn="just"/>
            <a:r>
              <a:rPr lang="uk-UA" sz="2400" dirty="0">
                <a:latin typeface="Times New Roman" pitchFamily="18" charset="0"/>
                <a:cs typeface="Times New Roman" pitchFamily="18" charset="0"/>
              </a:rPr>
              <a:t>Для ткацтва Полісся характерні геометричні орнаменти з гострокутних фігур і ламаних ліній, виткані червоною ниткою на сірому льняному полотні. Переважають смугасті композиції — різної ширини та чергування простих і складних смуг, що утворені низкою різноманітних орнаментів — від барвистих смуг, рядків крапок і рисок (їх називають дороги, стежки, кривулі) до складніших за силуетом і фактурою (кружки, </a:t>
            </a:r>
            <a:r>
              <a:rPr lang="uk-UA" sz="2400" dirty="0" err="1">
                <a:latin typeface="Times New Roman" pitchFamily="18" charset="0"/>
                <a:cs typeface="Times New Roman" pitchFamily="18" charset="0"/>
              </a:rPr>
              <a:t>ружки</a:t>
            </a:r>
            <a:r>
              <a:rPr lang="uk-UA" sz="2400" dirty="0">
                <a:latin typeface="Times New Roman" pitchFamily="18" charset="0"/>
                <a:cs typeface="Times New Roman" pitchFamily="18" charset="0"/>
              </a:rPr>
              <a:t>, </a:t>
            </a:r>
            <a:r>
              <a:rPr lang="uk-UA" sz="2400" dirty="0" err="1">
                <a:latin typeface="Times New Roman" pitchFamily="18" charset="0"/>
                <a:cs typeface="Times New Roman" pitchFamily="18" charset="0"/>
              </a:rPr>
              <a:t>сикачі</a:t>
            </a:r>
            <a:r>
              <a:rPr lang="uk-UA" sz="2400" dirty="0">
                <a:latin typeface="Times New Roman" pitchFamily="18" charset="0"/>
                <a:cs typeface="Times New Roman" pitchFamily="18" charset="0"/>
              </a:rPr>
              <a:t>, стежки, </a:t>
            </a:r>
            <a:r>
              <a:rPr lang="uk-UA" sz="2400" dirty="0" err="1">
                <a:latin typeface="Times New Roman" pitchFamily="18" charset="0"/>
                <a:cs typeface="Times New Roman" pitchFamily="18" charset="0"/>
              </a:rPr>
              <a:t>кароки</a:t>
            </a:r>
            <a:r>
              <a:rPr lang="uk-UA" sz="2400" dirty="0">
                <a:latin typeface="Times New Roman" pitchFamily="18" charset="0"/>
                <a:cs typeface="Times New Roman" pitchFamily="18" charset="0"/>
              </a:rPr>
              <a:t> тарілочки).</a:t>
            </a:r>
            <a:endParaRPr lang="ru-RU" sz="2400" dirty="0">
              <a:latin typeface="Times New Roman" pitchFamily="18" charset="0"/>
              <a:cs typeface="Times New Roman" pitchFamily="18" charset="0"/>
            </a:endParaRPr>
          </a:p>
        </p:txBody>
      </p:sp>
      <p:pic>
        <p:nvPicPr>
          <p:cNvPr id="2050" name="Picture 2" descr="Кролевецьке переборне ткацтво | Holiday decor, Decor, Quilts"/>
          <p:cNvPicPr>
            <a:picLocks noChangeAspect="1" noChangeArrowheads="1"/>
          </p:cNvPicPr>
          <p:nvPr/>
        </p:nvPicPr>
        <p:blipFill>
          <a:blip r:embed="rId2"/>
          <a:srcRect l="6982" r="1805"/>
          <a:stretch>
            <a:fillRect/>
          </a:stretch>
        </p:blipFill>
        <p:spPr bwMode="auto">
          <a:xfrm>
            <a:off x="7289040" y="2546232"/>
            <a:ext cx="4713179" cy="30781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Прямоугольник 5"/>
          <p:cNvSpPr/>
          <p:nvPr/>
        </p:nvSpPr>
        <p:spPr>
          <a:xfrm>
            <a:off x="7824160" y="5763140"/>
            <a:ext cx="3683478" cy="369332"/>
          </a:xfrm>
          <a:prstGeom prst="rect">
            <a:avLst/>
          </a:prstGeom>
        </p:spPr>
        <p:txBody>
          <a:bodyPr wrap="square">
            <a:spAutoFit/>
          </a:bodyPr>
          <a:lstStyle/>
          <a:p>
            <a:r>
              <a:rPr lang="ru-RU" dirty="0" err="1">
                <a:solidFill>
                  <a:schemeClr val="bg1">
                    <a:lumMod val="50000"/>
                  </a:schemeClr>
                </a:solidFill>
                <a:latin typeface="Times New Roman" panose="02020603050405020304" pitchFamily="18" charset="0"/>
                <a:cs typeface="Times New Roman" panose="02020603050405020304" pitchFamily="18" charset="0"/>
              </a:rPr>
              <a:t>Кролевецьке</a:t>
            </a:r>
            <a:r>
              <a:rPr lang="ru-RU" dirty="0">
                <a:solidFill>
                  <a:schemeClr val="bg1">
                    <a:lumMod val="50000"/>
                  </a:schemeClr>
                </a:solidFill>
                <a:latin typeface="Times New Roman" panose="02020603050405020304" pitchFamily="18" charset="0"/>
                <a:cs typeface="Times New Roman" panose="02020603050405020304" pitchFamily="18" charset="0"/>
              </a:rPr>
              <a:t> </a:t>
            </a:r>
            <a:r>
              <a:rPr lang="ru-RU" dirty="0" err="1">
                <a:solidFill>
                  <a:schemeClr val="bg1">
                    <a:lumMod val="50000"/>
                  </a:schemeClr>
                </a:solidFill>
                <a:latin typeface="Times New Roman" panose="02020603050405020304" pitchFamily="18" charset="0"/>
                <a:cs typeface="Times New Roman" panose="02020603050405020304" pitchFamily="18" charset="0"/>
              </a:rPr>
              <a:t>переборне</a:t>
            </a:r>
            <a:r>
              <a:rPr lang="uk-UA" dirty="0">
                <a:latin typeface="Times New Roman" pitchFamily="18" charset="0"/>
                <a:cs typeface="Times New Roman" pitchFamily="18" charset="0"/>
                <a:hlinkClick r:id="rId3" tooltip="Кролевецьке переборне ткацтво | Holiday decor, Decor, Quilts"/>
              </a:rPr>
              <a:t> </a:t>
            </a:r>
            <a:r>
              <a:rPr lang="ru-RU" dirty="0" err="1">
                <a:solidFill>
                  <a:schemeClr val="bg1">
                    <a:lumMod val="50000"/>
                  </a:schemeClr>
                </a:solidFill>
                <a:latin typeface="Times New Roman" panose="02020603050405020304" pitchFamily="18" charset="0"/>
                <a:cs typeface="Times New Roman" panose="02020603050405020304" pitchFamily="18" charset="0"/>
              </a:rPr>
              <a:t>ткацтво</a:t>
            </a:r>
            <a:endParaRPr lang="ru-RU"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6906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2864" y="690114"/>
            <a:ext cx="8761413" cy="938760"/>
          </a:xfrm>
        </p:spPr>
        <p:txBody>
          <a:bodyPr/>
          <a:lstStyle/>
          <a:p>
            <a:r>
              <a:rPr lang="uk-UA" b="1" dirty="0"/>
              <a:t>Декоративно-ужиткове мистецтво. Вишивка.</a:t>
            </a:r>
            <a:endParaRPr lang="ru-RU" b="1" dirty="0"/>
          </a:p>
        </p:txBody>
      </p:sp>
      <p:sp>
        <p:nvSpPr>
          <p:cNvPr id="3" name="Объект 2"/>
          <p:cNvSpPr>
            <a:spLocks noGrp="1"/>
          </p:cNvSpPr>
          <p:nvPr>
            <p:ph idx="1"/>
          </p:nvPr>
        </p:nvSpPr>
        <p:spPr>
          <a:xfrm>
            <a:off x="518327" y="2318828"/>
            <a:ext cx="8116715" cy="4071620"/>
          </a:xfrm>
        </p:spPr>
        <p:txBody>
          <a:bodyPr>
            <a:noAutofit/>
          </a:bodyPr>
          <a:lstStyle/>
          <a:p>
            <a:pPr algn="just"/>
            <a:r>
              <a:rPr lang="uk-UA" sz="2400" dirty="0">
                <a:latin typeface="Times New Roman" pitchFamily="18" charset="0"/>
                <a:cs typeface="Times New Roman" pitchFamily="18" charset="0"/>
              </a:rPr>
              <a:t>Здавна існує на Волинському Поліссі звичай прикрашати сорочки візерунковим ткацтвом, під впливом якого утворилася техніка шиття «занизування». Характерною особливістю цієї техніки є те, що вишивальна нитка протягується через усю довжину орнаменту, аналогічно шву «уперед голку».</a:t>
            </a:r>
          </a:p>
          <a:p>
            <a:pPr algn="just"/>
            <a:r>
              <a:rPr lang="uk-UA" sz="2400" dirty="0">
                <a:latin typeface="Times New Roman" pitchFamily="18" charset="0"/>
                <a:cs typeface="Times New Roman" pitchFamily="18" charset="0"/>
              </a:rPr>
              <a:t>Домінуючим у вишивці Волинського Полісся є червоний або вишневий колір, який підкреслюють синім або чорним. Усе поле рукава зазвичай вкривають геометричні орнаментальні мотиви. На полику й підопліччі орнамент лягає горизонтально, а нижче — у вертикальні смуги.</a:t>
            </a:r>
          </a:p>
        </p:txBody>
      </p:sp>
      <p:sp>
        <p:nvSpPr>
          <p:cNvPr id="1026" name="AutoShape 2" descr="Волинська вишиванк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1028" name="Picture 4" descr="Волынские вышиванки"/>
          <p:cNvPicPr>
            <a:picLocks noChangeAspect="1" noChangeArrowheads="1"/>
          </p:cNvPicPr>
          <p:nvPr/>
        </p:nvPicPr>
        <p:blipFill>
          <a:blip r:embed="rId2"/>
          <a:srcRect t="7166" r="5529"/>
          <a:stretch>
            <a:fillRect/>
          </a:stretch>
        </p:blipFill>
        <p:spPr bwMode="auto">
          <a:xfrm>
            <a:off x="8810848" y="2467154"/>
            <a:ext cx="3093605" cy="40533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17763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772" name="Picture 4" descr="Представляємо окрасу етнографічного відділу до Дня вишиванки - Житомирський  Краєзнавчий Музей"/>
          <p:cNvPicPr>
            <a:picLocks noChangeAspect="1" noChangeArrowheads="1"/>
          </p:cNvPicPr>
          <p:nvPr/>
        </p:nvPicPr>
        <p:blipFill>
          <a:blip r:embed="rId2"/>
          <a:srcRect t="9649" r="2" b="37767"/>
          <a:stretch/>
        </p:blipFill>
        <p:spPr bwMode="auto">
          <a:xfrm>
            <a:off x="477086" y="466162"/>
            <a:ext cx="5615867" cy="3937502"/>
          </a:xfrm>
          <a:custGeom>
            <a:avLst/>
            <a:gdLst/>
            <a:ahLst/>
            <a:cxnLst/>
            <a:rect l="l" t="t" r="r" b="b"/>
            <a:pathLst>
              <a:path w="5615867" h="3937502">
                <a:moveTo>
                  <a:pt x="0" y="0"/>
                </a:moveTo>
                <a:lnTo>
                  <a:pt x="5615867" y="0"/>
                </a:lnTo>
                <a:lnTo>
                  <a:pt x="5615867" y="3592995"/>
                </a:lnTo>
                <a:lnTo>
                  <a:pt x="5526768" y="3592995"/>
                </a:lnTo>
                <a:lnTo>
                  <a:pt x="5297516" y="3589699"/>
                </a:lnTo>
                <a:lnTo>
                  <a:pt x="5072759" y="3584753"/>
                </a:lnTo>
                <a:lnTo>
                  <a:pt x="4850251" y="3580082"/>
                </a:lnTo>
                <a:lnTo>
                  <a:pt x="4632236" y="3574861"/>
                </a:lnTo>
                <a:lnTo>
                  <a:pt x="4415345" y="3566894"/>
                </a:lnTo>
                <a:lnTo>
                  <a:pt x="4201828" y="3558376"/>
                </a:lnTo>
                <a:lnTo>
                  <a:pt x="3992803" y="3550683"/>
                </a:lnTo>
                <a:lnTo>
                  <a:pt x="3584870" y="3528977"/>
                </a:lnTo>
                <a:lnTo>
                  <a:pt x="3193793" y="3505898"/>
                </a:lnTo>
                <a:lnTo>
                  <a:pt x="2818449" y="3481719"/>
                </a:lnTo>
                <a:lnTo>
                  <a:pt x="2463334" y="3455068"/>
                </a:lnTo>
                <a:lnTo>
                  <a:pt x="2123952" y="3427317"/>
                </a:lnTo>
                <a:lnTo>
                  <a:pt x="1809292" y="3397369"/>
                </a:lnTo>
                <a:lnTo>
                  <a:pt x="1513738" y="3367971"/>
                </a:lnTo>
                <a:lnTo>
                  <a:pt x="1241781" y="3338572"/>
                </a:lnTo>
                <a:lnTo>
                  <a:pt x="992302" y="3310822"/>
                </a:lnTo>
                <a:lnTo>
                  <a:pt x="770916" y="3284445"/>
                </a:lnTo>
                <a:lnTo>
                  <a:pt x="570883" y="3259442"/>
                </a:lnTo>
                <a:lnTo>
                  <a:pt x="402316" y="3238561"/>
                </a:lnTo>
                <a:lnTo>
                  <a:pt x="260719" y="3218778"/>
                </a:lnTo>
                <a:lnTo>
                  <a:pt x="66304" y="3190479"/>
                </a:lnTo>
                <a:lnTo>
                  <a:pt x="1" y="3180862"/>
                </a:lnTo>
                <a:lnTo>
                  <a:pt x="1" y="3937502"/>
                </a:lnTo>
                <a:lnTo>
                  <a:pt x="0" y="3937502"/>
                </a:ln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32774" name="Picture 6" descr="https://img.20minut.ua/uploads/ckeditor/0009/90/0e71e2e31c53061acf27ed7d0ffc9ec0e6f73d44.jpeg?hash=2018-05-17-14-08-21"/>
          <p:cNvPicPr>
            <a:picLocks noChangeAspect="1" noChangeArrowheads="1"/>
          </p:cNvPicPr>
          <p:nvPr/>
        </p:nvPicPr>
        <p:blipFill>
          <a:blip r:embed="rId3"/>
          <a:srcRect t="4311" b="47760"/>
          <a:stretch/>
        </p:blipFill>
        <p:spPr bwMode="auto">
          <a:xfrm>
            <a:off x="6089905" y="454911"/>
            <a:ext cx="5625013" cy="3594644"/>
          </a:xfrm>
          <a:custGeom>
            <a:avLst/>
            <a:gdLst/>
            <a:ahLst/>
            <a:cxnLst/>
            <a:rect l="l" t="t" r="r" b="b"/>
            <a:pathLst>
              <a:path w="5625013" h="3594644">
                <a:moveTo>
                  <a:pt x="0" y="0"/>
                </a:moveTo>
                <a:lnTo>
                  <a:pt x="5625013" y="0"/>
                </a:lnTo>
                <a:lnTo>
                  <a:pt x="5625013" y="3182785"/>
                </a:lnTo>
                <a:lnTo>
                  <a:pt x="5369916" y="3223724"/>
                </a:lnTo>
                <a:lnTo>
                  <a:pt x="5115940" y="3262739"/>
                </a:lnTo>
                <a:lnTo>
                  <a:pt x="4860842" y="3300930"/>
                </a:lnTo>
                <a:lnTo>
                  <a:pt x="4604619" y="3333626"/>
                </a:lnTo>
                <a:lnTo>
                  <a:pt x="4349520" y="3366596"/>
                </a:lnTo>
                <a:lnTo>
                  <a:pt x="4093297" y="3397369"/>
                </a:lnTo>
                <a:lnTo>
                  <a:pt x="3840446" y="3423746"/>
                </a:lnTo>
                <a:lnTo>
                  <a:pt x="3584223" y="3448748"/>
                </a:lnTo>
                <a:lnTo>
                  <a:pt x="3329125" y="3471553"/>
                </a:lnTo>
                <a:lnTo>
                  <a:pt x="3078521" y="3491336"/>
                </a:lnTo>
                <a:lnTo>
                  <a:pt x="2824547" y="3511118"/>
                </a:lnTo>
                <a:lnTo>
                  <a:pt x="2573942" y="3527604"/>
                </a:lnTo>
                <a:lnTo>
                  <a:pt x="2323339" y="3540517"/>
                </a:lnTo>
                <a:lnTo>
                  <a:pt x="2073860" y="3553980"/>
                </a:lnTo>
                <a:lnTo>
                  <a:pt x="1826627" y="3565245"/>
                </a:lnTo>
                <a:lnTo>
                  <a:pt x="1581642" y="3573213"/>
                </a:lnTo>
                <a:lnTo>
                  <a:pt x="1336657" y="3580082"/>
                </a:lnTo>
                <a:lnTo>
                  <a:pt x="1093921" y="3586676"/>
                </a:lnTo>
                <a:lnTo>
                  <a:pt x="854555" y="3589699"/>
                </a:lnTo>
                <a:lnTo>
                  <a:pt x="615189" y="3592995"/>
                </a:lnTo>
                <a:lnTo>
                  <a:pt x="379194" y="3594644"/>
                </a:lnTo>
                <a:lnTo>
                  <a:pt x="145448" y="3592995"/>
                </a:lnTo>
                <a:lnTo>
                  <a:pt x="0" y="3592995"/>
                </a:ln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32779"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128074"/>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2781" name="Freeform: Shape 32780">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58392"/>
            <a:ext cx="12192000" cy="3033446"/>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2783"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uk-UA"/>
          </a:p>
        </p:txBody>
      </p:sp>
      <p:sp>
        <p:nvSpPr>
          <p:cNvPr id="2" name="Заголовок 1"/>
          <p:cNvSpPr>
            <a:spLocks noGrp="1"/>
          </p:cNvSpPr>
          <p:nvPr>
            <p:ph type="title"/>
          </p:nvPr>
        </p:nvSpPr>
        <p:spPr>
          <a:xfrm>
            <a:off x="1154955" y="4110824"/>
            <a:ext cx="5015258" cy="1908975"/>
          </a:xfrm>
        </p:spPr>
        <p:txBody>
          <a:bodyPr>
            <a:normAutofit/>
          </a:bodyPr>
          <a:lstStyle/>
          <a:p>
            <a:r>
              <a:rPr lang="uk-UA" sz="3300" b="1">
                <a:solidFill>
                  <a:schemeClr val="tx1"/>
                </a:solidFill>
              </a:rPr>
              <a:t>Декоративно-ужиткове мистецтво. Вишивка.</a:t>
            </a:r>
            <a:endParaRPr lang="uk-UA" sz="3300">
              <a:solidFill>
                <a:schemeClr val="tx1"/>
              </a:solidFill>
            </a:endParaRPr>
          </a:p>
        </p:txBody>
      </p:sp>
      <p:sp>
        <p:nvSpPr>
          <p:cNvPr id="3" name="Содержимое 2"/>
          <p:cNvSpPr>
            <a:spLocks noGrp="1"/>
          </p:cNvSpPr>
          <p:nvPr>
            <p:ph idx="1"/>
          </p:nvPr>
        </p:nvSpPr>
        <p:spPr>
          <a:xfrm>
            <a:off x="6375894" y="4110824"/>
            <a:ext cx="4772509" cy="1908976"/>
          </a:xfrm>
        </p:spPr>
        <p:txBody>
          <a:bodyPr anchor="ctr">
            <a:normAutofit/>
          </a:bodyPr>
          <a:lstStyle/>
          <a:p>
            <a:r>
              <a:rPr lang="uk-UA">
                <a:solidFill>
                  <a:schemeClr val="tx1"/>
                </a:solidFill>
                <a:latin typeface="Times New Roman" pitchFamily="18" charset="0"/>
                <a:cs typeface="Times New Roman" pitchFamily="18" charset="0"/>
              </a:rPr>
              <a:t>А для Житомирщини характерною є вишивка червоним з синім або чорним кольорами, що суцільно вкриває рукав сорочки, але поряд із «занизуванням» набуває поширення і дрібний хрестик.</a:t>
            </a:r>
          </a:p>
          <a:p>
            <a:endParaRPr lang="uk-UA">
              <a:solidFill>
                <a:schemeClr val="tx1"/>
              </a:solidFill>
            </a:endParaRPr>
          </a:p>
        </p:txBody>
      </p:sp>
    </p:spTree>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5610" y="775261"/>
            <a:ext cx="8761413" cy="706964"/>
          </a:xfrm>
        </p:spPr>
        <p:txBody>
          <a:bodyPr/>
          <a:lstStyle/>
          <a:p>
            <a:r>
              <a:rPr lang="uk-UA" b="1" dirty="0"/>
              <a:t>Народний одяг</a:t>
            </a:r>
            <a:endParaRPr lang="uk-UA" dirty="0"/>
          </a:p>
        </p:txBody>
      </p:sp>
      <p:sp>
        <p:nvSpPr>
          <p:cNvPr id="3" name="Содержимое 2"/>
          <p:cNvSpPr>
            <a:spLocks noGrp="1"/>
          </p:cNvSpPr>
          <p:nvPr>
            <p:ph idx="1"/>
          </p:nvPr>
        </p:nvSpPr>
        <p:spPr>
          <a:xfrm>
            <a:off x="473467" y="2603499"/>
            <a:ext cx="7790639" cy="3995708"/>
          </a:xfrm>
        </p:spPr>
        <p:txBody>
          <a:bodyPr>
            <a:normAutofit/>
          </a:bodyPr>
          <a:lstStyle/>
          <a:p>
            <a:pPr algn="just"/>
            <a:r>
              <a:rPr lang="uk-UA" sz="2200" dirty="0">
                <a:latin typeface="Times New Roman" pitchFamily="18" charset="0"/>
                <a:cs typeface="Times New Roman" pitchFamily="18" charset="0"/>
              </a:rPr>
              <a:t>Культура поліського регіону України зазнала відчутного впливу з боку сусідів — поляків, білорусів та росіян. Так, на Західному Поліссі переважають польські впливи, а на Східному — російські.</a:t>
            </a:r>
          </a:p>
          <a:p>
            <a:pPr algn="just"/>
            <a:r>
              <a:rPr lang="uk-UA" sz="2200" dirty="0">
                <a:latin typeface="Times New Roman" pitchFamily="18" charset="0"/>
                <a:cs typeface="Times New Roman" pitchFamily="18" charset="0"/>
              </a:rPr>
              <a:t>Поліські</a:t>
            </a:r>
            <a:r>
              <a:rPr lang="uk-UA" sz="2200" b="1" dirty="0">
                <a:latin typeface="Times New Roman" pitchFamily="18" charset="0"/>
                <a:cs typeface="Times New Roman" pitchFamily="18" charset="0"/>
              </a:rPr>
              <a:t> строї</a:t>
            </a:r>
            <a:r>
              <a:rPr lang="uk-UA" sz="2200" dirty="0">
                <a:latin typeface="Times New Roman" pitchFamily="18" charset="0"/>
                <a:cs typeface="Times New Roman" pitchFamily="18" charset="0"/>
              </a:rPr>
              <a:t> (</a:t>
            </a:r>
            <a:r>
              <a:rPr lang="uk-UA" sz="2200" i="1" dirty="0">
                <a:latin typeface="Times New Roman" pitchFamily="18" charset="0"/>
                <a:cs typeface="Times New Roman" pitchFamily="18" charset="0"/>
              </a:rPr>
              <a:t>народні костюми</a:t>
            </a:r>
            <a:r>
              <a:rPr lang="uk-UA" sz="2200" dirty="0">
                <a:latin typeface="Times New Roman" pitchFamily="18" charset="0"/>
                <a:cs typeface="Times New Roman" pitchFamily="18" charset="0"/>
              </a:rPr>
              <a:t>) вирізняються домінуванням двоколірної біло-червоної гами: поєднання духовного-божественного (білий) та земного (червоного), відсутністю купованих тканин та тканим і вибійчаним декоративним оздобленням вбрання.</a:t>
            </a:r>
          </a:p>
          <a:p>
            <a:pPr algn="just"/>
            <a:endParaRPr lang="uk-UA" sz="2200" dirty="0">
              <a:latin typeface="Times New Roman" pitchFamily="18" charset="0"/>
              <a:cs typeface="Times New Roman" pitchFamily="18" charset="0"/>
            </a:endParaRPr>
          </a:p>
        </p:txBody>
      </p:sp>
      <p:pic>
        <p:nvPicPr>
          <p:cNvPr id="1026" name="Picture 2" descr="Український народний костюм вперше на подіумі Українського тижня моди |  Музей Івана Гончара"/>
          <p:cNvPicPr>
            <a:picLocks noChangeAspect="1" noChangeArrowheads="1"/>
          </p:cNvPicPr>
          <p:nvPr/>
        </p:nvPicPr>
        <p:blipFill>
          <a:blip r:embed="rId2"/>
          <a:srcRect/>
          <a:stretch>
            <a:fillRect/>
          </a:stretch>
        </p:blipFill>
        <p:spPr bwMode="auto">
          <a:xfrm>
            <a:off x="8578355" y="1000663"/>
            <a:ext cx="3227892" cy="48394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8301487" y="5823155"/>
            <a:ext cx="3732362" cy="923330"/>
          </a:xfrm>
          <a:prstGeom prst="rect">
            <a:avLst/>
          </a:prstGeom>
        </p:spPr>
        <p:txBody>
          <a:bodyPr wrap="square">
            <a:spAutoFit/>
          </a:bodyPr>
          <a:lstStyle/>
          <a:p>
            <a:pPr algn="ctr"/>
            <a:r>
              <a:rPr lang="ru-RU" dirty="0" err="1">
                <a:solidFill>
                  <a:schemeClr val="tx1">
                    <a:lumMod val="50000"/>
                    <a:lumOff val="50000"/>
                  </a:schemeClr>
                </a:solidFill>
                <a:latin typeface="Times New Roman" pitchFamily="18" charset="0"/>
                <a:cs typeface="Times New Roman" pitchFamily="18" charset="0"/>
              </a:rPr>
              <a:t>Лівобережне</a:t>
            </a:r>
            <a:r>
              <a:rPr lang="ru-RU" dirty="0">
                <a:solidFill>
                  <a:schemeClr val="tx1">
                    <a:lumMod val="50000"/>
                    <a:lumOff val="50000"/>
                  </a:schemeClr>
                </a:solidFill>
                <a:latin typeface="Times New Roman" pitchFamily="18" charset="0"/>
                <a:cs typeface="Times New Roman" pitchFamily="18" charset="0"/>
              </a:rPr>
              <a:t> </a:t>
            </a:r>
            <a:r>
              <a:rPr lang="ru-RU" dirty="0" err="1">
                <a:solidFill>
                  <a:schemeClr val="tx1">
                    <a:lumMod val="50000"/>
                    <a:lumOff val="50000"/>
                  </a:schemeClr>
                </a:solidFill>
                <a:latin typeface="Times New Roman" pitchFamily="18" charset="0"/>
                <a:cs typeface="Times New Roman" pitchFamily="18" charset="0"/>
              </a:rPr>
              <a:t>Полісся</a:t>
            </a:r>
            <a:r>
              <a:rPr lang="ru-RU" dirty="0">
                <a:solidFill>
                  <a:schemeClr val="tx1">
                    <a:lumMod val="50000"/>
                    <a:lumOff val="50000"/>
                  </a:schemeClr>
                </a:solidFill>
                <a:latin typeface="Times New Roman" pitchFamily="18" charset="0"/>
                <a:cs typeface="Times New Roman" pitchFamily="18" charset="0"/>
              </a:rPr>
              <a:t> (</a:t>
            </a:r>
            <a:r>
              <a:rPr lang="ru-RU" dirty="0" err="1">
                <a:solidFill>
                  <a:schemeClr val="tx1">
                    <a:lumMod val="50000"/>
                    <a:lumOff val="50000"/>
                  </a:schemeClr>
                </a:solidFill>
                <a:latin typeface="Times New Roman" pitchFamily="18" charset="0"/>
                <a:cs typeface="Times New Roman" pitchFamily="18" charset="0"/>
              </a:rPr>
              <a:t>Чернігівська</a:t>
            </a:r>
            <a:r>
              <a:rPr lang="ru-RU" dirty="0">
                <a:solidFill>
                  <a:schemeClr val="tx1">
                    <a:lumMod val="50000"/>
                    <a:lumOff val="50000"/>
                  </a:schemeClr>
                </a:solidFill>
                <a:latin typeface="Times New Roman" pitchFamily="18" charset="0"/>
                <a:cs typeface="Times New Roman" pitchFamily="18" charset="0"/>
              </a:rPr>
              <a:t> область, </a:t>
            </a:r>
            <a:r>
              <a:rPr lang="ru-RU" dirty="0" err="1">
                <a:solidFill>
                  <a:schemeClr val="tx1">
                    <a:lumMod val="50000"/>
                    <a:lumOff val="50000"/>
                  </a:schemeClr>
                </a:solidFill>
                <a:latin typeface="Times New Roman" pitchFamily="18" charset="0"/>
                <a:cs typeface="Times New Roman" pitchFamily="18" charset="0"/>
              </a:rPr>
              <a:t>Новгород-Сіверський</a:t>
            </a:r>
            <a:r>
              <a:rPr lang="ru-RU" dirty="0">
                <a:solidFill>
                  <a:schemeClr val="tx1">
                    <a:lumMod val="50000"/>
                    <a:lumOff val="50000"/>
                  </a:schemeClr>
                </a:solidFill>
                <a:latin typeface="Times New Roman" pitchFamily="18" charset="0"/>
                <a:cs typeface="Times New Roman" pitchFamily="18" charset="0"/>
              </a:rPr>
              <a:t> район). </a:t>
            </a:r>
            <a:r>
              <a:rPr lang="ru-RU" dirty="0" err="1">
                <a:solidFill>
                  <a:schemeClr val="tx1">
                    <a:lumMod val="50000"/>
                    <a:lumOff val="50000"/>
                  </a:schemeClr>
                </a:solidFill>
                <a:latin typeface="Times New Roman" pitchFamily="18" charset="0"/>
                <a:cs typeface="Times New Roman" pitchFamily="18" charset="0"/>
              </a:rPr>
              <a:t>Кінець</a:t>
            </a:r>
            <a:r>
              <a:rPr lang="ru-RU" dirty="0">
                <a:solidFill>
                  <a:schemeClr val="tx1">
                    <a:lumMod val="50000"/>
                    <a:lumOff val="50000"/>
                  </a:schemeClr>
                </a:solidFill>
                <a:latin typeface="Times New Roman" pitchFamily="18" charset="0"/>
                <a:cs typeface="Times New Roman" pitchFamily="18" charset="0"/>
              </a:rPr>
              <a:t> ХІХ ст.</a:t>
            </a:r>
            <a:endParaRPr lang="uk-UA" dirty="0">
              <a:solidFill>
                <a:schemeClr val="tx1">
                  <a:lumMod val="50000"/>
                  <a:lumOff val="50000"/>
                </a:schemeClr>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637369" y="878778"/>
            <a:ext cx="8761413" cy="706964"/>
          </a:xfrm>
        </p:spPr>
        <p:txBody>
          <a:bodyPr/>
          <a:lstStyle/>
          <a:p>
            <a:r>
              <a:rPr lang="uk-UA" b="1" dirty="0"/>
              <a:t>Народний одяг</a:t>
            </a:r>
            <a:endParaRPr lang="uk-UA" dirty="0"/>
          </a:p>
        </p:txBody>
      </p:sp>
      <p:pic>
        <p:nvPicPr>
          <p:cNvPr id="34818" name="Picture 2" descr="Український народний костюм вперше на подіумі Українського тижня моди |  Музей Івана Гончара"/>
          <p:cNvPicPr>
            <a:picLocks noChangeAspect="1" noChangeArrowheads="1"/>
          </p:cNvPicPr>
          <p:nvPr/>
        </p:nvPicPr>
        <p:blipFill>
          <a:blip r:embed="rId2"/>
          <a:srcRect/>
          <a:stretch>
            <a:fillRect/>
          </a:stretch>
        </p:blipFill>
        <p:spPr bwMode="auto">
          <a:xfrm>
            <a:off x="4926086" y="1051088"/>
            <a:ext cx="3165491" cy="47458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4820" name="Picture 4" descr="Український народний костюм вперше на подіумі Українського тижня моди |  Музей Івана Гончара"/>
          <p:cNvPicPr>
            <a:picLocks noChangeAspect="1" noChangeArrowheads="1"/>
          </p:cNvPicPr>
          <p:nvPr/>
        </p:nvPicPr>
        <p:blipFill>
          <a:blip r:embed="rId3"/>
          <a:srcRect t="3984" r="24521" b="3819"/>
          <a:stretch>
            <a:fillRect/>
          </a:stretch>
        </p:blipFill>
        <p:spPr bwMode="auto">
          <a:xfrm>
            <a:off x="8600836" y="1051345"/>
            <a:ext cx="2967187" cy="47131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Прямоугольник 6"/>
          <p:cNvSpPr/>
          <p:nvPr/>
        </p:nvSpPr>
        <p:spPr>
          <a:xfrm>
            <a:off x="8301487" y="5823155"/>
            <a:ext cx="3732362" cy="923330"/>
          </a:xfrm>
          <a:prstGeom prst="rect">
            <a:avLst/>
          </a:prstGeom>
        </p:spPr>
        <p:txBody>
          <a:bodyPr wrap="square">
            <a:spAutoFit/>
          </a:bodyPr>
          <a:lstStyle/>
          <a:p>
            <a:pPr algn="ctr"/>
            <a:r>
              <a:rPr lang="ru-RU" dirty="0" err="1">
                <a:solidFill>
                  <a:schemeClr val="tx1">
                    <a:lumMod val="50000"/>
                    <a:lumOff val="50000"/>
                  </a:schemeClr>
                </a:solidFill>
                <a:latin typeface="Times New Roman" pitchFamily="18" charset="0"/>
                <a:cs typeface="Times New Roman" pitchFamily="18" charset="0"/>
              </a:rPr>
              <a:t>Західне</a:t>
            </a:r>
            <a:r>
              <a:rPr lang="ru-RU" dirty="0">
                <a:solidFill>
                  <a:schemeClr val="tx1">
                    <a:lumMod val="50000"/>
                    <a:lumOff val="50000"/>
                  </a:schemeClr>
                </a:solidFill>
                <a:latin typeface="Times New Roman" pitchFamily="18" charset="0"/>
                <a:cs typeface="Times New Roman" pitchFamily="18" charset="0"/>
              </a:rPr>
              <a:t> </a:t>
            </a:r>
            <a:r>
              <a:rPr lang="ru-RU" dirty="0" err="1">
                <a:solidFill>
                  <a:schemeClr val="tx1">
                    <a:lumMod val="50000"/>
                    <a:lumOff val="50000"/>
                  </a:schemeClr>
                </a:solidFill>
                <a:latin typeface="Times New Roman" pitchFamily="18" charset="0"/>
                <a:cs typeface="Times New Roman" pitchFamily="18" charset="0"/>
              </a:rPr>
              <a:t>Полісся</a:t>
            </a:r>
            <a:r>
              <a:rPr lang="ru-RU" dirty="0">
                <a:solidFill>
                  <a:schemeClr val="tx1">
                    <a:lumMod val="50000"/>
                    <a:lumOff val="50000"/>
                  </a:schemeClr>
                </a:solidFill>
                <a:latin typeface="Times New Roman" pitchFamily="18" charset="0"/>
                <a:cs typeface="Times New Roman" pitchFamily="18" charset="0"/>
              </a:rPr>
              <a:t> (</a:t>
            </a:r>
            <a:r>
              <a:rPr lang="ru-RU" dirty="0" err="1">
                <a:solidFill>
                  <a:schemeClr val="tx1">
                    <a:lumMod val="50000"/>
                    <a:lumOff val="50000"/>
                  </a:schemeClr>
                </a:solidFill>
                <a:latin typeface="Times New Roman" pitchFamily="18" charset="0"/>
                <a:cs typeface="Times New Roman" pitchFamily="18" charset="0"/>
              </a:rPr>
              <a:t>Рівненська</a:t>
            </a:r>
            <a:r>
              <a:rPr lang="ru-RU" dirty="0">
                <a:solidFill>
                  <a:schemeClr val="tx1">
                    <a:lumMod val="50000"/>
                    <a:lumOff val="50000"/>
                  </a:schemeClr>
                </a:solidFill>
                <a:latin typeface="Times New Roman" pitchFamily="18" charset="0"/>
                <a:cs typeface="Times New Roman" pitchFamily="18" charset="0"/>
              </a:rPr>
              <a:t> область, </a:t>
            </a:r>
            <a:r>
              <a:rPr lang="ru-RU" dirty="0" err="1">
                <a:solidFill>
                  <a:schemeClr val="tx1">
                    <a:lumMod val="50000"/>
                    <a:lumOff val="50000"/>
                  </a:schemeClr>
                </a:solidFill>
                <a:latin typeface="Times New Roman" pitchFamily="18" charset="0"/>
                <a:cs typeface="Times New Roman" pitchFamily="18" charset="0"/>
              </a:rPr>
              <a:t>Сарнинський</a:t>
            </a:r>
            <a:r>
              <a:rPr lang="ru-RU" dirty="0">
                <a:solidFill>
                  <a:schemeClr val="tx1">
                    <a:lumMod val="50000"/>
                    <a:lumOff val="50000"/>
                  </a:schemeClr>
                </a:solidFill>
                <a:latin typeface="Times New Roman" pitchFamily="18" charset="0"/>
                <a:cs typeface="Times New Roman" pitchFamily="18" charset="0"/>
              </a:rPr>
              <a:t> район). Початок ХХ ст.</a:t>
            </a:r>
            <a:endParaRPr lang="uk-UA" dirty="0">
              <a:solidFill>
                <a:schemeClr val="tx1">
                  <a:lumMod val="50000"/>
                  <a:lumOff val="50000"/>
                </a:schemeClr>
              </a:solidFill>
              <a:latin typeface="Times New Roman" pitchFamily="18" charset="0"/>
              <a:cs typeface="Times New Roman" pitchFamily="18" charset="0"/>
            </a:endParaRPr>
          </a:p>
        </p:txBody>
      </p:sp>
      <p:sp>
        <p:nvSpPr>
          <p:cNvPr id="8" name="Прямоугольник 7"/>
          <p:cNvSpPr/>
          <p:nvPr/>
        </p:nvSpPr>
        <p:spPr>
          <a:xfrm>
            <a:off x="4641012" y="5820280"/>
            <a:ext cx="3732362" cy="923330"/>
          </a:xfrm>
          <a:prstGeom prst="rect">
            <a:avLst/>
          </a:prstGeom>
        </p:spPr>
        <p:txBody>
          <a:bodyPr wrap="square">
            <a:spAutoFit/>
          </a:bodyPr>
          <a:lstStyle/>
          <a:p>
            <a:pPr algn="ctr"/>
            <a:r>
              <a:rPr lang="ru-RU" dirty="0" err="1">
                <a:solidFill>
                  <a:schemeClr val="tx1">
                    <a:lumMod val="50000"/>
                    <a:lumOff val="50000"/>
                  </a:schemeClr>
                </a:solidFill>
                <a:latin typeface="Times New Roman" pitchFamily="18" charset="0"/>
                <a:cs typeface="Times New Roman" pitchFamily="18" charset="0"/>
              </a:rPr>
              <a:t>Західне</a:t>
            </a:r>
            <a:r>
              <a:rPr lang="ru-RU" dirty="0">
                <a:solidFill>
                  <a:schemeClr val="tx1">
                    <a:lumMod val="50000"/>
                    <a:lumOff val="50000"/>
                  </a:schemeClr>
                </a:solidFill>
                <a:latin typeface="Times New Roman" pitchFamily="18" charset="0"/>
                <a:cs typeface="Times New Roman" pitchFamily="18" charset="0"/>
              </a:rPr>
              <a:t> </a:t>
            </a:r>
            <a:r>
              <a:rPr lang="ru-RU" dirty="0" err="1">
                <a:solidFill>
                  <a:schemeClr val="tx1">
                    <a:lumMod val="50000"/>
                    <a:lumOff val="50000"/>
                  </a:schemeClr>
                </a:solidFill>
                <a:latin typeface="Times New Roman" pitchFamily="18" charset="0"/>
                <a:cs typeface="Times New Roman" pitchFamily="18" charset="0"/>
              </a:rPr>
              <a:t>Полісся</a:t>
            </a:r>
            <a:r>
              <a:rPr lang="ru-RU" dirty="0">
                <a:solidFill>
                  <a:schemeClr val="tx1">
                    <a:lumMod val="50000"/>
                    <a:lumOff val="50000"/>
                  </a:schemeClr>
                </a:solidFill>
                <a:latin typeface="Times New Roman" pitchFamily="18" charset="0"/>
                <a:cs typeface="Times New Roman" pitchFamily="18" charset="0"/>
              </a:rPr>
              <a:t> (</a:t>
            </a:r>
            <a:r>
              <a:rPr lang="ru-RU" dirty="0" err="1">
                <a:solidFill>
                  <a:schemeClr val="tx1">
                    <a:lumMod val="50000"/>
                    <a:lumOff val="50000"/>
                  </a:schemeClr>
                </a:solidFill>
                <a:latin typeface="Times New Roman" pitchFamily="18" charset="0"/>
                <a:cs typeface="Times New Roman" pitchFamily="18" charset="0"/>
              </a:rPr>
              <a:t>Волинська</a:t>
            </a:r>
            <a:r>
              <a:rPr lang="ru-RU" dirty="0">
                <a:solidFill>
                  <a:schemeClr val="tx1">
                    <a:lumMod val="50000"/>
                    <a:lumOff val="50000"/>
                  </a:schemeClr>
                </a:solidFill>
                <a:latin typeface="Times New Roman" pitchFamily="18" charset="0"/>
                <a:cs typeface="Times New Roman" pitchFamily="18" charset="0"/>
              </a:rPr>
              <a:t> область, </a:t>
            </a:r>
            <a:r>
              <a:rPr lang="ru-RU" dirty="0" err="1">
                <a:solidFill>
                  <a:schemeClr val="tx1">
                    <a:lumMod val="50000"/>
                    <a:lumOff val="50000"/>
                  </a:schemeClr>
                </a:solidFill>
                <a:latin typeface="Times New Roman" pitchFamily="18" charset="0"/>
                <a:cs typeface="Times New Roman" pitchFamily="18" charset="0"/>
              </a:rPr>
              <a:t>Ратнівський</a:t>
            </a:r>
            <a:r>
              <a:rPr lang="ru-RU" dirty="0">
                <a:solidFill>
                  <a:schemeClr val="tx1">
                    <a:lumMod val="50000"/>
                    <a:lumOff val="50000"/>
                  </a:schemeClr>
                </a:solidFill>
                <a:latin typeface="Times New Roman" pitchFamily="18" charset="0"/>
                <a:cs typeface="Times New Roman" pitchFamily="18" charset="0"/>
              </a:rPr>
              <a:t> район). Початок ХХ ст.</a:t>
            </a:r>
            <a:endParaRPr lang="uk-UA" dirty="0">
              <a:solidFill>
                <a:schemeClr val="tx1">
                  <a:lumMod val="50000"/>
                  <a:lumOff val="50000"/>
                </a:schemeClr>
              </a:solidFill>
              <a:latin typeface="Times New Roman" pitchFamily="18" charset="0"/>
              <a:cs typeface="Times New Roman" pitchFamily="18" charset="0"/>
            </a:endParaRPr>
          </a:p>
        </p:txBody>
      </p:sp>
      <p:sp>
        <p:nvSpPr>
          <p:cNvPr id="10" name="Содержимое 2"/>
          <p:cNvSpPr>
            <a:spLocks noGrp="1"/>
          </p:cNvSpPr>
          <p:nvPr>
            <p:ph idx="1"/>
          </p:nvPr>
        </p:nvSpPr>
        <p:spPr>
          <a:xfrm>
            <a:off x="473468" y="2206684"/>
            <a:ext cx="4271060" cy="4478788"/>
          </a:xfrm>
        </p:spPr>
        <p:txBody>
          <a:bodyPr>
            <a:normAutofit/>
          </a:bodyPr>
          <a:lstStyle/>
          <a:p>
            <a:pPr algn="just"/>
            <a:r>
              <a:rPr lang="ru-RU" sz="2200" dirty="0">
                <a:latin typeface="Times New Roman" pitchFamily="18" charset="0"/>
                <a:cs typeface="Times New Roman" pitchFamily="18" charset="0"/>
              </a:rPr>
              <a:t>Характерною </a:t>
            </a:r>
            <a:r>
              <a:rPr lang="ru-RU" sz="2200" dirty="0" err="1">
                <a:latin typeface="Times New Roman" pitchFamily="18" charset="0"/>
                <a:cs typeface="Times New Roman" pitchFamily="18" charset="0"/>
              </a:rPr>
              <a:t>особливістю</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жіночих</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сорочок</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Волинського</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Полісся</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була</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довжина</a:t>
            </a:r>
            <a:r>
              <a:rPr lang="ru-RU" sz="2200" dirty="0">
                <a:latin typeface="Times New Roman" pitchFamily="18" charset="0"/>
                <a:cs typeface="Times New Roman" pitchFamily="18" charset="0"/>
              </a:rPr>
              <a:t> сорочки (до </a:t>
            </a:r>
            <a:r>
              <a:rPr lang="ru-RU" sz="2200" dirty="0" err="1">
                <a:latin typeface="Times New Roman" pitchFamily="18" charset="0"/>
                <a:cs typeface="Times New Roman" pitchFamily="18" charset="0"/>
              </a:rPr>
              <a:t>колін</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Декорували</a:t>
            </a:r>
            <a:r>
              <a:rPr lang="ru-RU" sz="2200" dirty="0">
                <a:latin typeface="Times New Roman" pitchFamily="18" charset="0"/>
                <a:cs typeface="Times New Roman" pitchFamily="18" charset="0"/>
              </a:rPr>
              <a:t> рукава </a:t>
            </a:r>
            <a:r>
              <a:rPr lang="ru-RU" sz="2200" dirty="0" err="1">
                <a:latin typeface="Times New Roman" pitchFamily="18" charset="0"/>
                <a:cs typeface="Times New Roman" pitchFamily="18" charset="0"/>
              </a:rPr>
              <a:t>сорочок</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переважно</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тканими</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геометричними</a:t>
            </a:r>
            <a:r>
              <a:rPr lang="ru-RU" sz="2200" dirty="0">
                <a:latin typeface="Times New Roman" pitchFamily="18" charset="0"/>
                <a:cs typeface="Times New Roman" pitchFamily="18" charset="0"/>
              </a:rPr>
              <a:t> орнаментами, в </a:t>
            </a:r>
            <a:r>
              <a:rPr lang="ru-RU" sz="2200" dirty="0" err="1">
                <a:latin typeface="Times New Roman" pitchFamily="18" charset="0"/>
                <a:cs typeface="Times New Roman" pitchFamily="18" charset="0"/>
              </a:rPr>
              <a:t>яких</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домінував</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червоний</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колір</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Чоловіки</a:t>
            </a:r>
            <a:r>
              <a:rPr lang="ru-RU" sz="2200" dirty="0">
                <a:latin typeface="Times New Roman" pitchFamily="18" charset="0"/>
                <a:cs typeface="Times New Roman" pitchFamily="18" charset="0"/>
              </a:rPr>
              <a:t> носили </a:t>
            </a:r>
            <a:r>
              <a:rPr lang="ru-RU" sz="2200" dirty="0" err="1">
                <a:latin typeface="Times New Roman" pitchFamily="18" charset="0"/>
                <a:cs typeface="Times New Roman" pitchFamily="18" charset="0"/>
              </a:rPr>
              <a:t>лляні</a:t>
            </a:r>
            <a:r>
              <a:rPr lang="ru-RU" sz="2200" dirty="0">
                <a:latin typeface="Times New Roman" pitchFamily="18" charset="0"/>
                <a:cs typeface="Times New Roman" pitchFamily="18" charset="0"/>
              </a:rPr>
              <a:t> сорочки </a:t>
            </a:r>
            <a:r>
              <a:rPr lang="ru-RU" sz="2200" dirty="0" err="1">
                <a:latin typeface="Times New Roman" pitchFamily="18" charset="0"/>
                <a:cs typeface="Times New Roman" pitchFamily="18" charset="0"/>
              </a:rPr>
              <a:t>довжиною</a:t>
            </a:r>
            <a:r>
              <a:rPr lang="ru-RU" sz="2200" dirty="0">
                <a:latin typeface="Times New Roman" pitchFamily="18" charset="0"/>
                <a:cs typeface="Times New Roman" pitchFamily="18" charset="0"/>
              </a:rPr>
              <a:t> до </a:t>
            </a:r>
            <a:r>
              <a:rPr lang="ru-RU" sz="2200" dirty="0" err="1">
                <a:latin typeface="Times New Roman" pitchFamily="18" charset="0"/>
                <a:cs typeface="Times New Roman" pitchFamily="18" charset="0"/>
              </a:rPr>
              <a:t>колін</a:t>
            </a:r>
            <a:r>
              <a:rPr lang="ru-RU" sz="2200" dirty="0">
                <a:latin typeface="Times New Roman" pitchFamily="18" charset="0"/>
                <a:cs typeface="Times New Roman" pitchFamily="18" charset="0"/>
              </a:rPr>
              <a:t> та </a:t>
            </a:r>
            <a:r>
              <a:rPr lang="ru-RU" sz="2200" dirty="0" err="1">
                <a:latin typeface="Times New Roman" pitchFamily="18" charset="0"/>
                <a:cs typeface="Times New Roman" pitchFamily="18" charset="0"/>
              </a:rPr>
              <a:t>білі</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полотняні</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штани</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Колір</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вишивки</a:t>
            </a:r>
            <a:r>
              <a:rPr lang="ru-RU" sz="2200" dirty="0">
                <a:latin typeface="Times New Roman" pitchFamily="18" charset="0"/>
                <a:cs typeface="Times New Roman" pitchFamily="18" charset="0"/>
              </a:rPr>
              <a:t> на сорочках </a:t>
            </a:r>
            <a:r>
              <a:rPr lang="ru-RU" sz="2200" dirty="0" err="1">
                <a:latin typeface="Times New Roman" pitchFamily="18" charset="0"/>
                <a:cs typeface="Times New Roman" pitchFamily="18" charset="0"/>
              </a:rPr>
              <a:t>був</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переважно</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червоним</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з</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додаванням</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чорного</a:t>
            </a:r>
            <a:r>
              <a:rPr lang="ru-RU" sz="2200" dirty="0">
                <a:latin typeface="Times New Roman" pitchFamily="18" charset="0"/>
                <a:cs typeface="Times New Roman" pitchFamily="18" charset="0"/>
              </a:rPr>
              <a:t>.</a:t>
            </a:r>
            <a:endParaRPr lang="uk-UA" sz="22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5826" y="2320505"/>
            <a:ext cx="11214340" cy="4390845"/>
          </a:xfrm>
        </p:spPr>
        <p:txBody>
          <a:bodyPr>
            <a:normAutofit/>
          </a:bodyPr>
          <a:lstStyle/>
          <a:p>
            <a:pPr algn="just"/>
            <a:r>
              <a:rPr lang="uk-UA" sz="2200" dirty="0">
                <a:latin typeface="Times New Roman" pitchFamily="18" charset="0"/>
                <a:cs typeface="Times New Roman" pitchFamily="18" charset="0"/>
              </a:rPr>
              <a:t>Основним поясним одягом жіночого костюма була спідниця (</a:t>
            </a:r>
            <a:r>
              <a:rPr lang="uk-UA" sz="2200" dirty="0" err="1">
                <a:latin typeface="Times New Roman" pitchFamily="18" charset="0"/>
                <a:cs typeface="Times New Roman" pitchFamily="18" charset="0"/>
              </a:rPr>
              <a:t>андорак</a:t>
            </a:r>
            <a:r>
              <a:rPr lang="uk-UA" sz="2200" dirty="0">
                <a:latin typeface="Times New Roman" pitchFamily="18" charset="0"/>
                <a:cs typeface="Times New Roman" pitchFamily="18" charset="0"/>
              </a:rPr>
              <a:t>, літник, </a:t>
            </a:r>
            <a:r>
              <a:rPr lang="uk-UA" sz="2200" dirty="0" err="1">
                <a:latin typeface="Times New Roman" pitchFamily="18" charset="0"/>
                <a:cs typeface="Times New Roman" pitchFamily="18" charset="0"/>
              </a:rPr>
              <a:t>саян</a:t>
            </a:r>
            <a:r>
              <a:rPr lang="uk-UA" sz="2200" dirty="0">
                <a:latin typeface="Times New Roman" pitchFamily="18" charset="0"/>
                <a:cs typeface="Times New Roman" pitchFamily="18" charset="0"/>
              </a:rPr>
              <a:t>, бурка), яка виготовлялася із домотканих полотнищ вовняного, </a:t>
            </a:r>
            <a:r>
              <a:rPr lang="uk-UA" sz="2200" dirty="0" err="1">
                <a:latin typeface="Times New Roman" pitchFamily="18" charset="0"/>
                <a:cs typeface="Times New Roman" pitchFamily="18" charset="0"/>
              </a:rPr>
              <a:t>напіввовняного</a:t>
            </a:r>
            <a:r>
              <a:rPr lang="uk-UA" sz="2200" dirty="0">
                <a:latin typeface="Times New Roman" pitchFamily="18" charset="0"/>
                <a:cs typeface="Times New Roman" pitchFamily="18" charset="0"/>
              </a:rPr>
              <a:t>, полотняного матеріалу, пізніше — із фабричних тканин.</a:t>
            </a:r>
          </a:p>
          <a:p>
            <a:pPr algn="just"/>
            <a:r>
              <a:rPr lang="uk-UA" sz="2200" dirty="0">
                <a:latin typeface="Times New Roman" pitchFamily="18" charset="0"/>
                <a:cs typeface="Times New Roman" pitchFamily="18" charset="0"/>
              </a:rPr>
              <a:t>Особливо цікавими і оригінальними були різноманітні жіночі головні убори, які свідчили про вік, майновий та сімейний стан особи. Дівчата носили вінки: плетений, </a:t>
            </a:r>
            <a:r>
              <a:rPr lang="uk-UA" sz="2200" dirty="0" err="1">
                <a:latin typeface="Times New Roman" pitchFamily="18" charset="0"/>
                <a:cs typeface="Times New Roman" pitchFamily="18" charset="0"/>
              </a:rPr>
              <a:t>обручик</a:t>
            </a:r>
            <a:r>
              <a:rPr lang="uk-UA" sz="2200" dirty="0">
                <a:latin typeface="Times New Roman" pitchFamily="18" charset="0"/>
                <a:cs typeface="Times New Roman" pitchFamily="18" charset="0"/>
              </a:rPr>
              <a:t>, на каркасі, вінок-шапочка тощо.</a:t>
            </a:r>
          </a:p>
          <a:p>
            <a:pPr algn="just"/>
            <a:r>
              <a:rPr lang="uk-UA" sz="2200" dirty="0">
                <a:latin typeface="Times New Roman" pitchFamily="18" charset="0"/>
                <a:cs typeface="Times New Roman" pitchFamily="18" charset="0"/>
              </a:rPr>
              <a:t>Серед жіночих головних уборів вирізняються старовинні </a:t>
            </a:r>
            <a:r>
              <a:rPr lang="uk-UA" sz="2200" b="1" dirty="0">
                <a:latin typeface="Times New Roman" pitchFamily="18" charset="0"/>
                <a:cs typeface="Times New Roman" pitchFamily="18" charset="0"/>
              </a:rPr>
              <a:t>намітки</a:t>
            </a:r>
            <a:r>
              <a:rPr lang="uk-UA" sz="2200" dirty="0">
                <a:latin typeface="Times New Roman" pitchFamily="18" charset="0"/>
                <a:cs typeface="Times New Roman" pitchFamily="18" charset="0"/>
              </a:rPr>
              <a:t> — серпанок (суцільно біла), убрус (з тканими узорами на кінцях). Жінки старшого віку зав'язували намітку так, щоб вона закривала низ підборіддя. Кінці намітки мали орнамент червоних смужок, які виконувались технікою перебірного ткацтва або вишивки. Крім </a:t>
            </a:r>
            <a:r>
              <a:rPr lang="uk-UA" sz="2200" dirty="0" err="1">
                <a:latin typeface="Times New Roman" pitchFamily="18" charset="0"/>
                <a:cs typeface="Times New Roman" pitchFamily="18" charset="0"/>
              </a:rPr>
              <a:t>наміток</a:t>
            </a:r>
            <a:r>
              <a:rPr lang="uk-UA" sz="2200" dirty="0">
                <a:latin typeface="Times New Roman" pitchFamily="18" charset="0"/>
                <a:cs typeface="Times New Roman" pitchFamily="18" charset="0"/>
              </a:rPr>
              <a:t>, жінки одягали ткані хустки прямокутної форми з червоними, синіми, жовтими смугами, а також вовняні тернові квітчасті хустки з торочками — </a:t>
            </a:r>
            <a:r>
              <a:rPr lang="uk-UA" sz="2200" b="1" dirty="0" err="1">
                <a:latin typeface="Times New Roman" pitchFamily="18" charset="0"/>
                <a:cs typeface="Times New Roman" pitchFamily="18" charset="0"/>
              </a:rPr>
              <a:t>салісовками</a:t>
            </a:r>
            <a:r>
              <a:rPr lang="uk-UA" sz="2200" dirty="0">
                <a:latin typeface="Times New Roman" pitchFamily="18" charset="0"/>
                <a:cs typeface="Times New Roman" pitchFamily="18" charset="0"/>
              </a:rPr>
              <a:t>.</a:t>
            </a:r>
          </a:p>
          <a:p>
            <a:endParaRPr lang="uk-UA" dirty="0"/>
          </a:p>
        </p:txBody>
      </p:sp>
      <p:sp>
        <p:nvSpPr>
          <p:cNvPr id="4" name="Заголовок 1"/>
          <p:cNvSpPr>
            <a:spLocks noGrp="1"/>
          </p:cNvSpPr>
          <p:nvPr>
            <p:ph type="title"/>
          </p:nvPr>
        </p:nvSpPr>
        <p:spPr>
          <a:xfrm>
            <a:off x="697754" y="844272"/>
            <a:ext cx="8761413" cy="706964"/>
          </a:xfrm>
        </p:spPr>
        <p:txBody>
          <a:bodyPr/>
          <a:lstStyle/>
          <a:p>
            <a:r>
              <a:rPr lang="uk-UA" b="1" dirty="0"/>
              <a:t>Народний одяг</a:t>
            </a:r>
            <a:endParaRPr lang="uk-U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2863" y="801140"/>
            <a:ext cx="8761413" cy="706964"/>
          </a:xfrm>
        </p:spPr>
        <p:txBody>
          <a:bodyPr/>
          <a:lstStyle/>
          <a:p>
            <a:r>
              <a:rPr lang="uk-UA" b="1" dirty="0"/>
              <a:t>Гутництво</a:t>
            </a:r>
            <a:endParaRPr lang="uk-UA" dirty="0"/>
          </a:p>
        </p:txBody>
      </p:sp>
      <p:sp>
        <p:nvSpPr>
          <p:cNvPr id="3" name="Содержимое 2"/>
          <p:cNvSpPr>
            <a:spLocks noGrp="1"/>
          </p:cNvSpPr>
          <p:nvPr>
            <p:ph idx="1"/>
          </p:nvPr>
        </p:nvSpPr>
        <p:spPr>
          <a:xfrm>
            <a:off x="551105" y="2484408"/>
            <a:ext cx="6643325" cy="4175184"/>
          </a:xfrm>
        </p:spPr>
        <p:txBody>
          <a:bodyPr>
            <a:normAutofit/>
          </a:bodyPr>
          <a:lstStyle/>
          <a:p>
            <a:pPr algn="just"/>
            <a:r>
              <a:rPr lang="uk-UA" sz="2200" dirty="0">
                <a:latin typeface="Times New Roman" pitchFamily="18" charset="0"/>
                <a:cs typeface="Times New Roman" pitchFamily="18" charset="0"/>
              </a:rPr>
              <a:t>Саме на Чернігівському, Київському та Волинському Поліссі у </a:t>
            </a:r>
            <a:r>
              <a:rPr lang="en-US" sz="2200" dirty="0">
                <a:latin typeface="Times New Roman" pitchFamily="18" charset="0"/>
                <a:cs typeface="Times New Roman" pitchFamily="18" charset="0"/>
              </a:rPr>
              <a:t>XVI—XIX </a:t>
            </a:r>
            <a:r>
              <a:rPr lang="uk-UA" sz="2200" dirty="0">
                <a:latin typeface="Times New Roman" pitchFamily="18" charset="0"/>
                <a:cs typeface="Times New Roman" pitchFamily="18" charset="0"/>
              </a:rPr>
              <a:t>ст. працювали численні гути, що створили стиль </a:t>
            </a:r>
            <a:r>
              <a:rPr lang="uk-UA" sz="2200" b="1" dirty="0">
                <a:latin typeface="Times New Roman" pitchFamily="18" charset="0"/>
                <a:cs typeface="Times New Roman" pitchFamily="18" charset="0"/>
              </a:rPr>
              <a:t>українського національного склоробства</a:t>
            </a:r>
            <a:r>
              <a:rPr lang="uk-UA" sz="2200" dirty="0">
                <a:latin typeface="Times New Roman" pitchFamily="18" charset="0"/>
                <a:cs typeface="Times New Roman" pitchFamily="18" charset="0"/>
              </a:rPr>
              <a:t>.</a:t>
            </a:r>
          </a:p>
          <a:p>
            <a:pPr algn="just"/>
            <a:r>
              <a:rPr lang="uk-UA" sz="2200" b="1" i="1" dirty="0">
                <a:latin typeface="Times New Roman" pitchFamily="18" charset="0"/>
                <a:cs typeface="Times New Roman" pitchFamily="18" charset="0"/>
              </a:rPr>
              <a:t>Гутництво</a:t>
            </a:r>
            <a:r>
              <a:rPr lang="uk-UA" sz="2200" i="1" dirty="0">
                <a:latin typeface="Times New Roman" pitchFamily="18" charset="0"/>
                <a:cs typeface="Times New Roman" pitchFamily="18" charset="0"/>
              </a:rPr>
              <a:t> — виготовлення скла і виробів із нього. Назва ремесла походить від </a:t>
            </a:r>
            <a:r>
              <a:rPr lang="uk-UA" sz="2200" b="1" i="1" dirty="0">
                <a:latin typeface="Times New Roman" pitchFamily="18" charset="0"/>
                <a:cs typeface="Times New Roman" pitchFamily="18" charset="0"/>
              </a:rPr>
              <a:t>слова гути</a:t>
            </a:r>
            <a:r>
              <a:rPr lang="uk-UA" sz="2200" i="1" dirty="0">
                <a:latin typeface="Times New Roman" pitchFamily="18" charset="0"/>
                <a:cs typeface="Times New Roman" pitchFamily="18" charset="0"/>
              </a:rPr>
              <a:t> — великої конусоподібної будівлі із скловарною піччю.</a:t>
            </a:r>
            <a:endParaRPr lang="uk-UA" sz="2200" dirty="0">
              <a:latin typeface="Times New Roman" pitchFamily="18" charset="0"/>
              <a:cs typeface="Times New Roman" pitchFamily="18" charset="0"/>
            </a:endParaRPr>
          </a:p>
          <a:p>
            <a:pPr algn="just"/>
            <a:r>
              <a:rPr lang="uk-UA" sz="2200" dirty="0">
                <a:latin typeface="Times New Roman" pitchFamily="18" charset="0"/>
                <a:cs typeface="Times New Roman" pitchFamily="18" charset="0"/>
              </a:rPr>
              <a:t>Розвиток гутництва на цих землях був зумовлений наявністю значної кількості потрібної сировини: поклади піску, крейди, вапна, тугоплавких глин.</a:t>
            </a:r>
          </a:p>
          <a:p>
            <a:endParaRPr lang="uk-UA" dirty="0"/>
          </a:p>
        </p:txBody>
      </p:sp>
      <p:sp>
        <p:nvSpPr>
          <p:cNvPr id="4" name="Прямоугольник 3"/>
          <p:cNvSpPr/>
          <p:nvPr/>
        </p:nvSpPr>
        <p:spPr>
          <a:xfrm>
            <a:off x="7934642" y="5840884"/>
            <a:ext cx="3107582" cy="369332"/>
          </a:xfrm>
          <a:prstGeom prst="rect">
            <a:avLst/>
          </a:prstGeom>
        </p:spPr>
        <p:txBody>
          <a:bodyPr wrap="none">
            <a:spAutoFit/>
          </a:bodyPr>
          <a:lstStyle/>
          <a:p>
            <a:pPr algn="ctr"/>
            <a:r>
              <a:rPr lang="uk-UA" dirty="0">
                <a:solidFill>
                  <a:schemeClr val="tx1">
                    <a:lumMod val="50000"/>
                    <a:lumOff val="50000"/>
                  </a:schemeClr>
                </a:solidFill>
                <a:latin typeface="Times New Roman" pitchFamily="18" charset="0"/>
                <a:cs typeface="Times New Roman" pitchFamily="18" charset="0"/>
              </a:rPr>
              <a:t>Зразки виробів з гутного скла</a:t>
            </a:r>
          </a:p>
        </p:txBody>
      </p:sp>
      <p:pic>
        <p:nvPicPr>
          <p:cNvPr id="37890" name="Picture 2" descr="Полісся - Мистецтво. 10 (11) клас. Назаренко"/>
          <p:cNvPicPr>
            <a:picLocks noChangeAspect="1" noChangeArrowheads="1"/>
          </p:cNvPicPr>
          <p:nvPr/>
        </p:nvPicPr>
        <p:blipFill>
          <a:blip r:embed="rId2"/>
          <a:srcRect/>
          <a:stretch>
            <a:fillRect/>
          </a:stretch>
        </p:blipFill>
        <p:spPr bwMode="auto">
          <a:xfrm>
            <a:off x="7557038" y="2698720"/>
            <a:ext cx="3761616" cy="29257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E06DE2-186C-D5C9-6DEF-3422AF544D60}"/>
              </a:ext>
            </a:extLst>
          </p:cNvPr>
          <p:cNvSpPr>
            <a:spLocks noGrp="1"/>
          </p:cNvSpPr>
          <p:nvPr>
            <p:ph type="title"/>
          </p:nvPr>
        </p:nvSpPr>
        <p:spPr/>
        <p:txBody>
          <a:bodyPr/>
          <a:lstStyle/>
          <a:p>
            <a:pPr algn="ctr"/>
            <a:r>
              <a:rPr lang="uk-UA" b="1" dirty="0"/>
              <a:t>План</a:t>
            </a:r>
          </a:p>
        </p:txBody>
      </p:sp>
      <p:sp>
        <p:nvSpPr>
          <p:cNvPr id="3" name="Місце для вмісту 2">
            <a:extLst>
              <a:ext uri="{FF2B5EF4-FFF2-40B4-BE49-F238E27FC236}">
                <a16:creationId xmlns:a16="http://schemas.microsoft.com/office/drawing/2014/main" id="{D7F580F3-9D0C-7C47-6B17-50F890E1BAA9}"/>
              </a:ext>
            </a:extLst>
          </p:cNvPr>
          <p:cNvSpPr>
            <a:spLocks noGrp="1"/>
          </p:cNvSpPr>
          <p:nvPr>
            <p:ph idx="1"/>
          </p:nvPr>
        </p:nvSpPr>
        <p:spPr/>
        <p:txBody>
          <a:bodyPr/>
          <a:lstStyle/>
          <a:p>
            <a:pPr marL="3027045" indent="0" algn="l">
              <a:buNone/>
            </a:pPr>
            <a:endParaRPr lang="uk-UA" sz="1400" dirty="0">
              <a:effectLst/>
              <a:latin typeface="Times New Roman" panose="02020603050405020304" pitchFamily="18" charset="0"/>
              <a:ea typeface="Times New Roman" panose="02020603050405020304" pitchFamily="18" charset="0"/>
            </a:endParaRPr>
          </a:p>
          <a:p>
            <a:pPr marL="742950" lvl="1" indent="-285750" algn="just">
              <a:spcBef>
                <a:spcPts val="240"/>
              </a:spcBef>
              <a:spcAft>
                <a:spcPts val="0"/>
              </a:spcAft>
              <a:buSzPts val="1400"/>
              <a:buFont typeface="+mj-lt"/>
              <a:buAutoNum type="arabicPeriod"/>
              <a:tabLst>
                <a:tab pos="1012825" algn="l"/>
              </a:tabLst>
            </a:pPr>
            <a:r>
              <a:rPr lang="uk-UA" sz="2800" spc="0" dirty="0">
                <a:effectLst/>
                <a:latin typeface="Times New Roman" panose="02020603050405020304" pitchFamily="18" charset="0"/>
                <a:ea typeface="Times New Roman" panose="02020603050405020304" pitchFamily="18" charset="0"/>
                <a:cs typeface="Times New Roman" panose="02020603050405020304" pitchFamily="18" charset="0"/>
              </a:rPr>
              <a:t>Географічне</a:t>
            </a:r>
            <a:r>
              <a:rPr lang="uk-UA" sz="2800" spc="-7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800" spc="0" dirty="0">
                <a:effectLst/>
                <a:latin typeface="Times New Roman" panose="02020603050405020304" pitchFamily="18" charset="0"/>
                <a:ea typeface="Times New Roman" panose="02020603050405020304" pitchFamily="18" charset="0"/>
                <a:cs typeface="Times New Roman" panose="02020603050405020304" pitchFamily="18" charset="0"/>
              </a:rPr>
              <a:t>положення</a:t>
            </a:r>
            <a:r>
              <a:rPr lang="uk-UA" sz="2800" spc="-50" dirty="0">
                <a:effectLst/>
                <a:latin typeface="Times New Roman" panose="02020603050405020304" pitchFamily="18" charset="0"/>
                <a:ea typeface="Times New Roman" panose="02020603050405020304" pitchFamily="18" charset="0"/>
                <a:cs typeface="Times New Roman" panose="02020603050405020304" pitchFamily="18" charset="0"/>
              </a:rPr>
              <a:t> областей регіонів </a:t>
            </a:r>
            <a:r>
              <a:rPr lang="uk-UA" sz="2800" spc="0" dirty="0">
                <a:effectLst/>
                <a:latin typeface="Times New Roman" panose="02020603050405020304" pitchFamily="18" charset="0"/>
                <a:ea typeface="Times New Roman" panose="02020603050405020304" pitchFamily="18" charset="0"/>
                <a:cs typeface="Times New Roman" panose="02020603050405020304" pitchFamily="18" charset="0"/>
              </a:rPr>
              <a:t>та</a:t>
            </a:r>
            <a:r>
              <a:rPr lang="uk-UA" sz="2800" spc="-6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800" spc="0" dirty="0">
                <a:effectLst/>
                <a:latin typeface="Times New Roman" panose="02020603050405020304" pitchFamily="18" charset="0"/>
                <a:ea typeface="Times New Roman" panose="02020603050405020304" pitchFamily="18" charset="0"/>
                <a:cs typeface="Times New Roman" panose="02020603050405020304" pitchFamily="18" charset="0"/>
              </a:rPr>
              <a:t>особливості</a:t>
            </a:r>
            <a:r>
              <a:rPr lang="uk-UA" sz="2800" spc="-6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800" spc="-10" dirty="0">
                <a:effectLst/>
                <a:latin typeface="Times New Roman" panose="02020603050405020304" pitchFamily="18" charset="0"/>
                <a:ea typeface="Times New Roman" panose="02020603050405020304" pitchFamily="18" charset="0"/>
                <a:cs typeface="Times New Roman" panose="02020603050405020304" pitchFamily="18" charset="0"/>
              </a:rPr>
              <a:t>розвитку.</a:t>
            </a:r>
            <a:endParaRPr lang="uk-UA" sz="2800"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spcBef>
                <a:spcPts val="240"/>
              </a:spcBef>
              <a:spcAft>
                <a:spcPts val="0"/>
              </a:spcAft>
              <a:buSzPts val="1400"/>
              <a:buFont typeface="+mj-lt"/>
              <a:buAutoNum type="arabicPeriod"/>
              <a:tabLst>
                <a:tab pos="1012825" algn="l"/>
              </a:tabLst>
            </a:pPr>
            <a:r>
              <a:rPr lang="uk-UA" sz="2800" spc="-10" dirty="0">
                <a:effectLst/>
                <a:latin typeface="Times New Roman" panose="02020603050405020304" pitchFamily="18" charset="0"/>
                <a:ea typeface="Times New Roman" panose="02020603050405020304" pitchFamily="18" charset="0"/>
                <a:cs typeface="Times New Roman" panose="02020603050405020304" pitchFamily="18" charset="0"/>
              </a:rPr>
              <a:t>Природно-ресурсний</a:t>
            </a:r>
            <a:r>
              <a:rPr lang="uk-UA" sz="28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800" spc="-10" dirty="0">
                <a:effectLst/>
                <a:latin typeface="Times New Roman" panose="02020603050405020304" pitchFamily="18" charset="0"/>
                <a:ea typeface="Times New Roman" panose="02020603050405020304" pitchFamily="18" charset="0"/>
                <a:cs typeface="Times New Roman" panose="02020603050405020304" pitchFamily="18" charset="0"/>
              </a:rPr>
              <a:t>потенціал.</a:t>
            </a:r>
            <a:endParaRPr lang="uk-UA" sz="2800" dirty="0">
              <a:effectLst/>
              <a:latin typeface="Times New Roman" panose="02020603050405020304" pitchFamily="18" charset="0"/>
              <a:ea typeface="Times New Roman" panose="02020603050405020304" pitchFamily="18" charset="0"/>
            </a:endParaRPr>
          </a:p>
          <a:p>
            <a:endParaRPr lang="uk-UA" dirty="0"/>
          </a:p>
        </p:txBody>
      </p:sp>
    </p:spTree>
    <p:extLst>
      <p:ext uri="{BB962C8B-B14F-4D97-AF65-F5344CB8AC3E}">
        <p14:creationId xmlns:p14="http://schemas.microsoft.com/office/powerpoint/2010/main" val="1155011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743" y="852899"/>
            <a:ext cx="8761413" cy="706964"/>
          </a:xfrm>
        </p:spPr>
        <p:txBody>
          <a:bodyPr/>
          <a:lstStyle/>
          <a:p>
            <a:r>
              <a:rPr lang="uk-UA" b="1" dirty="0"/>
              <a:t>Кераміка, гончарство</a:t>
            </a:r>
            <a:endParaRPr lang="uk-UA" dirty="0"/>
          </a:p>
        </p:txBody>
      </p:sp>
      <p:sp>
        <p:nvSpPr>
          <p:cNvPr id="3" name="Содержимое 2"/>
          <p:cNvSpPr>
            <a:spLocks noGrp="1"/>
          </p:cNvSpPr>
          <p:nvPr>
            <p:ph idx="1"/>
          </p:nvPr>
        </p:nvSpPr>
        <p:spPr>
          <a:xfrm>
            <a:off x="464841" y="2491356"/>
            <a:ext cx="5487385" cy="3590268"/>
          </a:xfrm>
        </p:spPr>
        <p:txBody>
          <a:bodyPr>
            <a:normAutofit/>
          </a:bodyPr>
          <a:lstStyle/>
          <a:p>
            <a:pPr algn="just"/>
            <a:r>
              <a:rPr lang="uk-UA" sz="2200" dirty="0">
                <a:latin typeface="Times New Roman" pitchFamily="18" charset="0"/>
                <a:cs typeface="Times New Roman" pitchFamily="18" charset="0"/>
              </a:rPr>
              <a:t>Українська земля багата покладами якісних звичайних і каолінових глин з різноманітністю колірної гами: від білої і кремової до темно-сірої і коричневої. Тому одним з найдавніших ремесел було гончарство. Для виробів Житомирського, Волинського, Рівненського Полісся були характерні барокові орнаменти.</a:t>
            </a:r>
          </a:p>
          <a:p>
            <a:endParaRPr lang="uk-UA" dirty="0"/>
          </a:p>
        </p:txBody>
      </p:sp>
      <p:sp>
        <p:nvSpPr>
          <p:cNvPr id="4" name="Прямоугольник 3"/>
          <p:cNvSpPr/>
          <p:nvPr/>
        </p:nvSpPr>
        <p:spPr>
          <a:xfrm>
            <a:off x="7668688" y="6056546"/>
            <a:ext cx="2646045" cy="369332"/>
          </a:xfrm>
          <a:prstGeom prst="rect">
            <a:avLst/>
          </a:prstGeom>
        </p:spPr>
        <p:txBody>
          <a:bodyPr wrap="none">
            <a:spAutoFit/>
          </a:bodyPr>
          <a:lstStyle/>
          <a:p>
            <a:r>
              <a:rPr lang="uk-UA" dirty="0">
                <a:solidFill>
                  <a:schemeClr val="tx1">
                    <a:lumMod val="50000"/>
                    <a:lumOff val="50000"/>
                  </a:schemeClr>
                </a:solidFill>
                <a:latin typeface="Times New Roman" pitchFamily="18" charset="0"/>
                <a:cs typeface="Times New Roman" pitchFamily="18" charset="0"/>
              </a:rPr>
              <a:t>Гончарні вироби Полісся</a:t>
            </a:r>
          </a:p>
        </p:txBody>
      </p:sp>
      <p:pic>
        <p:nvPicPr>
          <p:cNvPr id="39938" name="Picture 2" descr="Гончарство в Україні: як творять красу"/>
          <p:cNvPicPr>
            <a:picLocks noChangeAspect="1" noChangeArrowheads="1"/>
          </p:cNvPicPr>
          <p:nvPr/>
        </p:nvPicPr>
        <p:blipFill>
          <a:blip r:embed="rId2"/>
          <a:srcRect b="8215"/>
          <a:stretch>
            <a:fillRect/>
          </a:stretch>
        </p:blipFill>
        <p:spPr bwMode="auto">
          <a:xfrm>
            <a:off x="6374920" y="2481485"/>
            <a:ext cx="5066881" cy="34879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73467" y="2499982"/>
            <a:ext cx="6358653" cy="4150983"/>
          </a:xfrm>
        </p:spPr>
        <p:txBody>
          <a:bodyPr>
            <a:normAutofit/>
          </a:bodyPr>
          <a:lstStyle/>
          <a:p>
            <a:pPr algn="just"/>
            <a:r>
              <a:rPr lang="uk-UA" sz="2200" dirty="0">
                <a:latin typeface="Times New Roman" pitchFamily="18" charset="0"/>
                <a:cs typeface="Times New Roman" pitchFamily="18" charset="0"/>
              </a:rPr>
              <a:t>Відмінними рисами кераміки Волині були сірий, чорний, синьо-чорний кольори. Візерунки у вигляді сосонок, стовпчиків, ялинок, орнамент виконаний гребеневими, прямими паралельними або хвилястими лініями.</a:t>
            </a:r>
          </a:p>
          <a:p>
            <a:pPr algn="just"/>
            <a:r>
              <a:rPr lang="uk-UA" sz="2200" dirty="0">
                <a:latin typeface="Times New Roman" pitchFamily="18" charset="0"/>
                <a:cs typeface="Times New Roman" pitchFamily="18" charset="0"/>
              </a:rPr>
              <a:t>У </a:t>
            </a:r>
            <a:r>
              <a:rPr lang="en-US" sz="2200" dirty="0">
                <a:latin typeface="Times New Roman" pitchFamily="18" charset="0"/>
                <a:cs typeface="Times New Roman" pitchFamily="18" charset="0"/>
              </a:rPr>
              <a:t>XVIII </a:t>
            </a:r>
            <a:r>
              <a:rPr lang="uk-UA" sz="2200" dirty="0">
                <a:latin typeface="Times New Roman" pitchFamily="18" charset="0"/>
                <a:cs typeface="Times New Roman" pitchFamily="18" charset="0"/>
              </a:rPr>
              <a:t>ст. на південній межі Полісся з'явилася низка фарфоро-фаянсових заводів — від Корця (1784 р.), </a:t>
            </a:r>
            <a:r>
              <a:rPr lang="uk-UA" sz="2200" dirty="0" err="1">
                <a:latin typeface="Times New Roman" pitchFamily="18" charset="0"/>
                <a:cs typeface="Times New Roman" pitchFamily="18" charset="0"/>
              </a:rPr>
              <a:t>Баранівки</a:t>
            </a:r>
            <a:r>
              <a:rPr lang="uk-UA" sz="2200" dirty="0">
                <a:latin typeface="Times New Roman" pitchFamily="18" charset="0"/>
                <a:cs typeface="Times New Roman" pitchFamily="18" charset="0"/>
              </a:rPr>
              <a:t> (1797—1804 рр.), Городниці (1803 р.) на Волині до Межигір'я під Києвом (1798 р.) і Волокитна під Глуховом (1830 р.).</a:t>
            </a:r>
          </a:p>
          <a:p>
            <a:endParaRPr lang="uk-UA" dirty="0"/>
          </a:p>
        </p:txBody>
      </p:sp>
      <p:sp>
        <p:nvSpPr>
          <p:cNvPr id="4" name="Заголовок 1"/>
          <p:cNvSpPr>
            <a:spLocks noGrp="1"/>
          </p:cNvSpPr>
          <p:nvPr>
            <p:ph type="title"/>
          </p:nvPr>
        </p:nvSpPr>
        <p:spPr>
          <a:xfrm>
            <a:off x="628742" y="801140"/>
            <a:ext cx="8761413" cy="706964"/>
          </a:xfrm>
        </p:spPr>
        <p:txBody>
          <a:bodyPr/>
          <a:lstStyle/>
          <a:p>
            <a:r>
              <a:rPr lang="uk-UA" b="1" dirty="0"/>
              <a:t>Кераміка, гончарство</a:t>
            </a:r>
            <a:endParaRPr lang="uk-UA" dirty="0"/>
          </a:p>
        </p:txBody>
      </p:sp>
      <p:sp>
        <p:nvSpPr>
          <p:cNvPr id="5" name="Прямоугольник 4"/>
          <p:cNvSpPr/>
          <p:nvPr/>
        </p:nvSpPr>
        <p:spPr>
          <a:xfrm>
            <a:off x="6645216" y="5943925"/>
            <a:ext cx="5371381" cy="646331"/>
          </a:xfrm>
          <a:prstGeom prst="rect">
            <a:avLst/>
          </a:prstGeom>
        </p:spPr>
        <p:txBody>
          <a:bodyPr wrap="square">
            <a:spAutoFit/>
          </a:bodyPr>
          <a:lstStyle/>
          <a:p>
            <a:pPr algn="ctr"/>
            <a:r>
              <a:rPr lang="uk-UA" dirty="0">
                <a:solidFill>
                  <a:schemeClr val="tx1">
                    <a:lumMod val="50000"/>
                    <a:lumOff val="50000"/>
                  </a:schemeClr>
                </a:solidFill>
                <a:latin typeface="Times New Roman" pitchFamily="18" charset="0"/>
                <a:cs typeface="Times New Roman" pitchFamily="18" charset="0"/>
              </a:rPr>
              <a:t>Декоративна ваза. Середина ХІХ ст. </a:t>
            </a:r>
            <a:r>
              <a:rPr lang="uk-UA" dirty="0" err="1">
                <a:solidFill>
                  <a:schemeClr val="tx1">
                    <a:lumMod val="50000"/>
                    <a:lumOff val="50000"/>
                  </a:schemeClr>
                </a:solidFill>
                <a:latin typeface="Times New Roman" pitchFamily="18" charset="0"/>
                <a:cs typeface="Times New Roman" pitchFamily="18" charset="0"/>
              </a:rPr>
              <a:t>Волокитинський</a:t>
            </a:r>
            <a:r>
              <a:rPr lang="uk-UA" dirty="0">
                <a:solidFill>
                  <a:schemeClr val="tx1">
                    <a:lumMod val="50000"/>
                    <a:lumOff val="50000"/>
                  </a:schemeClr>
                </a:solidFill>
                <a:latin typeface="Times New Roman" pitchFamily="18" charset="0"/>
                <a:cs typeface="Times New Roman" pitchFamily="18" charset="0"/>
              </a:rPr>
              <a:t> фарфоровий завод (1839-1861)</a:t>
            </a:r>
          </a:p>
        </p:txBody>
      </p:sp>
      <p:pic>
        <p:nvPicPr>
          <p:cNvPr id="38914" name="Picture 2" descr="Полісся - Мистецтво. 10 (11) клас. Назаренко"/>
          <p:cNvPicPr>
            <a:picLocks noChangeAspect="1" noChangeArrowheads="1"/>
          </p:cNvPicPr>
          <p:nvPr/>
        </p:nvPicPr>
        <p:blipFill>
          <a:blip r:embed="rId2"/>
          <a:srcRect/>
          <a:stretch>
            <a:fillRect/>
          </a:stretch>
        </p:blipFill>
        <p:spPr bwMode="auto">
          <a:xfrm>
            <a:off x="7899001" y="2449902"/>
            <a:ext cx="2892645" cy="34185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91" name="Rectangle 41990">
            <a:extLst>
              <a:ext uri="{FF2B5EF4-FFF2-40B4-BE49-F238E27FC236}">
                <a16:creationId xmlns:a16="http://schemas.microsoft.com/office/drawing/2014/main" id="{72C6E0B7-C37D-4D54-8F3E-8D9F9097F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uk-UA"/>
          </a:p>
        </p:txBody>
      </p:sp>
      <p:sp>
        <p:nvSpPr>
          <p:cNvPr id="41993" name="Freeform: Shape 41992">
            <a:extLst>
              <a:ext uri="{FF2B5EF4-FFF2-40B4-BE49-F238E27FC236}">
                <a16:creationId xmlns:a16="http://schemas.microsoft.com/office/drawing/2014/main" id="{B7B653ED-BC47-4D34-B612-473D6AFAD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uk-UA"/>
          </a:p>
        </p:txBody>
      </p:sp>
      <p:sp>
        <p:nvSpPr>
          <p:cNvPr id="41995" name="Freeform 5">
            <a:extLst>
              <a:ext uri="{FF2B5EF4-FFF2-40B4-BE49-F238E27FC236}">
                <a16:creationId xmlns:a16="http://schemas.microsoft.com/office/drawing/2014/main" id="{B93D812D-BB26-4FDD-A218-F6F71E737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uk-UA"/>
          </a:p>
        </p:txBody>
      </p:sp>
      <p:sp>
        <p:nvSpPr>
          <p:cNvPr id="41997" name="Freeform 5">
            <a:extLst>
              <a:ext uri="{FF2B5EF4-FFF2-40B4-BE49-F238E27FC236}">
                <a16:creationId xmlns:a16="http://schemas.microsoft.com/office/drawing/2014/main" id="{EEA99C6C-BC37-4408-9F74-3DDB1060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uk-UA"/>
          </a:p>
        </p:txBody>
      </p:sp>
      <p:sp>
        <p:nvSpPr>
          <p:cNvPr id="2" name="Заголовок 1"/>
          <p:cNvSpPr>
            <a:spLocks noGrp="1"/>
          </p:cNvSpPr>
          <p:nvPr>
            <p:ph type="title"/>
          </p:nvPr>
        </p:nvSpPr>
        <p:spPr>
          <a:xfrm>
            <a:off x="639098" y="629265"/>
            <a:ext cx="6072776" cy="1622322"/>
          </a:xfrm>
        </p:spPr>
        <p:txBody>
          <a:bodyPr>
            <a:normAutofit/>
          </a:bodyPr>
          <a:lstStyle/>
          <a:p>
            <a:r>
              <a:rPr lang="uk-UA" b="1">
                <a:solidFill>
                  <a:srgbClr val="FFFFFE"/>
                </a:solidFill>
              </a:rPr>
              <a:t>Писанкарство</a:t>
            </a:r>
            <a:r>
              <a:rPr lang="uk-UA">
                <a:solidFill>
                  <a:srgbClr val="FFFFFE"/>
                </a:solidFill>
              </a:rPr>
              <a:t> </a:t>
            </a:r>
          </a:p>
        </p:txBody>
      </p:sp>
      <p:sp>
        <p:nvSpPr>
          <p:cNvPr id="41999" name="Rectangle 41998">
            <a:extLst>
              <a:ext uri="{FF2B5EF4-FFF2-40B4-BE49-F238E27FC236}">
                <a16:creationId xmlns:a16="http://schemas.microsoft.com/office/drawing/2014/main" id="{924C0032-B592-45AB-AD23-5A4BD369B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42001" name="Oval 42000">
            <a:extLst>
              <a:ext uri="{FF2B5EF4-FFF2-40B4-BE49-F238E27FC236}">
                <a16:creationId xmlns:a16="http://schemas.microsoft.com/office/drawing/2014/main" id="{89BF1F84-E7C7-42A7-911D-8E48AF671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42003" name="Oval 42002">
            <a:extLst>
              <a:ext uri="{FF2B5EF4-FFF2-40B4-BE49-F238E27FC236}">
                <a16:creationId xmlns:a16="http://schemas.microsoft.com/office/drawing/2014/main" id="{0C3CFCFE-6522-4333-8CB1-16DB80E7E9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3" name="Содержимое 2"/>
          <p:cNvSpPr>
            <a:spLocks noGrp="1"/>
          </p:cNvSpPr>
          <p:nvPr>
            <p:ph idx="1"/>
          </p:nvPr>
        </p:nvSpPr>
        <p:spPr>
          <a:xfrm>
            <a:off x="639098" y="2418735"/>
            <a:ext cx="6072776" cy="3811740"/>
          </a:xfrm>
        </p:spPr>
        <p:txBody>
          <a:bodyPr anchor="ctr">
            <a:normAutofit/>
          </a:bodyPr>
          <a:lstStyle/>
          <a:p>
            <a:r>
              <a:rPr lang="uk-UA">
                <a:solidFill>
                  <a:srgbClr val="FFFFFE"/>
                </a:solidFill>
                <a:latin typeface="Times New Roman" pitchFamily="18" charset="0"/>
                <a:cs typeface="Times New Roman" pitchFamily="18" charset="0"/>
              </a:rPr>
              <a:t>На писанках </a:t>
            </a:r>
            <a:r>
              <a:rPr lang="uk-UA" b="1" i="1">
                <a:solidFill>
                  <a:srgbClr val="FFFFFE"/>
                </a:solidFill>
                <a:latin typeface="Times New Roman" pitchFamily="18" charset="0"/>
                <a:cs typeface="Times New Roman" pitchFamily="18" charset="0"/>
              </a:rPr>
              <a:t>Полісся</a:t>
            </a:r>
            <a:r>
              <a:rPr lang="uk-UA" i="1">
                <a:solidFill>
                  <a:srgbClr val="FFFFFE"/>
                </a:solidFill>
                <a:latin typeface="Times New Roman" pitchFamily="18" charset="0"/>
                <a:cs typeface="Times New Roman" pitchFamily="18" charset="0"/>
              </a:rPr>
              <a:t> </a:t>
            </a:r>
            <a:r>
              <a:rPr lang="uk-UA">
                <a:solidFill>
                  <a:srgbClr val="FFFFFE"/>
                </a:solidFill>
                <a:latin typeface="Times New Roman" pitchFamily="18" charset="0"/>
                <a:cs typeface="Times New Roman" pitchFamily="18" charset="0"/>
              </a:rPr>
              <a:t>найчастіше зображують геометричні рослинні орнаменти, симетрично розподіляючи їх на окремих полях. Переважає чорне або червоне тло, на якому контрастно виділяються орнаментальні мотиви яскравих зелених, жовтих кольорів.</a:t>
            </a:r>
          </a:p>
          <a:p>
            <a:r>
              <a:rPr lang="uk-UA">
                <a:solidFill>
                  <a:srgbClr val="FFFFFE"/>
                </a:solidFill>
                <a:latin typeface="Times New Roman" pitchFamily="18" charset="0"/>
                <a:cs typeface="Times New Roman" pitchFamily="18" charset="0"/>
              </a:rPr>
              <a:t>У писанках Полісся поширеними є мотиви «вербний жарт», «баранячі ріжки», але для Західного Полісся типовими є орнаментальні мотиви «павучки», «сосонки», «огірочки», а для Східного Полісся — «туліпани», «сорококлинці», «вітрячок».</a:t>
            </a:r>
          </a:p>
          <a:p>
            <a:endParaRPr lang="uk-UA">
              <a:solidFill>
                <a:srgbClr val="FFFFFE"/>
              </a:solidFill>
            </a:endParaRPr>
          </a:p>
        </p:txBody>
      </p:sp>
      <p:pic>
        <p:nvPicPr>
          <p:cNvPr id="41986" name="Picture 2" descr="Давні писанки Полісся"/>
          <p:cNvPicPr>
            <a:picLocks noChangeAspect="1" noChangeArrowheads="1"/>
          </p:cNvPicPr>
          <p:nvPr/>
        </p:nvPicPr>
        <p:blipFill>
          <a:blip r:embed="rId2"/>
          <a:stretch>
            <a:fillRect/>
          </a:stretch>
        </p:blipFill>
        <p:spPr bwMode="auto">
          <a:xfrm>
            <a:off x="7660118" y="319686"/>
            <a:ext cx="3620741" cy="3109314"/>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5" name="Picture 2" descr="https://idei-dekoru.com/wp-content/uploads/2017/04/564479_1224698.jpg">
            <a:extLst>
              <a:ext uri="{FF2B5EF4-FFF2-40B4-BE49-F238E27FC236}">
                <a16:creationId xmlns:a16="http://schemas.microsoft.com/office/drawing/2014/main" id="{C67B446C-A530-40E0-0B98-05A9195285B0}"/>
              </a:ext>
            </a:extLst>
          </p:cNvPr>
          <p:cNvPicPr>
            <a:picLocks noChangeAspect="1" noChangeArrowheads="1"/>
          </p:cNvPicPr>
          <p:nvPr/>
        </p:nvPicPr>
        <p:blipFill>
          <a:blip r:embed="rId3"/>
          <a:stretch>
            <a:fillRect/>
          </a:stretch>
        </p:blipFill>
        <p:spPr bwMode="auto">
          <a:xfrm>
            <a:off x="7721522" y="3634386"/>
            <a:ext cx="3589919" cy="2710389"/>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Tree>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490" y="939163"/>
            <a:ext cx="10352684" cy="706964"/>
          </a:xfrm>
        </p:spPr>
        <p:txBody>
          <a:bodyPr/>
          <a:lstStyle/>
          <a:p>
            <a:r>
              <a:rPr lang="uk-UA" b="1" dirty="0"/>
              <a:t>Особливості музичного мистецтва Полісся</a:t>
            </a:r>
            <a:endParaRPr lang="uk-UA" dirty="0"/>
          </a:p>
        </p:txBody>
      </p:sp>
      <p:sp>
        <p:nvSpPr>
          <p:cNvPr id="3" name="Содержимое 2"/>
          <p:cNvSpPr>
            <a:spLocks noGrp="1"/>
          </p:cNvSpPr>
          <p:nvPr>
            <p:ph idx="1"/>
          </p:nvPr>
        </p:nvSpPr>
        <p:spPr>
          <a:xfrm>
            <a:off x="456215" y="2327453"/>
            <a:ext cx="4900790" cy="4306259"/>
          </a:xfrm>
        </p:spPr>
        <p:txBody>
          <a:bodyPr>
            <a:normAutofit lnSpcReduction="10000"/>
          </a:bodyPr>
          <a:lstStyle/>
          <a:p>
            <a:pPr algn="just"/>
            <a:r>
              <a:rPr lang="uk-UA" sz="2200" dirty="0">
                <a:latin typeface="Times New Roman" pitchFamily="18" charset="0"/>
                <a:cs typeface="Times New Roman" pitchFamily="18" charset="0"/>
              </a:rPr>
              <a:t>Народні інструменти й інструментальна музика є важливою складовою частиною духовної культури кожного народу.</a:t>
            </a:r>
          </a:p>
          <a:p>
            <a:pPr algn="just"/>
            <a:r>
              <a:rPr lang="uk-UA" sz="2200" dirty="0">
                <a:latin typeface="Times New Roman" pitchFamily="18" charset="0"/>
                <a:cs typeface="Times New Roman" pitchFamily="18" charset="0"/>
              </a:rPr>
              <a:t>До духових інструментів, які пов'язані з працею пастухів, належать різновиди глобулярної флейти у вигляді тварин, птахів, людей (свисток, свистун) — окарини, пастуший і дитячий інструмент «пискавка», дудка-викрутка, </a:t>
            </a:r>
            <a:r>
              <a:rPr lang="uk-UA" sz="2200" dirty="0" err="1">
                <a:latin typeface="Times New Roman" pitchFamily="18" charset="0"/>
                <a:cs typeface="Times New Roman" pitchFamily="18" charset="0"/>
              </a:rPr>
              <a:t>дудка-колянка</a:t>
            </a:r>
            <a:r>
              <a:rPr lang="uk-UA" sz="2200" dirty="0">
                <a:latin typeface="Times New Roman" pitchFamily="18" charset="0"/>
                <a:cs typeface="Times New Roman" pitchFamily="18" charset="0"/>
              </a:rPr>
              <a:t>, хроматична сопілка та кларнет.</a:t>
            </a:r>
          </a:p>
          <a:p>
            <a:endParaRPr lang="uk-UA" dirty="0"/>
          </a:p>
        </p:txBody>
      </p:sp>
      <p:sp>
        <p:nvSpPr>
          <p:cNvPr id="4" name="Прямоугольник 3"/>
          <p:cNvSpPr/>
          <p:nvPr/>
        </p:nvSpPr>
        <p:spPr>
          <a:xfrm>
            <a:off x="5829567" y="4253625"/>
            <a:ext cx="3026341" cy="369332"/>
          </a:xfrm>
          <a:prstGeom prst="rect">
            <a:avLst/>
          </a:prstGeom>
        </p:spPr>
        <p:txBody>
          <a:bodyPr wrap="none">
            <a:spAutoFit/>
          </a:bodyPr>
          <a:lstStyle/>
          <a:p>
            <a:r>
              <a:rPr lang="uk-UA" dirty="0">
                <a:solidFill>
                  <a:schemeClr val="tx1">
                    <a:lumMod val="50000"/>
                    <a:lumOff val="50000"/>
                  </a:schemeClr>
                </a:solidFill>
                <a:latin typeface="Times New Roman" pitchFamily="18" charset="0"/>
                <a:cs typeface="Times New Roman" pitchFamily="18" charset="0"/>
              </a:rPr>
              <a:t>Дудка-викрутка, Рівненщина</a:t>
            </a:r>
          </a:p>
        </p:txBody>
      </p:sp>
      <p:sp>
        <p:nvSpPr>
          <p:cNvPr id="5" name="Прямоугольник 4"/>
          <p:cNvSpPr/>
          <p:nvPr/>
        </p:nvSpPr>
        <p:spPr>
          <a:xfrm>
            <a:off x="8703683" y="6263579"/>
            <a:ext cx="2910412" cy="369332"/>
          </a:xfrm>
          <a:prstGeom prst="rect">
            <a:avLst/>
          </a:prstGeom>
        </p:spPr>
        <p:txBody>
          <a:bodyPr wrap="none">
            <a:spAutoFit/>
          </a:bodyPr>
          <a:lstStyle/>
          <a:p>
            <a:r>
              <a:rPr lang="uk-UA" dirty="0" err="1">
                <a:solidFill>
                  <a:schemeClr val="tx1">
                    <a:lumMod val="50000"/>
                    <a:lumOff val="50000"/>
                  </a:schemeClr>
                </a:solidFill>
                <a:latin typeface="Times New Roman" pitchFamily="18" charset="0"/>
                <a:cs typeface="Times New Roman" pitchFamily="18" charset="0"/>
              </a:rPr>
              <a:t>Дудка-колянка</a:t>
            </a:r>
            <a:r>
              <a:rPr lang="uk-UA" dirty="0">
                <a:solidFill>
                  <a:schemeClr val="tx1">
                    <a:lumMod val="50000"/>
                    <a:lumOff val="50000"/>
                  </a:schemeClr>
                </a:solidFill>
                <a:latin typeface="Times New Roman" pitchFamily="18" charset="0"/>
                <a:cs typeface="Times New Roman" pitchFamily="18" charset="0"/>
              </a:rPr>
              <a:t>, Рівненщина</a:t>
            </a:r>
          </a:p>
        </p:txBody>
      </p:sp>
      <p:pic>
        <p:nvPicPr>
          <p:cNvPr id="44034" name="Picture 2" descr="Полісся - Мистецтво. 10 (11) клас. Назаренко"/>
          <p:cNvPicPr>
            <a:picLocks noChangeAspect="1" noChangeArrowheads="1"/>
          </p:cNvPicPr>
          <p:nvPr/>
        </p:nvPicPr>
        <p:blipFill>
          <a:blip r:embed="rId2"/>
          <a:srcRect/>
          <a:stretch>
            <a:fillRect/>
          </a:stretch>
        </p:blipFill>
        <p:spPr bwMode="auto">
          <a:xfrm>
            <a:off x="8410755" y="4628308"/>
            <a:ext cx="3345731" cy="16415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4036" name="AutoShape 4" descr="Полісся - Мистецтво. 10 (11) клас. Назаренк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44038" name="AutoShape 6" descr="Полісся - Мистецтво. 10 (11) клас. Назаренк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44040" name="AutoShape 8" descr="Полісся - Мистецтво. 10 (11) клас. Назаренк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11" name="Рисунок 10" descr="image451.jpg"/>
          <p:cNvPicPr>
            <a:picLocks noChangeAspect="1"/>
          </p:cNvPicPr>
          <p:nvPr/>
        </p:nvPicPr>
        <p:blipFill>
          <a:blip r:embed="rId3"/>
          <a:stretch>
            <a:fillRect/>
          </a:stretch>
        </p:blipFill>
        <p:spPr>
          <a:xfrm>
            <a:off x="5588298" y="2399670"/>
            <a:ext cx="3745373" cy="18445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476" y="973668"/>
            <a:ext cx="11024558" cy="706964"/>
          </a:xfrm>
        </p:spPr>
        <p:txBody>
          <a:bodyPr/>
          <a:lstStyle/>
          <a:p>
            <a:r>
              <a:rPr lang="uk-UA" b="1" dirty="0"/>
              <a:t>Особливості музичного мистецтва Полісся</a:t>
            </a:r>
            <a:endParaRPr lang="uk-UA" dirty="0"/>
          </a:p>
        </p:txBody>
      </p:sp>
      <p:sp>
        <p:nvSpPr>
          <p:cNvPr id="3" name="Содержимое 2"/>
          <p:cNvSpPr>
            <a:spLocks noGrp="1"/>
          </p:cNvSpPr>
          <p:nvPr>
            <p:ph idx="1"/>
          </p:nvPr>
        </p:nvSpPr>
        <p:spPr>
          <a:xfrm>
            <a:off x="464841" y="2344706"/>
            <a:ext cx="8058057" cy="4401151"/>
          </a:xfrm>
        </p:spPr>
        <p:txBody>
          <a:bodyPr>
            <a:normAutofit fontScale="92500" lnSpcReduction="20000"/>
          </a:bodyPr>
          <a:lstStyle/>
          <a:p>
            <a:pPr algn="just"/>
            <a:r>
              <a:rPr lang="uk-UA" sz="2400" dirty="0"/>
              <a:t>На Поліссі за допомогою довгої пастушої труби та рогу пастухи подавали умовні звуки, що сповіщали про вигін худоби, повернення стада додому, про тварин, що загубилися, а також про небезпеку наближення хижаків.</a:t>
            </a:r>
          </a:p>
          <a:p>
            <a:pPr algn="just"/>
            <a:r>
              <a:rPr lang="uk-UA" sz="2400" dirty="0"/>
              <a:t>На Рівненському Поліссі був поширений бубон («решітко», «решето») — малий барабан з однією мембраною та двома маленькими мідними або олов'яними тарілочками. Грали на решітці дерев'яною паличкою колотушкою. Дуже популярним був бубен — великий </a:t>
            </a:r>
            <a:r>
              <a:rPr lang="uk-UA" sz="2400" dirty="0" err="1"/>
              <a:t>двомембранний</a:t>
            </a:r>
            <a:r>
              <a:rPr lang="uk-UA" sz="2400" dirty="0"/>
              <a:t> барабан із тарілками, а також металеві дзвіночки, ложки, тріскачки. Але головну роль у музичному побуті відігравала, безсумнівно, скрипка.</a:t>
            </a:r>
          </a:p>
          <a:p>
            <a:pPr algn="just"/>
            <a:endParaRPr lang="uk-UA" sz="2200" dirty="0">
              <a:latin typeface="Times New Roman" pitchFamily="18" charset="0"/>
              <a:cs typeface="Times New Roman" pitchFamily="18" charset="0"/>
            </a:endParaRPr>
          </a:p>
        </p:txBody>
      </p:sp>
      <p:pic>
        <p:nvPicPr>
          <p:cNvPr id="45060" name="Picture 4" descr="http://4uth.gov.ua/newsite/wp-content/uploads/2021/02/IMG-401f137e35d87c3ba89f47a773ac6412-V1.jpg"/>
          <p:cNvPicPr>
            <a:picLocks noChangeAspect="1" noChangeArrowheads="1"/>
          </p:cNvPicPr>
          <p:nvPr/>
        </p:nvPicPr>
        <p:blipFill>
          <a:blip r:embed="rId2"/>
          <a:srcRect/>
          <a:stretch>
            <a:fillRect/>
          </a:stretch>
        </p:blipFill>
        <p:spPr bwMode="auto">
          <a:xfrm>
            <a:off x="8893832" y="2420745"/>
            <a:ext cx="2842705" cy="37902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2092" y="973668"/>
            <a:ext cx="10877908" cy="706964"/>
          </a:xfrm>
        </p:spPr>
        <p:txBody>
          <a:bodyPr/>
          <a:lstStyle/>
          <a:p>
            <a:r>
              <a:rPr lang="uk-UA" b="1" dirty="0"/>
              <a:t>Особливості музичного мистецтва Полісся</a:t>
            </a:r>
            <a:endParaRPr lang="uk-UA" dirty="0"/>
          </a:p>
        </p:txBody>
      </p:sp>
      <p:sp>
        <p:nvSpPr>
          <p:cNvPr id="3" name="Содержимое 2"/>
          <p:cNvSpPr>
            <a:spLocks noGrp="1"/>
          </p:cNvSpPr>
          <p:nvPr>
            <p:ph idx="1"/>
          </p:nvPr>
        </p:nvSpPr>
        <p:spPr>
          <a:xfrm>
            <a:off x="283687" y="2275696"/>
            <a:ext cx="4452216" cy="4306259"/>
          </a:xfrm>
        </p:spPr>
        <p:txBody>
          <a:bodyPr>
            <a:normAutofit/>
          </a:bodyPr>
          <a:lstStyle/>
          <a:p>
            <a:pPr algn="just"/>
            <a:r>
              <a:rPr lang="ru-RU" sz="2200" dirty="0" err="1">
                <a:latin typeface="Times New Roman" pitchFamily="18" charset="0"/>
                <a:cs typeface="Times New Roman" pitchFamily="18" charset="0"/>
              </a:rPr>
              <a:t>Традиційна</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інструментальна</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музика</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Полісся</a:t>
            </a:r>
            <a:r>
              <a:rPr lang="ru-RU" sz="2200" dirty="0">
                <a:latin typeface="Times New Roman" pitchFamily="18" charset="0"/>
                <a:cs typeface="Times New Roman" pitchFamily="18" charset="0"/>
              </a:rPr>
              <a:t>, як </a:t>
            </a:r>
            <a:r>
              <a:rPr lang="ru-RU" sz="2200" dirty="0" err="1">
                <a:latin typeface="Times New Roman" pitchFamily="18" charset="0"/>
                <a:cs typeface="Times New Roman" pitchFamily="18" charset="0"/>
              </a:rPr>
              <a:t>і</a:t>
            </a:r>
            <a:r>
              <a:rPr lang="ru-RU" sz="2200" dirty="0">
                <a:latin typeface="Times New Roman" pitchFamily="18" charset="0"/>
                <a:cs typeface="Times New Roman" pitchFamily="18" charset="0"/>
              </a:rPr>
              <a:t> в </a:t>
            </a:r>
            <a:r>
              <a:rPr lang="ru-RU" sz="2200" dirty="0" err="1">
                <a:latin typeface="Times New Roman" pitchFamily="18" charset="0"/>
                <a:cs typeface="Times New Roman" pitchFamily="18" charset="0"/>
              </a:rPr>
              <a:t>інших</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історико-етнографічних</a:t>
            </a:r>
            <a:r>
              <a:rPr lang="ru-RU" sz="2200" dirty="0">
                <a:latin typeface="Times New Roman" pitchFamily="18" charset="0"/>
                <a:cs typeface="Times New Roman" pitchFamily="18" charset="0"/>
              </a:rPr>
              <a:t> районах, </a:t>
            </a:r>
            <a:r>
              <a:rPr lang="ru-RU" sz="2200" dirty="0" err="1">
                <a:latin typeface="Times New Roman" pitchFamily="18" charset="0"/>
                <a:cs typeface="Times New Roman" pitchFamily="18" charset="0"/>
              </a:rPr>
              <a:t>набула</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свого</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розповсюдження</a:t>
            </a:r>
            <a:r>
              <a:rPr lang="ru-RU" sz="2200" dirty="0">
                <a:latin typeface="Times New Roman" pitchFamily="18" charset="0"/>
                <a:cs typeface="Times New Roman" pitchFamily="18" charset="0"/>
              </a:rPr>
              <a:t> в сольному та ансамблевому </a:t>
            </a:r>
            <a:r>
              <a:rPr lang="ru-RU" sz="2200" dirty="0" err="1">
                <a:latin typeface="Times New Roman" pitchFamily="18" charset="0"/>
                <a:cs typeface="Times New Roman" pitchFamily="18" charset="0"/>
              </a:rPr>
              <a:t>виконанні</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Інструментальна</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капела</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завжди</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була</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основним</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учасником</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обрядів</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весілля</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хрестини</a:t>
            </a:r>
            <a:r>
              <a:rPr lang="ru-RU" sz="2200" dirty="0">
                <a:latin typeface="Times New Roman" pitchFamily="18" charset="0"/>
                <a:cs typeface="Times New Roman" pitchFamily="18" charset="0"/>
              </a:rPr>
              <a:t>) та </a:t>
            </a:r>
            <a:r>
              <a:rPr lang="ru-RU" sz="2200" dirty="0" err="1">
                <a:latin typeface="Times New Roman" pitchFamily="18" charset="0"/>
                <a:cs typeface="Times New Roman" pitchFamily="18" charset="0"/>
              </a:rPr>
              <a:t>народних</a:t>
            </a:r>
            <a:r>
              <a:rPr lang="ru-RU" sz="2200" dirty="0">
                <a:latin typeface="Times New Roman" pitchFamily="18" charset="0"/>
                <a:cs typeface="Times New Roman" pitchFamily="18" charset="0"/>
              </a:rPr>
              <a:t> свят. </a:t>
            </a:r>
            <a:r>
              <a:rPr lang="ru-RU" sz="2200" dirty="0" err="1">
                <a:latin typeface="Times New Roman" pitchFamily="18" charset="0"/>
                <a:cs typeface="Times New Roman" pitchFamily="18" charset="0"/>
              </a:rPr>
              <a:t>Окрім</a:t>
            </a:r>
            <a:r>
              <a:rPr lang="ru-RU" sz="2200" dirty="0">
                <a:latin typeface="Times New Roman" pitchFamily="18" charset="0"/>
                <a:cs typeface="Times New Roman" pitchFamily="18" charset="0"/>
              </a:rPr>
              <a:t> того, </a:t>
            </a:r>
            <a:r>
              <a:rPr lang="ru-RU" sz="2200" dirty="0" err="1">
                <a:latin typeface="Times New Roman" pitchFamily="18" charset="0"/>
                <a:cs typeface="Times New Roman" pitchFamily="18" charset="0"/>
              </a:rPr>
              <a:t>ця</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музика</a:t>
            </a:r>
            <a:r>
              <a:rPr lang="ru-RU" sz="2200" dirty="0">
                <a:latin typeface="Times New Roman" pitchFamily="18" charset="0"/>
                <a:cs typeface="Times New Roman" pitchFamily="18" charset="0"/>
              </a:rPr>
              <a:t> широко </a:t>
            </a:r>
            <a:r>
              <a:rPr lang="ru-RU" sz="2200" dirty="0" err="1">
                <a:latin typeface="Times New Roman" pitchFamily="18" charset="0"/>
                <a:cs typeface="Times New Roman" pitchFamily="18" charset="0"/>
              </a:rPr>
              <a:t>застосовувалася</a:t>
            </a:r>
            <a:r>
              <a:rPr lang="ru-RU" sz="2200" dirty="0">
                <a:latin typeface="Times New Roman" pitchFamily="18" charset="0"/>
                <a:cs typeface="Times New Roman" pitchFamily="18" charset="0"/>
              </a:rPr>
              <a:t> на </a:t>
            </a:r>
            <a:r>
              <a:rPr lang="ru-RU" sz="2200" dirty="0" err="1">
                <a:latin typeface="Times New Roman" pitchFamily="18" charset="0"/>
                <a:cs typeface="Times New Roman" pitchFamily="18" charset="0"/>
              </a:rPr>
              <a:t>вечорницях</a:t>
            </a:r>
            <a:r>
              <a:rPr lang="ru-RU" sz="2200" dirty="0">
                <a:latin typeface="Times New Roman" pitchFamily="18" charset="0"/>
                <a:cs typeface="Times New Roman" pitchFamily="18" charset="0"/>
              </a:rPr>
              <a:t>, «прядках» </a:t>
            </a:r>
            <a:r>
              <a:rPr lang="ru-RU" sz="2200" dirty="0" err="1">
                <a:latin typeface="Times New Roman" pitchFamily="18" charset="0"/>
                <a:cs typeface="Times New Roman" pitchFamily="18" charset="0"/>
              </a:rPr>
              <a:t>тощо</a:t>
            </a:r>
            <a:r>
              <a:rPr lang="ru-RU" sz="2200" dirty="0">
                <a:latin typeface="Times New Roman" pitchFamily="18" charset="0"/>
                <a:cs typeface="Times New Roman" pitchFamily="18" charset="0"/>
              </a:rPr>
              <a:t>.</a:t>
            </a:r>
            <a:endParaRPr lang="uk-UA" sz="2200" dirty="0">
              <a:latin typeface="Times New Roman" pitchFamily="18" charset="0"/>
              <a:cs typeface="Times New Roman" pitchFamily="18" charset="0"/>
            </a:endParaRPr>
          </a:p>
        </p:txBody>
      </p:sp>
      <p:pic>
        <p:nvPicPr>
          <p:cNvPr id="46082" name="Picture 2" descr="http://bervy.org.ua/wp-content/uploads/2013/08/011.jpg"/>
          <p:cNvPicPr>
            <a:picLocks noChangeAspect="1" noChangeArrowheads="1"/>
          </p:cNvPicPr>
          <p:nvPr/>
        </p:nvPicPr>
        <p:blipFill>
          <a:blip r:embed="rId2"/>
          <a:srcRect/>
          <a:stretch>
            <a:fillRect/>
          </a:stretch>
        </p:blipFill>
        <p:spPr bwMode="auto">
          <a:xfrm>
            <a:off x="5124390" y="2398143"/>
            <a:ext cx="3105210" cy="23173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4925683" y="4693096"/>
            <a:ext cx="3450566" cy="2031325"/>
          </a:xfrm>
          <a:prstGeom prst="rect">
            <a:avLst/>
          </a:prstGeom>
        </p:spPr>
        <p:txBody>
          <a:bodyPr wrap="square">
            <a:spAutoFit/>
          </a:bodyPr>
          <a:lstStyle/>
          <a:p>
            <a:pPr algn="ctr"/>
            <a:r>
              <a:rPr lang="ru-RU" dirty="0">
                <a:solidFill>
                  <a:schemeClr val="tx1">
                    <a:lumMod val="50000"/>
                    <a:lumOff val="50000"/>
                  </a:schemeClr>
                </a:solidFill>
                <a:latin typeface="Times New Roman" pitchFamily="18" charset="0"/>
                <a:cs typeface="Times New Roman" pitchFamily="18" charset="0"/>
              </a:rPr>
              <a:t>с. </a:t>
            </a:r>
            <a:r>
              <a:rPr lang="ru-RU" dirty="0" err="1">
                <a:solidFill>
                  <a:schemeClr val="tx1">
                    <a:lumMod val="50000"/>
                    <a:lumOff val="50000"/>
                  </a:schemeClr>
                </a:solidFill>
                <a:latin typeface="Times New Roman" pitchFamily="18" charset="0"/>
                <a:cs typeface="Times New Roman" pitchFamily="18" charset="0"/>
              </a:rPr>
              <a:t>Кисоричі</a:t>
            </a:r>
            <a:r>
              <a:rPr lang="ru-RU" dirty="0">
                <a:solidFill>
                  <a:schemeClr val="tx1">
                    <a:lumMod val="50000"/>
                    <a:lumOff val="50000"/>
                  </a:schemeClr>
                </a:solidFill>
                <a:latin typeface="Times New Roman" pitchFamily="18" charset="0"/>
                <a:cs typeface="Times New Roman" pitchFamily="18" charset="0"/>
              </a:rPr>
              <a:t> </a:t>
            </a:r>
            <a:r>
              <a:rPr lang="ru-RU" dirty="0" err="1">
                <a:solidFill>
                  <a:schemeClr val="tx1">
                    <a:lumMod val="50000"/>
                    <a:lumOff val="50000"/>
                  </a:schemeClr>
                </a:solidFill>
                <a:latin typeface="Times New Roman" pitchFamily="18" charset="0"/>
                <a:cs typeface="Times New Roman" pitchFamily="18" charset="0"/>
              </a:rPr>
              <a:t>Рокитнівського</a:t>
            </a:r>
            <a:r>
              <a:rPr lang="ru-RU" dirty="0">
                <a:solidFill>
                  <a:schemeClr val="tx1">
                    <a:lumMod val="50000"/>
                    <a:lumOff val="50000"/>
                  </a:schemeClr>
                </a:solidFill>
                <a:latin typeface="Times New Roman" pitchFamily="18" charset="0"/>
                <a:cs typeface="Times New Roman" pitchFamily="18" charset="0"/>
              </a:rPr>
              <a:t> р-ну </a:t>
            </a:r>
            <a:r>
              <a:rPr lang="ru-RU" dirty="0" err="1">
                <a:solidFill>
                  <a:schemeClr val="tx1">
                    <a:lumMod val="50000"/>
                    <a:lumOff val="50000"/>
                  </a:schemeClr>
                </a:solidFill>
                <a:latin typeface="Times New Roman" pitchFamily="18" charset="0"/>
                <a:cs typeface="Times New Roman" pitchFamily="18" charset="0"/>
              </a:rPr>
              <a:t>Рівненської</a:t>
            </a:r>
            <a:r>
              <a:rPr lang="ru-RU" dirty="0">
                <a:solidFill>
                  <a:schemeClr val="tx1">
                    <a:lumMod val="50000"/>
                    <a:lumOff val="50000"/>
                  </a:schemeClr>
                </a:solidFill>
                <a:latin typeface="Times New Roman" pitchFamily="18" charset="0"/>
                <a:cs typeface="Times New Roman" pitchFamily="18" charset="0"/>
              </a:rPr>
              <a:t> обл.: </a:t>
            </a:r>
            <a:r>
              <a:rPr lang="ru-RU" dirty="0" err="1">
                <a:solidFill>
                  <a:schemeClr val="tx1">
                    <a:lumMod val="50000"/>
                    <a:lumOff val="50000"/>
                  </a:schemeClr>
                </a:solidFill>
                <a:latin typeface="Times New Roman" pitchFamily="18" charset="0"/>
                <a:cs typeface="Times New Roman" pitchFamily="18" charset="0"/>
              </a:rPr>
              <a:t>весільна</a:t>
            </a:r>
            <a:r>
              <a:rPr lang="ru-RU" dirty="0">
                <a:solidFill>
                  <a:schemeClr val="tx1">
                    <a:lumMod val="50000"/>
                    <a:lumOff val="50000"/>
                  </a:schemeClr>
                </a:solidFill>
                <a:latin typeface="Times New Roman" pitchFamily="18" charset="0"/>
                <a:cs typeface="Times New Roman" pitchFamily="18" charset="0"/>
              </a:rPr>
              <a:t> </a:t>
            </a:r>
            <a:r>
              <a:rPr lang="ru-RU" dirty="0" err="1">
                <a:solidFill>
                  <a:schemeClr val="tx1">
                    <a:lumMod val="50000"/>
                    <a:lumOff val="50000"/>
                  </a:schemeClr>
                </a:solidFill>
                <a:latin typeface="Times New Roman" pitchFamily="18" charset="0"/>
                <a:cs typeface="Times New Roman" pitchFamily="18" charset="0"/>
              </a:rPr>
              <a:t>капела</a:t>
            </a:r>
            <a:r>
              <a:rPr lang="ru-RU" dirty="0">
                <a:solidFill>
                  <a:schemeClr val="tx1">
                    <a:lumMod val="50000"/>
                    <a:lumOff val="50000"/>
                  </a:schemeClr>
                </a:solidFill>
                <a:latin typeface="Times New Roman" pitchFamily="18" charset="0"/>
                <a:cs typeface="Times New Roman" pitchFamily="18" charset="0"/>
              </a:rPr>
              <a:t> у </a:t>
            </a:r>
            <a:r>
              <a:rPr lang="ru-RU" dirty="0" err="1">
                <a:solidFill>
                  <a:schemeClr val="tx1">
                    <a:lumMod val="50000"/>
                    <a:lumOff val="50000"/>
                  </a:schemeClr>
                </a:solidFill>
                <a:latin typeface="Times New Roman" pitchFamily="18" charset="0"/>
                <a:cs typeface="Times New Roman" pitchFamily="18" charset="0"/>
              </a:rPr>
              <a:t>складі</a:t>
            </a:r>
            <a:r>
              <a:rPr lang="ru-RU" dirty="0">
                <a:solidFill>
                  <a:schemeClr val="tx1">
                    <a:lumMod val="50000"/>
                    <a:lumOff val="50000"/>
                  </a:schemeClr>
                </a:solidFill>
                <a:latin typeface="Times New Roman" pitchFamily="18" charset="0"/>
                <a:cs typeface="Times New Roman" pitchFamily="18" charset="0"/>
              </a:rPr>
              <a:t> Марцинкевич В. С., 1934 р.н. – 1-ша </a:t>
            </a:r>
            <a:r>
              <a:rPr lang="ru-RU" dirty="0" err="1">
                <a:solidFill>
                  <a:schemeClr val="tx1">
                    <a:lumMod val="50000"/>
                    <a:lumOff val="50000"/>
                  </a:schemeClr>
                </a:solidFill>
                <a:latin typeface="Times New Roman" pitchFamily="18" charset="0"/>
                <a:cs typeface="Times New Roman" pitchFamily="18" charset="0"/>
              </a:rPr>
              <a:t>срипка</a:t>
            </a:r>
            <a:r>
              <a:rPr lang="ru-RU" dirty="0">
                <a:solidFill>
                  <a:schemeClr val="tx1">
                    <a:lumMod val="50000"/>
                    <a:lumOff val="50000"/>
                  </a:schemeClr>
                </a:solidFill>
                <a:latin typeface="Times New Roman" pitchFamily="18" charset="0"/>
                <a:cs typeface="Times New Roman" pitchFamily="18" charset="0"/>
              </a:rPr>
              <a:t>, </a:t>
            </a:r>
            <a:r>
              <a:rPr lang="ru-RU" dirty="0" err="1">
                <a:solidFill>
                  <a:schemeClr val="tx1">
                    <a:lumMod val="50000"/>
                    <a:lumOff val="50000"/>
                  </a:schemeClr>
                </a:solidFill>
                <a:latin typeface="Times New Roman" pitchFamily="18" charset="0"/>
                <a:cs typeface="Times New Roman" pitchFamily="18" charset="0"/>
              </a:rPr>
              <a:t>Опанасюк</a:t>
            </a:r>
            <a:r>
              <a:rPr lang="ru-RU" dirty="0">
                <a:solidFill>
                  <a:schemeClr val="tx1">
                    <a:lumMod val="50000"/>
                    <a:lumOff val="50000"/>
                  </a:schemeClr>
                </a:solidFill>
                <a:latin typeface="Times New Roman" pitchFamily="18" charset="0"/>
                <a:cs typeface="Times New Roman" pitchFamily="18" charset="0"/>
              </a:rPr>
              <a:t> С. О., 1930 р.н. – 2-га скрипка, </a:t>
            </a:r>
            <a:r>
              <a:rPr lang="ru-RU" dirty="0" err="1">
                <a:solidFill>
                  <a:schemeClr val="tx1">
                    <a:lumMod val="50000"/>
                    <a:lumOff val="50000"/>
                  </a:schemeClr>
                </a:solidFill>
                <a:latin typeface="Times New Roman" pitchFamily="18" charset="0"/>
                <a:cs typeface="Times New Roman" pitchFamily="18" charset="0"/>
              </a:rPr>
              <a:t>Єсипчук</a:t>
            </a:r>
            <a:r>
              <a:rPr lang="ru-RU" dirty="0">
                <a:solidFill>
                  <a:schemeClr val="tx1">
                    <a:lumMod val="50000"/>
                    <a:lumOff val="50000"/>
                  </a:schemeClr>
                </a:solidFill>
                <a:latin typeface="Times New Roman" pitchFamily="18" charset="0"/>
                <a:cs typeface="Times New Roman" pitchFamily="18" charset="0"/>
              </a:rPr>
              <a:t> І. С., 1947 р.н. – барабан</a:t>
            </a:r>
            <a:endParaRPr lang="uk-UA" dirty="0">
              <a:solidFill>
                <a:schemeClr val="tx1">
                  <a:lumMod val="50000"/>
                  <a:lumOff val="50000"/>
                </a:schemeClr>
              </a:solidFill>
              <a:latin typeface="Times New Roman" pitchFamily="18" charset="0"/>
              <a:cs typeface="Times New Roman" pitchFamily="18" charset="0"/>
            </a:endParaRPr>
          </a:p>
        </p:txBody>
      </p:sp>
      <p:pic>
        <p:nvPicPr>
          <p:cNvPr id="46084" name="Picture 4" descr="http://bervy.org.ua/wp-content/uploads/2013/08/1210.jpg"/>
          <p:cNvPicPr>
            <a:picLocks noChangeAspect="1" noChangeArrowheads="1"/>
          </p:cNvPicPr>
          <p:nvPr/>
        </p:nvPicPr>
        <p:blipFill>
          <a:blip r:embed="rId3"/>
          <a:srcRect/>
          <a:stretch>
            <a:fillRect/>
          </a:stretch>
        </p:blipFill>
        <p:spPr bwMode="auto">
          <a:xfrm>
            <a:off x="8479765" y="2907656"/>
            <a:ext cx="3593203" cy="23355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Прямоугольник 6"/>
          <p:cNvSpPr/>
          <p:nvPr/>
        </p:nvSpPr>
        <p:spPr>
          <a:xfrm>
            <a:off x="8462513" y="5261962"/>
            <a:ext cx="3614467" cy="1477328"/>
          </a:xfrm>
          <a:prstGeom prst="rect">
            <a:avLst/>
          </a:prstGeom>
        </p:spPr>
        <p:txBody>
          <a:bodyPr wrap="square">
            <a:spAutoFit/>
          </a:bodyPr>
          <a:lstStyle/>
          <a:p>
            <a:pPr algn="ctr"/>
            <a:r>
              <a:rPr lang="ru-RU" dirty="0">
                <a:solidFill>
                  <a:schemeClr val="tx1">
                    <a:lumMod val="50000"/>
                    <a:lumOff val="50000"/>
                  </a:schemeClr>
                </a:solidFill>
                <a:latin typeface="Times New Roman" pitchFamily="18" charset="0"/>
                <a:cs typeface="Times New Roman" pitchFamily="18" charset="0"/>
              </a:rPr>
              <a:t>с. </a:t>
            </a:r>
            <a:r>
              <a:rPr lang="ru-RU" dirty="0" err="1">
                <a:solidFill>
                  <a:schemeClr val="tx1">
                    <a:lumMod val="50000"/>
                    <a:lumOff val="50000"/>
                  </a:schemeClr>
                </a:solidFill>
                <a:latin typeface="Times New Roman" pitchFamily="18" charset="0"/>
                <a:cs typeface="Times New Roman" pitchFamily="18" charset="0"/>
              </a:rPr>
              <a:t>Неньковичі</a:t>
            </a:r>
            <a:r>
              <a:rPr lang="ru-RU" dirty="0">
                <a:solidFill>
                  <a:schemeClr val="tx1">
                    <a:lumMod val="50000"/>
                    <a:lumOff val="50000"/>
                  </a:schemeClr>
                </a:solidFill>
                <a:latin typeface="Times New Roman" pitchFamily="18" charset="0"/>
                <a:cs typeface="Times New Roman" pitchFamily="18" charset="0"/>
              </a:rPr>
              <a:t> </a:t>
            </a:r>
            <a:r>
              <a:rPr lang="ru-RU" dirty="0" err="1">
                <a:solidFill>
                  <a:schemeClr val="tx1">
                    <a:lumMod val="50000"/>
                    <a:lumOff val="50000"/>
                  </a:schemeClr>
                </a:solidFill>
                <a:latin typeface="Times New Roman" pitchFamily="18" charset="0"/>
                <a:cs typeface="Times New Roman" pitchFamily="18" charset="0"/>
              </a:rPr>
              <a:t>Зарічнянського</a:t>
            </a:r>
            <a:r>
              <a:rPr lang="ru-RU" dirty="0">
                <a:solidFill>
                  <a:schemeClr val="tx1">
                    <a:lumMod val="50000"/>
                    <a:lumOff val="50000"/>
                  </a:schemeClr>
                </a:solidFill>
                <a:latin typeface="Times New Roman" pitchFamily="18" charset="0"/>
                <a:cs typeface="Times New Roman" pitchFamily="18" charset="0"/>
              </a:rPr>
              <a:t> р-ну </a:t>
            </a:r>
            <a:r>
              <a:rPr lang="ru-RU" dirty="0" err="1">
                <a:solidFill>
                  <a:schemeClr val="tx1">
                    <a:lumMod val="50000"/>
                    <a:lumOff val="50000"/>
                  </a:schemeClr>
                </a:solidFill>
                <a:latin typeface="Times New Roman" pitchFamily="18" charset="0"/>
                <a:cs typeface="Times New Roman" pitchFamily="18" charset="0"/>
              </a:rPr>
              <a:t>Рівненської</a:t>
            </a:r>
            <a:r>
              <a:rPr lang="ru-RU" dirty="0">
                <a:solidFill>
                  <a:schemeClr val="tx1">
                    <a:lumMod val="50000"/>
                    <a:lumOff val="50000"/>
                  </a:schemeClr>
                </a:solidFill>
                <a:latin typeface="Times New Roman" pitchFamily="18" charset="0"/>
                <a:cs typeface="Times New Roman" pitchFamily="18" charset="0"/>
              </a:rPr>
              <a:t> </a:t>
            </a:r>
            <a:r>
              <a:rPr lang="ru-RU" dirty="0" err="1">
                <a:solidFill>
                  <a:schemeClr val="tx1">
                    <a:lumMod val="50000"/>
                    <a:lumOff val="50000"/>
                  </a:schemeClr>
                </a:solidFill>
                <a:latin typeface="Times New Roman" pitchFamily="18" charset="0"/>
                <a:cs typeface="Times New Roman" pitchFamily="18" charset="0"/>
              </a:rPr>
              <a:t>обл</a:t>
            </a:r>
            <a:r>
              <a:rPr lang="ru-RU" dirty="0">
                <a:solidFill>
                  <a:schemeClr val="tx1">
                    <a:lumMod val="50000"/>
                    <a:lumOff val="50000"/>
                  </a:schemeClr>
                </a:solidFill>
                <a:latin typeface="Times New Roman" pitchFamily="18" charset="0"/>
                <a:cs typeface="Times New Roman" pitchFamily="18" charset="0"/>
              </a:rPr>
              <a:t> </a:t>
            </a:r>
            <a:r>
              <a:rPr lang="ru-RU" dirty="0" err="1">
                <a:solidFill>
                  <a:schemeClr val="tx1">
                    <a:lumMod val="50000"/>
                    <a:lumOff val="50000"/>
                  </a:schemeClr>
                </a:solidFill>
                <a:latin typeface="Times New Roman" pitchFamily="18" charset="0"/>
                <a:cs typeface="Times New Roman" pitchFamily="18" charset="0"/>
              </a:rPr>
              <a:t>Клишун</a:t>
            </a:r>
            <a:r>
              <a:rPr lang="ru-RU" dirty="0">
                <a:solidFill>
                  <a:schemeClr val="tx1">
                    <a:lumMod val="50000"/>
                    <a:lumOff val="50000"/>
                  </a:schemeClr>
                </a:solidFill>
                <a:latin typeface="Times New Roman" pitchFamily="18" charset="0"/>
                <a:cs typeface="Times New Roman" pitchFamily="18" charset="0"/>
              </a:rPr>
              <a:t> </a:t>
            </a:r>
            <a:r>
              <a:rPr lang="ru-RU" dirty="0" err="1">
                <a:solidFill>
                  <a:schemeClr val="tx1">
                    <a:lumMod val="50000"/>
                    <a:lumOff val="50000"/>
                  </a:schemeClr>
                </a:solidFill>
                <a:latin typeface="Times New Roman" pitchFamily="18" charset="0"/>
                <a:cs typeface="Times New Roman" pitchFamily="18" charset="0"/>
              </a:rPr>
              <a:t>Микола</a:t>
            </a:r>
            <a:r>
              <a:rPr lang="ru-RU" dirty="0">
                <a:solidFill>
                  <a:schemeClr val="tx1">
                    <a:lumMod val="50000"/>
                    <a:lumOff val="50000"/>
                  </a:schemeClr>
                </a:solidFill>
                <a:latin typeface="Times New Roman" pitchFamily="18" charset="0"/>
                <a:cs typeface="Times New Roman" pitchFamily="18" charset="0"/>
              </a:rPr>
              <a:t> </a:t>
            </a:r>
            <a:r>
              <a:rPr lang="ru-RU" dirty="0" err="1">
                <a:solidFill>
                  <a:schemeClr val="tx1">
                    <a:lumMod val="50000"/>
                    <a:lumOff val="50000"/>
                  </a:schemeClr>
                </a:solidFill>
                <a:latin typeface="Times New Roman" pitchFamily="18" charset="0"/>
                <a:cs typeface="Times New Roman" pitchFamily="18" charset="0"/>
              </a:rPr>
              <a:t>Микитович</a:t>
            </a:r>
            <a:r>
              <a:rPr lang="ru-RU" dirty="0">
                <a:solidFill>
                  <a:schemeClr val="tx1">
                    <a:lumMod val="50000"/>
                    <a:lumOff val="50000"/>
                  </a:schemeClr>
                </a:solidFill>
                <a:latin typeface="Times New Roman" pitchFamily="18" charset="0"/>
                <a:cs typeface="Times New Roman" pitchFamily="18" charset="0"/>
              </a:rPr>
              <a:t>, </a:t>
            </a:r>
            <a:r>
              <a:rPr lang="ru-RU" dirty="0" err="1">
                <a:solidFill>
                  <a:schemeClr val="tx1">
                    <a:lumMod val="50000"/>
                    <a:lumOff val="50000"/>
                  </a:schemeClr>
                </a:solidFill>
                <a:latin typeface="Times New Roman" pitchFamily="18" charset="0"/>
                <a:cs typeface="Times New Roman" pitchFamily="18" charset="0"/>
              </a:rPr>
              <a:t>скрипаль</a:t>
            </a:r>
            <a:r>
              <a:rPr lang="ru-RU" dirty="0">
                <a:solidFill>
                  <a:schemeClr val="tx1">
                    <a:lumMod val="50000"/>
                    <a:lumOff val="50000"/>
                  </a:schemeClr>
                </a:solidFill>
                <a:latin typeface="Times New Roman" pitchFamily="18" charset="0"/>
                <a:cs typeface="Times New Roman" pitchFamily="18" charset="0"/>
              </a:rPr>
              <a:t>, </a:t>
            </a:r>
            <a:r>
              <a:rPr lang="ru-RU" dirty="0" err="1">
                <a:solidFill>
                  <a:schemeClr val="tx1">
                    <a:lumMod val="50000"/>
                    <a:lumOff val="50000"/>
                  </a:schemeClr>
                </a:solidFill>
                <a:latin typeface="Times New Roman" pitchFamily="18" charset="0"/>
                <a:cs typeface="Times New Roman" pitchFamily="18" charset="0"/>
              </a:rPr>
              <a:t>Мінько</a:t>
            </a:r>
            <a:r>
              <a:rPr lang="ru-RU" dirty="0">
                <a:solidFill>
                  <a:schemeClr val="tx1">
                    <a:lumMod val="50000"/>
                    <a:lumOff val="50000"/>
                  </a:schemeClr>
                </a:solidFill>
                <a:latin typeface="Times New Roman" pitchFamily="18" charset="0"/>
                <a:cs typeface="Times New Roman" pitchFamily="18" charset="0"/>
              </a:rPr>
              <a:t> Петро </a:t>
            </a:r>
            <a:r>
              <a:rPr lang="ru-RU" dirty="0" err="1">
                <a:solidFill>
                  <a:schemeClr val="tx1">
                    <a:lumMod val="50000"/>
                    <a:lumOff val="50000"/>
                  </a:schemeClr>
                </a:solidFill>
                <a:latin typeface="Times New Roman" pitchFamily="18" charset="0"/>
                <a:cs typeface="Times New Roman" pitchFamily="18" charset="0"/>
              </a:rPr>
              <a:t>Олександрович</a:t>
            </a:r>
            <a:r>
              <a:rPr lang="ru-RU" dirty="0">
                <a:solidFill>
                  <a:schemeClr val="tx1">
                    <a:lumMod val="50000"/>
                    <a:lumOff val="50000"/>
                  </a:schemeClr>
                </a:solidFill>
                <a:latin typeface="Times New Roman" pitchFamily="18" charset="0"/>
                <a:cs typeface="Times New Roman" pitchFamily="18" charset="0"/>
              </a:rPr>
              <a:t>                    (</a:t>
            </a:r>
            <a:r>
              <a:rPr lang="ru-RU" dirty="0" err="1">
                <a:solidFill>
                  <a:schemeClr val="tx1">
                    <a:lumMod val="50000"/>
                    <a:lumOff val="50000"/>
                  </a:schemeClr>
                </a:solidFill>
                <a:latin typeface="Times New Roman" pitchFamily="18" charset="0"/>
                <a:cs typeface="Times New Roman" pitchFamily="18" charset="0"/>
              </a:rPr>
              <a:t>дудка-колянка</a:t>
            </a:r>
            <a:r>
              <a:rPr lang="ru-RU" dirty="0">
                <a:solidFill>
                  <a:schemeClr val="tx1">
                    <a:lumMod val="50000"/>
                    <a:lumOff val="50000"/>
                  </a:schemeClr>
                </a:solidFill>
                <a:latin typeface="Times New Roman" pitchFamily="18" charset="0"/>
                <a:cs typeface="Times New Roman" pitchFamily="18" charset="0"/>
              </a:rPr>
              <a:t>)</a:t>
            </a:r>
            <a:endParaRPr lang="uk-UA" dirty="0">
              <a:solidFill>
                <a:schemeClr val="tx1">
                  <a:lumMod val="50000"/>
                  <a:lumOff val="50000"/>
                </a:schemeClr>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a:latin typeface="Times New Roman" panose="02020603050405020304" pitchFamily="18" charset="0"/>
                <a:cs typeface="Times New Roman" panose="02020603050405020304" pitchFamily="18" charset="0"/>
              </a:rPr>
              <a:t>Столичний</a:t>
            </a:r>
            <a:r>
              <a:rPr lang="ru-RU" b="1" dirty="0">
                <a:latin typeface="Times New Roman" panose="02020603050405020304" pitchFamily="18" charset="0"/>
                <a:cs typeface="Times New Roman" panose="02020603050405020304" pitchFamily="18" charset="0"/>
              </a:rPr>
              <a:t> та </a:t>
            </a:r>
            <a:r>
              <a:rPr lang="ru-RU" b="1" dirty="0" err="1">
                <a:latin typeface="Times New Roman" panose="02020603050405020304" pitchFamily="18" charset="0"/>
                <a:cs typeface="Times New Roman" panose="02020603050405020304" pitchFamily="18" charset="0"/>
              </a:rPr>
              <a:t>Північно-Західний</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туристичний</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регіон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або</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Полісся</a:t>
            </a:r>
            <a:endParaRPr lang="ru-RU" b="1" dirty="0">
              <a:latin typeface="Times New Roman" panose="02020603050405020304" pitchFamily="18" charset="0"/>
              <a:cs typeface="Times New Roman" panose="02020603050405020304" pitchFamily="18" charset="0"/>
            </a:endParaRPr>
          </a:p>
        </p:txBody>
      </p:sp>
      <p:sp>
        <p:nvSpPr>
          <p:cNvPr id="6" name="AutoShape 6" descr="https://subject.com.ua/textbook/art/6klas/6klas.files/794x800ximage377.jpg.pagespeed.ic.1MKEPJhqIr.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Объект 2"/>
          <p:cNvSpPr txBox="1">
            <a:spLocks/>
          </p:cNvSpPr>
          <p:nvPr/>
        </p:nvSpPr>
        <p:spPr>
          <a:xfrm>
            <a:off x="228959" y="2337067"/>
            <a:ext cx="5766399" cy="437428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just"/>
            <a:r>
              <a:rPr lang="uk-UA" sz="2400" b="1" dirty="0">
                <a:latin typeface="Times New Roman" pitchFamily="18" charset="0"/>
                <a:cs typeface="Times New Roman" pitchFamily="18" charset="0"/>
              </a:rPr>
              <a:t>Полісся</a:t>
            </a:r>
            <a:r>
              <a:rPr lang="uk-UA" sz="2400" dirty="0">
                <a:latin typeface="Times New Roman" pitchFamily="18" charset="0"/>
                <a:cs typeface="Times New Roman" pitchFamily="18" charset="0"/>
              </a:rPr>
              <a:t> — </a:t>
            </a:r>
            <a:r>
              <a:rPr lang="uk-UA" sz="2400" dirty="0" err="1">
                <a:latin typeface="Times New Roman" pitchFamily="18" charset="0"/>
                <a:cs typeface="Times New Roman" pitchFamily="18" charset="0"/>
              </a:rPr>
              <a:t>історико-етнографічний</a:t>
            </a:r>
            <a:r>
              <a:rPr lang="uk-UA" sz="2400" dirty="0">
                <a:latin typeface="Times New Roman" pitchFamily="18" charset="0"/>
                <a:cs typeface="Times New Roman" pitchFamily="18" charset="0"/>
              </a:rPr>
              <a:t> та географічний регіон, до складу якого входять: Волинське, Рівненське, Житомирське, Київське, Новгород-Сіверське і Чернігівське Полісся. </a:t>
            </a:r>
            <a:endParaRPr lang="ru-RU" sz="2200" dirty="0">
              <a:latin typeface="Times New Roman" pitchFamily="18" charset="0"/>
              <a:cs typeface="Times New Roman" pitchFamily="18" charset="0"/>
            </a:endParaRPr>
          </a:p>
        </p:txBody>
      </p:sp>
      <p:pic>
        <p:nvPicPr>
          <p:cNvPr id="10" name="Picture 16" descr="Полісся — Вікіпедія"/>
          <p:cNvPicPr>
            <a:picLocks noChangeAspect="1" noChangeArrowheads="1"/>
          </p:cNvPicPr>
          <p:nvPr/>
        </p:nvPicPr>
        <p:blipFill>
          <a:blip r:embed="rId2"/>
          <a:srcRect/>
          <a:stretch>
            <a:fillRect/>
          </a:stretch>
        </p:blipFill>
        <p:spPr bwMode="auto">
          <a:xfrm>
            <a:off x="6150635" y="2575891"/>
            <a:ext cx="5815040" cy="39872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51022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a:t>Полісся</a:t>
            </a:r>
            <a:endParaRPr lang="ru-RU" dirty="0"/>
          </a:p>
        </p:txBody>
      </p:sp>
      <p:sp>
        <p:nvSpPr>
          <p:cNvPr id="3" name="Объект 2"/>
          <p:cNvSpPr>
            <a:spLocks noGrp="1"/>
          </p:cNvSpPr>
          <p:nvPr>
            <p:ph idx="1"/>
          </p:nvPr>
        </p:nvSpPr>
        <p:spPr>
          <a:xfrm>
            <a:off x="300446" y="2471392"/>
            <a:ext cx="5824309" cy="3101273"/>
          </a:xfrm>
        </p:spPr>
        <p:txBody>
          <a:bodyPr>
            <a:noAutofit/>
          </a:bodyPr>
          <a:lstStyle/>
          <a:p>
            <a:pPr algn="just" fontAlgn="base"/>
            <a:r>
              <a:rPr lang="ru-RU" sz="2400" dirty="0">
                <a:latin typeface="Times New Roman" pitchFamily="18" charset="0"/>
                <a:cs typeface="Times New Roman" pitchFamily="18" charset="0"/>
              </a:rPr>
              <a:t>Перша </a:t>
            </a:r>
            <a:r>
              <a:rPr lang="ru-RU" sz="2400" dirty="0" err="1">
                <a:latin typeface="Times New Roman" pitchFamily="18" charset="0"/>
                <a:cs typeface="Times New Roman" pitchFamily="18" charset="0"/>
              </a:rPr>
              <a:t>писемна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згадка</a:t>
            </a:r>
            <a:r>
              <a:rPr lang="ru-RU" sz="2400" dirty="0">
                <a:latin typeface="Times New Roman" pitchFamily="18" charset="0"/>
                <a:cs typeface="Times New Roman" pitchFamily="18" charset="0"/>
              </a:rPr>
              <a:t> про </a:t>
            </a:r>
            <a:r>
              <a:rPr lang="ru-RU" sz="2400" dirty="0" err="1">
                <a:latin typeface="Times New Roman" pitchFamily="18" charset="0"/>
                <a:cs typeface="Times New Roman" pitchFamily="18" charset="0"/>
              </a:rPr>
              <a:t>Полісся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простежується</a:t>
            </a:r>
            <a:r>
              <a:rPr lang="ru-RU" sz="2400" dirty="0">
                <a:latin typeface="Times New Roman" pitchFamily="18" charset="0"/>
                <a:cs typeface="Times New Roman" pitchFamily="18" charset="0"/>
              </a:rPr>
              <a:t> у </a:t>
            </a:r>
            <a:r>
              <a:rPr lang="ru-RU" sz="2400" dirty="0" err="1">
                <a:latin typeface="Times New Roman" pitchFamily="18" charset="0"/>
                <a:cs typeface="Times New Roman" pitchFamily="18" charset="0"/>
              </a:rPr>
              <a:t>Галицько-Волинському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літописі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у</a:t>
            </a:r>
            <a:r>
              <a:rPr lang="ru-RU" sz="2400" dirty="0">
                <a:latin typeface="Times New Roman" pitchFamily="18" charset="0"/>
                <a:cs typeface="Times New Roman" pitchFamily="18" charset="0"/>
              </a:rPr>
              <a:t> ХІІІ ст. 1275 р., де </a:t>
            </a:r>
            <a:r>
              <a:rPr lang="ru-RU" sz="2400" dirty="0" err="1">
                <a:latin typeface="Times New Roman" pitchFamily="18" charset="0"/>
                <a:cs typeface="Times New Roman" pitchFamily="18" charset="0"/>
              </a:rPr>
              <a:t>зазначено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що</a:t>
            </a:r>
            <a:r>
              <a:rPr lang="ru-RU" sz="2400" dirty="0">
                <a:latin typeface="Times New Roman" pitchFamily="18" charset="0"/>
                <a:cs typeface="Times New Roman" pitchFamily="18" charset="0"/>
              </a:rPr>
              <a:t> 1274 р. Мстислав Данилович «</a:t>
            </a:r>
            <a:r>
              <a:rPr lang="ru-RU" sz="2400" dirty="0" err="1">
                <a:latin typeface="Times New Roman" pitchFamily="18" charset="0"/>
                <a:cs typeface="Times New Roman" pitchFamily="18" charset="0"/>
              </a:rPr>
              <a:t>ішов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був</a:t>
            </a:r>
            <a:r>
              <a:rPr lang="ru-RU" sz="2400" dirty="0">
                <a:latin typeface="Times New Roman" pitchFamily="18" charset="0"/>
                <a:cs typeface="Times New Roman" pitchFamily="18" charset="0"/>
              </a:rPr>
              <a:t> од [города] </a:t>
            </a:r>
            <a:r>
              <a:rPr lang="ru-RU" sz="2400" dirty="0" err="1">
                <a:latin typeface="Times New Roman" pitchFamily="18" charset="0"/>
                <a:cs typeface="Times New Roman" pitchFamily="18" charset="0"/>
              </a:rPr>
              <a:t>Копиля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тепер</a:t>
            </a:r>
            <a:r>
              <a:rPr lang="ru-RU" sz="2400" dirty="0">
                <a:latin typeface="Times New Roman" pitchFamily="18" charset="0"/>
                <a:cs typeface="Times New Roman" pitchFamily="18" charset="0"/>
              </a:rPr>
              <a:t> село </a:t>
            </a:r>
            <a:r>
              <a:rPr lang="ru-RU" sz="2400" dirty="0" err="1">
                <a:latin typeface="Times New Roman" pitchFamily="18" charset="0"/>
                <a:cs typeface="Times New Roman" pitchFamily="18" charset="0"/>
              </a:rPr>
              <a:t>Копилля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Маневицького</a:t>
            </a:r>
            <a:r>
              <a:rPr lang="ru-RU" sz="2400" dirty="0">
                <a:latin typeface="Times New Roman" pitchFamily="18" charset="0"/>
                <a:cs typeface="Times New Roman" pitchFamily="18" charset="0"/>
              </a:rPr>
              <a:t> району), </a:t>
            </a:r>
            <a:r>
              <a:rPr lang="ru-RU" sz="2400" dirty="0" err="1">
                <a:latin typeface="Times New Roman" pitchFamily="18" charset="0"/>
                <a:cs typeface="Times New Roman" pitchFamily="18" charset="0"/>
              </a:rPr>
              <a:t>пустошачи</a:t>
            </a:r>
            <a:r>
              <a:rPr lang="ru-RU" sz="2400" dirty="0">
                <a:latin typeface="Times New Roman" pitchFamily="18" charset="0"/>
                <a:cs typeface="Times New Roman" pitchFamily="18" charset="0"/>
              </a:rPr>
              <a:t> по </a:t>
            </a:r>
            <a:r>
              <a:rPr lang="ru-RU" sz="2400" dirty="0" err="1">
                <a:latin typeface="Times New Roman" pitchFamily="18" charset="0"/>
                <a:cs typeface="Times New Roman" pitchFamily="18" charset="0"/>
              </a:rPr>
              <a:t>Поліссі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термін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Полісся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використовується</a:t>
            </a:r>
            <a:r>
              <a:rPr lang="ru-RU" sz="2400" dirty="0">
                <a:latin typeface="Times New Roman" pitchFamily="18" charset="0"/>
                <a:cs typeface="Times New Roman" pitchFamily="18" charset="0"/>
              </a:rPr>
              <a:t> тут як </a:t>
            </a:r>
            <a:r>
              <a:rPr lang="ru-RU" sz="2400" dirty="0" err="1">
                <a:latin typeface="Times New Roman" pitchFamily="18" charset="0"/>
                <a:cs typeface="Times New Roman" pitchFamily="18" charset="0"/>
              </a:rPr>
              <a:t>назва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території</a:t>
            </a:r>
            <a:r>
              <a:rPr lang="ru-RU" sz="2400" dirty="0">
                <a:latin typeface="Times New Roman" pitchFamily="18" charset="0"/>
                <a:cs typeface="Times New Roman" pitchFamily="18" charset="0"/>
              </a:rPr>
              <a:t>). </a:t>
            </a:r>
            <a:endParaRPr lang="uk-UA" sz="2400" dirty="0">
              <a:latin typeface="Times New Roman" pitchFamily="18" charset="0"/>
              <a:cs typeface="Times New Roman" pitchFamily="18" charset="0"/>
            </a:endParaRPr>
          </a:p>
        </p:txBody>
      </p:sp>
      <p:sp>
        <p:nvSpPr>
          <p:cNvPr id="12290" name="AutoShape 2" descr="Полісс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12292" name="AutoShape 4" descr="Полісс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12294" name="AutoShape 6" descr="Полісс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12296" name="AutoShape 8" descr="Полісс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12298" name="AutoShape 10" descr="Полісс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12300" name="AutoShape 12" descr="Полісся - історико-культурний регіон | Спадщина Предкі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12302" name="AutoShape 14" descr="Полісся - історико-культурний регіон | Спадщина Предкі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12306" name="Picture 18" descr="галицько волинський літопис - YouTube"/>
          <p:cNvPicPr>
            <a:picLocks noChangeAspect="1" noChangeArrowheads="1"/>
          </p:cNvPicPr>
          <p:nvPr/>
        </p:nvPicPr>
        <p:blipFill>
          <a:blip r:embed="rId2"/>
          <a:srcRect/>
          <a:stretch>
            <a:fillRect/>
          </a:stretch>
        </p:blipFill>
        <p:spPr bwMode="auto">
          <a:xfrm>
            <a:off x="6314537" y="3288282"/>
            <a:ext cx="5469146" cy="30763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67088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7754" y="861525"/>
            <a:ext cx="8761413" cy="706964"/>
          </a:xfrm>
        </p:spPr>
        <p:txBody>
          <a:bodyPr/>
          <a:lstStyle/>
          <a:p>
            <a:r>
              <a:rPr lang="ru-RU" b="1" dirty="0" err="1"/>
              <a:t>Полісся</a:t>
            </a:r>
            <a:r>
              <a:rPr lang="ru-RU" b="1" dirty="0"/>
              <a:t>. </a:t>
            </a:r>
            <a:r>
              <a:rPr lang="uk-UA" b="1" dirty="0"/>
              <a:t>Архітектура.</a:t>
            </a:r>
            <a:endParaRPr lang="ru-RU" b="1" dirty="0"/>
          </a:p>
        </p:txBody>
      </p:sp>
      <p:sp>
        <p:nvSpPr>
          <p:cNvPr id="10" name="Объект 2"/>
          <p:cNvSpPr>
            <a:spLocks noGrp="1"/>
          </p:cNvSpPr>
          <p:nvPr>
            <p:ph idx="1"/>
          </p:nvPr>
        </p:nvSpPr>
        <p:spPr>
          <a:xfrm>
            <a:off x="309071" y="2247105"/>
            <a:ext cx="7980913" cy="4343476"/>
          </a:xfrm>
        </p:spPr>
        <p:txBody>
          <a:bodyPr>
            <a:noAutofit/>
          </a:bodyPr>
          <a:lstStyle/>
          <a:p>
            <a:pPr algn="just"/>
            <a:r>
              <a:rPr lang="uk-UA" sz="2400" b="1" dirty="0">
                <a:latin typeface="Times New Roman" pitchFamily="18" charset="0"/>
                <a:cs typeface="Times New Roman" pitchFamily="18" charset="0"/>
              </a:rPr>
              <a:t>Етнічна архітектура Полісся</a:t>
            </a:r>
            <a:r>
              <a:rPr lang="uk-UA" sz="2400" dirty="0">
                <a:latin typeface="Times New Roman" pitchFamily="18" charset="0"/>
                <a:cs typeface="Times New Roman" pitchFamily="18" charset="0"/>
              </a:rPr>
              <a:t> — це своєрідний літопис прадавньої дерев'яної архітектури України. Поліське традиційне житло — однокімнатне помешкання зі </a:t>
            </a:r>
            <a:r>
              <a:rPr lang="uk-UA" sz="2400" dirty="0" err="1">
                <a:latin typeface="Times New Roman" pitchFamily="18" charset="0"/>
                <a:cs typeface="Times New Roman" pitchFamily="18" charset="0"/>
              </a:rPr>
              <a:t>стебкою</a:t>
            </a:r>
            <a:r>
              <a:rPr lang="uk-UA" sz="2400" dirty="0">
                <a:latin typeface="Times New Roman" pitchFamily="18" charset="0"/>
                <a:cs typeface="Times New Roman" pitchFamily="18" charset="0"/>
              </a:rPr>
              <a:t> і кліттю, які виконували функції допоміжних господарських прибудов. Стіни зводили із суцільних кругляків або колотих плах переважно із сосни, іноді з осики чи вільхи. На початку минулого століття переважали двосхилі, а пізніше — чотирисхилі дахи, які крили дошками (драницями) та соломою. З огляду на економію матеріалу до житла добудовували численні господарські приміщення і у такий спосіб утворювалися довгі хати, схожі на замкнуті двори.</a:t>
            </a:r>
            <a:endParaRPr lang="ru-RU" sz="2400" dirty="0">
              <a:solidFill>
                <a:srgbClr val="000000"/>
              </a:solidFill>
              <a:latin typeface="Times New Roman" pitchFamily="18" charset="0"/>
              <a:cs typeface="Times New Roman" pitchFamily="18" charset="0"/>
            </a:endParaRPr>
          </a:p>
        </p:txBody>
      </p:sp>
      <p:pic>
        <p:nvPicPr>
          <p:cNvPr id="10242" name="Picture 2" descr="Екскурсії і Тури в Овруцький район — Ціни, відгуки, купити тур чи екскурсію  в Овруцький"/>
          <p:cNvPicPr>
            <a:picLocks noChangeAspect="1" noChangeArrowheads="1"/>
          </p:cNvPicPr>
          <p:nvPr/>
        </p:nvPicPr>
        <p:blipFill>
          <a:blip r:embed="rId2"/>
          <a:srcRect/>
          <a:stretch>
            <a:fillRect/>
          </a:stretch>
        </p:blipFill>
        <p:spPr bwMode="auto">
          <a:xfrm>
            <a:off x="8609462" y="2391763"/>
            <a:ext cx="3124200" cy="23336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44" name="Picture 4" descr="Краєзнавство &amp;quot; Полісся: історія виникнення&amp;quot; | Інші методичні матеріали.  Бібліотечна справа"/>
          <p:cNvPicPr>
            <a:picLocks noChangeAspect="1" noChangeArrowheads="1"/>
          </p:cNvPicPr>
          <p:nvPr/>
        </p:nvPicPr>
        <p:blipFill>
          <a:blip r:embed="rId3"/>
          <a:srcRect/>
          <a:stretch>
            <a:fillRect/>
          </a:stretch>
        </p:blipFill>
        <p:spPr bwMode="auto">
          <a:xfrm>
            <a:off x="8951346" y="4364966"/>
            <a:ext cx="3047998" cy="2285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9025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8458" y="600891"/>
            <a:ext cx="9679576" cy="1280160"/>
          </a:xfrm>
        </p:spPr>
        <p:txBody>
          <a:bodyPr/>
          <a:lstStyle/>
          <a:p>
            <a:r>
              <a:rPr lang="ru-RU" b="1" dirty="0" err="1"/>
              <a:t>Полісся</a:t>
            </a:r>
            <a:r>
              <a:rPr lang="ru-RU" b="1" dirty="0"/>
              <a:t>. </a:t>
            </a:r>
            <a:r>
              <a:rPr lang="uk-UA" b="1" dirty="0"/>
              <a:t>Архітектура.</a:t>
            </a:r>
            <a:endParaRPr lang="ru-RU" b="1" dirty="0"/>
          </a:p>
        </p:txBody>
      </p:sp>
      <p:sp>
        <p:nvSpPr>
          <p:cNvPr id="3" name="Объект 2"/>
          <p:cNvSpPr>
            <a:spLocks noGrp="1"/>
          </p:cNvSpPr>
          <p:nvPr>
            <p:ph idx="1"/>
          </p:nvPr>
        </p:nvSpPr>
        <p:spPr>
          <a:xfrm>
            <a:off x="1325757" y="5791458"/>
            <a:ext cx="4969827" cy="889061"/>
          </a:xfrm>
        </p:spPr>
        <p:txBody>
          <a:bodyPr>
            <a:noAutofit/>
          </a:bodyPr>
          <a:lstStyle/>
          <a:p>
            <a:pPr marL="0" indent="0">
              <a:buNone/>
            </a:pPr>
            <a:r>
              <a:rPr lang="ru-RU" b="1" dirty="0"/>
              <a:t>Хата в </a:t>
            </a:r>
            <a:r>
              <a:rPr lang="ru-RU" b="1" dirty="0" err="1"/>
              <a:t>селі</a:t>
            </a:r>
            <a:r>
              <a:rPr lang="ru-RU" b="1" dirty="0"/>
              <a:t> </a:t>
            </a:r>
            <a:r>
              <a:rPr lang="ru-RU" b="1" dirty="0" err="1"/>
              <a:t>Бехи</a:t>
            </a:r>
            <a:r>
              <a:rPr lang="ru-RU" b="1" dirty="0"/>
              <a:t>, </a:t>
            </a:r>
            <a:r>
              <a:rPr lang="ru-RU" b="1" dirty="0" err="1"/>
              <a:t>Житомирська</a:t>
            </a:r>
            <a:r>
              <a:rPr lang="ru-RU" b="1" dirty="0"/>
              <a:t> обл. </a:t>
            </a:r>
            <a:r>
              <a:rPr lang="ru-RU" b="1" dirty="0" err="1"/>
              <a:t>Кінець</a:t>
            </a:r>
            <a:r>
              <a:rPr lang="ru-RU" b="1" dirty="0"/>
              <a:t> ХІХ ст. село </a:t>
            </a:r>
            <a:r>
              <a:rPr lang="ru-RU" b="1" dirty="0" err="1"/>
              <a:t>Мамекине</a:t>
            </a:r>
            <a:r>
              <a:rPr lang="ru-RU" b="1" dirty="0"/>
              <a:t> </a:t>
            </a:r>
            <a:r>
              <a:rPr lang="ru-RU" b="1" dirty="0" err="1"/>
              <a:t>Чернігівської</a:t>
            </a:r>
            <a:r>
              <a:rPr lang="ru-RU" b="1" dirty="0"/>
              <a:t> обл.</a:t>
            </a:r>
            <a:endParaRPr lang="ru-RU" sz="2000" dirty="0">
              <a:latin typeface="Times New Roman" panose="02020603050405020304" pitchFamily="18" charset="0"/>
              <a:cs typeface="Times New Roman" panose="02020603050405020304" pitchFamily="18" charset="0"/>
            </a:endParaRPr>
          </a:p>
        </p:txBody>
      </p:sp>
      <p:pic>
        <p:nvPicPr>
          <p:cNvPr id="9218" name="Picture 2" descr="https://uahistory.co/pidruchniki/nazarenko-art-10(11)-class-2019-standard-profile-level/nazarenko-art-10(11)-class-2019-standard-profile-level.files/image437.jpg"/>
          <p:cNvPicPr>
            <a:picLocks noChangeAspect="1" noChangeArrowheads="1"/>
          </p:cNvPicPr>
          <p:nvPr/>
        </p:nvPicPr>
        <p:blipFill>
          <a:blip r:embed="rId2"/>
          <a:srcRect/>
          <a:stretch>
            <a:fillRect/>
          </a:stretch>
        </p:blipFill>
        <p:spPr bwMode="auto">
          <a:xfrm>
            <a:off x="1397778" y="2345694"/>
            <a:ext cx="4468184" cy="33680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220" name="Picture 4" descr="https://uahistory.co/pidruchniki/nazarenko-art-10(11)-class-2019-standard-profile-level/nazarenko-art-10(11)-class-2019-standard-profile-level.files/image438.jpg"/>
          <p:cNvPicPr>
            <a:picLocks noChangeAspect="1" noChangeArrowheads="1"/>
          </p:cNvPicPr>
          <p:nvPr/>
        </p:nvPicPr>
        <p:blipFill>
          <a:blip r:embed="rId3"/>
          <a:srcRect/>
          <a:stretch>
            <a:fillRect/>
          </a:stretch>
        </p:blipFill>
        <p:spPr bwMode="auto">
          <a:xfrm>
            <a:off x="6550640" y="2337758"/>
            <a:ext cx="4468312" cy="3347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Объект 2"/>
          <p:cNvSpPr txBox="1">
            <a:spLocks/>
          </p:cNvSpPr>
          <p:nvPr/>
        </p:nvSpPr>
        <p:spPr>
          <a:xfrm>
            <a:off x="6412466" y="5823088"/>
            <a:ext cx="4969827" cy="889061"/>
          </a:xfrm>
          <a:prstGeom prst="rect">
            <a:avLst/>
          </a:prstGeom>
        </p:spPr>
        <p:txBody>
          <a:bodyPr vert="horz" lIns="91440" tIns="45720" rIns="91440" bIns="45720" rtlCol="0">
            <a:noAutofit/>
          </a:bodyPr>
          <a:lstStyle/>
          <a:p>
            <a:pPr lvl="0">
              <a:spcBef>
                <a:spcPts val="1000"/>
              </a:spcBef>
              <a:buClr>
                <a:schemeClr val="accent1"/>
              </a:buClr>
              <a:buSzPct val="80000"/>
            </a:pPr>
            <a:r>
              <a:rPr lang="ru-RU" b="1" dirty="0" err="1">
                <a:solidFill>
                  <a:schemeClr val="tx1">
                    <a:lumMod val="75000"/>
                    <a:lumOff val="25000"/>
                  </a:schemeClr>
                </a:solidFill>
              </a:rPr>
              <a:t>Національний</a:t>
            </a:r>
            <a:r>
              <a:rPr lang="ru-RU" b="1" dirty="0">
                <a:solidFill>
                  <a:schemeClr val="tx1">
                    <a:lumMod val="75000"/>
                    <a:lumOff val="25000"/>
                  </a:schemeClr>
                </a:solidFill>
              </a:rPr>
              <a:t> музей </a:t>
            </a:r>
            <a:r>
              <a:rPr lang="ru-RU" b="1" dirty="0" err="1">
                <a:solidFill>
                  <a:schemeClr val="tx1">
                    <a:lumMod val="75000"/>
                    <a:lumOff val="25000"/>
                  </a:schemeClr>
                </a:solidFill>
              </a:rPr>
              <a:t>народної</a:t>
            </a:r>
            <a:r>
              <a:rPr lang="ru-RU" b="1" dirty="0">
                <a:solidFill>
                  <a:schemeClr val="tx1">
                    <a:lumMod val="75000"/>
                    <a:lumOff val="25000"/>
                  </a:schemeClr>
                </a:solidFill>
              </a:rPr>
              <a:t> </a:t>
            </a:r>
            <a:r>
              <a:rPr lang="ru-RU" b="1" dirty="0" err="1">
                <a:solidFill>
                  <a:schemeClr val="tx1">
                    <a:lumMod val="75000"/>
                    <a:lumOff val="25000"/>
                  </a:schemeClr>
                </a:solidFill>
              </a:rPr>
              <a:t>архітектури</a:t>
            </a:r>
            <a:r>
              <a:rPr lang="ru-RU" b="1" dirty="0">
                <a:solidFill>
                  <a:schemeClr val="tx1">
                    <a:lumMod val="75000"/>
                    <a:lumOff val="25000"/>
                  </a:schemeClr>
                </a:solidFill>
              </a:rPr>
              <a:t> та </a:t>
            </a:r>
            <a:r>
              <a:rPr lang="ru-RU" b="1" dirty="0" err="1">
                <a:solidFill>
                  <a:schemeClr val="tx1">
                    <a:lumMod val="75000"/>
                    <a:lumOff val="25000"/>
                  </a:schemeClr>
                </a:solidFill>
              </a:rPr>
              <a:t>побуту</a:t>
            </a:r>
            <a:r>
              <a:rPr lang="ru-RU" b="1" dirty="0">
                <a:solidFill>
                  <a:schemeClr val="tx1">
                    <a:lumMod val="75000"/>
                    <a:lumOff val="25000"/>
                  </a:schemeClr>
                </a:solidFill>
              </a:rPr>
              <a:t> </a:t>
            </a:r>
            <a:r>
              <a:rPr lang="ru-RU" b="1" dirty="0" err="1">
                <a:solidFill>
                  <a:schemeClr val="tx1">
                    <a:lumMod val="75000"/>
                    <a:lumOff val="25000"/>
                  </a:schemeClr>
                </a:solidFill>
              </a:rPr>
              <a:t>України</a:t>
            </a:r>
            <a:r>
              <a:rPr lang="ru-RU" b="1" dirty="0">
                <a:solidFill>
                  <a:schemeClr val="tx1">
                    <a:lumMod val="75000"/>
                    <a:lumOff val="25000"/>
                  </a:schemeClr>
                </a:solidFill>
              </a:rPr>
              <a:t>, музей у </a:t>
            </a:r>
            <a:r>
              <a:rPr lang="ru-RU" b="1" dirty="0" err="1">
                <a:solidFill>
                  <a:schemeClr val="tx1">
                    <a:lumMod val="75000"/>
                    <a:lumOff val="25000"/>
                  </a:schemeClr>
                </a:solidFill>
              </a:rPr>
              <a:t>Пирогові</a:t>
            </a:r>
            <a:r>
              <a:rPr lang="ru-RU" b="1" dirty="0">
                <a:solidFill>
                  <a:schemeClr val="tx1">
                    <a:lumMod val="75000"/>
                    <a:lumOff val="25000"/>
                  </a:schemeClr>
                </a:solidFill>
              </a:rPr>
              <a:t> (НМНАПУ)</a:t>
            </a:r>
            <a:endParaRPr kumimoji="0" lang="ru-RU" sz="20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55369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6206" y="574766"/>
            <a:ext cx="10855234" cy="1410788"/>
          </a:xfrm>
        </p:spPr>
        <p:txBody>
          <a:bodyPr/>
          <a:lstStyle/>
          <a:p>
            <a:r>
              <a:rPr lang="ru-RU" b="1" dirty="0" err="1"/>
              <a:t>Полісся</a:t>
            </a:r>
            <a:r>
              <a:rPr lang="ru-RU" b="1" dirty="0"/>
              <a:t>. </a:t>
            </a:r>
            <a:r>
              <a:rPr lang="uk-UA" b="1" dirty="0"/>
              <a:t>Архітектура.</a:t>
            </a:r>
            <a:endParaRPr lang="ru-RU" sz="2800" b="1" dirty="0">
              <a:latin typeface="Times New Roman" panose="02020603050405020304" pitchFamily="18" charset="0"/>
              <a:cs typeface="Times New Roman" panose="02020603050405020304" pitchFamily="18" charset="0"/>
            </a:endParaRPr>
          </a:p>
        </p:txBody>
      </p:sp>
      <p:sp>
        <p:nvSpPr>
          <p:cNvPr id="9" name="Объект 2"/>
          <p:cNvSpPr txBox="1">
            <a:spLocks/>
          </p:cNvSpPr>
          <p:nvPr/>
        </p:nvSpPr>
        <p:spPr>
          <a:xfrm>
            <a:off x="300445" y="2399552"/>
            <a:ext cx="6126481" cy="402712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just"/>
            <a:r>
              <a:rPr lang="uk-UA" sz="2400" b="1" i="1" dirty="0" err="1">
                <a:latin typeface="Times New Roman" pitchFamily="18" charset="0"/>
                <a:cs typeface="Times New Roman" pitchFamily="18" charset="0"/>
              </a:rPr>
              <a:t>Стебка</a:t>
            </a:r>
            <a:r>
              <a:rPr lang="uk-UA" sz="2400" i="1" dirty="0">
                <a:latin typeface="Times New Roman" pitchFamily="18" charset="0"/>
                <a:cs typeface="Times New Roman" pitchFamily="18" charset="0"/>
              </a:rPr>
              <a:t> — дерев'яна споруда зрубної конструкції, що має глиняну долівку та дерев'яну стелю. Зазвичай опалювалась взимку і служила приміщенням для приготування їжі тваринам, зберігання трав та інших продуктів.</a:t>
            </a:r>
            <a:endParaRPr lang="uk-UA" sz="2400" dirty="0">
              <a:latin typeface="Times New Roman" pitchFamily="18" charset="0"/>
              <a:cs typeface="Times New Roman" pitchFamily="18" charset="0"/>
            </a:endParaRPr>
          </a:p>
          <a:p>
            <a:pPr algn="just"/>
            <a:r>
              <a:rPr lang="uk-UA" sz="2400" b="1" i="1" dirty="0">
                <a:latin typeface="Times New Roman" pitchFamily="18" charset="0"/>
                <a:cs typeface="Times New Roman" pitchFamily="18" charset="0"/>
              </a:rPr>
              <a:t>Кліть</a:t>
            </a:r>
            <a:r>
              <a:rPr lang="uk-UA" sz="2400" i="1" dirty="0">
                <a:latin typeface="Times New Roman" pitchFamily="18" charset="0"/>
                <a:cs typeface="Times New Roman" pitchFamily="18" charset="0"/>
              </a:rPr>
              <a:t> — прямокутний дерев'яний зруб, утворений покладеними один на один вінцями з колод. Кліттю часто називають неопалювану частину хати.</a:t>
            </a:r>
            <a:endParaRPr lang="uk-UA" sz="2400" dirty="0">
              <a:latin typeface="Times New Roman" pitchFamily="18" charset="0"/>
              <a:cs typeface="Times New Roman" pitchFamily="18" charset="0"/>
            </a:endParaRPr>
          </a:p>
        </p:txBody>
      </p:sp>
      <p:sp>
        <p:nvSpPr>
          <p:cNvPr id="8" name="Прямоугольник 7"/>
          <p:cNvSpPr/>
          <p:nvPr/>
        </p:nvSpPr>
        <p:spPr>
          <a:xfrm>
            <a:off x="10360326" y="2355814"/>
            <a:ext cx="1561380" cy="1200329"/>
          </a:xfrm>
          <a:prstGeom prst="rect">
            <a:avLst/>
          </a:prstGeom>
        </p:spPr>
        <p:txBody>
          <a:bodyPr wrap="square">
            <a:spAutoFit/>
          </a:bodyPr>
          <a:lstStyle/>
          <a:p>
            <a:r>
              <a:rPr lang="ru-RU" dirty="0" err="1">
                <a:solidFill>
                  <a:schemeClr val="tx1">
                    <a:lumMod val="95000"/>
                    <a:lumOff val="5000"/>
                  </a:schemeClr>
                </a:solidFill>
                <a:latin typeface="Times New Roman" pitchFamily="18" charset="0"/>
                <a:cs typeface="Times New Roman" pitchFamily="18" charset="0"/>
                <a:hlinkClick r:id="rId2" tooltip="Файл:Стебка з села Познань Рівненської області.jpg — Вікіпедія"/>
              </a:rPr>
              <a:t>Стебка</a:t>
            </a:r>
            <a:r>
              <a:rPr lang="ru-RU" dirty="0">
                <a:solidFill>
                  <a:schemeClr val="tx1">
                    <a:lumMod val="95000"/>
                    <a:lumOff val="5000"/>
                  </a:schemeClr>
                </a:solidFill>
                <a:latin typeface="Times New Roman" pitchFamily="18" charset="0"/>
                <a:cs typeface="Times New Roman" pitchFamily="18" charset="0"/>
                <a:hlinkClick r:id="rId2" tooltip="Файл:Стебка з села Познань Рівненської області.jpg — Вікіпедія"/>
              </a:rPr>
              <a:t> </a:t>
            </a:r>
            <a:r>
              <a:rPr lang="ru-RU" dirty="0" err="1">
                <a:solidFill>
                  <a:schemeClr val="tx1">
                    <a:lumMod val="95000"/>
                    <a:lumOff val="5000"/>
                  </a:schemeClr>
                </a:solidFill>
                <a:latin typeface="Times New Roman" pitchFamily="18" charset="0"/>
                <a:cs typeface="Times New Roman" pitchFamily="18" charset="0"/>
                <a:hlinkClick r:id="rId2" tooltip="Файл:Стебка з села Познань Рівненської області.jpg — Вікіпедія"/>
              </a:rPr>
              <a:t>з</a:t>
            </a:r>
            <a:r>
              <a:rPr lang="ru-RU" dirty="0">
                <a:solidFill>
                  <a:schemeClr val="tx1">
                    <a:lumMod val="95000"/>
                    <a:lumOff val="5000"/>
                  </a:schemeClr>
                </a:solidFill>
                <a:latin typeface="Times New Roman" pitchFamily="18" charset="0"/>
                <a:cs typeface="Times New Roman" pitchFamily="18" charset="0"/>
                <a:hlinkClick r:id="rId2" tooltip="Файл:Стебка з села Познань Рівненської області.jpg — Вікіпедія"/>
              </a:rPr>
              <a:t> села </a:t>
            </a:r>
            <a:r>
              <a:rPr lang="uk-UA" dirty="0">
                <a:latin typeface="Times New Roman" pitchFamily="18" charset="0"/>
                <a:cs typeface="Times New Roman" pitchFamily="18" charset="0"/>
                <a:hlinkClick r:id="rId3" tooltip="Київ м Стебка із с.Нетреба [№ 13]"/>
              </a:rPr>
              <a:t>Нетреба</a:t>
            </a:r>
          </a:p>
          <a:p>
            <a:r>
              <a:rPr lang="ru-RU" dirty="0" err="1">
                <a:solidFill>
                  <a:schemeClr val="tx1">
                    <a:lumMod val="95000"/>
                    <a:lumOff val="5000"/>
                  </a:schemeClr>
                </a:solidFill>
                <a:latin typeface="Times New Roman" pitchFamily="18" charset="0"/>
                <a:cs typeface="Times New Roman" pitchFamily="18" charset="0"/>
                <a:hlinkClick r:id="rId2" tooltip="Файл:Стебка з села Познань Рівненської області.jpg — Вікіпедія"/>
              </a:rPr>
              <a:t>Рівненської</a:t>
            </a:r>
            <a:r>
              <a:rPr lang="ru-RU" dirty="0">
                <a:solidFill>
                  <a:schemeClr val="tx1">
                    <a:lumMod val="95000"/>
                    <a:lumOff val="5000"/>
                  </a:schemeClr>
                </a:solidFill>
                <a:latin typeface="Times New Roman" pitchFamily="18" charset="0"/>
                <a:cs typeface="Times New Roman" pitchFamily="18" charset="0"/>
                <a:hlinkClick r:id="rId2" tooltip="Файл:Стебка з села Познань Рівненської області.jpg — Вікіпедія"/>
              </a:rPr>
              <a:t> </a:t>
            </a:r>
            <a:r>
              <a:rPr lang="ru-RU" dirty="0" err="1">
                <a:solidFill>
                  <a:schemeClr val="tx1">
                    <a:lumMod val="95000"/>
                    <a:lumOff val="5000"/>
                  </a:schemeClr>
                </a:solidFill>
                <a:latin typeface="Times New Roman" pitchFamily="18" charset="0"/>
                <a:cs typeface="Times New Roman" pitchFamily="18" charset="0"/>
                <a:hlinkClick r:id="rId2" tooltip="Файл:Стебка з села Познань Рівненської області.jpg — Вікіпедія"/>
              </a:rPr>
              <a:t>області</a:t>
            </a:r>
            <a:endParaRPr lang="ru-RU" dirty="0">
              <a:solidFill>
                <a:schemeClr val="tx1">
                  <a:lumMod val="95000"/>
                  <a:lumOff val="5000"/>
                </a:schemeClr>
              </a:solidFill>
              <a:latin typeface="Times New Roman" pitchFamily="18" charset="0"/>
              <a:cs typeface="Times New Roman" pitchFamily="18" charset="0"/>
              <a:hlinkClick r:id="rId2" tooltip="Файл:Стебка з села Познань Рівненської області.jpg — Вікіпедія"/>
            </a:endParaRPr>
          </a:p>
        </p:txBody>
      </p:sp>
      <p:sp>
        <p:nvSpPr>
          <p:cNvPr id="8196" name="AutoShape 4" descr="Файл:Кліть із села Березове Рокитнівського району Рівненської області Київ  Пирогів.JPG — Вікіпеді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8198" name="AutoShape 6" descr="Файл:Кліть із села Березове Рокитнівського району Рівненської області Київ  Пирогів.JPG — Вікіпеді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14" name="Прямоугольник 13"/>
          <p:cNvSpPr/>
          <p:nvPr/>
        </p:nvSpPr>
        <p:spPr>
          <a:xfrm>
            <a:off x="6613586" y="4906358"/>
            <a:ext cx="1561380" cy="1200329"/>
          </a:xfrm>
          <a:prstGeom prst="rect">
            <a:avLst/>
          </a:prstGeom>
        </p:spPr>
        <p:txBody>
          <a:bodyPr wrap="square">
            <a:spAutoFit/>
          </a:bodyPr>
          <a:lstStyle/>
          <a:p>
            <a:pPr algn="r"/>
            <a:r>
              <a:rPr lang="uk-UA" dirty="0">
                <a:latin typeface="Times New Roman" pitchFamily="18" charset="0"/>
                <a:cs typeface="Times New Roman" pitchFamily="18" charset="0"/>
                <a:hlinkClick r:id="rId4" tooltip="Файл:Кліть із села Березове Рокитнівського району Рівненської області Київ  Пирогів.JPG — Вікіпедія"/>
              </a:rPr>
              <a:t>Кліть із села Березове</a:t>
            </a:r>
          </a:p>
          <a:p>
            <a:pPr algn="r"/>
            <a:r>
              <a:rPr lang="ru-RU" dirty="0" err="1">
                <a:solidFill>
                  <a:schemeClr val="tx1">
                    <a:lumMod val="95000"/>
                    <a:lumOff val="5000"/>
                  </a:schemeClr>
                </a:solidFill>
                <a:latin typeface="Times New Roman" pitchFamily="18" charset="0"/>
                <a:cs typeface="Times New Roman" pitchFamily="18" charset="0"/>
                <a:hlinkClick r:id="rId2" tooltip="Файл:Стебка з села Познань Рівненської області.jpg — Вікіпедія"/>
              </a:rPr>
              <a:t>Рівненської</a:t>
            </a:r>
            <a:r>
              <a:rPr lang="ru-RU" dirty="0">
                <a:solidFill>
                  <a:schemeClr val="tx1">
                    <a:lumMod val="95000"/>
                    <a:lumOff val="5000"/>
                  </a:schemeClr>
                </a:solidFill>
                <a:latin typeface="Times New Roman" pitchFamily="18" charset="0"/>
                <a:cs typeface="Times New Roman" pitchFamily="18" charset="0"/>
                <a:hlinkClick r:id="rId2" tooltip="Файл:Стебка з села Познань Рівненської області.jpg — Вікіпедія"/>
              </a:rPr>
              <a:t> </a:t>
            </a:r>
            <a:r>
              <a:rPr lang="ru-RU" dirty="0" err="1">
                <a:solidFill>
                  <a:schemeClr val="tx1">
                    <a:lumMod val="95000"/>
                    <a:lumOff val="5000"/>
                  </a:schemeClr>
                </a:solidFill>
                <a:latin typeface="Times New Roman" pitchFamily="18" charset="0"/>
                <a:cs typeface="Times New Roman" pitchFamily="18" charset="0"/>
                <a:hlinkClick r:id="rId2" tooltip="Файл:Стебка з села Познань Рівненської області.jpg — Вікіпедія"/>
              </a:rPr>
              <a:t>області</a:t>
            </a:r>
            <a:endParaRPr lang="ru-RU" dirty="0">
              <a:solidFill>
                <a:schemeClr val="tx1">
                  <a:lumMod val="95000"/>
                  <a:lumOff val="5000"/>
                </a:schemeClr>
              </a:solidFill>
              <a:latin typeface="Times New Roman" pitchFamily="18" charset="0"/>
              <a:cs typeface="Times New Roman" pitchFamily="18" charset="0"/>
              <a:hlinkClick r:id="rId2" tooltip="Файл:Стебка з села Познань Рівненської області.jpg — Вікіпедія"/>
            </a:endParaRPr>
          </a:p>
        </p:txBody>
      </p:sp>
      <p:pic>
        <p:nvPicPr>
          <p:cNvPr id="8202" name="Picture 10" descr="Київ м Стебка із с.Нетреба [№ 13]"/>
          <p:cNvPicPr>
            <a:picLocks noChangeAspect="1" noChangeArrowheads="1"/>
          </p:cNvPicPr>
          <p:nvPr/>
        </p:nvPicPr>
        <p:blipFill>
          <a:blip r:embed="rId5"/>
          <a:srcRect l="5239" t="23377" b="7792"/>
          <a:stretch>
            <a:fillRect/>
          </a:stretch>
        </p:blipFill>
        <p:spPr bwMode="auto">
          <a:xfrm>
            <a:off x="6541541" y="2389517"/>
            <a:ext cx="3816206" cy="20789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200" name="Picture 8" descr="Київ м Кліть із с.Березове [№ 12]"/>
          <p:cNvPicPr>
            <a:picLocks noChangeAspect="1" noChangeArrowheads="1"/>
          </p:cNvPicPr>
          <p:nvPr/>
        </p:nvPicPr>
        <p:blipFill>
          <a:blip r:embed="rId6"/>
          <a:srcRect t="9495" b="7398"/>
          <a:stretch>
            <a:fillRect/>
          </a:stretch>
        </p:blipFill>
        <p:spPr bwMode="auto">
          <a:xfrm>
            <a:off x="8345346" y="4364966"/>
            <a:ext cx="3662624" cy="22829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38456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9344" y="670197"/>
            <a:ext cx="10895162" cy="1328420"/>
          </a:xfrm>
        </p:spPr>
        <p:txBody>
          <a:bodyPr/>
          <a:lstStyle/>
          <a:p>
            <a:r>
              <a:rPr lang="uk-UA" b="1" dirty="0"/>
              <a:t>Перлини архітектурного мистецтва регіону</a:t>
            </a:r>
            <a:endParaRPr lang="ru-RU" b="1" dirty="0"/>
          </a:p>
        </p:txBody>
      </p:sp>
      <p:sp>
        <p:nvSpPr>
          <p:cNvPr id="7" name="Объект 2"/>
          <p:cNvSpPr txBox="1">
            <a:spLocks/>
          </p:cNvSpPr>
          <p:nvPr/>
        </p:nvSpPr>
        <p:spPr>
          <a:xfrm>
            <a:off x="7151299" y="6081623"/>
            <a:ext cx="3668937" cy="50033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uk-UA" sz="2000" dirty="0" err="1">
                <a:solidFill>
                  <a:schemeClr val="bg1">
                    <a:lumMod val="50000"/>
                  </a:schemeClr>
                </a:solidFill>
                <a:latin typeface="Times New Roman" pitchFamily="18" charset="0"/>
                <a:cs typeface="Times New Roman" pitchFamily="18" charset="0"/>
              </a:rPr>
              <a:t>Дубенський</a:t>
            </a:r>
            <a:r>
              <a:rPr lang="uk-UA" sz="2000" dirty="0">
                <a:solidFill>
                  <a:schemeClr val="bg1">
                    <a:lumMod val="50000"/>
                  </a:schemeClr>
                </a:solidFill>
                <a:latin typeface="Times New Roman" pitchFamily="18" charset="0"/>
                <a:cs typeface="Times New Roman" pitchFamily="18" charset="0"/>
              </a:rPr>
              <a:t> замок</a:t>
            </a:r>
            <a:endParaRPr lang="ru-RU" sz="2000" dirty="0">
              <a:solidFill>
                <a:schemeClr val="bg1">
                  <a:lumMod val="50000"/>
                </a:schemeClr>
              </a:solidFill>
              <a:latin typeface="Times New Roman" panose="02020603050405020304" pitchFamily="18" charset="0"/>
              <a:cs typeface="Times New Roman" panose="02020603050405020304" pitchFamily="18" charset="0"/>
            </a:endParaRPr>
          </a:p>
        </p:txBody>
      </p:sp>
      <p:pic>
        <p:nvPicPr>
          <p:cNvPr id="7170" name="Picture 2" descr="5 лучших украинских замков-бастионов - BBC News Україна"/>
          <p:cNvPicPr>
            <a:picLocks noChangeAspect="1" noChangeArrowheads="1"/>
          </p:cNvPicPr>
          <p:nvPr/>
        </p:nvPicPr>
        <p:blipFill>
          <a:blip r:embed="rId2"/>
          <a:srcRect/>
          <a:stretch>
            <a:fillRect/>
          </a:stretch>
        </p:blipFill>
        <p:spPr bwMode="auto">
          <a:xfrm>
            <a:off x="5874588" y="2531476"/>
            <a:ext cx="5984155" cy="3366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Объект 2"/>
          <p:cNvSpPr txBox="1">
            <a:spLocks/>
          </p:cNvSpPr>
          <p:nvPr/>
        </p:nvSpPr>
        <p:spPr>
          <a:xfrm>
            <a:off x="317698" y="2313287"/>
            <a:ext cx="5306725" cy="29315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just"/>
            <a:r>
              <a:rPr lang="uk-UA" sz="2400" b="1" dirty="0" err="1">
                <a:latin typeface="Times New Roman" pitchFamily="18" charset="0"/>
                <a:cs typeface="Times New Roman" pitchFamily="18" charset="0"/>
              </a:rPr>
              <a:t>Дубенський</a:t>
            </a:r>
            <a:r>
              <a:rPr lang="uk-UA" sz="2400" b="1" dirty="0">
                <a:latin typeface="Times New Roman" pitchFamily="18" charset="0"/>
                <a:cs typeface="Times New Roman" pitchFamily="18" charset="0"/>
              </a:rPr>
              <a:t> замок</a:t>
            </a:r>
            <a:r>
              <a:rPr lang="uk-UA" sz="2400" dirty="0">
                <a:latin typeface="Times New Roman" pitchFamily="18" charset="0"/>
                <a:cs typeface="Times New Roman" pitchFamily="18" charset="0"/>
              </a:rPr>
              <a:t> (</a:t>
            </a:r>
            <a:r>
              <a:rPr lang="uk-UA" sz="2400" dirty="0" err="1">
                <a:latin typeface="Times New Roman" pitchFamily="18" charset="0"/>
                <a:cs typeface="Times New Roman" pitchFamily="18" charset="0"/>
              </a:rPr>
              <a:t>замок</a:t>
            </a:r>
            <a:r>
              <a:rPr lang="uk-UA" sz="2400" dirty="0">
                <a:latin typeface="Times New Roman" pitchFamily="18" charset="0"/>
                <a:cs typeface="Times New Roman" pitchFamily="18" charset="0"/>
              </a:rPr>
              <a:t> князів Острозьких (</a:t>
            </a:r>
            <a:r>
              <a:rPr lang="en-US" sz="2400" dirty="0">
                <a:latin typeface="Times New Roman" pitchFamily="18" charset="0"/>
                <a:cs typeface="Times New Roman" pitchFamily="18" charset="0"/>
              </a:rPr>
              <a:t>XV </a:t>
            </a:r>
            <a:r>
              <a:rPr lang="uk-UA" sz="2400" dirty="0">
                <a:latin typeface="Times New Roman" pitchFamily="18" charset="0"/>
                <a:cs typeface="Times New Roman" pitchFamily="18" charset="0"/>
              </a:rPr>
              <a:t>ст.) в місті Дубно — один із найстаріших замків України. До наших днів він зберіг елементи середньовіччя (суворі мури підземель зі склепіннями). Цей легендарний замок збудовано як фортецю у Х ст. Він був міцно укріплений — річкою </a:t>
            </a:r>
            <a:r>
              <a:rPr lang="uk-UA" sz="2400" dirty="0" err="1">
                <a:latin typeface="Times New Roman" pitchFamily="18" charset="0"/>
                <a:cs typeface="Times New Roman" pitchFamily="18" charset="0"/>
              </a:rPr>
              <a:t>Іквою</a:t>
            </a:r>
            <a:r>
              <a:rPr lang="uk-UA" sz="2400" dirty="0">
                <a:latin typeface="Times New Roman" pitchFamily="18" charset="0"/>
                <a:cs typeface="Times New Roman" pitchFamily="18" charset="0"/>
              </a:rPr>
              <a:t> з її багатокілометровими заплавами і 73 гарматами.</a:t>
            </a:r>
          </a:p>
        </p:txBody>
      </p:sp>
    </p:spTree>
    <p:extLst>
      <p:ext uri="{BB962C8B-B14F-4D97-AF65-F5344CB8AC3E}">
        <p14:creationId xmlns:p14="http://schemas.microsoft.com/office/powerpoint/2010/main" val="3982399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1879" y="658490"/>
            <a:ext cx="10802242" cy="1149532"/>
          </a:xfrm>
        </p:spPr>
        <p:txBody>
          <a:bodyPr/>
          <a:lstStyle/>
          <a:p>
            <a:r>
              <a:rPr lang="uk-UA" b="1" dirty="0"/>
              <a:t>Перлини архітектурного мистецтва регіону</a:t>
            </a:r>
            <a:endParaRPr lang="ru-RU" sz="3200" b="1" dirty="0"/>
          </a:p>
        </p:txBody>
      </p:sp>
      <p:sp>
        <p:nvSpPr>
          <p:cNvPr id="3" name="Объект 2"/>
          <p:cNvSpPr>
            <a:spLocks noGrp="1"/>
          </p:cNvSpPr>
          <p:nvPr>
            <p:ph idx="1"/>
          </p:nvPr>
        </p:nvSpPr>
        <p:spPr>
          <a:xfrm>
            <a:off x="496389" y="2316117"/>
            <a:ext cx="6258094" cy="4239957"/>
          </a:xfrm>
        </p:spPr>
        <p:txBody>
          <a:bodyPr>
            <a:noAutofit/>
          </a:bodyPr>
          <a:lstStyle/>
          <a:p>
            <a:pPr algn="just"/>
            <a:r>
              <a:rPr lang="uk-UA" sz="2400" dirty="0">
                <a:latin typeface="Times New Roman" pitchFamily="18" charset="0"/>
                <a:cs typeface="Times New Roman" pitchFamily="18" charset="0"/>
              </a:rPr>
              <a:t>Вчені називають планувально-просторове рішення </a:t>
            </a:r>
            <a:r>
              <a:rPr lang="uk-UA" sz="2400" b="1" dirty="0" err="1">
                <a:latin typeface="Times New Roman" pitchFamily="18" charset="0"/>
                <a:cs typeface="Times New Roman" pitchFamily="18" charset="0"/>
              </a:rPr>
              <a:t>Спасо-Преображенського</a:t>
            </a:r>
            <a:r>
              <a:rPr lang="uk-UA" sz="2400" b="1" dirty="0">
                <a:latin typeface="Times New Roman" pitchFamily="18" charset="0"/>
                <a:cs typeface="Times New Roman" pitchFamily="18" charset="0"/>
              </a:rPr>
              <a:t> собору</a:t>
            </a:r>
            <a:r>
              <a:rPr lang="uk-UA" sz="2400" dirty="0">
                <a:latin typeface="Times New Roman" pitchFamily="18" charset="0"/>
                <a:cs typeface="Times New Roman" pitchFamily="18" charset="0"/>
              </a:rPr>
              <a:t> (ХІ ст.) унікальним, оскільки подібної конструкції не має жоден із відомих давньоруських храмів. Тут поєднується візантійська хрестово-купольна схема з елементами романської базиліки. Цей собор завжди був головною святинею Чернігово-Сіверської землі, її своєрідним суспільно-політичним центром.</a:t>
            </a:r>
          </a:p>
          <a:p>
            <a:pPr algn="just">
              <a:buNone/>
            </a:pPr>
            <a:br>
              <a:rPr lang="ru-RU" sz="2400" dirty="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pic>
        <p:nvPicPr>
          <p:cNvPr id="6146" name="Picture 2" descr="Спасо-Преображенский собор (Чернигов) | фото, контакты, отзывы - Wedding.ua"/>
          <p:cNvPicPr>
            <a:picLocks noChangeAspect="1" noChangeArrowheads="1"/>
          </p:cNvPicPr>
          <p:nvPr/>
        </p:nvPicPr>
        <p:blipFill>
          <a:blip r:embed="rId2"/>
          <a:srcRect/>
          <a:stretch>
            <a:fillRect/>
          </a:stretch>
        </p:blipFill>
        <p:spPr bwMode="auto">
          <a:xfrm>
            <a:off x="7054278" y="2461383"/>
            <a:ext cx="4585931" cy="36633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Объект 2"/>
          <p:cNvSpPr txBox="1">
            <a:spLocks/>
          </p:cNvSpPr>
          <p:nvPr/>
        </p:nvSpPr>
        <p:spPr>
          <a:xfrm>
            <a:off x="7013275" y="6211020"/>
            <a:ext cx="4675517" cy="50033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uk-UA" dirty="0" err="1">
                <a:solidFill>
                  <a:schemeClr val="bg1">
                    <a:lumMod val="50000"/>
                  </a:schemeClr>
                </a:solidFill>
                <a:latin typeface="Times New Roman" pitchFamily="18" charset="0"/>
                <a:cs typeface="Times New Roman" pitchFamily="18" charset="0"/>
              </a:rPr>
              <a:t>Спасо-Преображенський</a:t>
            </a:r>
            <a:r>
              <a:rPr lang="uk-UA" dirty="0">
                <a:solidFill>
                  <a:schemeClr val="bg1">
                    <a:lumMod val="50000"/>
                  </a:schemeClr>
                </a:solidFill>
                <a:latin typeface="Times New Roman" pitchFamily="18" charset="0"/>
                <a:cs typeface="Times New Roman" pitchFamily="18" charset="0"/>
              </a:rPr>
              <a:t> собор. Чернігів</a:t>
            </a:r>
            <a:endParaRPr lang="ru-RU" dirty="0">
              <a:solidFill>
                <a:schemeClr val="bg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6074121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вет директоров">
  <a:themeElements>
    <a:clrScheme name="Совет директоров">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Совет директоров">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вет директоров">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868</TotalTime>
  <Words>1801</Words>
  <Application>Microsoft Office PowerPoint</Application>
  <PresentationFormat>Широкий екран</PresentationFormat>
  <Paragraphs>89</Paragraphs>
  <Slides>25</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25</vt:i4>
      </vt:variant>
    </vt:vector>
  </HeadingPairs>
  <TitlesOfParts>
    <vt:vector size="30" baseType="lpstr">
      <vt:lpstr>Arial</vt:lpstr>
      <vt:lpstr>Century Gothic</vt:lpstr>
      <vt:lpstr>Times New Roman</vt:lpstr>
      <vt:lpstr>Wingdings 3</vt:lpstr>
      <vt:lpstr>Совет директоров</vt:lpstr>
      <vt:lpstr>Презентація PowerPoint</vt:lpstr>
      <vt:lpstr>План</vt:lpstr>
      <vt:lpstr>Столичний та Північно-Західний туристичний регіон або Полісся</vt:lpstr>
      <vt:lpstr>Полісся</vt:lpstr>
      <vt:lpstr>Полісся. Архітектура.</vt:lpstr>
      <vt:lpstr>Полісся. Архітектура.</vt:lpstr>
      <vt:lpstr>Полісся. Архітектура.</vt:lpstr>
      <vt:lpstr>Перлини архітектурного мистецтва регіону</vt:lpstr>
      <vt:lpstr>Перлини архітектурного мистецтва регіону</vt:lpstr>
      <vt:lpstr>Перлини архітектурного мистецтва регіону</vt:lpstr>
      <vt:lpstr>Декоративно-ужиткове мистецтво</vt:lpstr>
      <vt:lpstr>Декоративно-ужиткове мистецтво.            Історична довідка.</vt:lpstr>
      <vt:lpstr>Декоративно-ужиткове мистецтво.            Історична довідка.</vt:lpstr>
      <vt:lpstr>Декоративно-ужиткове мистецтво. Вишивка.</vt:lpstr>
      <vt:lpstr>Декоративно-ужиткове мистецтво. Вишивка.</vt:lpstr>
      <vt:lpstr>Народний одяг</vt:lpstr>
      <vt:lpstr>Народний одяг</vt:lpstr>
      <vt:lpstr>Народний одяг</vt:lpstr>
      <vt:lpstr>Гутництво</vt:lpstr>
      <vt:lpstr>Кераміка, гончарство</vt:lpstr>
      <vt:lpstr>Кераміка, гончарство</vt:lpstr>
      <vt:lpstr>Писанкарство </vt:lpstr>
      <vt:lpstr>Особливості музичного мистецтва Полісся</vt:lpstr>
      <vt:lpstr>Особливості музичного мистецтва Полісся</vt:lpstr>
      <vt:lpstr>Особливості музичного мистецтва Полісся</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Образотворче мистецтво 6 клас</dc:title>
  <dc:creator>TV</dc:creator>
  <cp:lastModifiedBy>Валентина Любченко</cp:lastModifiedBy>
  <cp:revision>59</cp:revision>
  <dcterms:created xsi:type="dcterms:W3CDTF">2021-04-06T08:04:25Z</dcterms:created>
  <dcterms:modified xsi:type="dcterms:W3CDTF">2024-10-06T19:07:42Z</dcterms:modified>
</cp:coreProperties>
</file>