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4" r:id="rId1"/>
  </p:sldMasterIdLst>
  <p:notesMasterIdLst>
    <p:notesMasterId r:id="rId19"/>
  </p:notesMasterIdLst>
  <p:sldIdLst>
    <p:sldId id="256" r:id="rId2"/>
    <p:sldId id="291" r:id="rId3"/>
    <p:sldId id="292" r:id="rId4"/>
    <p:sldId id="275" r:id="rId5"/>
    <p:sldId id="276" r:id="rId6"/>
    <p:sldId id="288" r:id="rId7"/>
    <p:sldId id="289" r:id="rId8"/>
    <p:sldId id="290" r:id="rId9"/>
    <p:sldId id="293" r:id="rId10"/>
    <p:sldId id="294" r:id="rId11"/>
    <p:sldId id="295" r:id="rId12"/>
    <p:sldId id="296" r:id="rId13"/>
    <p:sldId id="297" r:id="rId14"/>
    <p:sldId id="298" r:id="rId15"/>
    <p:sldId id="299" r:id="rId16"/>
    <p:sldId id="300" r:id="rId17"/>
    <p:sldId id="27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4" autoAdjust="0"/>
    <p:restoredTop sz="94637" autoAdjust="0"/>
  </p:normalViewPr>
  <p:slideViewPr>
    <p:cSldViewPr>
      <p:cViewPr varScale="1">
        <p:scale>
          <a:sx n="70" d="100"/>
          <a:sy n="70" d="100"/>
        </p:scale>
        <p:origin x="1428"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dirty="0"/>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3AB387-94A0-4F8A-9240-7E201398472C}" type="datetimeFigureOut">
              <a:rPr lang="uk-UA" smtClean="0"/>
              <a:t>21.10.2020</a:t>
            </a:fld>
            <a:endParaRPr lang="uk-UA" dirty="0"/>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dirty="0"/>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F4738-5AD3-43E3-9566-03B4E037ED8F}" type="slidenum">
              <a:rPr lang="uk-UA" smtClean="0"/>
              <a:t>‹№›</a:t>
            </a:fld>
            <a:endParaRPr lang="uk-UA" dirty="0"/>
          </a:p>
        </p:txBody>
      </p:sp>
    </p:spTree>
    <p:extLst>
      <p:ext uri="{BB962C8B-B14F-4D97-AF65-F5344CB8AC3E}">
        <p14:creationId xmlns:p14="http://schemas.microsoft.com/office/powerpoint/2010/main" val="3290634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DB3F4738-5AD3-43E3-9566-03B4E037ED8F}" type="slidenum">
              <a:rPr lang="uk-UA" smtClean="0"/>
              <a:t>10</a:t>
            </a:fld>
            <a:endParaRPr lang="uk-UA"/>
          </a:p>
        </p:txBody>
      </p:sp>
    </p:spTree>
    <p:extLst>
      <p:ext uri="{BB962C8B-B14F-4D97-AF65-F5344CB8AC3E}">
        <p14:creationId xmlns:p14="http://schemas.microsoft.com/office/powerpoint/2010/main" val="4167156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DB3F4738-5AD3-43E3-9566-03B4E037ED8F}" type="slidenum">
              <a:rPr lang="uk-UA" smtClean="0"/>
              <a:t>11</a:t>
            </a:fld>
            <a:endParaRPr lang="uk-UA"/>
          </a:p>
        </p:txBody>
      </p:sp>
    </p:spTree>
    <p:extLst>
      <p:ext uri="{BB962C8B-B14F-4D97-AF65-F5344CB8AC3E}">
        <p14:creationId xmlns:p14="http://schemas.microsoft.com/office/powerpoint/2010/main" val="498231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DB3F4738-5AD3-43E3-9566-03B4E037ED8F}" type="slidenum">
              <a:rPr lang="uk-UA" smtClean="0"/>
              <a:t>12</a:t>
            </a:fld>
            <a:endParaRPr lang="uk-UA"/>
          </a:p>
        </p:txBody>
      </p:sp>
    </p:spTree>
    <p:extLst>
      <p:ext uri="{BB962C8B-B14F-4D97-AF65-F5344CB8AC3E}">
        <p14:creationId xmlns:p14="http://schemas.microsoft.com/office/powerpoint/2010/main" val="3413690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DB3F4738-5AD3-43E3-9566-03B4E037ED8F}" type="slidenum">
              <a:rPr lang="uk-UA" smtClean="0"/>
              <a:t>13</a:t>
            </a:fld>
            <a:endParaRPr lang="uk-UA"/>
          </a:p>
        </p:txBody>
      </p:sp>
    </p:spTree>
    <p:extLst>
      <p:ext uri="{BB962C8B-B14F-4D97-AF65-F5344CB8AC3E}">
        <p14:creationId xmlns:p14="http://schemas.microsoft.com/office/powerpoint/2010/main" val="4187586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DB3F4738-5AD3-43E3-9566-03B4E037ED8F}" type="slidenum">
              <a:rPr lang="uk-UA" smtClean="0"/>
              <a:t>14</a:t>
            </a:fld>
            <a:endParaRPr lang="uk-UA"/>
          </a:p>
        </p:txBody>
      </p:sp>
    </p:spTree>
    <p:extLst>
      <p:ext uri="{BB962C8B-B14F-4D97-AF65-F5344CB8AC3E}">
        <p14:creationId xmlns:p14="http://schemas.microsoft.com/office/powerpoint/2010/main" val="2946918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DB3F4738-5AD3-43E3-9566-03B4E037ED8F}" type="slidenum">
              <a:rPr lang="uk-UA" smtClean="0"/>
              <a:t>15</a:t>
            </a:fld>
            <a:endParaRPr lang="uk-UA"/>
          </a:p>
        </p:txBody>
      </p:sp>
    </p:spTree>
    <p:extLst>
      <p:ext uri="{BB962C8B-B14F-4D97-AF65-F5344CB8AC3E}">
        <p14:creationId xmlns:p14="http://schemas.microsoft.com/office/powerpoint/2010/main" val="3882047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DB3F4738-5AD3-43E3-9566-03B4E037ED8F}" type="slidenum">
              <a:rPr lang="uk-UA" smtClean="0"/>
              <a:t>16</a:t>
            </a:fld>
            <a:endParaRPr lang="uk-UA" dirty="0"/>
          </a:p>
        </p:txBody>
      </p:sp>
    </p:spTree>
    <p:extLst>
      <p:ext uri="{BB962C8B-B14F-4D97-AF65-F5344CB8AC3E}">
        <p14:creationId xmlns:p14="http://schemas.microsoft.com/office/powerpoint/2010/main" val="1988470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smtClean="0"/>
              <a:t>Зразок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73661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346396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smtClean="0"/>
              <a:t>Зразок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60780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uk-UA" smtClean="0"/>
              <a:t>Зразок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smtClean="0"/>
              <a:t>Редагувати стиль зразка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614575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4055496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smtClean="0"/>
              <a:t>Зразок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912854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smtClean="0"/>
              <a:t>Зразок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smtClean="0"/>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smtClean="0"/>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smtClean="0"/>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846375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405509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smtClean="0"/>
              <a:t>Зразок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61847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22458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965934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71949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22886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7" name="Date Placeholder 2"/>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167034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71490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smtClean="0"/>
              <a:t>Зразок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7" name="Date Placeholder 4"/>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32135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10/21/2020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4105689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smtClean="0"/>
              <a:t>Зразок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AF463A-BC7C-46EE-9F1E-7F377CCA4891}" type="datetimeFigureOut">
              <a:rPr lang="en-US" smtClean="0"/>
              <a:pPr/>
              <a:t>10/21/2020</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509269583"/>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6" r:id="rId12"/>
    <p:sldLayoutId id="2147484007" r:id="rId13"/>
    <p:sldLayoutId id="2147484008" r:id="rId14"/>
    <p:sldLayoutId id="2147484009" r:id="rId15"/>
    <p:sldLayoutId id="2147484010" r:id="rId16"/>
    <p:sldLayoutId id="214748401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41000">
              <a:schemeClr val="bg2">
                <a:tint val="96000"/>
                <a:shade val="100000"/>
                <a:hueMod val="270000"/>
                <a:satMod val="200000"/>
                <a:lumMod val="128000"/>
              </a:schemeClr>
            </a:gs>
            <a:gs pos="17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229600" cy="6019800"/>
          </a:xfrm>
          <a:solidFill>
            <a:schemeClr val="accent4">
              <a:lumMod val="75000"/>
              <a:alpha val="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algn="ctr"/>
            <a:r>
              <a:rPr lang="ru-RU" sz="2800" b="1" dirty="0" smtClean="0">
                <a:solidFill>
                  <a:schemeClr val="bg1"/>
                </a:solidFill>
              </a:rPr>
              <a:t/>
            </a:r>
            <a:br>
              <a:rPr lang="ru-RU" sz="2800" b="1" dirty="0" smtClean="0">
                <a:solidFill>
                  <a:schemeClr val="bg1"/>
                </a:solidFill>
              </a:rPr>
            </a:br>
            <a:r>
              <a:rPr lang="ru-RU" sz="2800" b="1" dirty="0" smtClean="0">
                <a:solidFill>
                  <a:schemeClr val="bg1"/>
                </a:solidFill>
              </a:rPr>
              <a:t/>
            </a:r>
            <a:br>
              <a:rPr lang="ru-RU" sz="2800" b="1" dirty="0" smtClean="0">
                <a:solidFill>
                  <a:schemeClr val="bg1"/>
                </a:solidFill>
              </a:rPr>
            </a:br>
            <a:r>
              <a:rPr lang="ru-RU" sz="2800" b="1" dirty="0" smtClean="0">
                <a:solidFill>
                  <a:schemeClr val="bg1"/>
                </a:solidFill>
              </a:rPr>
              <a:t>Модуль:</a:t>
            </a:r>
            <a:br>
              <a:rPr lang="ru-RU" sz="2800" b="1" dirty="0" smtClean="0">
                <a:solidFill>
                  <a:schemeClr val="bg1"/>
                </a:solidFill>
              </a:rPr>
            </a:br>
            <a:r>
              <a:rPr lang="ru-RU" sz="2800" b="1" dirty="0" smtClean="0">
                <a:solidFill>
                  <a:schemeClr val="bg1"/>
                </a:solidFill>
              </a:rPr>
              <a:t> ОСНОВИ ЛОГ</a:t>
            </a:r>
            <a:r>
              <a:rPr lang="uk-UA" sz="2800" b="1" dirty="0" smtClean="0">
                <a:solidFill>
                  <a:schemeClr val="bg1"/>
                </a:solidFill>
              </a:rPr>
              <a:t>ІСТИКИ</a:t>
            </a:r>
            <a:br>
              <a:rPr lang="uk-UA" sz="2800" b="1" dirty="0" smtClean="0">
                <a:solidFill>
                  <a:schemeClr val="bg1"/>
                </a:solidFill>
              </a:rPr>
            </a:b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
            </a:r>
            <a:br>
              <a:rPr lang="uk-UA" sz="2800" b="1" dirty="0" smtClean="0">
                <a:solidFill>
                  <a:schemeClr val="bg1"/>
                </a:solidFill>
              </a:rPr>
            </a:br>
            <a:r>
              <a:rPr lang="uk-UA" sz="2800" b="1" dirty="0" smtClean="0">
                <a:solidFill>
                  <a:schemeClr val="bg1"/>
                </a:solidFill>
              </a:rPr>
              <a:t>Викладач: Володимир Виговський</a:t>
            </a:r>
            <a:endParaRPr lang="ru-RU" sz="28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457200"/>
          </a:xfrm>
        </p:spPr>
        <p:txBody>
          <a:bodyPr/>
          <a:lstStyle/>
          <a:p>
            <a:pPr algn="ctr"/>
            <a:r>
              <a:rPr lang="uk-UA" sz="2400" b="1" dirty="0" smtClean="0">
                <a:solidFill>
                  <a:schemeClr val="bg1"/>
                </a:solidFill>
              </a:rPr>
              <a:t>ПРИКЛАД РОЗРАХУНКУ ПАРАМЕТРІВ РІЗНИХ СИСТЕМ УПРАВЛІННЯ ЗАПАСАМИ</a:t>
            </a:r>
            <a:endParaRPr lang="uk-UA" sz="2400" dirty="0">
              <a:solidFill>
                <a:schemeClr val="bg1"/>
              </a:solidFill>
            </a:endParaRPr>
          </a:p>
        </p:txBody>
      </p:sp>
      <p:sp>
        <p:nvSpPr>
          <p:cNvPr id="3" name="Заголовок 1"/>
          <p:cNvSpPr txBox="1">
            <a:spLocks/>
          </p:cNvSpPr>
          <p:nvPr/>
        </p:nvSpPr>
        <p:spPr>
          <a:xfrm>
            <a:off x="304800" y="914399"/>
            <a:ext cx="8839200" cy="5943601"/>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2400" b="1" dirty="0" err="1" smtClean="0">
                <a:solidFill>
                  <a:schemeClr val="bg1"/>
                </a:solidFill>
                <a:latin typeface="+mn-lt"/>
                <a:cs typeface="Times New Roman" panose="02020603050405020304" pitchFamily="18" charset="0"/>
              </a:rPr>
              <a:t>Вихідні</a:t>
            </a:r>
            <a:r>
              <a:rPr lang="ru-RU" sz="2400" b="1" dirty="0" smtClean="0">
                <a:solidFill>
                  <a:schemeClr val="bg1"/>
                </a:solidFill>
                <a:latin typeface="+mn-lt"/>
                <a:cs typeface="Times New Roman" panose="02020603050405020304" pitchFamily="18" charset="0"/>
              </a:rPr>
              <a:t> </a:t>
            </a:r>
            <a:r>
              <a:rPr lang="ru-RU" sz="2400" b="1" dirty="0" err="1" smtClean="0">
                <a:solidFill>
                  <a:schemeClr val="bg1"/>
                </a:solidFill>
                <a:latin typeface="+mn-lt"/>
                <a:cs typeface="Times New Roman" panose="02020603050405020304" pitchFamily="18" charset="0"/>
              </a:rPr>
              <a:t>дані</a:t>
            </a:r>
            <a:r>
              <a:rPr lang="ru-RU" sz="2400" b="1" dirty="0" smtClean="0">
                <a:solidFill>
                  <a:schemeClr val="bg1"/>
                </a:solidFill>
                <a:latin typeface="+mn-lt"/>
                <a:cs typeface="Times New Roman" panose="02020603050405020304" pitchFamily="18" charset="0"/>
              </a:rPr>
              <a:t>:</a:t>
            </a:r>
          </a:p>
          <a:p>
            <a:r>
              <a:rPr lang="ru-RU" sz="2400" dirty="0" smtClean="0">
                <a:solidFill>
                  <a:schemeClr val="bg1"/>
                </a:solidFill>
                <a:latin typeface="+mn-lt"/>
                <a:cs typeface="Times New Roman" panose="02020603050405020304" pitchFamily="18" charset="0"/>
              </a:rPr>
              <a:t>Річна </a:t>
            </a:r>
            <a:r>
              <a:rPr lang="ru-RU" sz="2400" dirty="0">
                <a:solidFill>
                  <a:schemeClr val="bg1"/>
                </a:solidFill>
                <a:latin typeface="+mn-lt"/>
                <a:cs typeface="Times New Roman" panose="02020603050405020304" pitchFamily="18" charset="0"/>
              </a:rPr>
              <a:t>потреба в </a:t>
            </a:r>
            <a:r>
              <a:rPr lang="ru-RU" sz="2400" dirty="0" err="1">
                <a:solidFill>
                  <a:schemeClr val="bg1"/>
                </a:solidFill>
                <a:latin typeface="+mn-lt"/>
                <a:cs typeface="Times New Roman" panose="02020603050405020304" pitchFamily="18" charset="0"/>
              </a:rPr>
              <a:t>матеріалах</a:t>
            </a:r>
            <a:r>
              <a:rPr lang="ru-RU" sz="2400" dirty="0">
                <a:solidFill>
                  <a:schemeClr val="bg1"/>
                </a:solidFill>
                <a:latin typeface="+mn-lt"/>
                <a:cs typeface="Times New Roman" panose="02020603050405020304" pitchFamily="18" charset="0"/>
              </a:rPr>
              <a:t> 1550 шт., </a:t>
            </a:r>
            <a:r>
              <a:rPr lang="ru-RU" sz="2400" dirty="0" err="1">
                <a:solidFill>
                  <a:schemeClr val="bg1"/>
                </a:solidFill>
                <a:latin typeface="+mn-lt"/>
                <a:cs typeface="Times New Roman" panose="02020603050405020304" pitchFamily="18" charset="0"/>
              </a:rPr>
              <a:t>кількість</a:t>
            </a:r>
            <a:r>
              <a:rPr lang="ru-RU" sz="2400" dirty="0">
                <a:solidFill>
                  <a:schemeClr val="bg1"/>
                </a:solidFill>
                <a:latin typeface="+mn-lt"/>
                <a:cs typeface="Times New Roman" panose="02020603050405020304" pitchFamily="18" charset="0"/>
              </a:rPr>
              <a:t> </a:t>
            </a:r>
            <a:r>
              <a:rPr lang="ru-RU" sz="2400" dirty="0" err="1" smtClean="0">
                <a:solidFill>
                  <a:schemeClr val="bg1"/>
                </a:solidFill>
                <a:latin typeface="+mn-lt"/>
                <a:cs typeface="Times New Roman" panose="02020603050405020304" pitchFamily="18" charset="0"/>
              </a:rPr>
              <a:t>робочих</a:t>
            </a:r>
            <a:r>
              <a:rPr lang="ru-RU" sz="2400" dirty="0">
                <a:solidFill>
                  <a:schemeClr val="bg1"/>
                </a:solidFill>
                <a:latin typeface="+mn-lt"/>
                <a:cs typeface="Times New Roman" panose="02020603050405020304" pitchFamily="18" charset="0"/>
              </a:rPr>
              <a:t> </a:t>
            </a:r>
            <a:r>
              <a:rPr lang="ru-RU" sz="2400" dirty="0" err="1" smtClean="0">
                <a:solidFill>
                  <a:schemeClr val="bg1"/>
                </a:solidFill>
                <a:latin typeface="+mn-lt"/>
                <a:cs typeface="Times New Roman" panose="02020603050405020304" pitchFamily="18" charset="0"/>
              </a:rPr>
              <a:t>днів</a:t>
            </a:r>
            <a:r>
              <a:rPr lang="ru-RU" sz="2400" dirty="0" smtClean="0">
                <a:solidFill>
                  <a:schemeClr val="bg1"/>
                </a:solidFill>
                <a:latin typeface="+mn-lt"/>
                <a:cs typeface="Times New Roman" panose="02020603050405020304" pitchFamily="18" charset="0"/>
              </a:rPr>
              <a:t> </a:t>
            </a:r>
            <a:r>
              <a:rPr lang="ru-RU" sz="2400" dirty="0">
                <a:solidFill>
                  <a:schemeClr val="bg1"/>
                </a:solidFill>
                <a:latin typeface="+mn-lt"/>
                <a:cs typeface="Times New Roman" panose="02020603050405020304" pitchFamily="18" charset="0"/>
              </a:rPr>
              <a:t>у </a:t>
            </a:r>
            <a:r>
              <a:rPr lang="ru-RU" sz="2400" dirty="0" err="1">
                <a:solidFill>
                  <a:schemeClr val="bg1"/>
                </a:solidFill>
                <a:latin typeface="+mn-lt"/>
                <a:cs typeface="Times New Roman" panose="02020603050405020304" pitchFamily="18" charset="0"/>
              </a:rPr>
              <a:t>році</a:t>
            </a:r>
            <a:r>
              <a:rPr lang="ru-RU" sz="2400" dirty="0">
                <a:solidFill>
                  <a:schemeClr val="bg1"/>
                </a:solidFill>
                <a:latin typeface="+mn-lt"/>
                <a:cs typeface="Times New Roman" panose="02020603050405020304" pitchFamily="18" charset="0"/>
              </a:rPr>
              <a:t> – 226 </a:t>
            </a:r>
            <a:r>
              <a:rPr lang="ru-RU" sz="2400" dirty="0" err="1" smtClean="0">
                <a:solidFill>
                  <a:schemeClr val="bg1"/>
                </a:solidFill>
                <a:latin typeface="+mn-lt"/>
                <a:cs typeface="Times New Roman" panose="02020603050405020304" pitchFamily="18" charset="0"/>
              </a:rPr>
              <a:t>днів</a:t>
            </a:r>
            <a:r>
              <a:rPr lang="ru-RU" sz="2400" dirty="0" smtClean="0">
                <a:solidFill>
                  <a:schemeClr val="bg1"/>
                </a:solidFill>
                <a:latin typeface="+mn-lt"/>
                <a:cs typeface="Times New Roman" panose="02020603050405020304" pitchFamily="18" charset="0"/>
              </a:rPr>
              <a:t>, оптимальний </a:t>
            </a:r>
            <a:r>
              <a:rPr lang="ru-RU" sz="2400" dirty="0">
                <a:solidFill>
                  <a:schemeClr val="bg1"/>
                </a:solidFill>
                <a:latin typeface="+mn-lt"/>
                <a:cs typeface="Times New Roman" panose="02020603050405020304" pitchFamily="18" charset="0"/>
              </a:rPr>
              <a:t>розмір замовлення – 75 шт., час </a:t>
            </a:r>
            <a:r>
              <a:rPr lang="ru-RU" sz="2400" dirty="0" smtClean="0">
                <a:solidFill>
                  <a:schemeClr val="bg1"/>
                </a:solidFill>
                <a:latin typeface="+mn-lt"/>
                <a:cs typeface="Times New Roman" panose="02020603050405020304" pitchFamily="18" charset="0"/>
              </a:rPr>
              <a:t>поставки </a:t>
            </a:r>
            <a:r>
              <a:rPr lang="ru-RU" sz="2400" dirty="0">
                <a:solidFill>
                  <a:schemeClr val="bg1"/>
                </a:solidFill>
                <a:latin typeface="+mn-lt"/>
                <a:cs typeface="Times New Roman" panose="02020603050405020304" pitchFamily="18" charset="0"/>
              </a:rPr>
              <a:t>– 10 </a:t>
            </a:r>
            <a:r>
              <a:rPr lang="ru-RU" sz="2400" dirty="0" err="1">
                <a:solidFill>
                  <a:schemeClr val="bg1"/>
                </a:solidFill>
                <a:latin typeface="+mn-lt"/>
                <a:cs typeface="Times New Roman" panose="02020603050405020304" pitchFamily="18" charset="0"/>
              </a:rPr>
              <a:t>днів</a:t>
            </a:r>
            <a:r>
              <a:rPr lang="ru-RU" sz="2400" dirty="0">
                <a:solidFill>
                  <a:schemeClr val="bg1"/>
                </a:solidFill>
                <a:latin typeface="+mn-lt"/>
                <a:cs typeface="Times New Roman" panose="02020603050405020304" pitchFamily="18" charset="0"/>
              </a:rPr>
              <a:t>, </a:t>
            </a:r>
            <a:r>
              <a:rPr lang="ru-RU" sz="2400" dirty="0" err="1">
                <a:solidFill>
                  <a:schemeClr val="bg1"/>
                </a:solidFill>
                <a:latin typeface="+mn-lt"/>
                <a:cs typeface="Times New Roman" panose="02020603050405020304" pitchFamily="18" charset="0"/>
              </a:rPr>
              <a:t>можлива</a:t>
            </a:r>
            <a:r>
              <a:rPr lang="ru-RU" sz="2400" dirty="0">
                <a:solidFill>
                  <a:schemeClr val="bg1"/>
                </a:solidFill>
                <a:latin typeface="+mn-lt"/>
                <a:cs typeface="Times New Roman" panose="02020603050405020304" pitchFamily="18" charset="0"/>
              </a:rPr>
              <a:t> </a:t>
            </a:r>
            <a:r>
              <a:rPr lang="ru-RU" sz="2400" dirty="0" err="1">
                <a:solidFill>
                  <a:schemeClr val="bg1"/>
                </a:solidFill>
                <a:latin typeface="+mn-lt"/>
                <a:cs typeface="Times New Roman" panose="02020603050405020304" pitchFamily="18" charset="0"/>
              </a:rPr>
              <a:t>затримка</a:t>
            </a:r>
            <a:r>
              <a:rPr lang="ru-RU" sz="2400" dirty="0">
                <a:solidFill>
                  <a:schemeClr val="bg1"/>
                </a:solidFill>
                <a:latin typeface="+mn-lt"/>
                <a:cs typeface="Times New Roman" panose="02020603050405020304" pitchFamily="18" charset="0"/>
              </a:rPr>
              <a:t> у поставках – 2 </a:t>
            </a:r>
            <a:r>
              <a:rPr lang="ru-RU" sz="2400" dirty="0" err="1">
                <a:solidFill>
                  <a:schemeClr val="bg1"/>
                </a:solidFill>
                <a:latin typeface="+mn-lt"/>
                <a:cs typeface="Times New Roman" panose="02020603050405020304" pitchFamily="18" charset="0"/>
              </a:rPr>
              <a:t>дні</a:t>
            </a:r>
            <a:r>
              <a:rPr lang="ru-RU" sz="2400" dirty="0">
                <a:solidFill>
                  <a:schemeClr val="bg1"/>
                </a:solidFill>
                <a:latin typeface="+mn-lt"/>
                <a:cs typeface="Times New Roman" panose="02020603050405020304" pitchFamily="18" charset="0"/>
              </a:rPr>
              <a:t>. </a:t>
            </a:r>
            <a:endParaRPr lang="ru-RU" sz="2400" dirty="0" smtClean="0">
              <a:solidFill>
                <a:schemeClr val="bg1"/>
              </a:solidFill>
              <a:latin typeface="+mn-lt"/>
              <a:cs typeface="Times New Roman" panose="02020603050405020304" pitchFamily="18" charset="0"/>
            </a:endParaRPr>
          </a:p>
          <a:p>
            <a:r>
              <a:rPr lang="ru-RU" sz="2400" dirty="0" smtClean="0">
                <a:solidFill>
                  <a:schemeClr val="bg1"/>
                </a:solidFill>
                <a:latin typeface="+mn-lt"/>
                <a:cs typeface="Times New Roman" panose="02020603050405020304" pitchFamily="18" charset="0"/>
              </a:rPr>
              <a:t>Визначити </a:t>
            </a:r>
            <a:r>
              <a:rPr lang="ru-RU" sz="2400" dirty="0" err="1" smtClean="0">
                <a:solidFill>
                  <a:schemeClr val="bg1"/>
                </a:solidFill>
                <a:latin typeface="+mn-lt"/>
                <a:cs typeface="Times New Roman" panose="02020603050405020304" pitchFamily="18" charset="0"/>
              </a:rPr>
              <a:t>параметри</a:t>
            </a:r>
            <a:r>
              <a:rPr lang="ru-RU" sz="2400" dirty="0">
                <a:solidFill>
                  <a:schemeClr val="bg1"/>
                </a:solidFill>
                <a:latin typeface="+mn-lt"/>
                <a:cs typeface="Times New Roman" panose="02020603050405020304" pitchFamily="18" charset="0"/>
              </a:rPr>
              <a:t> </a:t>
            </a:r>
            <a:r>
              <a:rPr lang="ru-RU" sz="2400" dirty="0" smtClean="0">
                <a:solidFill>
                  <a:schemeClr val="bg1"/>
                </a:solidFill>
                <a:latin typeface="+mn-lt"/>
                <a:cs typeface="Times New Roman" panose="02020603050405020304" pitchFamily="18" charset="0"/>
              </a:rPr>
              <a:t>систем </a:t>
            </a:r>
            <a:r>
              <a:rPr lang="ru-RU" sz="2400" dirty="0">
                <a:solidFill>
                  <a:schemeClr val="bg1"/>
                </a:solidFill>
                <a:latin typeface="+mn-lt"/>
                <a:cs typeface="Times New Roman" panose="02020603050405020304" pitchFamily="18" charset="0"/>
              </a:rPr>
              <a:t>управління запасами </a:t>
            </a:r>
            <a:r>
              <a:rPr lang="ru-RU" sz="2400" dirty="0" err="1">
                <a:solidFill>
                  <a:schemeClr val="bg1"/>
                </a:solidFill>
                <a:latin typeface="+mn-lt"/>
                <a:cs typeface="Times New Roman" panose="02020603050405020304" pitchFamily="18" charset="0"/>
              </a:rPr>
              <a:t>трьох</a:t>
            </a:r>
            <a:r>
              <a:rPr lang="ru-RU" sz="2400" dirty="0">
                <a:solidFill>
                  <a:schemeClr val="bg1"/>
                </a:solidFill>
                <a:latin typeface="+mn-lt"/>
                <a:cs typeface="Times New Roman" panose="02020603050405020304" pitchFamily="18" charset="0"/>
              </a:rPr>
              <a:t> </a:t>
            </a:r>
            <a:r>
              <a:rPr lang="ru-RU" sz="2400" dirty="0" err="1">
                <a:solidFill>
                  <a:schemeClr val="bg1"/>
                </a:solidFill>
                <a:latin typeface="+mn-lt"/>
                <a:cs typeface="Times New Roman" panose="02020603050405020304" pitchFamily="18" charset="0"/>
              </a:rPr>
              <a:t>видів</a:t>
            </a:r>
            <a:r>
              <a:rPr lang="ru-RU" sz="2400" dirty="0">
                <a:solidFill>
                  <a:schemeClr val="bg1"/>
                </a:solidFill>
                <a:latin typeface="+mn-lt"/>
                <a:cs typeface="Times New Roman" panose="02020603050405020304" pitchFamily="18" charset="0"/>
              </a:rPr>
              <a:t>: </a:t>
            </a:r>
            <a:endParaRPr lang="ru-RU" sz="2400" dirty="0" smtClean="0">
              <a:solidFill>
                <a:schemeClr val="bg1"/>
              </a:solidFill>
              <a:latin typeface="+mn-lt"/>
              <a:cs typeface="Times New Roman" panose="02020603050405020304" pitchFamily="18" charset="0"/>
            </a:endParaRPr>
          </a:p>
          <a:p>
            <a:pPr marL="457200" indent="-457200">
              <a:buAutoNum type="arabicParenR"/>
            </a:pPr>
            <a:r>
              <a:rPr lang="ru-RU" sz="2400" dirty="0" smtClean="0">
                <a:solidFill>
                  <a:schemeClr val="bg1"/>
                </a:solidFill>
                <a:latin typeface="+mn-lt"/>
                <a:cs typeface="Times New Roman" panose="02020603050405020304" pitchFamily="18" charset="0"/>
              </a:rPr>
              <a:t>з </a:t>
            </a:r>
            <a:r>
              <a:rPr lang="ru-RU" sz="2400" dirty="0">
                <a:solidFill>
                  <a:schemeClr val="bg1"/>
                </a:solidFill>
                <a:latin typeface="+mn-lt"/>
                <a:cs typeface="Times New Roman" panose="02020603050405020304" pitchFamily="18" charset="0"/>
              </a:rPr>
              <a:t>фіксованим </a:t>
            </a:r>
            <a:r>
              <a:rPr lang="ru-RU" sz="2400" dirty="0" err="1">
                <a:solidFill>
                  <a:schemeClr val="bg1"/>
                </a:solidFill>
                <a:latin typeface="+mn-lt"/>
                <a:cs typeface="Times New Roman" panose="02020603050405020304" pitchFamily="18" charset="0"/>
              </a:rPr>
              <a:t>розміром</a:t>
            </a:r>
            <a:r>
              <a:rPr lang="ru-RU" sz="2400" dirty="0">
                <a:solidFill>
                  <a:schemeClr val="bg1"/>
                </a:solidFill>
                <a:latin typeface="+mn-lt"/>
                <a:cs typeface="Times New Roman" panose="02020603050405020304" pitchFamily="18" charset="0"/>
              </a:rPr>
              <a:t> </a:t>
            </a:r>
            <a:r>
              <a:rPr lang="ru-RU" sz="2400" dirty="0" smtClean="0">
                <a:solidFill>
                  <a:schemeClr val="bg1"/>
                </a:solidFill>
                <a:latin typeface="+mn-lt"/>
                <a:cs typeface="Times New Roman" panose="02020603050405020304" pitchFamily="18" charset="0"/>
              </a:rPr>
              <a:t>замовлення</a:t>
            </a:r>
            <a:r>
              <a:rPr lang="ru-RU" sz="2400" dirty="0">
                <a:solidFill>
                  <a:schemeClr val="bg1"/>
                </a:solidFill>
                <a:latin typeface="+mn-lt"/>
                <a:cs typeface="Times New Roman" panose="02020603050405020304" pitchFamily="18" charset="0"/>
              </a:rPr>
              <a:t>; </a:t>
            </a:r>
            <a:endParaRPr lang="ru-RU" sz="2400" dirty="0" smtClean="0">
              <a:solidFill>
                <a:schemeClr val="bg1"/>
              </a:solidFill>
              <a:latin typeface="+mn-lt"/>
              <a:cs typeface="Times New Roman" panose="02020603050405020304" pitchFamily="18" charset="0"/>
            </a:endParaRPr>
          </a:p>
          <a:p>
            <a:pPr marL="457200" indent="-457200">
              <a:buAutoNum type="arabicParenR"/>
            </a:pPr>
            <a:r>
              <a:rPr lang="ru-RU" sz="2400" dirty="0" smtClean="0">
                <a:solidFill>
                  <a:schemeClr val="bg1"/>
                </a:solidFill>
                <a:latin typeface="+mn-lt"/>
                <a:cs typeface="Times New Roman" panose="02020603050405020304" pitchFamily="18" charset="0"/>
              </a:rPr>
              <a:t>з </a:t>
            </a:r>
            <a:r>
              <a:rPr lang="ru-RU" sz="2400" dirty="0">
                <a:solidFill>
                  <a:schemeClr val="bg1"/>
                </a:solidFill>
                <a:latin typeface="+mn-lt"/>
                <a:cs typeface="Times New Roman" panose="02020603050405020304" pitchFamily="18" charset="0"/>
              </a:rPr>
              <a:t>фіксованим </a:t>
            </a:r>
            <a:r>
              <a:rPr lang="ru-RU" sz="2400" dirty="0" err="1">
                <a:solidFill>
                  <a:schemeClr val="bg1"/>
                </a:solidFill>
                <a:latin typeface="+mn-lt"/>
                <a:cs typeface="Times New Roman" panose="02020603050405020304" pitchFamily="18" charset="0"/>
              </a:rPr>
              <a:t>інтервалом</a:t>
            </a:r>
            <a:r>
              <a:rPr lang="ru-RU" sz="2400" dirty="0">
                <a:solidFill>
                  <a:schemeClr val="bg1"/>
                </a:solidFill>
                <a:latin typeface="+mn-lt"/>
                <a:cs typeface="Times New Roman" panose="02020603050405020304" pitchFamily="18" charset="0"/>
              </a:rPr>
              <a:t> часу </a:t>
            </a:r>
            <a:r>
              <a:rPr lang="ru-RU" sz="2400" dirty="0" err="1">
                <a:solidFill>
                  <a:schemeClr val="bg1"/>
                </a:solidFill>
                <a:latin typeface="+mn-lt"/>
                <a:cs typeface="Times New Roman" panose="02020603050405020304" pitchFamily="18" charset="0"/>
              </a:rPr>
              <a:t>між</a:t>
            </a:r>
            <a:r>
              <a:rPr lang="ru-RU" sz="2400" dirty="0">
                <a:solidFill>
                  <a:schemeClr val="bg1"/>
                </a:solidFill>
                <a:latin typeface="+mn-lt"/>
                <a:cs typeface="Times New Roman" panose="02020603050405020304" pitchFamily="18" charset="0"/>
              </a:rPr>
              <a:t> </a:t>
            </a:r>
            <a:r>
              <a:rPr lang="ru-RU" sz="2400" dirty="0" err="1" smtClean="0">
                <a:solidFill>
                  <a:schemeClr val="bg1"/>
                </a:solidFill>
                <a:latin typeface="+mn-lt"/>
                <a:cs typeface="Times New Roman" panose="02020603050405020304" pitchFamily="18" charset="0"/>
              </a:rPr>
              <a:t>замовленнями</a:t>
            </a:r>
            <a:r>
              <a:rPr lang="ru-RU" sz="2400" dirty="0" smtClean="0">
                <a:solidFill>
                  <a:schemeClr val="bg1"/>
                </a:solidFill>
                <a:latin typeface="+mn-lt"/>
                <a:cs typeface="Times New Roman" panose="02020603050405020304" pitchFamily="18" charset="0"/>
              </a:rPr>
              <a:t>;</a:t>
            </a:r>
          </a:p>
          <a:p>
            <a:r>
              <a:rPr lang="ru-RU" sz="2400" dirty="0" smtClean="0">
                <a:solidFill>
                  <a:schemeClr val="bg1"/>
                </a:solidFill>
                <a:latin typeface="+mn-lt"/>
                <a:cs typeface="Times New Roman" panose="02020603050405020304" pitchFamily="18" charset="0"/>
              </a:rPr>
              <a:t>3</a:t>
            </a:r>
            <a:r>
              <a:rPr lang="ru-RU" sz="2400" dirty="0">
                <a:solidFill>
                  <a:schemeClr val="bg1"/>
                </a:solidFill>
                <a:latin typeface="+mn-lt"/>
                <a:cs typeface="Times New Roman" panose="02020603050405020304" pitchFamily="18" charset="0"/>
              </a:rPr>
              <a:t>) </a:t>
            </a:r>
            <a:r>
              <a:rPr lang="ru-RU" sz="2400" dirty="0" err="1">
                <a:solidFill>
                  <a:schemeClr val="bg1"/>
                </a:solidFill>
                <a:latin typeface="+mn-lt"/>
                <a:cs typeface="Times New Roman" panose="02020603050405020304" pitchFamily="18" charset="0"/>
              </a:rPr>
              <a:t>зі</a:t>
            </a:r>
            <a:r>
              <a:rPr lang="ru-RU" sz="2400" dirty="0">
                <a:solidFill>
                  <a:schemeClr val="bg1"/>
                </a:solidFill>
                <a:latin typeface="+mn-lt"/>
                <a:cs typeface="Times New Roman" panose="02020603050405020304" pitchFamily="18" charset="0"/>
              </a:rPr>
              <a:t> </a:t>
            </a:r>
            <a:r>
              <a:rPr lang="ru-RU" sz="2400" dirty="0" err="1" smtClean="0">
                <a:solidFill>
                  <a:schemeClr val="bg1"/>
                </a:solidFill>
                <a:latin typeface="+mn-lt"/>
                <a:cs typeface="Times New Roman" panose="02020603050405020304" pitchFamily="18" charset="0"/>
              </a:rPr>
              <a:t>встановленою</a:t>
            </a:r>
            <a:r>
              <a:rPr lang="ru-RU" sz="2400" dirty="0" smtClean="0">
                <a:solidFill>
                  <a:schemeClr val="bg1"/>
                </a:solidFill>
                <a:latin typeface="+mn-lt"/>
                <a:cs typeface="Times New Roman" panose="02020603050405020304" pitchFamily="18" charset="0"/>
              </a:rPr>
              <a:t> </a:t>
            </a:r>
            <a:r>
              <a:rPr lang="ru-RU" sz="2400" dirty="0" err="1">
                <a:solidFill>
                  <a:schemeClr val="bg1"/>
                </a:solidFill>
                <a:latin typeface="+mn-lt"/>
                <a:cs typeface="Times New Roman" panose="02020603050405020304" pitchFamily="18" charset="0"/>
              </a:rPr>
              <a:t>періодичністю</a:t>
            </a:r>
            <a:r>
              <a:rPr lang="ru-RU" sz="2400" dirty="0">
                <a:solidFill>
                  <a:schemeClr val="bg1"/>
                </a:solidFill>
                <a:latin typeface="+mn-lt"/>
                <a:cs typeface="Times New Roman" panose="02020603050405020304" pitchFamily="18" charset="0"/>
              </a:rPr>
              <a:t> </a:t>
            </a:r>
            <a:r>
              <a:rPr lang="ru-RU" sz="2400" dirty="0" err="1">
                <a:solidFill>
                  <a:schemeClr val="bg1"/>
                </a:solidFill>
                <a:latin typeface="+mn-lt"/>
                <a:cs typeface="Times New Roman" panose="02020603050405020304" pitchFamily="18" charset="0"/>
              </a:rPr>
              <a:t>поповнення</a:t>
            </a:r>
            <a:r>
              <a:rPr lang="ru-RU" sz="2400" dirty="0">
                <a:solidFill>
                  <a:schemeClr val="bg1"/>
                </a:solidFill>
                <a:latin typeface="+mn-lt"/>
                <a:cs typeface="Times New Roman" panose="02020603050405020304" pitchFamily="18" charset="0"/>
              </a:rPr>
              <a:t> запасів до </a:t>
            </a:r>
            <a:r>
              <a:rPr lang="ru-RU" sz="2400" dirty="0" err="1">
                <a:solidFill>
                  <a:schemeClr val="bg1"/>
                </a:solidFill>
                <a:latin typeface="+mn-lt"/>
                <a:cs typeface="Times New Roman" panose="02020603050405020304" pitchFamily="18" charset="0"/>
              </a:rPr>
              <a:t>постійного</a:t>
            </a:r>
            <a:r>
              <a:rPr lang="ru-RU" sz="2400" dirty="0">
                <a:solidFill>
                  <a:schemeClr val="bg1"/>
                </a:solidFill>
                <a:latin typeface="+mn-lt"/>
                <a:cs typeface="Times New Roman" panose="02020603050405020304" pitchFamily="18" charset="0"/>
              </a:rPr>
              <a:t> </a:t>
            </a:r>
            <a:r>
              <a:rPr lang="ru-RU" sz="2400" dirty="0" err="1" smtClean="0">
                <a:solidFill>
                  <a:schemeClr val="bg1"/>
                </a:solidFill>
                <a:latin typeface="+mn-lt"/>
                <a:cs typeface="Times New Roman" panose="02020603050405020304" pitchFamily="18" charset="0"/>
              </a:rPr>
              <a:t>рівня</a:t>
            </a:r>
            <a:r>
              <a:rPr lang="ru-RU" sz="2400" dirty="0" smtClean="0">
                <a:solidFill>
                  <a:schemeClr val="bg1"/>
                </a:solidFill>
                <a:latin typeface="+mn-lt"/>
                <a:cs typeface="Times New Roman" panose="02020603050405020304" pitchFamily="18" charset="0"/>
              </a:rPr>
              <a:t>.</a:t>
            </a:r>
            <a:endParaRPr lang="uk-UA" sz="2400" dirty="0" smtClean="0">
              <a:solidFill>
                <a:schemeClr val="bg1"/>
              </a:solidFill>
              <a:latin typeface="+mn-lt"/>
            </a:endParaRPr>
          </a:p>
        </p:txBody>
      </p:sp>
    </p:spTree>
    <p:extLst>
      <p:ext uri="{BB962C8B-B14F-4D97-AF65-F5344CB8AC3E}">
        <p14:creationId xmlns:p14="http://schemas.microsoft.com/office/powerpoint/2010/main" val="920531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457200"/>
          </a:xfrm>
        </p:spPr>
        <p:txBody>
          <a:bodyPr/>
          <a:lstStyle/>
          <a:p>
            <a:r>
              <a:rPr lang="ru-RU" sz="2400" b="1" dirty="0" smtClean="0">
                <a:solidFill>
                  <a:schemeClr val="bg1"/>
                </a:solidFill>
                <a:latin typeface="+mn-lt"/>
                <a:cs typeface="Times New Roman" panose="02020603050405020304" pitchFamily="18" charset="0"/>
              </a:rPr>
              <a:t>1. Система </a:t>
            </a:r>
            <a:r>
              <a:rPr lang="ru-RU" sz="2400" b="1" dirty="0">
                <a:solidFill>
                  <a:schemeClr val="bg1"/>
                </a:solidFill>
                <a:latin typeface="+mn-lt"/>
                <a:cs typeface="Times New Roman" panose="02020603050405020304" pitchFamily="18" charset="0"/>
              </a:rPr>
              <a:t>управління запасами з фіксованим </a:t>
            </a:r>
            <a:r>
              <a:rPr lang="ru-RU" sz="2400" b="1" dirty="0" err="1" smtClean="0">
                <a:solidFill>
                  <a:schemeClr val="bg1"/>
                </a:solidFill>
                <a:latin typeface="+mn-lt"/>
                <a:cs typeface="Times New Roman" panose="02020603050405020304" pitchFamily="18" charset="0"/>
              </a:rPr>
              <a:t>розміром</a:t>
            </a:r>
            <a:r>
              <a:rPr lang="ru-RU" sz="2400" b="1" dirty="0" smtClean="0">
                <a:solidFill>
                  <a:schemeClr val="bg1"/>
                </a:solidFill>
                <a:latin typeface="+mn-lt"/>
                <a:cs typeface="Times New Roman" panose="02020603050405020304" pitchFamily="18" charset="0"/>
              </a:rPr>
              <a:t> </a:t>
            </a:r>
            <a:r>
              <a:rPr lang="uk-UA" sz="2400" b="1" dirty="0" smtClean="0">
                <a:solidFill>
                  <a:schemeClr val="bg1"/>
                </a:solidFill>
                <a:latin typeface="+mn-lt"/>
                <a:cs typeface="Times New Roman" panose="02020603050405020304" pitchFamily="18" charset="0"/>
              </a:rPr>
              <a:t>замовлення</a:t>
            </a:r>
            <a:r>
              <a:rPr lang="uk-UA" sz="2400" b="1" dirty="0" smtClean="0">
                <a:solidFill>
                  <a:schemeClr val="bg1"/>
                </a:solidFill>
                <a:latin typeface="Times New Roman" panose="02020603050405020304" pitchFamily="18" charset="0"/>
                <a:cs typeface="Times New Roman" panose="02020603050405020304" pitchFamily="18" charset="0"/>
              </a:rPr>
              <a:t/>
            </a:r>
            <a:br>
              <a:rPr lang="uk-UA" sz="2400" b="1" dirty="0" smtClean="0">
                <a:solidFill>
                  <a:schemeClr val="bg1"/>
                </a:solidFill>
                <a:latin typeface="Times New Roman" panose="02020603050405020304" pitchFamily="18" charset="0"/>
                <a:cs typeface="Times New Roman" panose="02020603050405020304" pitchFamily="18" charset="0"/>
              </a:rPr>
            </a:br>
            <a:endParaRPr lang="uk-UA" sz="2400" dirty="0">
              <a:solidFill>
                <a:schemeClr val="bg1"/>
              </a:solidFill>
              <a:latin typeface="Times New Roman" panose="02020603050405020304" pitchFamily="18" charset="0"/>
              <a:cs typeface="Times New Roman" panose="02020603050405020304" pitchFamily="18" charset="0"/>
            </a:endParaRPr>
          </a:p>
        </p:txBody>
      </p:sp>
      <p:sp>
        <p:nvSpPr>
          <p:cNvPr id="3" name="Заголовок 1"/>
          <p:cNvSpPr txBox="1">
            <a:spLocks/>
          </p:cNvSpPr>
          <p:nvPr/>
        </p:nvSpPr>
        <p:spPr>
          <a:xfrm>
            <a:off x="304800" y="914399"/>
            <a:ext cx="8839200" cy="5943601"/>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uk-UA" sz="2400" dirty="0" smtClean="0">
              <a:solidFill>
                <a:schemeClr val="bg1"/>
              </a:solidFill>
              <a:latin typeface="+mn-lt"/>
            </a:endParaRPr>
          </a:p>
        </p:txBody>
      </p:sp>
      <p:pic>
        <p:nvPicPr>
          <p:cNvPr id="4" name="Рисунок 3"/>
          <p:cNvPicPr>
            <a:picLocks noChangeAspect="1"/>
          </p:cNvPicPr>
          <p:nvPr/>
        </p:nvPicPr>
        <p:blipFill>
          <a:blip r:embed="rId3"/>
          <a:stretch>
            <a:fillRect/>
          </a:stretch>
        </p:blipFill>
        <p:spPr>
          <a:xfrm>
            <a:off x="1295400" y="939799"/>
            <a:ext cx="6346825" cy="4697209"/>
          </a:xfrm>
          <a:prstGeom prst="rect">
            <a:avLst/>
          </a:prstGeom>
        </p:spPr>
      </p:pic>
    </p:spTree>
    <p:extLst>
      <p:ext uri="{BB962C8B-B14F-4D97-AF65-F5344CB8AC3E}">
        <p14:creationId xmlns:p14="http://schemas.microsoft.com/office/powerpoint/2010/main" val="5905257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457200"/>
          </a:xfrm>
        </p:spPr>
        <p:txBody>
          <a:bodyPr/>
          <a:lstStyle/>
          <a:p>
            <a:r>
              <a:rPr lang="ru-RU" sz="2400" b="1" dirty="0" smtClean="0">
                <a:solidFill>
                  <a:schemeClr val="bg1"/>
                </a:solidFill>
                <a:latin typeface="+mn-lt"/>
              </a:rPr>
              <a:t>2</a:t>
            </a:r>
            <a:r>
              <a:rPr lang="ru-RU" sz="2400" b="1" dirty="0">
                <a:solidFill>
                  <a:schemeClr val="bg1"/>
                </a:solidFill>
                <a:latin typeface="+mn-lt"/>
              </a:rPr>
              <a:t>. </a:t>
            </a:r>
            <a:r>
              <a:rPr lang="ru-RU" sz="2400" b="1" dirty="0" smtClean="0">
                <a:solidFill>
                  <a:schemeClr val="bg1"/>
                </a:solidFill>
                <a:latin typeface="+mn-lt"/>
              </a:rPr>
              <a:t>Система </a:t>
            </a:r>
            <a:r>
              <a:rPr lang="ru-RU" sz="2400" b="1" dirty="0">
                <a:solidFill>
                  <a:schemeClr val="bg1"/>
                </a:solidFill>
                <a:latin typeface="+mn-lt"/>
              </a:rPr>
              <a:t>управління запасами з фіксованим </a:t>
            </a:r>
            <a:r>
              <a:rPr lang="ru-RU" sz="2400" b="1" dirty="0" err="1">
                <a:solidFill>
                  <a:schemeClr val="bg1"/>
                </a:solidFill>
                <a:latin typeface="+mn-lt"/>
              </a:rPr>
              <a:t>інтервалом</a:t>
            </a:r>
            <a:r>
              <a:rPr lang="ru-RU" sz="2400" b="1" dirty="0">
                <a:solidFill>
                  <a:schemeClr val="bg1"/>
                </a:solidFill>
                <a:latin typeface="+mn-lt"/>
              </a:rPr>
              <a:t> </a:t>
            </a:r>
            <a:r>
              <a:rPr lang="ru-RU" sz="2400" b="1" dirty="0" smtClean="0">
                <a:solidFill>
                  <a:schemeClr val="bg1"/>
                </a:solidFill>
                <a:latin typeface="+mn-lt"/>
              </a:rPr>
              <a:t>часу </a:t>
            </a:r>
            <a:r>
              <a:rPr lang="uk-UA" sz="2400" b="1" dirty="0" smtClean="0">
                <a:solidFill>
                  <a:schemeClr val="bg1"/>
                </a:solidFill>
                <a:latin typeface="+mn-lt"/>
              </a:rPr>
              <a:t>між </a:t>
            </a:r>
            <a:r>
              <a:rPr lang="uk-UA" sz="2400" b="1" dirty="0">
                <a:solidFill>
                  <a:schemeClr val="bg1"/>
                </a:solidFill>
                <a:latin typeface="+mn-lt"/>
              </a:rPr>
              <a:t>замовленнями</a:t>
            </a:r>
            <a:r>
              <a:rPr lang="uk-UA" sz="2400" b="1" dirty="0" smtClean="0">
                <a:solidFill>
                  <a:schemeClr val="bg1"/>
                </a:solidFill>
                <a:latin typeface="Times New Roman" panose="02020603050405020304" pitchFamily="18" charset="0"/>
                <a:cs typeface="Times New Roman" panose="02020603050405020304" pitchFamily="18" charset="0"/>
              </a:rPr>
              <a:t/>
            </a:r>
            <a:br>
              <a:rPr lang="uk-UA" sz="2400" b="1" dirty="0" smtClean="0">
                <a:solidFill>
                  <a:schemeClr val="bg1"/>
                </a:solidFill>
                <a:latin typeface="Times New Roman" panose="02020603050405020304" pitchFamily="18" charset="0"/>
                <a:cs typeface="Times New Roman" panose="02020603050405020304" pitchFamily="18" charset="0"/>
              </a:rPr>
            </a:br>
            <a:endParaRPr lang="uk-UA" sz="2400" dirty="0">
              <a:solidFill>
                <a:schemeClr val="bg1"/>
              </a:solidFill>
              <a:latin typeface="Times New Roman" panose="02020603050405020304" pitchFamily="18" charset="0"/>
              <a:cs typeface="Times New Roman" panose="02020603050405020304" pitchFamily="18" charset="0"/>
            </a:endParaRPr>
          </a:p>
        </p:txBody>
      </p:sp>
      <p:sp>
        <p:nvSpPr>
          <p:cNvPr id="3" name="Заголовок 1"/>
          <p:cNvSpPr txBox="1">
            <a:spLocks/>
          </p:cNvSpPr>
          <p:nvPr/>
        </p:nvSpPr>
        <p:spPr>
          <a:xfrm>
            <a:off x="304800" y="914399"/>
            <a:ext cx="8839200" cy="5943601"/>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uk-UA" sz="2400" dirty="0" smtClean="0">
              <a:solidFill>
                <a:schemeClr val="bg1"/>
              </a:solidFill>
              <a:latin typeface="+mn-lt"/>
            </a:endParaRPr>
          </a:p>
        </p:txBody>
      </p:sp>
      <p:pic>
        <p:nvPicPr>
          <p:cNvPr id="5" name="Рисунок 4"/>
          <p:cNvPicPr>
            <a:picLocks noChangeAspect="1"/>
          </p:cNvPicPr>
          <p:nvPr/>
        </p:nvPicPr>
        <p:blipFill>
          <a:blip r:embed="rId3"/>
          <a:stretch>
            <a:fillRect/>
          </a:stretch>
        </p:blipFill>
        <p:spPr>
          <a:xfrm>
            <a:off x="1295400" y="1219200"/>
            <a:ext cx="6213814" cy="3733800"/>
          </a:xfrm>
          <a:prstGeom prst="rect">
            <a:avLst/>
          </a:prstGeom>
        </p:spPr>
      </p:pic>
    </p:spTree>
    <p:extLst>
      <p:ext uri="{BB962C8B-B14F-4D97-AF65-F5344CB8AC3E}">
        <p14:creationId xmlns:p14="http://schemas.microsoft.com/office/powerpoint/2010/main" val="1658150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457200"/>
          </a:xfrm>
        </p:spPr>
        <p:txBody>
          <a:bodyPr/>
          <a:lstStyle/>
          <a:p>
            <a:r>
              <a:rPr lang="ru-RU" sz="2400" b="1" dirty="0" smtClean="0">
                <a:solidFill>
                  <a:schemeClr val="bg1"/>
                </a:solidFill>
                <a:latin typeface="+mn-lt"/>
              </a:rPr>
              <a:t>2</a:t>
            </a:r>
            <a:r>
              <a:rPr lang="ru-RU" sz="2400" b="1" dirty="0">
                <a:solidFill>
                  <a:schemeClr val="bg1"/>
                </a:solidFill>
                <a:latin typeface="+mn-lt"/>
              </a:rPr>
              <a:t>. </a:t>
            </a:r>
            <a:r>
              <a:rPr lang="ru-RU" sz="2400" b="1" dirty="0" smtClean="0">
                <a:solidFill>
                  <a:schemeClr val="bg1"/>
                </a:solidFill>
                <a:latin typeface="+mn-lt"/>
              </a:rPr>
              <a:t>Система </a:t>
            </a:r>
            <a:r>
              <a:rPr lang="ru-RU" sz="2400" b="1" dirty="0">
                <a:solidFill>
                  <a:schemeClr val="bg1"/>
                </a:solidFill>
                <a:latin typeface="+mn-lt"/>
              </a:rPr>
              <a:t>управління запасами з фіксованим </a:t>
            </a:r>
            <a:r>
              <a:rPr lang="ru-RU" sz="2400" b="1" dirty="0" err="1">
                <a:solidFill>
                  <a:schemeClr val="bg1"/>
                </a:solidFill>
                <a:latin typeface="+mn-lt"/>
              </a:rPr>
              <a:t>інтервалом</a:t>
            </a:r>
            <a:r>
              <a:rPr lang="ru-RU" sz="2400" b="1" dirty="0">
                <a:solidFill>
                  <a:schemeClr val="bg1"/>
                </a:solidFill>
                <a:latin typeface="+mn-lt"/>
              </a:rPr>
              <a:t> </a:t>
            </a:r>
            <a:r>
              <a:rPr lang="ru-RU" sz="2400" b="1" dirty="0" smtClean="0">
                <a:solidFill>
                  <a:schemeClr val="bg1"/>
                </a:solidFill>
                <a:latin typeface="+mn-lt"/>
              </a:rPr>
              <a:t>часу </a:t>
            </a:r>
            <a:r>
              <a:rPr lang="uk-UA" sz="2400" b="1" dirty="0" smtClean="0">
                <a:solidFill>
                  <a:schemeClr val="bg1"/>
                </a:solidFill>
                <a:latin typeface="+mn-lt"/>
              </a:rPr>
              <a:t>між </a:t>
            </a:r>
            <a:r>
              <a:rPr lang="uk-UA" sz="2400" b="1" dirty="0">
                <a:solidFill>
                  <a:schemeClr val="bg1"/>
                </a:solidFill>
                <a:latin typeface="+mn-lt"/>
              </a:rPr>
              <a:t>замовленнями</a:t>
            </a:r>
            <a:r>
              <a:rPr lang="uk-UA" sz="2400" b="1" dirty="0" smtClean="0">
                <a:solidFill>
                  <a:schemeClr val="bg1"/>
                </a:solidFill>
                <a:latin typeface="Times New Roman" panose="02020603050405020304" pitchFamily="18" charset="0"/>
                <a:cs typeface="Times New Roman" panose="02020603050405020304" pitchFamily="18" charset="0"/>
              </a:rPr>
              <a:t/>
            </a:r>
            <a:br>
              <a:rPr lang="uk-UA" sz="2400" b="1" dirty="0" smtClean="0">
                <a:solidFill>
                  <a:schemeClr val="bg1"/>
                </a:solidFill>
                <a:latin typeface="Times New Roman" panose="02020603050405020304" pitchFamily="18" charset="0"/>
                <a:cs typeface="Times New Roman" panose="02020603050405020304" pitchFamily="18" charset="0"/>
              </a:rPr>
            </a:br>
            <a:endParaRPr lang="uk-UA" sz="2400" dirty="0">
              <a:solidFill>
                <a:schemeClr val="bg1"/>
              </a:solidFill>
              <a:latin typeface="Times New Roman" panose="02020603050405020304" pitchFamily="18" charset="0"/>
              <a:cs typeface="Times New Roman" panose="02020603050405020304" pitchFamily="18" charset="0"/>
            </a:endParaRPr>
          </a:p>
        </p:txBody>
      </p:sp>
      <p:sp>
        <p:nvSpPr>
          <p:cNvPr id="3" name="Заголовок 1"/>
          <p:cNvSpPr txBox="1">
            <a:spLocks/>
          </p:cNvSpPr>
          <p:nvPr/>
        </p:nvSpPr>
        <p:spPr>
          <a:xfrm>
            <a:off x="304800" y="914399"/>
            <a:ext cx="8839200" cy="5943601"/>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uk-UA" sz="2400" dirty="0" smtClean="0">
              <a:solidFill>
                <a:schemeClr val="bg1"/>
              </a:solidFill>
              <a:latin typeface="+mn-lt"/>
            </a:endParaRPr>
          </a:p>
        </p:txBody>
      </p:sp>
      <p:pic>
        <p:nvPicPr>
          <p:cNvPr id="4" name="Рисунок 3"/>
          <p:cNvPicPr>
            <a:picLocks noChangeAspect="1"/>
          </p:cNvPicPr>
          <p:nvPr/>
        </p:nvPicPr>
        <p:blipFill>
          <a:blip r:embed="rId3"/>
          <a:stretch>
            <a:fillRect/>
          </a:stretch>
        </p:blipFill>
        <p:spPr>
          <a:xfrm>
            <a:off x="1219200" y="1143000"/>
            <a:ext cx="6424836" cy="4217183"/>
          </a:xfrm>
          <a:prstGeom prst="rect">
            <a:avLst/>
          </a:prstGeom>
        </p:spPr>
      </p:pic>
    </p:spTree>
    <p:extLst>
      <p:ext uri="{BB962C8B-B14F-4D97-AF65-F5344CB8AC3E}">
        <p14:creationId xmlns:p14="http://schemas.microsoft.com/office/powerpoint/2010/main" val="159942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457200"/>
          </a:xfrm>
        </p:spPr>
        <p:txBody>
          <a:bodyPr/>
          <a:lstStyle/>
          <a:p>
            <a:r>
              <a:rPr lang="ru-RU" sz="2400" b="1" dirty="0" smtClean="0">
                <a:solidFill>
                  <a:schemeClr val="bg1"/>
                </a:solidFill>
                <a:latin typeface="+mn-lt"/>
              </a:rPr>
              <a:t>3. Система управління </a:t>
            </a:r>
            <a:r>
              <a:rPr lang="ru-RU" sz="2400" b="1" dirty="0">
                <a:solidFill>
                  <a:schemeClr val="bg1"/>
                </a:solidFill>
                <a:latin typeface="+mn-lt"/>
              </a:rPr>
              <a:t>запасами </a:t>
            </a:r>
            <a:r>
              <a:rPr lang="ru-RU" sz="2400" b="1" dirty="0" err="1">
                <a:solidFill>
                  <a:schemeClr val="bg1"/>
                </a:solidFill>
                <a:latin typeface="+mn-lt"/>
              </a:rPr>
              <a:t>зі</a:t>
            </a:r>
            <a:r>
              <a:rPr lang="ru-RU" sz="2400" b="1" dirty="0">
                <a:solidFill>
                  <a:schemeClr val="bg1"/>
                </a:solidFill>
                <a:latin typeface="+mn-lt"/>
              </a:rPr>
              <a:t> </a:t>
            </a:r>
            <a:r>
              <a:rPr lang="ru-RU" sz="2400" b="1" dirty="0" err="1">
                <a:solidFill>
                  <a:schemeClr val="bg1"/>
                </a:solidFill>
                <a:latin typeface="+mn-lt"/>
              </a:rPr>
              <a:t>встановленою</a:t>
            </a:r>
            <a:r>
              <a:rPr lang="ru-RU" sz="2400" b="1" dirty="0">
                <a:solidFill>
                  <a:schemeClr val="bg1"/>
                </a:solidFill>
                <a:latin typeface="+mn-lt"/>
              </a:rPr>
              <a:t> </a:t>
            </a:r>
            <a:r>
              <a:rPr lang="ru-RU" sz="2400" b="1" dirty="0" err="1" smtClean="0">
                <a:solidFill>
                  <a:schemeClr val="bg1"/>
                </a:solidFill>
                <a:latin typeface="+mn-lt"/>
              </a:rPr>
              <a:t>періодичністю</a:t>
            </a:r>
            <a:r>
              <a:rPr lang="ru-RU" sz="2400" b="1" dirty="0" smtClean="0">
                <a:solidFill>
                  <a:schemeClr val="bg1"/>
                </a:solidFill>
                <a:latin typeface="+mn-lt"/>
              </a:rPr>
              <a:t> </a:t>
            </a:r>
            <a:r>
              <a:rPr lang="ru-RU" sz="2400" b="1" dirty="0" err="1" smtClean="0">
                <a:solidFill>
                  <a:schemeClr val="bg1"/>
                </a:solidFill>
                <a:latin typeface="+mn-lt"/>
              </a:rPr>
              <a:t>поповнення</a:t>
            </a:r>
            <a:r>
              <a:rPr lang="ru-RU" sz="2400" b="1" dirty="0" smtClean="0">
                <a:solidFill>
                  <a:schemeClr val="bg1"/>
                </a:solidFill>
                <a:latin typeface="+mn-lt"/>
              </a:rPr>
              <a:t> </a:t>
            </a:r>
            <a:r>
              <a:rPr lang="ru-RU" sz="2400" b="1" dirty="0">
                <a:solidFill>
                  <a:schemeClr val="bg1"/>
                </a:solidFill>
                <a:latin typeface="+mn-lt"/>
              </a:rPr>
              <a:t>запасів до </a:t>
            </a:r>
            <a:r>
              <a:rPr lang="ru-RU" sz="2400" b="1" dirty="0" err="1">
                <a:solidFill>
                  <a:schemeClr val="bg1"/>
                </a:solidFill>
                <a:latin typeface="+mn-lt"/>
              </a:rPr>
              <a:t>постійного</a:t>
            </a:r>
            <a:r>
              <a:rPr lang="ru-RU" sz="2400" b="1" dirty="0">
                <a:solidFill>
                  <a:schemeClr val="bg1"/>
                </a:solidFill>
                <a:latin typeface="+mn-lt"/>
              </a:rPr>
              <a:t> </a:t>
            </a:r>
            <a:r>
              <a:rPr lang="ru-RU" sz="2400" b="1" dirty="0" err="1">
                <a:solidFill>
                  <a:schemeClr val="bg1"/>
                </a:solidFill>
                <a:latin typeface="+mn-lt"/>
              </a:rPr>
              <a:t>рівня</a:t>
            </a:r>
            <a:r>
              <a:rPr lang="uk-UA" sz="2400" b="1" dirty="0" smtClean="0">
                <a:solidFill>
                  <a:schemeClr val="bg1"/>
                </a:solidFill>
                <a:latin typeface="Times New Roman" panose="02020603050405020304" pitchFamily="18" charset="0"/>
                <a:cs typeface="Times New Roman" panose="02020603050405020304" pitchFamily="18" charset="0"/>
              </a:rPr>
              <a:t/>
            </a:r>
            <a:br>
              <a:rPr lang="uk-UA" sz="2400" b="1" dirty="0" smtClean="0">
                <a:solidFill>
                  <a:schemeClr val="bg1"/>
                </a:solidFill>
                <a:latin typeface="Times New Roman" panose="02020603050405020304" pitchFamily="18" charset="0"/>
                <a:cs typeface="Times New Roman" panose="02020603050405020304" pitchFamily="18" charset="0"/>
              </a:rPr>
            </a:br>
            <a:endParaRPr lang="uk-UA" sz="2400" dirty="0">
              <a:solidFill>
                <a:schemeClr val="bg1"/>
              </a:solidFill>
              <a:latin typeface="Times New Roman" panose="02020603050405020304" pitchFamily="18" charset="0"/>
              <a:cs typeface="Times New Roman" panose="02020603050405020304" pitchFamily="18" charset="0"/>
            </a:endParaRPr>
          </a:p>
        </p:txBody>
      </p:sp>
      <p:sp>
        <p:nvSpPr>
          <p:cNvPr id="3" name="Заголовок 1"/>
          <p:cNvSpPr txBox="1">
            <a:spLocks/>
          </p:cNvSpPr>
          <p:nvPr/>
        </p:nvSpPr>
        <p:spPr>
          <a:xfrm>
            <a:off x="304800" y="914399"/>
            <a:ext cx="8839200" cy="5943601"/>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uk-UA" sz="2400" dirty="0" smtClean="0">
              <a:solidFill>
                <a:schemeClr val="bg1"/>
              </a:solidFill>
              <a:latin typeface="+mn-lt"/>
            </a:endParaRPr>
          </a:p>
        </p:txBody>
      </p:sp>
      <p:pic>
        <p:nvPicPr>
          <p:cNvPr id="5" name="Рисунок 4"/>
          <p:cNvPicPr>
            <a:picLocks noChangeAspect="1"/>
          </p:cNvPicPr>
          <p:nvPr/>
        </p:nvPicPr>
        <p:blipFill>
          <a:blip r:embed="rId3"/>
          <a:stretch>
            <a:fillRect/>
          </a:stretch>
        </p:blipFill>
        <p:spPr>
          <a:xfrm>
            <a:off x="1091466" y="1523999"/>
            <a:ext cx="6833334" cy="2692863"/>
          </a:xfrm>
          <a:prstGeom prst="rect">
            <a:avLst/>
          </a:prstGeom>
        </p:spPr>
      </p:pic>
    </p:spTree>
    <p:extLst>
      <p:ext uri="{BB962C8B-B14F-4D97-AF65-F5344CB8AC3E}">
        <p14:creationId xmlns:p14="http://schemas.microsoft.com/office/powerpoint/2010/main" val="680315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457200"/>
          </a:xfrm>
        </p:spPr>
        <p:txBody>
          <a:bodyPr/>
          <a:lstStyle/>
          <a:p>
            <a:r>
              <a:rPr lang="ru-RU" sz="2400" b="1" dirty="0" smtClean="0">
                <a:solidFill>
                  <a:schemeClr val="bg1"/>
                </a:solidFill>
                <a:latin typeface="+mn-lt"/>
              </a:rPr>
              <a:t>3. Система управління </a:t>
            </a:r>
            <a:r>
              <a:rPr lang="ru-RU" sz="2400" b="1" dirty="0">
                <a:solidFill>
                  <a:schemeClr val="bg1"/>
                </a:solidFill>
                <a:latin typeface="+mn-lt"/>
              </a:rPr>
              <a:t>запасами </a:t>
            </a:r>
            <a:r>
              <a:rPr lang="ru-RU" sz="2400" b="1" dirty="0" err="1">
                <a:solidFill>
                  <a:schemeClr val="bg1"/>
                </a:solidFill>
                <a:latin typeface="+mn-lt"/>
              </a:rPr>
              <a:t>зі</a:t>
            </a:r>
            <a:r>
              <a:rPr lang="ru-RU" sz="2400" b="1" dirty="0">
                <a:solidFill>
                  <a:schemeClr val="bg1"/>
                </a:solidFill>
                <a:latin typeface="+mn-lt"/>
              </a:rPr>
              <a:t> </a:t>
            </a:r>
            <a:r>
              <a:rPr lang="ru-RU" sz="2400" b="1" dirty="0" err="1">
                <a:solidFill>
                  <a:schemeClr val="bg1"/>
                </a:solidFill>
                <a:latin typeface="+mn-lt"/>
              </a:rPr>
              <a:t>встановленою</a:t>
            </a:r>
            <a:r>
              <a:rPr lang="ru-RU" sz="2400" b="1" dirty="0">
                <a:solidFill>
                  <a:schemeClr val="bg1"/>
                </a:solidFill>
                <a:latin typeface="+mn-lt"/>
              </a:rPr>
              <a:t> </a:t>
            </a:r>
            <a:r>
              <a:rPr lang="ru-RU" sz="2400" b="1" dirty="0" err="1" smtClean="0">
                <a:solidFill>
                  <a:schemeClr val="bg1"/>
                </a:solidFill>
                <a:latin typeface="+mn-lt"/>
              </a:rPr>
              <a:t>періодичністю</a:t>
            </a:r>
            <a:r>
              <a:rPr lang="ru-RU" sz="2400" b="1" dirty="0" smtClean="0">
                <a:solidFill>
                  <a:schemeClr val="bg1"/>
                </a:solidFill>
                <a:latin typeface="+mn-lt"/>
              </a:rPr>
              <a:t> </a:t>
            </a:r>
            <a:r>
              <a:rPr lang="ru-RU" sz="2400" b="1" dirty="0" err="1" smtClean="0">
                <a:solidFill>
                  <a:schemeClr val="bg1"/>
                </a:solidFill>
                <a:latin typeface="+mn-lt"/>
              </a:rPr>
              <a:t>поповнення</a:t>
            </a:r>
            <a:r>
              <a:rPr lang="ru-RU" sz="2400" b="1" dirty="0" smtClean="0">
                <a:solidFill>
                  <a:schemeClr val="bg1"/>
                </a:solidFill>
                <a:latin typeface="+mn-lt"/>
              </a:rPr>
              <a:t> </a:t>
            </a:r>
            <a:r>
              <a:rPr lang="ru-RU" sz="2400" b="1" dirty="0">
                <a:solidFill>
                  <a:schemeClr val="bg1"/>
                </a:solidFill>
                <a:latin typeface="+mn-lt"/>
              </a:rPr>
              <a:t>запасів до </a:t>
            </a:r>
            <a:r>
              <a:rPr lang="ru-RU" sz="2400" b="1" dirty="0" err="1">
                <a:solidFill>
                  <a:schemeClr val="bg1"/>
                </a:solidFill>
                <a:latin typeface="+mn-lt"/>
              </a:rPr>
              <a:t>постійного</a:t>
            </a:r>
            <a:r>
              <a:rPr lang="ru-RU" sz="2400" b="1" dirty="0">
                <a:solidFill>
                  <a:schemeClr val="bg1"/>
                </a:solidFill>
                <a:latin typeface="+mn-lt"/>
              </a:rPr>
              <a:t> </a:t>
            </a:r>
            <a:r>
              <a:rPr lang="ru-RU" sz="2400" b="1" dirty="0" err="1">
                <a:solidFill>
                  <a:schemeClr val="bg1"/>
                </a:solidFill>
                <a:latin typeface="+mn-lt"/>
              </a:rPr>
              <a:t>рівня</a:t>
            </a:r>
            <a:r>
              <a:rPr lang="uk-UA" sz="2400" b="1" dirty="0" smtClean="0">
                <a:solidFill>
                  <a:schemeClr val="bg1"/>
                </a:solidFill>
                <a:latin typeface="Times New Roman" panose="02020603050405020304" pitchFamily="18" charset="0"/>
                <a:cs typeface="Times New Roman" panose="02020603050405020304" pitchFamily="18" charset="0"/>
              </a:rPr>
              <a:t/>
            </a:r>
            <a:br>
              <a:rPr lang="uk-UA" sz="2400" b="1" dirty="0" smtClean="0">
                <a:solidFill>
                  <a:schemeClr val="bg1"/>
                </a:solidFill>
                <a:latin typeface="Times New Roman" panose="02020603050405020304" pitchFamily="18" charset="0"/>
                <a:cs typeface="Times New Roman" panose="02020603050405020304" pitchFamily="18" charset="0"/>
              </a:rPr>
            </a:br>
            <a:endParaRPr lang="uk-UA" sz="2400" dirty="0">
              <a:solidFill>
                <a:schemeClr val="bg1"/>
              </a:solidFill>
              <a:latin typeface="Times New Roman" panose="02020603050405020304" pitchFamily="18" charset="0"/>
              <a:cs typeface="Times New Roman" panose="02020603050405020304" pitchFamily="18" charset="0"/>
            </a:endParaRPr>
          </a:p>
        </p:txBody>
      </p:sp>
      <p:sp>
        <p:nvSpPr>
          <p:cNvPr id="3" name="Заголовок 1"/>
          <p:cNvSpPr txBox="1">
            <a:spLocks/>
          </p:cNvSpPr>
          <p:nvPr/>
        </p:nvSpPr>
        <p:spPr>
          <a:xfrm>
            <a:off x="304800" y="914399"/>
            <a:ext cx="8839200" cy="5943601"/>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uk-UA" sz="2400" dirty="0" smtClean="0">
              <a:solidFill>
                <a:schemeClr val="bg1"/>
              </a:solidFill>
              <a:latin typeface="+mn-lt"/>
            </a:endParaRPr>
          </a:p>
        </p:txBody>
      </p:sp>
      <p:pic>
        <p:nvPicPr>
          <p:cNvPr id="4" name="Рисунок 3"/>
          <p:cNvPicPr>
            <a:picLocks noChangeAspect="1"/>
          </p:cNvPicPr>
          <p:nvPr/>
        </p:nvPicPr>
        <p:blipFill>
          <a:blip r:embed="rId3"/>
          <a:stretch>
            <a:fillRect/>
          </a:stretch>
        </p:blipFill>
        <p:spPr>
          <a:xfrm>
            <a:off x="1447800" y="1094433"/>
            <a:ext cx="6019800" cy="4498312"/>
          </a:xfrm>
          <a:prstGeom prst="rect">
            <a:avLst/>
          </a:prstGeom>
        </p:spPr>
      </p:pic>
    </p:spTree>
    <p:extLst>
      <p:ext uri="{BB962C8B-B14F-4D97-AF65-F5344CB8AC3E}">
        <p14:creationId xmlns:p14="http://schemas.microsoft.com/office/powerpoint/2010/main" val="1132214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457200"/>
          </a:xfrm>
        </p:spPr>
        <p:txBody>
          <a:bodyPr/>
          <a:lstStyle/>
          <a:p>
            <a:pPr algn="ctr"/>
            <a:r>
              <a:rPr lang="ru-RU" sz="2800" b="1" dirty="0">
                <a:solidFill>
                  <a:schemeClr val="bg1"/>
                </a:solidFill>
              </a:rPr>
              <a:t>ЗАСТОСУВАННЯ МЕТОДІВ ABC- І XYZ-АНАЛІЗУ В УПРАВЛІННІ ЗАПАСАМИ </a:t>
            </a:r>
            <a:r>
              <a:rPr lang="ru-RU" sz="2800" b="1" dirty="0" smtClean="0">
                <a:solidFill>
                  <a:schemeClr val="bg1"/>
                </a:solidFill>
              </a:rPr>
              <a:t/>
            </a:r>
            <a:br>
              <a:rPr lang="ru-RU" sz="2800" b="1" dirty="0" smtClean="0">
                <a:solidFill>
                  <a:schemeClr val="bg1"/>
                </a:solidFill>
              </a:rPr>
            </a:br>
            <a:r>
              <a:rPr lang="ru-RU" sz="2800" b="1" dirty="0" smtClean="0">
                <a:solidFill>
                  <a:schemeClr val="bg1"/>
                </a:solidFill>
              </a:rPr>
              <a:t/>
            </a:r>
            <a:br>
              <a:rPr lang="ru-RU" sz="2800" b="1" dirty="0" smtClean="0">
                <a:solidFill>
                  <a:schemeClr val="bg1"/>
                </a:solidFill>
              </a:rPr>
            </a:br>
            <a:r>
              <a:rPr lang="ru-RU" sz="2000" b="1" dirty="0" smtClean="0">
                <a:solidFill>
                  <a:schemeClr val="bg1"/>
                </a:solidFill>
              </a:rPr>
              <a:t>метод </a:t>
            </a:r>
            <a:r>
              <a:rPr lang="ru-RU" sz="2000" b="1" dirty="0">
                <a:solidFill>
                  <a:schemeClr val="bg1"/>
                </a:solidFill>
              </a:rPr>
              <a:t>АВС </a:t>
            </a:r>
            <a:r>
              <a:rPr lang="ru-RU" sz="2000" dirty="0">
                <a:solidFill>
                  <a:schemeClr val="bg1"/>
                </a:solidFill>
              </a:rPr>
              <a:t>— спосіб нормування і контролю за станом запасів, який полягає в розподілі номенклатури N, реалізованих товарно-матеріальних цінностей на три нерівнопотужних підмножини А, В і С на основі деякого формального </a:t>
            </a:r>
            <a:r>
              <a:rPr lang="ru-RU" sz="2000" dirty="0" smtClean="0">
                <a:solidFill>
                  <a:schemeClr val="bg1"/>
                </a:solidFill>
              </a:rPr>
              <a:t>алгоритму.</a:t>
            </a:r>
            <a:br>
              <a:rPr lang="ru-RU" sz="2000" dirty="0" smtClean="0">
                <a:solidFill>
                  <a:schemeClr val="bg1"/>
                </a:solidFill>
              </a:rPr>
            </a:br>
            <a:r>
              <a:rPr lang="ru-RU" sz="2000" dirty="0">
                <a:solidFill>
                  <a:schemeClr val="bg1"/>
                </a:solidFill>
              </a:rPr>
              <a:t/>
            </a:r>
            <a:br>
              <a:rPr lang="ru-RU" sz="2000" dirty="0">
                <a:solidFill>
                  <a:schemeClr val="bg1"/>
                </a:solidFill>
              </a:rPr>
            </a:br>
            <a:r>
              <a:rPr lang="ru-RU" sz="2000" dirty="0">
                <a:solidFill>
                  <a:schemeClr val="bg1"/>
                </a:solidFill>
              </a:rPr>
              <a:t>Принцип диференціації асортименту у процесі </a:t>
            </a:r>
            <a:r>
              <a:rPr lang="ru-RU" sz="2000" b="1" dirty="0">
                <a:solidFill>
                  <a:schemeClr val="bg1"/>
                </a:solidFill>
              </a:rPr>
              <a:t>аналізу ХYZ </a:t>
            </a:r>
            <a:r>
              <a:rPr lang="ru-RU" sz="2000" dirty="0">
                <a:solidFill>
                  <a:schemeClr val="bg1"/>
                </a:solidFill>
              </a:rPr>
              <a:t>інший — тут весь асортимент поділяють на три групи залежно від рівномірності попиту і точності </a:t>
            </a:r>
            <a:r>
              <a:rPr lang="ru-RU" sz="2000" dirty="0" err="1">
                <a:solidFill>
                  <a:schemeClr val="bg1"/>
                </a:solidFill>
              </a:rPr>
              <a:t>прогнозування</a:t>
            </a:r>
            <a:r>
              <a:rPr lang="ru-RU" sz="2000" dirty="0" smtClean="0">
                <a:solidFill>
                  <a:schemeClr val="bg1"/>
                </a:solidFill>
              </a:rPr>
              <a:t>.</a:t>
            </a:r>
            <a:br>
              <a:rPr lang="ru-RU" sz="2000" dirty="0" smtClean="0">
                <a:solidFill>
                  <a:schemeClr val="bg1"/>
                </a:solidFill>
              </a:rPr>
            </a:br>
            <a:r>
              <a:rPr lang="ru-RU" sz="2000" dirty="0" smtClean="0">
                <a:solidFill>
                  <a:schemeClr val="bg1"/>
                </a:solidFill>
              </a:rPr>
              <a:t/>
            </a:r>
            <a:br>
              <a:rPr lang="ru-RU" sz="2000" dirty="0" smtClean="0">
                <a:solidFill>
                  <a:schemeClr val="bg1"/>
                </a:solidFill>
              </a:rPr>
            </a:br>
            <a:r>
              <a:rPr lang="uk-UA" sz="2000" b="1" dirty="0" smtClean="0">
                <a:solidFill>
                  <a:schemeClr val="bg1"/>
                </a:solidFill>
                <a:latin typeface="Times New Roman" panose="02020603050405020304" pitchFamily="18" charset="0"/>
                <a:cs typeface="Times New Roman" panose="02020603050405020304" pitchFamily="18" charset="0"/>
              </a:rPr>
              <a:t/>
            </a:r>
            <a:br>
              <a:rPr lang="uk-UA" sz="2000" b="1" dirty="0" smtClean="0">
                <a:solidFill>
                  <a:schemeClr val="bg1"/>
                </a:solidFill>
                <a:latin typeface="Times New Roman" panose="02020603050405020304" pitchFamily="18" charset="0"/>
                <a:cs typeface="Times New Roman" panose="02020603050405020304" pitchFamily="18" charset="0"/>
              </a:rPr>
            </a:br>
            <a:endParaRPr lang="uk-UA" sz="2000" dirty="0">
              <a:solidFill>
                <a:schemeClr val="bg1"/>
              </a:solidFill>
              <a:latin typeface="Times New Roman" panose="02020603050405020304" pitchFamily="18" charset="0"/>
              <a:cs typeface="Times New Roman" panose="02020603050405020304" pitchFamily="18" charset="0"/>
            </a:endParaRPr>
          </a:p>
        </p:txBody>
      </p:sp>
      <p:sp>
        <p:nvSpPr>
          <p:cNvPr id="3" name="Заголовок 1"/>
          <p:cNvSpPr txBox="1">
            <a:spLocks/>
          </p:cNvSpPr>
          <p:nvPr/>
        </p:nvSpPr>
        <p:spPr>
          <a:xfrm>
            <a:off x="304800" y="914399"/>
            <a:ext cx="8839200" cy="5943601"/>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uk-UA" sz="2000" dirty="0" smtClean="0">
              <a:solidFill>
                <a:schemeClr val="bg1"/>
              </a:solidFill>
              <a:latin typeface="+mn-lt"/>
            </a:endParaRPr>
          </a:p>
        </p:txBody>
      </p:sp>
      <p:pic>
        <p:nvPicPr>
          <p:cNvPr id="6" name="Рисунок 5"/>
          <p:cNvPicPr>
            <a:picLocks noChangeAspect="1"/>
          </p:cNvPicPr>
          <p:nvPr/>
        </p:nvPicPr>
        <p:blipFill>
          <a:blip r:embed="rId3"/>
          <a:stretch>
            <a:fillRect/>
          </a:stretch>
        </p:blipFill>
        <p:spPr>
          <a:xfrm>
            <a:off x="762000" y="3962400"/>
            <a:ext cx="7981530" cy="2362200"/>
          </a:xfrm>
          <a:prstGeom prst="rect">
            <a:avLst/>
          </a:prstGeom>
        </p:spPr>
      </p:pic>
    </p:spTree>
    <p:extLst>
      <p:ext uri="{BB962C8B-B14F-4D97-AF65-F5344CB8AC3E}">
        <p14:creationId xmlns:p14="http://schemas.microsoft.com/office/powerpoint/2010/main" val="5789161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7055380" cy="1400530"/>
          </a:xfrm>
        </p:spPr>
        <p:txBody>
          <a:bodyPr/>
          <a:lstStyle/>
          <a:p>
            <a:pPr algn="ctr"/>
            <a:r>
              <a:rPr lang="uk-UA" b="1" dirty="0" smtClean="0">
                <a:solidFill>
                  <a:schemeClr val="bg1"/>
                </a:solidFill>
              </a:rPr>
              <a:t>ДЯКУЮ ЗА УВАГУ!</a:t>
            </a:r>
            <a:br>
              <a:rPr lang="uk-UA" b="1" dirty="0" smtClean="0">
                <a:solidFill>
                  <a:schemeClr val="bg1"/>
                </a:solidFill>
              </a:rPr>
            </a:br>
            <a:endParaRPr lang="uk-UA" b="1" dirty="0">
              <a:solidFill>
                <a:schemeClr val="bg1"/>
              </a:solidFill>
            </a:endParaRPr>
          </a:p>
        </p:txBody>
      </p:sp>
    </p:spTree>
    <p:extLst>
      <p:ext uri="{BB962C8B-B14F-4D97-AF65-F5344CB8AC3E}">
        <p14:creationId xmlns:p14="http://schemas.microsoft.com/office/powerpoint/2010/main" val="1602532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914400"/>
          </a:xfrm>
        </p:spPr>
        <p:txBody>
          <a:bodyPr/>
          <a:lstStyle/>
          <a:p>
            <a:pPr algn="ctr"/>
            <a:r>
              <a:rPr lang="uk-UA" sz="2800" b="1" dirty="0">
                <a:solidFill>
                  <a:schemeClr val="bg1"/>
                </a:solidFill>
              </a:rPr>
              <a:t>УПРАВЛІННЯ ЗАПАСАМИ</a:t>
            </a:r>
            <a:br>
              <a:rPr lang="uk-UA" sz="2800" b="1" dirty="0">
                <a:solidFill>
                  <a:schemeClr val="bg1"/>
                </a:solidFill>
              </a:rPr>
            </a:br>
            <a:r>
              <a:rPr lang="uk-UA" sz="2800" b="1" dirty="0">
                <a:solidFill>
                  <a:schemeClr val="bg1"/>
                </a:solidFill>
              </a:rPr>
              <a:t>В </a:t>
            </a:r>
            <a:r>
              <a:rPr lang="uk-UA" sz="2800" b="1" dirty="0" smtClean="0">
                <a:solidFill>
                  <a:schemeClr val="bg1"/>
                </a:solidFill>
              </a:rPr>
              <a:t>ЛОГІСТИЦІ</a:t>
            </a:r>
            <a:endParaRPr lang="uk-UA" sz="2800" dirty="0">
              <a:solidFill>
                <a:schemeClr val="bg1"/>
              </a:solidFill>
            </a:endParaRPr>
          </a:p>
        </p:txBody>
      </p:sp>
      <p:sp>
        <p:nvSpPr>
          <p:cNvPr id="3" name="Заголовок 1"/>
          <p:cNvSpPr txBox="1">
            <a:spLocks/>
          </p:cNvSpPr>
          <p:nvPr/>
        </p:nvSpPr>
        <p:spPr>
          <a:xfrm>
            <a:off x="-228600" y="914400"/>
            <a:ext cx="8839200" cy="1400530"/>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uk-UA" dirty="0">
              <a:solidFill>
                <a:schemeClr val="bg1"/>
              </a:solidFill>
            </a:endParaRPr>
          </a:p>
        </p:txBody>
      </p:sp>
      <p:sp>
        <p:nvSpPr>
          <p:cNvPr id="5" name="Прямокутник 4"/>
          <p:cNvSpPr/>
          <p:nvPr/>
        </p:nvSpPr>
        <p:spPr>
          <a:xfrm>
            <a:off x="266700" y="896257"/>
            <a:ext cx="8534400" cy="6093976"/>
          </a:xfrm>
          <a:prstGeom prst="rect">
            <a:avLst/>
          </a:prstGeom>
        </p:spPr>
        <p:txBody>
          <a:bodyPr wrap="square">
            <a:spAutoFit/>
          </a:bodyPr>
          <a:lstStyle/>
          <a:p>
            <a:r>
              <a:rPr lang="uk-UA" sz="2000" b="1" i="1" dirty="0">
                <a:solidFill>
                  <a:srgbClr val="000000"/>
                </a:solidFill>
                <a:latin typeface="Times New Roman" panose="02020603050405020304" pitchFamily="18" charset="0"/>
              </a:rPr>
              <a:t>Матеріальні запаси </a:t>
            </a:r>
            <a:r>
              <a:rPr lang="uk-UA" sz="2000" i="1" dirty="0">
                <a:solidFill>
                  <a:srgbClr val="000000"/>
                </a:solidFill>
                <a:latin typeface="Times New Roman" panose="02020603050405020304" pitchFamily="18" charset="0"/>
              </a:rPr>
              <a:t>– це продукція виробничо-технічного призначення, що перебуває на стадіях виробництва та обігу, а також вироби народного вжитку та інші товари, які очікують виробничого чи особистого споживання</a:t>
            </a:r>
            <a:r>
              <a:rPr lang="uk-UA" sz="2000" i="1" dirty="0" smtClean="0">
                <a:solidFill>
                  <a:srgbClr val="000000"/>
                </a:solidFill>
                <a:latin typeface="Times New Roman" panose="02020603050405020304" pitchFamily="18" charset="0"/>
              </a:rPr>
              <a:t>.</a:t>
            </a:r>
          </a:p>
          <a:p>
            <a:endParaRPr lang="uk-UA" sz="2000" i="1" dirty="0" smtClean="0">
              <a:solidFill>
                <a:srgbClr val="000000"/>
              </a:solidFill>
              <a:latin typeface="Times New Roman" panose="02020603050405020304" pitchFamily="18" charset="0"/>
            </a:endParaRPr>
          </a:p>
          <a:p>
            <a:r>
              <a:rPr lang="ru-RU" sz="2000" b="1" i="1" dirty="0">
                <a:solidFill>
                  <a:schemeClr val="bg1"/>
                </a:solidFill>
              </a:rPr>
              <a:t>До основних мотивів (причин), </a:t>
            </a:r>
            <a:r>
              <a:rPr lang="ru-RU" sz="2000" b="1" i="1" dirty="0" smtClean="0">
                <a:solidFill>
                  <a:schemeClr val="bg1"/>
                </a:solidFill>
              </a:rPr>
              <a:t>створення запасів належать: </a:t>
            </a:r>
            <a:endParaRPr lang="ru-RU" sz="2000" dirty="0">
              <a:solidFill>
                <a:schemeClr val="bg1"/>
              </a:solidFill>
            </a:endParaRPr>
          </a:p>
          <a:p>
            <a:r>
              <a:rPr lang="uk-UA" i="1" dirty="0" smtClean="0">
                <a:solidFill>
                  <a:schemeClr val="bg1"/>
                </a:solidFill>
              </a:rPr>
              <a:t>1.Ймовірність порушення установленого графіка постачань; </a:t>
            </a:r>
            <a:endParaRPr lang="uk-UA" dirty="0">
              <a:solidFill>
                <a:schemeClr val="bg1"/>
              </a:solidFill>
            </a:endParaRPr>
          </a:p>
          <a:p>
            <a:r>
              <a:rPr lang="ru-RU" i="1" dirty="0">
                <a:solidFill>
                  <a:schemeClr val="bg1"/>
                </a:solidFill>
              </a:rPr>
              <a:t>2</a:t>
            </a:r>
            <a:r>
              <a:rPr lang="ru-RU" i="1" dirty="0" smtClean="0">
                <a:solidFill>
                  <a:schemeClr val="bg1"/>
                </a:solidFill>
              </a:rPr>
              <a:t>.</a:t>
            </a:r>
            <a:r>
              <a:rPr lang="uk-UA" i="1" dirty="0" smtClean="0">
                <a:solidFill>
                  <a:schemeClr val="bg1"/>
                </a:solidFill>
              </a:rPr>
              <a:t> Можливе коливання попиту</a:t>
            </a:r>
            <a:r>
              <a:rPr lang="ru-RU" i="1" dirty="0" smtClean="0">
                <a:solidFill>
                  <a:schemeClr val="bg1"/>
                </a:solidFill>
              </a:rPr>
              <a:t>; </a:t>
            </a:r>
            <a:endParaRPr lang="ru-RU" dirty="0">
              <a:solidFill>
                <a:schemeClr val="bg1"/>
              </a:solidFill>
            </a:endParaRPr>
          </a:p>
          <a:p>
            <a:r>
              <a:rPr lang="ru-RU" i="1" dirty="0">
                <a:solidFill>
                  <a:schemeClr val="bg1"/>
                </a:solidFill>
              </a:rPr>
              <a:t>3. </a:t>
            </a:r>
            <a:r>
              <a:rPr lang="ru-RU" i="1" dirty="0" smtClean="0">
                <a:solidFill>
                  <a:schemeClr val="bg1"/>
                </a:solidFill>
              </a:rPr>
              <a:t>Сезонні коливання виробництва деяких товарів; </a:t>
            </a:r>
            <a:endParaRPr lang="ru-RU" dirty="0">
              <a:solidFill>
                <a:schemeClr val="bg1"/>
              </a:solidFill>
            </a:endParaRPr>
          </a:p>
          <a:p>
            <a:r>
              <a:rPr lang="ru-RU" i="1" dirty="0">
                <a:solidFill>
                  <a:schemeClr val="bg1"/>
                </a:solidFill>
              </a:rPr>
              <a:t>4. Можливість зекономити на транспортуванні та адміністративному оформленні вантажу; </a:t>
            </a:r>
            <a:endParaRPr lang="ru-RU" dirty="0">
              <a:solidFill>
                <a:schemeClr val="bg1"/>
              </a:solidFill>
            </a:endParaRPr>
          </a:p>
          <a:p>
            <a:r>
              <a:rPr lang="ru-RU" i="1" dirty="0">
                <a:solidFill>
                  <a:schemeClr val="bg1"/>
                </a:solidFill>
              </a:rPr>
              <a:t>5. </a:t>
            </a:r>
            <a:r>
              <a:rPr lang="ru-RU" i="1" dirty="0" smtClean="0">
                <a:solidFill>
                  <a:schemeClr val="bg1"/>
                </a:solidFill>
              </a:rPr>
              <a:t>Спекуляція; </a:t>
            </a:r>
          </a:p>
          <a:p>
            <a:r>
              <a:rPr lang="ru-RU" i="1" dirty="0" smtClean="0">
                <a:solidFill>
                  <a:schemeClr val="bg1"/>
                </a:solidFill>
              </a:rPr>
              <a:t>6</a:t>
            </a:r>
            <a:r>
              <a:rPr lang="ru-RU" i="1" dirty="0">
                <a:solidFill>
                  <a:schemeClr val="bg1"/>
                </a:solidFill>
              </a:rPr>
              <a:t>. </a:t>
            </a:r>
            <a:r>
              <a:rPr lang="ru-RU" i="1" dirty="0" smtClean="0">
                <a:solidFill>
                  <a:schemeClr val="bg1"/>
                </a:solidFill>
              </a:rPr>
              <a:t>Витрати пов’язані з оформленням замовлення; </a:t>
            </a:r>
            <a:endParaRPr lang="ru-RU" dirty="0">
              <a:solidFill>
                <a:schemeClr val="bg1"/>
              </a:solidFill>
            </a:endParaRPr>
          </a:p>
          <a:p>
            <a:r>
              <a:rPr lang="uk-UA" i="1" dirty="0">
                <a:solidFill>
                  <a:schemeClr val="bg1"/>
                </a:solidFill>
              </a:rPr>
              <a:t>7. Можливість рівномірно здійснювати операції по розподілу продукції незалежно від коливань виробничого графіку і навпаки; </a:t>
            </a:r>
            <a:endParaRPr lang="uk-UA" dirty="0">
              <a:solidFill>
                <a:schemeClr val="bg1"/>
              </a:solidFill>
            </a:endParaRPr>
          </a:p>
          <a:p>
            <a:r>
              <a:rPr lang="ru-RU" i="1" dirty="0">
                <a:solidFill>
                  <a:schemeClr val="bg1"/>
                </a:solidFill>
              </a:rPr>
              <a:t>8. Ефект від негайного задоволення потреби покупця. </a:t>
            </a:r>
            <a:endParaRPr lang="ru-RU" dirty="0">
              <a:solidFill>
                <a:schemeClr val="bg1"/>
              </a:solidFill>
            </a:endParaRPr>
          </a:p>
          <a:p>
            <a:r>
              <a:rPr lang="ru-RU" i="1" dirty="0">
                <a:solidFill>
                  <a:schemeClr val="bg1"/>
                </a:solidFill>
              </a:rPr>
              <a:t>9. Загроза простоювання виробничої системи через відсутність комплектуючих; </a:t>
            </a:r>
            <a:endParaRPr lang="ru-RU" dirty="0">
              <a:solidFill>
                <a:schemeClr val="bg1"/>
              </a:solidFill>
            </a:endParaRPr>
          </a:p>
          <a:p>
            <a:r>
              <a:rPr lang="ru-RU" i="1" dirty="0">
                <a:solidFill>
                  <a:schemeClr val="bg1"/>
                </a:solidFill>
              </a:rPr>
              <a:t>10. Спрощення процесу управління </a:t>
            </a:r>
            <a:r>
              <a:rPr lang="ru-RU" i="1" dirty="0" smtClean="0">
                <a:solidFill>
                  <a:schemeClr val="bg1"/>
                </a:solidFill>
              </a:rPr>
              <a:t>виробництвом. </a:t>
            </a:r>
            <a:endParaRPr lang="ru-RU" dirty="0">
              <a:solidFill>
                <a:schemeClr val="bg1"/>
              </a:solidFill>
            </a:endParaRPr>
          </a:p>
          <a:p>
            <a:endParaRPr lang="ru-RU" dirty="0"/>
          </a:p>
          <a:p>
            <a:r>
              <a:rPr lang="uk-UA" sz="2000" i="1" dirty="0" smtClean="0">
                <a:solidFill>
                  <a:srgbClr val="000000"/>
                </a:solidFill>
                <a:latin typeface="Times New Roman" panose="02020603050405020304" pitchFamily="18" charset="0"/>
              </a:rPr>
              <a:t> </a:t>
            </a:r>
            <a:r>
              <a:rPr lang="uk-UA" sz="200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3785497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457200"/>
          </a:xfrm>
        </p:spPr>
        <p:txBody>
          <a:bodyPr/>
          <a:lstStyle/>
          <a:p>
            <a:pPr algn="ctr"/>
            <a:r>
              <a:rPr lang="uk-UA" sz="2400" b="1" dirty="0">
                <a:solidFill>
                  <a:schemeClr val="bg1"/>
                </a:solidFill>
              </a:rPr>
              <a:t>ВИДИ ЗАПАСІВ </a:t>
            </a:r>
            <a:endParaRPr lang="uk-UA" sz="2400" dirty="0">
              <a:solidFill>
                <a:schemeClr val="bg1"/>
              </a:solidFill>
            </a:endParaRPr>
          </a:p>
        </p:txBody>
      </p:sp>
      <p:sp>
        <p:nvSpPr>
          <p:cNvPr id="3" name="Заголовок 1"/>
          <p:cNvSpPr txBox="1">
            <a:spLocks/>
          </p:cNvSpPr>
          <p:nvPr/>
        </p:nvSpPr>
        <p:spPr>
          <a:xfrm>
            <a:off x="326571" y="-243065"/>
            <a:ext cx="8839200" cy="1400530"/>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uk-UA" dirty="0"/>
          </a:p>
          <a:p>
            <a:r>
              <a:rPr lang="ru-RU" sz="1700" b="1" i="1" dirty="0">
                <a:solidFill>
                  <a:schemeClr val="bg1"/>
                </a:solidFill>
              </a:rPr>
              <a:t>1. По місцю продукції в логістичному ланцюгу: </a:t>
            </a:r>
            <a:endParaRPr lang="ru-RU" sz="1700" b="1" dirty="0">
              <a:solidFill>
                <a:schemeClr val="bg1"/>
              </a:solidFill>
            </a:endParaRPr>
          </a:p>
          <a:p>
            <a:r>
              <a:rPr lang="uk-UA" sz="1700" dirty="0">
                <a:solidFill>
                  <a:schemeClr val="bg1"/>
                </a:solidFill>
              </a:rPr>
              <a:t>• </a:t>
            </a:r>
            <a:r>
              <a:rPr lang="uk-UA" sz="1700" i="1" dirty="0">
                <a:solidFill>
                  <a:schemeClr val="bg1"/>
                </a:solidFill>
              </a:rPr>
              <a:t>матеріальні ресурси; </a:t>
            </a:r>
            <a:endParaRPr lang="uk-UA" sz="1700" dirty="0">
              <a:solidFill>
                <a:schemeClr val="bg1"/>
              </a:solidFill>
            </a:endParaRPr>
          </a:p>
          <a:p>
            <a:r>
              <a:rPr lang="uk-UA" sz="1700" dirty="0">
                <a:solidFill>
                  <a:schemeClr val="bg1"/>
                </a:solidFill>
              </a:rPr>
              <a:t>• </a:t>
            </a:r>
            <a:r>
              <a:rPr lang="uk-UA" sz="1700" i="1" dirty="0">
                <a:solidFill>
                  <a:schemeClr val="bg1"/>
                </a:solidFill>
              </a:rPr>
              <a:t>незавершене виробництво; </a:t>
            </a:r>
            <a:endParaRPr lang="uk-UA" sz="1700" dirty="0">
              <a:solidFill>
                <a:schemeClr val="bg1"/>
              </a:solidFill>
            </a:endParaRPr>
          </a:p>
          <a:p>
            <a:r>
              <a:rPr lang="uk-UA" sz="1700" dirty="0">
                <a:solidFill>
                  <a:schemeClr val="bg1"/>
                </a:solidFill>
              </a:rPr>
              <a:t>• </a:t>
            </a:r>
            <a:r>
              <a:rPr lang="uk-UA" sz="1700" i="1" dirty="0">
                <a:solidFill>
                  <a:schemeClr val="bg1"/>
                </a:solidFill>
              </a:rPr>
              <a:t>готова продукція; </a:t>
            </a:r>
            <a:endParaRPr lang="uk-UA" sz="1700" dirty="0">
              <a:solidFill>
                <a:schemeClr val="bg1"/>
              </a:solidFill>
            </a:endParaRPr>
          </a:p>
          <a:p>
            <a:r>
              <a:rPr lang="uk-UA" sz="1700" dirty="0">
                <a:solidFill>
                  <a:schemeClr val="bg1"/>
                </a:solidFill>
              </a:rPr>
              <a:t>• </a:t>
            </a:r>
            <a:r>
              <a:rPr lang="uk-UA" sz="1700" i="1" dirty="0">
                <a:solidFill>
                  <a:schemeClr val="bg1"/>
                </a:solidFill>
              </a:rPr>
              <a:t>тара; </a:t>
            </a:r>
            <a:endParaRPr lang="uk-UA" sz="1700" dirty="0">
              <a:solidFill>
                <a:schemeClr val="bg1"/>
              </a:solidFill>
            </a:endParaRPr>
          </a:p>
          <a:p>
            <a:r>
              <a:rPr lang="uk-UA" sz="1700" dirty="0">
                <a:solidFill>
                  <a:schemeClr val="bg1"/>
                </a:solidFill>
              </a:rPr>
              <a:t>• </a:t>
            </a:r>
            <a:r>
              <a:rPr lang="uk-UA" sz="1700" i="1" dirty="0">
                <a:solidFill>
                  <a:schemeClr val="bg1"/>
                </a:solidFill>
              </a:rPr>
              <a:t>відходи. </a:t>
            </a:r>
            <a:endParaRPr lang="uk-UA" sz="1700" dirty="0">
              <a:solidFill>
                <a:schemeClr val="bg1"/>
              </a:solidFill>
            </a:endParaRPr>
          </a:p>
          <a:p>
            <a:r>
              <a:rPr lang="ru-RU" sz="1700" b="1" i="1" dirty="0">
                <a:solidFill>
                  <a:schemeClr val="bg1"/>
                </a:solidFill>
              </a:rPr>
              <a:t>2. По відношенню до етапів логістичної діяльності: </a:t>
            </a:r>
            <a:endParaRPr lang="ru-RU" sz="1700" b="1" dirty="0">
              <a:solidFill>
                <a:schemeClr val="bg1"/>
              </a:solidFill>
            </a:endParaRPr>
          </a:p>
          <a:p>
            <a:r>
              <a:rPr lang="uk-UA" sz="1700" dirty="0">
                <a:solidFill>
                  <a:schemeClr val="bg1"/>
                </a:solidFill>
              </a:rPr>
              <a:t>• </a:t>
            </a:r>
            <a:r>
              <a:rPr lang="uk-UA" sz="1700" i="1" dirty="0">
                <a:solidFill>
                  <a:schemeClr val="bg1"/>
                </a:solidFill>
              </a:rPr>
              <a:t>запаси в постачанні; </a:t>
            </a:r>
            <a:endParaRPr lang="uk-UA" sz="1700" dirty="0">
              <a:solidFill>
                <a:schemeClr val="bg1"/>
              </a:solidFill>
            </a:endParaRPr>
          </a:p>
          <a:p>
            <a:r>
              <a:rPr lang="uk-UA" sz="1700" dirty="0" smtClean="0">
                <a:solidFill>
                  <a:schemeClr val="bg1"/>
                </a:solidFill>
              </a:rPr>
              <a:t>• </a:t>
            </a:r>
            <a:r>
              <a:rPr lang="uk-UA" sz="1700" i="1" dirty="0">
                <a:solidFill>
                  <a:schemeClr val="bg1"/>
                </a:solidFill>
              </a:rPr>
              <a:t>виробничі запаси; </a:t>
            </a:r>
            <a:endParaRPr lang="uk-UA" sz="1700" dirty="0">
              <a:solidFill>
                <a:schemeClr val="bg1"/>
              </a:solidFill>
            </a:endParaRPr>
          </a:p>
          <a:p>
            <a:r>
              <a:rPr lang="uk-UA" sz="1700" dirty="0">
                <a:solidFill>
                  <a:schemeClr val="bg1"/>
                </a:solidFill>
              </a:rPr>
              <a:t>• </a:t>
            </a:r>
            <a:r>
              <a:rPr lang="uk-UA" sz="1700" i="1" dirty="0">
                <a:solidFill>
                  <a:schemeClr val="bg1"/>
                </a:solidFill>
              </a:rPr>
              <a:t>збутові (товарні) запаси; </a:t>
            </a:r>
            <a:endParaRPr lang="uk-UA" sz="1700" dirty="0">
              <a:solidFill>
                <a:schemeClr val="bg1"/>
              </a:solidFill>
            </a:endParaRPr>
          </a:p>
          <a:p>
            <a:r>
              <a:rPr lang="uk-UA" sz="1700" dirty="0">
                <a:solidFill>
                  <a:schemeClr val="bg1"/>
                </a:solidFill>
              </a:rPr>
              <a:t>• </a:t>
            </a:r>
            <a:r>
              <a:rPr lang="uk-UA" sz="1700" i="1" dirty="0">
                <a:solidFill>
                  <a:schemeClr val="bg1"/>
                </a:solidFill>
              </a:rPr>
              <a:t>складські запаси; </a:t>
            </a:r>
            <a:endParaRPr lang="uk-UA" sz="1700" dirty="0">
              <a:solidFill>
                <a:schemeClr val="bg1"/>
              </a:solidFill>
            </a:endParaRPr>
          </a:p>
          <a:p>
            <a:r>
              <a:rPr lang="ru-RU" sz="1700" dirty="0">
                <a:solidFill>
                  <a:schemeClr val="bg1"/>
                </a:solidFill>
              </a:rPr>
              <a:t>• </a:t>
            </a:r>
            <a:r>
              <a:rPr lang="ru-RU" sz="1700" i="1" dirty="0">
                <a:solidFill>
                  <a:schemeClr val="bg1"/>
                </a:solidFill>
              </a:rPr>
              <a:t>транспортні (в дорозі, транзитні) запаси; </a:t>
            </a:r>
            <a:endParaRPr lang="ru-RU" sz="1700" dirty="0">
              <a:solidFill>
                <a:schemeClr val="bg1"/>
              </a:solidFill>
            </a:endParaRPr>
          </a:p>
          <a:p>
            <a:r>
              <a:rPr lang="uk-UA" sz="1700" dirty="0">
                <a:solidFill>
                  <a:schemeClr val="bg1"/>
                </a:solidFill>
              </a:rPr>
              <a:t>• </a:t>
            </a:r>
            <a:r>
              <a:rPr lang="uk-UA" sz="1700" i="1" dirty="0">
                <a:solidFill>
                  <a:schemeClr val="bg1"/>
                </a:solidFill>
              </a:rPr>
              <a:t>запаси вантажопереробки; </a:t>
            </a:r>
            <a:endParaRPr lang="uk-UA" sz="1700" dirty="0">
              <a:solidFill>
                <a:schemeClr val="bg1"/>
              </a:solidFill>
            </a:endParaRPr>
          </a:p>
          <a:p>
            <a:r>
              <a:rPr lang="uk-UA" sz="1700" dirty="0">
                <a:solidFill>
                  <a:schemeClr val="bg1"/>
                </a:solidFill>
              </a:rPr>
              <a:t>• </a:t>
            </a:r>
            <a:r>
              <a:rPr lang="uk-UA" sz="1700" i="1" dirty="0">
                <a:solidFill>
                  <a:schemeClr val="bg1"/>
                </a:solidFill>
              </a:rPr>
              <a:t>сукупні запаси. </a:t>
            </a:r>
            <a:endParaRPr lang="uk-UA" sz="1700" dirty="0">
              <a:solidFill>
                <a:schemeClr val="bg1"/>
              </a:solidFill>
            </a:endParaRPr>
          </a:p>
          <a:p>
            <a:r>
              <a:rPr lang="uk-UA" sz="1700" b="1" i="1" dirty="0" smtClean="0">
                <a:solidFill>
                  <a:schemeClr val="bg1"/>
                </a:solidFill>
              </a:rPr>
              <a:t>3</a:t>
            </a:r>
            <a:r>
              <a:rPr lang="uk-UA" sz="1700" b="1" i="1" dirty="0">
                <a:solidFill>
                  <a:schemeClr val="bg1"/>
                </a:solidFill>
              </a:rPr>
              <a:t>. По функціональному призначенню: </a:t>
            </a:r>
            <a:endParaRPr lang="uk-UA" sz="1700" b="1" dirty="0">
              <a:solidFill>
                <a:schemeClr val="bg1"/>
              </a:solidFill>
            </a:endParaRPr>
          </a:p>
          <a:p>
            <a:r>
              <a:rPr lang="uk-UA" sz="1700" dirty="0">
                <a:solidFill>
                  <a:schemeClr val="bg1"/>
                </a:solidFill>
              </a:rPr>
              <a:t>• </a:t>
            </a:r>
            <a:r>
              <a:rPr lang="uk-UA" sz="1700" i="1" dirty="0">
                <a:solidFill>
                  <a:schemeClr val="bg1"/>
                </a:solidFill>
              </a:rPr>
              <a:t>поточні (регулярні); </a:t>
            </a:r>
            <a:endParaRPr lang="uk-UA" sz="1700" dirty="0">
              <a:solidFill>
                <a:schemeClr val="bg1"/>
              </a:solidFill>
            </a:endParaRPr>
          </a:p>
          <a:p>
            <a:r>
              <a:rPr lang="uk-UA" sz="1700" dirty="0">
                <a:solidFill>
                  <a:schemeClr val="bg1"/>
                </a:solidFill>
              </a:rPr>
              <a:t>• </a:t>
            </a:r>
            <a:r>
              <a:rPr lang="uk-UA" sz="1700" i="1" dirty="0">
                <a:solidFill>
                  <a:schemeClr val="bg1"/>
                </a:solidFill>
              </a:rPr>
              <a:t>страхові; </a:t>
            </a:r>
            <a:endParaRPr lang="uk-UA" sz="1700" dirty="0">
              <a:solidFill>
                <a:schemeClr val="bg1"/>
              </a:solidFill>
            </a:endParaRPr>
          </a:p>
          <a:p>
            <a:r>
              <a:rPr lang="uk-UA" sz="1700" dirty="0">
                <a:solidFill>
                  <a:schemeClr val="bg1"/>
                </a:solidFill>
              </a:rPr>
              <a:t>• </a:t>
            </a:r>
            <a:r>
              <a:rPr lang="uk-UA" sz="1700" i="1" dirty="0">
                <a:solidFill>
                  <a:schemeClr val="bg1"/>
                </a:solidFill>
              </a:rPr>
              <a:t>підготовчі; </a:t>
            </a:r>
            <a:endParaRPr lang="uk-UA" sz="1700" dirty="0">
              <a:solidFill>
                <a:schemeClr val="bg1"/>
              </a:solidFill>
            </a:endParaRPr>
          </a:p>
          <a:p>
            <a:r>
              <a:rPr lang="uk-UA" sz="1700" dirty="0">
                <a:solidFill>
                  <a:schemeClr val="bg1"/>
                </a:solidFill>
              </a:rPr>
              <a:t>• </a:t>
            </a:r>
            <a:r>
              <a:rPr lang="uk-UA" sz="1700" i="1" dirty="0">
                <a:solidFill>
                  <a:schemeClr val="bg1"/>
                </a:solidFill>
              </a:rPr>
              <a:t>сезонні; </a:t>
            </a:r>
            <a:endParaRPr lang="uk-UA" sz="1700" dirty="0">
              <a:solidFill>
                <a:schemeClr val="bg1"/>
              </a:solidFill>
            </a:endParaRPr>
          </a:p>
          <a:p>
            <a:r>
              <a:rPr lang="uk-UA" sz="1700" dirty="0">
                <a:solidFill>
                  <a:schemeClr val="bg1"/>
                </a:solidFill>
              </a:rPr>
              <a:t>• </a:t>
            </a:r>
            <a:r>
              <a:rPr lang="uk-UA" sz="1700" i="1" dirty="0">
                <a:solidFill>
                  <a:schemeClr val="bg1"/>
                </a:solidFill>
              </a:rPr>
              <a:t>неліквідні запаси; </a:t>
            </a:r>
            <a:endParaRPr lang="uk-UA" sz="1700" dirty="0">
              <a:solidFill>
                <a:schemeClr val="bg1"/>
              </a:solidFill>
            </a:endParaRPr>
          </a:p>
          <a:p>
            <a:r>
              <a:rPr lang="ru-RU" sz="1700" b="1" i="1" dirty="0" smtClean="0">
                <a:solidFill>
                  <a:schemeClr val="bg1"/>
                </a:solidFill>
              </a:rPr>
              <a:t>4</a:t>
            </a:r>
            <a:r>
              <a:rPr lang="ru-RU" sz="1700" b="1" i="1" dirty="0">
                <a:solidFill>
                  <a:schemeClr val="bg1"/>
                </a:solidFill>
              </a:rPr>
              <a:t>. По відношенні до посередників: </a:t>
            </a:r>
            <a:endParaRPr lang="ru-RU" sz="1700" b="1" dirty="0">
              <a:solidFill>
                <a:schemeClr val="bg1"/>
              </a:solidFill>
            </a:endParaRPr>
          </a:p>
          <a:p>
            <a:r>
              <a:rPr lang="uk-UA" sz="1700" dirty="0">
                <a:solidFill>
                  <a:schemeClr val="bg1"/>
                </a:solidFill>
              </a:rPr>
              <a:t>• </a:t>
            </a:r>
            <a:r>
              <a:rPr lang="uk-UA" sz="1700" i="1" dirty="0">
                <a:solidFill>
                  <a:schemeClr val="bg1"/>
                </a:solidFill>
              </a:rPr>
              <a:t>запаси у постачальників; </a:t>
            </a:r>
            <a:endParaRPr lang="uk-UA" sz="1700" dirty="0">
              <a:solidFill>
                <a:schemeClr val="bg1"/>
              </a:solidFill>
            </a:endParaRPr>
          </a:p>
          <a:p>
            <a:r>
              <a:rPr lang="uk-UA" sz="1700" dirty="0">
                <a:solidFill>
                  <a:schemeClr val="bg1"/>
                </a:solidFill>
              </a:rPr>
              <a:t>• </a:t>
            </a:r>
            <a:r>
              <a:rPr lang="uk-UA" sz="1700" i="1" dirty="0">
                <a:solidFill>
                  <a:schemeClr val="bg1"/>
                </a:solidFill>
              </a:rPr>
              <a:t>запаси у споживачів; </a:t>
            </a:r>
            <a:endParaRPr lang="uk-UA" sz="1700" dirty="0">
              <a:solidFill>
                <a:schemeClr val="bg1"/>
              </a:solidFill>
            </a:endParaRPr>
          </a:p>
          <a:p>
            <a:r>
              <a:rPr lang="uk-UA" sz="1700" dirty="0">
                <a:solidFill>
                  <a:schemeClr val="bg1"/>
                </a:solidFill>
              </a:rPr>
              <a:t>• </a:t>
            </a:r>
            <a:r>
              <a:rPr lang="uk-UA" sz="1700" i="1" dirty="0">
                <a:solidFill>
                  <a:schemeClr val="bg1"/>
                </a:solidFill>
              </a:rPr>
              <a:t>запаси у торгівельних посередників. </a:t>
            </a:r>
            <a:endParaRPr lang="uk-UA" sz="1700" dirty="0">
              <a:solidFill>
                <a:schemeClr val="bg1"/>
              </a:solidFill>
            </a:endParaRPr>
          </a:p>
        </p:txBody>
      </p:sp>
      <p:sp>
        <p:nvSpPr>
          <p:cNvPr id="5" name="Прямокутник 4"/>
          <p:cNvSpPr/>
          <p:nvPr/>
        </p:nvSpPr>
        <p:spPr>
          <a:xfrm>
            <a:off x="152400" y="575846"/>
            <a:ext cx="8534400" cy="677108"/>
          </a:xfrm>
          <a:prstGeom prst="rect">
            <a:avLst/>
          </a:prstGeom>
        </p:spPr>
        <p:txBody>
          <a:bodyPr wrap="square">
            <a:spAutoFit/>
          </a:bodyPr>
          <a:lstStyle/>
          <a:p>
            <a:endParaRPr lang="ru-RU" dirty="0"/>
          </a:p>
          <a:p>
            <a:r>
              <a:rPr lang="uk-UA" sz="2000" i="1" dirty="0" smtClean="0">
                <a:solidFill>
                  <a:srgbClr val="000000"/>
                </a:solidFill>
                <a:latin typeface="Times New Roman" panose="02020603050405020304" pitchFamily="18" charset="0"/>
              </a:rPr>
              <a:t> </a:t>
            </a:r>
            <a:r>
              <a:rPr lang="uk-UA" sz="200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77633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539" y="0"/>
            <a:ext cx="8354490" cy="842682"/>
          </a:xfrm>
        </p:spPr>
        <p:txBody>
          <a:bodyPr/>
          <a:lstStyle/>
          <a:p>
            <a:pPr algn="ctr"/>
            <a:r>
              <a:rPr lang="ru-RU" sz="2400" b="1" dirty="0" smtClean="0">
                <a:solidFill>
                  <a:schemeClr val="bg1"/>
                </a:solidFill>
              </a:rPr>
              <a:t>Визначення економічного розміру замовлення</a:t>
            </a:r>
            <a:endParaRPr lang="uk-UA" sz="2400" dirty="0"/>
          </a:p>
        </p:txBody>
      </p:sp>
      <p:sp>
        <p:nvSpPr>
          <p:cNvPr id="4" name="Заголовок 1"/>
          <p:cNvSpPr txBox="1">
            <a:spLocks/>
          </p:cNvSpPr>
          <p:nvPr/>
        </p:nvSpPr>
        <p:spPr>
          <a:xfrm>
            <a:off x="304800" y="685800"/>
            <a:ext cx="8354490" cy="6172200"/>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ru-RU" sz="2000" dirty="0">
                <a:solidFill>
                  <a:schemeClr val="bg1"/>
                </a:solidFill>
              </a:rPr>
              <a:t>В основі визначення партії постачання в закупівельній логістиці використовують показник </a:t>
            </a:r>
            <a:r>
              <a:rPr lang="ru-RU" sz="2000" b="1" dirty="0">
                <a:solidFill>
                  <a:schemeClr val="bg1"/>
                </a:solidFill>
              </a:rPr>
              <a:t>оптимального (економічного) розміру замовлення. </a:t>
            </a:r>
            <a:r>
              <a:rPr lang="ru-RU" sz="2000" dirty="0">
                <a:solidFill>
                  <a:schemeClr val="bg1"/>
                </a:solidFill>
              </a:rPr>
              <a:t>Цей показник виражає потужність матеріального пото­ку, спрямованого постачальником за замовленням споживача і який забезпечує для останнього мінімальне значення суми двох логістичних складових: транспортно-заготівельних витрат і витрат на форму­вання і збереження запасів</a:t>
            </a:r>
            <a:r>
              <a:rPr lang="ru-RU" sz="2000" dirty="0" smtClean="0">
                <a:solidFill>
                  <a:schemeClr val="bg1"/>
                </a:solidFill>
              </a:rPr>
              <a:t>.</a:t>
            </a:r>
          </a:p>
          <a:p>
            <a:pPr algn="just"/>
            <a:r>
              <a:rPr lang="uk-UA" sz="2000" dirty="0">
                <a:solidFill>
                  <a:schemeClr val="bg1"/>
                </a:solidFill>
              </a:rPr>
              <a:t>Економічний розмір замовлення (</a:t>
            </a:r>
            <a:r>
              <a:rPr lang="en-US" sz="2000" dirty="0">
                <a:solidFill>
                  <a:schemeClr val="bg1"/>
                </a:solidFill>
              </a:rPr>
              <a:t>economic order quantity — </a:t>
            </a:r>
            <a:r>
              <a:rPr lang="uk-UA" sz="2000" dirty="0">
                <a:solidFill>
                  <a:schemeClr val="bg1"/>
                </a:solidFill>
              </a:rPr>
              <a:t>ЕО</a:t>
            </a:r>
            <a:r>
              <a:rPr lang="en-US" sz="2000" dirty="0">
                <a:solidFill>
                  <a:schemeClr val="bg1"/>
                </a:solidFill>
              </a:rPr>
              <a:t>Q) </a:t>
            </a:r>
            <a:r>
              <a:rPr lang="uk-UA" sz="2000" dirty="0">
                <a:solidFill>
                  <a:schemeClr val="bg1"/>
                </a:solidFill>
              </a:rPr>
              <a:t>визначається за формулою, отриманою Ф. У. Харрісом. Однак у те­орії управління запасами вона більш відома як формула </a:t>
            </a:r>
            <a:r>
              <a:rPr lang="uk-UA" sz="2000" dirty="0" smtClean="0">
                <a:solidFill>
                  <a:schemeClr val="bg1"/>
                </a:solidFill>
              </a:rPr>
              <a:t>Вілсона:</a:t>
            </a:r>
          </a:p>
          <a:p>
            <a:pPr algn="just"/>
            <a:endParaRPr lang="uk-UA" sz="2000" dirty="0">
              <a:solidFill>
                <a:schemeClr val="bg1"/>
              </a:solidFill>
            </a:endParaRPr>
          </a:p>
          <a:p>
            <a:pPr algn="just"/>
            <a:endParaRPr lang="uk-UA" sz="2000" dirty="0" smtClean="0">
              <a:solidFill>
                <a:schemeClr val="bg1"/>
              </a:solidFill>
            </a:endParaRPr>
          </a:p>
          <a:p>
            <a:pPr algn="just"/>
            <a:endParaRPr lang="uk-UA" sz="2000" dirty="0">
              <a:solidFill>
                <a:schemeClr val="bg1"/>
              </a:solidFill>
            </a:endParaRPr>
          </a:p>
          <a:p>
            <a:pPr algn="just"/>
            <a:endParaRPr lang="uk-UA" sz="2000" dirty="0">
              <a:solidFill>
                <a:schemeClr val="bg1"/>
              </a:solidFill>
            </a:endParaRPr>
          </a:p>
        </p:txBody>
      </p:sp>
      <p:pic>
        <p:nvPicPr>
          <p:cNvPr id="5" name="Рисунок 4"/>
          <p:cNvPicPr>
            <a:picLocks noChangeAspect="1"/>
          </p:cNvPicPr>
          <p:nvPr/>
        </p:nvPicPr>
        <p:blipFill>
          <a:blip r:embed="rId2"/>
          <a:stretch>
            <a:fillRect/>
          </a:stretch>
        </p:blipFill>
        <p:spPr>
          <a:xfrm>
            <a:off x="685800" y="4571999"/>
            <a:ext cx="7951307" cy="2102069"/>
          </a:xfrm>
          <a:prstGeom prst="rect">
            <a:avLst/>
          </a:prstGeom>
        </p:spPr>
      </p:pic>
    </p:spTree>
    <p:extLst>
      <p:ext uri="{BB962C8B-B14F-4D97-AF65-F5344CB8AC3E}">
        <p14:creationId xmlns:p14="http://schemas.microsoft.com/office/powerpoint/2010/main" val="3258193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539" y="0"/>
            <a:ext cx="8354490" cy="842682"/>
          </a:xfrm>
        </p:spPr>
        <p:txBody>
          <a:bodyPr/>
          <a:lstStyle/>
          <a:p>
            <a:pPr algn="ctr"/>
            <a:r>
              <a:rPr lang="ru-RU" sz="2400" b="1" dirty="0" smtClean="0">
                <a:solidFill>
                  <a:schemeClr val="bg1"/>
                </a:solidFill>
              </a:rPr>
              <a:t>Приклад 1. Визначення економічного розміру замовлення</a:t>
            </a:r>
            <a:br>
              <a:rPr lang="ru-RU" sz="2400" b="1" dirty="0" smtClean="0">
                <a:solidFill>
                  <a:schemeClr val="bg1"/>
                </a:solidFill>
              </a:rPr>
            </a:br>
            <a:r>
              <a:rPr lang="ru-RU" sz="2400" b="1" dirty="0">
                <a:solidFill>
                  <a:schemeClr val="bg1"/>
                </a:solidFill>
              </a:rPr>
              <a:t/>
            </a:r>
            <a:br>
              <a:rPr lang="ru-RU" sz="2400" b="1" dirty="0">
                <a:solidFill>
                  <a:schemeClr val="bg1"/>
                </a:solidFill>
              </a:rPr>
            </a:br>
            <a:endParaRPr lang="uk-UA" sz="2400" dirty="0"/>
          </a:p>
        </p:txBody>
      </p:sp>
      <p:sp>
        <p:nvSpPr>
          <p:cNvPr id="4" name="Заголовок 1"/>
          <p:cNvSpPr txBox="1">
            <a:spLocks/>
          </p:cNvSpPr>
          <p:nvPr/>
        </p:nvSpPr>
        <p:spPr>
          <a:xfrm>
            <a:off x="304800" y="685800"/>
            <a:ext cx="8354490" cy="6172200"/>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uk-UA" sz="2000" dirty="0">
              <a:solidFill>
                <a:schemeClr val="bg1"/>
              </a:solidFill>
            </a:endParaRPr>
          </a:p>
        </p:txBody>
      </p:sp>
      <p:pic>
        <p:nvPicPr>
          <p:cNvPr id="3" name="Рисунок 2"/>
          <p:cNvPicPr>
            <a:picLocks noChangeAspect="1"/>
          </p:cNvPicPr>
          <p:nvPr/>
        </p:nvPicPr>
        <p:blipFill>
          <a:blip r:embed="rId2"/>
          <a:stretch>
            <a:fillRect/>
          </a:stretch>
        </p:blipFill>
        <p:spPr>
          <a:xfrm>
            <a:off x="762000" y="896513"/>
            <a:ext cx="7315200" cy="4516191"/>
          </a:xfrm>
          <a:prstGeom prst="rect">
            <a:avLst/>
          </a:prstGeom>
        </p:spPr>
      </p:pic>
    </p:spTree>
    <p:extLst>
      <p:ext uri="{BB962C8B-B14F-4D97-AF65-F5344CB8AC3E}">
        <p14:creationId xmlns:p14="http://schemas.microsoft.com/office/powerpoint/2010/main" val="3859253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7749"/>
            <a:ext cx="8991600" cy="1400530"/>
          </a:xfrm>
        </p:spPr>
        <p:txBody>
          <a:bodyPr/>
          <a:lstStyle/>
          <a:p>
            <a:pPr algn="ctr"/>
            <a:r>
              <a:rPr lang="ru-RU" sz="2800" b="1" dirty="0">
                <a:solidFill>
                  <a:schemeClr val="bg1"/>
                </a:solidFill>
              </a:rPr>
              <a:t>Приклад </a:t>
            </a:r>
            <a:r>
              <a:rPr lang="ru-RU" sz="2800" b="1" dirty="0" smtClean="0">
                <a:solidFill>
                  <a:schemeClr val="bg1"/>
                </a:solidFill>
              </a:rPr>
              <a:t>2. </a:t>
            </a:r>
            <a:r>
              <a:rPr lang="ru-RU" sz="2800" b="1" dirty="0">
                <a:solidFill>
                  <a:schemeClr val="bg1"/>
                </a:solidFill>
              </a:rPr>
              <a:t>Визначення економічного розміру замовлення за умови надання постачальником оптових знижок</a:t>
            </a:r>
            <a:endParaRPr lang="uk-UA" sz="2800" dirty="0"/>
          </a:p>
        </p:txBody>
      </p:sp>
      <p:sp>
        <p:nvSpPr>
          <p:cNvPr id="3" name="Прямокутник 2"/>
          <p:cNvSpPr/>
          <p:nvPr/>
        </p:nvSpPr>
        <p:spPr>
          <a:xfrm>
            <a:off x="0" y="1295400"/>
            <a:ext cx="9144000" cy="5940088"/>
          </a:xfrm>
          <a:prstGeom prst="rect">
            <a:avLst/>
          </a:prstGeom>
        </p:spPr>
        <p:txBody>
          <a:bodyPr wrap="square">
            <a:spAutoFit/>
          </a:bodyPr>
          <a:lstStyle/>
          <a:p>
            <a:r>
              <a:rPr lang="ru-RU" sz="1900" b="1" dirty="0" smtClean="0">
                <a:solidFill>
                  <a:schemeClr val="bg1"/>
                </a:solidFill>
              </a:rPr>
              <a:t>У </a:t>
            </a:r>
            <a:r>
              <a:rPr lang="ru-RU" sz="1900" b="1" dirty="0">
                <a:solidFill>
                  <a:schemeClr val="bg1"/>
                </a:solidFill>
              </a:rPr>
              <a:t>випадку закупівлі товару великими партіями постачальник надає знижки, що встановлюються у відсотках від його ціни. </a:t>
            </a:r>
            <a:br>
              <a:rPr lang="ru-RU" sz="1900" b="1" dirty="0">
                <a:solidFill>
                  <a:schemeClr val="bg1"/>
                </a:solidFill>
              </a:rPr>
            </a:br>
            <a:endParaRPr lang="ru-RU" sz="1900" b="1" dirty="0" smtClean="0">
              <a:solidFill>
                <a:schemeClr val="bg1"/>
              </a:solidFill>
            </a:endParaRPr>
          </a:p>
          <a:p>
            <a:r>
              <a:rPr lang="ru-RU" sz="1900" b="1" dirty="0" smtClean="0">
                <a:solidFill>
                  <a:schemeClr val="bg1"/>
                </a:solidFill>
              </a:rPr>
              <a:t>Економічний </a:t>
            </a:r>
            <a:r>
              <a:rPr lang="ru-RU" sz="1900" b="1" dirty="0">
                <a:solidFill>
                  <a:schemeClr val="bg1"/>
                </a:solidFill>
              </a:rPr>
              <a:t>розмір замовлення визначається в такій послідовності</a:t>
            </a:r>
            <a:r>
              <a:rPr lang="ru-RU" sz="1900" b="1" dirty="0" smtClean="0">
                <a:solidFill>
                  <a:schemeClr val="bg1"/>
                </a:solidFill>
              </a:rPr>
              <a:t>:</a:t>
            </a:r>
          </a:p>
          <a:p>
            <a:r>
              <a:rPr lang="ru-RU" sz="1900" b="1" dirty="0" smtClean="0">
                <a:solidFill>
                  <a:schemeClr val="bg1"/>
                </a:solidFill>
              </a:rPr>
              <a:t> </a:t>
            </a:r>
            <a:r>
              <a:rPr lang="ru-RU" sz="1900" b="1" dirty="0">
                <a:solidFill>
                  <a:schemeClr val="bg1"/>
                </a:solidFill>
              </a:rPr>
              <a:t/>
            </a:r>
            <a:br>
              <a:rPr lang="ru-RU" sz="1900" b="1" dirty="0">
                <a:solidFill>
                  <a:schemeClr val="bg1"/>
                </a:solidFill>
              </a:rPr>
            </a:br>
            <a:r>
              <a:rPr lang="ru-RU" sz="1900" dirty="0" smtClean="0">
                <a:solidFill>
                  <a:schemeClr val="bg1"/>
                </a:solidFill>
              </a:rPr>
              <a:t>1</a:t>
            </a:r>
            <a:r>
              <a:rPr lang="ru-RU" sz="1900" dirty="0">
                <a:solidFill>
                  <a:schemeClr val="bg1"/>
                </a:solidFill>
              </a:rPr>
              <a:t>. Відповідно до вихідних даних розраховують ціни при різних розмірах партій і витрати на закупівлю. </a:t>
            </a:r>
            <a:br>
              <a:rPr lang="ru-RU" sz="1900" dirty="0">
                <a:solidFill>
                  <a:schemeClr val="bg1"/>
                </a:solidFill>
              </a:rPr>
            </a:br>
            <a:r>
              <a:rPr lang="ru-RU" sz="1900" dirty="0">
                <a:solidFill>
                  <a:schemeClr val="bg1"/>
                </a:solidFill>
              </a:rPr>
              <a:t>2. За формулою Уілсона обчислюють оптимальний розмір замовлення. </a:t>
            </a:r>
            <a:br>
              <a:rPr lang="ru-RU" sz="1900" dirty="0">
                <a:solidFill>
                  <a:schemeClr val="bg1"/>
                </a:solidFill>
              </a:rPr>
            </a:br>
            <a:r>
              <a:rPr lang="uk-UA" sz="1900" dirty="0">
                <a:solidFill>
                  <a:schemeClr val="bg1"/>
                </a:solidFill>
              </a:rPr>
              <a:t>3. Визначають розміру замовлення, який доцільно взяти з урахуванням цінових знижок. Рішення приймають у такий спосіб: якщо оптимальний розмір замовлення потрапляє в бажаний ціновий інтервал, то його беруть в розрахунок; якщо ж оптимальний розмір замовлення не потрапляє в інтервал зі зниженою ціною, беруть мінімальний розмір в інтервалі, що відповідає більш низькій ціні. </a:t>
            </a:r>
            <a:br>
              <a:rPr lang="uk-UA" sz="1900" dirty="0">
                <a:solidFill>
                  <a:schemeClr val="bg1"/>
                </a:solidFill>
              </a:rPr>
            </a:br>
            <a:r>
              <a:rPr lang="ru-RU" sz="1900" dirty="0">
                <a:solidFill>
                  <a:schemeClr val="bg1"/>
                </a:solidFill>
              </a:rPr>
              <a:t>4. З урахуванням прийнятого розміру замовлення обчислюють річні витрати на закупівлю, зберігання й оформлення замовлень, а також сумарні витрати. </a:t>
            </a:r>
            <a:br>
              <a:rPr lang="ru-RU" sz="1900" dirty="0">
                <a:solidFill>
                  <a:schemeClr val="bg1"/>
                </a:solidFill>
              </a:rPr>
            </a:br>
            <a:r>
              <a:rPr lang="ru-RU" sz="1900" dirty="0">
                <a:solidFill>
                  <a:schemeClr val="bg1"/>
                </a:solidFill>
              </a:rPr>
              <a:t>5. Вибирають економічний розмір замовлення, при якому сумарні витрати будуть мінімальними. </a:t>
            </a:r>
            <a:r>
              <a:rPr lang="ru-RU" sz="1900" b="1" dirty="0">
                <a:solidFill>
                  <a:schemeClr val="bg1"/>
                </a:solidFill>
              </a:rPr>
              <a:t/>
            </a:r>
            <a:br>
              <a:rPr lang="ru-RU" sz="1900" b="1" dirty="0">
                <a:solidFill>
                  <a:schemeClr val="bg1"/>
                </a:solidFill>
              </a:rPr>
            </a:br>
            <a:endParaRPr lang="uk-UA" sz="1900" dirty="0"/>
          </a:p>
        </p:txBody>
      </p:sp>
    </p:spTree>
    <p:extLst>
      <p:ext uri="{BB962C8B-B14F-4D97-AF65-F5344CB8AC3E}">
        <p14:creationId xmlns:p14="http://schemas.microsoft.com/office/powerpoint/2010/main" val="417531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76200"/>
            <a:ext cx="8839200" cy="7010400"/>
          </a:xfrm>
        </p:spPr>
        <p:txBody>
          <a:bodyPr/>
          <a:lstStyle/>
          <a:p>
            <a:r>
              <a:rPr lang="uk-UA" sz="2200" b="1" dirty="0" smtClean="0">
                <a:solidFill>
                  <a:schemeClr val="bg1"/>
                </a:solidFill>
                <a:cs typeface="Times New Roman" panose="02020603050405020304" pitchFamily="18" charset="0"/>
              </a:rPr>
              <a:t>Приклад. </a:t>
            </a:r>
            <a:r>
              <a:rPr lang="ru-RU" sz="2200" dirty="0">
                <a:solidFill>
                  <a:schemeClr val="bg1"/>
                </a:solidFill>
                <a:cs typeface="Times New Roman" panose="02020603050405020304" pitchFamily="18" charset="0"/>
              </a:rPr>
              <a:t>Підприємство «Контур» виготовляє ткані гобелени на замовлення. Річна потреба у пряжі становить 800 кг. Витрати на реалізацію замовлення — 18 ум.од. Витрати на збереження сировини на складі становлять 22 відсотки від їх вартості. </a:t>
            </a:r>
            <a:br>
              <a:rPr lang="ru-RU" sz="2200" dirty="0">
                <a:solidFill>
                  <a:schemeClr val="bg1"/>
                </a:solidFill>
                <a:cs typeface="Times New Roman" panose="02020603050405020304" pitchFamily="18" charset="0"/>
              </a:rPr>
            </a:br>
            <a:r>
              <a:rPr lang="ru-RU" sz="2200" dirty="0">
                <a:solidFill>
                  <a:schemeClr val="bg1"/>
                </a:solidFill>
                <a:cs typeface="Times New Roman" panose="02020603050405020304" pitchFamily="18" charset="0"/>
              </a:rPr>
              <a:t>Визначити оптимальний розмір замовлення, якщо постачальник для постійних замовників залежно від обсягу замовлення пропонує систему </a:t>
            </a:r>
            <a:r>
              <a:rPr lang="ru-RU" sz="2200" dirty="0" smtClean="0">
                <a:solidFill>
                  <a:schemeClr val="bg1"/>
                </a:solidFill>
                <a:cs typeface="Times New Roman" panose="02020603050405020304" pitchFamily="18" charset="0"/>
              </a:rPr>
              <a:t> </a:t>
            </a:r>
            <a:r>
              <a:rPr lang="uk-UA" sz="2200" dirty="0" smtClean="0">
                <a:solidFill>
                  <a:schemeClr val="bg1"/>
                </a:solidFill>
                <a:cs typeface="Times New Roman" panose="02020603050405020304" pitchFamily="18" charset="0"/>
              </a:rPr>
              <a:t>знижок (див. таблицю). </a:t>
            </a:r>
            <a:r>
              <a:rPr lang="uk-UA" sz="2200" dirty="0">
                <a:solidFill>
                  <a:schemeClr val="bg1"/>
                </a:solidFill>
                <a:cs typeface="Times New Roman" panose="02020603050405020304" pitchFamily="18" charset="0"/>
              </a:rPr>
              <a:t>Яким би був оптимальний розмір замовлення за відсутності знижок і при ціні 1 кг пряжі 2 ум.од.? </a:t>
            </a:r>
          </a:p>
        </p:txBody>
      </p:sp>
      <p:pic>
        <p:nvPicPr>
          <p:cNvPr id="4" name="Рисунок 3"/>
          <p:cNvPicPr>
            <a:picLocks noChangeAspect="1"/>
          </p:cNvPicPr>
          <p:nvPr/>
        </p:nvPicPr>
        <p:blipFill>
          <a:blip r:embed="rId2"/>
          <a:stretch>
            <a:fillRect/>
          </a:stretch>
        </p:blipFill>
        <p:spPr>
          <a:xfrm>
            <a:off x="457200" y="3962400"/>
            <a:ext cx="8256270" cy="1676400"/>
          </a:xfrm>
          <a:prstGeom prst="rect">
            <a:avLst/>
          </a:prstGeom>
        </p:spPr>
      </p:pic>
    </p:spTree>
    <p:extLst>
      <p:ext uri="{BB962C8B-B14F-4D97-AF65-F5344CB8AC3E}">
        <p14:creationId xmlns:p14="http://schemas.microsoft.com/office/powerpoint/2010/main" val="1907475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295400" y="74386"/>
            <a:ext cx="6629400" cy="6174014"/>
          </a:xfrm>
          <a:prstGeom prst="rect">
            <a:avLst/>
          </a:prstGeom>
        </p:spPr>
      </p:pic>
    </p:spTree>
    <p:extLst>
      <p:ext uri="{BB962C8B-B14F-4D97-AF65-F5344CB8AC3E}">
        <p14:creationId xmlns:p14="http://schemas.microsoft.com/office/powerpoint/2010/main" val="3507800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457200"/>
          </a:xfrm>
        </p:spPr>
        <p:txBody>
          <a:bodyPr/>
          <a:lstStyle/>
          <a:p>
            <a:pPr algn="ctr"/>
            <a:r>
              <a:rPr lang="uk-UA" sz="2400" b="1" dirty="0" smtClean="0">
                <a:solidFill>
                  <a:schemeClr val="bg1"/>
                </a:solidFill>
              </a:rPr>
              <a:t>СИСТЕМИ УПРАВЛІННЯ ЗАПАСАМИ</a:t>
            </a:r>
            <a:endParaRPr lang="uk-UA" sz="2400" dirty="0">
              <a:solidFill>
                <a:schemeClr val="bg1"/>
              </a:solidFill>
            </a:endParaRPr>
          </a:p>
        </p:txBody>
      </p:sp>
      <p:sp>
        <p:nvSpPr>
          <p:cNvPr id="3" name="Заголовок 1"/>
          <p:cNvSpPr txBox="1">
            <a:spLocks/>
          </p:cNvSpPr>
          <p:nvPr/>
        </p:nvSpPr>
        <p:spPr>
          <a:xfrm>
            <a:off x="304800" y="457200"/>
            <a:ext cx="8839200" cy="5943601"/>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2400" b="1" dirty="0" smtClean="0">
                <a:solidFill>
                  <a:schemeClr val="bg1"/>
                </a:solidFill>
              </a:rPr>
              <a:t>Система управління запасами </a:t>
            </a:r>
            <a:r>
              <a:rPr lang="uk-UA" sz="2400" dirty="0" smtClean="0">
                <a:solidFill>
                  <a:schemeClr val="bg1"/>
                </a:solidFill>
              </a:rPr>
              <a:t>– </a:t>
            </a:r>
            <a:r>
              <a:rPr lang="ru-RU" sz="2400" dirty="0">
                <a:solidFill>
                  <a:schemeClr val="bg1"/>
                </a:solidFill>
              </a:rPr>
              <a:t>це сукупність правил і </a:t>
            </a:r>
            <a:r>
              <a:rPr lang="ru-RU" sz="2400" dirty="0" smtClean="0">
                <a:solidFill>
                  <a:schemeClr val="bg1"/>
                </a:solidFill>
              </a:rPr>
              <a:t>показників</a:t>
            </a:r>
            <a:r>
              <a:rPr lang="ru-RU" sz="2400" dirty="0">
                <a:solidFill>
                  <a:schemeClr val="bg1"/>
                </a:solidFill>
              </a:rPr>
              <a:t>, які визначають час і обсяг закупівлі продукції для </a:t>
            </a:r>
            <a:r>
              <a:rPr lang="ru-RU" sz="2400" dirty="0" smtClean="0">
                <a:solidFill>
                  <a:schemeClr val="bg1"/>
                </a:solidFill>
              </a:rPr>
              <a:t>по</a:t>
            </a:r>
            <a:r>
              <a:rPr lang="uk-UA" sz="2400" dirty="0" smtClean="0">
                <a:solidFill>
                  <a:schemeClr val="bg1"/>
                </a:solidFill>
              </a:rPr>
              <a:t>повнення запасів</a:t>
            </a:r>
          </a:p>
          <a:p>
            <a:endParaRPr lang="uk-UA" sz="2400" dirty="0">
              <a:solidFill>
                <a:schemeClr val="bg1"/>
              </a:solidFill>
            </a:endParaRPr>
          </a:p>
          <a:p>
            <a:r>
              <a:rPr lang="uk-UA" sz="2400" b="1" dirty="0" smtClean="0">
                <a:solidFill>
                  <a:schemeClr val="bg1"/>
                </a:solidFill>
              </a:rPr>
              <a:t>У логістиці застосовуються такі технологічні системи управління запасами:</a:t>
            </a:r>
          </a:p>
          <a:p>
            <a:pPr marL="285750" indent="-285750">
              <a:buFontTx/>
              <a:buChar char="-"/>
            </a:pPr>
            <a:r>
              <a:rPr lang="uk-UA" sz="2400" dirty="0" smtClean="0">
                <a:solidFill>
                  <a:schemeClr val="bg1"/>
                </a:solidFill>
              </a:rPr>
              <a:t>Система управління запасами з фіксованим розміром замовлення;</a:t>
            </a:r>
          </a:p>
          <a:p>
            <a:pPr marL="285750" indent="-285750">
              <a:buFontTx/>
              <a:buChar char="-"/>
            </a:pPr>
            <a:r>
              <a:rPr lang="ru-RU" sz="2400" dirty="0" smtClean="0">
                <a:solidFill>
                  <a:schemeClr val="bg1"/>
                </a:solidFill>
              </a:rPr>
              <a:t>Система </a:t>
            </a:r>
            <a:r>
              <a:rPr lang="ru-RU" sz="2400" dirty="0">
                <a:solidFill>
                  <a:schemeClr val="bg1"/>
                </a:solidFill>
              </a:rPr>
              <a:t>управління запасами з фіксованим </a:t>
            </a:r>
            <a:r>
              <a:rPr lang="ru-RU" sz="2400" dirty="0" err="1">
                <a:solidFill>
                  <a:schemeClr val="bg1"/>
                </a:solidFill>
              </a:rPr>
              <a:t>інтервалом</a:t>
            </a:r>
            <a:r>
              <a:rPr lang="ru-RU" sz="2400" dirty="0">
                <a:solidFill>
                  <a:schemeClr val="bg1"/>
                </a:solidFill>
              </a:rPr>
              <a:t> </a:t>
            </a:r>
            <a:r>
              <a:rPr lang="ru-RU" sz="2400" dirty="0" smtClean="0">
                <a:solidFill>
                  <a:schemeClr val="bg1"/>
                </a:solidFill>
              </a:rPr>
              <a:t>часу </a:t>
            </a:r>
            <a:r>
              <a:rPr lang="uk-UA" sz="2400" dirty="0" smtClean="0">
                <a:solidFill>
                  <a:schemeClr val="bg1"/>
                </a:solidFill>
              </a:rPr>
              <a:t>між замовленнями;</a:t>
            </a:r>
          </a:p>
          <a:p>
            <a:r>
              <a:rPr lang="uk-UA" sz="2400" dirty="0" smtClean="0">
                <a:solidFill>
                  <a:schemeClr val="bg1"/>
                </a:solidFill>
              </a:rPr>
              <a:t>-   Система управління запасами зі встановленою періодичністю поповнення запасів до постійного рівня.</a:t>
            </a:r>
          </a:p>
        </p:txBody>
      </p:sp>
    </p:spTree>
    <p:extLst>
      <p:ext uri="{BB962C8B-B14F-4D97-AF65-F5344CB8AC3E}">
        <p14:creationId xmlns:p14="http://schemas.microsoft.com/office/powerpoint/2010/main" val="34772799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І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2832</TotalTime>
  <Words>922</Words>
  <Application>Microsoft Office PowerPoint</Application>
  <PresentationFormat>Екран (4:3)</PresentationFormat>
  <Paragraphs>84</Paragraphs>
  <Slides>17</Slides>
  <Notes>7</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17</vt:i4>
      </vt:variant>
    </vt:vector>
  </HeadingPairs>
  <TitlesOfParts>
    <vt:vector size="23" baseType="lpstr">
      <vt:lpstr>Arial</vt:lpstr>
      <vt:lpstr>Calibri</vt:lpstr>
      <vt:lpstr>Century Gothic</vt:lpstr>
      <vt:lpstr>Times New Roman</vt:lpstr>
      <vt:lpstr>Wingdings 3</vt:lpstr>
      <vt:lpstr>Іон</vt:lpstr>
      <vt:lpstr>  Модуль:  ОСНОВИ ЛОГІСТИКИ      Викладач: Володимир Виговський</vt:lpstr>
      <vt:lpstr>УПРАВЛІННЯ ЗАПАСАМИ В ЛОГІСТИЦІ</vt:lpstr>
      <vt:lpstr>ВИДИ ЗАПАСІВ </vt:lpstr>
      <vt:lpstr>Визначення економічного розміру замовлення</vt:lpstr>
      <vt:lpstr>Приклад 1. Визначення економічного розміру замовлення  </vt:lpstr>
      <vt:lpstr>Приклад 2. Визначення економічного розміру замовлення за умови надання постачальником оптових знижок</vt:lpstr>
      <vt:lpstr>Приклад. Підприємство «Контур» виготовляє ткані гобелени на замовлення. Річна потреба у пряжі становить 800 кг. Витрати на реалізацію замовлення — 18 ум.од. Витрати на збереження сировини на складі становлять 22 відсотки від їх вартості.  Визначити оптимальний розмір замовлення, якщо постачальник для постійних замовників залежно від обсягу замовлення пропонує систему  знижок (див. таблицю). Яким би був оптимальний розмір замовлення за відсутності знижок і при ціні 1 кг пряжі 2 ум.од.? </vt:lpstr>
      <vt:lpstr>Презентація PowerPoint</vt:lpstr>
      <vt:lpstr>СИСТЕМИ УПРАВЛІННЯ ЗАПАСАМИ</vt:lpstr>
      <vt:lpstr>ПРИКЛАД РОЗРАХУНКУ ПАРАМЕТРІВ РІЗНИХ СИСТЕМ УПРАВЛІННЯ ЗАПАСАМИ</vt:lpstr>
      <vt:lpstr>1. Система управління запасами з фіксованим розміром замовлення </vt:lpstr>
      <vt:lpstr>2. Система управління запасами з фіксованим інтервалом часу між замовленнями </vt:lpstr>
      <vt:lpstr>2. Система управління запасами з фіксованим інтервалом часу між замовленнями </vt:lpstr>
      <vt:lpstr>3. Система управління запасами зі встановленою періодичністю поповнення запасів до постійного рівня </vt:lpstr>
      <vt:lpstr>3. Система управління запасами зі встановленою періодичністю поповнення запасів до постійного рівня </vt:lpstr>
      <vt:lpstr>ЗАСТОСУВАННЯ МЕТОДІВ ABC- І XYZ-АНАЛІЗУ В УПРАВЛІННІ ЗАПАСАМИ   метод АВС — спосіб нормування і контролю за станом запасів, який полягає в розподілі номенклатури N, реалізованих товарно-матеріальних цінностей на три нерівнопотужних підмножини А, В і С на основі деякого формального алгоритму.  Принцип диференціації асортименту у процесі аналізу ХYZ інший — тут весь асортимент поділяють на три групи залежно від рівномірності попиту і точності прогнозування.   </vt:lpstr>
      <vt:lpstr>ДЯКУЮ ЗА УВАГУ!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Виговський Володимир Георгійович</dc:creator>
  <cp:lastModifiedBy>Пользователь Windows</cp:lastModifiedBy>
  <cp:revision>72</cp:revision>
  <dcterms:created xsi:type="dcterms:W3CDTF">2020-09-21T06:29:33Z</dcterms:created>
  <dcterms:modified xsi:type="dcterms:W3CDTF">2020-10-21T13:58:20Z</dcterms:modified>
</cp:coreProperties>
</file>