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4" r:id="rId1"/>
  </p:sldMasterIdLst>
  <p:sldIdLst>
    <p:sldId id="256" r:id="rId2"/>
    <p:sldId id="265" r:id="rId3"/>
    <p:sldId id="266" r:id="rId4"/>
    <p:sldId id="270" r:id="rId5"/>
    <p:sldId id="267" r:id="rId6"/>
    <p:sldId id="269" r:id="rId7"/>
    <p:sldId id="268" r:id="rId8"/>
    <p:sldId id="271" r:id="rId9"/>
    <p:sldId id="272" r:id="rId10"/>
    <p:sldId id="273" r:id="rId11"/>
    <p:sldId id="274" r:id="rId12"/>
    <p:sldId id="277"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37" autoAdjust="0"/>
  </p:normalViewPr>
  <p:slideViewPr>
    <p:cSldViewPr>
      <p:cViewPr varScale="1">
        <p:scale>
          <a:sx n="70" d="100"/>
          <a:sy n="70" d="100"/>
        </p:scale>
        <p:origin x="1380" y="2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uk-UA" smtClean="0"/>
              <a:t>Зразок заголовка</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smtClean="0"/>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7EAF463A-BC7C-46EE-9F1E-7F377CCA4891}"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3736610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 фотографі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uk-UA" smtClean="0"/>
              <a:t>Зразок заголовка</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smtClean="0"/>
              <a:t>Клацніть піктограму, щоб додати зображення</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7EAF463A-BC7C-46EE-9F1E-7F377CCA4891}" type="datetimeFigureOut">
              <a:rPr lang="en-US" smtClean="0"/>
              <a:pPr/>
              <a:t>10/17/2020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1346396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uk-UA" smtClean="0"/>
              <a:t>Зразок заголовка</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7EAF463A-BC7C-46EE-9F1E-7F377CCA4891}"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1607805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uk-UA" smtClean="0"/>
              <a:t>Зразок заголовка</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uk-UA" smtClean="0"/>
              <a:t>Редагувати стиль зразка тексту</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7EAF463A-BC7C-46EE-9F1E-7F377CCA4891}"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16145755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uk-UA" smtClean="0"/>
              <a:t>Зразок заголовка</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7EAF463A-BC7C-46EE-9F1E-7F377CCA4891}"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40554968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uk-UA" smtClean="0"/>
              <a:t>Зразок заголовка</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EAF463A-BC7C-46EE-9F1E-7F377CCA4891}" type="datetimeFigureOut">
              <a:rPr lang="en-US" smtClean="0"/>
              <a:pPr/>
              <a:t>10/17/2020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19128540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колонки з малю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uk-UA" smtClean="0"/>
              <a:t>Зразок заголовка</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smtClean="0"/>
              <a:t>Клацніть піктограму, щоб додати зображення</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smtClean="0"/>
              <a:t>Клацніть піктограму, щоб додати зображення</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smtClean="0"/>
              <a:t>Клацніть піктограму, щоб додати зображення</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EAF463A-BC7C-46EE-9F1E-7F377CCA4891}" type="datetimeFigureOut">
              <a:rPr lang="en-US" smtClean="0"/>
              <a:pPr/>
              <a:t>10/17/2020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18463757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7EAF463A-BC7C-46EE-9F1E-7F377CCA4891}"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24055098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uk-UA" smtClean="0"/>
              <a:t>Зразок заголовка</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7EAF463A-BC7C-46EE-9F1E-7F377CCA4891}"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2618475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Content Placeholder 2"/>
          <p:cNvSpPr>
            <a:spLocks noGrp="1"/>
          </p:cNvSpPr>
          <p:nvPr>
            <p:ph idx="1"/>
          </p:nvPr>
        </p:nvSpPr>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7" name="Date Placeholder 3"/>
          <p:cNvSpPr>
            <a:spLocks noGrp="1"/>
          </p:cNvSpPr>
          <p:nvPr>
            <p:ph type="dt" sz="half" idx="10"/>
          </p:nvPr>
        </p:nvSpPr>
        <p:spPr/>
        <p:txBody>
          <a:bodyPr/>
          <a:lstStyle/>
          <a:p>
            <a:fld id="{7EAF463A-BC7C-46EE-9F1E-7F377CCA4891}"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3224581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uk-UA" smtClean="0"/>
              <a:t>Зразок заголовка</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7EAF463A-BC7C-46EE-9F1E-7F377CCA4891}"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1965934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Date Placeholder 4"/>
          <p:cNvSpPr>
            <a:spLocks noGrp="1"/>
          </p:cNvSpPr>
          <p:nvPr>
            <p:ph type="dt" sz="half" idx="10"/>
          </p:nvPr>
        </p:nvSpPr>
        <p:spPr/>
        <p:txBody>
          <a:bodyPr/>
          <a:lstStyle/>
          <a:p>
            <a:fld id="{7EAF463A-BC7C-46EE-9F1E-7F377CCA4891}" type="datetimeFigureOut">
              <a:rPr lang="en-US" smtClean="0"/>
              <a:pPr/>
              <a:t>10/17/2020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3719496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uk-UA" smtClean="0"/>
              <a:t>Зразок заголовка</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7" name="Date Placeholder 6"/>
          <p:cNvSpPr>
            <a:spLocks noGrp="1"/>
          </p:cNvSpPr>
          <p:nvPr>
            <p:ph type="dt" sz="half" idx="10"/>
          </p:nvPr>
        </p:nvSpPr>
        <p:spPr/>
        <p:txBody>
          <a:bodyPr/>
          <a:lstStyle/>
          <a:p>
            <a:fld id="{7EAF463A-BC7C-46EE-9F1E-7F377CCA4891}" type="datetimeFigureOut">
              <a:rPr lang="en-US" smtClean="0"/>
              <a:pPr/>
              <a:t>10/17/2020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1228860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7" name="Date Placeholder 2"/>
          <p:cNvSpPr>
            <a:spLocks noGrp="1"/>
          </p:cNvSpPr>
          <p:nvPr>
            <p:ph type="dt" sz="half" idx="10"/>
          </p:nvPr>
        </p:nvSpPr>
        <p:spPr/>
        <p:txBody>
          <a:bodyPr/>
          <a:lstStyle/>
          <a:p>
            <a:fld id="{7EAF463A-BC7C-46EE-9F1E-7F377CCA4891}" type="datetimeFigureOut">
              <a:rPr lang="en-US" smtClean="0"/>
              <a:pPr/>
              <a:t>10/17/2020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3167034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7EAF463A-BC7C-46EE-9F1E-7F377CCA4891}" type="datetimeFigureOut">
              <a:rPr lang="en-US" smtClean="0"/>
              <a:pPr/>
              <a:t>10/17/2020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3714905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uk-UA" smtClean="0"/>
              <a:t>Зразок заголовка</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7" name="Date Placeholder 4"/>
          <p:cNvSpPr>
            <a:spLocks noGrp="1"/>
          </p:cNvSpPr>
          <p:nvPr>
            <p:ph type="dt" sz="half" idx="10"/>
          </p:nvPr>
        </p:nvSpPr>
        <p:spPr/>
        <p:txBody>
          <a:bodyPr/>
          <a:lstStyle/>
          <a:p>
            <a:fld id="{7EAF463A-BC7C-46EE-9F1E-7F377CCA4891}" type="datetimeFigureOut">
              <a:rPr lang="en-US" smtClean="0"/>
              <a:pPr/>
              <a:t>10/17/2020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3321357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uk-UA" smtClean="0"/>
              <a:t>Зразок заголовка</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smtClean="0"/>
              <a:t>Клацніть піктограму, щоб додати зображення</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7EAF463A-BC7C-46EE-9F1E-7F377CCA4891}" type="datetimeFigureOut">
              <a:rPr lang="en-US" smtClean="0"/>
              <a:pPr/>
              <a:t>10/17/2020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4105689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uk-UA" smtClean="0"/>
              <a:t>Зразок заголовка</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7EAF463A-BC7C-46EE-9F1E-7F377CCA4891}" type="datetimeFigureOut">
              <a:rPr lang="en-US" smtClean="0"/>
              <a:pPr/>
              <a:t>10/17/2020</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A483448D-3A78-4528-A469-B745A65DA480}" type="slidenum">
              <a:rPr lang="en-US" smtClean="0"/>
              <a:pPr/>
              <a:t>‹№›</a:t>
            </a:fld>
            <a:endParaRPr lang="en-US"/>
          </a:p>
        </p:txBody>
      </p:sp>
    </p:spTree>
    <p:extLst>
      <p:ext uri="{BB962C8B-B14F-4D97-AF65-F5344CB8AC3E}">
        <p14:creationId xmlns:p14="http://schemas.microsoft.com/office/powerpoint/2010/main" val="1509269583"/>
      </p:ext>
    </p:extLst>
  </p:cSld>
  <p:clrMap bg1="dk1" tx1="lt1" bg2="dk2" tx2="lt2" accent1="accent1" accent2="accent2" accent3="accent3" accent4="accent4" accent5="accent5" accent6="accent6" hlink="hlink" folHlink="folHlink"/>
  <p:sldLayoutIdLst>
    <p:sldLayoutId id="2147483995" r:id="rId1"/>
    <p:sldLayoutId id="2147483996" r:id="rId2"/>
    <p:sldLayoutId id="2147483997" r:id="rId3"/>
    <p:sldLayoutId id="2147483998" r:id="rId4"/>
    <p:sldLayoutId id="2147483999" r:id="rId5"/>
    <p:sldLayoutId id="2147484000" r:id="rId6"/>
    <p:sldLayoutId id="2147484001" r:id="rId7"/>
    <p:sldLayoutId id="2147484002" r:id="rId8"/>
    <p:sldLayoutId id="2147484003" r:id="rId9"/>
    <p:sldLayoutId id="2147484004" r:id="rId10"/>
    <p:sldLayoutId id="2147484005" r:id="rId11"/>
    <p:sldLayoutId id="2147484006" r:id="rId12"/>
    <p:sldLayoutId id="2147484007" r:id="rId13"/>
    <p:sldLayoutId id="2147484008" r:id="rId14"/>
    <p:sldLayoutId id="2147484009" r:id="rId15"/>
    <p:sldLayoutId id="2147484010" r:id="rId16"/>
    <p:sldLayoutId id="2147484011"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41000">
              <a:schemeClr val="bg2">
                <a:tint val="96000"/>
                <a:shade val="100000"/>
                <a:hueMod val="270000"/>
                <a:satMod val="200000"/>
                <a:lumMod val="128000"/>
              </a:schemeClr>
            </a:gs>
            <a:gs pos="17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04800"/>
            <a:ext cx="8229600" cy="6019800"/>
          </a:xfrm>
          <a:solidFill>
            <a:schemeClr val="accent4">
              <a:lumMod val="75000"/>
              <a:alpha val="0"/>
            </a:schemeClr>
          </a:solidFill>
        </p:spPr>
        <p:style>
          <a:lnRef idx="1">
            <a:schemeClr val="accent5"/>
          </a:lnRef>
          <a:fillRef idx="3">
            <a:schemeClr val="accent5"/>
          </a:fillRef>
          <a:effectRef idx="2">
            <a:schemeClr val="accent5"/>
          </a:effectRef>
          <a:fontRef idx="minor">
            <a:schemeClr val="lt1"/>
          </a:fontRef>
        </p:style>
        <p:txBody>
          <a:bodyPr anchor="t">
            <a:normAutofit/>
          </a:bodyPr>
          <a:lstStyle/>
          <a:p>
            <a:pPr algn="ctr"/>
            <a:r>
              <a:rPr lang="ru-RU" sz="2800" b="1" dirty="0" smtClean="0">
                <a:solidFill>
                  <a:schemeClr val="bg1"/>
                </a:solidFill>
              </a:rPr>
              <a:t/>
            </a:r>
            <a:br>
              <a:rPr lang="ru-RU" sz="2800" b="1" dirty="0" smtClean="0">
                <a:solidFill>
                  <a:schemeClr val="bg1"/>
                </a:solidFill>
              </a:rPr>
            </a:br>
            <a:r>
              <a:rPr lang="ru-RU" sz="2800" b="1" dirty="0" smtClean="0">
                <a:solidFill>
                  <a:schemeClr val="bg1"/>
                </a:solidFill>
              </a:rPr>
              <a:t/>
            </a:r>
            <a:br>
              <a:rPr lang="ru-RU" sz="2800" b="1" dirty="0" smtClean="0">
                <a:solidFill>
                  <a:schemeClr val="bg1"/>
                </a:solidFill>
              </a:rPr>
            </a:br>
            <a:r>
              <a:rPr lang="ru-RU" sz="2800" b="1" dirty="0" smtClean="0">
                <a:solidFill>
                  <a:schemeClr val="bg1"/>
                </a:solidFill>
              </a:rPr>
              <a:t/>
            </a:r>
            <a:br>
              <a:rPr lang="ru-RU" sz="2800" b="1" dirty="0" smtClean="0">
                <a:solidFill>
                  <a:schemeClr val="bg1"/>
                </a:solidFill>
              </a:rPr>
            </a:br>
            <a:r>
              <a:rPr lang="ru-RU" sz="2800" b="1" dirty="0">
                <a:solidFill>
                  <a:schemeClr val="bg1"/>
                </a:solidFill>
              </a:rPr>
              <a:t/>
            </a:r>
            <a:br>
              <a:rPr lang="ru-RU" sz="2800" b="1" dirty="0">
                <a:solidFill>
                  <a:schemeClr val="bg1"/>
                </a:solidFill>
              </a:rPr>
            </a:br>
            <a:r>
              <a:rPr lang="ru-RU" sz="2800" b="1" dirty="0" smtClean="0">
                <a:solidFill>
                  <a:schemeClr val="bg1"/>
                </a:solidFill>
              </a:rPr>
              <a:t>ЛОГ</a:t>
            </a:r>
            <a:r>
              <a:rPr lang="uk-UA" sz="2800" b="1" dirty="0" smtClean="0">
                <a:solidFill>
                  <a:schemeClr val="bg1"/>
                </a:solidFill>
              </a:rPr>
              <a:t>ІСТИК</a:t>
            </a:r>
            <a:r>
              <a:rPr lang="ru-RU" sz="2800" b="1" dirty="0" smtClean="0">
                <a:solidFill>
                  <a:schemeClr val="bg1"/>
                </a:solidFill>
              </a:rPr>
              <a:t>А</a:t>
            </a:r>
            <a:br>
              <a:rPr lang="ru-RU" sz="2800" b="1" dirty="0" smtClean="0">
                <a:solidFill>
                  <a:schemeClr val="bg1"/>
                </a:solidFill>
              </a:rPr>
            </a:br>
            <a:r>
              <a:rPr lang="ru-RU" sz="2800" b="1" dirty="0" smtClean="0">
                <a:solidFill>
                  <a:schemeClr val="bg1"/>
                </a:solidFill>
              </a:rPr>
              <a:t>ЗМО-18-1, ЗМО-20-1с</a:t>
            </a:r>
            <a:r>
              <a:rPr lang="uk-UA" sz="2800" b="1" dirty="0" smtClean="0">
                <a:solidFill>
                  <a:schemeClr val="bg1"/>
                </a:solidFill>
              </a:rPr>
              <a:t/>
            </a:r>
            <a:br>
              <a:rPr lang="uk-UA" sz="2800" b="1" dirty="0" smtClean="0">
                <a:solidFill>
                  <a:schemeClr val="bg1"/>
                </a:solidFill>
              </a:rPr>
            </a:br>
            <a:r>
              <a:rPr lang="uk-UA" sz="2800" b="1" dirty="0" smtClean="0">
                <a:solidFill>
                  <a:schemeClr val="bg1"/>
                </a:solidFill>
              </a:rPr>
              <a:t/>
            </a:r>
            <a:br>
              <a:rPr lang="uk-UA" sz="2800" b="1" dirty="0" smtClean="0">
                <a:solidFill>
                  <a:schemeClr val="bg1"/>
                </a:solidFill>
              </a:rPr>
            </a:br>
            <a:r>
              <a:rPr lang="uk-UA" sz="2800" b="1" dirty="0" smtClean="0">
                <a:solidFill>
                  <a:schemeClr val="bg1"/>
                </a:solidFill>
              </a:rPr>
              <a:t/>
            </a:r>
            <a:br>
              <a:rPr lang="uk-UA" sz="2800" b="1" dirty="0" smtClean="0">
                <a:solidFill>
                  <a:schemeClr val="bg1"/>
                </a:solidFill>
              </a:rPr>
            </a:br>
            <a:r>
              <a:rPr lang="uk-UA" sz="2800" b="1" dirty="0" smtClean="0">
                <a:solidFill>
                  <a:schemeClr val="bg1"/>
                </a:solidFill>
              </a:rPr>
              <a:t/>
            </a:r>
            <a:br>
              <a:rPr lang="uk-UA" sz="2800" b="1" dirty="0" smtClean="0">
                <a:solidFill>
                  <a:schemeClr val="bg1"/>
                </a:solidFill>
              </a:rPr>
            </a:br>
            <a:r>
              <a:rPr lang="uk-UA" sz="2800" b="1" dirty="0" smtClean="0">
                <a:solidFill>
                  <a:schemeClr val="bg1"/>
                </a:solidFill>
              </a:rPr>
              <a:t/>
            </a:r>
            <a:br>
              <a:rPr lang="uk-UA" sz="2800" b="1" dirty="0" smtClean="0">
                <a:solidFill>
                  <a:schemeClr val="bg1"/>
                </a:solidFill>
              </a:rPr>
            </a:br>
            <a:r>
              <a:rPr lang="uk-UA" sz="2800" b="1" dirty="0" smtClean="0">
                <a:solidFill>
                  <a:schemeClr val="bg1"/>
                </a:solidFill>
              </a:rPr>
              <a:t>Викладач: Володимир Георгійович Виговський</a:t>
            </a:r>
            <a:endParaRPr lang="ru-RU" sz="2800" b="1"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84710" y="452718"/>
            <a:ext cx="8278290" cy="6252882"/>
          </a:xfrm>
        </p:spPr>
        <p:txBody>
          <a:bodyPr/>
          <a:lstStyle/>
          <a:p>
            <a:r>
              <a:rPr lang="uk-UA" sz="2800" b="1" dirty="0" smtClean="0">
                <a:solidFill>
                  <a:schemeClr val="bg1"/>
                </a:solidFill>
              </a:rPr>
              <a:t>АВС-аналіз постачальників</a:t>
            </a:r>
            <a:br>
              <a:rPr lang="uk-UA" sz="2800" b="1" dirty="0" smtClean="0">
                <a:solidFill>
                  <a:schemeClr val="bg1"/>
                </a:solidFill>
              </a:rPr>
            </a:br>
            <a:r>
              <a:rPr lang="uk-UA" sz="2000" dirty="0">
                <a:solidFill>
                  <a:schemeClr val="bg1"/>
                </a:solidFill>
              </a:rPr>
              <a:t/>
            </a:r>
            <a:br>
              <a:rPr lang="uk-UA" sz="2000" dirty="0">
                <a:solidFill>
                  <a:schemeClr val="bg1"/>
                </a:solidFill>
              </a:rPr>
            </a:br>
            <a:r>
              <a:rPr lang="uk-UA" sz="2000" b="1" dirty="0" smtClean="0">
                <a:solidFill>
                  <a:schemeClr val="bg1"/>
                </a:solidFill>
              </a:rPr>
              <a:t>Класифікація </a:t>
            </a:r>
            <a:r>
              <a:rPr lang="uk-UA" sz="2000" b="1" dirty="0">
                <a:solidFill>
                  <a:schemeClr val="bg1"/>
                </a:solidFill>
              </a:rPr>
              <a:t>постачальників за методом АВС здійснюється за такою схемою: </a:t>
            </a:r>
            <a:r>
              <a:rPr lang="uk-UA" sz="2000" dirty="0">
                <a:solidFill>
                  <a:schemeClr val="bg1"/>
                </a:solidFill>
              </a:rPr>
              <a:t/>
            </a:r>
            <a:br>
              <a:rPr lang="uk-UA" sz="2000" dirty="0">
                <a:solidFill>
                  <a:schemeClr val="bg1"/>
                </a:solidFill>
              </a:rPr>
            </a:br>
            <a:r>
              <a:rPr lang="uk-UA" sz="2000" dirty="0">
                <a:solidFill>
                  <a:schemeClr val="bg1"/>
                </a:solidFill>
              </a:rPr>
              <a:t>1. Добирається інформація про річний обіг кожного постачальника. </a:t>
            </a:r>
            <a:br>
              <a:rPr lang="uk-UA" sz="2000" dirty="0">
                <a:solidFill>
                  <a:schemeClr val="bg1"/>
                </a:solidFill>
              </a:rPr>
            </a:br>
            <a:r>
              <a:rPr lang="uk-UA" sz="2000" dirty="0">
                <a:solidFill>
                  <a:schemeClr val="bg1"/>
                </a:solidFill>
              </a:rPr>
              <a:t>2. Розміри </a:t>
            </a:r>
            <a:r>
              <a:rPr lang="uk-UA" sz="2000" dirty="0" err="1">
                <a:solidFill>
                  <a:schemeClr val="bg1"/>
                </a:solidFill>
              </a:rPr>
              <a:t>обігів</a:t>
            </a:r>
            <a:r>
              <a:rPr lang="uk-UA" sz="2000" dirty="0">
                <a:solidFill>
                  <a:schemeClr val="bg1"/>
                </a:solidFill>
              </a:rPr>
              <a:t> записуються за спадною послідовністю. </a:t>
            </a:r>
            <a:br>
              <a:rPr lang="uk-UA" sz="2000" dirty="0">
                <a:solidFill>
                  <a:schemeClr val="bg1"/>
                </a:solidFill>
              </a:rPr>
            </a:br>
            <a:r>
              <a:rPr lang="uk-UA" sz="2000" dirty="0">
                <a:solidFill>
                  <a:schemeClr val="bg1"/>
                </a:solidFill>
              </a:rPr>
              <a:t>3. Розраховується частка обігу кожного постачальника у відсотках від загального обігу. </a:t>
            </a:r>
            <a:br>
              <a:rPr lang="uk-UA" sz="2000" dirty="0">
                <a:solidFill>
                  <a:schemeClr val="bg1"/>
                </a:solidFill>
              </a:rPr>
            </a:br>
            <a:r>
              <a:rPr lang="uk-UA" sz="2000" dirty="0">
                <a:solidFill>
                  <a:schemeClr val="bg1"/>
                </a:solidFill>
              </a:rPr>
              <a:t>4. Знаходяться акумульовані значення обігу постачальників у відсотках</a:t>
            </a:r>
            <a:r>
              <a:rPr lang="uk-UA" sz="2000" dirty="0" smtClean="0">
                <a:solidFill>
                  <a:schemeClr val="bg1"/>
                </a:solidFill>
              </a:rPr>
              <a:t>.</a:t>
            </a:r>
            <a:br>
              <a:rPr lang="uk-UA" sz="2000" dirty="0" smtClean="0">
                <a:solidFill>
                  <a:schemeClr val="bg1"/>
                </a:solidFill>
              </a:rPr>
            </a:br>
            <a:r>
              <a:rPr lang="uk-UA" sz="2000" dirty="0" smtClean="0">
                <a:solidFill>
                  <a:schemeClr val="bg1"/>
                </a:solidFill>
              </a:rPr>
              <a:t/>
            </a:r>
            <a:br>
              <a:rPr lang="uk-UA" sz="2000" dirty="0" smtClean="0">
                <a:solidFill>
                  <a:schemeClr val="bg1"/>
                </a:solidFill>
              </a:rPr>
            </a:br>
            <a:r>
              <a:rPr lang="uk-UA" sz="2000" dirty="0" smtClean="0">
                <a:solidFill>
                  <a:schemeClr val="bg1"/>
                </a:solidFill>
              </a:rPr>
              <a:t/>
            </a:r>
            <a:br>
              <a:rPr lang="uk-UA" sz="2000" dirty="0" smtClean="0">
                <a:solidFill>
                  <a:schemeClr val="bg1"/>
                </a:solidFill>
              </a:rPr>
            </a:br>
            <a:r>
              <a:rPr lang="ru-RU" sz="2000" dirty="0" smtClean="0">
                <a:solidFill>
                  <a:schemeClr val="bg1"/>
                </a:solidFill>
              </a:rPr>
              <a:t>Як правило, </a:t>
            </a:r>
            <a:r>
              <a:rPr lang="ru-RU" sz="2000" dirty="0" err="1" smtClean="0">
                <a:solidFill>
                  <a:schemeClr val="bg1"/>
                </a:solidFill>
              </a:rPr>
              <a:t>розрізняють</a:t>
            </a:r>
            <a:r>
              <a:rPr lang="ru-RU" sz="2000" dirty="0" smtClean="0">
                <a:solidFill>
                  <a:schemeClr val="bg1"/>
                </a:solidFill>
              </a:rPr>
              <a:t> три </a:t>
            </a:r>
            <a:r>
              <a:rPr lang="ru-RU" sz="2000" dirty="0" err="1" smtClean="0">
                <a:solidFill>
                  <a:schemeClr val="bg1"/>
                </a:solidFill>
              </a:rPr>
              <a:t>групи</a:t>
            </a:r>
            <a:r>
              <a:rPr lang="ru-RU" sz="2000" dirty="0" smtClean="0">
                <a:solidFill>
                  <a:schemeClr val="bg1"/>
                </a:solidFill>
              </a:rPr>
              <a:t> </a:t>
            </a:r>
            <a:r>
              <a:rPr lang="ru-RU" sz="2000" dirty="0" err="1" smtClean="0">
                <a:solidFill>
                  <a:schemeClr val="bg1"/>
                </a:solidFill>
              </a:rPr>
              <a:t>постачальників</a:t>
            </a:r>
            <a:r>
              <a:rPr lang="ru-RU" sz="2000" dirty="0" smtClean="0">
                <a:solidFill>
                  <a:schemeClr val="bg1"/>
                </a:solidFill>
              </a:rPr>
              <a:t>. </a:t>
            </a:r>
            <a:br>
              <a:rPr lang="ru-RU" sz="2000" dirty="0" smtClean="0">
                <a:solidFill>
                  <a:schemeClr val="bg1"/>
                </a:solidFill>
              </a:rPr>
            </a:br>
            <a:r>
              <a:rPr lang="ru-RU" sz="2000" b="1" dirty="0" smtClean="0">
                <a:solidFill>
                  <a:schemeClr val="bg1"/>
                </a:solidFill>
              </a:rPr>
              <a:t>А-</a:t>
            </a:r>
            <a:r>
              <a:rPr lang="ru-RU" sz="2000" b="1" dirty="0" err="1" smtClean="0">
                <a:solidFill>
                  <a:schemeClr val="bg1"/>
                </a:solidFill>
              </a:rPr>
              <a:t>постачальники</a:t>
            </a:r>
            <a:r>
              <a:rPr lang="ru-RU" sz="2000" dirty="0" smtClean="0">
                <a:solidFill>
                  <a:schemeClr val="bg1"/>
                </a:solidFill>
              </a:rPr>
              <a:t> — </a:t>
            </a:r>
            <a:r>
              <a:rPr lang="ru-RU" sz="2000" dirty="0" err="1" smtClean="0">
                <a:solidFill>
                  <a:schemeClr val="bg1"/>
                </a:solidFill>
              </a:rPr>
              <a:t>ті</a:t>
            </a:r>
            <a:r>
              <a:rPr lang="ru-RU" sz="2000" dirty="0" smtClean="0">
                <a:solidFill>
                  <a:schemeClr val="bg1"/>
                </a:solidFill>
              </a:rPr>
              <a:t>, з </a:t>
            </a:r>
            <a:r>
              <a:rPr lang="ru-RU" sz="2000" dirty="0" err="1" smtClean="0">
                <a:solidFill>
                  <a:schemeClr val="bg1"/>
                </a:solidFill>
              </a:rPr>
              <a:t>якими</a:t>
            </a:r>
            <a:r>
              <a:rPr lang="ru-RU" sz="2000" dirty="0" smtClean="0">
                <a:solidFill>
                  <a:schemeClr val="bg1"/>
                </a:solidFill>
              </a:rPr>
              <a:t> </a:t>
            </a:r>
            <a:r>
              <a:rPr lang="ru-RU" sz="2000" dirty="0" err="1" smtClean="0">
                <a:solidFill>
                  <a:schemeClr val="bg1"/>
                </a:solidFill>
              </a:rPr>
              <a:t>підприємство</a:t>
            </a:r>
            <a:r>
              <a:rPr lang="ru-RU" sz="2000" dirty="0" smtClean="0">
                <a:solidFill>
                  <a:schemeClr val="bg1"/>
                </a:solidFill>
              </a:rPr>
              <a:t> </a:t>
            </a:r>
            <a:r>
              <a:rPr lang="ru-RU" sz="2000" dirty="0" err="1" smtClean="0">
                <a:solidFill>
                  <a:schemeClr val="bg1"/>
                </a:solidFill>
              </a:rPr>
              <a:t>здійснює</a:t>
            </a:r>
            <a:r>
              <a:rPr lang="ru-RU" sz="2000" dirty="0" smtClean="0">
                <a:solidFill>
                  <a:schemeClr val="bg1"/>
                </a:solidFill>
              </a:rPr>
              <a:t> </a:t>
            </a:r>
            <a:r>
              <a:rPr lang="ru-RU" sz="2000" dirty="0" err="1" smtClean="0">
                <a:solidFill>
                  <a:schemeClr val="bg1"/>
                </a:solidFill>
              </a:rPr>
              <a:t>приблизно</a:t>
            </a:r>
            <a:r>
              <a:rPr lang="ru-RU" sz="2000" dirty="0" smtClean="0">
                <a:solidFill>
                  <a:schemeClr val="bg1"/>
                </a:solidFill>
              </a:rPr>
              <a:t> 75 %, </a:t>
            </a:r>
            <a:r>
              <a:rPr lang="ru-RU" sz="2000" dirty="0" err="1" smtClean="0">
                <a:solidFill>
                  <a:schemeClr val="bg1"/>
                </a:solidFill>
              </a:rPr>
              <a:t>обігу</a:t>
            </a:r>
            <a:r>
              <a:rPr lang="ru-RU" sz="2000" dirty="0" smtClean="0">
                <a:solidFill>
                  <a:schemeClr val="bg1"/>
                </a:solidFill>
              </a:rPr>
              <a:t>, </a:t>
            </a:r>
            <a:r>
              <a:rPr lang="ru-RU" sz="2000" dirty="0" err="1" smtClean="0">
                <a:solidFill>
                  <a:schemeClr val="bg1"/>
                </a:solidFill>
              </a:rPr>
              <a:t>такий</a:t>
            </a:r>
            <a:r>
              <a:rPr lang="ru-RU" sz="2000" dirty="0" smtClean="0">
                <a:solidFill>
                  <a:schemeClr val="bg1"/>
                </a:solidFill>
              </a:rPr>
              <a:t> </a:t>
            </a:r>
            <a:r>
              <a:rPr lang="ru-RU" sz="2000" dirty="0" err="1" smtClean="0">
                <a:solidFill>
                  <a:schemeClr val="bg1"/>
                </a:solidFill>
              </a:rPr>
              <a:t>обіг</a:t>
            </a:r>
            <a:r>
              <a:rPr lang="ru-RU" sz="2000" dirty="0" smtClean="0">
                <a:solidFill>
                  <a:schemeClr val="bg1"/>
                </a:solidFill>
              </a:rPr>
              <a:t> </a:t>
            </a:r>
            <a:r>
              <a:rPr lang="ru-RU" sz="2000" dirty="0" err="1" smtClean="0">
                <a:solidFill>
                  <a:schemeClr val="bg1"/>
                </a:solidFill>
              </a:rPr>
              <a:t>дають</a:t>
            </a:r>
            <a:r>
              <a:rPr lang="ru-RU" sz="2000" dirty="0" smtClean="0">
                <a:solidFill>
                  <a:schemeClr val="bg1"/>
                </a:solidFill>
              </a:rPr>
              <a:t> </a:t>
            </a:r>
            <a:r>
              <a:rPr lang="ru-RU" sz="2000" dirty="0" err="1" smtClean="0">
                <a:solidFill>
                  <a:schemeClr val="bg1"/>
                </a:solidFill>
              </a:rPr>
              <a:t>приблизно</a:t>
            </a:r>
            <a:r>
              <a:rPr lang="ru-RU" sz="2000" dirty="0" smtClean="0">
                <a:solidFill>
                  <a:schemeClr val="bg1"/>
                </a:solidFill>
              </a:rPr>
              <a:t> 5 % </a:t>
            </a:r>
            <a:r>
              <a:rPr lang="ru-RU" sz="2000" dirty="0" err="1" smtClean="0">
                <a:solidFill>
                  <a:schemeClr val="bg1"/>
                </a:solidFill>
              </a:rPr>
              <a:t>постачальників</a:t>
            </a:r>
            <a:r>
              <a:rPr lang="ru-RU" sz="2000" dirty="0" smtClean="0">
                <a:solidFill>
                  <a:schemeClr val="bg1"/>
                </a:solidFill>
              </a:rPr>
              <a:t>. </a:t>
            </a:r>
            <a:br>
              <a:rPr lang="ru-RU" sz="2000" dirty="0" smtClean="0">
                <a:solidFill>
                  <a:schemeClr val="bg1"/>
                </a:solidFill>
              </a:rPr>
            </a:br>
            <a:r>
              <a:rPr lang="ru-RU" sz="2000" b="1" dirty="0" smtClean="0">
                <a:solidFill>
                  <a:schemeClr val="bg1"/>
                </a:solidFill>
              </a:rPr>
              <a:t>В-</a:t>
            </a:r>
            <a:r>
              <a:rPr lang="ru-RU" sz="2000" b="1" dirty="0" err="1" smtClean="0">
                <a:solidFill>
                  <a:schemeClr val="bg1"/>
                </a:solidFill>
              </a:rPr>
              <a:t>постачальники</a:t>
            </a:r>
            <a:r>
              <a:rPr lang="ru-RU" sz="2000" b="1" dirty="0" smtClean="0">
                <a:solidFill>
                  <a:schemeClr val="bg1"/>
                </a:solidFill>
              </a:rPr>
              <a:t> </a:t>
            </a:r>
            <a:r>
              <a:rPr lang="ru-RU" sz="2000" dirty="0" smtClean="0">
                <a:solidFill>
                  <a:schemeClr val="bg1"/>
                </a:solidFill>
              </a:rPr>
              <a:t>(20 %) </a:t>
            </a:r>
            <a:r>
              <a:rPr lang="ru-RU" sz="2000" dirty="0" err="1" smtClean="0">
                <a:solidFill>
                  <a:schemeClr val="bg1"/>
                </a:solidFill>
              </a:rPr>
              <a:t>дають</a:t>
            </a:r>
            <a:r>
              <a:rPr lang="ru-RU" sz="2000" dirty="0" smtClean="0">
                <a:solidFill>
                  <a:schemeClr val="bg1"/>
                </a:solidFill>
              </a:rPr>
              <a:t> </a:t>
            </a:r>
            <a:r>
              <a:rPr lang="ru-RU" sz="2000" dirty="0" err="1" smtClean="0">
                <a:solidFill>
                  <a:schemeClr val="bg1"/>
                </a:solidFill>
              </a:rPr>
              <a:t>переважно</a:t>
            </a:r>
            <a:r>
              <a:rPr lang="ru-RU" sz="2000" dirty="0" smtClean="0">
                <a:solidFill>
                  <a:schemeClr val="bg1"/>
                </a:solidFill>
              </a:rPr>
              <a:t> 20% </a:t>
            </a:r>
            <a:r>
              <a:rPr lang="ru-RU" sz="2000" dirty="0" err="1" smtClean="0">
                <a:solidFill>
                  <a:schemeClr val="bg1"/>
                </a:solidFill>
              </a:rPr>
              <a:t>обігу</a:t>
            </a:r>
            <a:r>
              <a:rPr lang="ru-RU" sz="2000" dirty="0" smtClean="0">
                <a:solidFill>
                  <a:schemeClr val="bg1"/>
                </a:solidFill>
              </a:rPr>
              <a:t>. </a:t>
            </a:r>
            <a:br>
              <a:rPr lang="ru-RU" sz="2000" dirty="0" smtClean="0">
                <a:solidFill>
                  <a:schemeClr val="bg1"/>
                </a:solidFill>
              </a:rPr>
            </a:br>
            <a:r>
              <a:rPr lang="ru-RU" sz="2000" dirty="0" smtClean="0">
                <a:solidFill>
                  <a:schemeClr val="bg1"/>
                </a:solidFill>
              </a:rPr>
              <a:t>Для </a:t>
            </a:r>
            <a:r>
              <a:rPr lang="ru-RU" sz="2000" b="1" dirty="0" smtClean="0">
                <a:solidFill>
                  <a:schemeClr val="bg1"/>
                </a:solidFill>
              </a:rPr>
              <a:t>С-</a:t>
            </a:r>
            <a:r>
              <a:rPr lang="ru-RU" sz="2000" b="1" dirty="0" err="1" smtClean="0">
                <a:solidFill>
                  <a:schemeClr val="bg1"/>
                </a:solidFill>
              </a:rPr>
              <a:t>постачальників</a:t>
            </a:r>
            <a:r>
              <a:rPr lang="ru-RU" sz="2000" dirty="0" smtClean="0">
                <a:solidFill>
                  <a:schemeClr val="bg1"/>
                </a:solidFill>
              </a:rPr>
              <a:t> (75 %) </a:t>
            </a:r>
            <a:r>
              <a:rPr lang="ru-RU" sz="2000" dirty="0" err="1" smtClean="0">
                <a:solidFill>
                  <a:schemeClr val="bg1"/>
                </a:solidFill>
              </a:rPr>
              <a:t>обіг</a:t>
            </a:r>
            <a:r>
              <a:rPr lang="ru-RU" sz="2000" dirty="0" smtClean="0">
                <a:solidFill>
                  <a:schemeClr val="bg1"/>
                </a:solidFill>
              </a:rPr>
              <a:t> становить </a:t>
            </a:r>
            <a:r>
              <a:rPr lang="ru-RU" sz="2000" dirty="0" err="1" smtClean="0">
                <a:solidFill>
                  <a:schemeClr val="bg1"/>
                </a:solidFill>
              </a:rPr>
              <a:t>приблизно</a:t>
            </a:r>
            <a:r>
              <a:rPr lang="ru-RU" sz="2000" dirty="0" smtClean="0">
                <a:solidFill>
                  <a:schemeClr val="bg1"/>
                </a:solidFill>
              </a:rPr>
              <a:t> 5 %.</a:t>
            </a:r>
            <a:r>
              <a:rPr lang="uk-UA" sz="2000" dirty="0" smtClean="0">
                <a:solidFill>
                  <a:schemeClr val="bg1"/>
                </a:solidFill>
              </a:rPr>
              <a:t/>
            </a:r>
            <a:br>
              <a:rPr lang="uk-UA" sz="2000" dirty="0" smtClean="0">
                <a:solidFill>
                  <a:schemeClr val="bg1"/>
                </a:solidFill>
              </a:rPr>
            </a:br>
            <a:r>
              <a:rPr lang="ru-RU" sz="2000" i="1" dirty="0">
                <a:solidFill>
                  <a:schemeClr val="bg1"/>
                </a:solidFill>
              </a:rPr>
              <a:t/>
            </a:r>
            <a:br>
              <a:rPr lang="ru-RU" sz="2000" i="1" dirty="0">
                <a:solidFill>
                  <a:schemeClr val="bg1"/>
                </a:solidFill>
              </a:rPr>
            </a:br>
            <a:endParaRPr lang="uk-UA" sz="2000" dirty="0">
              <a:solidFill>
                <a:schemeClr val="bg1"/>
              </a:solidFill>
            </a:endParaRPr>
          </a:p>
        </p:txBody>
      </p:sp>
    </p:spTree>
    <p:extLst>
      <p:ext uri="{BB962C8B-B14F-4D97-AF65-F5344CB8AC3E}">
        <p14:creationId xmlns:p14="http://schemas.microsoft.com/office/powerpoint/2010/main" val="5469083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stretch>
            <a:fillRect/>
          </a:stretch>
        </p:blipFill>
        <p:spPr>
          <a:xfrm>
            <a:off x="484710" y="1523999"/>
            <a:ext cx="7668690" cy="4160485"/>
          </a:xfrm>
          <a:prstGeom prst="rect">
            <a:avLst/>
          </a:prstGeom>
        </p:spPr>
      </p:pic>
      <p:sp>
        <p:nvSpPr>
          <p:cNvPr id="2" name="Заголовок 1"/>
          <p:cNvSpPr>
            <a:spLocks noGrp="1"/>
          </p:cNvSpPr>
          <p:nvPr>
            <p:ph type="title"/>
          </p:nvPr>
        </p:nvSpPr>
        <p:spPr>
          <a:xfrm>
            <a:off x="484710" y="452718"/>
            <a:ext cx="7055380" cy="842682"/>
          </a:xfrm>
        </p:spPr>
        <p:txBody>
          <a:bodyPr/>
          <a:lstStyle/>
          <a:p>
            <a:pPr algn="ctr"/>
            <a:r>
              <a:rPr lang="ru-RU" sz="2400" b="1" dirty="0" err="1">
                <a:solidFill>
                  <a:schemeClr val="bg1"/>
                </a:solidFill>
              </a:rPr>
              <a:t>Таблиця</a:t>
            </a:r>
            <a:r>
              <a:rPr lang="ru-RU" sz="2400" b="1" dirty="0">
                <a:solidFill>
                  <a:schemeClr val="bg1"/>
                </a:solidFill>
              </a:rPr>
              <a:t> </a:t>
            </a:r>
            <a:r>
              <a:rPr lang="ru-RU" sz="2400" b="1" dirty="0" smtClean="0">
                <a:solidFill>
                  <a:schemeClr val="bg1"/>
                </a:solidFill>
              </a:rPr>
              <a:t>4. </a:t>
            </a:r>
            <a:r>
              <a:rPr lang="ru-RU" sz="2400" b="1" dirty="0">
                <a:solidFill>
                  <a:schemeClr val="bg1"/>
                </a:solidFill>
              </a:rPr>
              <a:t>Приклад </a:t>
            </a:r>
            <a:r>
              <a:rPr lang="ru-RU" sz="2400" b="1" dirty="0" smtClean="0">
                <a:solidFill>
                  <a:schemeClr val="bg1"/>
                </a:solidFill>
              </a:rPr>
              <a:t>АВС-</a:t>
            </a:r>
            <a:r>
              <a:rPr lang="ru-RU" sz="2400" b="1" dirty="0" err="1" smtClean="0">
                <a:solidFill>
                  <a:schemeClr val="bg1"/>
                </a:solidFill>
              </a:rPr>
              <a:t>аналізу</a:t>
            </a:r>
            <a:r>
              <a:rPr lang="ru-RU" sz="2400" b="1" dirty="0" smtClean="0">
                <a:solidFill>
                  <a:schemeClr val="bg1"/>
                </a:solidFill>
              </a:rPr>
              <a:t> </a:t>
            </a:r>
            <a:r>
              <a:rPr lang="ru-RU" sz="2400" b="1" dirty="0" err="1" smtClean="0">
                <a:solidFill>
                  <a:schemeClr val="bg1"/>
                </a:solidFill>
              </a:rPr>
              <a:t>постачальників</a:t>
            </a:r>
            <a:endParaRPr lang="uk-UA" sz="2400" dirty="0"/>
          </a:p>
        </p:txBody>
      </p:sp>
    </p:spTree>
    <p:extLst>
      <p:ext uri="{BB962C8B-B14F-4D97-AF65-F5344CB8AC3E}">
        <p14:creationId xmlns:p14="http://schemas.microsoft.com/office/powerpoint/2010/main" val="9160393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19200" y="2971800"/>
            <a:ext cx="7055380" cy="1400530"/>
          </a:xfrm>
        </p:spPr>
        <p:txBody>
          <a:bodyPr/>
          <a:lstStyle/>
          <a:p>
            <a:pPr algn="ctr"/>
            <a:r>
              <a:rPr lang="uk-UA" b="1" dirty="0" smtClean="0">
                <a:solidFill>
                  <a:schemeClr val="bg1"/>
                </a:solidFill>
              </a:rPr>
              <a:t>ДЯКУЮ ЗА УВАГУ!</a:t>
            </a:r>
            <a:br>
              <a:rPr lang="uk-UA" b="1" dirty="0" smtClean="0">
                <a:solidFill>
                  <a:schemeClr val="bg1"/>
                </a:solidFill>
              </a:rPr>
            </a:br>
            <a:endParaRPr lang="uk-UA" b="1" dirty="0">
              <a:solidFill>
                <a:schemeClr val="bg1"/>
              </a:solidFill>
            </a:endParaRPr>
          </a:p>
        </p:txBody>
      </p:sp>
    </p:spTree>
    <p:extLst>
      <p:ext uri="{BB962C8B-B14F-4D97-AF65-F5344CB8AC3E}">
        <p14:creationId xmlns:p14="http://schemas.microsoft.com/office/powerpoint/2010/main" val="16025326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76200"/>
            <a:ext cx="7055380" cy="1524000"/>
          </a:xfrm>
        </p:spPr>
        <p:txBody>
          <a:bodyPr/>
          <a:lstStyle/>
          <a:p>
            <a:pPr algn="ctr"/>
            <a:r>
              <a:rPr lang="uk-UA" b="1" dirty="0" smtClean="0">
                <a:solidFill>
                  <a:schemeClr val="bg1"/>
                </a:solidFill>
              </a:rPr>
              <a:t>ЛЕКЦІЯ 2. </a:t>
            </a:r>
            <a:br>
              <a:rPr lang="uk-UA" b="1" dirty="0" smtClean="0">
                <a:solidFill>
                  <a:schemeClr val="bg1"/>
                </a:solidFill>
              </a:rPr>
            </a:br>
            <a:r>
              <a:rPr lang="uk-UA" b="1" dirty="0" smtClean="0">
                <a:solidFill>
                  <a:schemeClr val="bg1"/>
                </a:solidFill>
              </a:rPr>
              <a:t>Закупівельна </a:t>
            </a:r>
            <a:r>
              <a:rPr lang="uk-UA" b="1" dirty="0">
                <a:solidFill>
                  <a:schemeClr val="bg1"/>
                </a:solidFill>
              </a:rPr>
              <a:t>логістика</a:t>
            </a:r>
            <a:endParaRPr lang="uk-UA" b="1" dirty="0"/>
          </a:p>
        </p:txBody>
      </p:sp>
      <p:sp>
        <p:nvSpPr>
          <p:cNvPr id="3" name="Прямокутник 2"/>
          <p:cNvSpPr/>
          <p:nvPr/>
        </p:nvSpPr>
        <p:spPr>
          <a:xfrm>
            <a:off x="228600" y="918882"/>
            <a:ext cx="8534400" cy="5570756"/>
          </a:xfrm>
          <a:prstGeom prst="rect">
            <a:avLst/>
          </a:prstGeom>
        </p:spPr>
        <p:txBody>
          <a:bodyPr wrap="square">
            <a:spAutoFit/>
          </a:bodyPr>
          <a:lstStyle/>
          <a:p>
            <a:endParaRPr lang="uk-UA" sz="2000" b="1" dirty="0" smtClean="0">
              <a:solidFill>
                <a:schemeClr val="bg1"/>
              </a:solidFill>
            </a:endParaRPr>
          </a:p>
          <a:p>
            <a:endParaRPr lang="uk-UA" sz="2000" b="1" dirty="0">
              <a:solidFill>
                <a:schemeClr val="bg1"/>
              </a:solidFill>
            </a:endParaRPr>
          </a:p>
          <a:p>
            <a:r>
              <a:rPr lang="uk-UA" sz="2000" b="1" dirty="0" smtClean="0">
                <a:solidFill>
                  <a:schemeClr val="bg1"/>
                </a:solidFill>
              </a:rPr>
              <a:t>Закупівельна </a:t>
            </a:r>
            <a:r>
              <a:rPr lang="uk-UA" sz="2000" b="1" dirty="0">
                <a:solidFill>
                  <a:schemeClr val="bg1"/>
                </a:solidFill>
              </a:rPr>
              <a:t>логістика </a:t>
            </a:r>
            <a:r>
              <a:rPr lang="uk-UA" sz="2000" dirty="0">
                <a:solidFill>
                  <a:schemeClr val="bg1"/>
                </a:solidFill>
              </a:rPr>
              <a:t>— це управління матеріальними потоками в процесі забезпечення підприємства матеріальними ресурсами. </a:t>
            </a:r>
            <a:endParaRPr lang="uk-UA" sz="2000" dirty="0" smtClean="0">
              <a:solidFill>
                <a:schemeClr val="bg1"/>
              </a:solidFill>
            </a:endParaRPr>
          </a:p>
          <a:p>
            <a:endParaRPr lang="uk-UA" sz="2000" b="1" dirty="0" smtClean="0">
              <a:solidFill>
                <a:schemeClr val="bg1"/>
              </a:solidFill>
            </a:endParaRPr>
          </a:p>
          <a:p>
            <a:r>
              <a:rPr lang="uk-UA" sz="2000" b="1" dirty="0" smtClean="0">
                <a:solidFill>
                  <a:schemeClr val="bg1"/>
                </a:solidFill>
              </a:rPr>
              <a:t>Метою </a:t>
            </a:r>
            <a:r>
              <a:rPr lang="uk-UA" sz="2000" b="1" dirty="0">
                <a:solidFill>
                  <a:schemeClr val="bg1"/>
                </a:solidFill>
              </a:rPr>
              <a:t>закупівельної логістики </a:t>
            </a:r>
            <a:r>
              <a:rPr lang="uk-UA" sz="2000" dirty="0">
                <a:solidFill>
                  <a:schemeClr val="bg1"/>
                </a:solidFill>
              </a:rPr>
              <a:t>є адекватне і повне задоволення потреб виробництва в матеріалах з максимально можливою економічною ефективністю</a:t>
            </a:r>
            <a:r>
              <a:rPr lang="uk-UA" sz="2000" dirty="0" smtClean="0">
                <a:solidFill>
                  <a:schemeClr val="bg1"/>
                </a:solidFill>
              </a:rPr>
              <a:t>.</a:t>
            </a:r>
          </a:p>
          <a:p>
            <a:endParaRPr lang="ru-RU" sz="2000" dirty="0" smtClean="0">
              <a:solidFill>
                <a:schemeClr val="bg1"/>
              </a:solidFill>
            </a:endParaRPr>
          </a:p>
          <a:p>
            <a:r>
              <a:rPr lang="ru-RU" sz="2000" dirty="0" smtClean="0">
                <a:solidFill>
                  <a:schemeClr val="bg1"/>
                </a:solidFill>
              </a:rPr>
              <a:t>Одна </a:t>
            </a:r>
            <a:r>
              <a:rPr lang="ru-RU" sz="2000" dirty="0" err="1">
                <a:solidFill>
                  <a:schemeClr val="bg1"/>
                </a:solidFill>
              </a:rPr>
              <a:t>із</a:t>
            </a:r>
            <a:r>
              <a:rPr lang="ru-RU" sz="2000" dirty="0">
                <a:solidFill>
                  <a:schemeClr val="bg1"/>
                </a:solidFill>
              </a:rPr>
              <a:t> </a:t>
            </a:r>
            <a:r>
              <a:rPr lang="ru-RU" sz="2000" b="1" dirty="0" err="1">
                <a:solidFill>
                  <a:schemeClr val="bg1"/>
                </a:solidFill>
              </a:rPr>
              <a:t>основних</a:t>
            </a:r>
            <a:r>
              <a:rPr lang="ru-RU" sz="2000" b="1" dirty="0">
                <a:solidFill>
                  <a:schemeClr val="bg1"/>
                </a:solidFill>
              </a:rPr>
              <a:t> проблем </a:t>
            </a:r>
            <a:r>
              <a:rPr lang="ru-RU" sz="2000" dirty="0">
                <a:solidFill>
                  <a:schemeClr val="bg1"/>
                </a:solidFill>
              </a:rPr>
              <a:t>в </a:t>
            </a:r>
            <a:r>
              <a:rPr lang="ru-RU" sz="2000" dirty="0" err="1">
                <a:solidFill>
                  <a:schemeClr val="bg1"/>
                </a:solidFill>
              </a:rPr>
              <a:t>управлінні</a:t>
            </a:r>
            <a:r>
              <a:rPr lang="ru-RU" sz="2000" dirty="0">
                <a:solidFill>
                  <a:schemeClr val="bg1"/>
                </a:solidFill>
              </a:rPr>
              <a:t> </a:t>
            </a:r>
            <a:r>
              <a:rPr lang="ru-RU" sz="2000" dirty="0" err="1">
                <a:solidFill>
                  <a:schemeClr val="bg1"/>
                </a:solidFill>
              </a:rPr>
              <a:t>закупівлями</a:t>
            </a:r>
            <a:r>
              <a:rPr lang="ru-RU" sz="2000" dirty="0">
                <a:solidFill>
                  <a:schemeClr val="bg1"/>
                </a:solidFill>
              </a:rPr>
              <a:t> </a:t>
            </a:r>
            <a:r>
              <a:rPr lang="ru-RU" sz="2000" dirty="0" err="1">
                <a:solidFill>
                  <a:schemeClr val="bg1"/>
                </a:solidFill>
              </a:rPr>
              <a:t>матеріальних</a:t>
            </a:r>
            <a:r>
              <a:rPr lang="ru-RU" sz="2000" dirty="0">
                <a:solidFill>
                  <a:schemeClr val="bg1"/>
                </a:solidFill>
              </a:rPr>
              <a:t> </a:t>
            </a:r>
            <a:r>
              <a:rPr lang="ru-RU" sz="2000" dirty="0" err="1">
                <a:solidFill>
                  <a:schemeClr val="bg1"/>
                </a:solidFill>
              </a:rPr>
              <a:t>ресурсів</a:t>
            </a:r>
            <a:r>
              <a:rPr lang="ru-RU" sz="2000" dirty="0">
                <a:solidFill>
                  <a:schemeClr val="bg1"/>
                </a:solidFill>
              </a:rPr>
              <a:t> — </a:t>
            </a:r>
            <a:r>
              <a:rPr lang="ru-RU" sz="2000" b="1" dirty="0" err="1">
                <a:solidFill>
                  <a:schemeClr val="bg1"/>
                </a:solidFill>
              </a:rPr>
              <a:t>вибір</a:t>
            </a:r>
            <a:r>
              <a:rPr lang="ru-RU" sz="2000" b="1" dirty="0">
                <a:solidFill>
                  <a:schemeClr val="bg1"/>
                </a:solidFill>
              </a:rPr>
              <a:t> </a:t>
            </a:r>
            <a:r>
              <a:rPr lang="ru-RU" sz="2000" b="1" dirty="0" err="1">
                <a:solidFill>
                  <a:schemeClr val="bg1"/>
                </a:solidFill>
              </a:rPr>
              <a:t>постачальника</a:t>
            </a:r>
            <a:r>
              <a:rPr lang="ru-RU" sz="2000" b="1" dirty="0" smtClean="0">
                <a:solidFill>
                  <a:schemeClr val="bg1"/>
                </a:solidFill>
              </a:rPr>
              <a:t>.</a:t>
            </a:r>
          </a:p>
          <a:p>
            <a:endParaRPr lang="ru-RU" sz="2000" b="1" dirty="0">
              <a:solidFill>
                <a:schemeClr val="bg1"/>
              </a:solidFill>
            </a:endParaRPr>
          </a:p>
          <a:p>
            <a:r>
              <a:rPr lang="ru-RU" sz="2400" b="1" dirty="0" err="1">
                <a:solidFill>
                  <a:schemeClr val="bg1"/>
                </a:solidFill>
              </a:rPr>
              <a:t>Основні</a:t>
            </a:r>
            <a:r>
              <a:rPr lang="ru-RU" sz="2400" b="1" dirty="0">
                <a:solidFill>
                  <a:schemeClr val="bg1"/>
                </a:solidFill>
              </a:rPr>
              <a:t> </a:t>
            </a:r>
            <a:r>
              <a:rPr lang="ru-RU" sz="2400" b="1" dirty="0" err="1">
                <a:solidFill>
                  <a:schemeClr val="bg1"/>
                </a:solidFill>
              </a:rPr>
              <a:t>етапи</a:t>
            </a:r>
            <a:r>
              <a:rPr lang="ru-RU" sz="2400" b="1" dirty="0">
                <a:solidFill>
                  <a:schemeClr val="bg1"/>
                </a:solidFill>
              </a:rPr>
              <a:t> </a:t>
            </a:r>
            <a:r>
              <a:rPr lang="ru-RU" sz="2400" b="1" dirty="0" err="1">
                <a:solidFill>
                  <a:schemeClr val="bg1"/>
                </a:solidFill>
              </a:rPr>
              <a:t>вирішення</a:t>
            </a:r>
            <a:r>
              <a:rPr lang="ru-RU" sz="2400" b="1" dirty="0">
                <a:solidFill>
                  <a:schemeClr val="bg1"/>
                </a:solidFill>
              </a:rPr>
              <a:t> </a:t>
            </a:r>
            <a:r>
              <a:rPr lang="ru-RU" sz="2400" b="1" dirty="0" err="1">
                <a:solidFill>
                  <a:schemeClr val="bg1"/>
                </a:solidFill>
              </a:rPr>
              <a:t>цього</a:t>
            </a:r>
            <a:r>
              <a:rPr lang="ru-RU" sz="2400" b="1" dirty="0">
                <a:solidFill>
                  <a:schemeClr val="bg1"/>
                </a:solidFill>
              </a:rPr>
              <a:t> </a:t>
            </a:r>
            <a:r>
              <a:rPr lang="ru-RU" sz="2400" b="1" dirty="0" err="1">
                <a:solidFill>
                  <a:schemeClr val="bg1"/>
                </a:solidFill>
              </a:rPr>
              <a:t>завдання</a:t>
            </a:r>
            <a:r>
              <a:rPr lang="ru-RU" sz="2400" b="1" dirty="0" smtClean="0">
                <a:solidFill>
                  <a:schemeClr val="bg1"/>
                </a:solidFill>
              </a:rPr>
              <a:t>:</a:t>
            </a:r>
          </a:p>
          <a:p>
            <a:r>
              <a:rPr lang="uk-UA" sz="2400" b="1" dirty="0" smtClean="0">
                <a:solidFill>
                  <a:schemeClr val="bg1"/>
                </a:solidFill>
              </a:rPr>
              <a:t>1. Пошук </a:t>
            </a:r>
            <a:r>
              <a:rPr lang="uk-UA" sz="2400" b="1" dirty="0">
                <a:solidFill>
                  <a:schemeClr val="bg1"/>
                </a:solidFill>
              </a:rPr>
              <a:t>потенційних постачальників</a:t>
            </a:r>
            <a:r>
              <a:rPr lang="uk-UA" sz="2400" b="1" dirty="0" smtClean="0">
                <a:solidFill>
                  <a:schemeClr val="bg1"/>
                </a:solidFill>
              </a:rPr>
              <a:t>.</a:t>
            </a:r>
          </a:p>
          <a:p>
            <a:r>
              <a:rPr lang="uk-UA" sz="2400" b="1" dirty="0">
                <a:solidFill>
                  <a:schemeClr val="bg1"/>
                </a:solidFill>
              </a:rPr>
              <a:t>2. Аналіз потенційних постачальників</a:t>
            </a:r>
            <a:r>
              <a:rPr lang="uk-UA" sz="2400" b="1" dirty="0" smtClean="0">
                <a:solidFill>
                  <a:schemeClr val="bg1"/>
                </a:solidFill>
              </a:rPr>
              <a:t>.</a:t>
            </a:r>
          </a:p>
          <a:p>
            <a:r>
              <a:rPr lang="uk-UA" sz="2400" b="1" dirty="0" smtClean="0">
                <a:solidFill>
                  <a:schemeClr val="bg1"/>
                </a:solidFill>
              </a:rPr>
              <a:t>3.</a:t>
            </a:r>
            <a:r>
              <a:rPr lang="ru-RU" sz="2400" b="1" dirty="0" smtClean="0">
                <a:solidFill>
                  <a:schemeClr val="bg1"/>
                </a:solidFill>
              </a:rPr>
              <a:t> </a:t>
            </a:r>
            <a:r>
              <a:rPr lang="ru-RU" sz="2400" b="1" dirty="0" err="1">
                <a:solidFill>
                  <a:schemeClr val="bg1"/>
                </a:solidFill>
              </a:rPr>
              <a:t>Оцінка</a:t>
            </a:r>
            <a:r>
              <a:rPr lang="ru-RU" sz="2400" b="1" dirty="0">
                <a:solidFill>
                  <a:schemeClr val="bg1"/>
                </a:solidFill>
              </a:rPr>
              <a:t> </a:t>
            </a:r>
            <a:r>
              <a:rPr lang="ru-RU" sz="2400" b="1" dirty="0" err="1">
                <a:solidFill>
                  <a:schemeClr val="bg1"/>
                </a:solidFill>
              </a:rPr>
              <a:t>результатів</a:t>
            </a:r>
            <a:r>
              <a:rPr lang="ru-RU" sz="2400" b="1" dirty="0">
                <a:solidFill>
                  <a:schemeClr val="bg1"/>
                </a:solidFill>
              </a:rPr>
              <a:t> </a:t>
            </a:r>
            <a:r>
              <a:rPr lang="ru-RU" sz="2400" b="1" dirty="0" err="1">
                <a:solidFill>
                  <a:schemeClr val="bg1"/>
                </a:solidFill>
              </a:rPr>
              <a:t>роботи</a:t>
            </a:r>
            <a:r>
              <a:rPr lang="ru-RU" sz="2400" b="1" dirty="0">
                <a:solidFill>
                  <a:schemeClr val="bg1"/>
                </a:solidFill>
              </a:rPr>
              <a:t> з </a:t>
            </a:r>
            <a:r>
              <a:rPr lang="ru-RU" sz="2400" b="1" dirty="0" err="1">
                <a:solidFill>
                  <a:schemeClr val="bg1"/>
                </a:solidFill>
              </a:rPr>
              <a:t>постачальниками</a:t>
            </a:r>
            <a:r>
              <a:rPr lang="ru-RU" sz="2400" b="1" dirty="0">
                <a:solidFill>
                  <a:schemeClr val="bg1"/>
                </a:solidFill>
              </a:rPr>
              <a:t>.</a:t>
            </a:r>
            <a:endParaRPr lang="uk-UA" sz="2400" b="1" dirty="0">
              <a:solidFill>
                <a:schemeClr val="bg1"/>
              </a:solidFill>
            </a:endParaRPr>
          </a:p>
        </p:txBody>
      </p:sp>
    </p:spTree>
    <p:extLst>
      <p:ext uri="{BB962C8B-B14F-4D97-AF65-F5344CB8AC3E}">
        <p14:creationId xmlns:p14="http://schemas.microsoft.com/office/powerpoint/2010/main" val="10576838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 y="76200"/>
            <a:ext cx="8122180" cy="1447800"/>
          </a:xfrm>
        </p:spPr>
        <p:txBody>
          <a:bodyPr/>
          <a:lstStyle/>
          <a:p>
            <a:r>
              <a:rPr lang="uk-UA" sz="4400" b="1" dirty="0">
                <a:solidFill>
                  <a:schemeClr val="bg1"/>
                </a:solidFill>
              </a:rPr>
              <a:t>1. Пошук потенційних </a:t>
            </a:r>
            <a:r>
              <a:rPr lang="uk-UA" sz="4400" b="1" dirty="0" smtClean="0">
                <a:solidFill>
                  <a:schemeClr val="bg1"/>
                </a:solidFill>
              </a:rPr>
              <a:t>постачальників:</a:t>
            </a:r>
            <a:br>
              <a:rPr lang="uk-UA" sz="4400" b="1" dirty="0" smtClean="0">
                <a:solidFill>
                  <a:schemeClr val="bg1"/>
                </a:solidFill>
              </a:rPr>
            </a:br>
            <a:r>
              <a:rPr lang="uk-UA" sz="4400" b="1" dirty="0" smtClean="0">
                <a:solidFill>
                  <a:schemeClr val="bg1"/>
                </a:solidFill>
              </a:rPr>
              <a:t/>
            </a:r>
            <a:br>
              <a:rPr lang="uk-UA" sz="4400" b="1" dirty="0" smtClean="0">
                <a:solidFill>
                  <a:schemeClr val="bg1"/>
                </a:solidFill>
              </a:rPr>
            </a:br>
            <a:r>
              <a:rPr lang="uk-UA" sz="2400" b="1" dirty="0" smtClean="0">
                <a:solidFill>
                  <a:schemeClr val="bg1"/>
                </a:solidFill>
              </a:rPr>
              <a:t>1.Оголошення </a:t>
            </a:r>
            <a:r>
              <a:rPr lang="uk-UA" sz="2400" b="1" dirty="0">
                <a:solidFill>
                  <a:schemeClr val="bg1"/>
                </a:solidFill>
              </a:rPr>
              <a:t>конкурсу (тендера); </a:t>
            </a:r>
            <a:r>
              <a:rPr lang="uk-UA" sz="2400" b="1" dirty="0" smtClean="0">
                <a:solidFill>
                  <a:schemeClr val="bg1"/>
                </a:solidFill>
              </a:rPr>
              <a:t/>
            </a:r>
            <a:br>
              <a:rPr lang="uk-UA" sz="2400" b="1" dirty="0" smtClean="0">
                <a:solidFill>
                  <a:schemeClr val="bg1"/>
                </a:solidFill>
              </a:rPr>
            </a:br>
            <a:r>
              <a:rPr lang="uk-UA" sz="2400" b="1" dirty="0" smtClean="0">
                <a:solidFill>
                  <a:schemeClr val="bg1"/>
                </a:solidFill>
              </a:rPr>
              <a:t>2. Вивчення </a:t>
            </a:r>
            <a:r>
              <a:rPr lang="uk-UA" sz="2400" b="1" dirty="0">
                <a:solidFill>
                  <a:schemeClr val="bg1"/>
                </a:solidFill>
              </a:rPr>
              <a:t>рекламних матеріалів: каталогів фірм, оголошень у засобах масової </a:t>
            </a:r>
            <a:r>
              <a:rPr lang="uk-UA" sz="2400" b="1" dirty="0" smtClean="0">
                <a:solidFill>
                  <a:schemeClr val="bg1"/>
                </a:solidFill>
              </a:rPr>
              <a:t>інформації, мережі інтернет </a:t>
            </a:r>
            <a:r>
              <a:rPr lang="uk-UA" sz="2400" b="1" dirty="0">
                <a:solidFill>
                  <a:schemeClr val="bg1"/>
                </a:solidFill>
              </a:rPr>
              <a:t>тощо; </a:t>
            </a:r>
            <a:r>
              <a:rPr lang="uk-UA" sz="2400" b="1" dirty="0" smtClean="0">
                <a:solidFill>
                  <a:schemeClr val="bg1"/>
                </a:solidFill>
              </a:rPr>
              <a:t/>
            </a:r>
            <a:br>
              <a:rPr lang="uk-UA" sz="2400" b="1" dirty="0" smtClean="0">
                <a:solidFill>
                  <a:schemeClr val="bg1"/>
                </a:solidFill>
              </a:rPr>
            </a:br>
            <a:r>
              <a:rPr lang="uk-UA" sz="2400" b="1" dirty="0" smtClean="0">
                <a:solidFill>
                  <a:schemeClr val="bg1"/>
                </a:solidFill>
              </a:rPr>
              <a:t>3. Відвідування </a:t>
            </a:r>
            <a:r>
              <a:rPr lang="uk-UA" sz="2400" b="1" dirty="0">
                <a:solidFill>
                  <a:schemeClr val="bg1"/>
                </a:solidFill>
              </a:rPr>
              <a:t>виставок і ярмарків; </a:t>
            </a:r>
            <a:r>
              <a:rPr lang="uk-UA" sz="2400" b="1" dirty="0" smtClean="0">
                <a:solidFill>
                  <a:schemeClr val="bg1"/>
                </a:solidFill>
              </a:rPr>
              <a:t/>
            </a:r>
            <a:br>
              <a:rPr lang="uk-UA" sz="2400" b="1" dirty="0" smtClean="0">
                <a:solidFill>
                  <a:schemeClr val="bg1"/>
                </a:solidFill>
              </a:rPr>
            </a:br>
            <a:r>
              <a:rPr lang="uk-UA" sz="2400" b="1" dirty="0" smtClean="0">
                <a:solidFill>
                  <a:schemeClr val="bg1"/>
                </a:solidFill>
              </a:rPr>
              <a:t>4. Листування </a:t>
            </a:r>
            <a:r>
              <a:rPr lang="uk-UA" sz="2400" b="1" dirty="0">
                <a:solidFill>
                  <a:schemeClr val="bg1"/>
                </a:solidFill>
              </a:rPr>
              <a:t>і особисті контакти з можливими постачальниками</a:t>
            </a:r>
          </a:p>
        </p:txBody>
      </p:sp>
      <p:sp>
        <p:nvSpPr>
          <p:cNvPr id="3" name="Прямокутник 2"/>
          <p:cNvSpPr/>
          <p:nvPr/>
        </p:nvSpPr>
        <p:spPr>
          <a:xfrm>
            <a:off x="2590800" y="2743200"/>
            <a:ext cx="8534400" cy="461665"/>
          </a:xfrm>
          <a:prstGeom prst="rect">
            <a:avLst/>
          </a:prstGeom>
        </p:spPr>
        <p:txBody>
          <a:bodyPr wrap="square">
            <a:spAutoFit/>
          </a:bodyPr>
          <a:lstStyle/>
          <a:p>
            <a:endParaRPr lang="uk-UA" sz="2400" b="1" dirty="0">
              <a:solidFill>
                <a:schemeClr val="bg1"/>
              </a:solidFill>
            </a:endParaRPr>
          </a:p>
        </p:txBody>
      </p:sp>
    </p:spTree>
    <p:extLst>
      <p:ext uri="{BB962C8B-B14F-4D97-AF65-F5344CB8AC3E}">
        <p14:creationId xmlns:p14="http://schemas.microsoft.com/office/powerpoint/2010/main" val="34861471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 y="76200"/>
            <a:ext cx="8122180" cy="1447800"/>
          </a:xfrm>
        </p:spPr>
        <p:txBody>
          <a:bodyPr/>
          <a:lstStyle/>
          <a:p>
            <a:r>
              <a:rPr lang="uk-UA" sz="4400" b="1" dirty="0" smtClean="0">
                <a:solidFill>
                  <a:schemeClr val="bg1"/>
                </a:solidFill>
              </a:rPr>
              <a:t>Види постачальників:</a:t>
            </a:r>
            <a:br>
              <a:rPr lang="uk-UA" sz="4400" b="1" dirty="0" smtClean="0">
                <a:solidFill>
                  <a:schemeClr val="bg1"/>
                </a:solidFill>
              </a:rPr>
            </a:br>
            <a:r>
              <a:rPr lang="uk-UA" sz="4400" b="1" dirty="0" smtClean="0">
                <a:solidFill>
                  <a:schemeClr val="bg1"/>
                </a:solidFill>
              </a:rPr>
              <a:t/>
            </a:r>
            <a:br>
              <a:rPr lang="uk-UA" sz="4400" b="1" dirty="0" smtClean="0">
                <a:solidFill>
                  <a:schemeClr val="bg1"/>
                </a:solidFill>
              </a:rPr>
            </a:br>
            <a:r>
              <a:rPr lang="uk-UA" sz="3200" b="1" dirty="0" smtClean="0">
                <a:solidFill>
                  <a:schemeClr val="bg1"/>
                </a:solidFill>
              </a:rPr>
              <a:t>1.Виробник товару; </a:t>
            </a:r>
            <a:br>
              <a:rPr lang="uk-UA" sz="3200" b="1" dirty="0" smtClean="0">
                <a:solidFill>
                  <a:schemeClr val="bg1"/>
                </a:solidFill>
              </a:rPr>
            </a:br>
            <a:r>
              <a:rPr lang="uk-UA" sz="3200" b="1" dirty="0" smtClean="0">
                <a:solidFill>
                  <a:schemeClr val="bg1"/>
                </a:solidFill>
              </a:rPr>
              <a:t>2. Дистриб’ютори та дилери; </a:t>
            </a:r>
            <a:br>
              <a:rPr lang="uk-UA" sz="3200" b="1" dirty="0" smtClean="0">
                <a:solidFill>
                  <a:schemeClr val="bg1"/>
                </a:solidFill>
              </a:rPr>
            </a:br>
            <a:r>
              <a:rPr lang="uk-UA" sz="3200" b="1" dirty="0" smtClean="0">
                <a:solidFill>
                  <a:schemeClr val="bg1"/>
                </a:solidFill>
              </a:rPr>
              <a:t>3. </a:t>
            </a:r>
            <a:r>
              <a:rPr lang="uk-UA" sz="3200" b="1" dirty="0" err="1" smtClean="0">
                <a:solidFill>
                  <a:schemeClr val="bg1"/>
                </a:solidFill>
              </a:rPr>
              <a:t>Дропшиппери</a:t>
            </a:r>
            <a:r>
              <a:rPr lang="uk-UA" sz="3200" b="1" dirty="0" smtClean="0">
                <a:solidFill>
                  <a:schemeClr val="bg1"/>
                </a:solidFill>
              </a:rPr>
              <a:t/>
            </a:r>
            <a:br>
              <a:rPr lang="uk-UA" sz="3200" b="1" dirty="0" smtClean="0">
                <a:solidFill>
                  <a:schemeClr val="bg1"/>
                </a:solidFill>
              </a:rPr>
            </a:br>
            <a:endParaRPr lang="uk-UA" sz="3200" b="1" dirty="0">
              <a:solidFill>
                <a:schemeClr val="bg1"/>
              </a:solidFill>
            </a:endParaRPr>
          </a:p>
        </p:txBody>
      </p:sp>
      <p:sp>
        <p:nvSpPr>
          <p:cNvPr id="3" name="Прямокутник 2"/>
          <p:cNvSpPr/>
          <p:nvPr/>
        </p:nvSpPr>
        <p:spPr>
          <a:xfrm>
            <a:off x="2590800" y="2743200"/>
            <a:ext cx="8534400" cy="461665"/>
          </a:xfrm>
          <a:prstGeom prst="rect">
            <a:avLst/>
          </a:prstGeom>
        </p:spPr>
        <p:txBody>
          <a:bodyPr wrap="square">
            <a:spAutoFit/>
          </a:bodyPr>
          <a:lstStyle/>
          <a:p>
            <a:endParaRPr lang="uk-UA" sz="2400" b="1" dirty="0">
              <a:solidFill>
                <a:schemeClr val="bg1"/>
              </a:solidFill>
            </a:endParaRPr>
          </a:p>
        </p:txBody>
      </p:sp>
    </p:spTree>
    <p:extLst>
      <p:ext uri="{BB962C8B-B14F-4D97-AF65-F5344CB8AC3E}">
        <p14:creationId xmlns:p14="http://schemas.microsoft.com/office/powerpoint/2010/main" val="1944731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 y="76200"/>
            <a:ext cx="8915400" cy="1447800"/>
          </a:xfrm>
        </p:spPr>
        <p:txBody>
          <a:bodyPr/>
          <a:lstStyle/>
          <a:p>
            <a:r>
              <a:rPr lang="uk-UA" b="1" dirty="0">
                <a:solidFill>
                  <a:schemeClr val="bg1"/>
                </a:solidFill>
              </a:rPr>
              <a:t>2. Аналіз потенційних </a:t>
            </a:r>
            <a:r>
              <a:rPr lang="uk-UA" b="1" dirty="0" smtClean="0">
                <a:solidFill>
                  <a:schemeClr val="bg1"/>
                </a:solidFill>
              </a:rPr>
              <a:t>постачальників</a:t>
            </a:r>
            <a:r>
              <a:rPr lang="uk-UA" b="1" dirty="0">
                <a:solidFill>
                  <a:schemeClr val="bg1"/>
                </a:solidFill>
              </a:rPr>
              <a:t>:</a:t>
            </a:r>
            <a:r>
              <a:rPr lang="uk-UA" dirty="0"/>
              <a:t/>
            </a:r>
            <a:br>
              <a:rPr lang="uk-UA" dirty="0"/>
            </a:br>
            <a:r>
              <a:rPr lang="uk-UA" dirty="0" smtClean="0"/>
              <a:t/>
            </a:r>
            <a:br>
              <a:rPr lang="uk-UA" dirty="0" smtClean="0"/>
            </a:br>
            <a:r>
              <a:rPr lang="uk-UA" sz="2000" dirty="0" smtClean="0">
                <a:solidFill>
                  <a:schemeClr val="bg1"/>
                </a:solidFill>
              </a:rPr>
              <a:t>Складений </a:t>
            </a:r>
            <a:r>
              <a:rPr lang="uk-UA" sz="2000" dirty="0">
                <a:solidFill>
                  <a:schemeClr val="bg1"/>
                </a:solidFill>
              </a:rPr>
              <a:t>перелік потенційних постачальників аналізується за спеціальними критеріями добору прийнятних постачальників. </a:t>
            </a:r>
            <a:br>
              <a:rPr lang="uk-UA" sz="2000" dirty="0">
                <a:solidFill>
                  <a:schemeClr val="bg1"/>
                </a:solidFill>
              </a:rPr>
            </a:br>
            <a:r>
              <a:rPr lang="uk-UA" sz="2000" dirty="0">
                <a:solidFill>
                  <a:schemeClr val="bg1"/>
                </a:solidFill>
              </a:rPr>
              <a:t>Таких критеріїв може бути кілька десятків, що не обмежуються </a:t>
            </a:r>
            <a:r>
              <a:rPr lang="uk-UA" sz="2000" b="1" dirty="0">
                <a:solidFill>
                  <a:schemeClr val="bg1"/>
                </a:solidFill>
              </a:rPr>
              <a:t>ціною </a:t>
            </a:r>
            <a:r>
              <a:rPr lang="uk-UA" sz="2000" dirty="0">
                <a:solidFill>
                  <a:schemeClr val="bg1"/>
                </a:solidFill>
              </a:rPr>
              <a:t>та </a:t>
            </a:r>
            <a:r>
              <a:rPr lang="uk-UA" sz="2000" b="1" dirty="0">
                <a:solidFill>
                  <a:schemeClr val="bg1"/>
                </a:solidFill>
              </a:rPr>
              <a:t>якістю продукції</a:t>
            </a:r>
            <a:r>
              <a:rPr lang="uk-UA" sz="2000" dirty="0">
                <a:solidFill>
                  <a:schemeClr val="bg1"/>
                </a:solidFill>
              </a:rPr>
              <a:t>, яку постачають. Можна назвати ще чимало суттєвих критеріїв вибору постачальника, не менш важливих для підприємства. </a:t>
            </a:r>
            <a:r>
              <a:rPr lang="uk-UA" sz="2000" dirty="0" smtClean="0">
                <a:solidFill>
                  <a:schemeClr val="bg1"/>
                </a:solidFill>
              </a:rPr>
              <a:t/>
            </a:r>
            <a:br>
              <a:rPr lang="uk-UA" sz="2000" dirty="0" smtClean="0">
                <a:solidFill>
                  <a:schemeClr val="bg1"/>
                </a:solidFill>
              </a:rPr>
            </a:br>
            <a:r>
              <a:rPr lang="uk-UA" sz="2000" dirty="0" smtClean="0">
                <a:solidFill>
                  <a:schemeClr val="bg1"/>
                </a:solidFill>
              </a:rPr>
              <a:t>Критерії </a:t>
            </a:r>
            <a:r>
              <a:rPr lang="uk-UA" sz="2000" dirty="0">
                <a:solidFill>
                  <a:schemeClr val="bg1"/>
                </a:solidFill>
              </a:rPr>
              <a:t>оцінки і добору генераторів матеріальних потоків зале­жать від вимог споживчої логістичної системи і можуть бути різні: </a:t>
            </a:r>
            <a:br>
              <a:rPr lang="uk-UA" sz="2000" dirty="0">
                <a:solidFill>
                  <a:schemeClr val="bg1"/>
                </a:solidFill>
              </a:rPr>
            </a:br>
            <a:r>
              <a:rPr lang="uk-UA" sz="2000" b="1" dirty="0">
                <a:solidFill>
                  <a:schemeClr val="bg1"/>
                </a:solidFill>
              </a:rPr>
              <a:t>• надійність постачання; </a:t>
            </a:r>
            <a:br>
              <a:rPr lang="uk-UA" sz="2000" b="1" dirty="0">
                <a:solidFill>
                  <a:schemeClr val="bg1"/>
                </a:solidFill>
              </a:rPr>
            </a:br>
            <a:r>
              <a:rPr lang="uk-UA" sz="2000" b="1" dirty="0">
                <a:solidFill>
                  <a:schemeClr val="bg1"/>
                </a:solidFill>
              </a:rPr>
              <a:t>• віддаленість постачальника від споживача; </a:t>
            </a:r>
            <a:br>
              <a:rPr lang="uk-UA" sz="2000" b="1" dirty="0">
                <a:solidFill>
                  <a:schemeClr val="bg1"/>
                </a:solidFill>
              </a:rPr>
            </a:br>
            <a:r>
              <a:rPr lang="uk-UA" sz="2000" b="1" dirty="0">
                <a:solidFill>
                  <a:schemeClr val="bg1"/>
                </a:solidFill>
              </a:rPr>
              <a:t>• терміни виконання замовлень; </a:t>
            </a:r>
            <a:br>
              <a:rPr lang="uk-UA" sz="2000" b="1" dirty="0">
                <a:solidFill>
                  <a:schemeClr val="bg1"/>
                </a:solidFill>
              </a:rPr>
            </a:br>
            <a:r>
              <a:rPr lang="uk-UA" sz="2000" b="1" dirty="0">
                <a:solidFill>
                  <a:schemeClr val="bg1"/>
                </a:solidFill>
              </a:rPr>
              <a:t>• періодичність постачань; </a:t>
            </a:r>
            <a:br>
              <a:rPr lang="uk-UA" sz="2000" b="1" dirty="0">
                <a:solidFill>
                  <a:schemeClr val="bg1"/>
                </a:solidFill>
              </a:rPr>
            </a:br>
            <a:r>
              <a:rPr lang="uk-UA" sz="2000" b="1" dirty="0">
                <a:solidFill>
                  <a:schemeClr val="bg1"/>
                </a:solidFill>
              </a:rPr>
              <a:t>• умови оплати</a:t>
            </a:r>
            <a:r>
              <a:rPr lang="uk-UA" sz="2000" b="1" dirty="0" smtClean="0">
                <a:solidFill>
                  <a:schemeClr val="bg1"/>
                </a:solidFill>
              </a:rPr>
              <a:t>;</a:t>
            </a:r>
            <a:br>
              <a:rPr lang="uk-UA" sz="2000" b="1" dirty="0" smtClean="0">
                <a:solidFill>
                  <a:schemeClr val="bg1"/>
                </a:solidFill>
              </a:rPr>
            </a:br>
            <a:r>
              <a:rPr lang="uk-UA" sz="2000" b="1" dirty="0">
                <a:solidFill>
                  <a:schemeClr val="bg1"/>
                </a:solidFill>
              </a:rPr>
              <a:t>• мінімальний розмір партії товару; </a:t>
            </a:r>
            <a:br>
              <a:rPr lang="uk-UA" sz="2000" b="1" dirty="0">
                <a:solidFill>
                  <a:schemeClr val="bg1"/>
                </a:solidFill>
              </a:rPr>
            </a:br>
            <a:r>
              <a:rPr lang="uk-UA" sz="2000" b="1" dirty="0">
                <a:solidFill>
                  <a:schemeClr val="bg1"/>
                </a:solidFill>
              </a:rPr>
              <a:t>• можливість отримання </a:t>
            </a:r>
            <a:r>
              <a:rPr lang="uk-UA" sz="2000" b="1" dirty="0" smtClean="0">
                <a:solidFill>
                  <a:schemeClr val="bg1"/>
                </a:solidFill>
              </a:rPr>
              <a:t>знижки тощо. </a:t>
            </a:r>
            <a:r>
              <a:rPr lang="uk-UA" sz="2000" b="1" dirty="0">
                <a:solidFill>
                  <a:schemeClr val="bg1"/>
                </a:solidFill>
              </a:rPr>
              <a:t/>
            </a:r>
            <a:br>
              <a:rPr lang="uk-UA" sz="2000" b="1" dirty="0">
                <a:solidFill>
                  <a:schemeClr val="bg1"/>
                </a:solidFill>
              </a:rPr>
            </a:br>
            <a:endParaRPr lang="uk-UA" sz="2000" b="1" dirty="0">
              <a:solidFill>
                <a:schemeClr val="bg1"/>
              </a:solidFill>
            </a:endParaRPr>
          </a:p>
        </p:txBody>
      </p:sp>
      <p:sp>
        <p:nvSpPr>
          <p:cNvPr id="3" name="Прямокутник 2"/>
          <p:cNvSpPr/>
          <p:nvPr/>
        </p:nvSpPr>
        <p:spPr>
          <a:xfrm>
            <a:off x="2590800" y="2743200"/>
            <a:ext cx="8534400" cy="461665"/>
          </a:xfrm>
          <a:prstGeom prst="rect">
            <a:avLst/>
          </a:prstGeom>
        </p:spPr>
        <p:txBody>
          <a:bodyPr wrap="square">
            <a:spAutoFit/>
          </a:bodyPr>
          <a:lstStyle/>
          <a:p>
            <a:endParaRPr lang="uk-UA" sz="2400" b="1" dirty="0">
              <a:solidFill>
                <a:schemeClr val="bg1"/>
              </a:solidFill>
            </a:endParaRPr>
          </a:p>
        </p:txBody>
      </p:sp>
    </p:spTree>
    <p:extLst>
      <p:ext uri="{BB962C8B-B14F-4D97-AF65-F5344CB8AC3E}">
        <p14:creationId xmlns:p14="http://schemas.microsoft.com/office/powerpoint/2010/main" val="2063563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 y="76200"/>
            <a:ext cx="8915400" cy="6629400"/>
          </a:xfrm>
        </p:spPr>
        <p:txBody>
          <a:bodyPr/>
          <a:lstStyle/>
          <a:p>
            <a:pPr algn="ctr"/>
            <a:r>
              <a:rPr lang="uk-UA" sz="2400" b="1" dirty="0" smtClean="0">
                <a:solidFill>
                  <a:schemeClr val="bg1"/>
                </a:solidFill>
              </a:rPr>
              <a:t/>
            </a:r>
            <a:br>
              <a:rPr lang="uk-UA" sz="2400" b="1" dirty="0" smtClean="0">
                <a:solidFill>
                  <a:schemeClr val="bg1"/>
                </a:solidFill>
              </a:rPr>
            </a:br>
            <a:r>
              <a:rPr lang="uk-UA" sz="2400" b="1" dirty="0">
                <a:solidFill>
                  <a:schemeClr val="bg1"/>
                </a:solidFill>
              </a:rPr>
              <a:t/>
            </a:r>
            <a:br>
              <a:rPr lang="uk-UA" sz="2400" b="1" dirty="0">
                <a:solidFill>
                  <a:schemeClr val="bg1"/>
                </a:solidFill>
              </a:rPr>
            </a:br>
            <a:r>
              <a:rPr lang="uk-UA" sz="2400" b="1" dirty="0" smtClean="0">
                <a:solidFill>
                  <a:schemeClr val="bg1"/>
                </a:solidFill>
              </a:rPr>
              <a:t/>
            </a:r>
            <a:br>
              <a:rPr lang="uk-UA" sz="2400" b="1" dirty="0" smtClean="0">
                <a:solidFill>
                  <a:schemeClr val="bg1"/>
                </a:solidFill>
              </a:rPr>
            </a:br>
            <a:r>
              <a:rPr lang="uk-UA" sz="2400" b="1" dirty="0">
                <a:solidFill>
                  <a:schemeClr val="bg1"/>
                </a:solidFill>
              </a:rPr>
              <a:t/>
            </a:r>
            <a:br>
              <a:rPr lang="uk-UA" sz="2400" b="1" dirty="0">
                <a:solidFill>
                  <a:schemeClr val="bg1"/>
                </a:solidFill>
              </a:rPr>
            </a:br>
            <a:r>
              <a:rPr lang="uk-UA" sz="2400" b="1" dirty="0" smtClean="0">
                <a:solidFill>
                  <a:schemeClr val="bg1"/>
                </a:solidFill>
              </a:rPr>
              <a:t>Основним </a:t>
            </a:r>
            <a:r>
              <a:rPr lang="uk-UA" sz="2400" b="1" dirty="0">
                <a:solidFill>
                  <a:schemeClr val="bg1"/>
                </a:solidFill>
              </a:rPr>
              <a:t>документом, </a:t>
            </a:r>
            <a:r>
              <a:rPr lang="uk-UA" sz="2400" dirty="0">
                <a:solidFill>
                  <a:schemeClr val="bg1"/>
                </a:solidFill>
              </a:rPr>
              <a:t>що регулює взаємини по </a:t>
            </a:r>
            <a:r>
              <a:rPr lang="uk-UA" sz="2400" dirty="0" err="1">
                <a:solidFill>
                  <a:schemeClr val="bg1"/>
                </a:solidFill>
              </a:rPr>
              <a:t>закупівлях</a:t>
            </a:r>
            <a:r>
              <a:rPr lang="uk-UA" sz="2400" dirty="0">
                <a:solidFill>
                  <a:schemeClr val="bg1"/>
                </a:solidFill>
              </a:rPr>
              <a:t> і поставкам матеріальних ресурсів, є </a:t>
            </a:r>
            <a:r>
              <a:rPr lang="uk-UA" sz="2400" b="1" i="1" dirty="0">
                <a:solidFill>
                  <a:schemeClr val="bg1"/>
                </a:solidFill>
              </a:rPr>
              <a:t>договір поставки</a:t>
            </a:r>
            <a:r>
              <a:rPr lang="uk-UA" sz="2400" b="1" dirty="0">
                <a:solidFill>
                  <a:schemeClr val="bg1"/>
                </a:solidFill>
              </a:rPr>
              <a:t> </a:t>
            </a:r>
            <a:r>
              <a:rPr lang="uk-UA" sz="2400" dirty="0">
                <a:solidFill>
                  <a:schemeClr val="bg1"/>
                </a:solidFill>
              </a:rPr>
              <a:t>(угода, за якою постачальник зобов'язується сформувати й направити відповідний матеріальний потік , а споживач — прийняти й оплатити цю продукцію</a:t>
            </a:r>
            <a:r>
              <a:rPr lang="uk-UA" sz="2400" dirty="0" smtClean="0">
                <a:solidFill>
                  <a:schemeClr val="bg1"/>
                </a:solidFill>
              </a:rPr>
              <a:t>).</a:t>
            </a:r>
            <a:br>
              <a:rPr lang="uk-UA" sz="2400" dirty="0" smtClean="0">
                <a:solidFill>
                  <a:schemeClr val="bg1"/>
                </a:solidFill>
              </a:rPr>
            </a:br>
            <a:r>
              <a:rPr lang="uk-UA" sz="1800" dirty="0">
                <a:solidFill>
                  <a:schemeClr val="bg1"/>
                </a:solidFill>
              </a:rPr>
              <a:t/>
            </a:r>
            <a:br>
              <a:rPr lang="uk-UA" sz="1800" dirty="0">
                <a:solidFill>
                  <a:schemeClr val="bg1"/>
                </a:solidFill>
              </a:rPr>
            </a:br>
            <a:r>
              <a:rPr lang="uk-UA" sz="1800" dirty="0" smtClean="0">
                <a:solidFill>
                  <a:schemeClr val="bg1"/>
                </a:solidFill>
              </a:rPr>
              <a:t/>
            </a:r>
            <a:br>
              <a:rPr lang="uk-UA" sz="1800" dirty="0" smtClean="0">
                <a:solidFill>
                  <a:schemeClr val="bg1"/>
                </a:solidFill>
              </a:rPr>
            </a:br>
            <a:r>
              <a:rPr lang="uk-UA" sz="1800" dirty="0">
                <a:solidFill>
                  <a:schemeClr val="bg1"/>
                </a:solidFill>
              </a:rPr>
              <a:t/>
            </a:r>
            <a:br>
              <a:rPr lang="uk-UA" sz="1800" dirty="0">
                <a:solidFill>
                  <a:schemeClr val="bg1"/>
                </a:solidFill>
              </a:rPr>
            </a:br>
            <a:r>
              <a:rPr lang="uk-UA" sz="1800" dirty="0" smtClean="0">
                <a:solidFill>
                  <a:schemeClr val="bg1"/>
                </a:solidFill>
              </a:rPr>
              <a:t/>
            </a:r>
            <a:br>
              <a:rPr lang="uk-UA" sz="1800" dirty="0" smtClean="0">
                <a:solidFill>
                  <a:schemeClr val="bg1"/>
                </a:solidFill>
              </a:rPr>
            </a:br>
            <a:r>
              <a:rPr lang="uk-UA" sz="1800" dirty="0">
                <a:solidFill>
                  <a:schemeClr val="bg1"/>
                </a:solidFill>
              </a:rPr>
              <a:t/>
            </a:r>
            <a:br>
              <a:rPr lang="uk-UA" sz="1800" dirty="0">
                <a:solidFill>
                  <a:schemeClr val="bg1"/>
                </a:solidFill>
              </a:rPr>
            </a:br>
            <a:r>
              <a:rPr lang="uk-UA" sz="1800" dirty="0" smtClean="0">
                <a:solidFill>
                  <a:schemeClr val="bg1"/>
                </a:solidFill>
              </a:rPr>
              <a:t/>
            </a:r>
            <a:br>
              <a:rPr lang="uk-UA" sz="1800" dirty="0" smtClean="0">
                <a:solidFill>
                  <a:schemeClr val="bg1"/>
                </a:solidFill>
              </a:rPr>
            </a:br>
            <a:r>
              <a:rPr lang="uk-UA" sz="1800" dirty="0">
                <a:solidFill>
                  <a:schemeClr val="bg1"/>
                </a:solidFill>
              </a:rPr>
              <a:t/>
            </a:r>
            <a:br>
              <a:rPr lang="uk-UA" sz="1800" dirty="0">
                <a:solidFill>
                  <a:schemeClr val="bg1"/>
                </a:solidFill>
              </a:rPr>
            </a:br>
            <a:r>
              <a:rPr lang="uk-UA" sz="1800" dirty="0" smtClean="0">
                <a:solidFill>
                  <a:schemeClr val="bg1"/>
                </a:solidFill>
              </a:rPr>
              <a:t/>
            </a:r>
            <a:br>
              <a:rPr lang="uk-UA" sz="1800" dirty="0" smtClean="0">
                <a:solidFill>
                  <a:schemeClr val="bg1"/>
                </a:solidFill>
              </a:rPr>
            </a:br>
            <a:r>
              <a:rPr lang="uk-UA" sz="1800" dirty="0">
                <a:solidFill>
                  <a:schemeClr val="bg1"/>
                </a:solidFill>
              </a:rPr>
              <a:t/>
            </a:r>
            <a:br>
              <a:rPr lang="uk-UA" sz="1800" dirty="0">
                <a:solidFill>
                  <a:schemeClr val="bg1"/>
                </a:solidFill>
              </a:rPr>
            </a:br>
            <a:r>
              <a:rPr lang="uk-UA" sz="1800" dirty="0" smtClean="0">
                <a:solidFill>
                  <a:schemeClr val="bg1"/>
                </a:solidFill>
              </a:rPr>
              <a:t/>
            </a:r>
            <a:br>
              <a:rPr lang="uk-UA" sz="1800" dirty="0" smtClean="0">
                <a:solidFill>
                  <a:schemeClr val="bg1"/>
                </a:solidFill>
              </a:rPr>
            </a:br>
            <a:r>
              <a:rPr lang="uk-UA" sz="1800" dirty="0">
                <a:solidFill>
                  <a:schemeClr val="bg1"/>
                </a:solidFill>
              </a:rPr>
              <a:t/>
            </a:r>
            <a:br>
              <a:rPr lang="uk-UA" sz="1800" dirty="0">
                <a:solidFill>
                  <a:schemeClr val="bg1"/>
                </a:solidFill>
              </a:rPr>
            </a:br>
            <a:r>
              <a:rPr lang="uk-UA" sz="1800" dirty="0" smtClean="0">
                <a:solidFill>
                  <a:schemeClr val="bg1"/>
                </a:solidFill>
              </a:rPr>
              <a:t/>
            </a:r>
            <a:br>
              <a:rPr lang="uk-UA" sz="1800" dirty="0" smtClean="0">
                <a:solidFill>
                  <a:schemeClr val="bg1"/>
                </a:solidFill>
              </a:rPr>
            </a:br>
            <a:r>
              <a:rPr lang="uk-UA" sz="1800" dirty="0">
                <a:solidFill>
                  <a:schemeClr val="bg1"/>
                </a:solidFill>
              </a:rPr>
              <a:t/>
            </a:r>
            <a:br>
              <a:rPr lang="uk-UA" sz="1800" dirty="0">
                <a:solidFill>
                  <a:schemeClr val="bg1"/>
                </a:solidFill>
              </a:rPr>
            </a:br>
            <a:r>
              <a:rPr lang="uk-UA" sz="1800" dirty="0" smtClean="0">
                <a:solidFill>
                  <a:schemeClr val="bg1"/>
                </a:solidFill>
              </a:rPr>
              <a:t/>
            </a:r>
            <a:br>
              <a:rPr lang="uk-UA" sz="1800" dirty="0" smtClean="0">
                <a:solidFill>
                  <a:schemeClr val="bg1"/>
                </a:solidFill>
              </a:rPr>
            </a:br>
            <a:r>
              <a:rPr lang="uk-UA" sz="1800" dirty="0">
                <a:solidFill>
                  <a:schemeClr val="bg1"/>
                </a:solidFill>
              </a:rPr>
              <a:t/>
            </a:r>
            <a:br>
              <a:rPr lang="uk-UA" sz="1800" dirty="0">
                <a:solidFill>
                  <a:schemeClr val="bg1"/>
                </a:solidFill>
              </a:rPr>
            </a:br>
            <a:r>
              <a:rPr lang="uk-UA" sz="1800" dirty="0" smtClean="0">
                <a:solidFill>
                  <a:schemeClr val="bg1"/>
                </a:solidFill>
              </a:rPr>
              <a:t/>
            </a:r>
            <a:br>
              <a:rPr lang="uk-UA" sz="1800" dirty="0" smtClean="0">
                <a:solidFill>
                  <a:schemeClr val="bg1"/>
                </a:solidFill>
              </a:rPr>
            </a:br>
            <a:r>
              <a:rPr lang="uk-UA" sz="1800" dirty="0">
                <a:solidFill>
                  <a:schemeClr val="bg1"/>
                </a:solidFill>
              </a:rPr>
              <a:t/>
            </a:r>
            <a:br>
              <a:rPr lang="uk-UA" sz="1800" dirty="0">
                <a:solidFill>
                  <a:schemeClr val="bg1"/>
                </a:solidFill>
              </a:rPr>
            </a:br>
            <a:r>
              <a:rPr lang="uk-UA" sz="1800" dirty="0" smtClean="0">
                <a:solidFill>
                  <a:schemeClr val="bg1"/>
                </a:solidFill>
              </a:rPr>
              <a:t/>
            </a:r>
            <a:br>
              <a:rPr lang="uk-UA" sz="1800" dirty="0" smtClean="0">
                <a:solidFill>
                  <a:schemeClr val="bg1"/>
                </a:solidFill>
              </a:rPr>
            </a:br>
            <a:r>
              <a:rPr lang="uk-UA" sz="1800" dirty="0">
                <a:solidFill>
                  <a:schemeClr val="bg1"/>
                </a:solidFill>
              </a:rPr>
              <a:t/>
            </a:r>
            <a:br>
              <a:rPr lang="uk-UA" sz="1800" dirty="0">
                <a:solidFill>
                  <a:schemeClr val="bg1"/>
                </a:solidFill>
              </a:rPr>
            </a:br>
            <a:r>
              <a:rPr lang="uk-UA" sz="1800" dirty="0" smtClean="0">
                <a:solidFill>
                  <a:schemeClr val="bg1"/>
                </a:solidFill>
              </a:rPr>
              <a:t/>
            </a:r>
            <a:br>
              <a:rPr lang="uk-UA" sz="1800" dirty="0" smtClean="0">
                <a:solidFill>
                  <a:schemeClr val="bg1"/>
                </a:solidFill>
              </a:rPr>
            </a:br>
            <a:r>
              <a:rPr lang="uk-UA" dirty="0"/>
              <a:t/>
            </a:r>
            <a:br>
              <a:rPr lang="uk-UA" dirty="0"/>
            </a:br>
            <a:endParaRPr lang="uk-UA" sz="2200" b="1" dirty="0">
              <a:solidFill>
                <a:schemeClr val="bg1"/>
              </a:solidFill>
            </a:endParaRPr>
          </a:p>
        </p:txBody>
      </p:sp>
      <p:sp>
        <p:nvSpPr>
          <p:cNvPr id="3" name="Прямокутник 2"/>
          <p:cNvSpPr/>
          <p:nvPr/>
        </p:nvSpPr>
        <p:spPr>
          <a:xfrm>
            <a:off x="2590800" y="2743200"/>
            <a:ext cx="8534400" cy="461665"/>
          </a:xfrm>
          <a:prstGeom prst="rect">
            <a:avLst/>
          </a:prstGeom>
        </p:spPr>
        <p:txBody>
          <a:bodyPr wrap="square">
            <a:spAutoFit/>
          </a:bodyPr>
          <a:lstStyle/>
          <a:p>
            <a:endParaRPr lang="uk-UA" sz="2400" b="1" dirty="0">
              <a:solidFill>
                <a:schemeClr val="bg1"/>
              </a:solidFill>
            </a:endParaRPr>
          </a:p>
        </p:txBody>
      </p:sp>
    </p:spTree>
    <p:extLst>
      <p:ext uri="{BB962C8B-B14F-4D97-AF65-F5344CB8AC3E}">
        <p14:creationId xmlns:p14="http://schemas.microsoft.com/office/powerpoint/2010/main" val="21800570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 y="76200"/>
            <a:ext cx="8915400" cy="1447800"/>
          </a:xfrm>
        </p:spPr>
        <p:txBody>
          <a:bodyPr/>
          <a:lstStyle/>
          <a:p>
            <a:r>
              <a:rPr lang="ru-RU" sz="4400" b="1" dirty="0" smtClean="0">
                <a:solidFill>
                  <a:schemeClr val="bg1"/>
                </a:solidFill>
              </a:rPr>
              <a:t>3</a:t>
            </a:r>
            <a:r>
              <a:rPr lang="ru-RU" sz="4400" b="1" dirty="0">
                <a:solidFill>
                  <a:schemeClr val="bg1"/>
                </a:solidFill>
              </a:rPr>
              <a:t>. </a:t>
            </a:r>
            <a:r>
              <a:rPr lang="ru-RU" sz="4400" b="1" dirty="0" err="1">
                <a:solidFill>
                  <a:schemeClr val="bg1"/>
                </a:solidFill>
              </a:rPr>
              <a:t>Оцінка</a:t>
            </a:r>
            <a:r>
              <a:rPr lang="ru-RU" sz="4400" b="1" dirty="0">
                <a:solidFill>
                  <a:schemeClr val="bg1"/>
                </a:solidFill>
              </a:rPr>
              <a:t> </a:t>
            </a:r>
            <a:r>
              <a:rPr lang="ru-RU" sz="4400" b="1" dirty="0" err="1">
                <a:solidFill>
                  <a:schemeClr val="bg1"/>
                </a:solidFill>
              </a:rPr>
              <a:t>результатів</a:t>
            </a:r>
            <a:r>
              <a:rPr lang="ru-RU" sz="4400" b="1" dirty="0">
                <a:solidFill>
                  <a:schemeClr val="bg1"/>
                </a:solidFill>
              </a:rPr>
              <a:t> </a:t>
            </a:r>
            <a:r>
              <a:rPr lang="ru-RU" sz="4400" b="1" dirty="0" err="1">
                <a:solidFill>
                  <a:schemeClr val="bg1"/>
                </a:solidFill>
              </a:rPr>
              <a:t>роботи</a:t>
            </a:r>
            <a:r>
              <a:rPr lang="ru-RU" sz="4400" b="1" dirty="0">
                <a:solidFill>
                  <a:schemeClr val="bg1"/>
                </a:solidFill>
              </a:rPr>
              <a:t> з </a:t>
            </a:r>
            <a:r>
              <a:rPr lang="ru-RU" sz="4400" b="1" dirty="0" err="1">
                <a:solidFill>
                  <a:schemeClr val="bg1"/>
                </a:solidFill>
              </a:rPr>
              <a:t>постачальниками</a:t>
            </a:r>
            <a:r>
              <a:rPr lang="ru-RU" sz="4400" b="1" dirty="0">
                <a:solidFill>
                  <a:schemeClr val="bg1"/>
                </a:solidFill>
              </a:rPr>
              <a:t>. </a:t>
            </a:r>
            <a:r>
              <a:rPr lang="ru-RU" sz="4400" b="1" dirty="0" smtClean="0">
                <a:solidFill>
                  <a:schemeClr val="bg1"/>
                </a:solidFill>
              </a:rPr>
              <a:t/>
            </a:r>
            <a:br>
              <a:rPr lang="ru-RU" sz="4400" b="1" dirty="0" smtClean="0">
                <a:solidFill>
                  <a:schemeClr val="bg1"/>
                </a:solidFill>
              </a:rPr>
            </a:br>
            <a:r>
              <a:rPr lang="ru-RU" sz="1800" dirty="0">
                <a:solidFill>
                  <a:schemeClr val="bg1"/>
                </a:solidFill>
              </a:rPr>
              <a:t/>
            </a:r>
            <a:br>
              <a:rPr lang="ru-RU" sz="1800" dirty="0">
                <a:solidFill>
                  <a:schemeClr val="bg1"/>
                </a:solidFill>
              </a:rPr>
            </a:br>
            <a:r>
              <a:rPr lang="ru-RU" sz="2800" dirty="0">
                <a:solidFill>
                  <a:schemeClr val="bg1"/>
                </a:solidFill>
              </a:rPr>
              <a:t>Для </a:t>
            </a:r>
            <a:r>
              <a:rPr lang="ru-RU" sz="2800" dirty="0" err="1">
                <a:solidFill>
                  <a:schemeClr val="bg1"/>
                </a:solidFill>
              </a:rPr>
              <a:t>оцінки</a:t>
            </a:r>
            <a:r>
              <a:rPr lang="ru-RU" sz="2800" dirty="0">
                <a:solidFill>
                  <a:schemeClr val="bg1"/>
                </a:solidFill>
              </a:rPr>
              <a:t> </a:t>
            </a:r>
            <a:r>
              <a:rPr lang="ru-RU" sz="2800" dirty="0" err="1">
                <a:solidFill>
                  <a:schemeClr val="bg1"/>
                </a:solidFill>
              </a:rPr>
              <a:t>вже</a:t>
            </a:r>
            <a:r>
              <a:rPr lang="ru-RU" sz="2800" dirty="0">
                <a:solidFill>
                  <a:schemeClr val="bg1"/>
                </a:solidFill>
              </a:rPr>
              <a:t> </a:t>
            </a:r>
            <a:r>
              <a:rPr lang="ru-RU" sz="2800" dirty="0" err="1">
                <a:solidFill>
                  <a:schemeClr val="bg1"/>
                </a:solidFill>
              </a:rPr>
              <a:t>відомих</a:t>
            </a:r>
            <a:r>
              <a:rPr lang="ru-RU" sz="2800" dirty="0">
                <a:solidFill>
                  <a:schemeClr val="bg1"/>
                </a:solidFill>
              </a:rPr>
              <a:t> </a:t>
            </a:r>
            <a:r>
              <a:rPr lang="ru-RU" sz="2800" dirty="0" err="1">
                <a:solidFill>
                  <a:schemeClr val="bg1"/>
                </a:solidFill>
              </a:rPr>
              <a:t>постачальників</a:t>
            </a:r>
            <a:r>
              <a:rPr lang="ru-RU" sz="2800" dirty="0">
                <a:solidFill>
                  <a:schemeClr val="bg1"/>
                </a:solidFill>
              </a:rPr>
              <a:t> часто </a:t>
            </a:r>
            <a:r>
              <a:rPr lang="ru-RU" sz="2800" dirty="0" err="1">
                <a:solidFill>
                  <a:schemeClr val="bg1"/>
                </a:solidFill>
              </a:rPr>
              <a:t>використо­вують</a:t>
            </a:r>
            <a:r>
              <a:rPr lang="ru-RU" sz="2800" dirty="0">
                <a:solidFill>
                  <a:schemeClr val="bg1"/>
                </a:solidFill>
              </a:rPr>
              <a:t>:</a:t>
            </a:r>
            <a:br>
              <a:rPr lang="ru-RU" sz="2800" dirty="0">
                <a:solidFill>
                  <a:schemeClr val="bg1"/>
                </a:solidFill>
              </a:rPr>
            </a:br>
            <a:r>
              <a:rPr lang="ru-RU" sz="2800" b="1" dirty="0">
                <a:solidFill>
                  <a:schemeClr val="bg1"/>
                </a:solidFill>
              </a:rPr>
              <a:t>1) методику </a:t>
            </a:r>
            <a:r>
              <a:rPr lang="ru-RU" sz="2800" b="1" dirty="0" err="1">
                <a:solidFill>
                  <a:schemeClr val="bg1"/>
                </a:solidFill>
              </a:rPr>
              <a:t>ранжування</a:t>
            </a:r>
            <a:r>
              <a:rPr lang="ru-RU" sz="2800" b="1" dirty="0">
                <a:solidFill>
                  <a:schemeClr val="bg1"/>
                </a:solidFill>
              </a:rPr>
              <a:t>;</a:t>
            </a:r>
            <a:br>
              <a:rPr lang="ru-RU" sz="2800" b="1" dirty="0">
                <a:solidFill>
                  <a:schemeClr val="bg1"/>
                </a:solidFill>
              </a:rPr>
            </a:br>
            <a:r>
              <a:rPr lang="ru-RU" sz="2800" b="1" dirty="0">
                <a:solidFill>
                  <a:schemeClr val="bg1"/>
                </a:solidFill>
              </a:rPr>
              <a:t>2) </a:t>
            </a:r>
            <a:r>
              <a:rPr lang="ru-RU" sz="2800" b="1" dirty="0" smtClean="0">
                <a:solidFill>
                  <a:schemeClr val="bg1"/>
                </a:solidFill>
              </a:rPr>
              <a:t>АВС-</a:t>
            </a:r>
            <a:r>
              <a:rPr lang="ru-RU" sz="2800" b="1" dirty="0" err="1" smtClean="0">
                <a:solidFill>
                  <a:schemeClr val="bg1"/>
                </a:solidFill>
              </a:rPr>
              <a:t>аналіз</a:t>
            </a:r>
            <a:r>
              <a:rPr lang="ru-RU" sz="2800" b="1" dirty="0" smtClean="0">
                <a:solidFill>
                  <a:schemeClr val="bg1"/>
                </a:solidFill>
              </a:rPr>
              <a:t> </a:t>
            </a:r>
            <a:r>
              <a:rPr lang="ru-RU" sz="2800" b="1" dirty="0" err="1" smtClean="0">
                <a:solidFill>
                  <a:schemeClr val="bg1"/>
                </a:solidFill>
              </a:rPr>
              <a:t>постачальників</a:t>
            </a:r>
            <a:r>
              <a:rPr lang="ru-RU" sz="2800" b="1" dirty="0" smtClean="0">
                <a:solidFill>
                  <a:schemeClr val="bg1"/>
                </a:solidFill>
              </a:rPr>
              <a:t>.</a:t>
            </a:r>
            <a:r>
              <a:rPr lang="ru-RU" sz="2000" b="1" dirty="0" smtClean="0">
                <a:solidFill>
                  <a:schemeClr val="bg1"/>
                </a:solidFill>
              </a:rPr>
              <a:t/>
            </a:r>
            <a:br>
              <a:rPr lang="ru-RU" sz="2000" b="1" dirty="0" smtClean="0">
                <a:solidFill>
                  <a:schemeClr val="bg1"/>
                </a:solidFill>
              </a:rPr>
            </a:br>
            <a:r>
              <a:rPr lang="ru-RU" sz="2000" dirty="0">
                <a:solidFill>
                  <a:schemeClr val="bg1"/>
                </a:solidFill>
              </a:rPr>
              <a:t/>
            </a:r>
            <a:br>
              <a:rPr lang="ru-RU" sz="2000" dirty="0">
                <a:solidFill>
                  <a:schemeClr val="bg1"/>
                </a:solidFill>
              </a:rPr>
            </a:br>
            <a:r>
              <a:rPr lang="ru-RU" sz="2400" dirty="0" smtClean="0">
                <a:solidFill>
                  <a:schemeClr val="bg1"/>
                </a:solidFill>
              </a:rPr>
              <a:t/>
            </a:r>
            <a:br>
              <a:rPr lang="ru-RU" sz="2400" dirty="0" smtClean="0">
                <a:solidFill>
                  <a:schemeClr val="bg1"/>
                </a:solidFill>
              </a:rPr>
            </a:br>
            <a:endParaRPr lang="uk-UA" sz="2400" dirty="0">
              <a:solidFill>
                <a:schemeClr val="bg1"/>
              </a:solidFill>
            </a:endParaRPr>
          </a:p>
        </p:txBody>
      </p:sp>
      <p:sp>
        <p:nvSpPr>
          <p:cNvPr id="3" name="Прямокутник 2"/>
          <p:cNvSpPr/>
          <p:nvPr/>
        </p:nvSpPr>
        <p:spPr>
          <a:xfrm>
            <a:off x="2590800" y="2743200"/>
            <a:ext cx="8534400" cy="461665"/>
          </a:xfrm>
          <a:prstGeom prst="rect">
            <a:avLst/>
          </a:prstGeom>
        </p:spPr>
        <p:txBody>
          <a:bodyPr wrap="square">
            <a:spAutoFit/>
          </a:bodyPr>
          <a:lstStyle/>
          <a:p>
            <a:endParaRPr lang="uk-UA" sz="2400" b="1" dirty="0">
              <a:solidFill>
                <a:schemeClr val="bg1"/>
              </a:solidFill>
            </a:endParaRPr>
          </a:p>
        </p:txBody>
      </p:sp>
    </p:spTree>
    <p:extLst>
      <p:ext uri="{BB962C8B-B14F-4D97-AF65-F5344CB8AC3E}">
        <p14:creationId xmlns:p14="http://schemas.microsoft.com/office/powerpoint/2010/main" val="23066261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1800" b="1" i="1" dirty="0">
                <a:solidFill>
                  <a:schemeClr val="bg1"/>
                </a:solidFill>
              </a:rPr>
              <a:t>Методика </a:t>
            </a:r>
            <a:r>
              <a:rPr lang="ru-RU" sz="1800" b="1" i="1" dirty="0" err="1">
                <a:solidFill>
                  <a:schemeClr val="bg1"/>
                </a:solidFill>
              </a:rPr>
              <a:t>ранжування</a:t>
            </a:r>
            <a:r>
              <a:rPr lang="ru-RU" sz="1800" b="1" i="1" dirty="0">
                <a:solidFill>
                  <a:schemeClr val="bg1"/>
                </a:solidFill>
              </a:rPr>
              <a:t> </a:t>
            </a:r>
            <a:r>
              <a:rPr lang="ru-RU" sz="1800" i="1" dirty="0" err="1">
                <a:solidFill>
                  <a:schemeClr val="bg1"/>
                </a:solidFill>
              </a:rPr>
              <a:t>полягає</a:t>
            </a:r>
            <a:r>
              <a:rPr lang="ru-RU" sz="1800" i="1" dirty="0">
                <a:solidFill>
                  <a:schemeClr val="bg1"/>
                </a:solidFill>
              </a:rPr>
              <a:t> в таких </a:t>
            </a:r>
            <a:r>
              <a:rPr lang="ru-RU" sz="1800" i="1" dirty="0" err="1">
                <a:solidFill>
                  <a:schemeClr val="bg1"/>
                </a:solidFill>
              </a:rPr>
              <a:t>діях</a:t>
            </a:r>
            <a:r>
              <a:rPr lang="ru-RU" sz="1800" i="1" dirty="0">
                <a:solidFill>
                  <a:schemeClr val="bg1"/>
                </a:solidFill>
              </a:rPr>
              <a:t>, як:</a:t>
            </a:r>
            <a:br>
              <a:rPr lang="ru-RU" sz="1800" i="1" dirty="0">
                <a:solidFill>
                  <a:schemeClr val="bg1"/>
                </a:solidFill>
              </a:rPr>
            </a:br>
            <a:r>
              <a:rPr lang="uk-UA" sz="1800" i="1" dirty="0">
                <a:solidFill>
                  <a:schemeClr val="bg1"/>
                </a:solidFill>
              </a:rPr>
              <a:t>1) </a:t>
            </a:r>
            <a:r>
              <a:rPr lang="uk-UA" sz="1800" b="1" i="1" dirty="0">
                <a:solidFill>
                  <a:schemeClr val="bg1"/>
                </a:solidFill>
              </a:rPr>
              <a:t>оцінка значимості окремих критеріїв</a:t>
            </a:r>
            <a:r>
              <a:rPr lang="uk-UA" sz="1800" i="1" dirty="0">
                <a:solidFill>
                  <a:schemeClr val="bg1"/>
                </a:solidFill>
              </a:rPr>
              <a:t>, за якими </a:t>
            </a:r>
            <a:r>
              <a:rPr lang="uk-UA" sz="1800" i="1" dirty="0" smtClean="0">
                <a:solidFill>
                  <a:schemeClr val="bg1"/>
                </a:solidFill>
              </a:rPr>
              <a:t>планується </a:t>
            </a:r>
            <a:r>
              <a:rPr lang="uk-UA" sz="1800" i="1" dirty="0">
                <a:solidFill>
                  <a:schemeClr val="bg1"/>
                </a:solidFill>
              </a:rPr>
              <a:t>вибрати постачальника.</a:t>
            </a:r>
            <a:r>
              <a:rPr lang="uk-UA" sz="1800" dirty="0">
                <a:solidFill>
                  <a:schemeClr val="bg1"/>
                </a:solidFill>
              </a:rPr>
              <a:t> Для цього обирають експер­тів (це можуть бути керівники підприємства або спеціалісти із постачання, виробництва). Кожному експерту пропонують (незалежно і таємно від інших експертів) встановити коефіці­єнт значимості кожного критерію в межах від 0 до 1 (можуть бути встановлені межі значень коефіцієнтів від 1 до 5, чи від 1 до 10 тощо). </a:t>
            </a:r>
            <a:br>
              <a:rPr lang="uk-UA" sz="1800" dirty="0">
                <a:solidFill>
                  <a:schemeClr val="bg1"/>
                </a:solidFill>
              </a:rPr>
            </a:br>
            <a:r>
              <a:rPr lang="uk-UA" sz="1800" dirty="0">
                <a:solidFill>
                  <a:schemeClr val="bg1"/>
                </a:solidFill>
              </a:rPr>
              <a:t>Коефіцієнти значимості критеріїв, установлені експертами, проставляють у таблицю визначеної форми і потім в останньому стовпчику підраховують комп­лексну оцінку як суму коефіцієнтів значимості за кожним критерієм;</a:t>
            </a:r>
            <a:br>
              <a:rPr lang="uk-UA" sz="1800" dirty="0">
                <a:solidFill>
                  <a:schemeClr val="bg1"/>
                </a:solidFill>
              </a:rPr>
            </a:br>
            <a:r>
              <a:rPr lang="uk-UA" sz="1800" i="1" dirty="0">
                <a:solidFill>
                  <a:schemeClr val="bg1"/>
                </a:solidFill>
              </a:rPr>
              <a:t>2) </a:t>
            </a:r>
            <a:r>
              <a:rPr lang="uk-UA" sz="1800" b="1" i="1" dirty="0">
                <a:solidFill>
                  <a:schemeClr val="bg1"/>
                </a:solidFill>
              </a:rPr>
              <a:t>оцінка постачальників</a:t>
            </a:r>
            <a:r>
              <a:rPr lang="uk-UA" sz="1800" i="1" dirty="0">
                <a:solidFill>
                  <a:schemeClr val="bg1"/>
                </a:solidFill>
              </a:rPr>
              <a:t> відповідно до значимості </a:t>
            </a:r>
            <a:r>
              <a:rPr lang="uk-UA" sz="1800" i="1" dirty="0" smtClean="0">
                <a:solidFill>
                  <a:schemeClr val="bg1"/>
                </a:solidFill>
              </a:rPr>
              <a:t>встановлених </a:t>
            </a:r>
            <a:r>
              <a:rPr lang="uk-UA" sz="1800" i="1" dirty="0">
                <a:solidFill>
                  <a:schemeClr val="bg1"/>
                </a:solidFill>
              </a:rPr>
              <a:t>критеріїв</a:t>
            </a:r>
            <a:r>
              <a:rPr lang="uk-UA" sz="1800" dirty="0">
                <a:solidFill>
                  <a:schemeClr val="bg1"/>
                </a:solidFill>
              </a:rPr>
              <a:t>. На основі історії роботи з постачальником виставляється оцінка за кожним критерієм (за десятибальною шкалою), після чого шляхом множення отриманих оцінок на значимість відповідних критеріїв і наступного додавання отри­маних результатів розраховується рейтинг постачальника.</a:t>
            </a:r>
            <a:br>
              <a:rPr lang="uk-UA" sz="1800" dirty="0">
                <a:solidFill>
                  <a:schemeClr val="bg1"/>
                </a:solidFill>
              </a:rPr>
            </a:br>
            <a:r>
              <a:rPr lang="ru-RU" sz="1800" i="1" dirty="0">
                <a:solidFill>
                  <a:schemeClr val="bg1"/>
                </a:solidFill>
              </a:rPr>
              <a:t/>
            </a:r>
            <a:br>
              <a:rPr lang="ru-RU" sz="1800" i="1" dirty="0">
                <a:solidFill>
                  <a:schemeClr val="bg1"/>
                </a:solidFill>
              </a:rPr>
            </a:br>
            <a:endParaRPr lang="uk-UA" sz="1800" dirty="0"/>
          </a:p>
        </p:txBody>
      </p:sp>
    </p:spTree>
    <p:extLst>
      <p:ext uri="{BB962C8B-B14F-4D97-AF65-F5344CB8AC3E}">
        <p14:creationId xmlns:p14="http://schemas.microsoft.com/office/powerpoint/2010/main" val="18115528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84710" y="452718"/>
            <a:ext cx="8811690" cy="6024282"/>
          </a:xfrm>
        </p:spPr>
        <p:txBody>
          <a:bodyPr/>
          <a:lstStyle/>
          <a:p>
            <a:pPr algn="ctr"/>
            <a:r>
              <a:rPr lang="ru-RU" sz="2000" b="1" dirty="0" err="1">
                <a:solidFill>
                  <a:schemeClr val="bg1"/>
                </a:solidFill>
              </a:rPr>
              <a:t>Таблиця</a:t>
            </a:r>
            <a:r>
              <a:rPr lang="ru-RU" sz="2000" b="1" dirty="0">
                <a:solidFill>
                  <a:schemeClr val="bg1"/>
                </a:solidFill>
              </a:rPr>
              <a:t> </a:t>
            </a:r>
            <a:r>
              <a:rPr lang="ru-RU" sz="2000" b="1" dirty="0" smtClean="0">
                <a:solidFill>
                  <a:schemeClr val="bg1"/>
                </a:solidFill>
              </a:rPr>
              <a:t>3. Приклад </a:t>
            </a:r>
            <a:r>
              <a:rPr lang="ru-RU" sz="2000" b="1" dirty="0" err="1" smtClean="0">
                <a:solidFill>
                  <a:schemeClr val="bg1"/>
                </a:solidFill>
              </a:rPr>
              <a:t>розрахунку</a:t>
            </a:r>
            <a:r>
              <a:rPr lang="ru-RU" sz="2000" b="1" dirty="0" smtClean="0">
                <a:solidFill>
                  <a:schemeClr val="bg1"/>
                </a:solidFill>
              </a:rPr>
              <a:t> рейтингу </a:t>
            </a:r>
            <a:r>
              <a:rPr lang="ru-RU" sz="2000" b="1" dirty="0" err="1" smtClean="0">
                <a:solidFill>
                  <a:schemeClr val="bg1"/>
                </a:solidFill>
              </a:rPr>
              <a:t>постачальника</a:t>
            </a:r>
            <a:endParaRPr lang="uk-UA" sz="2000" b="1" dirty="0"/>
          </a:p>
        </p:txBody>
      </p:sp>
      <p:graphicFrame>
        <p:nvGraphicFramePr>
          <p:cNvPr id="3" name="Таблиця 2"/>
          <p:cNvGraphicFramePr>
            <a:graphicFrameLocks noGrp="1"/>
          </p:cNvGraphicFramePr>
          <p:nvPr>
            <p:extLst>
              <p:ext uri="{D42A27DB-BD31-4B8C-83A1-F6EECF244321}">
                <p14:modId xmlns:p14="http://schemas.microsoft.com/office/powerpoint/2010/main" val="4181438066"/>
              </p:ext>
            </p:extLst>
          </p:nvPr>
        </p:nvGraphicFramePr>
        <p:xfrm>
          <a:off x="1" y="1171508"/>
          <a:ext cx="9143998" cy="5305491"/>
        </p:xfrm>
        <a:graphic>
          <a:graphicData uri="http://schemas.openxmlformats.org/drawingml/2006/table">
            <a:tbl>
              <a:tblPr firstRow="1" firstCol="1" bandRow="1">
                <a:tableStyleId>{5C22544A-7EE6-4342-B048-85BDC9FD1C3A}</a:tableStyleId>
              </a:tblPr>
              <a:tblGrid>
                <a:gridCol w="1705124">
                  <a:extLst>
                    <a:ext uri="{9D8B030D-6E8A-4147-A177-3AD203B41FA5}">
                      <a16:colId xmlns:a16="http://schemas.microsoft.com/office/drawing/2014/main" val="4253622010"/>
                    </a:ext>
                  </a:extLst>
                </a:gridCol>
                <a:gridCol w="1130650">
                  <a:extLst>
                    <a:ext uri="{9D8B030D-6E8A-4147-A177-3AD203B41FA5}">
                      <a16:colId xmlns:a16="http://schemas.microsoft.com/office/drawing/2014/main" val="402212211"/>
                    </a:ext>
                  </a:extLst>
                </a:gridCol>
                <a:gridCol w="1577056">
                  <a:extLst>
                    <a:ext uri="{9D8B030D-6E8A-4147-A177-3AD203B41FA5}">
                      <a16:colId xmlns:a16="http://schemas.microsoft.com/office/drawing/2014/main" val="1722324765"/>
                    </a:ext>
                  </a:extLst>
                </a:gridCol>
                <a:gridCol w="1577056">
                  <a:extLst>
                    <a:ext uri="{9D8B030D-6E8A-4147-A177-3AD203B41FA5}">
                      <a16:colId xmlns:a16="http://schemas.microsoft.com/office/drawing/2014/main" val="799486522"/>
                    </a:ext>
                  </a:extLst>
                </a:gridCol>
                <a:gridCol w="1577056">
                  <a:extLst>
                    <a:ext uri="{9D8B030D-6E8A-4147-A177-3AD203B41FA5}">
                      <a16:colId xmlns:a16="http://schemas.microsoft.com/office/drawing/2014/main" val="2103796281"/>
                    </a:ext>
                  </a:extLst>
                </a:gridCol>
                <a:gridCol w="1577056">
                  <a:extLst>
                    <a:ext uri="{9D8B030D-6E8A-4147-A177-3AD203B41FA5}">
                      <a16:colId xmlns:a16="http://schemas.microsoft.com/office/drawing/2014/main" val="2542379366"/>
                    </a:ext>
                  </a:extLst>
                </a:gridCol>
              </a:tblGrid>
              <a:tr h="1591647">
                <a:tc>
                  <a:txBody>
                    <a:bodyPr/>
                    <a:lstStyle/>
                    <a:p>
                      <a:pPr marL="0" algn="ctr">
                        <a:lnSpc>
                          <a:spcPct val="100000"/>
                        </a:lnSpc>
                        <a:spcAft>
                          <a:spcPts val="0"/>
                        </a:spcAft>
                      </a:pPr>
                      <a:r>
                        <a:rPr lang="uk-UA" sz="1400" dirty="0">
                          <a:solidFill>
                            <a:schemeClr val="bg1"/>
                          </a:solidFill>
                          <a:effectLst/>
                        </a:rPr>
                        <a:t>Критерій вибору постачальника</a:t>
                      </a:r>
                      <a:endParaRPr lang="uk-UA"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Значущість критерію</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dirty="0">
                          <a:solidFill>
                            <a:schemeClr val="bg1"/>
                          </a:solidFill>
                          <a:effectLst/>
                        </a:rPr>
                        <a:t>Оцінка постачальника 1 за цим критерієм</a:t>
                      </a:r>
                      <a:endParaRPr lang="uk-UA"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dirty="0">
                          <a:solidFill>
                            <a:schemeClr val="bg1"/>
                          </a:solidFill>
                          <a:effectLst/>
                        </a:rPr>
                        <a:t>Оцінка постачальника 2 за цим критерієм</a:t>
                      </a:r>
                      <a:endParaRPr lang="uk-UA"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dirty="0">
                          <a:solidFill>
                            <a:schemeClr val="bg1"/>
                          </a:solidFill>
                          <a:effectLst/>
                        </a:rPr>
                        <a:t>Добуток значимості за цим критерієм (постачальник 1)</a:t>
                      </a:r>
                      <a:endParaRPr lang="uk-UA"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dirty="0">
                          <a:solidFill>
                            <a:schemeClr val="bg1"/>
                          </a:solidFill>
                          <a:effectLst/>
                        </a:rPr>
                        <a:t>Добуток значимості за цим критерієм (постачальник 2)</a:t>
                      </a:r>
                      <a:endParaRPr lang="uk-UA"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66800382"/>
                  </a:ext>
                </a:extLst>
              </a:tr>
              <a:tr h="265275">
                <a:tc>
                  <a:txBody>
                    <a:bodyPr/>
                    <a:lstStyle/>
                    <a:p>
                      <a:pPr marL="0" algn="ctr">
                        <a:lnSpc>
                          <a:spcPct val="100000"/>
                        </a:lnSpc>
                        <a:spcAft>
                          <a:spcPts val="0"/>
                        </a:spcAft>
                      </a:pPr>
                      <a:r>
                        <a:rPr lang="uk-UA" sz="1400">
                          <a:solidFill>
                            <a:schemeClr val="bg1"/>
                          </a:solidFill>
                          <a:effectLst/>
                        </a:rPr>
                        <a:t>1. Ціна</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0,25</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8</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7</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2,0</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1,75</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91004823"/>
                  </a:ext>
                </a:extLst>
              </a:tr>
              <a:tr h="530549">
                <a:tc>
                  <a:txBody>
                    <a:bodyPr/>
                    <a:lstStyle/>
                    <a:p>
                      <a:pPr marL="0" algn="ctr">
                        <a:lnSpc>
                          <a:spcPct val="100000"/>
                        </a:lnSpc>
                        <a:spcAft>
                          <a:spcPts val="0"/>
                        </a:spcAft>
                      </a:pPr>
                      <a:r>
                        <a:rPr lang="uk-UA" sz="1400">
                          <a:solidFill>
                            <a:schemeClr val="bg1"/>
                          </a:solidFill>
                          <a:effectLst/>
                        </a:rPr>
                        <a:t>2. Якість товару</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0,2</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7</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8</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1,4</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1,6</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50647636"/>
                  </a:ext>
                </a:extLst>
              </a:tr>
              <a:tr h="530549">
                <a:tc>
                  <a:txBody>
                    <a:bodyPr/>
                    <a:lstStyle/>
                    <a:p>
                      <a:pPr marL="0" algn="ctr">
                        <a:lnSpc>
                          <a:spcPct val="100000"/>
                        </a:lnSpc>
                        <a:spcAft>
                          <a:spcPts val="0"/>
                        </a:spcAft>
                      </a:pPr>
                      <a:r>
                        <a:rPr lang="uk-UA" sz="1400">
                          <a:solidFill>
                            <a:schemeClr val="bg1"/>
                          </a:solidFill>
                          <a:effectLst/>
                        </a:rPr>
                        <a:t>3. Надійність постачання</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0,15</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5</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3</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0,75</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0,45</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33002871"/>
                  </a:ext>
                </a:extLst>
              </a:tr>
              <a:tr h="530549">
                <a:tc>
                  <a:txBody>
                    <a:bodyPr/>
                    <a:lstStyle/>
                    <a:p>
                      <a:pPr marL="0" algn="ctr">
                        <a:lnSpc>
                          <a:spcPct val="100000"/>
                        </a:lnSpc>
                        <a:spcAft>
                          <a:spcPts val="0"/>
                        </a:spcAft>
                      </a:pPr>
                      <a:r>
                        <a:rPr lang="uk-UA" sz="1400">
                          <a:solidFill>
                            <a:schemeClr val="bg1"/>
                          </a:solidFill>
                          <a:effectLst/>
                        </a:rPr>
                        <a:t>4. Умови платежу</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0,15</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6</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4</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0,9</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0,6</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9622116"/>
                  </a:ext>
                </a:extLst>
              </a:tr>
              <a:tr h="530549">
                <a:tc>
                  <a:txBody>
                    <a:bodyPr/>
                    <a:lstStyle/>
                    <a:p>
                      <a:pPr marL="0" algn="ctr">
                        <a:lnSpc>
                          <a:spcPct val="100000"/>
                        </a:lnSpc>
                        <a:spcAft>
                          <a:spcPts val="0"/>
                        </a:spcAft>
                      </a:pPr>
                      <a:r>
                        <a:rPr lang="uk-UA" sz="1400">
                          <a:solidFill>
                            <a:schemeClr val="bg1"/>
                          </a:solidFill>
                          <a:effectLst/>
                        </a:rPr>
                        <a:t>5. Повнота асортименту</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0,1</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10</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8</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1,0</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0,8</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50902693"/>
                  </a:ext>
                </a:extLst>
              </a:tr>
              <a:tr h="530549">
                <a:tc>
                  <a:txBody>
                    <a:bodyPr/>
                    <a:lstStyle/>
                    <a:p>
                      <a:pPr marL="0" algn="ctr">
                        <a:lnSpc>
                          <a:spcPct val="100000"/>
                        </a:lnSpc>
                        <a:spcAft>
                          <a:spcPts val="0"/>
                        </a:spcAft>
                      </a:pPr>
                      <a:r>
                        <a:rPr lang="uk-UA" sz="1400">
                          <a:solidFill>
                            <a:schemeClr val="bg1"/>
                          </a:solidFill>
                          <a:effectLst/>
                        </a:rPr>
                        <a:t>6. Віддаленість постачальника</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0,1</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dirty="0">
                          <a:solidFill>
                            <a:schemeClr val="bg1"/>
                          </a:solidFill>
                          <a:effectLst/>
                        </a:rPr>
                        <a:t>9</a:t>
                      </a:r>
                      <a:endParaRPr lang="uk-UA"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9</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0,9</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0,9</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50486232"/>
                  </a:ext>
                </a:extLst>
              </a:tr>
              <a:tr h="530549">
                <a:tc>
                  <a:txBody>
                    <a:bodyPr/>
                    <a:lstStyle/>
                    <a:p>
                      <a:pPr marL="0" algn="ctr">
                        <a:lnSpc>
                          <a:spcPct val="100000"/>
                        </a:lnSpc>
                        <a:spcAft>
                          <a:spcPts val="0"/>
                        </a:spcAft>
                      </a:pPr>
                      <a:r>
                        <a:rPr lang="uk-UA" sz="1400">
                          <a:solidFill>
                            <a:schemeClr val="bg1"/>
                          </a:solidFill>
                          <a:effectLst/>
                        </a:rPr>
                        <a:t>7. Сервісне обслуговування</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0,05</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4</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10</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0,2</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0,5</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0034432"/>
                  </a:ext>
                </a:extLst>
              </a:tr>
              <a:tr h="265275">
                <a:tc>
                  <a:txBody>
                    <a:bodyPr/>
                    <a:lstStyle/>
                    <a:p>
                      <a:pPr marL="0" algn="ctr">
                        <a:lnSpc>
                          <a:spcPct val="100000"/>
                        </a:lnSpc>
                        <a:spcAft>
                          <a:spcPts val="0"/>
                        </a:spcAft>
                      </a:pPr>
                      <a:r>
                        <a:rPr lang="uk-UA" sz="1400">
                          <a:solidFill>
                            <a:schemeClr val="bg1"/>
                          </a:solidFill>
                          <a:effectLst/>
                        </a:rPr>
                        <a:t>Разом</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1,00</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 </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 </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a:solidFill>
                            <a:schemeClr val="bg1"/>
                          </a:solidFill>
                          <a:effectLst/>
                        </a:rPr>
                        <a:t>7,15</a:t>
                      </a:r>
                      <a:endParaRPr lang="uk-UA"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ctr">
                        <a:lnSpc>
                          <a:spcPct val="100000"/>
                        </a:lnSpc>
                        <a:spcAft>
                          <a:spcPts val="0"/>
                        </a:spcAft>
                      </a:pPr>
                      <a:r>
                        <a:rPr lang="uk-UA" sz="1400" dirty="0">
                          <a:solidFill>
                            <a:schemeClr val="bg1"/>
                          </a:solidFill>
                          <a:effectLst/>
                        </a:rPr>
                        <a:t>6,6</a:t>
                      </a:r>
                      <a:endParaRPr lang="uk-UA"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70771923"/>
                  </a:ext>
                </a:extLst>
              </a:tr>
            </a:tbl>
          </a:graphicData>
        </a:graphic>
      </p:graphicFrame>
    </p:spTree>
    <p:extLst>
      <p:ext uri="{BB962C8B-B14F-4D97-AF65-F5344CB8AC3E}">
        <p14:creationId xmlns:p14="http://schemas.microsoft.com/office/powerpoint/2010/main" val="257685364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Іон">
  <a:themeElements>
    <a:clrScheme name="Іо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І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І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3034</TotalTime>
  <Words>780</Words>
  <Application>Microsoft Office PowerPoint</Application>
  <PresentationFormat>Екран (4:3)</PresentationFormat>
  <Paragraphs>78</Paragraphs>
  <Slides>12</Slides>
  <Notes>0</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12</vt:i4>
      </vt:variant>
    </vt:vector>
  </HeadingPairs>
  <TitlesOfParts>
    <vt:vector size="18" baseType="lpstr">
      <vt:lpstr>Arial</vt:lpstr>
      <vt:lpstr>Calibri</vt:lpstr>
      <vt:lpstr>Century Gothic</vt:lpstr>
      <vt:lpstr>Times New Roman</vt:lpstr>
      <vt:lpstr>Wingdings 3</vt:lpstr>
      <vt:lpstr>Іон</vt:lpstr>
      <vt:lpstr>    ЛОГІСТИКА ЗМО-18-1, ЗМО-20-1с     Викладач: Володимир Георгійович Виговський</vt:lpstr>
      <vt:lpstr>ЛЕКЦІЯ 2.  Закупівельна логістика</vt:lpstr>
      <vt:lpstr>1. Пошук потенційних постачальників:  1.Оголошення конкурсу (тендера);  2. Вивчення рекламних матеріалів: каталогів фірм, оголошень у засобах масової інформації, мережі інтернет тощо;  3. Відвідування виставок і ярмарків;  4. Листування і особисті контакти з можливими постачальниками</vt:lpstr>
      <vt:lpstr>Види постачальників:  1.Виробник товару;  2. Дистриб’ютори та дилери;  3. Дропшиппери </vt:lpstr>
      <vt:lpstr>2. Аналіз потенційних постачальників:  Складений перелік потенційних постачальників аналізується за спеціальними критеріями добору прийнятних постачальників.  Таких критеріїв може бути кілька десятків, що не обмежуються ціною та якістю продукції, яку постачають. Можна назвати ще чимало суттєвих критеріїв вибору постачальника, не менш важливих для підприємства.  Критерії оцінки і добору генераторів матеріальних потоків зале­жать від вимог споживчої логістичної системи і можуть бути різні:  • надійність постачання;  • віддаленість постачальника від споживача;  • терміни виконання замовлень;  • періодичність постачань;  • умови оплати; • мінімальний розмір партії товару;  • можливість отримання знижки тощо.  </vt:lpstr>
      <vt:lpstr>    Основним документом, що регулює взаємини по закупівлях і поставкам матеріальних ресурсів, є договір поставки (угода, за якою постачальник зобов'язується сформувати й направити відповідний матеріальний потік , а споживач — прийняти й оплатити цю продукцію).                      </vt:lpstr>
      <vt:lpstr>3. Оцінка результатів роботи з постачальниками.   Для оцінки вже відомих постачальників часто використо­вують: 1) методику ранжування; 2) АВС-аналіз постачальників.   </vt:lpstr>
      <vt:lpstr>Методика ранжування полягає в таких діях, як: 1) оцінка значимості окремих критеріїв, за якими планується вибрати постачальника. Для цього обирають експер­тів (це можуть бути керівники підприємства або спеціалісти із постачання, виробництва). Кожному експерту пропонують (незалежно і таємно від інших експертів) встановити коефіці­єнт значимості кожного критерію в межах від 0 до 1 (можуть бути встановлені межі значень коефіцієнтів від 1 до 5, чи від 1 до 10 тощо).  Коефіцієнти значимості критеріїв, установлені експертами, проставляють у таблицю визначеної форми і потім в останньому стовпчику підраховують комп­лексну оцінку як суму коефіцієнтів значимості за кожним критерієм; 2) оцінка постачальників відповідно до значимості встановлених критеріїв. На основі історії роботи з постачальником виставляється оцінка за кожним критерієм (за десятибальною шкалою), після чого шляхом множення отриманих оцінок на значимість відповідних критеріїв і наступного додавання отри­маних результатів розраховується рейтинг постачальника.  </vt:lpstr>
      <vt:lpstr>Таблиця 3. Приклад розрахунку рейтингу постачальника</vt:lpstr>
      <vt:lpstr>АВС-аналіз постачальників  Класифікація постачальників за методом АВС здійснюється за такою схемою:  1. Добирається інформація про річний обіг кожного постачальника.  2. Розміри обігів записуються за спадною послідовністю.  3. Розраховується частка обігу кожного постачальника у відсотках від загального обігу.  4. Знаходяться акумульовані значення обігу постачальників у відсотках.   Як правило, розрізняють три групи постачальників.  А-постачальники — ті, з якими підприємство здійснює приблизно 75 %, обігу, такий обіг дають приблизно 5 % постачальників.  В-постачальники (20 %) дають переважно 20% обігу.  Для С-постачальників (75 %) обіг становить приблизно 5 %.  </vt:lpstr>
      <vt:lpstr>Таблиця 4. Приклад АВС-аналізу постачальників</vt:lpstr>
      <vt:lpstr>ДЯКУЮ ЗА УВАГУ!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Виговський Володимир Георгійович</dc:creator>
  <cp:lastModifiedBy>Пользователь Windows</cp:lastModifiedBy>
  <cp:revision>45</cp:revision>
  <dcterms:created xsi:type="dcterms:W3CDTF">2020-09-21T06:29:33Z</dcterms:created>
  <dcterms:modified xsi:type="dcterms:W3CDTF">2020-10-17T08:52:19Z</dcterms:modified>
</cp:coreProperties>
</file>