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«Екосистема. Натуральні, трансформовані та сконструйовані людиною екосистеми».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«Екосистема. Натуральні, трансформовані та сконструйовані людиною екосистеми».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«Екосистема. Натуральні, трансформовані та сконструйовані людиною екосистеми».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«Екосистема. Натуральні, трансформовані та сконструйовані людиною екосистеми».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«Екосистема. Натуральні, трансформовані та сконструйовані людиною екосистеми».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«Екосистема. Натуральні, трансформовані та сконструйовані людиною екосистеми».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«Екосистема. Натуральні, трансформовані та сконструйовані людиною екосистеми».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«Екосистема. Натуральні, трансформовані та сконструйовані людиною екосистеми».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«Екосистема. Натуральні, трансформовані та сконструйовані людиною екосистеми».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«Екосистема. Натуральні, трансформовані та сконструйовані людиною екосистеми».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«Екосистема. Натуральні, трансформовані та сконструйовані людиною екосистеми».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«Екосистема. Натуральні, трансформовані та сконструйовані людиною екосистеми».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«Екосистема. Натуральні, трансформовані та сконструйовані людиною екосистеми».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«Екосистема. Натуральні, трансформовані та сконструйовані людиною екосистеми».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«Екосистема. Натуральні, трансформовані та сконструйовані людиною екосистеми».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«Екосистема. Натуральні, трансформовані та сконструйовані людиною екосистеми».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«Екосистема. Натуральні, трансформовані та сконструйовані людиною екосистеми».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«Екосистема. Натуральні, трансформовані та сконструйовані людиною екосистеми».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«Екосистема. Натуральні, трансформовані та сконструйовані людиною екосистеми».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«Екосистема. Натуральні, трансформовані та сконструйовані людиною екосистеми».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«Екосистема. Натуральні, трансформовані та сконструйовані людиною екосистеми».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«Екосистема. Натуральні, трансформовані та сконструйовані людиною екосистеми».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«Екосистема. Натуральні, трансформовані та сконструйовані людиною екосистеми».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«Екосистема. Натуральні, трансформовані та сконструйовані людиною екосистеми».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«Екосистема. Натуральні, трансформовані та сконструйовані людиною екосистеми».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«Екосистема. Натуральні, трансформовані та сконструйовані людиною екосистеми».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«Екосистема. Натуральні, трансформовані та сконструйовані людиною екосистеми».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«Екосистема. Натуральні, трансформовані та сконструйовані людиною екосистеми».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«Екосистема. Натуральні, трансформовані та сконструйовані людиною екосистеми».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«Екосистема. Натуральні, трансформовані та сконструйовані людиною екосистеми».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«Екосистема. Натуральні, трансформовані та сконструйовані людиною екосистеми».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«Екосистема. Натуральні, трансформовані та сконструйовані людиною екосистеми».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«Екосистема. Натуральні, трансформовані та сконструйовані людиною екосистеми».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«Екосистема. Натуральні, трансформовані та сконструйовані людиною екосистеми».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Наданий користувачем текст лекції «Екосистема. Натуральні, трансформовані та сконструйовані людиною екосистеми».</a:t>
            </a:r>
          </a:p>
          <a:p>
            <a:r>
              <a:t>- Фонове зображення створено спеціально для цієї презентації засобами генерації зображень OpenAI.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cover-panel">
            <a:extLst>
              <a:ext uri="{FF2B5EF4-FFF2-40B4-BE49-F238E27FC236}">
                <a16:creationId xmlns:a16="http://schemas.microsoft.com/office/drawing/2014/main" id="{F65BB51A-806C-4640-810A-62762820A3A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7239000" cy="6858000"/>
          </a:xfrm>
          <a:prstGeom prst="rect">
            <a:avLst/>
          </a:prstGeom>
          <a:solidFill>
            <a:srgbClr val="153D33"/>
          </a:solidFill>
          <a:ln w="9525">
            <a:solidFill>
              <a:srgbClr val="153D33"/>
            </a:solidFill>
            <a:prstDash val="solid"/>
          </a:ln>
        </p:spPr>
      </p:sp>
      <p:sp>
        <p:nvSpPr>
          <p:cNvPr id="3" name="cover-edge">
            <a:extLst>
              <a:ext uri="{FF2B5EF4-FFF2-40B4-BE49-F238E27FC236}">
                <a16:creationId xmlns:a16="http://schemas.microsoft.com/office/drawing/2014/main" id="{4681E63F-9622-4F0E-BA93-1F20D97C15E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D99C35"/>
          </a:solidFill>
          <a:ln w="9525">
            <a:solidFill>
              <a:srgbClr val="D99C35"/>
            </a:solidFill>
            <a:prstDash val="solid"/>
          </a:ln>
        </p:spPr>
      </p:sp>
      <p:sp>
        <p:nvSpPr>
          <p:cNvPr id="4" name="cover-kicker">
            <a:extLst>
              <a:ext uri="{FF2B5EF4-FFF2-40B4-BE49-F238E27FC236}">
                <a16:creationId xmlns:a16="http://schemas.microsoft.com/office/drawing/2014/main" id="{7E502872-9D74-4C6A-B762-045BC0908219}"/>
              </a:ext>
            </a:extLst>
          </p:cNvPr>
          <p:cNvSpPr>
            <a:spLocks noGrp="1"/>
          </p:cNvSpPr>
          <p:nvPr/>
        </p:nvSpPr>
        <p:spPr>
          <a:xfrm>
            <a:off x="666750" y="685800"/>
            <a:ext cx="5905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125" b="1">
                <a:solidFill>
                  <a:srgbClr val="F2D395"/>
                </a:solidFill>
              </a:defRPr>
            </a:pPr>
            <a:r>
              <a:rPr sz="1125" b="1">
                <a:solidFill>
                  <a:srgbClr val="F2D395"/>
                </a:solidFill>
              </a:rPr>
              <a:t>ЛЕКЦІЯ З ДИСЦИПЛІНИ «ВІЙСЬКОВА ЕКОЛОГІЯ»</a:t>
            </a:r>
          </a:p>
        </p:txBody>
      </p:sp>
      <p:sp>
        <p:nvSpPr>
          <p:cNvPr id="5" name="cover-title">
            <a:extLst>
              <a:ext uri="{FF2B5EF4-FFF2-40B4-BE49-F238E27FC236}">
                <a16:creationId xmlns:a16="http://schemas.microsoft.com/office/drawing/2014/main" id="{1DAEC3EA-1D7B-44CA-8346-DBDC42DC3E7D}"/>
              </a:ext>
            </a:extLst>
          </p:cNvPr>
          <p:cNvSpPr>
            <a:spLocks noGrp="1"/>
          </p:cNvSpPr>
          <p:nvPr/>
        </p:nvSpPr>
        <p:spPr>
          <a:xfrm>
            <a:off x="666750" y="1200150"/>
            <a:ext cx="5905500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4050" b="1">
                <a:solidFill>
                  <a:srgbClr val="FFFFFF"/>
                </a:solidFill>
              </a:defRPr>
            </a:pPr>
            <a:r>
              <a:rPr sz="4050" b="1">
                <a:solidFill>
                  <a:srgbClr val="FFFFFF"/>
                </a:solidFill>
              </a:rPr>
              <a:t>Екосистема</a:t>
            </a:r>
          </a:p>
        </p:txBody>
      </p:sp>
      <p:sp>
        <p:nvSpPr>
          <p:cNvPr id="6" name="cover-subtitle">
            <a:extLst>
              <a:ext uri="{FF2B5EF4-FFF2-40B4-BE49-F238E27FC236}">
                <a16:creationId xmlns:a16="http://schemas.microsoft.com/office/drawing/2014/main" id="{A8C0E433-B75A-4094-B683-D870E53C35E2}"/>
              </a:ext>
            </a:extLst>
          </p:cNvPr>
          <p:cNvSpPr>
            <a:spLocks noGrp="1"/>
          </p:cNvSpPr>
          <p:nvPr/>
        </p:nvSpPr>
        <p:spPr>
          <a:xfrm>
            <a:off x="666750" y="2038350"/>
            <a:ext cx="5905500" cy="1276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550" b="1">
                <a:solidFill>
                  <a:srgbClr val="FFFFFF"/>
                </a:solidFill>
              </a:defRPr>
            </a:pPr>
            <a:r>
              <a:rPr sz="2550" b="1">
                <a:solidFill>
                  <a:srgbClr val="FFFFFF"/>
                </a:solidFill>
              </a:rPr>
              <a:t>Натуральні, трансформовані та сконструйовані людиною екосистеми</a:t>
            </a:r>
          </a:p>
        </p:txBody>
      </p:sp>
      <p:sp>
        <p:nvSpPr>
          <p:cNvPr id="7" name="cover-rule">
            <a:extLst>
              <a:ext uri="{FF2B5EF4-FFF2-40B4-BE49-F238E27FC236}">
                <a16:creationId xmlns:a16="http://schemas.microsoft.com/office/drawing/2014/main" id="{65EEF283-9FAE-4495-A284-CD86E0C20931}"/>
              </a:ext>
            </a:extLst>
          </p:cNvPr>
          <p:cNvSpPr>
            <a:spLocks noGrp="1"/>
          </p:cNvSpPr>
          <p:nvPr/>
        </p:nvSpPr>
        <p:spPr>
          <a:xfrm>
            <a:off x="666750" y="3533775"/>
            <a:ext cx="2381250" cy="57150"/>
          </a:xfrm>
          <a:prstGeom prst="rect">
            <a:avLst/>
          </a:prstGeom>
          <a:solidFill>
            <a:srgbClr val="D99C35"/>
          </a:solidFill>
          <a:ln w="9525">
            <a:solidFill>
              <a:srgbClr val="D99C35"/>
            </a:solidFill>
            <a:prstDash val="solid"/>
          </a:ln>
        </p:spPr>
      </p:sp>
      <p:sp>
        <p:nvSpPr>
          <p:cNvPr id="9" name="cover-purpose">
            <a:extLst>
              <a:ext uri="{FF2B5EF4-FFF2-40B4-BE49-F238E27FC236}">
                <a16:creationId xmlns:a16="http://schemas.microsoft.com/office/drawing/2014/main" id="{0F28EB34-1697-42CE-A1BA-5F3A77488FA7}"/>
              </a:ext>
            </a:extLst>
          </p:cNvPr>
          <p:cNvSpPr>
            <a:spLocks noGrp="1"/>
          </p:cNvSpPr>
          <p:nvPr/>
        </p:nvSpPr>
        <p:spPr>
          <a:xfrm>
            <a:off x="666750" y="4648200"/>
            <a:ext cx="56197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0">
                <a:solidFill>
                  <a:srgbClr val="D6E0D8"/>
                </a:solidFill>
              </a:defRPr>
            </a:pPr>
            <a:r>
              <a:rPr sz="1500" b="0">
                <a:solidFill>
                  <a:srgbClr val="D6E0D8"/>
                </a:solidFill>
              </a:rPr>
              <a:t>Будова, функціонування, військовий вплив, моніторинг і відновлення</a:t>
            </a:r>
          </a:p>
        </p:txBody>
      </p:sp>
    </p:spTree>
    <p:extLst>
      <p:ext uri="{BB962C8B-B14F-4D97-AF65-F5344CB8AC3E}">
        <p14:creationId xmlns:p14="http://schemas.microsoft.com/office/powerpoint/2010/main" val="12951975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Рисунок 2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1">
            <a:extLst>
              <a:ext uri="{FF2B5EF4-FFF2-40B4-BE49-F238E27FC236}">
                <a16:creationId xmlns:a16="http://schemas.microsoft.com/office/drawing/2014/main" id="{6B7CF521-DC86-4A33-9B0B-5D37AF84F21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BF8EF"/>
          </a:solidFill>
          <a:ln w="9525">
            <a:solidFill>
              <a:srgbClr val="FBF8EF"/>
            </a:solidFill>
            <a:prstDash val="solid"/>
          </a:ln>
        </p:spPr>
      </p:sp>
      <p:sp>
        <p:nvSpPr>
          <p:cNvPr id="3" name="edge-1">
            <a:extLst>
              <a:ext uri="{FF2B5EF4-FFF2-40B4-BE49-F238E27FC236}">
                <a16:creationId xmlns:a16="http://schemas.microsoft.com/office/drawing/2014/main" id="{2BE1580A-E0A6-4927-BDD1-5EAB03F97C1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D99C35"/>
          </a:solidFill>
          <a:ln w="9525">
            <a:solidFill>
              <a:srgbClr val="D99C35"/>
            </a:solidFill>
            <a:prstDash val="solid"/>
          </a:ln>
        </p:spPr>
      </p:sp>
      <p:sp>
        <p:nvSpPr>
          <p:cNvPr id="4" name="course-1">
            <a:extLst>
              <a:ext uri="{FF2B5EF4-FFF2-40B4-BE49-F238E27FC236}">
                <a16:creationId xmlns:a16="http://schemas.microsoft.com/office/drawing/2014/main" id="{7B4D5268-523D-4389-98C9-BDB775CDAEF3}"/>
              </a:ext>
            </a:extLst>
          </p:cNvPr>
          <p:cNvSpPr>
            <a:spLocks noGrp="1"/>
          </p:cNvSpPr>
          <p:nvPr/>
        </p:nvSpPr>
        <p:spPr>
          <a:xfrm>
            <a:off x="514350" y="247650"/>
            <a:ext cx="3238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35634F"/>
                </a:solidFill>
              </a:defRPr>
            </a:pPr>
            <a:r>
              <a:rPr sz="975" b="1">
                <a:solidFill>
                  <a:srgbClr val="35634F"/>
                </a:solidFill>
              </a:rPr>
              <a:t>ВІЙСЬКОВА ЕКОЛОГІЯ</a:t>
            </a:r>
          </a:p>
        </p:txBody>
      </p:sp>
      <p:sp>
        <p:nvSpPr>
          <p:cNvPr id="5" name="section-1">
            <a:extLst>
              <a:ext uri="{FF2B5EF4-FFF2-40B4-BE49-F238E27FC236}">
                <a16:creationId xmlns:a16="http://schemas.microsoft.com/office/drawing/2014/main" id="{018E3AB6-FC0F-4193-98E5-B5C81DDF7241}"/>
              </a:ext>
            </a:extLst>
          </p:cNvPr>
          <p:cNvSpPr>
            <a:spLocks noGrp="1"/>
          </p:cNvSpPr>
          <p:nvPr/>
        </p:nvSpPr>
        <p:spPr>
          <a:xfrm>
            <a:off x="5715000" y="247650"/>
            <a:ext cx="3810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769080"/>
                </a:solidFill>
              </a:defRPr>
            </a:pPr>
            <a:r>
              <a:rPr sz="900" b="1">
                <a:solidFill>
                  <a:srgbClr val="769080"/>
                </a:solidFill>
              </a:rPr>
              <a:t>РОЗДІЛ 01  ·  ЧАСТИНА А</a:t>
            </a:r>
          </a:p>
        </p:txBody>
      </p:sp>
      <p:sp>
        <p:nvSpPr>
          <p:cNvPr id="6" name="title-1">
            <a:extLst>
              <a:ext uri="{FF2B5EF4-FFF2-40B4-BE49-F238E27FC236}">
                <a16:creationId xmlns:a16="http://schemas.microsoft.com/office/drawing/2014/main" id="{0455AE6B-0DDA-4227-8042-EE5F8A08D76C}"/>
              </a:ext>
            </a:extLst>
          </p:cNvPr>
          <p:cNvSpPr>
            <a:spLocks noGrp="1"/>
          </p:cNvSpPr>
          <p:nvPr/>
        </p:nvSpPr>
        <p:spPr>
          <a:xfrm>
            <a:off x="514350" y="571500"/>
            <a:ext cx="89535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625" b="1">
                <a:solidFill>
                  <a:srgbClr val="173129"/>
                </a:solidFill>
              </a:defRPr>
            </a:pPr>
            <a:r>
              <a:rPr sz="2625" b="1">
                <a:solidFill>
                  <a:srgbClr val="173129"/>
                </a:solidFill>
              </a:rPr>
              <a:t>Екосистема об’єднує живу й неживу природу в одну функціональну систему</a:t>
            </a:r>
          </a:p>
        </p:txBody>
      </p:sp>
      <p:sp>
        <p:nvSpPr>
          <p:cNvPr id="7" name="rule-1">
            <a:extLst>
              <a:ext uri="{FF2B5EF4-FFF2-40B4-BE49-F238E27FC236}">
                <a16:creationId xmlns:a16="http://schemas.microsoft.com/office/drawing/2014/main" id="{3474FDCB-92E5-4EE1-B6A2-6B6ED4CBB9CC}"/>
              </a:ext>
            </a:extLst>
          </p:cNvPr>
          <p:cNvSpPr>
            <a:spLocks noGrp="1"/>
          </p:cNvSpPr>
          <p:nvPr/>
        </p:nvSpPr>
        <p:spPr>
          <a:xfrm>
            <a:off x="514350" y="1495425"/>
            <a:ext cx="9010650" cy="38100"/>
          </a:xfrm>
          <a:prstGeom prst="rect">
            <a:avLst/>
          </a:prstGeom>
          <a:solidFill>
            <a:srgbClr val="D99C35"/>
          </a:solidFill>
          <a:ln w="9525">
            <a:solidFill>
              <a:srgbClr val="D99C35"/>
            </a:solidFill>
            <a:prstDash val="solid"/>
          </a:ln>
        </p:spPr>
      </p:sp>
      <p:sp>
        <p:nvSpPr>
          <p:cNvPr id="8" name="number-1">
            <a:extLst>
              <a:ext uri="{FF2B5EF4-FFF2-40B4-BE49-F238E27FC236}">
                <a16:creationId xmlns:a16="http://schemas.microsoft.com/office/drawing/2014/main" id="{27C6BEE1-7FC6-40ED-8C00-335B087FB03D}"/>
              </a:ext>
            </a:extLst>
          </p:cNvPr>
          <p:cNvSpPr>
            <a:spLocks noGrp="1"/>
          </p:cNvSpPr>
          <p:nvPr/>
        </p:nvSpPr>
        <p:spPr>
          <a:xfrm>
            <a:off x="10572750" y="361950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01</a:t>
            </a:r>
          </a:p>
        </p:txBody>
      </p:sp>
      <p:sp>
        <p:nvSpPr>
          <p:cNvPr id="9" name="foot-1">
            <a:extLst>
              <a:ext uri="{FF2B5EF4-FFF2-40B4-BE49-F238E27FC236}">
                <a16:creationId xmlns:a16="http://schemas.microsoft.com/office/drawing/2014/main" id="{7A674E85-4022-4BCC-959C-88659E0C42D3}"/>
              </a:ext>
            </a:extLst>
          </p:cNvPr>
          <p:cNvSpPr>
            <a:spLocks noGrp="1"/>
          </p:cNvSpPr>
          <p:nvPr/>
        </p:nvSpPr>
        <p:spPr>
          <a:xfrm>
            <a:off x="10477500" y="6210300"/>
            <a:ext cx="12192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ЕКОСИСТЕМИ</a:t>
            </a:r>
          </a:p>
        </p:txBody>
      </p:sp>
      <p:sp>
        <p:nvSpPr>
          <p:cNvPr id="10" name="def-1">
            <a:extLst>
              <a:ext uri="{FF2B5EF4-FFF2-40B4-BE49-F238E27FC236}">
                <a16:creationId xmlns:a16="http://schemas.microsoft.com/office/drawing/2014/main" id="{1E4FEC02-9FA1-48C7-BD04-D0F2E2AC1089}"/>
              </a:ext>
            </a:extLst>
          </p:cNvPr>
          <p:cNvSpPr>
            <a:spLocks noGrp="1"/>
          </p:cNvSpPr>
          <p:nvPr/>
        </p:nvSpPr>
        <p:spPr>
          <a:xfrm>
            <a:off x="514350" y="1752600"/>
            <a:ext cx="901065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173129"/>
                </a:solidFill>
              </a:defRPr>
            </a:pPr>
            <a:r>
              <a:rPr sz="1650" b="1">
                <a:solidFill>
                  <a:srgbClr val="173129"/>
                </a:solidFill>
              </a:rPr>
              <a:t>Екосистема — сукупність організмів і компонентів неживої природи, пов’язаних потоками енергії та колообігами речовин.</a:t>
            </a:r>
          </a:p>
        </p:txBody>
      </p:sp>
      <p:sp>
        <p:nvSpPr>
          <p:cNvPr id="11" name="ca-num-1-0">
            <a:extLst>
              <a:ext uri="{FF2B5EF4-FFF2-40B4-BE49-F238E27FC236}">
                <a16:creationId xmlns:a16="http://schemas.microsoft.com/office/drawing/2014/main" id="{DF3B5C5F-EA0E-4633-8E50-B0C81A1E61EB}"/>
              </a:ext>
            </a:extLst>
          </p:cNvPr>
          <p:cNvSpPr>
            <a:spLocks noGrp="1"/>
          </p:cNvSpPr>
          <p:nvPr/>
        </p:nvSpPr>
        <p:spPr>
          <a:xfrm>
            <a:off x="514350" y="3000375"/>
            <a:ext cx="571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D99C35"/>
                </a:solidFill>
              </a:defRPr>
            </a:pPr>
            <a:r>
              <a:rPr sz="1950" b="1">
                <a:solidFill>
                  <a:srgbClr val="D99C35"/>
                </a:solidFill>
              </a:rPr>
              <a:t>01</a:t>
            </a:r>
          </a:p>
        </p:txBody>
      </p:sp>
      <p:sp>
        <p:nvSpPr>
          <p:cNvPr id="12" name="ca-head-1-0">
            <a:extLst>
              <a:ext uri="{FF2B5EF4-FFF2-40B4-BE49-F238E27FC236}">
                <a16:creationId xmlns:a16="http://schemas.microsoft.com/office/drawing/2014/main" id="{D64DD977-8DB1-4BA7-8993-7D986A77D2E4}"/>
              </a:ext>
            </a:extLst>
          </p:cNvPr>
          <p:cNvSpPr>
            <a:spLocks noGrp="1"/>
          </p:cNvSpPr>
          <p:nvPr/>
        </p:nvSpPr>
        <p:spPr>
          <a:xfrm>
            <a:off x="514350" y="3476625"/>
            <a:ext cx="26670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35634F"/>
                </a:solidFill>
              </a:defRPr>
            </a:pPr>
            <a:r>
              <a:rPr sz="1650" b="1">
                <a:solidFill>
                  <a:srgbClr val="35634F"/>
                </a:solidFill>
              </a:rPr>
              <a:t>Склад</a:t>
            </a:r>
          </a:p>
        </p:txBody>
      </p:sp>
      <p:sp>
        <p:nvSpPr>
          <p:cNvPr id="13" name="ca-body-1-0">
            <a:extLst>
              <a:ext uri="{FF2B5EF4-FFF2-40B4-BE49-F238E27FC236}">
                <a16:creationId xmlns:a16="http://schemas.microsoft.com/office/drawing/2014/main" id="{56BB52D0-251C-4558-9384-80C5BAE866ED}"/>
              </a:ext>
            </a:extLst>
          </p:cNvPr>
          <p:cNvSpPr>
            <a:spLocks noGrp="1"/>
          </p:cNvSpPr>
          <p:nvPr/>
        </p:nvSpPr>
        <p:spPr>
          <a:xfrm>
            <a:off x="514350" y="3952875"/>
            <a:ext cx="2667000" cy="1333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617069"/>
                </a:solidFill>
              </a:defRPr>
            </a:pPr>
            <a:r>
              <a:rPr sz="1275" b="0">
                <a:solidFill>
                  <a:srgbClr val="617069"/>
                </a:solidFill>
              </a:rPr>
              <a:t>Організми, повітря, вода, ґрунт, сонячна енергія, мінеральні й органічні речовини.</a:t>
            </a:r>
          </a:p>
        </p:txBody>
      </p:sp>
      <p:sp>
        <p:nvSpPr>
          <p:cNvPr id="14" name="ca-line-1-0">
            <a:extLst>
              <a:ext uri="{FF2B5EF4-FFF2-40B4-BE49-F238E27FC236}">
                <a16:creationId xmlns:a16="http://schemas.microsoft.com/office/drawing/2014/main" id="{41C6DCF2-B526-44C4-A69A-B7A20889A497}"/>
              </a:ext>
            </a:extLst>
          </p:cNvPr>
          <p:cNvSpPr>
            <a:spLocks noGrp="1"/>
          </p:cNvSpPr>
          <p:nvPr/>
        </p:nvSpPr>
        <p:spPr>
          <a:xfrm>
            <a:off x="514350" y="5476875"/>
            <a:ext cx="2667000" cy="38100"/>
          </a:xfrm>
          <a:prstGeom prst="rect">
            <a:avLst/>
          </a:prstGeom>
          <a:solidFill>
            <a:srgbClr val="35634F"/>
          </a:solidFill>
          <a:ln w="9525">
            <a:solidFill>
              <a:srgbClr val="35634F"/>
            </a:solidFill>
            <a:prstDash val="solid"/>
          </a:ln>
        </p:spPr>
      </p:sp>
      <p:sp>
        <p:nvSpPr>
          <p:cNvPr id="15" name="ca-num-1-1">
            <a:extLst>
              <a:ext uri="{FF2B5EF4-FFF2-40B4-BE49-F238E27FC236}">
                <a16:creationId xmlns:a16="http://schemas.microsoft.com/office/drawing/2014/main" id="{44ACF065-7B9C-471B-92D2-6626EE1673E0}"/>
              </a:ext>
            </a:extLst>
          </p:cNvPr>
          <p:cNvSpPr>
            <a:spLocks noGrp="1"/>
          </p:cNvSpPr>
          <p:nvPr/>
        </p:nvSpPr>
        <p:spPr>
          <a:xfrm>
            <a:off x="3524250" y="3000375"/>
            <a:ext cx="571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D99C35"/>
                </a:solidFill>
              </a:defRPr>
            </a:pPr>
            <a:r>
              <a:rPr sz="1950" b="1">
                <a:solidFill>
                  <a:srgbClr val="D99C35"/>
                </a:solidFill>
              </a:rPr>
              <a:t>02</a:t>
            </a:r>
          </a:p>
        </p:txBody>
      </p:sp>
      <p:sp>
        <p:nvSpPr>
          <p:cNvPr id="16" name="ca-head-1-1">
            <a:extLst>
              <a:ext uri="{FF2B5EF4-FFF2-40B4-BE49-F238E27FC236}">
                <a16:creationId xmlns:a16="http://schemas.microsoft.com/office/drawing/2014/main" id="{3A1C18BB-BFC5-4188-8818-473C6D2CB027}"/>
              </a:ext>
            </a:extLst>
          </p:cNvPr>
          <p:cNvSpPr>
            <a:spLocks noGrp="1"/>
          </p:cNvSpPr>
          <p:nvPr/>
        </p:nvSpPr>
        <p:spPr>
          <a:xfrm>
            <a:off x="3524250" y="3476625"/>
            <a:ext cx="26670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35634F"/>
                </a:solidFill>
              </a:defRPr>
            </a:pPr>
            <a:r>
              <a:rPr sz="1650" b="1">
                <a:solidFill>
                  <a:srgbClr val="35634F"/>
                </a:solidFill>
              </a:rPr>
              <a:t>Біосфера</a:t>
            </a:r>
          </a:p>
        </p:txBody>
      </p:sp>
      <p:sp>
        <p:nvSpPr>
          <p:cNvPr id="17" name="ca-body-1-1">
            <a:extLst>
              <a:ext uri="{FF2B5EF4-FFF2-40B4-BE49-F238E27FC236}">
                <a16:creationId xmlns:a16="http://schemas.microsoft.com/office/drawing/2014/main" id="{B73F18CB-8C6E-4D07-A45F-278F47EB86CF}"/>
              </a:ext>
            </a:extLst>
          </p:cNvPr>
          <p:cNvSpPr>
            <a:spLocks noGrp="1"/>
          </p:cNvSpPr>
          <p:nvPr/>
        </p:nvSpPr>
        <p:spPr>
          <a:xfrm>
            <a:off x="3524250" y="3952875"/>
            <a:ext cx="2667000" cy="1333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617069"/>
                </a:solidFill>
              </a:defRPr>
            </a:pPr>
            <a:r>
              <a:rPr sz="1275" b="0">
                <a:solidFill>
                  <a:srgbClr val="617069"/>
                </a:solidFill>
              </a:rPr>
              <a:t>Кожна локальна екосистема є частиною глобальної оболонки життя.</a:t>
            </a:r>
          </a:p>
        </p:txBody>
      </p:sp>
      <p:sp>
        <p:nvSpPr>
          <p:cNvPr id="18" name="ca-line-1-1">
            <a:extLst>
              <a:ext uri="{FF2B5EF4-FFF2-40B4-BE49-F238E27FC236}">
                <a16:creationId xmlns:a16="http://schemas.microsoft.com/office/drawing/2014/main" id="{B50F70BA-65C3-4371-B690-D734ED9E6D95}"/>
              </a:ext>
            </a:extLst>
          </p:cNvPr>
          <p:cNvSpPr>
            <a:spLocks noGrp="1"/>
          </p:cNvSpPr>
          <p:nvPr/>
        </p:nvSpPr>
        <p:spPr>
          <a:xfrm>
            <a:off x="3524250" y="5476875"/>
            <a:ext cx="2667000" cy="38100"/>
          </a:xfrm>
          <a:prstGeom prst="rect">
            <a:avLst/>
          </a:prstGeom>
          <a:solidFill>
            <a:srgbClr val="4D7B83"/>
          </a:solidFill>
          <a:ln w="9525">
            <a:solidFill>
              <a:srgbClr val="4D7B83"/>
            </a:solidFill>
            <a:prstDash val="solid"/>
          </a:ln>
        </p:spPr>
      </p:sp>
      <p:sp>
        <p:nvSpPr>
          <p:cNvPr id="19" name="ca-num-1-2">
            <a:extLst>
              <a:ext uri="{FF2B5EF4-FFF2-40B4-BE49-F238E27FC236}">
                <a16:creationId xmlns:a16="http://schemas.microsoft.com/office/drawing/2014/main" id="{78860171-18F2-487A-85D6-D7E1619FBBA2}"/>
              </a:ext>
            </a:extLst>
          </p:cNvPr>
          <p:cNvSpPr>
            <a:spLocks noGrp="1"/>
          </p:cNvSpPr>
          <p:nvPr/>
        </p:nvSpPr>
        <p:spPr>
          <a:xfrm>
            <a:off x="6534150" y="3000375"/>
            <a:ext cx="571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D99C35"/>
                </a:solidFill>
              </a:defRPr>
            </a:pPr>
            <a:r>
              <a:rPr sz="1950" b="1">
                <a:solidFill>
                  <a:srgbClr val="D99C35"/>
                </a:solidFill>
              </a:rPr>
              <a:t>03</a:t>
            </a:r>
          </a:p>
        </p:txBody>
      </p:sp>
      <p:sp>
        <p:nvSpPr>
          <p:cNvPr id="20" name="ca-head-1-2">
            <a:extLst>
              <a:ext uri="{FF2B5EF4-FFF2-40B4-BE49-F238E27FC236}">
                <a16:creationId xmlns:a16="http://schemas.microsoft.com/office/drawing/2014/main" id="{7622F4A6-B121-4086-9C4F-5283B7AA2958}"/>
              </a:ext>
            </a:extLst>
          </p:cNvPr>
          <p:cNvSpPr>
            <a:spLocks noGrp="1"/>
          </p:cNvSpPr>
          <p:nvPr/>
        </p:nvSpPr>
        <p:spPr>
          <a:xfrm>
            <a:off x="6534150" y="3476625"/>
            <a:ext cx="26670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35634F"/>
                </a:solidFill>
              </a:defRPr>
            </a:pPr>
            <a:r>
              <a:rPr sz="1650" b="1">
                <a:solidFill>
                  <a:srgbClr val="35634F"/>
                </a:solidFill>
              </a:rPr>
              <a:t>Межі</a:t>
            </a:r>
          </a:p>
        </p:txBody>
      </p:sp>
      <p:sp>
        <p:nvSpPr>
          <p:cNvPr id="21" name="ca-body-1-2">
            <a:extLst>
              <a:ext uri="{FF2B5EF4-FFF2-40B4-BE49-F238E27FC236}">
                <a16:creationId xmlns:a16="http://schemas.microsoft.com/office/drawing/2014/main" id="{F63BF013-1AAF-493C-9D05-96C7AC4D6CE3}"/>
              </a:ext>
            </a:extLst>
          </p:cNvPr>
          <p:cNvSpPr>
            <a:spLocks noGrp="1"/>
          </p:cNvSpPr>
          <p:nvPr/>
        </p:nvSpPr>
        <p:spPr>
          <a:xfrm>
            <a:off x="6534150" y="3952875"/>
            <a:ext cx="2667000" cy="1333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617069"/>
                </a:solidFill>
              </a:defRPr>
            </a:pPr>
            <a:r>
              <a:rPr sz="1275" b="0">
                <a:solidFill>
                  <a:srgbClr val="617069"/>
                </a:solidFill>
              </a:rPr>
              <a:t>Вони можуть бути природними або умовними, а стан системи змінюється в часі.</a:t>
            </a:r>
          </a:p>
        </p:txBody>
      </p:sp>
      <p:sp>
        <p:nvSpPr>
          <p:cNvPr id="22" name="ca-line-1-2">
            <a:extLst>
              <a:ext uri="{FF2B5EF4-FFF2-40B4-BE49-F238E27FC236}">
                <a16:creationId xmlns:a16="http://schemas.microsoft.com/office/drawing/2014/main" id="{D956585D-68FE-4FC8-9248-CFDF9DE03228}"/>
              </a:ext>
            </a:extLst>
          </p:cNvPr>
          <p:cNvSpPr>
            <a:spLocks noGrp="1"/>
          </p:cNvSpPr>
          <p:nvPr/>
        </p:nvSpPr>
        <p:spPr>
          <a:xfrm>
            <a:off x="6534150" y="5476875"/>
            <a:ext cx="2667000" cy="38100"/>
          </a:xfrm>
          <a:prstGeom prst="rect">
            <a:avLst/>
          </a:prstGeom>
          <a:solidFill>
            <a:srgbClr val="A15A35"/>
          </a:solidFill>
          <a:ln w="9525">
            <a:solidFill>
              <a:srgbClr val="A15A35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1790721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2">
            <a:extLst>
              <a:ext uri="{FF2B5EF4-FFF2-40B4-BE49-F238E27FC236}">
                <a16:creationId xmlns:a16="http://schemas.microsoft.com/office/drawing/2014/main" id="{98883DBC-9B90-4A46-A15F-1B37113B407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BF8EF"/>
          </a:solidFill>
          <a:ln w="9525">
            <a:solidFill>
              <a:srgbClr val="FBF8EF"/>
            </a:solidFill>
            <a:prstDash val="solid"/>
          </a:ln>
        </p:spPr>
      </p:sp>
      <p:sp>
        <p:nvSpPr>
          <p:cNvPr id="3" name="edge-2">
            <a:extLst>
              <a:ext uri="{FF2B5EF4-FFF2-40B4-BE49-F238E27FC236}">
                <a16:creationId xmlns:a16="http://schemas.microsoft.com/office/drawing/2014/main" id="{E7974C59-5368-4B32-8E78-72E1866DB7A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4D7B83"/>
          </a:solidFill>
          <a:ln w="9525">
            <a:solidFill>
              <a:srgbClr val="4D7B83"/>
            </a:solidFill>
            <a:prstDash val="solid"/>
          </a:ln>
        </p:spPr>
      </p:sp>
      <p:sp>
        <p:nvSpPr>
          <p:cNvPr id="4" name="course-2">
            <a:extLst>
              <a:ext uri="{FF2B5EF4-FFF2-40B4-BE49-F238E27FC236}">
                <a16:creationId xmlns:a16="http://schemas.microsoft.com/office/drawing/2014/main" id="{54FDD27D-A1B0-48B8-BF5C-B14D06EEA32C}"/>
              </a:ext>
            </a:extLst>
          </p:cNvPr>
          <p:cNvSpPr>
            <a:spLocks noGrp="1"/>
          </p:cNvSpPr>
          <p:nvPr/>
        </p:nvSpPr>
        <p:spPr>
          <a:xfrm>
            <a:off x="514350" y="247650"/>
            <a:ext cx="3238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35634F"/>
                </a:solidFill>
              </a:defRPr>
            </a:pPr>
            <a:r>
              <a:rPr sz="975" b="1">
                <a:solidFill>
                  <a:srgbClr val="35634F"/>
                </a:solidFill>
              </a:rPr>
              <a:t>ВІЙСЬКОВА ЕКОЛОГІЯ</a:t>
            </a:r>
          </a:p>
        </p:txBody>
      </p:sp>
      <p:sp>
        <p:nvSpPr>
          <p:cNvPr id="5" name="section-2">
            <a:extLst>
              <a:ext uri="{FF2B5EF4-FFF2-40B4-BE49-F238E27FC236}">
                <a16:creationId xmlns:a16="http://schemas.microsoft.com/office/drawing/2014/main" id="{D5E8E863-987A-4080-ABF7-C03B28DE7B0B}"/>
              </a:ext>
            </a:extLst>
          </p:cNvPr>
          <p:cNvSpPr>
            <a:spLocks noGrp="1"/>
          </p:cNvSpPr>
          <p:nvPr/>
        </p:nvSpPr>
        <p:spPr>
          <a:xfrm>
            <a:off x="5715000" y="247650"/>
            <a:ext cx="3810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769080"/>
                </a:solidFill>
              </a:defRPr>
            </a:pPr>
            <a:r>
              <a:rPr sz="900" b="1">
                <a:solidFill>
                  <a:srgbClr val="769080"/>
                </a:solidFill>
              </a:rPr>
              <a:t>РОЗДІЛ 01  ·  ЧАСТИНА Б</a:t>
            </a:r>
          </a:p>
        </p:txBody>
      </p:sp>
      <p:sp>
        <p:nvSpPr>
          <p:cNvPr id="6" name="title-2">
            <a:extLst>
              <a:ext uri="{FF2B5EF4-FFF2-40B4-BE49-F238E27FC236}">
                <a16:creationId xmlns:a16="http://schemas.microsoft.com/office/drawing/2014/main" id="{CC5CD7C1-BD84-448F-9B2A-F60E7E7A1E27}"/>
              </a:ext>
            </a:extLst>
          </p:cNvPr>
          <p:cNvSpPr>
            <a:spLocks noGrp="1"/>
          </p:cNvSpPr>
          <p:nvPr/>
        </p:nvSpPr>
        <p:spPr>
          <a:xfrm>
            <a:off x="514350" y="571500"/>
            <a:ext cx="89535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625" b="1">
                <a:solidFill>
                  <a:srgbClr val="173129"/>
                </a:solidFill>
              </a:defRPr>
            </a:pPr>
            <a:r>
              <a:rPr sz="2625" b="1">
                <a:solidFill>
                  <a:srgbClr val="173129"/>
                </a:solidFill>
              </a:rPr>
              <a:t>Жодна екосистема не існує ізольовано</a:t>
            </a:r>
          </a:p>
        </p:txBody>
      </p:sp>
      <p:sp>
        <p:nvSpPr>
          <p:cNvPr id="7" name="rule-2">
            <a:extLst>
              <a:ext uri="{FF2B5EF4-FFF2-40B4-BE49-F238E27FC236}">
                <a16:creationId xmlns:a16="http://schemas.microsoft.com/office/drawing/2014/main" id="{4AF8F615-8F16-4FB2-AD1D-0955C2E3C899}"/>
              </a:ext>
            </a:extLst>
          </p:cNvPr>
          <p:cNvSpPr>
            <a:spLocks noGrp="1"/>
          </p:cNvSpPr>
          <p:nvPr/>
        </p:nvSpPr>
        <p:spPr>
          <a:xfrm>
            <a:off x="514350" y="1495425"/>
            <a:ext cx="9010650" cy="38100"/>
          </a:xfrm>
          <a:prstGeom prst="rect">
            <a:avLst/>
          </a:prstGeom>
          <a:solidFill>
            <a:srgbClr val="4D7B83"/>
          </a:solidFill>
          <a:ln w="9525">
            <a:solidFill>
              <a:srgbClr val="4D7B83"/>
            </a:solidFill>
            <a:prstDash val="solid"/>
          </a:ln>
        </p:spPr>
      </p:sp>
      <p:sp>
        <p:nvSpPr>
          <p:cNvPr id="8" name="number-2">
            <a:extLst>
              <a:ext uri="{FF2B5EF4-FFF2-40B4-BE49-F238E27FC236}">
                <a16:creationId xmlns:a16="http://schemas.microsoft.com/office/drawing/2014/main" id="{474416AA-9FBE-4895-9974-208E71062322}"/>
              </a:ext>
            </a:extLst>
          </p:cNvPr>
          <p:cNvSpPr>
            <a:spLocks noGrp="1"/>
          </p:cNvSpPr>
          <p:nvPr/>
        </p:nvSpPr>
        <p:spPr>
          <a:xfrm>
            <a:off x="10572750" y="361950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02</a:t>
            </a:r>
          </a:p>
        </p:txBody>
      </p:sp>
      <p:sp>
        <p:nvSpPr>
          <p:cNvPr id="9" name="foot-2">
            <a:extLst>
              <a:ext uri="{FF2B5EF4-FFF2-40B4-BE49-F238E27FC236}">
                <a16:creationId xmlns:a16="http://schemas.microsoft.com/office/drawing/2014/main" id="{850400C6-F566-4DF7-9821-CCF79C343CB7}"/>
              </a:ext>
            </a:extLst>
          </p:cNvPr>
          <p:cNvSpPr>
            <a:spLocks noGrp="1"/>
          </p:cNvSpPr>
          <p:nvPr/>
        </p:nvSpPr>
        <p:spPr>
          <a:xfrm>
            <a:off x="10477500" y="6210300"/>
            <a:ext cx="12192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ЕКОСИСТЕМИ</a:t>
            </a:r>
          </a:p>
        </p:txBody>
      </p:sp>
      <p:sp>
        <p:nvSpPr>
          <p:cNvPr id="10" name="lead-1">
            <a:extLst>
              <a:ext uri="{FF2B5EF4-FFF2-40B4-BE49-F238E27FC236}">
                <a16:creationId xmlns:a16="http://schemas.microsoft.com/office/drawing/2014/main" id="{7EFE3303-3F43-44A8-BC16-E8FA57479B01}"/>
              </a:ext>
            </a:extLst>
          </p:cNvPr>
          <p:cNvSpPr>
            <a:spLocks noGrp="1"/>
          </p:cNvSpPr>
          <p:nvPr/>
        </p:nvSpPr>
        <p:spPr>
          <a:xfrm>
            <a:off x="514350" y="1752600"/>
            <a:ext cx="901065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1">
                <a:solidFill>
                  <a:srgbClr val="173129"/>
                </a:solidFill>
              </a:defRPr>
            </a:pPr>
            <a:r>
              <a:rPr sz="1575" b="1">
                <a:solidFill>
                  <a:srgbClr val="173129"/>
                </a:solidFill>
              </a:rPr>
              <a:t>Ліс, річка, озеро чи військова територія постійно обмінюються з оточенням речовинами, енергією та організмами.</a:t>
            </a:r>
          </a:p>
        </p:txBody>
      </p:sp>
      <p:sp>
        <p:nvSpPr>
          <p:cNvPr id="11" name="action-h-1">
            <a:extLst>
              <a:ext uri="{FF2B5EF4-FFF2-40B4-BE49-F238E27FC236}">
                <a16:creationId xmlns:a16="http://schemas.microsoft.com/office/drawing/2014/main" id="{F1E80F1B-5EC4-4C91-A921-36F6607872BD}"/>
              </a:ext>
            </a:extLst>
          </p:cNvPr>
          <p:cNvSpPr>
            <a:spLocks noGrp="1"/>
          </p:cNvSpPr>
          <p:nvPr/>
        </p:nvSpPr>
        <p:spPr>
          <a:xfrm>
            <a:off x="514350" y="2800350"/>
            <a:ext cx="4000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35634F"/>
                </a:solidFill>
              </a:defRPr>
            </a:pPr>
            <a:r>
              <a:rPr sz="1725" b="1">
                <a:solidFill>
                  <a:srgbClr val="35634F"/>
                </a:solidFill>
              </a:rPr>
              <a:t>Що врахувати на практиці</a:t>
            </a:r>
          </a:p>
        </p:txBody>
      </p:sp>
      <p:sp>
        <p:nvSpPr>
          <p:cNvPr id="12" name="actions-1">
            <a:extLst>
              <a:ext uri="{FF2B5EF4-FFF2-40B4-BE49-F238E27FC236}">
                <a16:creationId xmlns:a16="http://schemas.microsoft.com/office/drawing/2014/main" id="{D150F1EE-F24C-4457-9C23-EA67B013F431}"/>
              </a:ext>
            </a:extLst>
          </p:cNvPr>
          <p:cNvSpPr>
            <a:spLocks noGrp="1"/>
          </p:cNvSpPr>
          <p:nvPr/>
        </p:nvSpPr>
        <p:spPr>
          <a:xfrm>
            <a:off x="514350" y="3257550"/>
            <a:ext cx="4191000" cy="2095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617069"/>
                </a:solidFill>
              </a:defRPr>
            </a:pPr>
            <a:r>
              <a:rPr sz="1275" b="0">
                <a:solidFill>
                  <a:srgbClr val="617069"/>
                </a:solidFill>
              </a:rPr>
              <a:t>•  визначити просторові межі дослідження</a:t>
            </a:r>
          </a:p>
          <a:p>
            <a:pPr algn="l">
              <a:defRPr sz="1275" b="0">
                <a:solidFill>
                  <a:srgbClr val="617069"/>
                </a:solidFill>
              </a:defRPr>
            </a:pPr>
            <a:r>
              <a:rPr sz="1275" b="0">
                <a:solidFill>
                  <a:srgbClr val="617069"/>
                </a:solidFill>
              </a:rPr>
              <a:t>•  урахувати водозбір, ґрунтові води й атмосферні зв’язки</a:t>
            </a:r>
          </a:p>
          <a:p>
            <a:pPr algn="l">
              <a:defRPr sz="1275" b="0">
                <a:solidFill>
                  <a:srgbClr val="617069"/>
                </a:solidFill>
              </a:defRPr>
            </a:pPr>
            <a:r>
              <a:rPr sz="1275" b="0">
                <a:solidFill>
                  <a:srgbClr val="617069"/>
                </a:solidFill>
              </a:rPr>
              <a:t>•  оцінювати сезонні та багаторічні зміни</a:t>
            </a:r>
          </a:p>
          <a:p>
            <a:pPr algn="l">
              <a:defRPr sz="1275" b="0">
                <a:solidFill>
                  <a:srgbClr val="617069"/>
                </a:solidFill>
              </a:defRPr>
            </a:pPr>
            <a:r>
              <a:rPr sz="1275" b="0">
                <a:solidFill>
                  <a:srgbClr val="617069"/>
                </a:solidFill>
              </a:rPr>
              <a:t>•  фіксувати надходження забруднювачів</a:t>
            </a:r>
          </a:p>
          <a:p>
            <a:pPr algn="l">
              <a:defRPr sz="1275" b="0">
                <a:solidFill>
                  <a:srgbClr val="617069"/>
                </a:solidFill>
              </a:defRPr>
            </a:pPr>
            <a:r>
              <a:rPr sz="1275" b="0">
                <a:solidFill>
                  <a:srgbClr val="617069"/>
                </a:solidFill>
              </a:rPr>
              <a:t>•  аналізувати не окремий об’єкт, а систему зв’язків</a:t>
            </a:r>
          </a:p>
        </p:txBody>
      </p:sp>
      <p:sp>
        <p:nvSpPr>
          <p:cNvPr id="13" name="callout-1">
            <a:extLst>
              <a:ext uri="{FF2B5EF4-FFF2-40B4-BE49-F238E27FC236}">
                <a16:creationId xmlns:a16="http://schemas.microsoft.com/office/drawing/2014/main" id="{9F7949C6-3598-495C-99C1-001C256C309C}"/>
              </a:ext>
            </a:extLst>
          </p:cNvPr>
          <p:cNvSpPr>
            <a:spLocks noGrp="1"/>
          </p:cNvSpPr>
          <p:nvPr/>
        </p:nvSpPr>
        <p:spPr>
          <a:xfrm>
            <a:off x="5095875" y="2800350"/>
            <a:ext cx="4429125" cy="2152650"/>
          </a:xfrm>
          <a:prstGeom prst="roundRect">
            <a:avLst>
              <a:gd name="adj" fmla="val 5310"/>
            </a:avLst>
          </a:prstGeom>
          <a:solidFill>
            <a:srgbClr val="153D33"/>
          </a:solidFill>
          <a:ln w="9525">
            <a:solidFill>
              <a:srgbClr val="153D33"/>
            </a:solidFill>
            <a:prstDash val="solid"/>
          </a:ln>
        </p:spPr>
      </p:sp>
      <p:sp>
        <p:nvSpPr>
          <p:cNvPr id="14" name="callout-h-1">
            <a:extLst>
              <a:ext uri="{FF2B5EF4-FFF2-40B4-BE49-F238E27FC236}">
                <a16:creationId xmlns:a16="http://schemas.microsoft.com/office/drawing/2014/main" id="{E166733A-FF36-4AB7-9C6D-88F96470406C}"/>
              </a:ext>
            </a:extLst>
          </p:cNvPr>
          <p:cNvSpPr>
            <a:spLocks noGrp="1"/>
          </p:cNvSpPr>
          <p:nvPr/>
        </p:nvSpPr>
        <p:spPr>
          <a:xfrm>
            <a:off x="5429250" y="3028950"/>
            <a:ext cx="3714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125" b="1">
                <a:solidFill>
                  <a:srgbClr val="F2D395"/>
                </a:solidFill>
              </a:defRPr>
            </a:pPr>
            <a:r>
              <a:rPr sz="1125" b="1">
                <a:solidFill>
                  <a:srgbClr val="F2D395"/>
                </a:solidFill>
              </a:rPr>
              <a:t>КЛЮЧОВИЙ АКЦЕНТ</a:t>
            </a:r>
          </a:p>
        </p:txBody>
      </p:sp>
      <p:sp>
        <p:nvSpPr>
          <p:cNvPr id="15" name="callout-b-1">
            <a:extLst>
              <a:ext uri="{FF2B5EF4-FFF2-40B4-BE49-F238E27FC236}">
                <a16:creationId xmlns:a16="http://schemas.microsoft.com/office/drawing/2014/main" id="{37A45D39-7E88-4F1F-9D3F-F0F07BBA29F3}"/>
              </a:ext>
            </a:extLst>
          </p:cNvPr>
          <p:cNvSpPr>
            <a:spLocks noGrp="1"/>
          </p:cNvSpPr>
          <p:nvPr/>
        </p:nvSpPr>
        <p:spPr>
          <a:xfrm>
            <a:off x="5429250" y="3476625"/>
            <a:ext cx="3714750" cy="1181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Термін «екосистема» запропонував Артур Тенслі у 1935 році: організми не можна відокремлювати від фізичного середовища.</a:t>
            </a:r>
          </a:p>
        </p:txBody>
      </p:sp>
      <p:sp>
        <p:nvSpPr>
          <p:cNvPr id="16" name="note-rule-1">
            <a:extLst>
              <a:ext uri="{FF2B5EF4-FFF2-40B4-BE49-F238E27FC236}">
                <a16:creationId xmlns:a16="http://schemas.microsoft.com/office/drawing/2014/main" id="{DFBBB8B3-AD87-4BAA-85BF-A5ED7318A197}"/>
              </a:ext>
            </a:extLst>
          </p:cNvPr>
          <p:cNvSpPr>
            <a:spLocks noGrp="1"/>
          </p:cNvSpPr>
          <p:nvPr/>
        </p:nvSpPr>
        <p:spPr>
          <a:xfrm>
            <a:off x="514350" y="5629275"/>
            <a:ext cx="9010650" cy="38100"/>
          </a:xfrm>
          <a:prstGeom prst="rect">
            <a:avLst/>
          </a:prstGeom>
          <a:solidFill>
            <a:srgbClr val="4D7B83"/>
          </a:solidFill>
          <a:ln w="9525">
            <a:solidFill>
              <a:srgbClr val="4D7B83"/>
            </a:solidFill>
            <a:prstDash val="solid"/>
          </a:ln>
        </p:spPr>
      </p:sp>
      <p:sp>
        <p:nvSpPr>
          <p:cNvPr id="17" name="note-1">
            <a:extLst>
              <a:ext uri="{FF2B5EF4-FFF2-40B4-BE49-F238E27FC236}">
                <a16:creationId xmlns:a16="http://schemas.microsoft.com/office/drawing/2014/main" id="{B799CC79-3F44-416E-BCDB-9020A60B7146}"/>
              </a:ext>
            </a:extLst>
          </p:cNvPr>
          <p:cNvSpPr>
            <a:spLocks noGrp="1"/>
          </p:cNvSpPr>
          <p:nvPr/>
        </p:nvSpPr>
        <p:spPr>
          <a:xfrm>
            <a:off x="762000" y="5791200"/>
            <a:ext cx="85153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75" b="1">
                <a:solidFill>
                  <a:srgbClr val="35634F"/>
                </a:solidFill>
              </a:defRPr>
            </a:pPr>
            <a:r>
              <a:rPr sz="1275" b="1">
                <a:solidFill>
                  <a:srgbClr val="35634F"/>
                </a:solidFill>
              </a:rPr>
              <a:t>Одне спостереження не показує повного стану екосистеми — потрібна оцінка за певний період.</a:t>
            </a:r>
          </a:p>
        </p:txBody>
      </p:sp>
    </p:spTree>
    <p:extLst>
      <p:ext uri="{BB962C8B-B14F-4D97-AF65-F5344CB8AC3E}">
        <p14:creationId xmlns:p14="http://schemas.microsoft.com/office/powerpoint/2010/main" val="20691280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Рисунок 2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3">
            <a:extLst>
              <a:ext uri="{FF2B5EF4-FFF2-40B4-BE49-F238E27FC236}">
                <a16:creationId xmlns:a16="http://schemas.microsoft.com/office/drawing/2014/main" id="{5AA47F82-120D-47AB-80E8-67A5753680F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BF8EF"/>
          </a:solidFill>
          <a:ln w="9525">
            <a:solidFill>
              <a:srgbClr val="FBF8EF"/>
            </a:solidFill>
            <a:prstDash val="solid"/>
          </a:ln>
        </p:spPr>
      </p:sp>
      <p:sp>
        <p:nvSpPr>
          <p:cNvPr id="3" name="edge-3">
            <a:extLst>
              <a:ext uri="{FF2B5EF4-FFF2-40B4-BE49-F238E27FC236}">
                <a16:creationId xmlns:a16="http://schemas.microsoft.com/office/drawing/2014/main" id="{EE5E702A-D4AD-4652-8256-B4D7E51E1D3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D99C35"/>
          </a:solidFill>
          <a:ln w="9525">
            <a:solidFill>
              <a:srgbClr val="D99C35"/>
            </a:solidFill>
            <a:prstDash val="solid"/>
          </a:ln>
        </p:spPr>
      </p:sp>
      <p:sp>
        <p:nvSpPr>
          <p:cNvPr id="4" name="course-3">
            <a:extLst>
              <a:ext uri="{FF2B5EF4-FFF2-40B4-BE49-F238E27FC236}">
                <a16:creationId xmlns:a16="http://schemas.microsoft.com/office/drawing/2014/main" id="{5CA8AF87-5E4F-45FE-8BBB-F229843BA73B}"/>
              </a:ext>
            </a:extLst>
          </p:cNvPr>
          <p:cNvSpPr>
            <a:spLocks noGrp="1"/>
          </p:cNvSpPr>
          <p:nvPr/>
        </p:nvSpPr>
        <p:spPr>
          <a:xfrm>
            <a:off x="514350" y="247650"/>
            <a:ext cx="3238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35634F"/>
                </a:solidFill>
              </a:defRPr>
            </a:pPr>
            <a:r>
              <a:rPr sz="975" b="1">
                <a:solidFill>
                  <a:srgbClr val="35634F"/>
                </a:solidFill>
              </a:rPr>
              <a:t>ВІЙСЬКОВА ЕКОЛОГІЯ</a:t>
            </a:r>
          </a:p>
        </p:txBody>
      </p:sp>
      <p:sp>
        <p:nvSpPr>
          <p:cNvPr id="5" name="section-3">
            <a:extLst>
              <a:ext uri="{FF2B5EF4-FFF2-40B4-BE49-F238E27FC236}">
                <a16:creationId xmlns:a16="http://schemas.microsoft.com/office/drawing/2014/main" id="{D05BF95F-9DD1-478B-9210-E74FA95CB30E}"/>
              </a:ext>
            </a:extLst>
          </p:cNvPr>
          <p:cNvSpPr>
            <a:spLocks noGrp="1"/>
          </p:cNvSpPr>
          <p:nvPr/>
        </p:nvSpPr>
        <p:spPr>
          <a:xfrm>
            <a:off x="5715000" y="247650"/>
            <a:ext cx="3810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769080"/>
                </a:solidFill>
              </a:defRPr>
            </a:pPr>
            <a:r>
              <a:rPr sz="900" b="1">
                <a:solidFill>
                  <a:srgbClr val="769080"/>
                </a:solidFill>
              </a:rPr>
              <a:t>РОЗДІЛ 02  ·  ЧАСТИНА А</a:t>
            </a:r>
          </a:p>
        </p:txBody>
      </p:sp>
      <p:sp>
        <p:nvSpPr>
          <p:cNvPr id="6" name="title-3">
            <a:extLst>
              <a:ext uri="{FF2B5EF4-FFF2-40B4-BE49-F238E27FC236}">
                <a16:creationId xmlns:a16="http://schemas.microsoft.com/office/drawing/2014/main" id="{C27ABF23-2DA3-4B23-A313-14701CD2EA37}"/>
              </a:ext>
            </a:extLst>
          </p:cNvPr>
          <p:cNvSpPr>
            <a:spLocks noGrp="1"/>
          </p:cNvSpPr>
          <p:nvPr/>
        </p:nvSpPr>
        <p:spPr>
          <a:xfrm>
            <a:off x="514350" y="571500"/>
            <a:ext cx="89535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625" b="1">
                <a:solidFill>
                  <a:srgbClr val="173129"/>
                </a:solidFill>
              </a:defRPr>
            </a:pPr>
            <a:r>
              <a:rPr sz="2625" b="1">
                <a:solidFill>
                  <a:srgbClr val="173129"/>
                </a:solidFill>
              </a:rPr>
              <a:t>Структуру екосистеми визначають абіотичні умови та живі організми</a:t>
            </a:r>
          </a:p>
        </p:txBody>
      </p:sp>
      <p:sp>
        <p:nvSpPr>
          <p:cNvPr id="7" name="rule-3">
            <a:extLst>
              <a:ext uri="{FF2B5EF4-FFF2-40B4-BE49-F238E27FC236}">
                <a16:creationId xmlns:a16="http://schemas.microsoft.com/office/drawing/2014/main" id="{9F60A399-0B4B-4923-AA5D-A5EF2D504B61}"/>
              </a:ext>
            </a:extLst>
          </p:cNvPr>
          <p:cNvSpPr>
            <a:spLocks noGrp="1"/>
          </p:cNvSpPr>
          <p:nvPr/>
        </p:nvSpPr>
        <p:spPr>
          <a:xfrm>
            <a:off x="514350" y="1495425"/>
            <a:ext cx="9010650" cy="38100"/>
          </a:xfrm>
          <a:prstGeom prst="rect">
            <a:avLst/>
          </a:prstGeom>
          <a:solidFill>
            <a:srgbClr val="D99C35"/>
          </a:solidFill>
          <a:ln w="9525">
            <a:solidFill>
              <a:srgbClr val="D99C35"/>
            </a:solidFill>
            <a:prstDash val="solid"/>
          </a:ln>
        </p:spPr>
      </p:sp>
      <p:sp>
        <p:nvSpPr>
          <p:cNvPr id="8" name="number-3">
            <a:extLst>
              <a:ext uri="{FF2B5EF4-FFF2-40B4-BE49-F238E27FC236}">
                <a16:creationId xmlns:a16="http://schemas.microsoft.com/office/drawing/2014/main" id="{D1803664-6981-4F8E-A665-7857DBA0261C}"/>
              </a:ext>
            </a:extLst>
          </p:cNvPr>
          <p:cNvSpPr>
            <a:spLocks noGrp="1"/>
          </p:cNvSpPr>
          <p:nvPr/>
        </p:nvSpPr>
        <p:spPr>
          <a:xfrm>
            <a:off x="10572750" y="361950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03</a:t>
            </a:r>
          </a:p>
        </p:txBody>
      </p:sp>
      <p:sp>
        <p:nvSpPr>
          <p:cNvPr id="9" name="foot-3">
            <a:extLst>
              <a:ext uri="{FF2B5EF4-FFF2-40B4-BE49-F238E27FC236}">
                <a16:creationId xmlns:a16="http://schemas.microsoft.com/office/drawing/2014/main" id="{B87937DB-13E6-4261-B6B5-70C3963DDCFA}"/>
              </a:ext>
            </a:extLst>
          </p:cNvPr>
          <p:cNvSpPr>
            <a:spLocks noGrp="1"/>
          </p:cNvSpPr>
          <p:nvPr/>
        </p:nvSpPr>
        <p:spPr>
          <a:xfrm>
            <a:off x="10477500" y="6210300"/>
            <a:ext cx="12192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ЕКОСИСТЕМИ</a:t>
            </a:r>
          </a:p>
        </p:txBody>
      </p:sp>
      <p:sp>
        <p:nvSpPr>
          <p:cNvPr id="10" name="def-2">
            <a:extLst>
              <a:ext uri="{FF2B5EF4-FFF2-40B4-BE49-F238E27FC236}">
                <a16:creationId xmlns:a16="http://schemas.microsoft.com/office/drawing/2014/main" id="{985CE986-66CE-4D89-AC83-7DC56AE88AF7}"/>
              </a:ext>
            </a:extLst>
          </p:cNvPr>
          <p:cNvSpPr>
            <a:spLocks noGrp="1"/>
          </p:cNvSpPr>
          <p:nvPr/>
        </p:nvSpPr>
        <p:spPr>
          <a:xfrm>
            <a:off x="514350" y="1752600"/>
            <a:ext cx="901065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173129"/>
                </a:solidFill>
              </a:defRPr>
            </a:pPr>
            <a:r>
              <a:rPr sz="1650" b="1">
                <a:solidFill>
                  <a:srgbClr val="173129"/>
                </a:solidFill>
              </a:rPr>
              <a:t>Абіотична складова формує умови існування, а біотична — забезпечує продукування, споживання і розкладання органічної речовини.</a:t>
            </a:r>
          </a:p>
        </p:txBody>
      </p:sp>
      <p:sp>
        <p:nvSpPr>
          <p:cNvPr id="11" name="ca-num-2-0">
            <a:extLst>
              <a:ext uri="{FF2B5EF4-FFF2-40B4-BE49-F238E27FC236}">
                <a16:creationId xmlns:a16="http://schemas.microsoft.com/office/drawing/2014/main" id="{92AB7591-5EE2-4610-9687-6B19C867E980}"/>
              </a:ext>
            </a:extLst>
          </p:cNvPr>
          <p:cNvSpPr>
            <a:spLocks noGrp="1"/>
          </p:cNvSpPr>
          <p:nvPr/>
        </p:nvSpPr>
        <p:spPr>
          <a:xfrm>
            <a:off x="514350" y="2914650"/>
            <a:ext cx="5143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D99C35"/>
                </a:solidFill>
              </a:defRPr>
            </a:pPr>
            <a:r>
              <a:rPr sz="1725" b="1">
                <a:solidFill>
                  <a:srgbClr val="D99C35"/>
                </a:solidFill>
              </a:rPr>
              <a:t>01</a:t>
            </a:r>
          </a:p>
        </p:txBody>
      </p:sp>
      <p:sp>
        <p:nvSpPr>
          <p:cNvPr id="12" name="ca-head-2-0">
            <a:extLst>
              <a:ext uri="{FF2B5EF4-FFF2-40B4-BE49-F238E27FC236}">
                <a16:creationId xmlns:a16="http://schemas.microsoft.com/office/drawing/2014/main" id="{1E27F70F-A4CF-4115-A01B-4690D43A7166}"/>
              </a:ext>
            </a:extLst>
          </p:cNvPr>
          <p:cNvSpPr>
            <a:spLocks noGrp="1"/>
          </p:cNvSpPr>
          <p:nvPr/>
        </p:nvSpPr>
        <p:spPr>
          <a:xfrm>
            <a:off x="1104900" y="2914650"/>
            <a:ext cx="3524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1">
                <a:solidFill>
                  <a:srgbClr val="35634F"/>
                </a:solidFill>
              </a:defRPr>
            </a:pPr>
            <a:r>
              <a:rPr sz="1500" b="1">
                <a:solidFill>
                  <a:srgbClr val="35634F"/>
                </a:solidFill>
              </a:rPr>
              <a:t>Продуценти</a:t>
            </a:r>
          </a:p>
        </p:txBody>
      </p:sp>
      <p:sp>
        <p:nvSpPr>
          <p:cNvPr id="13" name="ca-body-2-0">
            <a:extLst>
              <a:ext uri="{FF2B5EF4-FFF2-40B4-BE49-F238E27FC236}">
                <a16:creationId xmlns:a16="http://schemas.microsoft.com/office/drawing/2014/main" id="{EDC8CC03-962C-46C7-9A16-D69EE5634853}"/>
              </a:ext>
            </a:extLst>
          </p:cNvPr>
          <p:cNvSpPr>
            <a:spLocks noGrp="1"/>
          </p:cNvSpPr>
          <p:nvPr/>
        </p:nvSpPr>
        <p:spPr>
          <a:xfrm>
            <a:off x="1104900" y="3305175"/>
            <a:ext cx="3667125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0">
                <a:solidFill>
                  <a:srgbClr val="617069"/>
                </a:solidFill>
              </a:defRPr>
            </a:pPr>
            <a:r>
              <a:rPr sz="1200" b="0">
                <a:solidFill>
                  <a:srgbClr val="617069"/>
                </a:solidFill>
              </a:rPr>
              <a:t>Рослини й водорості створюють органічні речовини з неорганічних.</a:t>
            </a:r>
          </a:p>
        </p:txBody>
      </p:sp>
      <p:sp>
        <p:nvSpPr>
          <p:cNvPr id="14" name="ca-line-2-0">
            <a:extLst>
              <a:ext uri="{FF2B5EF4-FFF2-40B4-BE49-F238E27FC236}">
                <a16:creationId xmlns:a16="http://schemas.microsoft.com/office/drawing/2014/main" id="{0D310F05-A103-4BD1-9892-4618A89E2E40}"/>
              </a:ext>
            </a:extLst>
          </p:cNvPr>
          <p:cNvSpPr>
            <a:spLocks noGrp="1"/>
          </p:cNvSpPr>
          <p:nvPr/>
        </p:nvSpPr>
        <p:spPr>
          <a:xfrm>
            <a:off x="1104900" y="4086225"/>
            <a:ext cx="3667125" cy="28575"/>
          </a:xfrm>
          <a:prstGeom prst="rect">
            <a:avLst/>
          </a:prstGeom>
          <a:solidFill>
            <a:srgbClr val="35634F"/>
          </a:solidFill>
          <a:ln w="9525">
            <a:solidFill>
              <a:srgbClr val="35634F"/>
            </a:solidFill>
            <a:prstDash val="solid"/>
          </a:ln>
        </p:spPr>
      </p:sp>
      <p:sp>
        <p:nvSpPr>
          <p:cNvPr id="15" name="ca-num-2-1">
            <a:extLst>
              <a:ext uri="{FF2B5EF4-FFF2-40B4-BE49-F238E27FC236}">
                <a16:creationId xmlns:a16="http://schemas.microsoft.com/office/drawing/2014/main" id="{E12E0181-8672-4BCD-BFD2-2243D4EF6AC3}"/>
              </a:ext>
            </a:extLst>
          </p:cNvPr>
          <p:cNvSpPr>
            <a:spLocks noGrp="1"/>
          </p:cNvSpPr>
          <p:nvPr/>
        </p:nvSpPr>
        <p:spPr>
          <a:xfrm>
            <a:off x="5086350" y="2914650"/>
            <a:ext cx="5143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D99C35"/>
                </a:solidFill>
              </a:defRPr>
            </a:pPr>
            <a:r>
              <a:rPr sz="1725" b="1">
                <a:solidFill>
                  <a:srgbClr val="D99C35"/>
                </a:solidFill>
              </a:rPr>
              <a:t>02</a:t>
            </a:r>
          </a:p>
        </p:txBody>
      </p:sp>
      <p:sp>
        <p:nvSpPr>
          <p:cNvPr id="16" name="ca-head-2-1">
            <a:extLst>
              <a:ext uri="{FF2B5EF4-FFF2-40B4-BE49-F238E27FC236}">
                <a16:creationId xmlns:a16="http://schemas.microsoft.com/office/drawing/2014/main" id="{2EB61A2A-09BF-41B6-80B7-7E519F8771E3}"/>
              </a:ext>
            </a:extLst>
          </p:cNvPr>
          <p:cNvSpPr>
            <a:spLocks noGrp="1"/>
          </p:cNvSpPr>
          <p:nvPr/>
        </p:nvSpPr>
        <p:spPr>
          <a:xfrm>
            <a:off x="5676900" y="2914650"/>
            <a:ext cx="3524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1">
                <a:solidFill>
                  <a:srgbClr val="35634F"/>
                </a:solidFill>
              </a:defRPr>
            </a:pPr>
            <a:r>
              <a:rPr sz="1500" b="1">
                <a:solidFill>
                  <a:srgbClr val="35634F"/>
                </a:solidFill>
              </a:rPr>
              <a:t>Консументи</a:t>
            </a:r>
          </a:p>
        </p:txBody>
      </p:sp>
      <p:sp>
        <p:nvSpPr>
          <p:cNvPr id="17" name="ca-body-2-1">
            <a:extLst>
              <a:ext uri="{FF2B5EF4-FFF2-40B4-BE49-F238E27FC236}">
                <a16:creationId xmlns:a16="http://schemas.microsoft.com/office/drawing/2014/main" id="{180D52FA-E13B-49FE-A607-711F2F8EE845}"/>
              </a:ext>
            </a:extLst>
          </p:cNvPr>
          <p:cNvSpPr>
            <a:spLocks noGrp="1"/>
          </p:cNvSpPr>
          <p:nvPr/>
        </p:nvSpPr>
        <p:spPr>
          <a:xfrm>
            <a:off x="5676900" y="3305175"/>
            <a:ext cx="3667125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0">
                <a:solidFill>
                  <a:srgbClr val="617069"/>
                </a:solidFill>
              </a:defRPr>
            </a:pPr>
            <a:r>
              <a:rPr sz="1200" b="0">
                <a:solidFill>
                  <a:srgbClr val="617069"/>
                </a:solidFill>
              </a:rPr>
              <a:t>Тварини та люди споживають готову органічну речовину.</a:t>
            </a:r>
          </a:p>
        </p:txBody>
      </p:sp>
      <p:sp>
        <p:nvSpPr>
          <p:cNvPr id="18" name="ca-line-2-1">
            <a:extLst>
              <a:ext uri="{FF2B5EF4-FFF2-40B4-BE49-F238E27FC236}">
                <a16:creationId xmlns:a16="http://schemas.microsoft.com/office/drawing/2014/main" id="{7F098B61-32BD-418F-8CC3-744AC3B64F26}"/>
              </a:ext>
            </a:extLst>
          </p:cNvPr>
          <p:cNvSpPr>
            <a:spLocks noGrp="1"/>
          </p:cNvSpPr>
          <p:nvPr/>
        </p:nvSpPr>
        <p:spPr>
          <a:xfrm>
            <a:off x="5676900" y="4086225"/>
            <a:ext cx="3667125" cy="28575"/>
          </a:xfrm>
          <a:prstGeom prst="rect">
            <a:avLst/>
          </a:prstGeom>
          <a:solidFill>
            <a:srgbClr val="4D7B83"/>
          </a:solidFill>
          <a:ln w="9525">
            <a:solidFill>
              <a:srgbClr val="4D7B83"/>
            </a:solidFill>
            <a:prstDash val="solid"/>
          </a:ln>
        </p:spPr>
      </p:sp>
      <p:sp>
        <p:nvSpPr>
          <p:cNvPr id="19" name="ca-num-2-2">
            <a:extLst>
              <a:ext uri="{FF2B5EF4-FFF2-40B4-BE49-F238E27FC236}">
                <a16:creationId xmlns:a16="http://schemas.microsoft.com/office/drawing/2014/main" id="{DCB15DB6-E512-413E-8D15-2849EE0ADD54}"/>
              </a:ext>
            </a:extLst>
          </p:cNvPr>
          <p:cNvSpPr>
            <a:spLocks noGrp="1"/>
          </p:cNvSpPr>
          <p:nvPr/>
        </p:nvSpPr>
        <p:spPr>
          <a:xfrm>
            <a:off x="514350" y="4295775"/>
            <a:ext cx="5143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D99C35"/>
                </a:solidFill>
              </a:defRPr>
            </a:pPr>
            <a:r>
              <a:rPr sz="1725" b="1">
                <a:solidFill>
                  <a:srgbClr val="D99C35"/>
                </a:solidFill>
              </a:rPr>
              <a:t>03</a:t>
            </a:r>
          </a:p>
        </p:txBody>
      </p:sp>
      <p:sp>
        <p:nvSpPr>
          <p:cNvPr id="20" name="ca-head-2-2">
            <a:extLst>
              <a:ext uri="{FF2B5EF4-FFF2-40B4-BE49-F238E27FC236}">
                <a16:creationId xmlns:a16="http://schemas.microsoft.com/office/drawing/2014/main" id="{6CE6FFB1-BFFE-455A-8BA1-C6827CE1F693}"/>
              </a:ext>
            </a:extLst>
          </p:cNvPr>
          <p:cNvSpPr>
            <a:spLocks noGrp="1"/>
          </p:cNvSpPr>
          <p:nvPr/>
        </p:nvSpPr>
        <p:spPr>
          <a:xfrm>
            <a:off x="1104900" y="4295775"/>
            <a:ext cx="3524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1">
                <a:solidFill>
                  <a:srgbClr val="35634F"/>
                </a:solidFill>
              </a:defRPr>
            </a:pPr>
            <a:r>
              <a:rPr sz="1500" b="1">
                <a:solidFill>
                  <a:srgbClr val="35634F"/>
                </a:solidFill>
              </a:rPr>
              <a:t>Редуценти</a:t>
            </a:r>
          </a:p>
        </p:txBody>
      </p:sp>
      <p:sp>
        <p:nvSpPr>
          <p:cNvPr id="21" name="ca-body-2-2">
            <a:extLst>
              <a:ext uri="{FF2B5EF4-FFF2-40B4-BE49-F238E27FC236}">
                <a16:creationId xmlns:a16="http://schemas.microsoft.com/office/drawing/2014/main" id="{B3F039A3-40D1-4595-925F-94A7D2553FC9}"/>
              </a:ext>
            </a:extLst>
          </p:cNvPr>
          <p:cNvSpPr>
            <a:spLocks noGrp="1"/>
          </p:cNvSpPr>
          <p:nvPr/>
        </p:nvSpPr>
        <p:spPr>
          <a:xfrm>
            <a:off x="1104900" y="4686300"/>
            <a:ext cx="3667125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0">
                <a:solidFill>
                  <a:srgbClr val="617069"/>
                </a:solidFill>
              </a:defRPr>
            </a:pPr>
            <a:r>
              <a:rPr sz="1200" b="0">
                <a:solidFill>
                  <a:srgbClr val="617069"/>
                </a:solidFill>
              </a:rPr>
              <a:t>Бактерії й гриби повертають поживні елементи у ґрунт і воду.</a:t>
            </a:r>
          </a:p>
        </p:txBody>
      </p:sp>
      <p:sp>
        <p:nvSpPr>
          <p:cNvPr id="22" name="ca-line-2-2">
            <a:extLst>
              <a:ext uri="{FF2B5EF4-FFF2-40B4-BE49-F238E27FC236}">
                <a16:creationId xmlns:a16="http://schemas.microsoft.com/office/drawing/2014/main" id="{E83B7171-78BE-472B-AA17-E21B915FF33A}"/>
              </a:ext>
            </a:extLst>
          </p:cNvPr>
          <p:cNvSpPr>
            <a:spLocks noGrp="1"/>
          </p:cNvSpPr>
          <p:nvPr/>
        </p:nvSpPr>
        <p:spPr>
          <a:xfrm>
            <a:off x="1104900" y="5467350"/>
            <a:ext cx="3667125" cy="28575"/>
          </a:xfrm>
          <a:prstGeom prst="rect">
            <a:avLst/>
          </a:prstGeom>
          <a:solidFill>
            <a:srgbClr val="35634F"/>
          </a:solidFill>
          <a:ln w="9525">
            <a:solidFill>
              <a:srgbClr val="35634F"/>
            </a:solidFill>
            <a:prstDash val="solid"/>
          </a:ln>
        </p:spPr>
      </p:sp>
      <p:sp>
        <p:nvSpPr>
          <p:cNvPr id="23" name="ca-num-2-3">
            <a:extLst>
              <a:ext uri="{FF2B5EF4-FFF2-40B4-BE49-F238E27FC236}">
                <a16:creationId xmlns:a16="http://schemas.microsoft.com/office/drawing/2014/main" id="{23D3A9C3-885C-44DB-8222-C08B02AFA8CB}"/>
              </a:ext>
            </a:extLst>
          </p:cNvPr>
          <p:cNvSpPr>
            <a:spLocks noGrp="1"/>
          </p:cNvSpPr>
          <p:nvPr/>
        </p:nvSpPr>
        <p:spPr>
          <a:xfrm>
            <a:off x="5086350" y="4295775"/>
            <a:ext cx="5143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D99C35"/>
                </a:solidFill>
              </a:defRPr>
            </a:pPr>
            <a:r>
              <a:rPr sz="1725" b="1">
                <a:solidFill>
                  <a:srgbClr val="D99C35"/>
                </a:solidFill>
              </a:rPr>
              <a:t>04</a:t>
            </a:r>
          </a:p>
        </p:txBody>
      </p:sp>
      <p:sp>
        <p:nvSpPr>
          <p:cNvPr id="24" name="ca-head-2-3">
            <a:extLst>
              <a:ext uri="{FF2B5EF4-FFF2-40B4-BE49-F238E27FC236}">
                <a16:creationId xmlns:a16="http://schemas.microsoft.com/office/drawing/2014/main" id="{995EC253-08E1-4F87-82A1-573E38B9D4E9}"/>
              </a:ext>
            </a:extLst>
          </p:cNvPr>
          <p:cNvSpPr>
            <a:spLocks noGrp="1"/>
          </p:cNvSpPr>
          <p:nvPr/>
        </p:nvSpPr>
        <p:spPr>
          <a:xfrm>
            <a:off x="5676900" y="4295775"/>
            <a:ext cx="3524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1">
                <a:solidFill>
                  <a:srgbClr val="35634F"/>
                </a:solidFill>
              </a:defRPr>
            </a:pPr>
            <a:r>
              <a:rPr sz="1500" b="1">
                <a:solidFill>
                  <a:srgbClr val="35634F"/>
                </a:solidFill>
              </a:rPr>
              <a:t>Абіотичні чинники</a:t>
            </a:r>
          </a:p>
        </p:txBody>
      </p:sp>
      <p:sp>
        <p:nvSpPr>
          <p:cNvPr id="25" name="ca-body-2-3">
            <a:extLst>
              <a:ext uri="{FF2B5EF4-FFF2-40B4-BE49-F238E27FC236}">
                <a16:creationId xmlns:a16="http://schemas.microsoft.com/office/drawing/2014/main" id="{A474E503-8D48-441D-9085-7A31D3769EAF}"/>
              </a:ext>
            </a:extLst>
          </p:cNvPr>
          <p:cNvSpPr>
            <a:spLocks noGrp="1"/>
          </p:cNvSpPr>
          <p:nvPr/>
        </p:nvSpPr>
        <p:spPr>
          <a:xfrm>
            <a:off x="5676900" y="4686300"/>
            <a:ext cx="3667125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0">
                <a:solidFill>
                  <a:srgbClr val="617069"/>
                </a:solidFill>
              </a:defRPr>
            </a:pPr>
            <a:r>
              <a:rPr sz="1200" b="0">
                <a:solidFill>
                  <a:srgbClr val="617069"/>
                </a:solidFill>
              </a:rPr>
              <a:t>Температура, вода, світло, ґрунт, рельєф, кислотність і солоність.</a:t>
            </a:r>
          </a:p>
        </p:txBody>
      </p:sp>
      <p:sp>
        <p:nvSpPr>
          <p:cNvPr id="26" name="ca-line-2-3">
            <a:extLst>
              <a:ext uri="{FF2B5EF4-FFF2-40B4-BE49-F238E27FC236}">
                <a16:creationId xmlns:a16="http://schemas.microsoft.com/office/drawing/2014/main" id="{7899EEB8-3B83-4558-8445-081716420018}"/>
              </a:ext>
            </a:extLst>
          </p:cNvPr>
          <p:cNvSpPr>
            <a:spLocks noGrp="1"/>
          </p:cNvSpPr>
          <p:nvPr/>
        </p:nvSpPr>
        <p:spPr>
          <a:xfrm>
            <a:off x="5676900" y="5467350"/>
            <a:ext cx="3667125" cy="28575"/>
          </a:xfrm>
          <a:prstGeom prst="rect">
            <a:avLst/>
          </a:prstGeom>
          <a:solidFill>
            <a:srgbClr val="4D7B83"/>
          </a:solidFill>
          <a:ln w="9525">
            <a:solidFill>
              <a:srgbClr val="4D7B83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14925361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4">
            <a:extLst>
              <a:ext uri="{FF2B5EF4-FFF2-40B4-BE49-F238E27FC236}">
                <a16:creationId xmlns:a16="http://schemas.microsoft.com/office/drawing/2014/main" id="{747FCE4B-F74B-4AC6-924E-E0F9EA5EA9B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BF8EF"/>
          </a:solidFill>
          <a:ln w="9525">
            <a:solidFill>
              <a:srgbClr val="FBF8EF"/>
            </a:solidFill>
            <a:prstDash val="solid"/>
          </a:ln>
        </p:spPr>
      </p:sp>
      <p:sp>
        <p:nvSpPr>
          <p:cNvPr id="3" name="edge-4">
            <a:extLst>
              <a:ext uri="{FF2B5EF4-FFF2-40B4-BE49-F238E27FC236}">
                <a16:creationId xmlns:a16="http://schemas.microsoft.com/office/drawing/2014/main" id="{540E539B-0047-4E4D-8FAA-D0F24A35851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4D7B83"/>
          </a:solidFill>
          <a:ln w="9525">
            <a:solidFill>
              <a:srgbClr val="4D7B83"/>
            </a:solidFill>
            <a:prstDash val="solid"/>
          </a:ln>
        </p:spPr>
      </p:sp>
      <p:sp>
        <p:nvSpPr>
          <p:cNvPr id="4" name="course-4">
            <a:extLst>
              <a:ext uri="{FF2B5EF4-FFF2-40B4-BE49-F238E27FC236}">
                <a16:creationId xmlns:a16="http://schemas.microsoft.com/office/drawing/2014/main" id="{2A46D4FF-C44D-47DE-97D9-3344897A55B5}"/>
              </a:ext>
            </a:extLst>
          </p:cNvPr>
          <p:cNvSpPr>
            <a:spLocks noGrp="1"/>
          </p:cNvSpPr>
          <p:nvPr/>
        </p:nvSpPr>
        <p:spPr>
          <a:xfrm>
            <a:off x="514350" y="247650"/>
            <a:ext cx="3238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35634F"/>
                </a:solidFill>
              </a:defRPr>
            </a:pPr>
            <a:r>
              <a:rPr sz="975" b="1">
                <a:solidFill>
                  <a:srgbClr val="35634F"/>
                </a:solidFill>
              </a:rPr>
              <a:t>ВІЙСЬКОВА ЕКОЛОГІЯ</a:t>
            </a:r>
          </a:p>
        </p:txBody>
      </p:sp>
      <p:sp>
        <p:nvSpPr>
          <p:cNvPr id="5" name="section-4">
            <a:extLst>
              <a:ext uri="{FF2B5EF4-FFF2-40B4-BE49-F238E27FC236}">
                <a16:creationId xmlns:a16="http://schemas.microsoft.com/office/drawing/2014/main" id="{DC1040D0-22FE-442F-85E9-42795D9A945D}"/>
              </a:ext>
            </a:extLst>
          </p:cNvPr>
          <p:cNvSpPr>
            <a:spLocks noGrp="1"/>
          </p:cNvSpPr>
          <p:nvPr/>
        </p:nvSpPr>
        <p:spPr>
          <a:xfrm>
            <a:off x="5715000" y="247650"/>
            <a:ext cx="3810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769080"/>
                </a:solidFill>
              </a:defRPr>
            </a:pPr>
            <a:r>
              <a:rPr sz="900" b="1">
                <a:solidFill>
                  <a:srgbClr val="769080"/>
                </a:solidFill>
              </a:rPr>
              <a:t>РОЗДІЛ 02  ·  ЧАСТИНА Б</a:t>
            </a:r>
          </a:p>
        </p:txBody>
      </p:sp>
      <p:sp>
        <p:nvSpPr>
          <p:cNvPr id="6" name="title-4">
            <a:extLst>
              <a:ext uri="{FF2B5EF4-FFF2-40B4-BE49-F238E27FC236}">
                <a16:creationId xmlns:a16="http://schemas.microsoft.com/office/drawing/2014/main" id="{A2F6F102-0492-4073-9DD3-6F90C0B07D03}"/>
              </a:ext>
            </a:extLst>
          </p:cNvPr>
          <p:cNvSpPr>
            <a:spLocks noGrp="1"/>
          </p:cNvSpPr>
          <p:nvPr/>
        </p:nvSpPr>
        <p:spPr>
          <a:xfrm>
            <a:off x="514350" y="571500"/>
            <a:ext cx="89535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625" b="1">
                <a:solidFill>
                  <a:srgbClr val="173129"/>
                </a:solidFill>
              </a:defRPr>
            </a:pPr>
            <a:r>
              <a:rPr sz="2625" b="1">
                <a:solidFill>
                  <a:srgbClr val="173129"/>
                </a:solidFill>
              </a:rPr>
              <a:t>Порушення одного компонента перебудовує всю систему</a:t>
            </a:r>
          </a:p>
        </p:txBody>
      </p:sp>
      <p:sp>
        <p:nvSpPr>
          <p:cNvPr id="7" name="rule-4">
            <a:extLst>
              <a:ext uri="{FF2B5EF4-FFF2-40B4-BE49-F238E27FC236}">
                <a16:creationId xmlns:a16="http://schemas.microsoft.com/office/drawing/2014/main" id="{8B61CE04-4AFA-4FEE-9157-CEE168E3EB7E}"/>
              </a:ext>
            </a:extLst>
          </p:cNvPr>
          <p:cNvSpPr>
            <a:spLocks noGrp="1"/>
          </p:cNvSpPr>
          <p:nvPr/>
        </p:nvSpPr>
        <p:spPr>
          <a:xfrm>
            <a:off x="514350" y="1495425"/>
            <a:ext cx="9010650" cy="38100"/>
          </a:xfrm>
          <a:prstGeom prst="rect">
            <a:avLst/>
          </a:prstGeom>
          <a:solidFill>
            <a:srgbClr val="4D7B83"/>
          </a:solidFill>
          <a:ln w="9525">
            <a:solidFill>
              <a:srgbClr val="4D7B83"/>
            </a:solidFill>
            <a:prstDash val="solid"/>
          </a:ln>
        </p:spPr>
      </p:sp>
      <p:sp>
        <p:nvSpPr>
          <p:cNvPr id="8" name="number-4">
            <a:extLst>
              <a:ext uri="{FF2B5EF4-FFF2-40B4-BE49-F238E27FC236}">
                <a16:creationId xmlns:a16="http://schemas.microsoft.com/office/drawing/2014/main" id="{4C9FC52F-56A3-4083-8AAD-6BFD2E3FCEAE}"/>
              </a:ext>
            </a:extLst>
          </p:cNvPr>
          <p:cNvSpPr>
            <a:spLocks noGrp="1"/>
          </p:cNvSpPr>
          <p:nvPr/>
        </p:nvSpPr>
        <p:spPr>
          <a:xfrm>
            <a:off x="10572750" y="361950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04</a:t>
            </a:r>
          </a:p>
        </p:txBody>
      </p:sp>
      <p:sp>
        <p:nvSpPr>
          <p:cNvPr id="9" name="foot-4">
            <a:extLst>
              <a:ext uri="{FF2B5EF4-FFF2-40B4-BE49-F238E27FC236}">
                <a16:creationId xmlns:a16="http://schemas.microsoft.com/office/drawing/2014/main" id="{DA273B94-995A-4B04-B5EE-1D7D820C59CB}"/>
              </a:ext>
            </a:extLst>
          </p:cNvPr>
          <p:cNvSpPr>
            <a:spLocks noGrp="1"/>
          </p:cNvSpPr>
          <p:nvPr/>
        </p:nvSpPr>
        <p:spPr>
          <a:xfrm>
            <a:off x="10477500" y="6210300"/>
            <a:ext cx="12192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ЕКОСИСТЕМИ</a:t>
            </a:r>
          </a:p>
        </p:txBody>
      </p:sp>
      <p:sp>
        <p:nvSpPr>
          <p:cNvPr id="10" name="lead-2">
            <a:extLst>
              <a:ext uri="{FF2B5EF4-FFF2-40B4-BE49-F238E27FC236}">
                <a16:creationId xmlns:a16="http://schemas.microsoft.com/office/drawing/2014/main" id="{2023D652-7AC4-4720-ABF1-C1445EB68D28}"/>
              </a:ext>
            </a:extLst>
          </p:cNvPr>
          <p:cNvSpPr>
            <a:spLocks noGrp="1"/>
          </p:cNvSpPr>
          <p:nvPr/>
        </p:nvSpPr>
        <p:spPr>
          <a:xfrm>
            <a:off x="514350" y="1752600"/>
            <a:ext cx="901065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1">
                <a:solidFill>
                  <a:srgbClr val="173129"/>
                </a:solidFill>
              </a:defRPr>
            </a:pPr>
            <a:r>
              <a:rPr sz="1575" b="1">
                <a:solidFill>
                  <a:srgbClr val="173129"/>
                </a:solidFill>
              </a:rPr>
              <a:t>Осушення болота змінює водний режим, ґрунт, рослинність і умови існування тварин; зміни поширюються через біотичні зв’язки.</a:t>
            </a:r>
          </a:p>
        </p:txBody>
      </p:sp>
      <p:sp>
        <p:nvSpPr>
          <p:cNvPr id="11" name="action-h-2">
            <a:extLst>
              <a:ext uri="{FF2B5EF4-FFF2-40B4-BE49-F238E27FC236}">
                <a16:creationId xmlns:a16="http://schemas.microsoft.com/office/drawing/2014/main" id="{D4501A4C-7F11-4F16-B7FA-8FDC752E7508}"/>
              </a:ext>
            </a:extLst>
          </p:cNvPr>
          <p:cNvSpPr>
            <a:spLocks noGrp="1"/>
          </p:cNvSpPr>
          <p:nvPr/>
        </p:nvSpPr>
        <p:spPr>
          <a:xfrm>
            <a:off x="514350" y="2800350"/>
            <a:ext cx="4000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35634F"/>
                </a:solidFill>
              </a:defRPr>
            </a:pPr>
            <a:r>
              <a:rPr sz="1725" b="1">
                <a:solidFill>
                  <a:srgbClr val="35634F"/>
                </a:solidFill>
              </a:rPr>
              <a:t>Що врахувати на практиці</a:t>
            </a:r>
          </a:p>
        </p:txBody>
      </p:sp>
      <p:sp>
        <p:nvSpPr>
          <p:cNvPr id="12" name="actions-2">
            <a:extLst>
              <a:ext uri="{FF2B5EF4-FFF2-40B4-BE49-F238E27FC236}">
                <a16:creationId xmlns:a16="http://schemas.microsoft.com/office/drawing/2014/main" id="{4B615C35-52A6-4143-8040-886A57A63350}"/>
              </a:ext>
            </a:extLst>
          </p:cNvPr>
          <p:cNvSpPr>
            <a:spLocks noGrp="1"/>
          </p:cNvSpPr>
          <p:nvPr/>
        </p:nvSpPr>
        <p:spPr>
          <a:xfrm>
            <a:off x="514350" y="3257550"/>
            <a:ext cx="4191000" cy="2095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617069"/>
                </a:solidFill>
              </a:defRPr>
            </a:pPr>
            <a:r>
              <a:rPr sz="1275" b="0">
                <a:solidFill>
                  <a:srgbClr val="617069"/>
                </a:solidFill>
              </a:rPr>
              <a:t>•  розрізняти популяцію, біоценоз, біотоп та екотоп</a:t>
            </a:r>
          </a:p>
          <a:p>
            <a:pPr algn="l">
              <a:defRPr sz="1275" b="0">
                <a:solidFill>
                  <a:srgbClr val="617069"/>
                </a:solidFill>
              </a:defRPr>
            </a:pPr>
            <a:r>
              <a:rPr sz="1275" b="0">
                <a:solidFill>
                  <a:srgbClr val="617069"/>
                </a:solidFill>
              </a:rPr>
              <a:t>•  визначати ключові види й ресурси</a:t>
            </a:r>
          </a:p>
          <a:p>
            <a:pPr algn="l">
              <a:defRPr sz="1275" b="0">
                <a:solidFill>
                  <a:srgbClr val="617069"/>
                </a:solidFill>
              </a:defRPr>
            </a:pPr>
            <a:r>
              <a:rPr sz="1275" b="0">
                <a:solidFill>
                  <a:srgbClr val="617069"/>
                </a:solidFill>
              </a:rPr>
              <a:t>•  аналізувати конкуренцію, хижацтво, паразитизм</a:t>
            </a:r>
          </a:p>
          <a:p>
            <a:pPr algn="l">
              <a:defRPr sz="1275" b="0">
                <a:solidFill>
                  <a:srgbClr val="617069"/>
                </a:solidFill>
              </a:defRPr>
            </a:pPr>
            <a:r>
              <a:rPr sz="1275" b="0">
                <a:solidFill>
                  <a:srgbClr val="617069"/>
                </a:solidFill>
              </a:rPr>
              <a:t>•  ураховувати мутуалізм і коменсалізм</a:t>
            </a:r>
          </a:p>
          <a:p>
            <a:pPr algn="l">
              <a:defRPr sz="1275" b="0">
                <a:solidFill>
                  <a:srgbClr val="617069"/>
                </a:solidFill>
              </a:defRPr>
            </a:pPr>
            <a:r>
              <a:rPr sz="1275" b="0">
                <a:solidFill>
                  <a:srgbClr val="617069"/>
                </a:solidFill>
              </a:rPr>
              <a:t>•  оцінювати наслідки втрати окремих функціональних груп</a:t>
            </a:r>
          </a:p>
        </p:txBody>
      </p:sp>
      <p:sp>
        <p:nvSpPr>
          <p:cNvPr id="13" name="callout-2">
            <a:extLst>
              <a:ext uri="{FF2B5EF4-FFF2-40B4-BE49-F238E27FC236}">
                <a16:creationId xmlns:a16="http://schemas.microsoft.com/office/drawing/2014/main" id="{6E5A2CC8-4084-48A0-BA9A-714C9A8E9E6C}"/>
              </a:ext>
            </a:extLst>
          </p:cNvPr>
          <p:cNvSpPr>
            <a:spLocks noGrp="1"/>
          </p:cNvSpPr>
          <p:nvPr/>
        </p:nvSpPr>
        <p:spPr>
          <a:xfrm>
            <a:off x="5095875" y="2800350"/>
            <a:ext cx="4429125" cy="2152650"/>
          </a:xfrm>
          <a:prstGeom prst="roundRect">
            <a:avLst>
              <a:gd name="adj" fmla="val 5310"/>
            </a:avLst>
          </a:prstGeom>
          <a:solidFill>
            <a:srgbClr val="153D33"/>
          </a:solidFill>
          <a:ln w="9525">
            <a:solidFill>
              <a:srgbClr val="153D33"/>
            </a:solidFill>
            <a:prstDash val="solid"/>
          </a:ln>
        </p:spPr>
      </p:sp>
      <p:sp>
        <p:nvSpPr>
          <p:cNvPr id="14" name="callout-h-2">
            <a:extLst>
              <a:ext uri="{FF2B5EF4-FFF2-40B4-BE49-F238E27FC236}">
                <a16:creationId xmlns:a16="http://schemas.microsoft.com/office/drawing/2014/main" id="{64A73328-1797-4454-8A2C-CD65F254EBC3}"/>
              </a:ext>
            </a:extLst>
          </p:cNvPr>
          <p:cNvSpPr>
            <a:spLocks noGrp="1"/>
          </p:cNvSpPr>
          <p:nvPr/>
        </p:nvSpPr>
        <p:spPr>
          <a:xfrm>
            <a:off x="5429250" y="3028950"/>
            <a:ext cx="3714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125" b="1">
                <a:solidFill>
                  <a:srgbClr val="F2D395"/>
                </a:solidFill>
              </a:defRPr>
            </a:pPr>
            <a:r>
              <a:rPr sz="1125" b="1">
                <a:solidFill>
                  <a:srgbClr val="F2D395"/>
                </a:solidFill>
              </a:rPr>
              <a:t>КЛЮЧОВИЙ АКЦЕНТ</a:t>
            </a:r>
          </a:p>
        </p:txBody>
      </p:sp>
      <p:sp>
        <p:nvSpPr>
          <p:cNvPr id="15" name="callout-b-2">
            <a:extLst>
              <a:ext uri="{FF2B5EF4-FFF2-40B4-BE49-F238E27FC236}">
                <a16:creationId xmlns:a16="http://schemas.microsoft.com/office/drawing/2014/main" id="{CCBA25DF-E2F3-4537-8892-7454B817200C}"/>
              </a:ext>
            </a:extLst>
          </p:cNvPr>
          <p:cNvSpPr>
            <a:spLocks noGrp="1"/>
          </p:cNvSpPr>
          <p:nvPr/>
        </p:nvSpPr>
        <p:spPr>
          <a:xfrm>
            <a:off x="5429250" y="3476625"/>
            <a:ext cx="3714750" cy="1181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Біогеоценоз — природна екосистема в межах однорідної ділянки, де організми й абіотичні компоненти пов’язані обміном речовин та енергії.</a:t>
            </a:r>
          </a:p>
        </p:txBody>
      </p:sp>
      <p:sp>
        <p:nvSpPr>
          <p:cNvPr id="16" name="note-rule-2">
            <a:extLst>
              <a:ext uri="{FF2B5EF4-FFF2-40B4-BE49-F238E27FC236}">
                <a16:creationId xmlns:a16="http://schemas.microsoft.com/office/drawing/2014/main" id="{BEF1D2C6-9DE0-4980-9486-7E6C9CA2F1F7}"/>
              </a:ext>
            </a:extLst>
          </p:cNvPr>
          <p:cNvSpPr>
            <a:spLocks noGrp="1"/>
          </p:cNvSpPr>
          <p:nvPr/>
        </p:nvSpPr>
        <p:spPr>
          <a:xfrm>
            <a:off x="514350" y="5629275"/>
            <a:ext cx="9010650" cy="38100"/>
          </a:xfrm>
          <a:prstGeom prst="rect">
            <a:avLst/>
          </a:prstGeom>
          <a:solidFill>
            <a:srgbClr val="4D7B83"/>
          </a:solidFill>
          <a:ln w="9525">
            <a:solidFill>
              <a:srgbClr val="4D7B83"/>
            </a:solidFill>
            <a:prstDash val="solid"/>
          </a:ln>
        </p:spPr>
      </p:sp>
      <p:sp>
        <p:nvSpPr>
          <p:cNvPr id="17" name="note-2">
            <a:extLst>
              <a:ext uri="{FF2B5EF4-FFF2-40B4-BE49-F238E27FC236}">
                <a16:creationId xmlns:a16="http://schemas.microsoft.com/office/drawing/2014/main" id="{65E6A897-7005-4D86-B540-5B2F01B2D793}"/>
              </a:ext>
            </a:extLst>
          </p:cNvPr>
          <p:cNvSpPr>
            <a:spLocks noGrp="1"/>
          </p:cNvSpPr>
          <p:nvPr/>
        </p:nvSpPr>
        <p:spPr>
          <a:xfrm>
            <a:off x="762000" y="5791200"/>
            <a:ext cx="85153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75" b="1">
                <a:solidFill>
                  <a:srgbClr val="35634F"/>
                </a:solidFill>
              </a:defRPr>
            </a:pPr>
            <a:r>
              <a:rPr sz="1275" b="1">
                <a:solidFill>
                  <a:srgbClr val="35634F"/>
                </a:solidFill>
              </a:rPr>
              <a:t>Чим більше функціональних зв’язків порушено, тим складніше системі зберігати рівновагу.</a:t>
            </a:r>
          </a:p>
        </p:txBody>
      </p:sp>
    </p:spTree>
    <p:extLst>
      <p:ext uri="{BB962C8B-B14F-4D97-AF65-F5344CB8AC3E}">
        <p14:creationId xmlns:p14="http://schemas.microsoft.com/office/powerpoint/2010/main" val="16705368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Рисунок 2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5">
            <a:extLst>
              <a:ext uri="{FF2B5EF4-FFF2-40B4-BE49-F238E27FC236}">
                <a16:creationId xmlns:a16="http://schemas.microsoft.com/office/drawing/2014/main" id="{7C2F4B09-3AC9-4F74-81C6-A705EAEFE15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BF8EF"/>
          </a:solidFill>
          <a:ln w="9525">
            <a:solidFill>
              <a:srgbClr val="FBF8EF"/>
            </a:solidFill>
            <a:prstDash val="solid"/>
          </a:ln>
        </p:spPr>
      </p:sp>
      <p:sp>
        <p:nvSpPr>
          <p:cNvPr id="3" name="edge-5">
            <a:extLst>
              <a:ext uri="{FF2B5EF4-FFF2-40B4-BE49-F238E27FC236}">
                <a16:creationId xmlns:a16="http://schemas.microsoft.com/office/drawing/2014/main" id="{C006B549-E199-4AE4-A008-03A324E0031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D99C35"/>
          </a:solidFill>
          <a:ln w="9525">
            <a:solidFill>
              <a:srgbClr val="D99C35"/>
            </a:solidFill>
            <a:prstDash val="solid"/>
          </a:ln>
        </p:spPr>
      </p:sp>
      <p:sp>
        <p:nvSpPr>
          <p:cNvPr id="4" name="course-5">
            <a:extLst>
              <a:ext uri="{FF2B5EF4-FFF2-40B4-BE49-F238E27FC236}">
                <a16:creationId xmlns:a16="http://schemas.microsoft.com/office/drawing/2014/main" id="{A01BE2A4-193D-4214-846D-9DF85E2825AE}"/>
              </a:ext>
            </a:extLst>
          </p:cNvPr>
          <p:cNvSpPr>
            <a:spLocks noGrp="1"/>
          </p:cNvSpPr>
          <p:nvPr/>
        </p:nvSpPr>
        <p:spPr>
          <a:xfrm>
            <a:off x="514350" y="247650"/>
            <a:ext cx="3238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35634F"/>
                </a:solidFill>
              </a:defRPr>
            </a:pPr>
            <a:r>
              <a:rPr sz="975" b="1">
                <a:solidFill>
                  <a:srgbClr val="35634F"/>
                </a:solidFill>
              </a:rPr>
              <a:t>ВІЙСЬКОВА ЕКОЛОГІЯ</a:t>
            </a:r>
          </a:p>
        </p:txBody>
      </p:sp>
      <p:sp>
        <p:nvSpPr>
          <p:cNvPr id="5" name="section-5">
            <a:extLst>
              <a:ext uri="{FF2B5EF4-FFF2-40B4-BE49-F238E27FC236}">
                <a16:creationId xmlns:a16="http://schemas.microsoft.com/office/drawing/2014/main" id="{B55DDA62-E317-49EC-BCE1-EFC22872EE76}"/>
              </a:ext>
            </a:extLst>
          </p:cNvPr>
          <p:cNvSpPr>
            <a:spLocks noGrp="1"/>
          </p:cNvSpPr>
          <p:nvPr/>
        </p:nvSpPr>
        <p:spPr>
          <a:xfrm>
            <a:off x="5715000" y="247650"/>
            <a:ext cx="3810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769080"/>
                </a:solidFill>
              </a:defRPr>
            </a:pPr>
            <a:r>
              <a:rPr sz="900" b="1">
                <a:solidFill>
                  <a:srgbClr val="769080"/>
                </a:solidFill>
              </a:rPr>
              <a:t>РОЗДІЛ 03  ·  ЧАСТИНА А</a:t>
            </a:r>
          </a:p>
        </p:txBody>
      </p:sp>
      <p:sp>
        <p:nvSpPr>
          <p:cNvPr id="6" name="title-5">
            <a:extLst>
              <a:ext uri="{FF2B5EF4-FFF2-40B4-BE49-F238E27FC236}">
                <a16:creationId xmlns:a16="http://schemas.microsoft.com/office/drawing/2014/main" id="{08C4237D-9966-4A85-9141-CCC70EF14676}"/>
              </a:ext>
            </a:extLst>
          </p:cNvPr>
          <p:cNvSpPr>
            <a:spLocks noGrp="1"/>
          </p:cNvSpPr>
          <p:nvPr/>
        </p:nvSpPr>
        <p:spPr>
          <a:xfrm>
            <a:off x="514350" y="571500"/>
            <a:ext cx="89535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625" b="1">
                <a:solidFill>
                  <a:srgbClr val="173129"/>
                </a:solidFill>
              </a:defRPr>
            </a:pPr>
            <a:r>
              <a:rPr sz="2625" b="1">
                <a:solidFill>
                  <a:srgbClr val="173129"/>
                </a:solidFill>
              </a:rPr>
              <a:t>Енергія проходить через екосистему, а речовини багаторазово повертаються в обіг</a:t>
            </a:r>
          </a:p>
        </p:txBody>
      </p:sp>
      <p:sp>
        <p:nvSpPr>
          <p:cNvPr id="7" name="rule-5">
            <a:extLst>
              <a:ext uri="{FF2B5EF4-FFF2-40B4-BE49-F238E27FC236}">
                <a16:creationId xmlns:a16="http://schemas.microsoft.com/office/drawing/2014/main" id="{F18AE12E-3D73-4729-BCEE-1595BE59900E}"/>
              </a:ext>
            </a:extLst>
          </p:cNvPr>
          <p:cNvSpPr>
            <a:spLocks noGrp="1"/>
          </p:cNvSpPr>
          <p:nvPr/>
        </p:nvSpPr>
        <p:spPr>
          <a:xfrm>
            <a:off x="514350" y="1495425"/>
            <a:ext cx="9010650" cy="38100"/>
          </a:xfrm>
          <a:prstGeom prst="rect">
            <a:avLst/>
          </a:prstGeom>
          <a:solidFill>
            <a:srgbClr val="D99C35"/>
          </a:solidFill>
          <a:ln w="9525">
            <a:solidFill>
              <a:srgbClr val="D99C35"/>
            </a:solidFill>
            <a:prstDash val="solid"/>
          </a:ln>
        </p:spPr>
      </p:sp>
      <p:sp>
        <p:nvSpPr>
          <p:cNvPr id="8" name="number-5">
            <a:extLst>
              <a:ext uri="{FF2B5EF4-FFF2-40B4-BE49-F238E27FC236}">
                <a16:creationId xmlns:a16="http://schemas.microsoft.com/office/drawing/2014/main" id="{5FE1128C-E9BF-413D-9C1D-6CBBE48596C9}"/>
              </a:ext>
            </a:extLst>
          </p:cNvPr>
          <p:cNvSpPr>
            <a:spLocks noGrp="1"/>
          </p:cNvSpPr>
          <p:nvPr/>
        </p:nvSpPr>
        <p:spPr>
          <a:xfrm>
            <a:off x="10572750" y="361950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05</a:t>
            </a:r>
          </a:p>
        </p:txBody>
      </p:sp>
      <p:sp>
        <p:nvSpPr>
          <p:cNvPr id="9" name="foot-5">
            <a:extLst>
              <a:ext uri="{FF2B5EF4-FFF2-40B4-BE49-F238E27FC236}">
                <a16:creationId xmlns:a16="http://schemas.microsoft.com/office/drawing/2014/main" id="{99E3C39A-8B1A-4647-A339-56DF164AE97C}"/>
              </a:ext>
            </a:extLst>
          </p:cNvPr>
          <p:cNvSpPr>
            <a:spLocks noGrp="1"/>
          </p:cNvSpPr>
          <p:nvPr/>
        </p:nvSpPr>
        <p:spPr>
          <a:xfrm>
            <a:off x="10477500" y="6210300"/>
            <a:ext cx="12192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ЕКОСИСТЕМИ</a:t>
            </a:r>
          </a:p>
        </p:txBody>
      </p:sp>
      <p:sp>
        <p:nvSpPr>
          <p:cNvPr id="10" name="def-3">
            <a:extLst>
              <a:ext uri="{FF2B5EF4-FFF2-40B4-BE49-F238E27FC236}">
                <a16:creationId xmlns:a16="http://schemas.microsoft.com/office/drawing/2014/main" id="{92AA3772-258E-46F8-BD67-C5E24FB294E6}"/>
              </a:ext>
            </a:extLst>
          </p:cNvPr>
          <p:cNvSpPr>
            <a:spLocks noGrp="1"/>
          </p:cNvSpPr>
          <p:nvPr/>
        </p:nvSpPr>
        <p:spPr>
          <a:xfrm>
            <a:off x="514350" y="1752600"/>
            <a:ext cx="901065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173129"/>
                </a:solidFill>
              </a:defRPr>
            </a:pPr>
            <a:r>
              <a:rPr sz="1650" b="1">
                <a:solidFill>
                  <a:srgbClr val="173129"/>
                </a:solidFill>
              </a:rPr>
              <a:t>Сонячна енергія надходить через фотосинтез, передається трофічними рівнями й розсіюється як тепло; хімічні елементи циркулюють між організмами, водою, повітрям і ґрунтом.</a:t>
            </a:r>
          </a:p>
        </p:txBody>
      </p:sp>
      <p:sp>
        <p:nvSpPr>
          <p:cNvPr id="11" name="ca-num-3-0">
            <a:extLst>
              <a:ext uri="{FF2B5EF4-FFF2-40B4-BE49-F238E27FC236}">
                <a16:creationId xmlns:a16="http://schemas.microsoft.com/office/drawing/2014/main" id="{9AC8C381-FBC8-48EB-906D-5342E206E46B}"/>
              </a:ext>
            </a:extLst>
          </p:cNvPr>
          <p:cNvSpPr>
            <a:spLocks noGrp="1"/>
          </p:cNvSpPr>
          <p:nvPr/>
        </p:nvSpPr>
        <p:spPr>
          <a:xfrm>
            <a:off x="514350" y="2914650"/>
            <a:ext cx="5143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D99C35"/>
                </a:solidFill>
              </a:defRPr>
            </a:pPr>
            <a:r>
              <a:rPr sz="1725" b="1">
                <a:solidFill>
                  <a:srgbClr val="D99C35"/>
                </a:solidFill>
              </a:rPr>
              <a:t>01</a:t>
            </a:r>
          </a:p>
        </p:txBody>
      </p:sp>
      <p:sp>
        <p:nvSpPr>
          <p:cNvPr id="12" name="ca-head-3-0">
            <a:extLst>
              <a:ext uri="{FF2B5EF4-FFF2-40B4-BE49-F238E27FC236}">
                <a16:creationId xmlns:a16="http://schemas.microsoft.com/office/drawing/2014/main" id="{D452741B-7F67-4E7F-A8BC-6D1659A6E438}"/>
              </a:ext>
            </a:extLst>
          </p:cNvPr>
          <p:cNvSpPr>
            <a:spLocks noGrp="1"/>
          </p:cNvSpPr>
          <p:nvPr/>
        </p:nvSpPr>
        <p:spPr>
          <a:xfrm>
            <a:off x="1104900" y="2914650"/>
            <a:ext cx="3524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1">
                <a:solidFill>
                  <a:srgbClr val="35634F"/>
                </a:solidFill>
              </a:defRPr>
            </a:pPr>
            <a:r>
              <a:rPr sz="1500" b="1">
                <a:solidFill>
                  <a:srgbClr val="35634F"/>
                </a:solidFill>
              </a:rPr>
              <a:t>Потік енергії</a:t>
            </a:r>
          </a:p>
        </p:txBody>
      </p:sp>
      <p:sp>
        <p:nvSpPr>
          <p:cNvPr id="13" name="ca-body-3-0">
            <a:extLst>
              <a:ext uri="{FF2B5EF4-FFF2-40B4-BE49-F238E27FC236}">
                <a16:creationId xmlns:a16="http://schemas.microsoft.com/office/drawing/2014/main" id="{43718226-9A8C-4F5D-8FC1-0A4BF37EF76F}"/>
              </a:ext>
            </a:extLst>
          </p:cNvPr>
          <p:cNvSpPr>
            <a:spLocks noGrp="1"/>
          </p:cNvSpPr>
          <p:nvPr/>
        </p:nvSpPr>
        <p:spPr>
          <a:xfrm>
            <a:off x="1104900" y="3305175"/>
            <a:ext cx="3667125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0">
                <a:solidFill>
                  <a:srgbClr val="617069"/>
                </a:solidFill>
              </a:defRPr>
            </a:pPr>
            <a:r>
              <a:rPr sz="1200" b="0">
                <a:solidFill>
                  <a:srgbClr val="617069"/>
                </a:solidFill>
              </a:rPr>
              <a:t>Продуценти → консументи → редуценти; на кожному рівні частина енергії втрачається.</a:t>
            </a:r>
          </a:p>
        </p:txBody>
      </p:sp>
      <p:sp>
        <p:nvSpPr>
          <p:cNvPr id="14" name="ca-line-3-0">
            <a:extLst>
              <a:ext uri="{FF2B5EF4-FFF2-40B4-BE49-F238E27FC236}">
                <a16:creationId xmlns:a16="http://schemas.microsoft.com/office/drawing/2014/main" id="{C5E880E5-3261-4CD2-9BC8-28BD853B0EA0}"/>
              </a:ext>
            </a:extLst>
          </p:cNvPr>
          <p:cNvSpPr>
            <a:spLocks noGrp="1"/>
          </p:cNvSpPr>
          <p:nvPr/>
        </p:nvSpPr>
        <p:spPr>
          <a:xfrm>
            <a:off x="1104900" y="4086225"/>
            <a:ext cx="3667125" cy="28575"/>
          </a:xfrm>
          <a:prstGeom prst="rect">
            <a:avLst/>
          </a:prstGeom>
          <a:solidFill>
            <a:srgbClr val="35634F"/>
          </a:solidFill>
          <a:ln w="9525">
            <a:solidFill>
              <a:srgbClr val="35634F"/>
            </a:solidFill>
            <a:prstDash val="solid"/>
          </a:ln>
        </p:spPr>
      </p:sp>
      <p:sp>
        <p:nvSpPr>
          <p:cNvPr id="15" name="ca-num-3-1">
            <a:extLst>
              <a:ext uri="{FF2B5EF4-FFF2-40B4-BE49-F238E27FC236}">
                <a16:creationId xmlns:a16="http://schemas.microsoft.com/office/drawing/2014/main" id="{9BB7B813-765E-4A0E-B0CE-597446B69715}"/>
              </a:ext>
            </a:extLst>
          </p:cNvPr>
          <p:cNvSpPr>
            <a:spLocks noGrp="1"/>
          </p:cNvSpPr>
          <p:nvPr/>
        </p:nvSpPr>
        <p:spPr>
          <a:xfrm>
            <a:off x="5086350" y="2914650"/>
            <a:ext cx="5143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D99C35"/>
                </a:solidFill>
              </a:defRPr>
            </a:pPr>
            <a:r>
              <a:rPr sz="1725" b="1">
                <a:solidFill>
                  <a:srgbClr val="D99C35"/>
                </a:solidFill>
              </a:rPr>
              <a:t>02</a:t>
            </a:r>
          </a:p>
        </p:txBody>
      </p:sp>
      <p:sp>
        <p:nvSpPr>
          <p:cNvPr id="16" name="ca-head-3-1">
            <a:extLst>
              <a:ext uri="{FF2B5EF4-FFF2-40B4-BE49-F238E27FC236}">
                <a16:creationId xmlns:a16="http://schemas.microsoft.com/office/drawing/2014/main" id="{3C389AA2-5C9C-4A13-9B82-B9A0BB3E9D10}"/>
              </a:ext>
            </a:extLst>
          </p:cNvPr>
          <p:cNvSpPr>
            <a:spLocks noGrp="1"/>
          </p:cNvSpPr>
          <p:nvPr/>
        </p:nvSpPr>
        <p:spPr>
          <a:xfrm>
            <a:off x="5676900" y="2914650"/>
            <a:ext cx="3524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1">
                <a:solidFill>
                  <a:srgbClr val="35634F"/>
                </a:solidFill>
              </a:defRPr>
            </a:pPr>
            <a:r>
              <a:rPr sz="1500" b="1">
                <a:solidFill>
                  <a:srgbClr val="35634F"/>
                </a:solidFill>
              </a:rPr>
              <a:t>Трофічна мережа</a:t>
            </a:r>
          </a:p>
        </p:txBody>
      </p:sp>
      <p:sp>
        <p:nvSpPr>
          <p:cNvPr id="17" name="ca-body-3-1">
            <a:extLst>
              <a:ext uri="{FF2B5EF4-FFF2-40B4-BE49-F238E27FC236}">
                <a16:creationId xmlns:a16="http://schemas.microsoft.com/office/drawing/2014/main" id="{4DE83B90-B0D2-4F0B-81DB-9841FED6B6B2}"/>
              </a:ext>
            </a:extLst>
          </p:cNvPr>
          <p:cNvSpPr>
            <a:spLocks noGrp="1"/>
          </p:cNvSpPr>
          <p:nvPr/>
        </p:nvSpPr>
        <p:spPr>
          <a:xfrm>
            <a:off x="5676900" y="3305175"/>
            <a:ext cx="3667125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0">
                <a:solidFill>
                  <a:srgbClr val="617069"/>
                </a:solidFill>
              </a:defRPr>
            </a:pPr>
            <a:r>
              <a:rPr sz="1200" b="0">
                <a:solidFill>
                  <a:srgbClr val="617069"/>
                </a:solidFill>
              </a:rPr>
              <a:t>Взаємопов’язані ланцюги живлення створюють альтернативні шляхи передавання енергії.</a:t>
            </a:r>
          </a:p>
        </p:txBody>
      </p:sp>
      <p:sp>
        <p:nvSpPr>
          <p:cNvPr id="18" name="ca-line-3-1">
            <a:extLst>
              <a:ext uri="{FF2B5EF4-FFF2-40B4-BE49-F238E27FC236}">
                <a16:creationId xmlns:a16="http://schemas.microsoft.com/office/drawing/2014/main" id="{854D2E32-634F-45E2-9A2B-C2F767CFC5A8}"/>
              </a:ext>
            </a:extLst>
          </p:cNvPr>
          <p:cNvSpPr>
            <a:spLocks noGrp="1"/>
          </p:cNvSpPr>
          <p:nvPr/>
        </p:nvSpPr>
        <p:spPr>
          <a:xfrm>
            <a:off x="5676900" y="4086225"/>
            <a:ext cx="3667125" cy="28575"/>
          </a:xfrm>
          <a:prstGeom prst="rect">
            <a:avLst/>
          </a:prstGeom>
          <a:solidFill>
            <a:srgbClr val="4D7B83"/>
          </a:solidFill>
          <a:ln w="9525">
            <a:solidFill>
              <a:srgbClr val="4D7B83"/>
            </a:solidFill>
            <a:prstDash val="solid"/>
          </a:ln>
        </p:spPr>
      </p:sp>
      <p:sp>
        <p:nvSpPr>
          <p:cNvPr id="19" name="ca-num-3-2">
            <a:extLst>
              <a:ext uri="{FF2B5EF4-FFF2-40B4-BE49-F238E27FC236}">
                <a16:creationId xmlns:a16="http://schemas.microsoft.com/office/drawing/2014/main" id="{184B86A7-419A-4817-97ED-CBED547BE6E1}"/>
              </a:ext>
            </a:extLst>
          </p:cNvPr>
          <p:cNvSpPr>
            <a:spLocks noGrp="1"/>
          </p:cNvSpPr>
          <p:nvPr/>
        </p:nvSpPr>
        <p:spPr>
          <a:xfrm>
            <a:off x="514350" y="4295775"/>
            <a:ext cx="5143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D99C35"/>
                </a:solidFill>
              </a:defRPr>
            </a:pPr>
            <a:r>
              <a:rPr sz="1725" b="1">
                <a:solidFill>
                  <a:srgbClr val="D99C35"/>
                </a:solidFill>
              </a:rPr>
              <a:t>03</a:t>
            </a:r>
          </a:p>
        </p:txBody>
      </p:sp>
      <p:sp>
        <p:nvSpPr>
          <p:cNvPr id="20" name="ca-head-3-2">
            <a:extLst>
              <a:ext uri="{FF2B5EF4-FFF2-40B4-BE49-F238E27FC236}">
                <a16:creationId xmlns:a16="http://schemas.microsoft.com/office/drawing/2014/main" id="{785EB087-8EB9-4F6E-8A1D-039D5A9EE477}"/>
              </a:ext>
            </a:extLst>
          </p:cNvPr>
          <p:cNvSpPr>
            <a:spLocks noGrp="1"/>
          </p:cNvSpPr>
          <p:nvPr/>
        </p:nvSpPr>
        <p:spPr>
          <a:xfrm>
            <a:off x="1104900" y="4295775"/>
            <a:ext cx="3524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1">
                <a:solidFill>
                  <a:srgbClr val="35634F"/>
                </a:solidFill>
              </a:defRPr>
            </a:pPr>
            <a:r>
              <a:rPr sz="1500" b="1">
                <a:solidFill>
                  <a:srgbClr val="35634F"/>
                </a:solidFill>
              </a:rPr>
              <a:t>Колообіги</a:t>
            </a:r>
          </a:p>
        </p:txBody>
      </p:sp>
      <p:sp>
        <p:nvSpPr>
          <p:cNvPr id="21" name="ca-body-3-2">
            <a:extLst>
              <a:ext uri="{FF2B5EF4-FFF2-40B4-BE49-F238E27FC236}">
                <a16:creationId xmlns:a16="http://schemas.microsoft.com/office/drawing/2014/main" id="{C0D2FC9A-7641-42FC-B0ED-9C9696272CA9}"/>
              </a:ext>
            </a:extLst>
          </p:cNvPr>
          <p:cNvSpPr>
            <a:spLocks noGrp="1"/>
          </p:cNvSpPr>
          <p:nvPr/>
        </p:nvSpPr>
        <p:spPr>
          <a:xfrm>
            <a:off x="1104900" y="4686300"/>
            <a:ext cx="3667125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0">
                <a:solidFill>
                  <a:srgbClr val="617069"/>
                </a:solidFill>
              </a:defRPr>
            </a:pPr>
            <a:r>
              <a:rPr sz="1200" b="0">
                <a:solidFill>
                  <a:srgbClr val="617069"/>
                </a:solidFill>
              </a:rPr>
              <a:t>Вода, вуглець, кисень, азот, фосфор і сірка багаторазово використовуються.</a:t>
            </a:r>
          </a:p>
        </p:txBody>
      </p:sp>
      <p:sp>
        <p:nvSpPr>
          <p:cNvPr id="22" name="ca-line-3-2">
            <a:extLst>
              <a:ext uri="{FF2B5EF4-FFF2-40B4-BE49-F238E27FC236}">
                <a16:creationId xmlns:a16="http://schemas.microsoft.com/office/drawing/2014/main" id="{5C779F05-6B25-4FCE-A018-55B114F0661C}"/>
              </a:ext>
            </a:extLst>
          </p:cNvPr>
          <p:cNvSpPr>
            <a:spLocks noGrp="1"/>
          </p:cNvSpPr>
          <p:nvPr/>
        </p:nvSpPr>
        <p:spPr>
          <a:xfrm>
            <a:off x="1104900" y="5467350"/>
            <a:ext cx="3667125" cy="28575"/>
          </a:xfrm>
          <a:prstGeom prst="rect">
            <a:avLst/>
          </a:prstGeom>
          <a:solidFill>
            <a:srgbClr val="35634F"/>
          </a:solidFill>
          <a:ln w="9525">
            <a:solidFill>
              <a:srgbClr val="35634F"/>
            </a:solidFill>
            <a:prstDash val="solid"/>
          </a:ln>
        </p:spPr>
      </p:sp>
      <p:sp>
        <p:nvSpPr>
          <p:cNvPr id="23" name="ca-num-3-3">
            <a:extLst>
              <a:ext uri="{FF2B5EF4-FFF2-40B4-BE49-F238E27FC236}">
                <a16:creationId xmlns:a16="http://schemas.microsoft.com/office/drawing/2014/main" id="{65EA0B8B-E2A3-4BD9-8AAC-6E4F730CCD3D}"/>
              </a:ext>
            </a:extLst>
          </p:cNvPr>
          <p:cNvSpPr>
            <a:spLocks noGrp="1"/>
          </p:cNvSpPr>
          <p:nvPr/>
        </p:nvSpPr>
        <p:spPr>
          <a:xfrm>
            <a:off x="5086350" y="4295775"/>
            <a:ext cx="5143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D99C35"/>
                </a:solidFill>
              </a:defRPr>
            </a:pPr>
            <a:r>
              <a:rPr sz="1725" b="1">
                <a:solidFill>
                  <a:srgbClr val="D99C35"/>
                </a:solidFill>
              </a:rPr>
              <a:t>04</a:t>
            </a:r>
          </a:p>
        </p:txBody>
      </p:sp>
      <p:sp>
        <p:nvSpPr>
          <p:cNvPr id="24" name="ca-head-3-3">
            <a:extLst>
              <a:ext uri="{FF2B5EF4-FFF2-40B4-BE49-F238E27FC236}">
                <a16:creationId xmlns:a16="http://schemas.microsoft.com/office/drawing/2014/main" id="{5A40D9D8-B2D7-4584-AB32-8ED4AAD30B87}"/>
              </a:ext>
            </a:extLst>
          </p:cNvPr>
          <p:cNvSpPr>
            <a:spLocks noGrp="1"/>
          </p:cNvSpPr>
          <p:nvPr/>
        </p:nvSpPr>
        <p:spPr>
          <a:xfrm>
            <a:off x="5676900" y="4295775"/>
            <a:ext cx="3524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1">
                <a:solidFill>
                  <a:srgbClr val="35634F"/>
                </a:solidFill>
              </a:defRPr>
            </a:pPr>
            <a:r>
              <a:rPr sz="1500" b="1">
                <a:solidFill>
                  <a:srgbClr val="35634F"/>
                </a:solidFill>
              </a:rPr>
              <a:t>Продуктивність</a:t>
            </a:r>
          </a:p>
        </p:txBody>
      </p:sp>
      <p:sp>
        <p:nvSpPr>
          <p:cNvPr id="25" name="ca-body-3-3">
            <a:extLst>
              <a:ext uri="{FF2B5EF4-FFF2-40B4-BE49-F238E27FC236}">
                <a16:creationId xmlns:a16="http://schemas.microsoft.com/office/drawing/2014/main" id="{E105A044-C31A-40C6-93F3-A3AC3722E6A8}"/>
              </a:ext>
            </a:extLst>
          </p:cNvPr>
          <p:cNvSpPr>
            <a:spLocks noGrp="1"/>
          </p:cNvSpPr>
          <p:nvPr/>
        </p:nvSpPr>
        <p:spPr>
          <a:xfrm>
            <a:off x="5676900" y="4686300"/>
            <a:ext cx="3667125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0">
                <a:solidFill>
                  <a:srgbClr val="617069"/>
                </a:solidFill>
              </a:defRPr>
            </a:pPr>
            <a:r>
              <a:rPr sz="1200" b="0">
                <a:solidFill>
                  <a:srgbClr val="617069"/>
                </a:solidFill>
              </a:rPr>
              <a:t>Первинна — утворення речовини рослинами; вторинна — формування біомаси консументів.</a:t>
            </a:r>
          </a:p>
        </p:txBody>
      </p:sp>
      <p:sp>
        <p:nvSpPr>
          <p:cNvPr id="26" name="ca-line-3-3">
            <a:extLst>
              <a:ext uri="{FF2B5EF4-FFF2-40B4-BE49-F238E27FC236}">
                <a16:creationId xmlns:a16="http://schemas.microsoft.com/office/drawing/2014/main" id="{4F7AB657-CDB6-4F27-8B6B-A05B80106AA7}"/>
              </a:ext>
            </a:extLst>
          </p:cNvPr>
          <p:cNvSpPr>
            <a:spLocks noGrp="1"/>
          </p:cNvSpPr>
          <p:nvPr/>
        </p:nvSpPr>
        <p:spPr>
          <a:xfrm>
            <a:off x="5676900" y="5467350"/>
            <a:ext cx="3667125" cy="28575"/>
          </a:xfrm>
          <a:prstGeom prst="rect">
            <a:avLst/>
          </a:prstGeom>
          <a:solidFill>
            <a:srgbClr val="4D7B83"/>
          </a:solidFill>
          <a:ln w="9525">
            <a:solidFill>
              <a:srgbClr val="4D7B83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19472237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6">
            <a:extLst>
              <a:ext uri="{FF2B5EF4-FFF2-40B4-BE49-F238E27FC236}">
                <a16:creationId xmlns:a16="http://schemas.microsoft.com/office/drawing/2014/main" id="{77A3AAF3-3290-4B34-978A-EF9A45BCF1F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BF8EF"/>
          </a:solidFill>
          <a:ln w="9525">
            <a:solidFill>
              <a:srgbClr val="FBF8EF"/>
            </a:solidFill>
            <a:prstDash val="solid"/>
          </a:ln>
        </p:spPr>
      </p:sp>
      <p:sp>
        <p:nvSpPr>
          <p:cNvPr id="3" name="edge-6">
            <a:extLst>
              <a:ext uri="{FF2B5EF4-FFF2-40B4-BE49-F238E27FC236}">
                <a16:creationId xmlns:a16="http://schemas.microsoft.com/office/drawing/2014/main" id="{4D75F246-679F-4DFF-8378-EDF00133266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4D7B83"/>
          </a:solidFill>
          <a:ln w="9525">
            <a:solidFill>
              <a:srgbClr val="4D7B83"/>
            </a:solidFill>
            <a:prstDash val="solid"/>
          </a:ln>
        </p:spPr>
      </p:sp>
      <p:sp>
        <p:nvSpPr>
          <p:cNvPr id="4" name="course-6">
            <a:extLst>
              <a:ext uri="{FF2B5EF4-FFF2-40B4-BE49-F238E27FC236}">
                <a16:creationId xmlns:a16="http://schemas.microsoft.com/office/drawing/2014/main" id="{68264635-C62C-438D-8691-BF4ED3E63856}"/>
              </a:ext>
            </a:extLst>
          </p:cNvPr>
          <p:cNvSpPr>
            <a:spLocks noGrp="1"/>
          </p:cNvSpPr>
          <p:nvPr/>
        </p:nvSpPr>
        <p:spPr>
          <a:xfrm>
            <a:off x="514350" y="247650"/>
            <a:ext cx="3238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35634F"/>
                </a:solidFill>
              </a:defRPr>
            </a:pPr>
            <a:r>
              <a:rPr sz="975" b="1">
                <a:solidFill>
                  <a:srgbClr val="35634F"/>
                </a:solidFill>
              </a:rPr>
              <a:t>ВІЙСЬКОВА ЕКОЛОГІЯ</a:t>
            </a:r>
          </a:p>
        </p:txBody>
      </p:sp>
      <p:sp>
        <p:nvSpPr>
          <p:cNvPr id="5" name="section-6">
            <a:extLst>
              <a:ext uri="{FF2B5EF4-FFF2-40B4-BE49-F238E27FC236}">
                <a16:creationId xmlns:a16="http://schemas.microsoft.com/office/drawing/2014/main" id="{B15C5023-EC1A-46B2-9E77-89EC8BE3F3B8}"/>
              </a:ext>
            </a:extLst>
          </p:cNvPr>
          <p:cNvSpPr>
            <a:spLocks noGrp="1"/>
          </p:cNvSpPr>
          <p:nvPr/>
        </p:nvSpPr>
        <p:spPr>
          <a:xfrm>
            <a:off x="5715000" y="247650"/>
            <a:ext cx="3810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769080"/>
                </a:solidFill>
              </a:defRPr>
            </a:pPr>
            <a:r>
              <a:rPr sz="900" b="1">
                <a:solidFill>
                  <a:srgbClr val="769080"/>
                </a:solidFill>
              </a:rPr>
              <a:t>РОЗДІЛ 03  ·  ЧАСТИНА Б</a:t>
            </a:r>
          </a:p>
        </p:txBody>
      </p:sp>
      <p:sp>
        <p:nvSpPr>
          <p:cNvPr id="6" name="title-6">
            <a:extLst>
              <a:ext uri="{FF2B5EF4-FFF2-40B4-BE49-F238E27FC236}">
                <a16:creationId xmlns:a16="http://schemas.microsoft.com/office/drawing/2014/main" id="{8B10C50B-CF3B-48ED-B6CA-A71D0A83CC46}"/>
              </a:ext>
            </a:extLst>
          </p:cNvPr>
          <p:cNvSpPr>
            <a:spLocks noGrp="1"/>
          </p:cNvSpPr>
          <p:nvPr/>
        </p:nvSpPr>
        <p:spPr>
          <a:xfrm>
            <a:off x="514350" y="571500"/>
            <a:ext cx="89535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625" b="1">
                <a:solidFill>
                  <a:srgbClr val="173129"/>
                </a:solidFill>
              </a:defRPr>
            </a:pPr>
            <a:r>
              <a:rPr sz="2625" b="1">
                <a:solidFill>
                  <a:srgbClr val="173129"/>
                </a:solidFill>
              </a:rPr>
              <a:t>Військовий вплив змінює потоки енергії, води та вуглецю</a:t>
            </a:r>
          </a:p>
        </p:txBody>
      </p:sp>
      <p:sp>
        <p:nvSpPr>
          <p:cNvPr id="7" name="rule-6">
            <a:extLst>
              <a:ext uri="{FF2B5EF4-FFF2-40B4-BE49-F238E27FC236}">
                <a16:creationId xmlns:a16="http://schemas.microsoft.com/office/drawing/2014/main" id="{AD6B1E4D-1E29-4FD5-AB51-C5A68F6200C9}"/>
              </a:ext>
            </a:extLst>
          </p:cNvPr>
          <p:cNvSpPr>
            <a:spLocks noGrp="1"/>
          </p:cNvSpPr>
          <p:nvPr/>
        </p:nvSpPr>
        <p:spPr>
          <a:xfrm>
            <a:off x="514350" y="1495425"/>
            <a:ext cx="9010650" cy="38100"/>
          </a:xfrm>
          <a:prstGeom prst="rect">
            <a:avLst/>
          </a:prstGeom>
          <a:solidFill>
            <a:srgbClr val="4D7B83"/>
          </a:solidFill>
          <a:ln w="9525">
            <a:solidFill>
              <a:srgbClr val="4D7B83"/>
            </a:solidFill>
            <a:prstDash val="solid"/>
          </a:ln>
        </p:spPr>
      </p:sp>
      <p:sp>
        <p:nvSpPr>
          <p:cNvPr id="8" name="number-6">
            <a:extLst>
              <a:ext uri="{FF2B5EF4-FFF2-40B4-BE49-F238E27FC236}">
                <a16:creationId xmlns:a16="http://schemas.microsoft.com/office/drawing/2014/main" id="{95129B95-086C-44B3-8A17-3516E31A8730}"/>
              </a:ext>
            </a:extLst>
          </p:cNvPr>
          <p:cNvSpPr>
            <a:spLocks noGrp="1"/>
          </p:cNvSpPr>
          <p:nvPr/>
        </p:nvSpPr>
        <p:spPr>
          <a:xfrm>
            <a:off x="10572750" y="361950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06</a:t>
            </a:r>
          </a:p>
        </p:txBody>
      </p:sp>
      <p:sp>
        <p:nvSpPr>
          <p:cNvPr id="9" name="foot-6">
            <a:extLst>
              <a:ext uri="{FF2B5EF4-FFF2-40B4-BE49-F238E27FC236}">
                <a16:creationId xmlns:a16="http://schemas.microsoft.com/office/drawing/2014/main" id="{C1F409AD-E067-420B-B1BB-1B0CBFF5FD0C}"/>
              </a:ext>
            </a:extLst>
          </p:cNvPr>
          <p:cNvSpPr>
            <a:spLocks noGrp="1"/>
          </p:cNvSpPr>
          <p:nvPr/>
        </p:nvSpPr>
        <p:spPr>
          <a:xfrm>
            <a:off x="10477500" y="6210300"/>
            <a:ext cx="12192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ЕКОСИСТЕМИ</a:t>
            </a:r>
          </a:p>
        </p:txBody>
      </p:sp>
      <p:sp>
        <p:nvSpPr>
          <p:cNvPr id="10" name="lead-3">
            <a:extLst>
              <a:ext uri="{FF2B5EF4-FFF2-40B4-BE49-F238E27FC236}">
                <a16:creationId xmlns:a16="http://schemas.microsoft.com/office/drawing/2014/main" id="{B08C5763-4660-4758-824B-71D7EB5C62DD}"/>
              </a:ext>
            </a:extLst>
          </p:cNvPr>
          <p:cNvSpPr>
            <a:spLocks noGrp="1"/>
          </p:cNvSpPr>
          <p:nvPr/>
        </p:nvSpPr>
        <p:spPr>
          <a:xfrm>
            <a:off x="514350" y="1752600"/>
            <a:ext cx="901065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1">
                <a:solidFill>
                  <a:srgbClr val="173129"/>
                </a:solidFill>
              </a:defRPr>
            </a:pPr>
            <a:r>
              <a:rPr sz="1575" b="1">
                <a:solidFill>
                  <a:srgbClr val="173129"/>
                </a:solidFill>
              </a:rPr>
              <a:t>Знищення рослинності зменшує фотосинтез, ущільнення ґрунту порушує водний режим, а пожежі швидко вивільняють накопичений вуглець.</a:t>
            </a:r>
          </a:p>
        </p:txBody>
      </p:sp>
      <p:sp>
        <p:nvSpPr>
          <p:cNvPr id="11" name="action-h-3">
            <a:extLst>
              <a:ext uri="{FF2B5EF4-FFF2-40B4-BE49-F238E27FC236}">
                <a16:creationId xmlns:a16="http://schemas.microsoft.com/office/drawing/2014/main" id="{1B1BD036-E7BB-4FDC-9C25-9E3952C17C5D}"/>
              </a:ext>
            </a:extLst>
          </p:cNvPr>
          <p:cNvSpPr>
            <a:spLocks noGrp="1"/>
          </p:cNvSpPr>
          <p:nvPr/>
        </p:nvSpPr>
        <p:spPr>
          <a:xfrm>
            <a:off x="514350" y="2800350"/>
            <a:ext cx="4000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35634F"/>
                </a:solidFill>
              </a:defRPr>
            </a:pPr>
            <a:r>
              <a:rPr sz="1725" b="1">
                <a:solidFill>
                  <a:srgbClr val="35634F"/>
                </a:solidFill>
              </a:rPr>
              <a:t>Що врахувати на практиці</a:t>
            </a:r>
          </a:p>
        </p:txBody>
      </p:sp>
      <p:sp>
        <p:nvSpPr>
          <p:cNvPr id="12" name="actions-3">
            <a:extLst>
              <a:ext uri="{FF2B5EF4-FFF2-40B4-BE49-F238E27FC236}">
                <a16:creationId xmlns:a16="http://schemas.microsoft.com/office/drawing/2014/main" id="{44718708-810E-4FA6-9367-3775665AEF49}"/>
              </a:ext>
            </a:extLst>
          </p:cNvPr>
          <p:cNvSpPr>
            <a:spLocks noGrp="1"/>
          </p:cNvSpPr>
          <p:nvPr/>
        </p:nvSpPr>
        <p:spPr>
          <a:xfrm>
            <a:off x="514350" y="3257550"/>
            <a:ext cx="4191000" cy="2095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617069"/>
                </a:solidFill>
              </a:defRPr>
            </a:pPr>
            <a:r>
              <a:rPr sz="1275" b="0">
                <a:solidFill>
                  <a:srgbClr val="617069"/>
                </a:solidFill>
              </a:rPr>
              <a:t>•  зберігати рослинний покрив, де це можливо</a:t>
            </a:r>
          </a:p>
          <a:p>
            <a:pPr algn="l">
              <a:defRPr sz="1275" b="0">
                <a:solidFill>
                  <a:srgbClr val="617069"/>
                </a:solidFill>
              </a:defRPr>
            </a:pPr>
            <a:r>
              <a:rPr sz="1275" b="0">
                <a:solidFill>
                  <a:srgbClr val="617069"/>
                </a:solidFill>
              </a:rPr>
              <a:t>•  обмежувати ущільнення ґрунтів технікою</a:t>
            </a:r>
          </a:p>
          <a:p>
            <a:pPr algn="l">
              <a:defRPr sz="1275" b="0">
                <a:solidFill>
                  <a:srgbClr val="617069"/>
                </a:solidFill>
              </a:defRPr>
            </a:pPr>
            <a:r>
              <a:rPr sz="1275" b="0">
                <a:solidFill>
                  <a:srgbClr val="617069"/>
                </a:solidFill>
              </a:rPr>
              <a:t>•  не допускати пожеж і неконтрольованого горіння</a:t>
            </a:r>
          </a:p>
          <a:p>
            <a:pPr algn="l">
              <a:defRPr sz="1275" b="0">
                <a:solidFill>
                  <a:srgbClr val="617069"/>
                </a:solidFill>
              </a:defRPr>
            </a:pPr>
            <a:r>
              <a:rPr sz="1275" b="0">
                <a:solidFill>
                  <a:srgbClr val="617069"/>
                </a:solidFill>
              </a:rPr>
              <a:t>•  захищати водойми від стоку й замулення</a:t>
            </a:r>
          </a:p>
          <a:p>
            <a:pPr algn="l">
              <a:defRPr sz="1275" b="0">
                <a:solidFill>
                  <a:srgbClr val="617069"/>
                </a:solidFill>
              </a:defRPr>
            </a:pPr>
            <a:r>
              <a:rPr sz="1275" b="0">
                <a:solidFill>
                  <a:srgbClr val="617069"/>
                </a:solidFill>
              </a:rPr>
              <a:t>•  ураховувати продуктивність і сезонність екосистем</a:t>
            </a:r>
          </a:p>
        </p:txBody>
      </p:sp>
      <p:sp>
        <p:nvSpPr>
          <p:cNvPr id="13" name="callout-3">
            <a:extLst>
              <a:ext uri="{FF2B5EF4-FFF2-40B4-BE49-F238E27FC236}">
                <a16:creationId xmlns:a16="http://schemas.microsoft.com/office/drawing/2014/main" id="{CF387C66-B9F3-4C35-9912-F2807217FF5E}"/>
              </a:ext>
            </a:extLst>
          </p:cNvPr>
          <p:cNvSpPr>
            <a:spLocks noGrp="1"/>
          </p:cNvSpPr>
          <p:nvPr/>
        </p:nvSpPr>
        <p:spPr>
          <a:xfrm>
            <a:off x="5095875" y="2800350"/>
            <a:ext cx="4429125" cy="2152650"/>
          </a:xfrm>
          <a:prstGeom prst="roundRect">
            <a:avLst>
              <a:gd name="adj" fmla="val 5310"/>
            </a:avLst>
          </a:prstGeom>
          <a:solidFill>
            <a:srgbClr val="153D33"/>
          </a:solidFill>
          <a:ln w="9525">
            <a:solidFill>
              <a:srgbClr val="153D33"/>
            </a:solidFill>
            <a:prstDash val="solid"/>
          </a:ln>
        </p:spPr>
      </p:sp>
      <p:sp>
        <p:nvSpPr>
          <p:cNvPr id="14" name="callout-h-3">
            <a:extLst>
              <a:ext uri="{FF2B5EF4-FFF2-40B4-BE49-F238E27FC236}">
                <a16:creationId xmlns:a16="http://schemas.microsoft.com/office/drawing/2014/main" id="{217172DB-B3D1-4344-9DAF-A523BFA0AA08}"/>
              </a:ext>
            </a:extLst>
          </p:cNvPr>
          <p:cNvSpPr>
            <a:spLocks noGrp="1"/>
          </p:cNvSpPr>
          <p:nvPr/>
        </p:nvSpPr>
        <p:spPr>
          <a:xfrm>
            <a:off x="5429250" y="3028950"/>
            <a:ext cx="3714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125" b="1">
                <a:solidFill>
                  <a:srgbClr val="F2D395"/>
                </a:solidFill>
              </a:defRPr>
            </a:pPr>
            <a:r>
              <a:rPr sz="1125" b="1">
                <a:solidFill>
                  <a:srgbClr val="F2D395"/>
                </a:solidFill>
              </a:rPr>
              <a:t>КЛЮЧОВИЙ АКЦЕНТ</a:t>
            </a:r>
          </a:p>
        </p:txBody>
      </p:sp>
      <p:sp>
        <p:nvSpPr>
          <p:cNvPr id="15" name="callout-b-3">
            <a:extLst>
              <a:ext uri="{FF2B5EF4-FFF2-40B4-BE49-F238E27FC236}">
                <a16:creationId xmlns:a16="http://schemas.microsoft.com/office/drawing/2014/main" id="{92F4488D-4B2F-47C6-9E68-8EB34F3FC9DE}"/>
              </a:ext>
            </a:extLst>
          </p:cNvPr>
          <p:cNvSpPr>
            <a:spLocks noGrp="1"/>
          </p:cNvSpPr>
          <p:nvPr/>
        </p:nvSpPr>
        <p:spPr>
          <a:xfrm>
            <a:off x="5429250" y="3476625"/>
            <a:ext cx="3714750" cy="1181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Трава → заєць → лисиця → редуценти — спрощений ланцюг. У природі він є частиною складної трофічної мережі.</a:t>
            </a:r>
          </a:p>
        </p:txBody>
      </p:sp>
      <p:sp>
        <p:nvSpPr>
          <p:cNvPr id="16" name="note-rule-3">
            <a:extLst>
              <a:ext uri="{FF2B5EF4-FFF2-40B4-BE49-F238E27FC236}">
                <a16:creationId xmlns:a16="http://schemas.microsoft.com/office/drawing/2014/main" id="{87D356ED-5CA1-4EFF-BF55-5B4742B98A91}"/>
              </a:ext>
            </a:extLst>
          </p:cNvPr>
          <p:cNvSpPr>
            <a:spLocks noGrp="1"/>
          </p:cNvSpPr>
          <p:nvPr/>
        </p:nvSpPr>
        <p:spPr>
          <a:xfrm>
            <a:off x="514350" y="5629275"/>
            <a:ext cx="9010650" cy="38100"/>
          </a:xfrm>
          <a:prstGeom prst="rect">
            <a:avLst/>
          </a:prstGeom>
          <a:solidFill>
            <a:srgbClr val="4D7B83"/>
          </a:solidFill>
          <a:ln w="9525">
            <a:solidFill>
              <a:srgbClr val="4D7B83"/>
            </a:solidFill>
            <a:prstDash val="solid"/>
          </a:ln>
        </p:spPr>
      </p:sp>
      <p:sp>
        <p:nvSpPr>
          <p:cNvPr id="17" name="note-3">
            <a:extLst>
              <a:ext uri="{FF2B5EF4-FFF2-40B4-BE49-F238E27FC236}">
                <a16:creationId xmlns:a16="http://schemas.microsoft.com/office/drawing/2014/main" id="{331950B2-ABE7-4155-B57C-FD5D84011E83}"/>
              </a:ext>
            </a:extLst>
          </p:cNvPr>
          <p:cNvSpPr>
            <a:spLocks noGrp="1"/>
          </p:cNvSpPr>
          <p:nvPr/>
        </p:nvSpPr>
        <p:spPr>
          <a:xfrm>
            <a:off x="762000" y="5791200"/>
            <a:ext cx="85153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75" b="1">
                <a:solidFill>
                  <a:srgbClr val="35634F"/>
                </a:solidFill>
              </a:defRPr>
            </a:pPr>
            <a:r>
              <a:rPr sz="1275" b="1">
                <a:solidFill>
                  <a:srgbClr val="35634F"/>
                </a:solidFill>
              </a:rPr>
              <a:t>Складніша трофічна мережа часто має більше шляхів для компенсації втрати окремих видів.</a:t>
            </a:r>
          </a:p>
        </p:txBody>
      </p:sp>
    </p:spTree>
    <p:extLst>
      <p:ext uri="{BB962C8B-B14F-4D97-AF65-F5344CB8AC3E}">
        <p14:creationId xmlns:p14="http://schemas.microsoft.com/office/powerpoint/2010/main" val="1807160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Рисунок 2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7">
            <a:extLst>
              <a:ext uri="{FF2B5EF4-FFF2-40B4-BE49-F238E27FC236}">
                <a16:creationId xmlns:a16="http://schemas.microsoft.com/office/drawing/2014/main" id="{07CE2973-A2F0-491C-BF45-AA2DB9EE3CD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BF8EF"/>
          </a:solidFill>
          <a:ln w="9525">
            <a:solidFill>
              <a:srgbClr val="FBF8EF"/>
            </a:solidFill>
            <a:prstDash val="solid"/>
          </a:ln>
        </p:spPr>
      </p:sp>
      <p:sp>
        <p:nvSpPr>
          <p:cNvPr id="3" name="edge-7">
            <a:extLst>
              <a:ext uri="{FF2B5EF4-FFF2-40B4-BE49-F238E27FC236}">
                <a16:creationId xmlns:a16="http://schemas.microsoft.com/office/drawing/2014/main" id="{D451A4ED-6ECD-4D06-BE27-2FEC0D6AB64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D99C35"/>
          </a:solidFill>
          <a:ln w="9525">
            <a:solidFill>
              <a:srgbClr val="D99C35"/>
            </a:solidFill>
            <a:prstDash val="solid"/>
          </a:ln>
        </p:spPr>
      </p:sp>
      <p:sp>
        <p:nvSpPr>
          <p:cNvPr id="4" name="course-7">
            <a:extLst>
              <a:ext uri="{FF2B5EF4-FFF2-40B4-BE49-F238E27FC236}">
                <a16:creationId xmlns:a16="http://schemas.microsoft.com/office/drawing/2014/main" id="{D9966748-FA0E-40BC-B630-28F0B08E1AF1}"/>
              </a:ext>
            </a:extLst>
          </p:cNvPr>
          <p:cNvSpPr>
            <a:spLocks noGrp="1"/>
          </p:cNvSpPr>
          <p:nvPr/>
        </p:nvSpPr>
        <p:spPr>
          <a:xfrm>
            <a:off x="514350" y="247650"/>
            <a:ext cx="3238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35634F"/>
                </a:solidFill>
              </a:defRPr>
            </a:pPr>
            <a:r>
              <a:rPr sz="975" b="1">
                <a:solidFill>
                  <a:srgbClr val="35634F"/>
                </a:solidFill>
              </a:rPr>
              <a:t>ВІЙСЬКОВА ЕКОЛОГІЯ</a:t>
            </a:r>
          </a:p>
        </p:txBody>
      </p:sp>
      <p:sp>
        <p:nvSpPr>
          <p:cNvPr id="5" name="section-7">
            <a:extLst>
              <a:ext uri="{FF2B5EF4-FFF2-40B4-BE49-F238E27FC236}">
                <a16:creationId xmlns:a16="http://schemas.microsoft.com/office/drawing/2014/main" id="{64FEAF10-06BE-4FF1-8A80-EAD4A4AFE053}"/>
              </a:ext>
            </a:extLst>
          </p:cNvPr>
          <p:cNvSpPr>
            <a:spLocks noGrp="1"/>
          </p:cNvSpPr>
          <p:nvPr/>
        </p:nvSpPr>
        <p:spPr>
          <a:xfrm>
            <a:off x="5715000" y="247650"/>
            <a:ext cx="3810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769080"/>
                </a:solidFill>
              </a:defRPr>
            </a:pPr>
            <a:r>
              <a:rPr sz="900" b="1">
                <a:solidFill>
                  <a:srgbClr val="769080"/>
                </a:solidFill>
              </a:rPr>
              <a:t>РОЗДІЛ 04  ·  ЧАСТИНА А</a:t>
            </a:r>
          </a:p>
        </p:txBody>
      </p:sp>
      <p:sp>
        <p:nvSpPr>
          <p:cNvPr id="6" name="title-7">
            <a:extLst>
              <a:ext uri="{FF2B5EF4-FFF2-40B4-BE49-F238E27FC236}">
                <a16:creationId xmlns:a16="http://schemas.microsoft.com/office/drawing/2014/main" id="{34BB2E17-3C19-4D5B-BE6B-CE4608F25B25}"/>
              </a:ext>
            </a:extLst>
          </p:cNvPr>
          <p:cNvSpPr>
            <a:spLocks noGrp="1"/>
          </p:cNvSpPr>
          <p:nvPr/>
        </p:nvSpPr>
        <p:spPr>
          <a:xfrm>
            <a:off x="514350" y="571500"/>
            <a:ext cx="89535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625" b="1">
                <a:solidFill>
                  <a:srgbClr val="173129"/>
                </a:solidFill>
              </a:defRPr>
            </a:pPr>
            <a:r>
              <a:rPr sz="2625" b="1">
                <a:solidFill>
                  <a:srgbClr val="173129"/>
                </a:solidFill>
              </a:rPr>
              <a:t>Стійкість має дві сторони: опір впливу та здатність відновитися</a:t>
            </a:r>
          </a:p>
        </p:txBody>
      </p:sp>
      <p:sp>
        <p:nvSpPr>
          <p:cNvPr id="7" name="rule-7">
            <a:extLst>
              <a:ext uri="{FF2B5EF4-FFF2-40B4-BE49-F238E27FC236}">
                <a16:creationId xmlns:a16="http://schemas.microsoft.com/office/drawing/2014/main" id="{A8DF7AB1-875B-4FD5-A7AC-F318AC48544B}"/>
              </a:ext>
            </a:extLst>
          </p:cNvPr>
          <p:cNvSpPr>
            <a:spLocks noGrp="1"/>
          </p:cNvSpPr>
          <p:nvPr/>
        </p:nvSpPr>
        <p:spPr>
          <a:xfrm>
            <a:off x="514350" y="1495425"/>
            <a:ext cx="9010650" cy="38100"/>
          </a:xfrm>
          <a:prstGeom prst="rect">
            <a:avLst/>
          </a:prstGeom>
          <a:solidFill>
            <a:srgbClr val="D99C35"/>
          </a:solidFill>
          <a:ln w="9525">
            <a:solidFill>
              <a:srgbClr val="D99C35"/>
            </a:solidFill>
            <a:prstDash val="solid"/>
          </a:ln>
        </p:spPr>
      </p:sp>
      <p:sp>
        <p:nvSpPr>
          <p:cNvPr id="8" name="number-7">
            <a:extLst>
              <a:ext uri="{FF2B5EF4-FFF2-40B4-BE49-F238E27FC236}">
                <a16:creationId xmlns:a16="http://schemas.microsoft.com/office/drawing/2014/main" id="{60521DF4-4133-4470-ADD8-E9CF25A72EA9}"/>
              </a:ext>
            </a:extLst>
          </p:cNvPr>
          <p:cNvSpPr>
            <a:spLocks noGrp="1"/>
          </p:cNvSpPr>
          <p:nvPr/>
        </p:nvSpPr>
        <p:spPr>
          <a:xfrm>
            <a:off x="10572750" y="361950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07</a:t>
            </a:r>
          </a:p>
        </p:txBody>
      </p:sp>
      <p:sp>
        <p:nvSpPr>
          <p:cNvPr id="9" name="foot-7">
            <a:extLst>
              <a:ext uri="{FF2B5EF4-FFF2-40B4-BE49-F238E27FC236}">
                <a16:creationId xmlns:a16="http://schemas.microsoft.com/office/drawing/2014/main" id="{4229935B-1432-4C0F-A097-04E5D66B644E}"/>
              </a:ext>
            </a:extLst>
          </p:cNvPr>
          <p:cNvSpPr>
            <a:spLocks noGrp="1"/>
          </p:cNvSpPr>
          <p:nvPr/>
        </p:nvSpPr>
        <p:spPr>
          <a:xfrm>
            <a:off x="10477500" y="6210300"/>
            <a:ext cx="12192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ЕКОСИСТЕМИ</a:t>
            </a:r>
          </a:p>
        </p:txBody>
      </p:sp>
      <p:sp>
        <p:nvSpPr>
          <p:cNvPr id="10" name="def-4">
            <a:extLst>
              <a:ext uri="{FF2B5EF4-FFF2-40B4-BE49-F238E27FC236}">
                <a16:creationId xmlns:a16="http://schemas.microsoft.com/office/drawing/2014/main" id="{78C8CA52-3ADD-474E-AAB4-6FBFF2A7AC0C}"/>
              </a:ext>
            </a:extLst>
          </p:cNvPr>
          <p:cNvSpPr>
            <a:spLocks noGrp="1"/>
          </p:cNvSpPr>
          <p:nvPr/>
        </p:nvSpPr>
        <p:spPr>
          <a:xfrm>
            <a:off x="514350" y="1752600"/>
            <a:ext cx="901065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173129"/>
                </a:solidFill>
              </a:defRPr>
            </a:pPr>
            <a:r>
              <a:rPr sz="1650" b="1">
                <a:solidFill>
                  <a:srgbClr val="173129"/>
                </a:solidFill>
              </a:rPr>
              <a:t>Резистентність характеризує збереження стану під впливом, а пружність — повернення до попереднього або близького функціонального стану після порушення.</a:t>
            </a:r>
          </a:p>
        </p:txBody>
      </p:sp>
      <p:sp>
        <p:nvSpPr>
          <p:cNvPr id="11" name="ca-num-4-0">
            <a:extLst>
              <a:ext uri="{FF2B5EF4-FFF2-40B4-BE49-F238E27FC236}">
                <a16:creationId xmlns:a16="http://schemas.microsoft.com/office/drawing/2014/main" id="{CE512A20-6370-4074-9CF1-F0B71D9CD41D}"/>
              </a:ext>
            </a:extLst>
          </p:cNvPr>
          <p:cNvSpPr>
            <a:spLocks noGrp="1"/>
          </p:cNvSpPr>
          <p:nvPr/>
        </p:nvSpPr>
        <p:spPr>
          <a:xfrm>
            <a:off x="514350" y="2914650"/>
            <a:ext cx="5143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D99C35"/>
                </a:solidFill>
              </a:defRPr>
            </a:pPr>
            <a:r>
              <a:rPr sz="1725" b="1">
                <a:solidFill>
                  <a:srgbClr val="D99C35"/>
                </a:solidFill>
              </a:rPr>
              <a:t>01</a:t>
            </a:r>
          </a:p>
        </p:txBody>
      </p:sp>
      <p:sp>
        <p:nvSpPr>
          <p:cNvPr id="12" name="ca-head-4-0">
            <a:extLst>
              <a:ext uri="{FF2B5EF4-FFF2-40B4-BE49-F238E27FC236}">
                <a16:creationId xmlns:a16="http://schemas.microsoft.com/office/drawing/2014/main" id="{5054F3C8-CE9A-4479-BB6B-D82E46F39BA5}"/>
              </a:ext>
            </a:extLst>
          </p:cNvPr>
          <p:cNvSpPr>
            <a:spLocks noGrp="1"/>
          </p:cNvSpPr>
          <p:nvPr/>
        </p:nvSpPr>
        <p:spPr>
          <a:xfrm>
            <a:off x="1104900" y="2914650"/>
            <a:ext cx="3524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1">
                <a:solidFill>
                  <a:srgbClr val="35634F"/>
                </a:solidFill>
              </a:defRPr>
            </a:pPr>
            <a:r>
              <a:rPr sz="1500" b="1">
                <a:solidFill>
                  <a:srgbClr val="35634F"/>
                </a:solidFill>
              </a:rPr>
              <a:t>Саморегуляція</a:t>
            </a:r>
          </a:p>
        </p:txBody>
      </p:sp>
      <p:sp>
        <p:nvSpPr>
          <p:cNvPr id="13" name="ca-body-4-0">
            <a:extLst>
              <a:ext uri="{FF2B5EF4-FFF2-40B4-BE49-F238E27FC236}">
                <a16:creationId xmlns:a16="http://schemas.microsoft.com/office/drawing/2014/main" id="{1CBEBDBF-3CD5-47E4-979D-BA876B18FE44}"/>
              </a:ext>
            </a:extLst>
          </p:cNvPr>
          <p:cNvSpPr>
            <a:spLocks noGrp="1"/>
          </p:cNvSpPr>
          <p:nvPr/>
        </p:nvSpPr>
        <p:spPr>
          <a:xfrm>
            <a:off x="1104900" y="3305175"/>
            <a:ext cx="3667125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0">
                <a:solidFill>
                  <a:srgbClr val="617069"/>
                </a:solidFill>
              </a:defRPr>
            </a:pPr>
            <a:r>
              <a:rPr sz="1200" b="0">
                <a:solidFill>
                  <a:srgbClr val="617069"/>
                </a:solidFill>
              </a:rPr>
              <a:t>Внутрішні зв’язки підтримують відносну сталість структури й процесів.</a:t>
            </a:r>
          </a:p>
        </p:txBody>
      </p:sp>
      <p:sp>
        <p:nvSpPr>
          <p:cNvPr id="14" name="ca-line-4-0">
            <a:extLst>
              <a:ext uri="{FF2B5EF4-FFF2-40B4-BE49-F238E27FC236}">
                <a16:creationId xmlns:a16="http://schemas.microsoft.com/office/drawing/2014/main" id="{4E71F19D-A940-47F5-8FDB-A222E8F948C1}"/>
              </a:ext>
            </a:extLst>
          </p:cNvPr>
          <p:cNvSpPr>
            <a:spLocks noGrp="1"/>
          </p:cNvSpPr>
          <p:nvPr/>
        </p:nvSpPr>
        <p:spPr>
          <a:xfrm>
            <a:off x="1104900" y="4086225"/>
            <a:ext cx="3667125" cy="28575"/>
          </a:xfrm>
          <a:prstGeom prst="rect">
            <a:avLst/>
          </a:prstGeom>
          <a:solidFill>
            <a:srgbClr val="35634F"/>
          </a:solidFill>
          <a:ln w="9525">
            <a:solidFill>
              <a:srgbClr val="35634F"/>
            </a:solidFill>
            <a:prstDash val="solid"/>
          </a:ln>
        </p:spPr>
      </p:sp>
      <p:sp>
        <p:nvSpPr>
          <p:cNvPr id="15" name="ca-num-4-1">
            <a:extLst>
              <a:ext uri="{FF2B5EF4-FFF2-40B4-BE49-F238E27FC236}">
                <a16:creationId xmlns:a16="http://schemas.microsoft.com/office/drawing/2014/main" id="{A9E0EBFC-AEAD-49BD-93EF-69783BC85200}"/>
              </a:ext>
            </a:extLst>
          </p:cNvPr>
          <p:cNvSpPr>
            <a:spLocks noGrp="1"/>
          </p:cNvSpPr>
          <p:nvPr/>
        </p:nvSpPr>
        <p:spPr>
          <a:xfrm>
            <a:off x="5086350" y="2914650"/>
            <a:ext cx="5143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D99C35"/>
                </a:solidFill>
              </a:defRPr>
            </a:pPr>
            <a:r>
              <a:rPr sz="1725" b="1">
                <a:solidFill>
                  <a:srgbClr val="D99C35"/>
                </a:solidFill>
              </a:rPr>
              <a:t>02</a:t>
            </a:r>
          </a:p>
        </p:txBody>
      </p:sp>
      <p:sp>
        <p:nvSpPr>
          <p:cNvPr id="16" name="ca-head-4-1">
            <a:extLst>
              <a:ext uri="{FF2B5EF4-FFF2-40B4-BE49-F238E27FC236}">
                <a16:creationId xmlns:a16="http://schemas.microsoft.com/office/drawing/2014/main" id="{8BAE6B85-4BAB-49B0-89D2-2643DA08D8DD}"/>
              </a:ext>
            </a:extLst>
          </p:cNvPr>
          <p:cNvSpPr>
            <a:spLocks noGrp="1"/>
          </p:cNvSpPr>
          <p:nvPr/>
        </p:nvSpPr>
        <p:spPr>
          <a:xfrm>
            <a:off x="5676900" y="2914650"/>
            <a:ext cx="3524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1">
                <a:solidFill>
                  <a:srgbClr val="35634F"/>
                </a:solidFill>
              </a:defRPr>
            </a:pPr>
            <a:r>
              <a:rPr sz="1500" b="1">
                <a:solidFill>
                  <a:srgbClr val="35634F"/>
                </a:solidFill>
              </a:rPr>
              <a:t>Гомеостаз</a:t>
            </a:r>
          </a:p>
        </p:txBody>
      </p:sp>
      <p:sp>
        <p:nvSpPr>
          <p:cNvPr id="17" name="ca-body-4-1">
            <a:extLst>
              <a:ext uri="{FF2B5EF4-FFF2-40B4-BE49-F238E27FC236}">
                <a16:creationId xmlns:a16="http://schemas.microsoft.com/office/drawing/2014/main" id="{48B8F3CB-B751-4565-8A74-A4212EECA376}"/>
              </a:ext>
            </a:extLst>
          </p:cNvPr>
          <p:cNvSpPr>
            <a:spLocks noGrp="1"/>
          </p:cNvSpPr>
          <p:nvPr/>
        </p:nvSpPr>
        <p:spPr>
          <a:xfrm>
            <a:off x="5676900" y="3305175"/>
            <a:ext cx="3667125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0">
                <a:solidFill>
                  <a:srgbClr val="617069"/>
                </a:solidFill>
              </a:defRPr>
            </a:pPr>
            <a:r>
              <a:rPr sz="1200" b="0">
                <a:solidFill>
                  <a:srgbClr val="617069"/>
                </a:solidFill>
              </a:rPr>
              <a:t>Динамічна рівновага не означає незмінності, але зберігає основні функції.</a:t>
            </a:r>
          </a:p>
        </p:txBody>
      </p:sp>
      <p:sp>
        <p:nvSpPr>
          <p:cNvPr id="18" name="ca-line-4-1">
            <a:extLst>
              <a:ext uri="{FF2B5EF4-FFF2-40B4-BE49-F238E27FC236}">
                <a16:creationId xmlns:a16="http://schemas.microsoft.com/office/drawing/2014/main" id="{7555ED1A-C419-4D03-B0D5-628D4FAFA760}"/>
              </a:ext>
            </a:extLst>
          </p:cNvPr>
          <p:cNvSpPr>
            <a:spLocks noGrp="1"/>
          </p:cNvSpPr>
          <p:nvPr/>
        </p:nvSpPr>
        <p:spPr>
          <a:xfrm>
            <a:off x="5676900" y="4086225"/>
            <a:ext cx="3667125" cy="28575"/>
          </a:xfrm>
          <a:prstGeom prst="rect">
            <a:avLst/>
          </a:prstGeom>
          <a:solidFill>
            <a:srgbClr val="4D7B83"/>
          </a:solidFill>
          <a:ln w="9525">
            <a:solidFill>
              <a:srgbClr val="4D7B83"/>
            </a:solidFill>
            <a:prstDash val="solid"/>
          </a:ln>
        </p:spPr>
      </p:sp>
      <p:sp>
        <p:nvSpPr>
          <p:cNvPr id="19" name="ca-num-4-2">
            <a:extLst>
              <a:ext uri="{FF2B5EF4-FFF2-40B4-BE49-F238E27FC236}">
                <a16:creationId xmlns:a16="http://schemas.microsoft.com/office/drawing/2014/main" id="{7D78E644-7999-4CB5-964C-45397D83EFF5}"/>
              </a:ext>
            </a:extLst>
          </p:cNvPr>
          <p:cNvSpPr>
            <a:spLocks noGrp="1"/>
          </p:cNvSpPr>
          <p:nvPr/>
        </p:nvSpPr>
        <p:spPr>
          <a:xfrm>
            <a:off x="514350" y="4295775"/>
            <a:ext cx="5143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D99C35"/>
                </a:solidFill>
              </a:defRPr>
            </a:pPr>
            <a:r>
              <a:rPr sz="1725" b="1">
                <a:solidFill>
                  <a:srgbClr val="D99C35"/>
                </a:solidFill>
              </a:rPr>
              <a:t>03</a:t>
            </a:r>
          </a:p>
        </p:txBody>
      </p:sp>
      <p:sp>
        <p:nvSpPr>
          <p:cNvPr id="20" name="ca-head-4-2">
            <a:extLst>
              <a:ext uri="{FF2B5EF4-FFF2-40B4-BE49-F238E27FC236}">
                <a16:creationId xmlns:a16="http://schemas.microsoft.com/office/drawing/2014/main" id="{ECDEFE2D-75FB-46A0-98B4-B7694CE1A73C}"/>
              </a:ext>
            </a:extLst>
          </p:cNvPr>
          <p:cNvSpPr>
            <a:spLocks noGrp="1"/>
          </p:cNvSpPr>
          <p:nvPr/>
        </p:nvSpPr>
        <p:spPr>
          <a:xfrm>
            <a:off x="1104900" y="4295775"/>
            <a:ext cx="3524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1">
                <a:solidFill>
                  <a:srgbClr val="35634F"/>
                </a:solidFill>
              </a:defRPr>
            </a:pPr>
            <a:r>
              <a:rPr sz="1500" b="1">
                <a:solidFill>
                  <a:srgbClr val="35634F"/>
                </a:solidFill>
              </a:rPr>
              <a:t>Екологічна ємність</a:t>
            </a:r>
          </a:p>
        </p:txBody>
      </p:sp>
      <p:sp>
        <p:nvSpPr>
          <p:cNvPr id="21" name="ca-body-4-2">
            <a:extLst>
              <a:ext uri="{FF2B5EF4-FFF2-40B4-BE49-F238E27FC236}">
                <a16:creationId xmlns:a16="http://schemas.microsoft.com/office/drawing/2014/main" id="{1EE5306E-83C7-4131-A3DA-DBB5D064ACCF}"/>
              </a:ext>
            </a:extLst>
          </p:cNvPr>
          <p:cNvSpPr>
            <a:spLocks noGrp="1"/>
          </p:cNvSpPr>
          <p:nvPr/>
        </p:nvSpPr>
        <p:spPr>
          <a:xfrm>
            <a:off x="1104900" y="4686300"/>
            <a:ext cx="3667125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0">
                <a:solidFill>
                  <a:srgbClr val="617069"/>
                </a:solidFill>
              </a:defRPr>
            </a:pPr>
            <a:r>
              <a:rPr sz="1200" b="0">
                <a:solidFill>
                  <a:srgbClr val="617069"/>
                </a:solidFill>
              </a:rPr>
              <a:t>Рівень навантаження, який система витримує без незворотних змін.</a:t>
            </a:r>
          </a:p>
        </p:txBody>
      </p:sp>
      <p:sp>
        <p:nvSpPr>
          <p:cNvPr id="22" name="ca-line-4-2">
            <a:extLst>
              <a:ext uri="{FF2B5EF4-FFF2-40B4-BE49-F238E27FC236}">
                <a16:creationId xmlns:a16="http://schemas.microsoft.com/office/drawing/2014/main" id="{E0B1D4AD-99EE-4803-AA60-B0BA242D6D26}"/>
              </a:ext>
            </a:extLst>
          </p:cNvPr>
          <p:cNvSpPr>
            <a:spLocks noGrp="1"/>
          </p:cNvSpPr>
          <p:nvPr/>
        </p:nvSpPr>
        <p:spPr>
          <a:xfrm>
            <a:off x="1104900" y="5467350"/>
            <a:ext cx="3667125" cy="28575"/>
          </a:xfrm>
          <a:prstGeom prst="rect">
            <a:avLst/>
          </a:prstGeom>
          <a:solidFill>
            <a:srgbClr val="35634F"/>
          </a:solidFill>
          <a:ln w="9525">
            <a:solidFill>
              <a:srgbClr val="35634F"/>
            </a:solidFill>
            <a:prstDash val="solid"/>
          </a:ln>
        </p:spPr>
      </p:sp>
      <p:sp>
        <p:nvSpPr>
          <p:cNvPr id="23" name="ca-num-4-3">
            <a:extLst>
              <a:ext uri="{FF2B5EF4-FFF2-40B4-BE49-F238E27FC236}">
                <a16:creationId xmlns:a16="http://schemas.microsoft.com/office/drawing/2014/main" id="{85120645-02D3-4989-9C77-9D449863C625}"/>
              </a:ext>
            </a:extLst>
          </p:cNvPr>
          <p:cNvSpPr>
            <a:spLocks noGrp="1"/>
          </p:cNvSpPr>
          <p:nvPr/>
        </p:nvSpPr>
        <p:spPr>
          <a:xfrm>
            <a:off x="5086350" y="4295775"/>
            <a:ext cx="5143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D99C35"/>
                </a:solidFill>
              </a:defRPr>
            </a:pPr>
            <a:r>
              <a:rPr sz="1725" b="1">
                <a:solidFill>
                  <a:srgbClr val="D99C35"/>
                </a:solidFill>
              </a:rPr>
              <a:t>04</a:t>
            </a:r>
          </a:p>
        </p:txBody>
      </p:sp>
      <p:sp>
        <p:nvSpPr>
          <p:cNvPr id="24" name="ca-head-4-3">
            <a:extLst>
              <a:ext uri="{FF2B5EF4-FFF2-40B4-BE49-F238E27FC236}">
                <a16:creationId xmlns:a16="http://schemas.microsoft.com/office/drawing/2014/main" id="{5FB7FFDE-DEF0-4C4F-B621-29D1025F18F7}"/>
              </a:ext>
            </a:extLst>
          </p:cNvPr>
          <p:cNvSpPr>
            <a:spLocks noGrp="1"/>
          </p:cNvSpPr>
          <p:nvPr/>
        </p:nvSpPr>
        <p:spPr>
          <a:xfrm>
            <a:off x="5676900" y="4295775"/>
            <a:ext cx="3524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1">
                <a:solidFill>
                  <a:srgbClr val="35634F"/>
                </a:solidFill>
              </a:defRPr>
            </a:pPr>
            <a:r>
              <a:rPr sz="1500" b="1">
                <a:solidFill>
                  <a:srgbClr val="35634F"/>
                </a:solidFill>
              </a:rPr>
              <a:t>Екологічний поріг</a:t>
            </a:r>
          </a:p>
        </p:txBody>
      </p:sp>
      <p:sp>
        <p:nvSpPr>
          <p:cNvPr id="25" name="ca-body-4-3">
            <a:extLst>
              <a:ext uri="{FF2B5EF4-FFF2-40B4-BE49-F238E27FC236}">
                <a16:creationId xmlns:a16="http://schemas.microsoft.com/office/drawing/2014/main" id="{5E7F4226-8457-45ED-9A4B-214EC81D1F11}"/>
              </a:ext>
            </a:extLst>
          </p:cNvPr>
          <p:cNvSpPr>
            <a:spLocks noGrp="1"/>
          </p:cNvSpPr>
          <p:nvPr/>
        </p:nvSpPr>
        <p:spPr>
          <a:xfrm>
            <a:off x="5676900" y="4686300"/>
            <a:ext cx="3667125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0">
                <a:solidFill>
                  <a:srgbClr val="617069"/>
                </a:solidFill>
              </a:defRPr>
            </a:pPr>
            <a:r>
              <a:rPr sz="1200" b="0">
                <a:solidFill>
                  <a:srgbClr val="617069"/>
                </a:solidFill>
              </a:rPr>
              <a:t>Після його перевищення виникають різкі або важко зворотні зміни.</a:t>
            </a:r>
          </a:p>
        </p:txBody>
      </p:sp>
      <p:sp>
        <p:nvSpPr>
          <p:cNvPr id="26" name="ca-line-4-3">
            <a:extLst>
              <a:ext uri="{FF2B5EF4-FFF2-40B4-BE49-F238E27FC236}">
                <a16:creationId xmlns:a16="http://schemas.microsoft.com/office/drawing/2014/main" id="{AC1092E4-138C-4A34-A2D7-0DB08D6E48EA}"/>
              </a:ext>
            </a:extLst>
          </p:cNvPr>
          <p:cNvSpPr>
            <a:spLocks noGrp="1"/>
          </p:cNvSpPr>
          <p:nvPr/>
        </p:nvSpPr>
        <p:spPr>
          <a:xfrm>
            <a:off x="5676900" y="5467350"/>
            <a:ext cx="3667125" cy="28575"/>
          </a:xfrm>
          <a:prstGeom prst="rect">
            <a:avLst/>
          </a:prstGeom>
          <a:solidFill>
            <a:srgbClr val="4D7B83"/>
          </a:solidFill>
          <a:ln w="9525">
            <a:solidFill>
              <a:srgbClr val="4D7B83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8252804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8">
            <a:extLst>
              <a:ext uri="{FF2B5EF4-FFF2-40B4-BE49-F238E27FC236}">
                <a16:creationId xmlns:a16="http://schemas.microsoft.com/office/drawing/2014/main" id="{50E1B644-FDB3-4D92-A70C-6C3334203E5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BF8EF"/>
          </a:solidFill>
          <a:ln w="9525">
            <a:solidFill>
              <a:srgbClr val="FBF8EF"/>
            </a:solidFill>
            <a:prstDash val="solid"/>
          </a:ln>
        </p:spPr>
      </p:sp>
      <p:sp>
        <p:nvSpPr>
          <p:cNvPr id="3" name="edge-8">
            <a:extLst>
              <a:ext uri="{FF2B5EF4-FFF2-40B4-BE49-F238E27FC236}">
                <a16:creationId xmlns:a16="http://schemas.microsoft.com/office/drawing/2014/main" id="{CB58F6DF-1177-4541-9174-F8BEDE35B9E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4D7B83"/>
          </a:solidFill>
          <a:ln w="9525">
            <a:solidFill>
              <a:srgbClr val="4D7B83"/>
            </a:solidFill>
            <a:prstDash val="solid"/>
          </a:ln>
        </p:spPr>
      </p:sp>
      <p:sp>
        <p:nvSpPr>
          <p:cNvPr id="4" name="course-8">
            <a:extLst>
              <a:ext uri="{FF2B5EF4-FFF2-40B4-BE49-F238E27FC236}">
                <a16:creationId xmlns:a16="http://schemas.microsoft.com/office/drawing/2014/main" id="{B8AB93DA-1A69-451D-9A00-77F0E0557FA6}"/>
              </a:ext>
            </a:extLst>
          </p:cNvPr>
          <p:cNvSpPr>
            <a:spLocks noGrp="1"/>
          </p:cNvSpPr>
          <p:nvPr/>
        </p:nvSpPr>
        <p:spPr>
          <a:xfrm>
            <a:off x="514350" y="247650"/>
            <a:ext cx="3238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35634F"/>
                </a:solidFill>
              </a:defRPr>
            </a:pPr>
            <a:r>
              <a:rPr sz="975" b="1">
                <a:solidFill>
                  <a:srgbClr val="35634F"/>
                </a:solidFill>
              </a:rPr>
              <a:t>ВІЙСЬКОВА ЕКОЛОГІЯ</a:t>
            </a:r>
          </a:p>
        </p:txBody>
      </p:sp>
      <p:sp>
        <p:nvSpPr>
          <p:cNvPr id="5" name="section-8">
            <a:extLst>
              <a:ext uri="{FF2B5EF4-FFF2-40B4-BE49-F238E27FC236}">
                <a16:creationId xmlns:a16="http://schemas.microsoft.com/office/drawing/2014/main" id="{7581C84A-6FA1-4AA5-9DDC-52AF18D334FE}"/>
              </a:ext>
            </a:extLst>
          </p:cNvPr>
          <p:cNvSpPr>
            <a:spLocks noGrp="1"/>
          </p:cNvSpPr>
          <p:nvPr/>
        </p:nvSpPr>
        <p:spPr>
          <a:xfrm>
            <a:off x="5715000" y="247650"/>
            <a:ext cx="3810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769080"/>
                </a:solidFill>
              </a:defRPr>
            </a:pPr>
            <a:r>
              <a:rPr sz="900" b="1">
                <a:solidFill>
                  <a:srgbClr val="769080"/>
                </a:solidFill>
              </a:rPr>
              <a:t>РОЗДІЛ 04  ·  ЧАСТИНА Б</a:t>
            </a:r>
          </a:p>
        </p:txBody>
      </p:sp>
      <p:sp>
        <p:nvSpPr>
          <p:cNvPr id="6" name="title-8">
            <a:extLst>
              <a:ext uri="{FF2B5EF4-FFF2-40B4-BE49-F238E27FC236}">
                <a16:creationId xmlns:a16="http://schemas.microsoft.com/office/drawing/2014/main" id="{113F7D57-1ED8-4062-BE51-4678CA53F99D}"/>
              </a:ext>
            </a:extLst>
          </p:cNvPr>
          <p:cNvSpPr>
            <a:spLocks noGrp="1"/>
          </p:cNvSpPr>
          <p:nvPr/>
        </p:nvSpPr>
        <p:spPr>
          <a:xfrm>
            <a:off x="514350" y="571500"/>
            <a:ext cx="89535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625" b="1">
                <a:solidFill>
                  <a:srgbClr val="173129"/>
                </a:solidFill>
              </a:defRPr>
            </a:pPr>
            <a:r>
              <a:rPr sz="2625" b="1">
                <a:solidFill>
                  <a:srgbClr val="173129"/>
                </a:solidFill>
              </a:rPr>
              <a:t>Після порушення екосистема проходить сукцесію або втрачає здатність до самовідновлення</a:t>
            </a:r>
          </a:p>
        </p:txBody>
      </p:sp>
      <p:sp>
        <p:nvSpPr>
          <p:cNvPr id="7" name="rule-8">
            <a:extLst>
              <a:ext uri="{FF2B5EF4-FFF2-40B4-BE49-F238E27FC236}">
                <a16:creationId xmlns:a16="http://schemas.microsoft.com/office/drawing/2014/main" id="{067D3FC4-459D-41DB-9923-658F0A9F7FDA}"/>
              </a:ext>
            </a:extLst>
          </p:cNvPr>
          <p:cNvSpPr>
            <a:spLocks noGrp="1"/>
          </p:cNvSpPr>
          <p:nvPr/>
        </p:nvSpPr>
        <p:spPr>
          <a:xfrm>
            <a:off x="514350" y="1495425"/>
            <a:ext cx="9010650" cy="38100"/>
          </a:xfrm>
          <a:prstGeom prst="rect">
            <a:avLst/>
          </a:prstGeom>
          <a:solidFill>
            <a:srgbClr val="4D7B83"/>
          </a:solidFill>
          <a:ln w="9525">
            <a:solidFill>
              <a:srgbClr val="4D7B83"/>
            </a:solidFill>
            <a:prstDash val="solid"/>
          </a:ln>
        </p:spPr>
      </p:sp>
      <p:sp>
        <p:nvSpPr>
          <p:cNvPr id="8" name="number-8">
            <a:extLst>
              <a:ext uri="{FF2B5EF4-FFF2-40B4-BE49-F238E27FC236}">
                <a16:creationId xmlns:a16="http://schemas.microsoft.com/office/drawing/2014/main" id="{921426A8-8B1D-4FDF-9A28-DDDCC4E42C63}"/>
              </a:ext>
            </a:extLst>
          </p:cNvPr>
          <p:cNvSpPr>
            <a:spLocks noGrp="1"/>
          </p:cNvSpPr>
          <p:nvPr/>
        </p:nvSpPr>
        <p:spPr>
          <a:xfrm>
            <a:off x="10572750" y="361950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08</a:t>
            </a:r>
          </a:p>
        </p:txBody>
      </p:sp>
      <p:sp>
        <p:nvSpPr>
          <p:cNvPr id="9" name="foot-8">
            <a:extLst>
              <a:ext uri="{FF2B5EF4-FFF2-40B4-BE49-F238E27FC236}">
                <a16:creationId xmlns:a16="http://schemas.microsoft.com/office/drawing/2014/main" id="{8B944438-0421-43C9-ADA8-721D4A7A07BF}"/>
              </a:ext>
            </a:extLst>
          </p:cNvPr>
          <p:cNvSpPr>
            <a:spLocks noGrp="1"/>
          </p:cNvSpPr>
          <p:nvPr/>
        </p:nvSpPr>
        <p:spPr>
          <a:xfrm>
            <a:off x="10477500" y="6210300"/>
            <a:ext cx="12192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ЕКОСИСТЕМИ</a:t>
            </a:r>
          </a:p>
        </p:txBody>
      </p:sp>
      <p:sp>
        <p:nvSpPr>
          <p:cNvPr id="10" name="lead-4">
            <a:extLst>
              <a:ext uri="{FF2B5EF4-FFF2-40B4-BE49-F238E27FC236}">
                <a16:creationId xmlns:a16="http://schemas.microsoft.com/office/drawing/2014/main" id="{32E10149-04B7-400E-AA2A-25211087C5F5}"/>
              </a:ext>
            </a:extLst>
          </p:cNvPr>
          <p:cNvSpPr>
            <a:spLocks noGrp="1"/>
          </p:cNvSpPr>
          <p:nvPr/>
        </p:nvSpPr>
        <p:spPr>
          <a:xfrm>
            <a:off x="514350" y="1752600"/>
            <a:ext cx="901065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1">
                <a:solidFill>
                  <a:srgbClr val="173129"/>
                </a:solidFill>
              </a:defRPr>
            </a:pPr>
            <a:r>
              <a:rPr sz="1575" b="1">
                <a:solidFill>
                  <a:srgbClr val="173129"/>
                </a:solidFill>
              </a:rPr>
              <a:t>Помірне пошкодження може компенсуватися природними процесами, але глибоке руйнування ґрунту, пожежа чи хімічне забруднення здатні перевищити екологічний поріг.</a:t>
            </a:r>
          </a:p>
        </p:txBody>
      </p:sp>
      <p:sp>
        <p:nvSpPr>
          <p:cNvPr id="11" name="action-h-4">
            <a:extLst>
              <a:ext uri="{FF2B5EF4-FFF2-40B4-BE49-F238E27FC236}">
                <a16:creationId xmlns:a16="http://schemas.microsoft.com/office/drawing/2014/main" id="{24B9B3C8-80CF-465B-8FB8-AAD0DAF156F1}"/>
              </a:ext>
            </a:extLst>
          </p:cNvPr>
          <p:cNvSpPr>
            <a:spLocks noGrp="1"/>
          </p:cNvSpPr>
          <p:nvPr/>
        </p:nvSpPr>
        <p:spPr>
          <a:xfrm>
            <a:off x="514350" y="2800350"/>
            <a:ext cx="4000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35634F"/>
                </a:solidFill>
              </a:defRPr>
            </a:pPr>
            <a:r>
              <a:rPr sz="1725" b="1">
                <a:solidFill>
                  <a:srgbClr val="35634F"/>
                </a:solidFill>
              </a:rPr>
              <a:t>Що врахувати на практиці</a:t>
            </a:r>
          </a:p>
        </p:txBody>
      </p:sp>
      <p:sp>
        <p:nvSpPr>
          <p:cNvPr id="12" name="actions-4">
            <a:extLst>
              <a:ext uri="{FF2B5EF4-FFF2-40B4-BE49-F238E27FC236}">
                <a16:creationId xmlns:a16="http://schemas.microsoft.com/office/drawing/2014/main" id="{183C3EC1-AB3D-4A90-ACFB-7EBF5902B0C5}"/>
              </a:ext>
            </a:extLst>
          </p:cNvPr>
          <p:cNvSpPr>
            <a:spLocks noGrp="1"/>
          </p:cNvSpPr>
          <p:nvPr/>
        </p:nvSpPr>
        <p:spPr>
          <a:xfrm>
            <a:off x="514350" y="3257550"/>
            <a:ext cx="4191000" cy="2095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617069"/>
                </a:solidFill>
              </a:defRPr>
            </a:pPr>
            <a:r>
              <a:rPr sz="1275" b="0">
                <a:solidFill>
                  <a:srgbClr val="617069"/>
                </a:solidFill>
              </a:rPr>
              <a:t>•  оцінити інтенсивність і тривалість впливу</a:t>
            </a:r>
          </a:p>
          <a:p>
            <a:pPr algn="l">
              <a:defRPr sz="1275" b="0">
                <a:solidFill>
                  <a:srgbClr val="617069"/>
                </a:solidFill>
              </a:defRPr>
            </a:pPr>
            <a:r>
              <a:rPr sz="1275" b="0">
                <a:solidFill>
                  <a:srgbClr val="617069"/>
                </a:solidFill>
              </a:rPr>
              <a:t>•  порівняти навантаження з екологічною ємністю</a:t>
            </a:r>
          </a:p>
          <a:p>
            <a:pPr algn="l">
              <a:defRPr sz="1275" b="0">
                <a:solidFill>
                  <a:srgbClr val="617069"/>
                </a:solidFill>
              </a:defRPr>
            </a:pPr>
            <a:r>
              <a:rPr sz="1275" b="0">
                <a:solidFill>
                  <a:srgbClr val="617069"/>
                </a:solidFill>
              </a:rPr>
              <a:t>•  зупинити джерело порушення</a:t>
            </a:r>
          </a:p>
          <a:p>
            <a:pPr algn="l">
              <a:defRPr sz="1275" b="0">
                <a:solidFill>
                  <a:srgbClr val="617069"/>
                </a:solidFill>
              </a:defRPr>
            </a:pPr>
            <a:r>
              <a:rPr sz="1275" b="0">
                <a:solidFill>
                  <a:srgbClr val="617069"/>
                </a:solidFill>
              </a:rPr>
              <a:t>•  дати простір природній сукцесії</a:t>
            </a:r>
          </a:p>
          <a:p>
            <a:pPr algn="l">
              <a:defRPr sz="1275" b="0">
                <a:solidFill>
                  <a:srgbClr val="617069"/>
                </a:solidFill>
              </a:defRPr>
            </a:pPr>
            <a:r>
              <a:rPr sz="1275" b="0">
                <a:solidFill>
                  <a:srgbClr val="617069"/>
                </a:solidFill>
              </a:rPr>
              <a:t>•  застосувати активне відновлення, якщо саморегуляції недостатньо</a:t>
            </a:r>
          </a:p>
        </p:txBody>
      </p:sp>
      <p:sp>
        <p:nvSpPr>
          <p:cNvPr id="13" name="callout-4">
            <a:extLst>
              <a:ext uri="{FF2B5EF4-FFF2-40B4-BE49-F238E27FC236}">
                <a16:creationId xmlns:a16="http://schemas.microsoft.com/office/drawing/2014/main" id="{B39D5B8F-BE83-4438-95AC-6FA51B6D7148}"/>
              </a:ext>
            </a:extLst>
          </p:cNvPr>
          <p:cNvSpPr>
            <a:spLocks noGrp="1"/>
          </p:cNvSpPr>
          <p:nvPr/>
        </p:nvSpPr>
        <p:spPr>
          <a:xfrm>
            <a:off x="5095875" y="2800350"/>
            <a:ext cx="4429125" cy="2152650"/>
          </a:xfrm>
          <a:prstGeom prst="roundRect">
            <a:avLst>
              <a:gd name="adj" fmla="val 5310"/>
            </a:avLst>
          </a:prstGeom>
          <a:solidFill>
            <a:srgbClr val="153D33"/>
          </a:solidFill>
          <a:ln w="9525">
            <a:solidFill>
              <a:srgbClr val="153D33"/>
            </a:solidFill>
            <a:prstDash val="solid"/>
          </a:ln>
        </p:spPr>
      </p:sp>
      <p:sp>
        <p:nvSpPr>
          <p:cNvPr id="14" name="callout-h-4">
            <a:extLst>
              <a:ext uri="{FF2B5EF4-FFF2-40B4-BE49-F238E27FC236}">
                <a16:creationId xmlns:a16="http://schemas.microsoft.com/office/drawing/2014/main" id="{562D4097-6314-4087-82FB-41CB37FCCB92}"/>
              </a:ext>
            </a:extLst>
          </p:cNvPr>
          <p:cNvSpPr>
            <a:spLocks noGrp="1"/>
          </p:cNvSpPr>
          <p:nvPr/>
        </p:nvSpPr>
        <p:spPr>
          <a:xfrm>
            <a:off x="5429250" y="3028950"/>
            <a:ext cx="3714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125" b="1">
                <a:solidFill>
                  <a:srgbClr val="F2D395"/>
                </a:solidFill>
              </a:defRPr>
            </a:pPr>
            <a:r>
              <a:rPr sz="1125" b="1">
                <a:solidFill>
                  <a:srgbClr val="F2D395"/>
                </a:solidFill>
              </a:rPr>
              <a:t>КЛЮЧОВИЙ АКЦЕНТ</a:t>
            </a:r>
          </a:p>
        </p:txBody>
      </p:sp>
      <p:sp>
        <p:nvSpPr>
          <p:cNvPr id="15" name="callout-b-4">
            <a:extLst>
              <a:ext uri="{FF2B5EF4-FFF2-40B4-BE49-F238E27FC236}">
                <a16:creationId xmlns:a16="http://schemas.microsoft.com/office/drawing/2014/main" id="{749E83F6-C51B-4EAF-A3D1-E265A7821140}"/>
              </a:ext>
            </a:extLst>
          </p:cNvPr>
          <p:cNvSpPr>
            <a:spLocks noGrp="1"/>
          </p:cNvSpPr>
          <p:nvPr/>
        </p:nvSpPr>
        <p:spPr>
          <a:xfrm>
            <a:off x="5429250" y="3476625"/>
            <a:ext cx="3714750" cy="1181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Після пожежі першими з’являються піонерні види, далі — трави, чагарники й за сприятливих умов деревна рослинність.</a:t>
            </a:r>
          </a:p>
        </p:txBody>
      </p:sp>
      <p:sp>
        <p:nvSpPr>
          <p:cNvPr id="16" name="note-rule-4">
            <a:extLst>
              <a:ext uri="{FF2B5EF4-FFF2-40B4-BE49-F238E27FC236}">
                <a16:creationId xmlns:a16="http://schemas.microsoft.com/office/drawing/2014/main" id="{927A115C-D736-4567-A7CA-62B41B2F7DBF}"/>
              </a:ext>
            </a:extLst>
          </p:cNvPr>
          <p:cNvSpPr>
            <a:spLocks noGrp="1"/>
          </p:cNvSpPr>
          <p:nvPr/>
        </p:nvSpPr>
        <p:spPr>
          <a:xfrm>
            <a:off x="514350" y="5629275"/>
            <a:ext cx="9010650" cy="38100"/>
          </a:xfrm>
          <a:prstGeom prst="rect">
            <a:avLst/>
          </a:prstGeom>
          <a:solidFill>
            <a:srgbClr val="4D7B83"/>
          </a:solidFill>
          <a:ln w="9525">
            <a:solidFill>
              <a:srgbClr val="4D7B83"/>
            </a:solidFill>
            <a:prstDash val="solid"/>
          </a:ln>
        </p:spPr>
      </p:sp>
      <p:sp>
        <p:nvSpPr>
          <p:cNvPr id="17" name="note-4">
            <a:extLst>
              <a:ext uri="{FF2B5EF4-FFF2-40B4-BE49-F238E27FC236}">
                <a16:creationId xmlns:a16="http://schemas.microsoft.com/office/drawing/2014/main" id="{C7B8E01B-C7BC-41EB-A01B-7CA2681FFF67}"/>
              </a:ext>
            </a:extLst>
          </p:cNvPr>
          <p:cNvSpPr>
            <a:spLocks noGrp="1"/>
          </p:cNvSpPr>
          <p:nvPr/>
        </p:nvSpPr>
        <p:spPr>
          <a:xfrm>
            <a:off x="762000" y="5791200"/>
            <a:ext cx="85153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75" b="1">
                <a:solidFill>
                  <a:srgbClr val="35634F"/>
                </a:solidFill>
              </a:defRPr>
            </a:pPr>
            <a:r>
              <a:rPr sz="1275" b="1">
                <a:solidFill>
                  <a:srgbClr val="35634F"/>
                </a:solidFill>
              </a:rPr>
              <a:t>Мета управління — не допустити переходу системи за поріг, після якого відновлення стає надто складним або неможливим.</a:t>
            </a:r>
          </a:p>
        </p:txBody>
      </p:sp>
    </p:spTree>
    <p:extLst>
      <p:ext uri="{BB962C8B-B14F-4D97-AF65-F5344CB8AC3E}">
        <p14:creationId xmlns:p14="http://schemas.microsoft.com/office/powerpoint/2010/main" val="12503515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Рисунок 2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9">
            <a:extLst>
              <a:ext uri="{FF2B5EF4-FFF2-40B4-BE49-F238E27FC236}">
                <a16:creationId xmlns:a16="http://schemas.microsoft.com/office/drawing/2014/main" id="{AAB0AE3C-74A8-4D9E-96BB-745010741E5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BF8EF"/>
          </a:solidFill>
          <a:ln w="9525">
            <a:solidFill>
              <a:srgbClr val="FBF8EF"/>
            </a:solidFill>
            <a:prstDash val="solid"/>
          </a:ln>
        </p:spPr>
      </p:sp>
      <p:sp>
        <p:nvSpPr>
          <p:cNvPr id="3" name="edge-9">
            <a:extLst>
              <a:ext uri="{FF2B5EF4-FFF2-40B4-BE49-F238E27FC236}">
                <a16:creationId xmlns:a16="http://schemas.microsoft.com/office/drawing/2014/main" id="{B38DB435-4585-436D-8B7D-51693BAD59C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D99C35"/>
          </a:solidFill>
          <a:ln w="9525">
            <a:solidFill>
              <a:srgbClr val="D99C35"/>
            </a:solidFill>
            <a:prstDash val="solid"/>
          </a:ln>
        </p:spPr>
      </p:sp>
      <p:sp>
        <p:nvSpPr>
          <p:cNvPr id="4" name="course-9">
            <a:extLst>
              <a:ext uri="{FF2B5EF4-FFF2-40B4-BE49-F238E27FC236}">
                <a16:creationId xmlns:a16="http://schemas.microsoft.com/office/drawing/2014/main" id="{C32CAF01-F1BB-45CC-A097-93C62565115A}"/>
              </a:ext>
            </a:extLst>
          </p:cNvPr>
          <p:cNvSpPr>
            <a:spLocks noGrp="1"/>
          </p:cNvSpPr>
          <p:nvPr/>
        </p:nvSpPr>
        <p:spPr>
          <a:xfrm>
            <a:off x="514350" y="247650"/>
            <a:ext cx="3238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35634F"/>
                </a:solidFill>
              </a:defRPr>
            </a:pPr>
            <a:r>
              <a:rPr sz="975" b="1">
                <a:solidFill>
                  <a:srgbClr val="35634F"/>
                </a:solidFill>
              </a:rPr>
              <a:t>ВІЙСЬКОВА ЕКОЛОГІЯ</a:t>
            </a:r>
          </a:p>
        </p:txBody>
      </p:sp>
      <p:sp>
        <p:nvSpPr>
          <p:cNvPr id="5" name="section-9">
            <a:extLst>
              <a:ext uri="{FF2B5EF4-FFF2-40B4-BE49-F238E27FC236}">
                <a16:creationId xmlns:a16="http://schemas.microsoft.com/office/drawing/2014/main" id="{75A185CA-AB56-4F2C-8C46-FF0EC7DC0CE4}"/>
              </a:ext>
            </a:extLst>
          </p:cNvPr>
          <p:cNvSpPr>
            <a:spLocks noGrp="1"/>
          </p:cNvSpPr>
          <p:nvPr/>
        </p:nvSpPr>
        <p:spPr>
          <a:xfrm>
            <a:off x="5715000" y="247650"/>
            <a:ext cx="3810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769080"/>
                </a:solidFill>
              </a:defRPr>
            </a:pPr>
            <a:r>
              <a:rPr sz="900" b="1">
                <a:solidFill>
                  <a:srgbClr val="769080"/>
                </a:solidFill>
              </a:rPr>
              <a:t>РОЗДІЛ 05  ·  ЧАСТИНА А</a:t>
            </a:r>
          </a:p>
        </p:txBody>
      </p:sp>
      <p:sp>
        <p:nvSpPr>
          <p:cNvPr id="6" name="title-9">
            <a:extLst>
              <a:ext uri="{FF2B5EF4-FFF2-40B4-BE49-F238E27FC236}">
                <a16:creationId xmlns:a16="http://schemas.microsoft.com/office/drawing/2014/main" id="{3DD28A15-8D13-44C0-AB5B-8D1D9B920BE5}"/>
              </a:ext>
            </a:extLst>
          </p:cNvPr>
          <p:cNvSpPr>
            <a:spLocks noGrp="1"/>
          </p:cNvSpPr>
          <p:nvPr/>
        </p:nvSpPr>
        <p:spPr>
          <a:xfrm>
            <a:off x="514350" y="571500"/>
            <a:ext cx="89535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625" b="1">
                <a:solidFill>
                  <a:srgbClr val="173129"/>
                </a:solidFill>
              </a:defRPr>
            </a:pPr>
            <a:r>
              <a:rPr sz="2625" b="1">
                <a:solidFill>
                  <a:srgbClr val="173129"/>
                </a:solidFill>
              </a:rPr>
              <a:t>Екосистеми класифікують за середовищем, масштабом і ступенем впливу людини</a:t>
            </a:r>
          </a:p>
        </p:txBody>
      </p:sp>
      <p:sp>
        <p:nvSpPr>
          <p:cNvPr id="7" name="rule-9">
            <a:extLst>
              <a:ext uri="{FF2B5EF4-FFF2-40B4-BE49-F238E27FC236}">
                <a16:creationId xmlns:a16="http://schemas.microsoft.com/office/drawing/2014/main" id="{8CA99B1C-D15F-42ED-AB5D-8D81B896ADC3}"/>
              </a:ext>
            </a:extLst>
          </p:cNvPr>
          <p:cNvSpPr>
            <a:spLocks noGrp="1"/>
          </p:cNvSpPr>
          <p:nvPr/>
        </p:nvSpPr>
        <p:spPr>
          <a:xfrm>
            <a:off x="514350" y="1495425"/>
            <a:ext cx="9010650" cy="38100"/>
          </a:xfrm>
          <a:prstGeom prst="rect">
            <a:avLst/>
          </a:prstGeom>
          <a:solidFill>
            <a:srgbClr val="D99C35"/>
          </a:solidFill>
          <a:ln w="9525">
            <a:solidFill>
              <a:srgbClr val="D99C35"/>
            </a:solidFill>
            <a:prstDash val="solid"/>
          </a:ln>
        </p:spPr>
      </p:sp>
      <p:sp>
        <p:nvSpPr>
          <p:cNvPr id="8" name="number-9">
            <a:extLst>
              <a:ext uri="{FF2B5EF4-FFF2-40B4-BE49-F238E27FC236}">
                <a16:creationId xmlns:a16="http://schemas.microsoft.com/office/drawing/2014/main" id="{45B5AD3A-361F-4257-99A4-F82A0D346DEF}"/>
              </a:ext>
            </a:extLst>
          </p:cNvPr>
          <p:cNvSpPr>
            <a:spLocks noGrp="1"/>
          </p:cNvSpPr>
          <p:nvPr/>
        </p:nvSpPr>
        <p:spPr>
          <a:xfrm>
            <a:off x="10572750" y="361950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09</a:t>
            </a:r>
          </a:p>
        </p:txBody>
      </p:sp>
      <p:sp>
        <p:nvSpPr>
          <p:cNvPr id="9" name="foot-9">
            <a:extLst>
              <a:ext uri="{FF2B5EF4-FFF2-40B4-BE49-F238E27FC236}">
                <a16:creationId xmlns:a16="http://schemas.microsoft.com/office/drawing/2014/main" id="{AA8FBC28-895A-40DF-B85C-CDE01C38BE03}"/>
              </a:ext>
            </a:extLst>
          </p:cNvPr>
          <p:cNvSpPr>
            <a:spLocks noGrp="1"/>
          </p:cNvSpPr>
          <p:nvPr/>
        </p:nvSpPr>
        <p:spPr>
          <a:xfrm>
            <a:off x="10477500" y="6210300"/>
            <a:ext cx="12192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ЕКОСИСТЕМИ</a:t>
            </a:r>
          </a:p>
        </p:txBody>
      </p:sp>
      <p:sp>
        <p:nvSpPr>
          <p:cNvPr id="10" name="def-5">
            <a:extLst>
              <a:ext uri="{FF2B5EF4-FFF2-40B4-BE49-F238E27FC236}">
                <a16:creationId xmlns:a16="http://schemas.microsoft.com/office/drawing/2014/main" id="{F85FF050-F27C-41FA-973C-099C8EA1A86F}"/>
              </a:ext>
            </a:extLst>
          </p:cNvPr>
          <p:cNvSpPr>
            <a:spLocks noGrp="1"/>
          </p:cNvSpPr>
          <p:nvPr/>
        </p:nvSpPr>
        <p:spPr>
          <a:xfrm>
            <a:off x="514350" y="1752600"/>
            <a:ext cx="901065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173129"/>
                </a:solidFill>
              </a:defRPr>
            </a:pPr>
            <a:r>
              <a:rPr sz="1650" b="1">
                <a:solidFill>
                  <a:srgbClr val="173129"/>
                </a:solidFill>
              </a:rPr>
              <a:t>Класифікація допомагає правильно визначити межі, функції, вразливість і методи оцінювання конкретної системи.</a:t>
            </a:r>
          </a:p>
        </p:txBody>
      </p:sp>
      <p:sp>
        <p:nvSpPr>
          <p:cNvPr id="11" name="ca-num-5-0">
            <a:extLst>
              <a:ext uri="{FF2B5EF4-FFF2-40B4-BE49-F238E27FC236}">
                <a16:creationId xmlns:a16="http://schemas.microsoft.com/office/drawing/2014/main" id="{445A32B1-C446-435E-9191-B26E9A62414E}"/>
              </a:ext>
            </a:extLst>
          </p:cNvPr>
          <p:cNvSpPr>
            <a:spLocks noGrp="1"/>
          </p:cNvSpPr>
          <p:nvPr/>
        </p:nvSpPr>
        <p:spPr>
          <a:xfrm>
            <a:off x="514350" y="3000375"/>
            <a:ext cx="571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D99C35"/>
                </a:solidFill>
              </a:defRPr>
            </a:pPr>
            <a:r>
              <a:rPr sz="1950" b="1">
                <a:solidFill>
                  <a:srgbClr val="D99C35"/>
                </a:solidFill>
              </a:rPr>
              <a:t>01</a:t>
            </a:r>
          </a:p>
        </p:txBody>
      </p:sp>
      <p:sp>
        <p:nvSpPr>
          <p:cNvPr id="12" name="ca-head-5-0">
            <a:extLst>
              <a:ext uri="{FF2B5EF4-FFF2-40B4-BE49-F238E27FC236}">
                <a16:creationId xmlns:a16="http://schemas.microsoft.com/office/drawing/2014/main" id="{68E73C08-8CF8-4FDF-A19D-3C7514E6AA5A}"/>
              </a:ext>
            </a:extLst>
          </p:cNvPr>
          <p:cNvSpPr>
            <a:spLocks noGrp="1"/>
          </p:cNvSpPr>
          <p:nvPr/>
        </p:nvSpPr>
        <p:spPr>
          <a:xfrm>
            <a:off x="514350" y="3476625"/>
            <a:ext cx="26670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35634F"/>
                </a:solidFill>
              </a:defRPr>
            </a:pPr>
            <a:r>
              <a:rPr sz="1650" b="1">
                <a:solidFill>
                  <a:srgbClr val="35634F"/>
                </a:solidFill>
              </a:rPr>
              <a:t>За середовищем</a:t>
            </a:r>
          </a:p>
        </p:txBody>
      </p:sp>
      <p:sp>
        <p:nvSpPr>
          <p:cNvPr id="13" name="ca-body-5-0">
            <a:extLst>
              <a:ext uri="{FF2B5EF4-FFF2-40B4-BE49-F238E27FC236}">
                <a16:creationId xmlns:a16="http://schemas.microsoft.com/office/drawing/2014/main" id="{2674AF67-C2F9-404E-BACE-7EE352E8B10C}"/>
              </a:ext>
            </a:extLst>
          </p:cNvPr>
          <p:cNvSpPr>
            <a:spLocks noGrp="1"/>
          </p:cNvSpPr>
          <p:nvPr/>
        </p:nvSpPr>
        <p:spPr>
          <a:xfrm>
            <a:off x="514350" y="3952875"/>
            <a:ext cx="2667000" cy="1333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617069"/>
                </a:solidFill>
              </a:defRPr>
            </a:pPr>
            <a:r>
              <a:rPr sz="1275" b="0">
                <a:solidFill>
                  <a:srgbClr val="617069"/>
                </a:solidFill>
              </a:rPr>
              <a:t>Наземні, прісноводні, морські та перехідні водно-болотні.</a:t>
            </a:r>
          </a:p>
        </p:txBody>
      </p:sp>
      <p:sp>
        <p:nvSpPr>
          <p:cNvPr id="14" name="ca-line-5-0">
            <a:extLst>
              <a:ext uri="{FF2B5EF4-FFF2-40B4-BE49-F238E27FC236}">
                <a16:creationId xmlns:a16="http://schemas.microsoft.com/office/drawing/2014/main" id="{D2F0C067-4B88-477A-BFE4-2B491CA4A497}"/>
              </a:ext>
            </a:extLst>
          </p:cNvPr>
          <p:cNvSpPr>
            <a:spLocks noGrp="1"/>
          </p:cNvSpPr>
          <p:nvPr/>
        </p:nvSpPr>
        <p:spPr>
          <a:xfrm>
            <a:off x="514350" y="5476875"/>
            <a:ext cx="2667000" cy="38100"/>
          </a:xfrm>
          <a:prstGeom prst="rect">
            <a:avLst/>
          </a:prstGeom>
          <a:solidFill>
            <a:srgbClr val="35634F"/>
          </a:solidFill>
          <a:ln w="9525">
            <a:solidFill>
              <a:srgbClr val="35634F"/>
            </a:solidFill>
            <a:prstDash val="solid"/>
          </a:ln>
        </p:spPr>
      </p:sp>
      <p:sp>
        <p:nvSpPr>
          <p:cNvPr id="15" name="ca-num-5-1">
            <a:extLst>
              <a:ext uri="{FF2B5EF4-FFF2-40B4-BE49-F238E27FC236}">
                <a16:creationId xmlns:a16="http://schemas.microsoft.com/office/drawing/2014/main" id="{04C66E55-EDB2-41DE-9956-A48BB6A77989}"/>
              </a:ext>
            </a:extLst>
          </p:cNvPr>
          <p:cNvSpPr>
            <a:spLocks noGrp="1"/>
          </p:cNvSpPr>
          <p:nvPr/>
        </p:nvSpPr>
        <p:spPr>
          <a:xfrm>
            <a:off x="3524250" y="3000375"/>
            <a:ext cx="571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D99C35"/>
                </a:solidFill>
              </a:defRPr>
            </a:pPr>
            <a:r>
              <a:rPr sz="1950" b="1">
                <a:solidFill>
                  <a:srgbClr val="D99C35"/>
                </a:solidFill>
              </a:rPr>
              <a:t>02</a:t>
            </a:r>
          </a:p>
        </p:txBody>
      </p:sp>
      <p:sp>
        <p:nvSpPr>
          <p:cNvPr id="16" name="ca-head-5-1">
            <a:extLst>
              <a:ext uri="{FF2B5EF4-FFF2-40B4-BE49-F238E27FC236}">
                <a16:creationId xmlns:a16="http://schemas.microsoft.com/office/drawing/2014/main" id="{0CD1E807-679E-4D0B-BB3A-C706A0EA1E8D}"/>
              </a:ext>
            </a:extLst>
          </p:cNvPr>
          <p:cNvSpPr>
            <a:spLocks noGrp="1"/>
          </p:cNvSpPr>
          <p:nvPr/>
        </p:nvSpPr>
        <p:spPr>
          <a:xfrm>
            <a:off x="3524250" y="3476625"/>
            <a:ext cx="26670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35634F"/>
                </a:solidFill>
              </a:defRPr>
            </a:pPr>
            <a:r>
              <a:rPr sz="1650" b="1">
                <a:solidFill>
                  <a:srgbClr val="35634F"/>
                </a:solidFill>
              </a:rPr>
              <a:t>За масштабом</a:t>
            </a:r>
          </a:p>
        </p:txBody>
      </p:sp>
      <p:sp>
        <p:nvSpPr>
          <p:cNvPr id="17" name="ca-body-5-1">
            <a:extLst>
              <a:ext uri="{FF2B5EF4-FFF2-40B4-BE49-F238E27FC236}">
                <a16:creationId xmlns:a16="http://schemas.microsoft.com/office/drawing/2014/main" id="{EEBD2F69-42AF-43CD-A52F-CC4BDEDF4C32}"/>
              </a:ext>
            </a:extLst>
          </p:cNvPr>
          <p:cNvSpPr>
            <a:spLocks noGrp="1"/>
          </p:cNvSpPr>
          <p:nvPr/>
        </p:nvSpPr>
        <p:spPr>
          <a:xfrm>
            <a:off x="3524250" y="3952875"/>
            <a:ext cx="2667000" cy="1333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617069"/>
                </a:solidFill>
              </a:defRPr>
            </a:pPr>
            <a:r>
              <a:rPr sz="1275" b="0">
                <a:solidFill>
                  <a:srgbClr val="617069"/>
                </a:solidFill>
              </a:rPr>
              <a:t>Мікро-, мезо-, макроекосистеми та глобальна екосистема — біосфера.</a:t>
            </a:r>
          </a:p>
        </p:txBody>
      </p:sp>
      <p:sp>
        <p:nvSpPr>
          <p:cNvPr id="18" name="ca-line-5-1">
            <a:extLst>
              <a:ext uri="{FF2B5EF4-FFF2-40B4-BE49-F238E27FC236}">
                <a16:creationId xmlns:a16="http://schemas.microsoft.com/office/drawing/2014/main" id="{DA763716-23DF-4887-9974-2904037E3B8E}"/>
              </a:ext>
            </a:extLst>
          </p:cNvPr>
          <p:cNvSpPr>
            <a:spLocks noGrp="1"/>
          </p:cNvSpPr>
          <p:nvPr/>
        </p:nvSpPr>
        <p:spPr>
          <a:xfrm>
            <a:off x="3524250" y="5476875"/>
            <a:ext cx="2667000" cy="38100"/>
          </a:xfrm>
          <a:prstGeom prst="rect">
            <a:avLst/>
          </a:prstGeom>
          <a:solidFill>
            <a:srgbClr val="4D7B83"/>
          </a:solidFill>
          <a:ln w="9525">
            <a:solidFill>
              <a:srgbClr val="4D7B83"/>
            </a:solidFill>
            <a:prstDash val="solid"/>
          </a:ln>
        </p:spPr>
      </p:sp>
      <p:sp>
        <p:nvSpPr>
          <p:cNvPr id="19" name="ca-num-5-2">
            <a:extLst>
              <a:ext uri="{FF2B5EF4-FFF2-40B4-BE49-F238E27FC236}">
                <a16:creationId xmlns:a16="http://schemas.microsoft.com/office/drawing/2014/main" id="{23769CA4-2955-43E2-B071-FD2773372215}"/>
              </a:ext>
            </a:extLst>
          </p:cNvPr>
          <p:cNvSpPr>
            <a:spLocks noGrp="1"/>
          </p:cNvSpPr>
          <p:nvPr/>
        </p:nvSpPr>
        <p:spPr>
          <a:xfrm>
            <a:off x="6534150" y="3000375"/>
            <a:ext cx="571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D99C35"/>
                </a:solidFill>
              </a:defRPr>
            </a:pPr>
            <a:r>
              <a:rPr sz="1950" b="1">
                <a:solidFill>
                  <a:srgbClr val="D99C35"/>
                </a:solidFill>
              </a:rPr>
              <a:t>03</a:t>
            </a:r>
          </a:p>
        </p:txBody>
      </p:sp>
      <p:sp>
        <p:nvSpPr>
          <p:cNvPr id="20" name="ca-head-5-2">
            <a:extLst>
              <a:ext uri="{FF2B5EF4-FFF2-40B4-BE49-F238E27FC236}">
                <a16:creationId xmlns:a16="http://schemas.microsoft.com/office/drawing/2014/main" id="{EC4EAA14-9C16-452B-BA8E-844BA1C979FF}"/>
              </a:ext>
            </a:extLst>
          </p:cNvPr>
          <p:cNvSpPr>
            <a:spLocks noGrp="1"/>
          </p:cNvSpPr>
          <p:nvPr/>
        </p:nvSpPr>
        <p:spPr>
          <a:xfrm>
            <a:off x="6534150" y="3476625"/>
            <a:ext cx="26670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35634F"/>
                </a:solidFill>
              </a:defRPr>
            </a:pPr>
            <a:r>
              <a:rPr sz="1650" b="1">
                <a:solidFill>
                  <a:srgbClr val="35634F"/>
                </a:solidFill>
              </a:rPr>
              <a:t>За походженням</a:t>
            </a:r>
          </a:p>
        </p:txBody>
      </p:sp>
      <p:sp>
        <p:nvSpPr>
          <p:cNvPr id="21" name="ca-body-5-2">
            <a:extLst>
              <a:ext uri="{FF2B5EF4-FFF2-40B4-BE49-F238E27FC236}">
                <a16:creationId xmlns:a16="http://schemas.microsoft.com/office/drawing/2014/main" id="{90E462F5-19E1-442A-A6F2-74EB4F59403C}"/>
              </a:ext>
            </a:extLst>
          </p:cNvPr>
          <p:cNvSpPr>
            <a:spLocks noGrp="1"/>
          </p:cNvSpPr>
          <p:nvPr/>
        </p:nvSpPr>
        <p:spPr>
          <a:xfrm>
            <a:off x="6534150" y="3952875"/>
            <a:ext cx="2667000" cy="1333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617069"/>
                </a:solidFill>
              </a:defRPr>
            </a:pPr>
            <a:r>
              <a:rPr sz="1275" b="0">
                <a:solidFill>
                  <a:srgbClr val="617069"/>
                </a:solidFill>
              </a:rPr>
              <a:t>Натуральні, трансформовані та сконструйовані людиною.</a:t>
            </a:r>
          </a:p>
        </p:txBody>
      </p:sp>
      <p:sp>
        <p:nvSpPr>
          <p:cNvPr id="22" name="ca-line-5-2">
            <a:extLst>
              <a:ext uri="{FF2B5EF4-FFF2-40B4-BE49-F238E27FC236}">
                <a16:creationId xmlns:a16="http://schemas.microsoft.com/office/drawing/2014/main" id="{EE53B422-B7E0-43B8-BC73-E11768C97562}"/>
              </a:ext>
            </a:extLst>
          </p:cNvPr>
          <p:cNvSpPr>
            <a:spLocks noGrp="1"/>
          </p:cNvSpPr>
          <p:nvPr/>
        </p:nvSpPr>
        <p:spPr>
          <a:xfrm>
            <a:off x="6534150" y="5476875"/>
            <a:ext cx="2667000" cy="38100"/>
          </a:xfrm>
          <a:prstGeom prst="rect">
            <a:avLst/>
          </a:prstGeom>
          <a:solidFill>
            <a:srgbClr val="A15A35"/>
          </a:solidFill>
          <a:ln w="9525">
            <a:solidFill>
              <a:srgbClr val="A15A35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15627490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10">
            <a:extLst>
              <a:ext uri="{FF2B5EF4-FFF2-40B4-BE49-F238E27FC236}">
                <a16:creationId xmlns:a16="http://schemas.microsoft.com/office/drawing/2014/main" id="{11E30F69-B592-4F49-9F28-B3015EEF841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BF8EF"/>
          </a:solidFill>
          <a:ln w="9525">
            <a:solidFill>
              <a:srgbClr val="FBF8EF"/>
            </a:solidFill>
            <a:prstDash val="solid"/>
          </a:ln>
        </p:spPr>
      </p:sp>
      <p:sp>
        <p:nvSpPr>
          <p:cNvPr id="3" name="edge-10">
            <a:extLst>
              <a:ext uri="{FF2B5EF4-FFF2-40B4-BE49-F238E27FC236}">
                <a16:creationId xmlns:a16="http://schemas.microsoft.com/office/drawing/2014/main" id="{69C51A6A-D5D2-44D2-827F-BF344B3E961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4D7B83"/>
          </a:solidFill>
          <a:ln w="9525">
            <a:solidFill>
              <a:srgbClr val="4D7B83"/>
            </a:solidFill>
            <a:prstDash val="solid"/>
          </a:ln>
        </p:spPr>
      </p:sp>
      <p:sp>
        <p:nvSpPr>
          <p:cNvPr id="4" name="course-10">
            <a:extLst>
              <a:ext uri="{FF2B5EF4-FFF2-40B4-BE49-F238E27FC236}">
                <a16:creationId xmlns:a16="http://schemas.microsoft.com/office/drawing/2014/main" id="{98B424D0-01F6-49E9-A547-3BDF599EC3FD}"/>
              </a:ext>
            </a:extLst>
          </p:cNvPr>
          <p:cNvSpPr>
            <a:spLocks noGrp="1"/>
          </p:cNvSpPr>
          <p:nvPr/>
        </p:nvSpPr>
        <p:spPr>
          <a:xfrm>
            <a:off x="514350" y="247650"/>
            <a:ext cx="3238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35634F"/>
                </a:solidFill>
              </a:defRPr>
            </a:pPr>
            <a:r>
              <a:rPr sz="975" b="1">
                <a:solidFill>
                  <a:srgbClr val="35634F"/>
                </a:solidFill>
              </a:rPr>
              <a:t>ВІЙСЬКОВА ЕКОЛОГІЯ</a:t>
            </a:r>
          </a:p>
        </p:txBody>
      </p:sp>
      <p:sp>
        <p:nvSpPr>
          <p:cNvPr id="5" name="section-10">
            <a:extLst>
              <a:ext uri="{FF2B5EF4-FFF2-40B4-BE49-F238E27FC236}">
                <a16:creationId xmlns:a16="http://schemas.microsoft.com/office/drawing/2014/main" id="{CE23DB5D-867B-4CB3-874C-D34D58156D04}"/>
              </a:ext>
            </a:extLst>
          </p:cNvPr>
          <p:cNvSpPr>
            <a:spLocks noGrp="1"/>
          </p:cNvSpPr>
          <p:nvPr/>
        </p:nvSpPr>
        <p:spPr>
          <a:xfrm>
            <a:off x="5715000" y="247650"/>
            <a:ext cx="3810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769080"/>
                </a:solidFill>
              </a:defRPr>
            </a:pPr>
            <a:r>
              <a:rPr sz="900" b="1">
                <a:solidFill>
                  <a:srgbClr val="769080"/>
                </a:solidFill>
              </a:rPr>
              <a:t>РОЗДІЛ 05  ·  ЧАСТИНА Б</a:t>
            </a:r>
          </a:p>
        </p:txBody>
      </p:sp>
      <p:sp>
        <p:nvSpPr>
          <p:cNvPr id="6" name="title-10">
            <a:extLst>
              <a:ext uri="{FF2B5EF4-FFF2-40B4-BE49-F238E27FC236}">
                <a16:creationId xmlns:a16="http://schemas.microsoft.com/office/drawing/2014/main" id="{0B20146F-B36A-4E51-B248-A83A9BBDA06C}"/>
              </a:ext>
            </a:extLst>
          </p:cNvPr>
          <p:cNvSpPr>
            <a:spLocks noGrp="1"/>
          </p:cNvSpPr>
          <p:nvPr/>
        </p:nvSpPr>
        <p:spPr>
          <a:xfrm>
            <a:off x="514350" y="571500"/>
            <a:ext cx="89535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625" b="1">
                <a:solidFill>
                  <a:srgbClr val="173129"/>
                </a:solidFill>
              </a:defRPr>
            </a:pPr>
            <a:r>
              <a:rPr sz="2625" b="1">
                <a:solidFill>
                  <a:srgbClr val="173129"/>
                </a:solidFill>
              </a:rPr>
              <a:t>Між природною та повністю керованою системою існує безперервний градієнт</a:t>
            </a:r>
          </a:p>
        </p:txBody>
      </p:sp>
      <p:sp>
        <p:nvSpPr>
          <p:cNvPr id="7" name="rule-10">
            <a:extLst>
              <a:ext uri="{FF2B5EF4-FFF2-40B4-BE49-F238E27FC236}">
                <a16:creationId xmlns:a16="http://schemas.microsoft.com/office/drawing/2014/main" id="{9864DCBB-C98B-4767-AA8A-7F73C9F46B4F}"/>
              </a:ext>
            </a:extLst>
          </p:cNvPr>
          <p:cNvSpPr>
            <a:spLocks noGrp="1"/>
          </p:cNvSpPr>
          <p:nvPr/>
        </p:nvSpPr>
        <p:spPr>
          <a:xfrm>
            <a:off x="514350" y="1495425"/>
            <a:ext cx="9010650" cy="38100"/>
          </a:xfrm>
          <a:prstGeom prst="rect">
            <a:avLst/>
          </a:prstGeom>
          <a:solidFill>
            <a:srgbClr val="4D7B83"/>
          </a:solidFill>
          <a:ln w="9525">
            <a:solidFill>
              <a:srgbClr val="4D7B83"/>
            </a:solidFill>
            <a:prstDash val="solid"/>
          </a:ln>
        </p:spPr>
      </p:sp>
      <p:sp>
        <p:nvSpPr>
          <p:cNvPr id="8" name="number-10">
            <a:extLst>
              <a:ext uri="{FF2B5EF4-FFF2-40B4-BE49-F238E27FC236}">
                <a16:creationId xmlns:a16="http://schemas.microsoft.com/office/drawing/2014/main" id="{59B6B729-094A-40E1-8C58-37D62A275630}"/>
              </a:ext>
            </a:extLst>
          </p:cNvPr>
          <p:cNvSpPr>
            <a:spLocks noGrp="1"/>
          </p:cNvSpPr>
          <p:nvPr/>
        </p:nvSpPr>
        <p:spPr>
          <a:xfrm>
            <a:off x="10572750" y="361950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10</a:t>
            </a:r>
          </a:p>
        </p:txBody>
      </p:sp>
      <p:sp>
        <p:nvSpPr>
          <p:cNvPr id="9" name="foot-10">
            <a:extLst>
              <a:ext uri="{FF2B5EF4-FFF2-40B4-BE49-F238E27FC236}">
                <a16:creationId xmlns:a16="http://schemas.microsoft.com/office/drawing/2014/main" id="{E092E2C3-08CA-4101-B85A-DF3733146D84}"/>
              </a:ext>
            </a:extLst>
          </p:cNvPr>
          <p:cNvSpPr>
            <a:spLocks noGrp="1"/>
          </p:cNvSpPr>
          <p:nvPr/>
        </p:nvSpPr>
        <p:spPr>
          <a:xfrm>
            <a:off x="10477500" y="6210300"/>
            <a:ext cx="12192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ЕКОСИСТЕМИ</a:t>
            </a:r>
          </a:p>
        </p:txBody>
      </p:sp>
      <p:sp>
        <p:nvSpPr>
          <p:cNvPr id="10" name="lead-5">
            <a:extLst>
              <a:ext uri="{FF2B5EF4-FFF2-40B4-BE49-F238E27FC236}">
                <a16:creationId xmlns:a16="http://schemas.microsoft.com/office/drawing/2014/main" id="{C809E70B-31B3-48CE-B48C-D62AD59ED1D8}"/>
              </a:ext>
            </a:extLst>
          </p:cNvPr>
          <p:cNvSpPr>
            <a:spLocks noGrp="1"/>
          </p:cNvSpPr>
          <p:nvPr/>
        </p:nvSpPr>
        <p:spPr>
          <a:xfrm>
            <a:off x="514350" y="1752600"/>
            <a:ext cx="901065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1">
                <a:solidFill>
                  <a:srgbClr val="173129"/>
                </a:solidFill>
              </a:defRPr>
            </a:pPr>
            <a:r>
              <a:rPr sz="1575" b="1">
                <a:solidFill>
                  <a:srgbClr val="173129"/>
                </a:solidFill>
              </a:rPr>
              <a:t>Чітка межа між типами трапляється рідко: природна територія може поступово трансформуватися, а сконструйована система — містити природні елементи.</a:t>
            </a:r>
          </a:p>
        </p:txBody>
      </p:sp>
      <p:sp>
        <p:nvSpPr>
          <p:cNvPr id="11" name="action-h-5">
            <a:extLst>
              <a:ext uri="{FF2B5EF4-FFF2-40B4-BE49-F238E27FC236}">
                <a16:creationId xmlns:a16="http://schemas.microsoft.com/office/drawing/2014/main" id="{C45FE636-1B47-430A-8EC8-846E6B96ED49}"/>
              </a:ext>
            </a:extLst>
          </p:cNvPr>
          <p:cNvSpPr>
            <a:spLocks noGrp="1"/>
          </p:cNvSpPr>
          <p:nvPr/>
        </p:nvSpPr>
        <p:spPr>
          <a:xfrm>
            <a:off x="514350" y="2800350"/>
            <a:ext cx="4000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35634F"/>
                </a:solidFill>
              </a:defRPr>
            </a:pPr>
            <a:r>
              <a:rPr sz="1725" b="1">
                <a:solidFill>
                  <a:srgbClr val="35634F"/>
                </a:solidFill>
              </a:rPr>
              <a:t>Що врахувати на практиці</a:t>
            </a:r>
          </a:p>
        </p:txBody>
      </p:sp>
      <p:sp>
        <p:nvSpPr>
          <p:cNvPr id="12" name="actions-5">
            <a:extLst>
              <a:ext uri="{FF2B5EF4-FFF2-40B4-BE49-F238E27FC236}">
                <a16:creationId xmlns:a16="http://schemas.microsoft.com/office/drawing/2014/main" id="{802938CE-FB5C-498C-AE1A-73FB3C47B149}"/>
              </a:ext>
            </a:extLst>
          </p:cNvPr>
          <p:cNvSpPr>
            <a:spLocks noGrp="1"/>
          </p:cNvSpPr>
          <p:nvPr/>
        </p:nvSpPr>
        <p:spPr>
          <a:xfrm>
            <a:off x="514350" y="3257550"/>
            <a:ext cx="4191000" cy="2095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617069"/>
                </a:solidFill>
              </a:defRPr>
            </a:pPr>
            <a:r>
              <a:rPr sz="1275" b="0">
                <a:solidFill>
                  <a:srgbClr val="617069"/>
                </a:solidFill>
              </a:rPr>
              <a:t>•  визначити переважаючі природні процеси</a:t>
            </a:r>
          </a:p>
          <a:p>
            <a:pPr algn="l">
              <a:defRPr sz="1275" b="0">
                <a:solidFill>
                  <a:srgbClr val="617069"/>
                </a:solidFill>
              </a:defRPr>
            </a:pPr>
            <a:r>
              <a:rPr sz="1275" b="0">
                <a:solidFill>
                  <a:srgbClr val="617069"/>
                </a:solidFill>
              </a:rPr>
              <a:t>•  оцінити глибину перетворення людиною</a:t>
            </a:r>
          </a:p>
          <a:p>
            <a:pPr algn="l">
              <a:defRPr sz="1275" b="0">
                <a:solidFill>
                  <a:srgbClr val="617069"/>
                </a:solidFill>
              </a:defRPr>
            </a:pPr>
            <a:r>
              <a:rPr sz="1275" b="0">
                <a:solidFill>
                  <a:srgbClr val="617069"/>
                </a:solidFill>
              </a:rPr>
              <a:t>•  встановити залежність від зовнішніх ресурсів</a:t>
            </a:r>
          </a:p>
          <a:p>
            <a:pPr algn="l">
              <a:defRPr sz="1275" b="0">
                <a:solidFill>
                  <a:srgbClr val="617069"/>
                </a:solidFill>
              </a:defRPr>
            </a:pPr>
            <a:r>
              <a:rPr sz="1275" b="0">
                <a:solidFill>
                  <a:srgbClr val="617069"/>
                </a:solidFill>
              </a:rPr>
              <a:t>•  проаналізувати здатність до саморегуляції</a:t>
            </a:r>
          </a:p>
          <a:p>
            <a:pPr algn="l">
              <a:defRPr sz="1275" b="0">
                <a:solidFill>
                  <a:srgbClr val="617069"/>
                </a:solidFill>
              </a:defRPr>
            </a:pPr>
            <a:r>
              <a:rPr sz="1275" b="0">
                <a:solidFill>
                  <a:srgbClr val="617069"/>
                </a:solidFill>
              </a:rPr>
              <a:t>•  визначити основну функцію території</a:t>
            </a:r>
          </a:p>
        </p:txBody>
      </p:sp>
      <p:sp>
        <p:nvSpPr>
          <p:cNvPr id="13" name="callout-5">
            <a:extLst>
              <a:ext uri="{FF2B5EF4-FFF2-40B4-BE49-F238E27FC236}">
                <a16:creationId xmlns:a16="http://schemas.microsoft.com/office/drawing/2014/main" id="{A2AB8BA2-9171-4D7F-B16A-02BDF2C5186E}"/>
              </a:ext>
            </a:extLst>
          </p:cNvPr>
          <p:cNvSpPr>
            <a:spLocks noGrp="1"/>
          </p:cNvSpPr>
          <p:nvPr/>
        </p:nvSpPr>
        <p:spPr>
          <a:xfrm>
            <a:off x="5095875" y="2800350"/>
            <a:ext cx="4429125" cy="2152650"/>
          </a:xfrm>
          <a:prstGeom prst="roundRect">
            <a:avLst>
              <a:gd name="adj" fmla="val 5310"/>
            </a:avLst>
          </a:prstGeom>
          <a:solidFill>
            <a:srgbClr val="153D33"/>
          </a:solidFill>
          <a:ln w="9525">
            <a:solidFill>
              <a:srgbClr val="153D33"/>
            </a:solidFill>
            <a:prstDash val="solid"/>
          </a:ln>
        </p:spPr>
      </p:sp>
      <p:sp>
        <p:nvSpPr>
          <p:cNvPr id="14" name="callout-h-5">
            <a:extLst>
              <a:ext uri="{FF2B5EF4-FFF2-40B4-BE49-F238E27FC236}">
                <a16:creationId xmlns:a16="http://schemas.microsoft.com/office/drawing/2014/main" id="{54CE87BB-458C-4BE9-9E88-02A772E57DB5}"/>
              </a:ext>
            </a:extLst>
          </p:cNvPr>
          <p:cNvSpPr>
            <a:spLocks noGrp="1"/>
          </p:cNvSpPr>
          <p:nvPr/>
        </p:nvSpPr>
        <p:spPr>
          <a:xfrm>
            <a:off x="5429250" y="3028950"/>
            <a:ext cx="3714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125" b="1">
                <a:solidFill>
                  <a:srgbClr val="F2D395"/>
                </a:solidFill>
              </a:defRPr>
            </a:pPr>
            <a:r>
              <a:rPr sz="1125" b="1">
                <a:solidFill>
                  <a:srgbClr val="F2D395"/>
                </a:solidFill>
              </a:rPr>
              <a:t>КЛЮЧОВИЙ АКЦЕНТ</a:t>
            </a:r>
          </a:p>
        </p:txBody>
      </p:sp>
      <p:sp>
        <p:nvSpPr>
          <p:cNvPr id="15" name="callout-b-5">
            <a:extLst>
              <a:ext uri="{FF2B5EF4-FFF2-40B4-BE49-F238E27FC236}">
                <a16:creationId xmlns:a16="http://schemas.microsoft.com/office/drawing/2014/main" id="{0855561A-1BE1-49F1-B006-BC07AA0A6CAD}"/>
              </a:ext>
            </a:extLst>
          </p:cNvPr>
          <p:cNvSpPr>
            <a:spLocks noGrp="1"/>
          </p:cNvSpPr>
          <p:nvPr/>
        </p:nvSpPr>
        <p:spPr>
          <a:xfrm>
            <a:off x="5429250" y="3476625"/>
            <a:ext cx="3714750" cy="1181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Натуральна → трансформована → сконструйована: зростає роль управління людиною та залежність від ресурсного забезпечення.</a:t>
            </a:r>
          </a:p>
        </p:txBody>
      </p:sp>
      <p:sp>
        <p:nvSpPr>
          <p:cNvPr id="16" name="note-rule-5">
            <a:extLst>
              <a:ext uri="{FF2B5EF4-FFF2-40B4-BE49-F238E27FC236}">
                <a16:creationId xmlns:a16="http://schemas.microsoft.com/office/drawing/2014/main" id="{3F930747-6197-4705-AB0A-6E26CD8AC46C}"/>
              </a:ext>
            </a:extLst>
          </p:cNvPr>
          <p:cNvSpPr>
            <a:spLocks noGrp="1"/>
          </p:cNvSpPr>
          <p:nvPr/>
        </p:nvSpPr>
        <p:spPr>
          <a:xfrm>
            <a:off x="514350" y="5629275"/>
            <a:ext cx="9010650" cy="38100"/>
          </a:xfrm>
          <a:prstGeom prst="rect">
            <a:avLst/>
          </a:prstGeom>
          <a:solidFill>
            <a:srgbClr val="4D7B83"/>
          </a:solidFill>
          <a:ln w="9525">
            <a:solidFill>
              <a:srgbClr val="4D7B83"/>
            </a:solidFill>
            <a:prstDash val="solid"/>
          </a:ln>
        </p:spPr>
      </p:sp>
      <p:sp>
        <p:nvSpPr>
          <p:cNvPr id="17" name="note-5">
            <a:extLst>
              <a:ext uri="{FF2B5EF4-FFF2-40B4-BE49-F238E27FC236}">
                <a16:creationId xmlns:a16="http://schemas.microsoft.com/office/drawing/2014/main" id="{790208AE-7933-4ED8-84A8-05DC3D59B9B3}"/>
              </a:ext>
            </a:extLst>
          </p:cNvPr>
          <p:cNvSpPr>
            <a:spLocks noGrp="1"/>
          </p:cNvSpPr>
          <p:nvPr/>
        </p:nvSpPr>
        <p:spPr>
          <a:xfrm>
            <a:off x="762000" y="5791200"/>
            <a:ext cx="85153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75" b="1">
                <a:solidFill>
                  <a:srgbClr val="35634F"/>
                </a:solidFill>
              </a:defRPr>
            </a:pPr>
            <a:r>
              <a:rPr sz="1275" b="1">
                <a:solidFill>
                  <a:srgbClr val="35634F"/>
                </a:solidFill>
              </a:rPr>
              <a:t>Тип екосистеми не визначає її «цінність» автоматично — важливі функції, стан і ризики.</a:t>
            </a:r>
          </a:p>
        </p:txBody>
      </p:sp>
    </p:spTree>
    <p:extLst>
      <p:ext uri="{BB962C8B-B14F-4D97-AF65-F5344CB8AC3E}">
        <p14:creationId xmlns:p14="http://schemas.microsoft.com/office/powerpoint/2010/main" val="6227474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Рисунок 2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11">
            <a:extLst>
              <a:ext uri="{FF2B5EF4-FFF2-40B4-BE49-F238E27FC236}">
                <a16:creationId xmlns:a16="http://schemas.microsoft.com/office/drawing/2014/main" id="{C371F26A-628C-4879-B395-CB4CA6F0D41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BF8EF"/>
          </a:solidFill>
          <a:ln w="9525">
            <a:solidFill>
              <a:srgbClr val="FBF8EF"/>
            </a:solidFill>
            <a:prstDash val="solid"/>
          </a:ln>
        </p:spPr>
      </p:sp>
      <p:sp>
        <p:nvSpPr>
          <p:cNvPr id="3" name="edge-11">
            <a:extLst>
              <a:ext uri="{FF2B5EF4-FFF2-40B4-BE49-F238E27FC236}">
                <a16:creationId xmlns:a16="http://schemas.microsoft.com/office/drawing/2014/main" id="{662B30E9-6A54-482F-95AE-8730AFE1CCD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D99C35"/>
          </a:solidFill>
          <a:ln w="9525">
            <a:solidFill>
              <a:srgbClr val="D99C35"/>
            </a:solidFill>
            <a:prstDash val="solid"/>
          </a:ln>
        </p:spPr>
      </p:sp>
      <p:sp>
        <p:nvSpPr>
          <p:cNvPr id="4" name="course-11">
            <a:extLst>
              <a:ext uri="{FF2B5EF4-FFF2-40B4-BE49-F238E27FC236}">
                <a16:creationId xmlns:a16="http://schemas.microsoft.com/office/drawing/2014/main" id="{7256F190-F4F7-46B3-B5C6-DB4B2AEB549B}"/>
              </a:ext>
            </a:extLst>
          </p:cNvPr>
          <p:cNvSpPr>
            <a:spLocks noGrp="1"/>
          </p:cNvSpPr>
          <p:nvPr/>
        </p:nvSpPr>
        <p:spPr>
          <a:xfrm>
            <a:off x="514350" y="247650"/>
            <a:ext cx="3238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35634F"/>
                </a:solidFill>
              </a:defRPr>
            </a:pPr>
            <a:r>
              <a:rPr sz="975" b="1">
                <a:solidFill>
                  <a:srgbClr val="35634F"/>
                </a:solidFill>
              </a:rPr>
              <a:t>ВІЙСЬКОВА ЕКОЛОГІЯ</a:t>
            </a:r>
          </a:p>
        </p:txBody>
      </p:sp>
      <p:sp>
        <p:nvSpPr>
          <p:cNvPr id="5" name="section-11">
            <a:extLst>
              <a:ext uri="{FF2B5EF4-FFF2-40B4-BE49-F238E27FC236}">
                <a16:creationId xmlns:a16="http://schemas.microsoft.com/office/drawing/2014/main" id="{3909977C-C70E-4067-A7A9-A95DED0DCECE}"/>
              </a:ext>
            </a:extLst>
          </p:cNvPr>
          <p:cNvSpPr>
            <a:spLocks noGrp="1"/>
          </p:cNvSpPr>
          <p:nvPr/>
        </p:nvSpPr>
        <p:spPr>
          <a:xfrm>
            <a:off x="5715000" y="247650"/>
            <a:ext cx="3810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769080"/>
                </a:solidFill>
              </a:defRPr>
            </a:pPr>
            <a:r>
              <a:rPr sz="900" b="1">
                <a:solidFill>
                  <a:srgbClr val="769080"/>
                </a:solidFill>
              </a:rPr>
              <a:t>РОЗДІЛ 06  ·  ЧАСТИНА А</a:t>
            </a:r>
          </a:p>
        </p:txBody>
      </p:sp>
      <p:sp>
        <p:nvSpPr>
          <p:cNvPr id="6" name="title-11">
            <a:extLst>
              <a:ext uri="{FF2B5EF4-FFF2-40B4-BE49-F238E27FC236}">
                <a16:creationId xmlns:a16="http://schemas.microsoft.com/office/drawing/2014/main" id="{2554F05B-AF36-4187-AAF4-682916D126C5}"/>
              </a:ext>
            </a:extLst>
          </p:cNvPr>
          <p:cNvSpPr>
            <a:spLocks noGrp="1"/>
          </p:cNvSpPr>
          <p:nvPr/>
        </p:nvSpPr>
        <p:spPr>
          <a:xfrm>
            <a:off x="514350" y="571500"/>
            <a:ext cx="89535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625" b="1">
                <a:solidFill>
                  <a:srgbClr val="173129"/>
                </a:solidFill>
              </a:defRPr>
            </a:pPr>
            <a:r>
              <a:rPr sz="2625" b="1">
                <a:solidFill>
                  <a:srgbClr val="173129"/>
                </a:solidFill>
              </a:rPr>
              <a:t>Натуральні екосистеми підтримуються переважно природними процесами</a:t>
            </a:r>
          </a:p>
        </p:txBody>
      </p:sp>
      <p:sp>
        <p:nvSpPr>
          <p:cNvPr id="7" name="rule-11">
            <a:extLst>
              <a:ext uri="{FF2B5EF4-FFF2-40B4-BE49-F238E27FC236}">
                <a16:creationId xmlns:a16="http://schemas.microsoft.com/office/drawing/2014/main" id="{2DD08B3B-7B79-46F6-9320-20BB5BC52DA5}"/>
              </a:ext>
            </a:extLst>
          </p:cNvPr>
          <p:cNvSpPr>
            <a:spLocks noGrp="1"/>
          </p:cNvSpPr>
          <p:nvPr/>
        </p:nvSpPr>
        <p:spPr>
          <a:xfrm>
            <a:off x="514350" y="1495425"/>
            <a:ext cx="9010650" cy="38100"/>
          </a:xfrm>
          <a:prstGeom prst="rect">
            <a:avLst/>
          </a:prstGeom>
          <a:solidFill>
            <a:srgbClr val="D99C35"/>
          </a:solidFill>
          <a:ln w="9525">
            <a:solidFill>
              <a:srgbClr val="D99C35"/>
            </a:solidFill>
            <a:prstDash val="solid"/>
          </a:ln>
        </p:spPr>
      </p:sp>
      <p:sp>
        <p:nvSpPr>
          <p:cNvPr id="8" name="number-11">
            <a:extLst>
              <a:ext uri="{FF2B5EF4-FFF2-40B4-BE49-F238E27FC236}">
                <a16:creationId xmlns:a16="http://schemas.microsoft.com/office/drawing/2014/main" id="{0A336D8A-72DA-4F09-A51B-259A5D25A065}"/>
              </a:ext>
            </a:extLst>
          </p:cNvPr>
          <p:cNvSpPr>
            <a:spLocks noGrp="1"/>
          </p:cNvSpPr>
          <p:nvPr/>
        </p:nvSpPr>
        <p:spPr>
          <a:xfrm>
            <a:off x="10572750" y="361950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11</a:t>
            </a:r>
          </a:p>
        </p:txBody>
      </p:sp>
      <p:sp>
        <p:nvSpPr>
          <p:cNvPr id="9" name="foot-11">
            <a:extLst>
              <a:ext uri="{FF2B5EF4-FFF2-40B4-BE49-F238E27FC236}">
                <a16:creationId xmlns:a16="http://schemas.microsoft.com/office/drawing/2014/main" id="{0E004A97-B825-403C-8D1F-8A4CF64F72D1}"/>
              </a:ext>
            </a:extLst>
          </p:cNvPr>
          <p:cNvSpPr>
            <a:spLocks noGrp="1"/>
          </p:cNvSpPr>
          <p:nvPr/>
        </p:nvSpPr>
        <p:spPr>
          <a:xfrm>
            <a:off x="10477500" y="6210300"/>
            <a:ext cx="12192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ЕКОСИСТЕМИ</a:t>
            </a:r>
          </a:p>
        </p:txBody>
      </p:sp>
      <p:sp>
        <p:nvSpPr>
          <p:cNvPr id="10" name="def-6">
            <a:extLst>
              <a:ext uri="{FF2B5EF4-FFF2-40B4-BE49-F238E27FC236}">
                <a16:creationId xmlns:a16="http://schemas.microsoft.com/office/drawing/2014/main" id="{4527719A-D4B9-429D-87FE-1F8E89A69828}"/>
              </a:ext>
            </a:extLst>
          </p:cNvPr>
          <p:cNvSpPr>
            <a:spLocks noGrp="1"/>
          </p:cNvSpPr>
          <p:nvPr/>
        </p:nvSpPr>
        <p:spPr>
          <a:xfrm>
            <a:off x="514350" y="1752600"/>
            <a:ext cx="901065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173129"/>
                </a:solidFill>
              </a:defRPr>
            </a:pPr>
            <a:r>
              <a:rPr sz="1650" b="1">
                <a:solidFill>
                  <a:srgbClr val="173129"/>
                </a:solidFill>
              </a:rPr>
              <a:t>Натуральна екосистема сформована природними процесами й здатна функціонувати без постійного управління людиною, навіть якщо раніше зазнавала певного впливу.</a:t>
            </a:r>
          </a:p>
        </p:txBody>
      </p:sp>
      <p:sp>
        <p:nvSpPr>
          <p:cNvPr id="11" name="ca-num-6-0">
            <a:extLst>
              <a:ext uri="{FF2B5EF4-FFF2-40B4-BE49-F238E27FC236}">
                <a16:creationId xmlns:a16="http://schemas.microsoft.com/office/drawing/2014/main" id="{E4EA6F23-F332-4EC1-8885-214A8E50F97B}"/>
              </a:ext>
            </a:extLst>
          </p:cNvPr>
          <p:cNvSpPr>
            <a:spLocks noGrp="1"/>
          </p:cNvSpPr>
          <p:nvPr/>
        </p:nvSpPr>
        <p:spPr>
          <a:xfrm>
            <a:off x="514350" y="3000375"/>
            <a:ext cx="571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D99C35"/>
                </a:solidFill>
              </a:defRPr>
            </a:pPr>
            <a:r>
              <a:rPr sz="1950" b="1">
                <a:solidFill>
                  <a:srgbClr val="D99C35"/>
                </a:solidFill>
              </a:rPr>
              <a:t>01</a:t>
            </a:r>
          </a:p>
        </p:txBody>
      </p:sp>
      <p:sp>
        <p:nvSpPr>
          <p:cNvPr id="12" name="ca-head-6-0">
            <a:extLst>
              <a:ext uri="{FF2B5EF4-FFF2-40B4-BE49-F238E27FC236}">
                <a16:creationId xmlns:a16="http://schemas.microsoft.com/office/drawing/2014/main" id="{AAE2F6C1-034D-477D-9860-7CA41A4C702D}"/>
              </a:ext>
            </a:extLst>
          </p:cNvPr>
          <p:cNvSpPr>
            <a:spLocks noGrp="1"/>
          </p:cNvSpPr>
          <p:nvPr/>
        </p:nvSpPr>
        <p:spPr>
          <a:xfrm>
            <a:off x="514350" y="3476625"/>
            <a:ext cx="26670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35634F"/>
                </a:solidFill>
              </a:defRPr>
            </a:pPr>
            <a:r>
              <a:rPr sz="1650" b="1">
                <a:solidFill>
                  <a:srgbClr val="35634F"/>
                </a:solidFill>
              </a:rPr>
              <a:t>Ознаки</a:t>
            </a:r>
          </a:p>
        </p:txBody>
      </p:sp>
      <p:sp>
        <p:nvSpPr>
          <p:cNvPr id="13" name="ca-body-6-0">
            <a:extLst>
              <a:ext uri="{FF2B5EF4-FFF2-40B4-BE49-F238E27FC236}">
                <a16:creationId xmlns:a16="http://schemas.microsoft.com/office/drawing/2014/main" id="{818AFD21-9665-430C-B7A8-FEC7107A497A}"/>
              </a:ext>
            </a:extLst>
          </p:cNvPr>
          <p:cNvSpPr>
            <a:spLocks noGrp="1"/>
          </p:cNvSpPr>
          <p:nvPr/>
        </p:nvSpPr>
        <p:spPr>
          <a:xfrm>
            <a:off x="514350" y="3952875"/>
            <a:ext cx="2667000" cy="1333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617069"/>
                </a:solidFill>
              </a:defRPr>
            </a:pPr>
            <a:r>
              <a:rPr sz="1275" b="0">
                <a:solidFill>
                  <a:srgbClr val="617069"/>
                </a:solidFill>
              </a:rPr>
              <a:t>Високе різноманіття, складні трофічні мережі, саморегуляція та місцева пристосованість.</a:t>
            </a:r>
          </a:p>
        </p:txBody>
      </p:sp>
      <p:sp>
        <p:nvSpPr>
          <p:cNvPr id="14" name="ca-line-6-0">
            <a:extLst>
              <a:ext uri="{FF2B5EF4-FFF2-40B4-BE49-F238E27FC236}">
                <a16:creationId xmlns:a16="http://schemas.microsoft.com/office/drawing/2014/main" id="{BDA93B9E-B48F-4137-BD53-BA12F3F770DF}"/>
              </a:ext>
            </a:extLst>
          </p:cNvPr>
          <p:cNvSpPr>
            <a:spLocks noGrp="1"/>
          </p:cNvSpPr>
          <p:nvPr/>
        </p:nvSpPr>
        <p:spPr>
          <a:xfrm>
            <a:off x="514350" y="5476875"/>
            <a:ext cx="2667000" cy="38100"/>
          </a:xfrm>
          <a:prstGeom prst="rect">
            <a:avLst/>
          </a:prstGeom>
          <a:solidFill>
            <a:srgbClr val="35634F"/>
          </a:solidFill>
          <a:ln w="9525">
            <a:solidFill>
              <a:srgbClr val="35634F"/>
            </a:solidFill>
            <a:prstDash val="solid"/>
          </a:ln>
        </p:spPr>
      </p:sp>
      <p:sp>
        <p:nvSpPr>
          <p:cNvPr id="15" name="ca-num-6-1">
            <a:extLst>
              <a:ext uri="{FF2B5EF4-FFF2-40B4-BE49-F238E27FC236}">
                <a16:creationId xmlns:a16="http://schemas.microsoft.com/office/drawing/2014/main" id="{A590E2EB-0604-4C4B-8C7D-97E06ED7B923}"/>
              </a:ext>
            </a:extLst>
          </p:cNvPr>
          <p:cNvSpPr>
            <a:spLocks noGrp="1"/>
          </p:cNvSpPr>
          <p:nvPr/>
        </p:nvSpPr>
        <p:spPr>
          <a:xfrm>
            <a:off x="3524250" y="3000375"/>
            <a:ext cx="571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D99C35"/>
                </a:solidFill>
              </a:defRPr>
            </a:pPr>
            <a:r>
              <a:rPr sz="1950" b="1">
                <a:solidFill>
                  <a:srgbClr val="D99C35"/>
                </a:solidFill>
              </a:rPr>
              <a:t>02</a:t>
            </a:r>
          </a:p>
        </p:txBody>
      </p:sp>
      <p:sp>
        <p:nvSpPr>
          <p:cNvPr id="16" name="ca-head-6-1">
            <a:extLst>
              <a:ext uri="{FF2B5EF4-FFF2-40B4-BE49-F238E27FC236}">
                <a16:creationId xmlns:a16="http://schemas.microsoft.com/office/drawing/2014/main" id="{53CDF246-3BD5-480C-B089-E772C98F232A}"/>
              </a:ext>
            </a:extLst>
          </p:cNvPr>
          <p:cNvSpPr>
            <a:spLocks noGrp="1"/>
          </p:cNvSpPr>
          <p:nvPr/>
        </p:nvSpPr>
        <p:spPr>
          <a:xfrm>
            <a:off x="3524250" y="3476625"/>
            <a:ext cx="26670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35634F"/>
                </a:solidFill>
              </a:defRPr>
            </a:pPr>
            <a:r>
              <a:rPr sz="1650" b="1">
                <a:solidFill>
                  <a:srgbClr val="35634F"/>
                </a:solidFill>
              </a:rPr>
              <a:t>Приклади</a:t>
            </a:r>
          </a:p>
        </p:txBody>
      </p:sp>
      <p:sp>
        <p:nvSpPr>
          <p:cNvPr id="17" name="ca-body-6-1">
            <a:extLst>
              <a:ext uri="{FF2B5EF4-FFF2-40B4-BE49-F238E27FC236}">
                <a16:creationId xmlns:a16="http://schemas.microsoft.com/office/drawing/2014/main" id="{74DF7103-17E4-44CF-90B2-CDBB0570FA0C}"/>
              </a:ext>
            </a:extLst>
          </p:cNvPr>
          <p:cNvSpPr>
            <a:spLocks noGrp="1"/>
          </p:cNvSpPr>
          <p:nvPr/>
        </p:nvSpPr>
        <p:spPr>
          <a:xfrm>
            <a:off x="3524250" y="3952875"/>
            <a:ext cx="2667000" cy="1333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617069"/>
                </a:solidFill>
              </a:defRPr>
            </a:pPr>
            <a:r>
              <a:rPr sz="1275" b="0">
                <a:solidFill>
                  <a:srgbClr val="617069"/>
                </a:solidFill>
              </a:rPr>
              <a:t>Ліси, степи, природні луки, болота, річки, озера й морські узбережжя.</a:t>
            </a:r>
          </a:p>
        </p:txBody>
      </p:sp>
      <p:sp>
        <p:nvSpPr>
          <p:cNvPr id="18" name="ca-line-6-1">
            <a:extLst>
              <a:ext uri="{FF2B5EF4-FFF2-40B4-BE49-F238E27FC236}">
                <a16:creationId xmlns:a16="http://schemas.microsoft.com/office/drawing/2014/main" id="{53ED5FB0-9C8E-49B5-9BC8-917D129559DE}"/>
              </a:ext>
            </a:extLst>
          </p:cNvPr>
          <p:cNvSpPr>
            <a:spLocks noGrp="1"/>
          </p:cNvSpPr>
          <p:nvPr/>
        </p:nvSpPr>
        <p:spPr>
          <a:xfrm>
            <a:off x="3524250" y="5476875"/>
            <a:ext cx="2667000" cy="38100"/>
          </a:xfrm>
          <a:prstGeom prst="rect">
            <a:avLst/>
          </a:prstGeom>
          <a:solidFill>
            <a:srgbClr val="4D7B83"/>
          </a:solidFill>
          <a:ln w="9525">
            <a:solidFill>
              <a:srgbClr val="4D7B83"/>
            </a:solidFill>
            <a:prstDash val="solid"/>
          </a:ln>
        </p:spPr>
      </p:sp>
      <p:sp>
        <p:nvSpPr>
          <p:cNvPr id="19" name="ca-num-6-2">
            <a:extLst>
              <a:ext uri="{FF2B5EF4-FFF2-40B4-BE49-F238E27FC236}">
                <a16:creationId xmlns:a16="http://schemas.microsoft.com/office/drawing/2014/main" id="{F9D48657-9B11-4D0C-A8CC-BF448710E6E7}"/>
              </a:ext>
            </a:extLst>
          </p:cNvPr>
          <p:cNvSpPr>
            <a:spLocks noGrp="1"/>
          </p:cNvSpPr>
          <p:nvPr/>
        </p:nvSpPr>
        <p:spPr>
          <a:xfrm>
            <a:off x="6534150" y="3000375"/>
            <a:ext cx="571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D99C35"/>
                </a:solidFill>
              </a:defRPr>
            </a:pPr>
            <a:r>
              <a:rPr sz="1950" b="1">
                <a:solidFill>
                  <a:srgbClr val="D99C35"/>
                </a:solidFill>
              </a:rPr>
              <a:t>03</a:t>
            </a:r>
          </a:p>
        </p:txBody>
      </p:sp>
      <p:sp>
        <p:nvSpPr>
          <p:cNvPr id="20" name="ca-head-6-2">
            <a:extLst>
              <a:ext uri="{FF2B5EF4-FFF2-40B4-BE49-F238E27FC236}">
                <a16:creationId xmlns:a16="http://schemas.microsoft.com/office/drawing/2014/main" id="{33A198DF-F396-438F-90CF-9F4945F7C3A6}"/>
              </a:ext>
            </a:extLst>
          </p:cNvPr>
          <p:cNvSpPr>
            <a:spLocks noGrp="1"/>
          </p:cNvSpPr>
          <p:nvPr/>
        </p:nvSpPr>
        <p:spPr>
          <a:xfrm>
            <a:off x="6534150" y="3476625"/>
            <a:ext cx="26670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35634F"/>
                </a:solidFill>
              </a:defRPr>
            </a:pPr>
            <a:r>
              <a:rPr sz="1650" b="1">
                <a:solidFill>
                  <a:srgbClr val="35634F"/>
                </a:solidFill>
              </a:rPr>
              <a:t>Автономність</a:t>
            </a:r>
          </a:p>
        </p:txBody>
      </p:sp>
      <p:sp>
        <p:nvSpPr>
          <p:cNvPr id="21" name="ca-body-6-2">
            <a:extLst>
              <a:ext uri="{FF2B5EF4-FFF2-40B4-BE49-F238E27FC236}">
                <a16:creationId xmlns:a16="http://schemas.microsoft.com/office/drawing/2014/main" id="{81D41177-EED2-4A95-9C06-7EE660A6D5D5}"/>
              </a:ext>
            </a:extLst>
          </p:cNvPr>
          <p:cNvSpPr>
            <a:spLocks noGrp="1"/>
          </p:cNvSpPr>
          <p:nvPr/>
        </p:nvSpPr>
        <p:spPr>
          <a:xfrm>
            <a:off x="6534150" y="3952875"/>
            <a:ext cx="2667000" cy="1333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617069"/>
                </a:solidFill>
              </a:defRPr>
            </a:pPr>
            <a:r>
              <a:rPr sz="1275" b="0">
                <a:solidFill>
                  <a:srgbClr val="617069"/>
                </a:solidFill>
              </a:rPr>
              <a:t>Невелика потреба в постійному надходженні ресурсів від людини.</a:t>
            </a:r>
          </a:p>
        </p:txBody>
      </p:sp>
      <p:sp>
        <p:nvSpPr>
          <p:cNvPr id="22" name="ca-line-6-2">
            <a:extLst>
              <a:ext uri="{FF2B5EF4-FFF2-40B4-BE49-F238E27FC236}">
                <a16:creationId xmlns:a16="http://schemas.microsoft.com/office/drawing/2014/main" id="{240715E8-1B2A-411E-B64F-9CDC7C997030}"/>
              </a:ext>
            </a:extLst>
          </p:cNvPr>
          <p:cNvSpPr>
            <a:spLocks noGrp="1"/>
          </p:cNvSpPr>
          <p:nvPr/>
        </p:nvSpPr>
        <p:spPr>
          <a:xfrm>
            <a:off x="6534150" y="5476875"/>
            <a:ext cx="2667000" cy="38100"/>
          </a:xfrm>
          <a:prstGeom prst="rect">
            <a:avLst/>
          </a:prstGeom>
          <a:solidFill>
            <a:srgbClr val="A15A35"/>
          </a:solidFill>
          <a:ln w="9525">
            <a:solidFill>
              <a:srgbClr val="A15A35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19631475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12">
            <a:extLst>
              <a:ext uri="{FF2B5EF4-FFF2-40B4-BE49-F238E27FC236}">
                <a16:creationId xmlns:a16="http://schemas.microsoft.com/office/drawing/2014/main" id="{410BE4CB-E15C-4552-A66D-36C2F06C326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BF8EF"/>
          </a:solidFill>
          <a:ln w="9525">
            <a:solidFill>
              <a:srgbClr val="FBF8EF"/>
            </a:solidFill>
            <a:prstDash val="solid"/>
          </a:ln>
        </p:spPr>
      </p:sp>
      <p:sp>
        <p:nvSpPr>
          <p:cNvPr id="3" name="edge-12">
            <a:extLst>
              <a:ext uri="{FF2B5EF4-FFF2-40B4-BE49-F238E27FC236}">
                <a16:creationId xmlns:a16="http://schemas.microsoft.com/office/drawing/2014/main" id="{B9B3F7A1-9E12-42C3-A0D4-56BB3C63531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4D7B83"/>
          </a:solidFill>
          <a:ln w="9525">
            <a:solidFill>
              <a:srgbClr val="4D7B83"/>
            </a:solidFill>
            <a:prstDash val="solid"/>
          </a:ln>
        </p:spPr>
      </p:sp>
      <p:sp>
        <p:nvSpPr>
          <p:cNvPr id="4" name="course-12">
            <a:extLst>
              <a:ext uri="{FF2B5EF4-FFF2-40B4-BE49-F238E27FC236}">
                <a16:creationId xmlns:a16="http://schemas.microsoft.com/office/drawing/2014/main" id="{EBF7D8CA-2D2A-436B-B92F-EDB67ECB7132}"/>
              </a:ext>
            </a:extLst>
          </p:cNvPr>
          <p:cNvSpPr>
            <a:spLocks noGrp="1"/>
          </p:cNvSpPr>
          <p:nvPr/>
        </p:nvSpPr>
        <p:spPr>
          <a:xfrm>
            <a:off x="514350" y="247650"/>
            <a:ext cx="3238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35634F"/>
                </a:solidFill>
              </a:defRPr>
            </a:pPr>
            <a:r>
              <a:rPr sz="975" b="1">
                <a:solidFill>
                  <a:srgbClr val="35634F"/>
                </a:solidFill>
              </a:rPr>
              <a:t>ВІЙСЬКОВА ЕКОЛОГІЯ</a:t>
            </a:r>
          </a:p>
        </p:txBody>
      </p:sp>
      <p:sp>
        <p:nvSpPr>
          <p:cNvPr id="5" name="section-12">
            <a:extLst>
              <a:ext uri="{FF2B5EF4-FFF2-40B4-BE49-F238E27FC236}">
                <a16:creationId xmlns:a16="http://schemas.microsoft.com/office/drawing/2014/main" id="{5F98F219-4E33-4057-A5A0-1D154048FE10}"/>
              </a:ext>
            </a:extLst>
          </p:cNvPr>
          <p:cNvSpPr>
            <a:spLocks noGrp="1"/>
          </p:cNvSpPr>
          <p:nvPr/>
        </p:nvSpPr>
        <p:spPr>
          <a:xfrm>
            <a:off x="5715000" y="247650"/>
            <a:ext cx="3810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769080"/>
                </a:solidFill>
              </a:defRPr>
            </a:pPr>
            <a:r>
              <a:rPr sz="900" b="1">
                <a:solidFill>
                  <a:srgbClr val="769080"/>
                </a:solidFill>
              </a:rPr>
              <a:t>РОЗДІЛ 06  ·  ЧАСТИНА Б</a:t>
            </a:r>
          </a:p>
        </p:txBody>
      </p:sp>
      <p:sp>
        <p:nvSpPr>
          <p:cNvPr id="6" name="title-12">
            <a:extLst>
              <a:ext uri="{FF2B5EF4-FFF2-40B4-BE49-F238E27FC236}">
                <a16:creationId xmlns:a16="http://schemas.microsoft.com/office/drawing/2014/main" id="{037CBCD7-7D7C-4322-9FC1-5DF90311C46E}"/>
              </a:ext>
            </a:extLst>
          </p:cNvPr>
          <p:cNvSpPr>
            <a:spLocks noGrp="1"/>
          </p:cNvSpPr>
          <p:nvPr/>
        </p:nvSpPr>
        <p:spPr>
          <a:xfrm>
            <a:off x="514350" y="571500"/>
            <a:ext cx="89535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625" b="1">
                <a:solidFill>
                  <a:srgbClr val="173129"/>
                </a:solidFill>
              </a:defRPr>
            </a:pPr>
            <a:r>
              <a:rPr sz="2625" b="1">
                <a:solidFill>
                  <a:srgbClr val="173129"/>
                </a:solidFill>
              </a:rPr>
              <a:t>Природні екосистеми створюють основу екологічної безпеки території</a:t>
            </a:r>
          </a:p>
        </p:txBody>
      </p:sp>
      <p:sp>
        <p:nvSpPr>
          <p:cNvPr id="7" name="rule-12">
            <a:extLst>
              <a:ext uri="{FF2B5EF4-FFF2-40B4-BE49-F238E27FC236}">
                <a16:creationId xmlns:a16="http://schemas.microsoft.com/office/drawing/2014/main" id="{846E82E0-A543-403B-B6B2-40DA0402BC4A}"/>
              </a:ext>
            </a:extLst>
          </p:cNvPr>
          <p:cNvSpPr>
            <a:spLocks noGrp="1"/>
          </p:cNvSpPr>
          <p:nvPr/>
        </p:nvSpPr>
        <p:spPr>
          <a:xfrm>
            <a:off x="514350" y="1495425"/>
            <a:ext cx="9010650" cy="38100"/>
          </a:xfrm>
          <a:prstGeom prst="rect">
            <a:avLst/>
          </a:prstGeom>
          <a:solidFill>
            <a:srgbClr val="4D7B83"/>
          </a:solidFill>
          <a:ln w="9525">
            <a:solidFill>
              <a:srgbClr val="4D7B83"/>
            </a:solidFill>
            <a:prstDash val="solid"/>
          </a:ln>
        </p:spPr>
      </p:sp>
      <p:sp>
        <p:nvSpPr>
          <p:cNvPr id="8" name="number-12">
            <a:extLst>
              <a:ext uri="{FF2B5EF4-FFF2-40B4-BE49-F238E27FC236}">
                <a16:creationId xmlns:a16="http://schemas.microsoft.com/office/drawing/2014/main" id="{9C61C53D-8222-4EAD-92C2-E00E49D9F80E}"/>
              </a:ext>
            </a:extLst>
          </p:cNvPr>
          <p:cNvSpPr>
            <a:spLocks noGrp="1"/>
          </p:cNvSpPr>
          <p:nvPr/>
        </p:nvSpPr>
        <p:spPr>
          <a:xfrm>
            <a:off x="10572750" y="361950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12</a:t>
            </a:r>
          </a:p>
        </p:txBody>
      </p:sp>
      <p:sp>
        <p:nvSpPr>
          <p:cNvPr id="9" name="foot-12">
            <a:extLst>
              <a:ext uri="{FF2B5EF4-FFF2-40B4-BE49-F238E27FC236}">
                <a16:creationId xmlns:a16="http://schemas.microsoft.com/office/drawing/2014/main" id="{DD8B145E-DC00-4E29-9679-6D699127561A}"/>
              </a:ext>
            </a:extLst>
          </p:cNvPr>
          <p:cNvSpPr>
            <a:spLocks noGrp="1"/>
          </p:cNvSpPr>
          <p:nvPr/>
        </p:nvSpPr>
        <p:spPr>
          <a:xfrm>
            <a:off x="10477500" y="6210300"/>
            <a:ext cx="12192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ЕКОСИСТЕМИ</a:t>
            </a:r>
          </a:p>
        </p:txBody>
      </p:sp>
      <p:sp>
        <p:nvSpPr>
          <p:cNvPr id="10" name="lead-6">
            <a:extLst>
              <a:ext uri="{FF2B5EF4-FFF2-40B4-BE49-F238E27FC236}">
                <a16:creationId xmlns:a16="http://schemas.microsoft.com/office/drawing/2014/main" id="{9D355C18-B260-48A6-9660-6A4BD100B8F9}"/>
              </a:ext>
            </a:extLst>
          </p:cNvPr>
          <p:cNvSpPr>
            <a:spLocks noGrp="1"/>
          </p:cNvSpPr>
          <p:nvPr/>
        </p:nvSpPr>
        <p:spPr>
          <a:xfrm>
            <a:off x="514350" y="1752600"/>
            <a:ext cx="901065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1">
                <a:solidFill>
                  <a:srgbClr val="173129"/>
                </a:solidFill>
              </a:defRPr>
            </a:pPr>
            <a:r>
              <a:rPr sz="1575" b="1">
                <a:solidFill>
                  <a:srgbClr val="173129"/>
                </a:solidFill>
              </a:rPr>
              <a:t>Вони очищують воду й повітря, накопичують вуглець, регулюють стік, послаблюють ерозію, повені та посухи.</a:t>
            </a:r>
          </a:p>
        </p:txBody>
      </p:sp>
      <p:sp>
        <p:nvSpPr>
          <p:cNvPr id="11" name="action-h-6">
            <a:extLst>
              <a:ext uri="{FF2B5EF4-FFF2-40B4-BE49-F238E27FC236}">
                <a16:creationId xmlns:a16="http://schemas.microsoft.com/office/drawing/2014/main" id="{E8A35CEA-A778-4BA0-8682-D6383F32A90F}"/>
              </a:ext>
            </a:extLst>
          </p:cNvPr>
          <p:cNvSpPr>
            <a:spLocks noGrp="1"/>
          </p:cNvSpPr>
          <p:nvPr/>
        </p:nvSpPr>
        <p:spPr>
          <a:xfrm>
            <a:off x="514350" y="2800350"/>
            <a:ext cx="4000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35634F"/>
                </a:solidFill>
              </a:defRPr>
            </a:pPr>
            <a:r>
              <a:rPr sz="1725" b="1">
                <a:solidFill>
                  <a:srgbClr val="35634F"/>
                </a:solidFill>
              </a:rPr>
              <a:t>Що врахувати на практиці</a:t>
            </a:r>
          </a:p>
        </p:txBody>
      </p:sp>
      <p:sp>
        <p:nvSpPr>
          <p:cNvPr id="12" name="actions-6">
            <a:extLst>
              <a:ext uri="{FF2B5EF4-FFF2-40B4-BE49-F238E27FC236}">
                <a16:creationId xmlns:a16="http://schemas.microsoft.com/office/drawing/2014/main" id="{4D4F2822-1D61-49F3-AD9B-A41F9C472767}"/>
              </a:ext>
            </a:extLst>
          </p:cNvPr>
          <p:cNvSpPr>
            <a:spLocks noGrp="1"/>
          </p:cNvSpPr>
          <p:nvPr/>
        </p:nvSpPr>
        <p:spPr>
          <a:xfrm>
            <a:off x="514350" y="3257550"/>
            <a:ext cx="4191000" cy="2095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617069"/>
                </a:solidFill>
              </a:defRPr>
            </a:pPr>
            <a:r>
              <a:rPr sz="1275" b="0">
                <a:solidFill>
                  <a:srgbClr val="617069"/>
                </a:solidFill>
              </a:rPr>
              <a:t>•  зберігати цілісність оселищ</a:t>
            </a:r>
          </a:p>
          <a:p>
            <a:pPr algn="l">
              <a:defRPr sz="1275" b="0">
                <a:solidFill>
                  <a:srgbClr val="617069"/>
                </a:solidFill>
              </a:defRPr>
            </a:pPr>
            <a:r>
              <a:rPr sz="1275" b="0">
                <a:solidFill>
                  <a:srgbClr val="617069"/>
                </a:solidFill>
              </a:rPr>
              <a:t>•  не перекривати природний стік</a:t>
            </a:r>
          </a:p>
          <a:p>
            <a:pPr algn="l">
              <a:defRPr sz="1275" b="0">
                <a:solidFill>
                  <a:srgbClr val="617069"/>
                </a:solidFill>
              </a:defRPr>
            </a:pPr>
            <a:r>
              <a:rPr sz="1275" b="0">
                <a:solidFill>
                  <a:srgbClr val="617069"/>
                </a:solidFill>
              </a:rPr>
              <a:t>•  мінімізувати вирубування та пожежі</a:t>
            </a:r>
          </a:p>
          <a:p>
            <a:pPr algn="l">
              <a:defRPr sz="1275" b="0">
                <a:solidFill>
                  <a:srgbClr val="617069"/>
                </a:solidFill>
              </a:defRPr>
            </a:pPr>
            <a:r>
              <a:rPr sz="1275" b="0">
                <a:solidFill>
                  <a:srgbClr val="617069"/>
                </a:solidFill>
              </a:rPr>
              <a:t>•  захищати джерела води й ґрунтовий покрив</a:t>
            </a:r>
          </a:p>
          <a:p>
            <a:pPr algn="l">
              <a:defRPr sz="1275" b="0">
                <a:solidFill>
                  <a:srgbClr val="617069"/>
                </a:solidFill>
              </a:defRPr>
            </a:pPr>
            <a:r>
              <a:rPr sz="1275" b="0">
                <a:solidFill>
                  <a:srgbClr val="617069"/>
                </a:solidFill>
              </a:rPr>
              <a:t>•  підтримувати природне відновлення</a:t>
            </a:r>
          </a:p>
        </p:txBody>
      </p:sp>
      <p:sp>
        <p:nvSpPr>
          <p:cNvPr id="13" name="callout-6">
            <a:extLst>
              <a:ext uri="{FF2B5EF4-FFF2-40B4-BE49-F238E27FC236}">
                <a16:creationId xmlns:a16="http://schemas.microsoft.com/office/drawing/2014/main" id="{D65D6929-644C-4296-AE84-9E950C1FD15F}"/>
              </a:ext>
            </a:extLst>
          </p:cNvPr>
          <p:cNvSpPr>
            <a:spLocks noGrp="1"/>
          </p:cNvSpPr>
          <p:nvPr/>
        </p:nvSpPr>
        <p:spPr>
          <a:xfrm>
            <a:off x="5095875" y="2800350"/>
            <a:ext cx="4429125" cy="2152650"/>
          </a:xfrm>
          <a:prstGeom prst="roundRect">
            <a:avLst>
              <a:gd name="adj" fmla="val 5310"/>
            </a:avLst>
          </a:prstGeom>
          <a:solidFill>
            <a:srgbClr val="153D33"/>
          </a:solidFill>
          <a:ln w="9525">
            <a:solidFill>
              <a:srgbClr val="153D33"/>
            </a:solidFill>
            <a:prstDash val="solid"/>
          </a:ln>
        </p:spPr>
      </p:sp>
      <p:sp>
        <p:nvSpPr>
          <p:cNvPr id="14" name="callout-h-6">
            <a:extLst>
              <a:ext uri="{FF2B5EF4-FFF2-40B4-BE49-F238E27FC236}">
                <a16:creationId xmlns:a16="http://schemas.microsoft.com/office/drawing/2014/main" id="{62AF3BB3-C158-43D7-A23D-E48A4B32E58B}"/>
              </a:ext>
            </a:extLst>
          </p:cNvPr>
          <p:cNvSpPr>
            <a:spLocks noGrp="1"/>
          </p:cNvSpPr>
          <p:nvPr/>
        </p:nvSpPr>
        <p:spPr>
          <a:xfrm>
            <a:off x="5429250" y="3028950"/>
            <a:ext cx="3714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125" b="1">
                <a:solidFill>
                  <a:srgbClr val="F2D395"/>
                </a:solidFill>
              </a:defRPr>
            </a:pPr>
            <a:r>
              <a:rPr sz="1125" b="1">
                <a:solidFill>
                  <a:srgbClr val="F2D395"/>
                </a:solidFill>
              </a:rPr>
              <a:t>КЛЮЧОВИЙ АКЦЕНТ</a:t>
            </a:r>
          </a:p>
        </p:txBody>
      </p:sp>
      <p:sp>
        <p:nvSpPr>
          <p:cNvPr id="15" name="callout-b-6">
            <a:extLst>
              <a:ext uri="{FF2B5EF4-FFF2-40B4-BE49-F238E27FC236}">
                <a16:creationId xmlns:a16="http://schemas.microsoft.com/office/drawing/2014/main" id="{30F044F1-22B0-44FA-B1B9-8776D01D1C4B}"/>
              </a:ext>
            </a:extLst>
          </p:cNvPr>
          <p:cNvSpPr>
            <a:spLocks noGrp="1"/>
          </p:cNvSpPr>
          <p:nvPr/>
        </p:nvSpPr>
        <p:spPr>
          <a:xfrm>
            <a:off x="5429250" y="3476625"/>
            <a:ext cx="3714750" cy="1181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Натуральна не означає «ніколи не торкана людиною» — визначальними є сучасний стан і переважання природних процесів.</a:t>
            </a:r>
          </a:p>
        </p:txBody>
      </p:sp>
      <p:sp>
        <p:nvSpPr>
          <p:cNvPr id="16" name="note-rule-6">
            <a:extLst>
              <a:ext uri="{FF2B5EF4-FFF2-40B4-BE49-F238E27FC236}">
                <a16:creationId xmlns:a16="http://schemas.microsoft.com/office/drawing/2014/main" id="{C583DDB5-D965-4F6B-A958-5508F4E1C878}"/>
              </a:ext>
            </a:extLst>
          </p:cNvPr>
          <p:cNvSpPr>
            <a:spLocks noGrp="1"/>
          </p:cNvSpPr>
          <p:nvPr/>
        </p:nvSpPr>
        <p:spPr>
          <a:xfrm>
            <a:off x="514350" y="5629275"/>
            <a:ext cx="9010650" cy="38100"/>
          </a:xfrm>
          <a:prstGeom prst="rect">
            <a:avLst/>
          </a:prstGeom>
          <a:solidFill>
            <a:srgbClr val="4D7B83"/>
          </a:solidFill>
          <a:ln w="9525">
            <a:solidFill>
              <a:srgbClr val="4D7B83"/>
            </a:solidFill>
            <a:prstDash val="solid"/>
          </a:ln>
        </p:spPr>
      </p:sp>
      <p:sp>
        <p:nvSpPr>
          <p:cNvPr id="17" name="note-6">
            <a:extLst>
              <a:ext uri="{FF2B5EF4-FFF2-40B4-BE49-F238E27FC236}">
                <a16:creationId xmlns:a16="http://schemas.microsoft.com/office/drawing/2014/main" id="{001C0518-0B74-408D-A8A5-0098B8527A3E}"/>
              </a:ext>
            </a:extLst>
          </p:cNvPr>
          <p:cNvSpPr>
            <a:spLocks noGrp="1"/>
          </p:cNvSpPr>
          <p:nvPr/>
        </p:nvSpPr>
        <p:spPr>
          <a:xfrm>
            <a:off x="762000" y="5791200"/>
            <a:ext cx="85153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75" b="1">
                <a:solidFill>
                  <a:srgbClr val="35634F"/>
                </a:solidFill>
              </a:defRPr>
            </a:pPr>
            <a:r>
              <a:rPr sz="1275" b="1">
                <a:solidFill>
                  <a:srgbClr val="35634F"/>
                </a:solidFill>
              </a:rPr>
              <a:t>Втрата природних функцій підвищує потребу в дорогих інженерних замінах.</a:t>
            </a:r>
          </a:p>
        </p:txBody>
      </p:sp>
    </p:spTree>
    <p:extLst>
      <p:ext uri="{BB962C8B-B14F-4D97-AF65-F5344CB8AC3E}">
        <p14:creationId xmlns:p14="http://schemas.microsoft.com/office/powerpoint/2010/main" val="20240983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Рисунок 2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13">
            <a:extLst>
              <a:ext uri="{FF2B5EF4-FFF2-40B4-BE49-F238E27FC236}">
                <a16:creationId xmlns:a16="http://schemas.microsoft.com/office/drawing/2014/main" id="{1CA3D2E3-BC81-489B-B6E9-9571C03DC80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BF8EF"/>
          </a:solidFill>
          <a:ln w="9525">
            <a:solidFill>
              <a:srgbClr val="FBF8EF"/>
            </a:solidFill>
            <a:prstDash val="solid"/>
          </a:ln>
        </p:spPr>
      </p:sp>
      <p:sp>
        <p:nvSpPr>
          <p:cNvPr id="3" name="edge-13">
            <a:extLst>
              <a:ext uri="{FF2B5EF4-FFF2-40B4-BE49-F238E27FC236}">
                <a16:creationId xmlns:a16="http://schemas.microsoft.com/office/drawing/2014/main" id="{BD46C7B9-4760-4650-82D5-0BF612BED81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D99C35"/>
          </a:solidFill>
          <a:ln w="9525">
            <a:solidFill>
              <a:srgbClr val="D99C35"/>
            </a:solidFill>
            <a:prstDash val="solid"/>
          </a:ln>
        </p:spPr>
      </p:sp>
      <p:sp>
        <p:nvSpPr>
          <p:cNvPr id="4" name="course-13">
            <a:extLst>
              <a:ext uri="{FF2B5EF4-FFF2-40B4-BE49-F238E27FC236}">
                <a16:creationId xmlns:a16="http://schemas.microsoft.com/office/drawing/2014/main" id="{4187525A-BC80-41EC-8AFC-89170FDA8C1A}"/>
              </a:ext>
            </a:extLst>
          </p:cNvPr>
          <p:cNvSpPr>
            <a:spLocks noGrp="1"/>
          </p:cNvSpPr>
          <p:nvPr/>
        </p:nvSpPr>
        <p:spPr>
          <a:xfrm>
            <a:off x="514350" y="247650"/>
            <a:ext cx="3238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35634F"/>
                </a:solidFill>
              </a:defRPr>
            </a:pPr>
            <a:r>
              <a:rPr sz="975" b="1">
                <a:solidFill>
                  <a:srgbClr val="35634F"/>
                </a:solidFill>
              </a:rPr>
              <a:t>ВІЙСЬКОВА ЕКОЛОГІЯ</a:t>
            </a:r>
          </a:p>
        </p:txBody>
      </p:sp>
      <p:sp>
        <p:nvSpPr>
          <p:cNvPr id="5" name="section-13">
            <a:extLst>
              <a:ext uri="{FF2B5EF4-FFF2-40B4-BE49-F238E27FC236}">
                <a16:creationId xmlns:a16="http://schemas.microsoft.com/office/drawing/2014/main" id="{403F5BA2-F5C5-44E4-B9C5-6EE4ADF20FE2}"/>
              </a:ext>
            </a:extLst>
          </p:cNvPr>
          <p:cNvSpPr>
            <a:spLocks noGrp="1"/>
          </p:cNvSpPr>
          <p:nvPr/>
        </p:nvSpPr>
        <p:spPr>
          <a:xfrm>
            <a:off x="5715000" y="247650"/>
            <a:ext cx="3810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769080"/>
                </a:solidFill>
              </a:defRPr>
            </a:pPr>
            <a:r>
              <a:rPr sz="900" b="1">
                <a:solidFill>
                  <a:srgbClr val="769080"/>
                </a:solidFill>
              </a:rPr>
              <a:t>РОЗДІЛ 07  ·  ЧАСТИНА А</a:t>
            </a:r>
          </a:p>
        </p:txBody>
      </p:sp>
      <p:sp>
        <p:nvSpPr>
          <p:cNvPr id="6" name="title-13">
            <a:extLst>
              <a:ext uri="{FF2B5EF4-FFF2-40B4-BE49-F238E27FC236}">
                <a16:creationId xmlns:a16="http://schemas.microsoft.com/office/drawing/2014/main" id="{E9C52DDE-13AF-4BA8-A94F-193618FCC5A4}"/>
              </a:ext>
            </a:extLst>
          </p:cNvPr>
          <p:cNvSpPr>
            <a:spLocks noGrp="1"/>
          </p:cNvSpPr>
          <p:nvPr/>
        </p:nvSpPr>
        <p:spPr>
          <a:xfrm>
            <a:off x="514350" y="571500"/>
            <a:ext cx="89535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625" b="1">
                <a:solidFill>
                  <a:srgbClr val="173129"/>
                </a:solidFill>
              </a:defRPr>
            </a:pPr>
            <a:r>
              <a:rPr sz="2625" b="1">
                <a:solidFill>
                  <a:srgbClr val="173129"/>
                </a:solidFill>
              </a:rPr>
              <a:t>Трансформована екосистема зберігає природну основу, але її структура вже істотно змінена</a:t>
            </a:r>
          </a:p>
        </p:txBody>
      </p:sp>
      <p:sp>
        <p:nvSpPr>
          <p:cNvPr id="7" name="rule-13">
            <a:extLst>
              <a:ext uri="{FF2B5EF4-FFF2-40B4-BE49-F238E27FC236}">
                <a16:creationId xmlns:a16="http://schemas.microsoft.com/office/drawing/2014/main" id="{97D4E432-A7F4-4EE1-88F2-A80527BA62FE}"/>
              </a:ext>
            </a:extLst>
          </p:cNvPr>
          <p:cNvSpPr>
            <a:spLocks noGrp="1"/>
          </p:cNvSpPr>
          <p:nvPr/>
        </p:nvSpPr>
        <p:spPr>
          <a:xfrm>
            <a:off x="514350" y="1495425"/>
            <a:ext cx="9010650" cy="38100"/>
          </a:xfrm>
          <a:prstGeom prst="rect">
            <a:avLst/>
          </a:prstGeom>
          <a:solidFill>
            <a:srgbClr val="D99C35"/>
          </a:solidFill>
          <a:ln w="9525">
            <a:solidFill>
              <a:srgbClr val="D99C35"/>
            </a:solidFill>
            <a:prstDash val="solid"/>
          </a:ln>
        </p:spPr>
      </p:sp>
      <p:sp>
        <p:nvSpPr>
          <p:cNvPr id="8" name="number-13">
            <a:extLst>
              <a:ext uri="{FF2B5EF4-FFF2-40B4-BE49-F238E27FC236}">
                <a16:creationId xmlns:a16="http://schemas.microsoft.com/office/drawing/2014/main" id="{49E3B623-2C1C-4FC2-93B4-22C5E975D35E}"/>
              </a:ext>
            </a:extLst>
          </p:cNvPr>
          <p:cNvSpPr>
            <a:spLocks noGrp="1"/>
          </p:cNvSpPr>
          <p:nvPr/>
        </p:nvSpPr>
        <p:spPr>
          <a:xfrm>
            <a:off x="10572750" y="361950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13</a:t>
            </a:r>
          </a:p>
        </p:txBody>
      </p:sp>
      <p:sp>
        <p:nvSpPr>
          <p:cNvPr id="9" name="foot-13">
            <a:extLst>
              <a:ext uri="{FF2B5EF4-FFF2-40B4-BE49-F238E27FC236}">
                <a16:creationId xmlns:a16="http://schemas.microsoft.com/office/drawing/2014/main" id="{08110703-FA1D-4CC7-96E3-214D705F741F}"/>
              </a:ext>
            </a:extLst>
          </p:cNvPr>
          <p:cNvSpPr>
            <a:spLocks noGrp="1"/>
          </p:cNvSpPr>
          <p:nvPr/>
        </p:nvSpPr>
        <p:spPr>
          <a:xfrm>
            <a:off x="10477500" y="6210300"/>
            <a:ext cx="12192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ЕКОСИСТЕМИ</a:t>
            </a:r>
          </a:p>
        </p:txBody>
      </p:sp>
      <p:sp>
        <p:nvSpPr>
          <p:cNvPr id="10" name="def-7">
            <a:extLst>
              <a:ext uri="{FF2B5EF4-FFF2-40B4-BE49-F238E27FC236}">
                <a16:creationId xmlns:a16="http://schemas.microsoft.com/office/drawing/2014/main" id="{74A8EBAA-B9F9-481A-A17C-0931AD53E467}"/>
              </a:ext>
            </a:extLst>
          </p:cNvPr>
          <p:cNvSpPr>
            <a:spLocks noGrp="1"/>
          </p:cNvSpPr>
          <p:nvPr/>
        </p:nvSpPr>
        <p:spPr>
          <a:xfrm>
            <a:off x="514350" y="1752600"/>
            <a:ext cx="901065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173129"/>
                </a:solidFill>
              </a:defRPr>
            </a:pPr>
            <a:r>
              <a:rPr sz="1650" b="1">
                <a:solidFill>
                  <a:srgbClr val="173129"/>
                </a:solidFill>
              </a:rPr>
              <a:t>Трансформація охоплює видовий склад, ґрунтовий і водний режим, трофічні зв’язки та функціонування; її рівень може бути від слабкого до критичного.</a:t>
            </a:r>
          </a:p>
        </p:txBody>
      </p:sp>
      <p:sp>
        <p:nvSpPr>
          <p:cNvPr id="11" name="ca-num-7-0">
            <a:extLst>
              <a:ext uri="{FF2B5EF4-FFF2-40B4-BE49-F238E27FC236}">
                <a16:creationId xmlns:a16="http://schemas.microsoft.com/office/drawing/2014/main" id="{1B6EF40D-1A9F-45AF-88F2-E5179089772A}"/>
              </a:ext>
            </a:extLst>
          </p:cNvPr>
          <p:cNvSpPr>
            <a:spLocks noGrp="1"/>
          </p:cNvSpPr>
          <p:nvPr/>
        </p:nvSpPr>
        <p:spPr>
          <a:xfrm>
            <a:off x="514350" y="3000375"/>
            <a:ext cx="571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D99C35"/>
                </a:solidFill>
              </a:defRPr>
            </a:pPr>
            <a:r>
              <a:rPr sz="1950" b="1">
                <a:solidFill>
                  <a:srgbClr val="D99C35"/>
                </a:solidFill>
              </a:rPr>
              <a:t>01</a:t>
            </a:r>
          </a:p>
        </p:txBody>
      </p:sp>
      <p:sp>
        <p:nvSpPr>
          <p:cNvPr id="12" name="ca-head-7-0">
            <a:extLst>
              <a:ext uri="{FF2B5EF4-FFF2-40B4-BE49-F238E27FC236}">
                <a16:creationId xmlns:a16="http://schemas.microsoft.com/office/drawing/2014/main" id="{D981EF21-CB12-404D-870A-38D44BD95C79}"/>
              </a:ext>
            </a:extLst>
          </p:cNvPr>
          <p:cNvSpPr>
            <a:spLocks noGrp="1"/>
          </p:cNvSpPr>
          <p:nvPr/>
        </p:nvSpPr>
        <p:spPr>
          <a:xfrm>
            <a:off x="514350" y="3476625"/>
            <a:ext cx="26670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35634F"/>
                </a:solidFill>
              </a:defRPr>
            </a:pPr>
            <a:r>
              <a:rPr sz="1650" b="1">
                <a:solidFill>
                  <a:srgbClr val="35634F"/>
                </a:solidFill>
              </a:rPr>
              <a:t>Причини</a:t>
            </a:r>
          </a:p>
        </p:txBody>
      </p:sp>
      <p:sp>
        <p:nvSpPr>
          <p:cNvPr id="13" name="ca-body-7-0">
            <a:extLst>
              <a:ext uri="{FF2B5EF4-FFF2-40B4-BE49-F238E27FC236}">
                <a16:creationId xmlns:a16="http://schemas.microsoft.com/office/drawing/2014/main" id="{95DB3CEC-21A1-4208-96FF-21824B040AC9}"/>
              </a:ext>
            </a:extLst>
          </p:cNvPr>
          <p:cNvSpPr>
            <a:spLocks noGrp="1"/>
          </p:cNvSpPr>
          <p:nvPr/>
        </p:nvSpPr>
        <p:spPr>
          <a:xfrm>
            <a:off x="514350" y="3952875"/>
            <a:ext cx="2667000" cy="1333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617069"/>
                </a:solidFill>
              </a:defRPr>
            </a:pPr>
            <a:r>
              <a:rPr sz="1275" b="0">
                <a:solidFill>
                  <a:srgbClr val="617069"/>
                </a:solidFill>
              </a:rPr>
              <a:t>Вирубування, розорювання, осушення, урбанізація, дороги, видобування, забруднення й військова діяльність.</a:t>
            </a:r>
          </a:p>
        </p:txBody>
      </p:sp>
      <p:sp>
        <p:nvSpPr>
          <p:cNvPr id="14" name="ca-line-7-0">
            <a:extLst>
              <a:ext uri="{FF2B5EF4-FFF2-40B4-BE49-F238E27FC236}">
                <a16:creationId xmlns:a16="http://schemas.microsoft.com/office/drawing/2014/main" id="{64D95425-CB6A-4FFF-A4ED-DCF0496E9AA6}"/>
              </a:ext>
            </a:extLst>
          </p:cNvPr>
          <p:cNvSpPr>
            <a:spLocks noGrp="1"/>
          </p:cNvSpPr>
          <p:nvPr/>
        </p:nvSpPr>
        <p:spPr>
          <a:xfrm>
            <a:off x="514350" y="5476875"/>
            <a:ext cx="2667000" cy="38100"/>
          </a:xfrm>
          <a:prstGeom prst="rect">
            <a:avLst/>
          </a:prstGeom>
          <a:solidFill>
            <a:srgbClr val="35634F"/>
          </a:solidFill>
          <a:ln w="9525">
            <a:solidFill>
              <a:srgbClr val="35634F"/>
            </a:solidFill>
            <a:prstDash val="solid"/>
          </a:ln>
        </p:spPr>
      </p:sp>
      <p:sp>
        <p:nvSpPr>
          <p:cNvPr id="15" name="ca-num-7-1">
            <a:extLst>
              <a:ext uri="{FF2B5EF4-FFF2-40B4-BE49-F238E27FC236}">
                <a16:creationId xmlns:a16="http://schemas.microsoft.com/office/drawing/2014/main" id="{4CCF447D-3364-40F6-9F15-25C28A190C71}"/>
              </a:ext>
            </a:extLst>
          </p:cNvPr>
          <p:cNvSpPr>
            <a:spLocks noGrp="1"/>
          </p:cNvSpPr>
          <p:nvPr/>
        </p:nvSpPr>
        <p:spPr>
          <a:xfrm>
            <a:off x="3524250" y="3000375"/>
            <a:ext cx="571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D99C35"/>
                </a:solidFill>
              </a:defRPr>
            </a:pPr>
            <a:r>
              <a:rPr sz="1950" b="1">
                <a:solidFill>
                  <a:srgbClr val="D99C35"/>
                </a:solidFill>
              </a:rPr>
              <a:t>02</a:t>
            </a:r>
          </a:p>
        </p:txBody>
      </p:sp>
      <p:sp>
        <p:nvSpPr>
          <p:cNvPr id="16" name="ca-head-7-1">
            <a:extLst>
              <a:ext uri="{FF2B5EF4-FFF2-40B4-BE49-F238E27FC236}">
                <a16:creationId xmlns:a16="http://schemas.microsoft.com/office/drawing/2014/main" id="{656A511D-CA4E-4AF4-825F-EFC38BCA34F8}"/>
              </a:ext>
            </a:extLst>
          </p:cNvPr>
          <p:cNvSpPr>
            <a:spLocks noGrp="1"/>
          </p:cNvSpPr>
          <p:nvPr/>
        </p:nvSpPr>
        <p:spPr>
          <a:xfrm>
            <a:off x="3524250" y="3476625"/>
            <a:ext cx="26670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35634F"/>
                </a:solidFill>
              </a:defRPr>
            </a:pPr>
            <a:r>
              <a:rPr sz="1650" b="1">
                <a:solidFill>
                  <a:srgbClr val="35634F"/>
                </a:solidFill>
              </a:rPr>
              <a:t>Приклади</a:t>
            </a:r>
          </a:p>
        </p:txBody>
      </p:sp>
      <p:sp>
        <p:nvSpPr>
          <p:cNvPr id="17" name="ca-body-7-1">
            <a:extLst>
              <a:ext uri="{FF2B5EF4-FFF2-40B4-BE49-F238E27FC236}">
                <a16:creationId xmlns:a16="http://schemas.microsoft.com/office/drawing/2014/main" id="{59F4AA40-E1D3-4840-BDE0-498D2DE0E67A}"/>
              </a:ext>
            </a:extLst>
          </p:cNvPr>
          <p:cNvSpPr>
            <a:spLocks noGrp="1"/>
          </p:cNvSpPr>
          <p:nvPr/>
        </p:nvSpPr>
        <p:spPr>
          <a:xfrm>
            <a:off x="3524250" y="3952875"/>
            <a:ext cx="2667000" cy="1333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617069"/>
                </a:solidFill>
              </a:defRPr>
            </a:pPr>
            <a:r>
              <a:rPr sz="1275" b="0">
                <a:solidFill>
                  <a:srgbClr val="617069"/>
                </a:solidFill>
              </a:rPr>
              <a:t>Вторинні ліси, осушені болота, зарегульовані річки, агроландшафти, кар’єри та полігони.</a:t>
            </a:r>
          </a:p>
        </p:txBody>
      </p:sp>
      <p:sp>
        <p:nvSpPr>
          <p:cNvPr id="18" name="ca-line-7-1">
            <a:extLst>
              <a:ext uri="{FF2B5EF4-FFF2-40B4-BE49-F238E27FC236}">
                <a16:creationId xmlns:a16="http://schemas.microsoft.com/office/drawing/2014/main" id="{F7A65D9A-D7D9-44CC-8986-242A8B3BD355}"/>
              </a:ext>
            </a:extLst>
          </p:cNvPr>
          <p:cNvSpPr>
            <a:spLocks noGrp="1"/>
          </p:cNvSpPr>
          <p:nvPr/>
        </p:nvSpPr>
        <p:spPr>
          <a:xfrm>
            <a:off x="3524250" y="5476875"/>
            <a:ext cx="2667000" cy="38100"/>
          </a:xfrm>
          <a:prstGeom prst="rect">
            <a:avLst/>
          </a:prstGeom>
          <a:solidFill>
            <a:srgbClr val="4D7B83"/>
          </a:solidFill>
          <a:ln w="9525">
            <a:solidFill>
              <a:srgbClr val="4D7B83"/>
            </a:solidFill>
            <a:prstDash val="solid"/>
          </a:ln>
        </p:spPr>
      </p:sp>
      <p:sp>
        <p:nvSpPr>
          <p:cNvPr id="19" name="ca-num-7-2">
            <a:extLst>
              <a:ext uri="{FF2B5EF4-FFF2-40B4-BE49-F238E27FC236}">
                <a16:creationId xmlns:a16="http://schemas.microsoft.com/office/drawing/2014/main" id="{CC836B98-E1CB-428C-AD03-6D92FEA9B38B}"/>
              </a:ext>
            </a:extLst>
          </p:cNvPr>
          <p:cNvSpPr>
            <a:spLocks noGrp="1"/>
          </p:cNvSpPr>
          <p:nvPr/>
        </p:nvSpPr>
        <p:spPr>
          <a:xfrm>
            <a:off x="6534150" y="3000375"/>
            <a:ext cx="571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D99C35"/>
                </a:solidFill>
              </a:defRPr>
            </a:pPr>
            <a:r>
              <a:rPr sz="1950" b="1">
                <a:solidFill>
                  <a:srgbClr val="D99C35"/>
                </a:solidFill>
              </a:rPr>
              <a:t>03</a:t>
            </a:r>
          </a:p>
        </p:txBody>
      </p:sp>
      <p:sp>
        <p:nvSpPr>
          <p:cNvPr id="20" name="ca-head-7-2">
            <a:extLst>
              <a:ext uri="{FF2B5EF4-FFF2-40B4-BE49-F238E27FC236}">
                <a16:creationId xmlns:a16="http://schemas.microsoft.com/office/drawing/2014/main" id="{D8A916B1-553D-4DCC-8F76-B3D3AED35423}"/>
              </a:ext>
            </a:extLst>
          </p:cNvPr>
          <p:cNvSpPr>
            <a:spLocks noGrp="1"/>
          </p:cNvSpPr>
          <p:nvPr/>
        </p:nvSpPr>
        <p:spPr>
          <a:xfrm>
            <a:off x="6534150" y="3476625"/>
            <a:ext cx="26670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35634F"/>
                </a:solidFill>
              </a:defRPr>
            </a:pPr>
            <a:r>
              <a:rPr sz="1650" b="1">
                <a:solidFill>
                  <a:srgbClr val="35634F"/>
                </a:solidFill>
              </a:rPr>
              <a:t>Зміни</a:t>
            </a:r>
          </a:p>
        </p:txBody>
      </p:sp>
      <p:sp>
        <p:nvSpPr>
          <p:cNvPr id="21" name="ca-body-7-2">
            <a:extLst>
              <a:ext uri="{FF2B5EF4-FFF2-40B4-BE49-F238E27FC236}">
                <a16:creationId xmlns:a16="http://schemas.microsoft.com/office/drawing/2014/main" id="{53D558D4-C8CA-443F-8F19-0BF9D4290175}"/>
              </a:ext>
            </a:extLst>
          </p:cNvPr>
          <p:cNvSpPr>
            <a:spLocks noGrp="1"/>
          </p:cNvSpPr>
          <p:nvPr/>
        </p:nvSpPr>
        <p:spPr>
          <a:xfrm>
            <a:off x="6534150" y="3952875"/>
            <a:ext cx="2667000" cy="1333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617069"/>
                </a:solidFill>
              </a:defRPr>
            </a:pPr>
            <a:r>
              <a:rPr sz="1275" b="0">
                <a:solidFill>
                  <a:srgbClr val="617069"/>
                </a:solidFill>
              </a:rPr>
              <a:t>Менше видів, простіші мережі, інвазійні види, порушений ґрунт і водний режим.</a:t>
            </a:r>
          </a:p>
        </p:txBody>
      </p:sp>
      <p:sp>
        <p:nvSpPr>
          <p:cNvPr id="22" name="ca-line-7-2">
            <a:extLst>
              <a:ext uri="{FF2B5EF4-FFF2-40B4-BE49-F238E27FC236}">
                <a16:creationId xmlns:a16="http://schemas.microsoft.com/office/drawing/2014/main" id="{CF7400E7-0044-45D3-8C72-963753E23C4F}"/>
              </a:ext>
            </a:extLst>
          </p:cNvPr>
          <p:cNvSpPr>
            <a:spLocks noGrp="1"/>
          </p:cNvSpPr>
          <p:nvPr/>
        </p:nvSpPr>
        <p:spPr>
          <a:xfrm>
            <a:off x="6534150" y="5476875"/>
            <a:ext cx="2667000" cy="38100"/>
          </a:xfrm>
          <a:prstGeom prst="rect">
            <a:avLst/>
          </a:prstGeom>
          <a:solidFill>
            <a:srgbClr val="A15A35"/>
          </a:solidFill>
          <a:ln w="9525">
            <a:solidFill>
              <a:srgbClr val="A15A35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6038864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14">
            <a:extLst>
              <a:ext uri="{FF2B5EF4-FFF2-40B4-BE49-F238E27FC236}">
                <a16:creationId xmlns:a16="http://schemas.microsoft.com/office/drawing/2014/main" id="{80ECC6F5-0B18-45CE-9A08-9DDEDDF11EC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BF8EF"/>
          </a:solidFill>
          <a:ln w="9525">
            <a:solidFill>
              <a:srgbClr val="FBF8EF"/>
            </a:solidFill>
            <a:prstDash val="solid"/>
          </a:ln>
        </p:spPr>
      </p:sp>
      <p:sp>
        <p:nvSpPr>
          <p:cNvPr id="3" name="edge-14">
            <a:extLst>
              <a:ext uri="{FF2B5EF4-FFF2-40B4-BE49-F238E27FC236}">
                <a16:creationId xmlns:a16="http://schemas.microsoft.com/office/drawing/2014/main" id="{B1E6F3CF-C4F5-4DE1-9032-D73274BE6BB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4D7B83"/>
          </a:solidFill>
          <a:ln w="9525">
            <a:solidFill>
              <a:srgbClr val="4D7B83"/>
            </a:solidFill>
            <a:prstDash val="solid"/>
          </a:ln>
        </p:spPr>
      </p:sp>
      <p:sp>
        <p:nvSpPr>
          <p:cNvPr id="4" name="course-14">
            <a:extLst>
              <a:ext uri="{FF2B5EF4-FFF2-40B4-BE49-F238E27FC236}">
                <a16:creationId xmlns:a16="http://schemas.microsoft.com/office/drawing/2014/main" id="{FE87A4D6-856D-4C1E-9F6F-EEA9DA14610D}"/>
              </a:ext>
            </a:extLst>
          </p:cNvPr>
          <p:cNvSpPr>
            <a:spLocks noGrp="1"/>
          </p:cNvSpPr>
          <p:nvPr/>
        </p:nvSpPr>
        <p:spPr>
          <a:xfrm>
            <a:off x="514350" y="247650"/>
            <a:ext cx="3238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35634F"/>
                </a:solidFill>
              </a:defRPr>
            </a:pPr>
            <a:r>
              <a:rPr sz="975" b="1">
                <a:solidFill>
                  <a:srgbClr val="35634F"/>
                </a:solidFill>
              </a:rPr>
              <a:t>ВІЙСЬКОВА ЕКОЛОГІЯ</a:t>
            </a:r>
          </a:p>
        </p:txBody>
      </p:sp>
      <p:sp>
        <p:nvSpPr>
          <p:cNvPr id="5" name="section-14">
            <a:extLst>
              <a:ext uri="{FF2B5EF4-FFF2-40B4-BE49-F238E27FC236}">
                <a16:creationId xmlns:a16="http://schemas.microsoft.com/office/drawing/2014/main" id="{BBA992E2-349C-4B63-BCBE-46254A606445}"/>
              </a:ext>
            </a:extLst>
          </p:cNvPr>
          <p:cNvSpPr>
            <a:spLocks noGrp="1"/>
          </p:cNvSpPr>
          <p:nvPr/>
        </p:nvSpPr>
        <p:spPr>
          <a:xfrm>
            <a:off x="5715000" y="247650"/>
            <a:ext cx="3810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769080"/>
                </a:solidFill>
              </a:defRPr>
            </a:pPr>
            <a:r>
              <a:rPr sz="900" b="1">
                <a:solidFill>
                  <a:srgbClr val="769080"/>
                </a:solidFill>
              </a:rPr>
              <a:t>РОЗДІЛ 07  ·  ЧАСТИНА Б</a:t>
            </a:r>
          </a:p>
        </p:txBody>
      </p:sp>
      <p:sp>
        <p:nvSpPr>
          <p:cNvPr id="6" name="title-14">
            <a:extLst>
              <a:ext uri="{FF2B5EF4-FFF2-40B4-BE49-F238E27FC236}">
                <a16:creationId xmlns:a16="http://schemas.microsoft.com/office/drawing/2014/main" id="{B0486B9A-3064-4710-B649-801881371A99}"/>
              </a:ext>
            </a:extLst>
          </p:cNvPr>
          <p:cNvSpPr>
            <a:spLocks noGrp="1"/>
          </p:cNvSpPr>
          <p:nvPr/>
        </p:nvSpPr>
        <p:spPr>
          <a:xfrm>
            <a:off x="514350" y="571500"/>
            <a:ext cx="89535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625" b="1">
                <a:solidFill>
                  <a:srgbClr val="173129"/>
                </a:solidFill>
              </a:defRPr>
            </a:pPr>
            <a:r>
              <a:rPr sz="2625" b="1">
                <a:solidFill>
                  <a:srgbClr val="173129"/>
                </a:solidFill>
              </a:rPr>
              <a:t>Фрагментація розділяє оселища й підвищує ризик локального зникнення видів</a:t>
            </a:r>
          </a:p>
        </p:txBody>
      </p:sp>
      <p:sp>
        <p:nvSpPr>
          <p:cNvPr id="7" name="rule-14">
            <a:extLst>
              <a:ext uri="{FF2B5EF4-FFF2-40B4-BE49-F238E27FC236}">
                <a16:creationId xmlns:a16="http://schemas.microsoft.com/office/drawing/2014/main" id="{C055CE40-2D3E-4000-8ACB-00CC6B005021}"/>
              </a:ext>
            </a:extLst>
          </p:cNvPr>
          <p:cNvSpPr>
            <a:spLocks noGrp="1"/>
          </p:cNvSpPr>
          <p:nvPr/>
        </p:nvSpPr>
        <p:spPr>
          <a:xfrm>
            <a:off x="514350" y="1495425"/>
            <a:ext cx="9010650" cy="38100"/>
          </a:xfrm>
          <a:prstGeom prst="rect">
            <a:avLst/>
          </a:prstGeom>
          <a:solidFill>
            <a:srgbClr val="4D7B83"/>
          </a:solidFill>
          <a:ln w="9525">
            <a:solidFill>
              <a:srgbClr val="4D7B83"/>
            </a:solidFill>
            <a:prstDash val="solid"/>
          </a:ln>
        </p:spPr>
      </p:sp>
      <p:sp>
        <p:nvSpPr>
          <p:cNvPr id="8" name="number-14">
            <a:extLst>
              <a:ext uri="{FF2B5EF4-FFF2-40B4-BE49-F238E27FC236}">
                <a16:creationId xmlns:a16="http://schemas.microsoft.com/office/drawing/2014/main" id="{77A6A79D-6740-4592-BD06-069AA62C7EE7}"/>
              </a:ext>
            </a:extLst>
          </p:cNvPr>
          <p:cNvSpPr>
            <a:spLocks noGrp="1"/>
          </p:cNvSpPr>
          <p:nvPr/>
        </p:nvSpPr>
        <p:spPr>
          <a:xfrm>
            <a:off x="10572750" y="361950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14</a:t>
            </a:r>
          </a:p>
        </p:txBody>
      </p:sp>
      <p:sp>
        <p:nvSpPr>
          <p:cNvPr id="9" name="foot-14">
            <a:extLst>
              <a:ext uri="{FF2B5EF4-FFF2-40B4-BE49-F238E27FC236}">
                <a16:creationId xmlns:a16="http://schemas.microsoft.com/office/drawing/2014/main" id="{C789AB58-09CA-40A8-B828-9DE9BFCF0DB2}"/>
              </a:ext>
            </a:extLst>
          </p:cNvPr>
          <p:cNvSpPr>
            <a:spLocks noGrp="1"/>
          </p:cNvSpPr>
          <p:nvPr/>
        </p:nvSpPr>
        <p:spPr>
          <a:xfrm>
            <a:off x="10477500" y="6210300"/>
            <a:ext cx="12192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ЕКОСИСТЕМИ</a:t>
            </a:r>
          </a:p>
        </p:txBody>
      </p:sp>
      <p:sp>
        <p:nvSpPr>
          <p:cNvPr id="10" name="lead-7">
            <a:extLst>
              <a:ext uri="{FF2B5EF4-FFF2-40B4-BE49-F238E27FC236}">
                <a16:creationId xmlns:a16="http://schemas.microsoft.com/office/drawing/2014/main" id="{B83A7044-20D5-451A-9A9C-A03C07AA0B6B}"/>
              </a:ext>
            </a:extLst>
          </p:cNvPr>
          <p:cNvSpPr>
            <a:spLocks noGrp="1"/>
          </p:cNvSpPr>
          <p:nvPr/>
        </p:nvSpPr>
        <p:spPr>
          <a:xfrm>
            <a:off x="514350" y="1752600"/>
            <a:ext cx="901065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1">
                <a:solidFill>
                  <a:srgbClr val="173129"/>
                </a:solidFill>
              </a:defRPr>
            </a:pPr>
            <a:r>
              <a:rPr sz="1575" b="1">
                <a:solidFill>
                  <a:srgbClr val="173129"/>
                </a:solidFill>
              </a:rPr>
              <a:t>Дороги, поля, забудова, фортифікації, вирубування та пожежі поділяють природну територію на ізольовані ділянки.</a:t>
            </a:r>
          </a:p>
        </p:txBody>
      </p:sp>
      <p:sp>
        <p:nvSpPr>
          <p:cNvPr id="11" name="action-h-7">
            <a:extLst>
              <a:ext uri="{FF2B5EF4-FFF2-40B4-BE49-F238E27FC236}">
                <a16:creationId xmlns:a16="http://schemas.microsoft.com/office/drawing/2014/main" id="{77008C0F-F66A-4CC1-8A14-6D4FFCDB6D1E}"/>
              </a:ext>
            </a:extLst>
          </p:cNvPr>
          <p:cNvSpPr>
            <a:spLocks noGrp="1"/>
          </p:cNvSpPr>
          <p:nvPr/>
        </p:nvSpPr>
        <p:spPr>
          <a:xfrm>
            <a:off x="514350" y="2800350"/>
            <a:ext cx="4000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35634F"/>
                </a:solidFill>
              </a:defRPr>
            </a:pPr>
            <a:r>
              <a:rPr sz="1725" b="1">
                <a:solidFill>
                  <a:srgbClr val="35634F"/>
                </a:solidFill>
              </a:rPr>
              <a:t>Що врахувати на практиці</a:t>
            </a:r>
          </a:p>
        </p:txBody>
      </p:sp>
      <p:sp>
        <p:nvSpPr>
          <p:cNvPr id="12" name="actions-7">
            <a:extLst>
              <a:ext uri="{FF2B5EF4-FFF2-40B4-BE49-F238E27FC236}">
                <a16:creationId xmlns:a16="http://schemas.microsoft.com/office/drawing/2014/main" id="{1D625C19-41CE-4F11-8134-C7F8736D4482}"/>
              </a:ext>
            </a:extLst>
          </p:cNvPr>
          <p:cNvSpPr>
            <a:spLocks noGrp="1"/>
          </p:cNvSpPr>
          <p:nvPr/>
        </p:nvSpPr>
        <p:spPr>
          <a:xfrm>
            <a:off x="514350" y="3257550"/>
            <a:ext cx="4191000" cy="2095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617069"/>
                </a:solidFill>
              </a:defRPr>
            </a:pPr>
            <a:r>
              <a:rPr sz="1275" b="0">
                <a:solidFill>
                  <a:srgbClr val="617069"/>
                </a:solidFill>
              </a:rPr>
              <a:t>•  зберігати екологічні коридори</a:t>
            </a:r>
          </a:p>
          <a:p>
            <a:pPr algn="l">
              <a:defRPr sz="1275" b="0">
                <a:solidFill>
                  <a:srgbClr val="617069"/>
                </a:solidFill>
              </a:defRPr>
            </a:pPr>
            <a:r>
              <a:rPr sz="1275" b="0">
                <a:solidFill>
                  <a:srgbClr val="617069"/>
                </a:solidFill>
              </a:rPr>
              <a:t>•  планувати маршрути поза цінними оселищами</a:t>
            </a:r>
          </a:p>
          <a:p>
            <a:pPr algn="l">
              <a:defRPr sz="1275" b="0">
                <a:solidFill>
                  <a:srgbClr val="617069"/>
                </a:solidFill>
              </a:defRPr>
            </a:pPr>
            <a:r>
              <a:rPr sz="1275" b="0">
                <a:solidFill>
                  <a:srgbClr val="617069"/>
                </a:solidFill>
              </a:rPr>
              <a:t>•  відновлювати лісосмуги й прибережні смуги</a:t>
            </a:r>
          </a:p>
          <a:p>
            <a:pPr algn="l">
              <a:defRPr sz="1275" b="0">
                <a:solidFill>
                  <a:srgbClr val="617069"/>
                </a:solidFill>
              </a:defRPr>
            </a:pPr>
            <a:r>
              <a:rPr sz="1275" b="0">
                <a:solidFill>
                  <a:srgbClr val="617069"/>
                </a:solidFill>
              </a:rPr>
              <a:t>•  контролювати інвазійні види</a:t>
            </a:r>
          </a:p>
          <a:p>
            <a:pPr algn="l">
              <a:defRPr sz="1275" b="0">
                <a:solidFill>
                  <a:srgbClr val="617069"/>
                </a:solidFill>
              </a:defRPr>
            </a:pPr>
            <a:r>
              <a:rPr sz="1275" b="0">
                <a:solidFill>
                  <a:srgbClr val="617069"/>
                </a:solidFill>
              </a:rPr>
              <a:t>•  поєднувати природне та активне відновлення</a:t>
            </a:r>
          </a:p>
        </p:txBody>
      </p:sp>
      <p:sp>
        <p:nvSpPr>
          <p:cNvPr id="13" name="callout-7">
            <a:extLst>
              <a:ext uri="{FF2B5EF4-FFF2-40B4-BE49-F238E27FC236}">
                <a16:creationId xmlns:a16="http://schemas.microsoft.com/office/drawing/2014/main" id="{7BAF35E1-CA44-439F-8793-EC0D1973F598}"/>
              </a:ext>
            </a:extLst>
          </p:cNvPr>
          <p:cNvSpPr>
            <a:spLocks noGrp="1"/>
          </p:cNvSpPr>
          <p:nvPr/>
        </p:nvSpPr>
        <p:spPr>
          <a:xfrm>
            <a:off x="5095875" y="2800350"/>
            <a:ext cx="4429125" cy="2152650"/>
          </a:xfrm>
          <a:prstGeom prst="roundRect">
            <a:avLst>
              <a:gd name="adj" fmla="val 5310"/>
            </a:avLst>
          </a:prstGeom>
          <a:solidFill>
            <a:srgbClr val="153D33"/>
          </a:solidFill>
          <a:ln w="9525">
            <a:solidFill>
              <a:srgbClr val="153D33"/>
            </a:solidFill>
            <a:prstDash val="solid"/>
          </a:ln>
        </p:spPr>
      </p:sp>
      <p:sp>
        <p:nvSpPr>
          <p:cNvPr id="14" name="callout-h-7">
            <a:extLst>
              <a:ext uri="{FF2B5EF4-FFF2-40B4-BE49-F238E27FC236}">
                <a16:creationId xmlns:a16="http://schemas.microsoft.com/office/drawing/2014/main" id="{997A79FB-FEF8-40D1-BE3B-361934AB0079}"/>
              </a:ext>
            </a:extLst>
          </p:cNvPr>
          <p:cNvSpPr>
            <a:spLocks noGrp="1"/>
          </p:cNvSpPr>
          <p:nvPr/>
        </p:nvSpPr>
        <p:spPr>
          <a:xfrm>
            <a:off x="5429250" y="3028950"/>
            <a:ext cx="3714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125" b="1">
                <a:solidFill>
                  <a:srgbClr val="F2D395"/>
                </a:solidFill>
              </a:defRPr>
            </a:pPr>
            <a:r>
              <a:rPr sz="1125" b="1">
                <a:solidFill>
                  <a:srgbClr val="F2D395"/>
                </a:solidFill>
              </a:rPr>
              <a:t>КЛЮЧОВИЙ АКЦЕНТ</a:t>
            </a:r>
          </a:p>
        </p:txBody>
      </p:sp>
      <p:sp>
        <p:nvSpPr>
          <p:cNvPr id="15" name="callout-b-7">
            <a:extLst>
              <a:ext uri="{FF2B5EF4-FFF2-40B4-BE49-F238E27FC236}">
                <a16:creationId xmlns:a16="http://schemas.microsoft.com/office/drawing/2014/main" id="{A9636607-35F4-4176-AC0C-12C948D84AF0}"/>
              </a:ext>
            </a:extLst>
          </p:cNvPr>
          <p:cNvSpPr>
            <a:spLocks noGrp="1"/>
          </p:cNvSpPr>
          <p:nvPr/>
        </p:nvSpPr>
        <p:spPr>
          <a:xfrm>
            <a:off x="5429250" y="3476625"/>
            <a:ext cx="3714750" cy="1181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Наслідки фрагментації: обмеження руху тварин, порушення міграцій, ізоляція популяцій і зменшення площі придатних оселищ.</a:t>
            </a:r>
          </a:p>
        </p:txBody>
      </p:sp>
      <p:sp>
        <p:nvSpPr>
          <p:cNvPr id="16" name="note-rule-7">
            <a:extLst>
              <a:ext uri="{FF2B5EF4-FFF2-40B4-BE49-F238E27FC236}">
                <a16:creationId xmlns:a16="http://schemas.microsoft.com/office/drawing/2014/main" id="{9373F165-7E81-4C0E-A4EB-86A495561317}"/>
              </a:ext>
            </a:extLst>
          </p:cNvPr>
          <p:cNvSpPr>
            <a:spLocks noGrp="1"/>
          </p:cNvSpPr>
          <p:nvPr/>
        </p:nvSpPr>
        <p:spPr>
          <a:xfrm>
            <a:off x="514350" y="5629275"/>
            <a:ext cx="9010650" cy="38100"/>
          </a:xfrm>
          <a:prstGeom prst="rect">
            <a:avLst/>
          </a:prstGeom>
          <a:solidFill>
            <a:srgbClr val="4D7B83"/>
          </a:solidFill>
          <a:ln w="9525">
            <a:solidFill>
              <a:srgbClr val="4D7B83"/>
            </a:solidFill>
            <a:prstDash val="solid"/>
          </a:ln>
        </p:spPr>
      </p:sp>
      <p:sp>
        <p:nvSpPr>
          <p:cNvPr id="17" name="note-7">
            <a:extLst>
              <a:ext uri="{FF2B5EF4-FFF2-40B4-BE49-F238E27FC236}">
                <a16:creationId xmlns:a16="http://schemas.microsoft.com/office/drawing/2014/main" id="{C99C17C1-9406-4C44-8089-1406871F5C9C}"/>
              </a:ext>
            </a:extLst>
          </p:cNvPr>
          <p:cNvSpPr>
            <a:spLocks noGrp="1"/>
          </p:cNvSpPr>
          <p:nvPr/>
        </p:nvSpPr>
        <p:spPr>
          <a:xfrm>
            <a:off x="762000" y="5791200"/>
            <a:ext cx="85153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75" b="1">
                <a:solidFill>
                  <a:srgbClr val="35634F"/>
                </a:solidFill>
              </a:defRPr>
            </a:pPr>
            <a:r>
              <a:rPr sz="1275" b="1">
                <a:solidFill>
                  <a:srgbClr val="35634F"/>
                </a:solidFill>
              </a:rPr>
              <a:t>Чим глибша трансформація, тим вища залежність системи від цілеспрямованого управління.</a:t>
            </a:r>
          </a:p>
        </p:txBody>
      </p:sp>
    </p:spTree>
    <p:extLst>
      <p:ext uri="{BB962C8B-B14F-4D97-AF65-F5344CB8AC3E}">
        <p14:creationId xmlns:p14="http://schemas.microsoft.com/office/powerpoint/2010/main" val="13744082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Рисунок 2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15">
            <a:extLst>
              <a:ext uri="{FF2B5EF4-FFF2-40B4-BE49-F238E27FC236}">
                <a16:creationId xmlns:a16="http://schemas.microsoft.com/office/drawing/2014/main" id="{8C9C8D53-F7F3-475B-A806-9BA715EE54E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BF8EF"/>
          </a:solidFill>
          <a:ln w="9525">
            <a:solidFill>
              <a:srgbClr val="FBF8EF"/>
            </a:solidFill>
            <a:prstDash val="solid"/>
          </a:ln>
        </p:spPr>
      </p:sp>
      <p:sp>
        <p:nvSpPr>
          <p:cNvPr id="3" name="edge-15">
            <a:extLst>
              <a:ext uri="{FF2B5EF4-FFF2-40B4-BE49-F238E27FC236}">
                <a16:creationId xmlns:a16="http://schemas.microsoft.com/office/drawing/2014/main" id="{170FDC64-7859-4B3B-92A9-001A4A50E15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D99C35"/>
          </a:solidFill>
          <a:ln w="9525">
            <a:solidFill>
              <a:srgbClr val="D99C35"/>
            </a:solidFill>
            <a:prstDash val="solid"/>
          </a:ln>
        </p:spPr>
      </p:sp>
      <p:sp>
        <p:nvSpPr>
          <p:cNvPr id="4" name="course-15">
            <a:extLst>
              <a:ext uri="{FF2B5EF4-FFF2-40B4-BE49-F238E27FC236}">
                <a16:creationId xmlns:a16="http://schemas.microsoft.com/office/drawing/2014/main" id="{CD69B542-E818-47E7-8A5C-6BFA2AF33B39}"/>
              </a:ext>
            </a:extLst>
          </p:cNvPr>
          <p:cNvSpPr>
            <a:spLocks noGrp="1"/>
          </p:cNvSpPr>
          <p:nvPr/>
        </p:nvSpPr>
        <p:spPr>
          <a:xfrm>
            <a:off x="514350" y="247650"/>
            <a:ext cx="3238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35634F"/>
                </a:solidFill>
              </a:defRPr>
            </a:pPr>
            <a:r>
              <a:rPr sz="975" b="1">
                <a:solidFill>
                  <a:srgbClr val="35634F"/>
                </a:solidFill>
              </a:rPr>
              <a:t>ВІЙСЬКОВА ЕКОЛОГІЯ</a:t>
            </a:r>
          </a:p>
        </p:txBody>
      </p:sp>
      <p:sp>
        <p:nvSpPr>
          <p:cNvPr id="5" name="section-15">
            <a:extLst>
              <a:ext uri="{FF2B5EF4-FFF2-40B4-BE49-F238E27FC236}">
                <a16:creationId xmlns:a16="http://schemas.microsoft.com/office/drawing/2014/main" id="{D5221247-B822-4953-BFA7-CFBA0273A589}"/>
              </a:ext>
            </a:extLst>
          </p:cNvPr>
          <p:cNvSpPr>
            <a:spLocks noGrp="1"/>
          </p:cNvSpPr>
          <p:nvPr/>
        </p:nvSpPr>
        <p:spPr>
          <a:xfrm>
            <a:off x="5715000" y="247650"/>
            <a:ext cx="3810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769080"/>
                </a:solidFill>
              </a:defRPr>
            </a:pPr>
            <a:r>
              <a:rPr sz="900" b="1">
                <a:solidFill>
                  <a:srgbClr val="769080"/>
                </a:solidFill>
              </a:rPr>
              <a:t>РОЗДІЛ 08  ·  ЧАСТИНА А</a:t>
            </a:r>
          </a:p>
        </p:txBody>
      </p:sp>
      <p:sp>
        <p:nvSpPr>
          <p:cNvPr id="6" name="title-15">
            <a:extLst>
              <a:ext uri="{FF2B5EF4-FFF2-40B4-BE49-F238E27FC236}">
                <a16:creationId xmlns:a16="http://schemas.microsoft.com/office/drawing/2014/main" id="{947D94D7-6415-481D-A532-AB18F577C839}"/>
              </a:ext>
            </a:extLst>
          </p:cNvPr>
          <p:cNvSpPr>
            <a:spLocks noGrp="1"/>
          </p:cNvSpPr>
          <p:nvPr/>
        </p:nvSpPr>
        <p:spPr>
          <a:xfrm>
            <a:off x="514350" y="571500"/>
            <a:ext cx="89535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625" b="1">
                <a:solidFill>
                  <a:srgbClr val="173129"/>
                </a:solidFill>
              </a:defRPr>
            </a:pPr>
            <a:r>
              <a:rPr sz="2625" b="1">
                <a:solidFill>
                  <a:srgbClr val="173129"/>
                </a:solidFill>
              </a:rPr>
              <a:t>Сконструйовані екосистеми створюються для визначеної функції та потребують управління</a:t>
            </a:r>
          </a:p>
        </p:txBody>
      </p:sp>
      <p:sp>
        <p:nvSpPr>
          <p:cNvPr id="7" name="rule-15">
            <a:extLst>
              <a:ext uri="{FF2B5EF4-FFF2-40B4-BE49-F238E27FC236}">
                <a16:creationId xmlns:a16="http://schemas.microsoft.com/office/drawing/2014/main" id="{6A25E2FD-DF45-44A8-A271-67D833EF644C}"/>
              </a:ext>
            </a:extLst>
          </p:cNvPr>
          <p:cNvSpPr>
            <a:spLocks noGrp="1"/>
          </p:cNvSpPr>
          <p:nvPr/>
        </p:nvSpPr>
        <p:spPr>
          <a:xfrm>
            <a:off x="514350" y="1495425"/>
            <a:ext cx="9010650" cy="38100"/>
          </a:xfrm>
          <a:prstGeom prst="rect">
            <a:avLst/>
          </a:prstGeom>
          <a:solidFill>
            <a:srgbClr val="D99C35"/>
          </a:solidFill>
          <a:ln w="9525">
            <a:solidFill>
              <a:srgbClr val="D99C35"/>
            </a:solidFill>
            <a:prstDash val="solid"/>
          </a:ln>
        </p:spPr>
      </p:sp>
      <p:sp>
        <p:nvSpPr>
          <p:cNvPr id="8" name="number-15">
            <a:extLst>
              <a:ext uri="{FF2B5EF4-FFF2-40B4-BE49-F238E27FC236}">
                <a16:creationId xmlns:a16="http://schemas.microsoft.com/office/drawing/2014/main" id="{D1C44548-4997-4DD3-A6F8-41286E2F7564}"/>
              </a:ext>
            </a:extLst>
          </p:cNvPr>
          <p:cNvSpPr>
            <a:spLocks noGrp="1"/>
          </p:cNvSpPr>
          <p:nvPr/>
        </p:nvSpPr>
        <p:spPr>
          <a:xfrm>
            <a:off x="10572750" y="361950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15</a:t>
            </a:r>
          </a:p>
        </p:txBody>
      </p:sp>
      <p:sp>
        <p:nvSpPr>
          <p:cNvPr id="9" name="foot-15">
            <a:extLst>
              <a:ext uri="{FF2B5EF4-FFF2-40B4-BE49-F238E27FC236}">
                <a16:creationId xmlns:a16="http://schemas.microsoft.com/office/drawing/2014/main" id="{ABC83577-A1B9-4375-911E-FD7D317204E7}"/>
              </a:ext>
            </a:extLst>
          </p:cNvPr>
          <p:cNvSpPr>
            <a:spLocks noGrp="1"/>
          </p:cNvSpPr>
          <p:nvPr/>
        </p:nvSpPr>
        <p:spPr>
          <a:xfrm>
            <a:off x="10477500" y="6210300"/>
            <a:ext cx="12192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ЕКОСИСТЕМИ</a:t>
            </a:r>
          </a:p>
        </p:txBody>
      </p:sp>
      <p:sp>
        <p:nvSpPr>
          <p:cNvPr id="10" name="def-8">
            <a:extLst>
              <a:ext uri="{FF2B5EF4-FFF2-40B4-BE49-F238E27FC236}">
                <a16:creationId xmlns:a16="http://schemas.microsoft.com/office/drawing/2014/main" id="{7EC1AAAF-52EE-4F2E-9CC0-7A0B184E4EFE}"/>
              </a:ext>
            </a:extLst>
          </p:cNvPr>
          <p:cNvSpPr>
            <a:spLocks noGrp="1"/>
          </p:cNvSpPr>
          <p:nvPr/>
        </p:nvSpPr>
        <p:spPr>
          <a:xfrm>
            <a:off x="514350" y="1752600"/>
            <a:ext cx="901065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173129"/>
                </a:solidFill>
              </a:defRPr>
            </a:pPr>
            <a:r>
              <a:rPr sz="1650" b="1">
                <a:solidFill>
                  <a:srgbClr val="173129"/>
                </a:solidFill>
              </a:rPr>
              <a:t>Їхні межі, склад, потоки речовин і режим роботи значною мірою задає людина; це можуть бути господарські, соціальні, природоохоронні або оборонні системи.</a:t>
            </a:r>
          </a:p>
        </p:txBody>
      </p:sp>
      <p:sp>
        <p:nvSpPr>
          <p:cNvPr id="11" name="ca-num-8-0">
            <a:extLst>
              <a:ext uri="{FF2B5EF4-FFF2-40B4-BE49-F238E27FC236}">
                <a16:creationId xmlns:a16="http://schemas.microsoft.com/office/drawing/2014/main" id="{7B6321F1-E94A-4CAE-AEFC-41EF3BF87AE1}"/>
              </a:ext>
            </a:extLst>
          </p:cNvPr>
          <p:cNvSpPr>
            <a:spLocks noGrp="1"/>
          </p:cNvSpPr>
          <p:nvPr/>
        </p:nvSpPr>
        <p:spPr>
          <a:xfrm>
            <a:off x="514350" y="3000375"/>
            <a:ext cx="571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D99C35"/>
                </a:solidFill>
              </a:defRPr>
            </a:pPr>
            <a:r>
              <a:rPr sz="1950" b="1">
                <a:solidFill>
                  <a:srgbClr val="D99C35"/>
                </a:solidFill>
              </a:rPr>
              <a:t>01</a:t>
            </a:r>
          </a:p>
        </p:txBody>
      </p:sp>
      <p:sp>
        <p:nvSpPr>
          <p:cNvPr id="12" name="ca-head-8-0">
            <a:extLst>
              <a:ext uri="{FF2B5EF4-FFF2-40B4-BE49-F238E27FC236}">
                <a16:creationId xmlns:a16="http://schemas.microsoft.com/office/drawing/2014/main" id="{0A67536F-F86A-4EAD-B58E-6A58F8957519}"/>
              </a:ext>
            </a:extLst>
          </p:cNvPr>
          <p:cNvSpPr>
            <a:spLocks noGrp="1"/>
          </p:cNvSpPr>
          <p:nvPr/>
        </p:nvSpPr>
        <p:spPr>
          <a:xfrm>
            <a:off x="514350" y="3476625"/>
            <a:ext cx="26670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35634F"/>
                </a:solidFill>
              </a:defRPr>
            </a:pPr>
            <a:r>
              <a:rPr sz="1650" b="1">
                <a:solidFill>
                  <a:srgbClr val="35634F"/>
                </a:solidFill>
              </a:rPr>
              <a:t>Ознаки</a:t>
            </a:r>
          </a:p>
        </p:txBody>
      </p:sp>
      <p:sp>
        <p:nvSpPr>
          <p:cNvPr id="13" name="ca-body-8-0">
            <a:extLst>
              <a:ext uri="{FF2B5EF4-FFF2-40B4-BE49-F238E27FC236}">
                <a16:creationId xmlns:a16="http://schemas.microsoft.com/office/drawing/2014/main" id="{AA7048C5-1A8B-42CA-A6EF-1EDE578C6F4B}"/>
              </a:ext>
            </a:extLst>
          </p:cNvPr>
          <p:cNvSpPr>
            <a:spLocks noGrp="1"/>
          </p:cNvSpPr>
          <p:nvPr/>
        </p:nvSpPr>
        <p:spPr>
          <a:xfrm>
            <a:off x="514350" y="3952875"/>
            <a:ext cx="2667000" cy="1333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617069"/>
                </a:solidFill>
              </a:defRPr>
            </a:pPr>
            <a:r>
              <a:rPr sz="1275" b="0">
                <a:solidFill>
                  <a:srgbClr val="617069"/>
                </a:solidFill>
              </a:rPr>
              <a:t>Цільове створення, відібрані компоненти, спрощені зв’язки, залежність від ресурсів.</a:t>
            </a:r>
          </a:p>
        </p:txBody>
      </p:sp>
      <p:sp>
        <p:nvSpPr>
          <p:cNvPr id="14" name="ca-line-8-0">
            <a:extLst>
              <a:ext uri="{FF2B5EF4-FFF2-40B4-BE49-F238E27FC236}">
                <a16:creationId xmlns:a16="http://schemas.microsoft.com/office/drawing/2014/main" id="{544A8820-AFDB-4D79-8B46-6D00B851162E}"/>
              </a:ext>
            </a:extLst>
          </p:cNvPr>
          <p:cNvSpPr>
            <a:spLocks noGrp="1"/>
          </p:cNvSpPr>
          <p:nvPr/>
        </p:nvSpPr>
        <p:spPr>
          <a:xfrm>
            <a:off x="514350" y="5476875"/>
            <a:ext cx="2667000" cy="38100"/>
          </a:xfrm>
          <a:prstGeom prst="rect">
            <a:avLst/>
          </a:prstGeom>
          <a:solidFill>
            <a:srgbClr val="35634F"/>
          </a:solidFill>
          <a:ln w="9525">
            <a:solidFill>
              <a:srgbClr val="35634F"/>
            </a:solidFill>
            <a:prstDash val="solid"/>
          </a:ln>
        </p:spPr>
      </p:sp>
      <p:sp>
        <p:nvSpPr>
          <p:cNvPr id="15" name="ca-num-8-1">
            <a:extLst>
              <a:ext uri="{FF2B5EF4-FFF2-40B4-BE49-F238E27FC236}">
                <a16:creationId xmlns:a16="http://schemas.microsoft.com/office/drawing/2014/main" id="{0D9576A3-0A9B-4C30-86FD-649A264DAD58}"/>
              </a:ext>
            </a:extLst>
          </p:cNvPr>
          <p:cNvSpPr>
            <a:spLocks noGrp="1"/>
          </p:cNvSpPr>
          <p:nvPr/>
        </p:nvSpPr>
        <p:spPr>
          <a:xfrm>
            <a:off x="3524250" y="3000375"/>
            <a:ext cx="571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D99C35"/>
                </a:solidFill>
              </a:defRPr>
            </a:pPr>
            <a:r>
              <a:rPr sz="1950" b="1">
                <a:solidFill>
                  <a:srgbClr val="D99C35"/>
                </a:solidFill>
              </a:rPr>
              <a:t>02</a:t>
            </a:r>
          </a:p>
        </p:txBody>
      </p:sp>
      <p:sp>
        <p:nvSpPr>
          <p:cNvPr id="16" name="ca-head-8-1">
            <a:extLst>
              <a:ext uri="{FF2B5EF4-FFF2-40B4-BE49-F238E27FC236}">
                <a16:creationId xmlns:a16="http://schemas.microsoft.com/office/drawing/2014/main" id="{1ED24739-43F2-45B4-92E7-4D589BB9F043}"/>
              </a:ext>
            </a:extLst>
          </p:cNvPr>
          <p:cNvSpPr>
            <a:spLocks noGrp="1"/>
          </p:cNvSpPr>
          <p:nvPr/>
        </p:nvSpPr>
        <p:spPr>
          <a:xfrm>
            <a:off x="3524250" y="3476625"/>
            <a:ext cx="26670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35634F"/>
                </a:solidFill>
              </a:defRPr>
            </a:pPr>
            <a:r>
              <a:rPr sz="1650" b="1">
                <a:solidFill>
                  <a:srgbClr val="35634F"/>
                </a:solidFill>
              </a:rPr>
              <a:t>Приклади</a:t>
            </a:r>
          </a:p>
        </p:txBody>
      </p:sp>
      <p:sp>
        <p:nvSpPr>
          <p:cNvPr id="17" name="ca-body-8-1">
            <a:extLst>
              <a:ext uri="{FF2B5EF4-FFF2-40B4-BE49-F238E27FC236}">
                <a16:creationId xmlns:a16="http://schemas.microsoft.com/office/drawing/2014/main" id="{BF74FBEF-964D-4DBC-9BA2-CB49E49439FC}"/>
              </a:ext>
            </a:extLst>
          </p:cNvPr>
          <p:cNvSpPr>
            <a:spLocks noGrp="1"/>
          </p:cNvSpPr>
          <p:nvPr/>
        </p:nvSpPr>
        <p:spPr>
          <a:xfrm>
            <a:off x="3524250" y="3952875"/>
            <a:ext cx="2667000" cy="1333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617069"/>
                </a:solidFill>
              </a:defRPr>
            </a:pPr>
            <a:r>
              <a:rPr sz="1275" b="0">
                <a:solidFill>
                  <a:srgbClr val="617069"/>
                </a:solidFill>
              </a:rPr>
              <a:t>Агроекосистеми, водосховища, канали, парки, біоплато, військові містечка й аеродроми.</a:t>
            </a:r>
          </a:p>
        </p:txBody>
      </p:sp>
      <p:sp>
        <p:nvSpPr>
          <p:cNvPr id="18" name="ca-line-8-1">
            <a:extLst>
              <a:ext uri="{FF2B5EF4-FFF2-40B4-BE49-F238E27FC236}">
                <a16:creationId xmlns:a16="http://schemas.microsoft.com/office/drawing/2014/main" id="{4EEFACB7-6D29-4CC0-8A6C-FA1FFAE0A985}"/>
              </a:ext>
            </a:extLst>
          </p:cNvPr>
          <p:cNvSpPr>
            <a:spLocks noGrp="1"/>
          </p:cNvSpPr>
          <p:nvPr/>
        </p:nvSpPr>
        <p:spPr>
          <a:xfrm>
            <a:off x="3524250" y="5476875"/>
            <a:ext cx="2667000" cy="38100"/>
          </a:xfrm>
          <a:prstGeom prst="rect">
            <a:avLst/>
          </a:prstGeom>
          <a:solidFill>
            <a:srgbClr val="4D7B83"/>
          </a:solidFill>
          <a:ln w="9525">
            <a:solidFill>
              <a:srgbClr val="4D7B83"/>
            </a:solidFill>
            <a:prstDash val="solid"/>
          </a:ln>
        </p:spPr>
      </p:sp>
      <p:sp>
        <p:nvSpPr>
          <p:cNvPr id="19" name="ca-num-8-2">
            <a:extLst>
              <a:ext uri="{FF2B5EF4-FFF2-40B4-BE49-F238E27FC236}">
                <a16:creationId xmlns:a16="http://schemas.microsoft.com/office/drawing/2014/main" id="{46417CAE-97F3-48C9-B4B0-493AA856AA9A}"/>
              </a:ext>
            </a:extLst>
          </p:cNvPr>
          <p:cNvSpPr>
            <a:spLocks noGrp="1"/>
          </p:cNvSpPr>
          <p:nvPr/>
        </p:nvSpPr>
        <p:spPr>
          <a:xfrm>
            <a:off x="6534150" y="3000375"/>
            <a:ext cx="571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D99C35"/>
                </a:solidFill>
              </a:defRPr>
            </a:pPr>
            <a:r>
              <a:rPr sz="1950" b="1">
                <a:solidFill>
                  <a:srgbClr val="D99C35"/>
                </a:solidFill>
              </a:rPr>
              <a:t>03</a:t>
            </a:r>
          </a:p>
        </p:txBody>
      </p:sp>
      <p:sp>
        <p:nvSpPr>
          <p:cNvPr id="20" name="ca-head-8-2">
            <a:extLst>
              <a:ext uri="{FF2B5EF4-FFF2-40B4-BE49-F238E27FC236}">
                <a16:creationId xmlns:a16="http://schemas.microsoft.com/office/drawing/2014/main" id="{1639761C-F616-4972-AA0C-8D997BA1656F}"/>
              </a:ext>
            </a:extLst>
          </p:cNvPr>
          <p:cNvSpPr>
            <a:spLocks noGrp="1"/>
          </p:cNvSpPr>
          <p:nvPr/>
        </p:nvSpPr>
        <p:spPr>
          <a:xfrm>
            <a:off x="6534150" y="3476625"/>
            <a:ext cx="26670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35634F"/>
                </a:solidFill>
              </a:defRPr>
            </a:pPr>
            <a:r>
              <a:rPr sz="1650" b="1">
                <a:solidFill>
                  <a:srgbClr val="35634F"/>
                </a:solidFill>
              </a:rPr>
              <a:t>Управління</a:t>
            </a:r>
          </a:p>
        </p:txBody>
      </p:sp>
      <p:sp>
        <p:nvSpPr>
          <p:cNvPr id="21" name="ca-body-8-2">
            <a:extLst>
              <a:ext uri="{FF2B5EF4-FFF2-40B4-BE49-F238E27FC236}">
                <a16:creationId xmlns:a16="http://schemas.microsoft.com/office/drawing/2014/main" id="{5983982E-AC8C-4DCA-AB67-0802B7B252B6}"/>
              </a:ext>
            </a:extLst>
          </p:cNvPr>
          <p:cNvSpPr>
            <a:spLocks noGrp="1"/>
          </p:cNvSpPr>
          <p:nvPr/>
        </p:nvSpPr>
        <p:spPr>
          <a:xfrm>
            <a:off x="6534150" y="3952875"/>
            <a:ext cx="2667000" cy="1333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617069"/>
                </a:solidFill>
              </a:defRPr>
            </a:pPr>
            <a:r>
              <a:rPr sz="1275" b="0">
                <a:solidFill>
                  <a:srgbClr val="617069"/>
                </a:solidFill>
              </a:rPr>
              <a:t>Потрібні енергія, матеріали, контроль навантаження, обслуговування та корекція режимів.</a:t>
            </a:r>
          </a:p>
        </p:txBody>
      </p:sp>
      <p:sp>
        <p:nvSpPr>
          <p:cNvPr id="22" name="ca-line-8-2">
            <a:extLst>
              <a:ext uri="{FF2B5EF4-FFF2-40B4-BE49-F238E27FC236}">
                <a16:creationId xmlns:a16="http://schemas.microsoft.com/office/drawing/2014/main" id="{B04D6DBD-F5EB-4EF2-A8C4-62E260C90ECD}"/>
              </a:ext>
            </a:extLst>
          </p:cNvPr>
          <p:cNvSpPr>
            <a:spLocks noGrp="1"/>
          </p:cNvSpPr>
          <p:nvPr/>
        </p:nvSpPr>
        <p:spPr>
          <a:xfrm>
            <a:off x="6534150" y="5476875"/>
            <a:ext cx="2667000" cy="38100"/>
          </a:xfrm>
          <a:prstGeom prst="rect">
            <a:avLst/>
          </a:prstGeom>
          <a:solidFill>
            <a:srgbClr val="A15A35"/>
          </a:solidFill>
          <a:ln w="9525">
            <a:solidFill>
              <a:srgbClr val="A15A35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1883202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16">
            <a:extLst>
              <a:ext uri="{FF2B5EF4-FFF2-40B4-BE49-F238E27FC236}">
                <a16:creationId xmlns:a16="http://schemas.microsoft.com/office/drawing/2014/main" id="{45FAF5E4-73A2-474C-AFBF-442B370C20E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BF8EF"/>
          </a:solidFill>
          <a:ln w="9525">
            <a:solidFill>
              <a:srgbClr val="FBF8EF"/>
            </a:solidFill>
            <a:prstDash val="solid"/>
          </a:ln>
        </p:spPr>
      </p:sp>
      <p:sp>
        <p:nvSpPr>
          <p:cNvPr id="3" name="edge-16">
            <a:extLst>
              <a:ext uri="{FF2B5EF4-FFF2-40B4-BE49-F238E27FC236}">
                <a16:creationId xmlns:a16="http://schemas.microsoft.com/office/drawing/2014/main" id="{FA9CB729-E47E-4F25-9DF8-EBDCA203351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4D7B83"/>
          </a:solidFill>
          <a:ln w="9525">
            <a:solidFill>
              <a:srgbClr val="4D7B83"/>
            </a:solidFill>
            <a:prstDash val="solid"/>
          </a:ln>
        </p:spPr>
      </p:sp>
      <p:sp>
        <p:nvSpPr>
          <p:cNvPr id="4" name="course-16">
            <a:extLst>
              <a:ext uri="{FF2B5EF4-FFF2-40B4-BE49-F238E27FC236}">
                <a16:creationId xmlns:a16="http://schemas.microsoft.com/office/drawing/2014/main" id="{3F2C73BD-3525-401A-8E66-C4132EDA1662}"/>
              </a:ext>
            </a:extLst>
          </p:cNvPr>
          <p:cNvSpPr>
            <a:spLocks noGrp="1"/>
          </p:cNvSpPr>
          <p:nvPr/>
        </p:nvSpPr>
        <p:spPr>
          <a:xfrm>
            <a:off x="514350" y="247650"/>
            <a:ext cx="3238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35634F"/>
                </a:solidFill>
              </a:defRPr>
            </a:pPr>
            <a:r>
              <a:rPr sz="975" b="1">
                <a:solidFill>
                  <a:srgbClr val="35634F"/>
                </a:solidFill>
              </a:rPr>
              <a:t>ВІЙСЬКОВА ЕКОЛОГІЯ</a:t>
            </a:r>
          </a:p>
        </p:txBody>
      </p:sp>
      <p:sp>
        <p:nvSpPr>
          <p:cNvPr id="5" name="section-16">
            <a:extLst>
              <a:ext uri="{FF2B5EF4-FFF2-40B4-BE49-F238E27FC236}">
                <a16:creationId xmlns:a16="http://schemas.microsoft.com/office/drawing/2014/main" id="{F778BE7B-8F49-4737-954B-CF286BFDE761}"/>
              </a:ext>
            </a:extLst>
          </p:cNvPr>
          <p:cNvSpPr>
            <a:spLocks noGrp="1"/>
          </p:cNvSpPr>
          <p:nvPr/>
        </p:nvSpPr>
        <p:spPr>
          <a:xfrm>
            <a:off x="5715000" y="247650"/>
            <a:ext cx="3810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769080"/>
                </a:solidFill>
              </a:defRPr>
            </a:pPr>
            <a:r>
              <a:rPr sz="900" b="1">
                <a:solidFill>
                  <a:srgbClr val="769080"/>
                </a:solidFill>
              </a:rPr>
              <a:t>РОЗДІЛ 08  ·  ЧАСТИНА Б</a:t>
            </a:r>
          </a:p>
        </p:txBody>
      </p:sp>
      <p:sp>
        <p:nvSpPr>
          <p:cNvPr id="6" name="title-16">
            <a:extLst>
              <a:ext uri="{FF2B5EF4-FFF2-40B4-BE49-F238E27FC236}">
                <a16:creationId xmlns:a16="http://schemas.microsoft.com/office/drawing/2014/main" id="{80718E0F-4752-4FA3-8987-72B213D22669}"/>
              </a:ext>
            </a:extLst>
          </p:cNvPr>
          <p:cNvSpPr>
            <a:spLocks noGrp="1"/>
          </p:cNvSpPr>
          <p:nvPr/>
        </p:nvSpPr>
        <p:spPr>
          <a:xfrm>
            <a:off x="514350" y="571500"/>
            <a:ext cx="89535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625" b="1">
                <a:solidFill>
                  <a:srgbClr val="173129"/>
                </a:solidFill>
              </a:defRPr>
            </a:pPr>
            <a:r>
              <a:rPr sz="2625" b="1">
                <a:solidFill>
                  <a:srgbClr val="173129"/>
                </a:solidFill>
              </a:rPr>
              <a:t>Штучна система може виконувати природоохоронну функцію</a:t>
            </a:r>
          </a:p>
        </p:txBody>
      </p:sp>
      <p:sp>
        <p:nvSpPr>
          <p:cNvPr id="7" name="rule-16">
            <a:extLst>
              <a:ext uri="{FF2B5EF4-FFF2-40B4-BE49-F238E27FC236}">
                <a16:creationId xmlns:a16="http://schemas.microsoft.com/office/drawing/2014/main" id="{8CF5A403-6188-45CB-BBAF-C2ABD6B0FA4C}"/>
              </a:ext>
            </a:extLst>
          </p:cNvPr>
          <p:cNvSpPr>
            <a:spLocks noGrp="1"/>
          </p:cNvSpPr>
          <p:nvPr/>
        </p:nvSpPr>
        <p:spPr>
          <a:xfrm>
            <a:off x="514350" y="1495425"/>
            <a:ext cx="9010650" cy="38100"/>
          </a:xfrm>
          <a:prstGeom prst="rect">
            <a:avLst/>
          </a:prstGeom>
          <a:solidFill>
            <a:srgbClr val="4D7B83"/>
          </a:solidFill>
          <a:ln w="9525">
            <a:solidFill>
              <a:srgbClr val="4D7B83"/>
            </a:solidFill>
            <a:prstDash val="solid"/>
          </a:ln>
        </p:spPr>
      </p:sp>
      <p:sp>
        <p:nvSpPr>
          <p:cNvPr id="8" name="number-16">
            <a:extLst>
              <a:ext uri="{FF2B5EF4-FFF2-40B4-BE49-F238E27FC236}">
                <a16:creationId xmlns:a16="http://schemas.microsoft.com/office/drawing/2014/main" id="{7FF308EC-F080-4645-9A5C-D7F3E198F912}"/>
              </a:ext>
            </a:extLst>
          </p:cNvPr>
          <p:cNvSpPr>
            <a:spLocks noGrp="1"/>
          </p:cNvSpPr>
          <p:nvPr/>
        </p:nvSpPr>
        <p:spPr>
          <a:xfrm>
            <a:off x="10572750" y="361950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16</a:t>
            </a:r>
          </a:p>
        </p:txBody>
      </p:sp>
      <p:sp>
        <p:nvSpPr>
          <p:cNvPr id="9" name="foot-16">
            <a:extLst>
              <a:ext uri="{FF2B5EF4-FFF2-40B4-BE49-F238E27FC236}">
                <a16:creationId xmlns:a16="http://schemas.microsoft.com/office/drawing/2014/main" id="{15558C49-DFE2-45AB-90A6-D70C37431B7D}"/>
              </a:ext>
            </a:extLst>
          </p:cNvPr>
          <p:cNvSpPr>
            <a:spLocks noGrp="1"/>
          </p:cNvSpPr>
          <p:nvPr/>
        </p:nvSpPr>
        <p:spPr>
          <a:xfrm>
            <a:off x="10477500" y="6210300"/>
            <a:ext cx="12192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ЕКОСИСТЕМИ</a:t>
            </a:r>
          </a:p>
        </p:txBody>
      </p:sp>
      <p:sp>
        <p:nvSpPr>
          <p:cNvPr id="10" name="lead-8">
            <a:extLst>
              <a:ext uri="{FF2B5EF4-FFF2-40B4-BE49-F238E27FC236}">
                <a16:creationId xmlns:a16="http://schemas.microsoft.com/office/drawing/2014/main" id="{221FFA3B-E03E-4AF9-A3D4-740B983B7FAF}"/>
              </a:ext>
            </a:extLst>
          </p:cNvPr>
          <p:cNvSpPr>
            <a:spLocks noGrp="1"/>
          </p:cNvSpPr>
          <p:nvPr/>
        </p:nvSpPr>
        <p:spPr>
          <a:xfrm>
            <a:off x="514350" y="1752600"/>
            <a:ext cx="901065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1">
                <a:solidFill>
                  <a:srgbClr val="173129"/>
                </a:solidFill>
              </a:defRPr>
            </a:pPr>
            <a:r>
              <a:rPr sz="1575" b="1">
                <a:solidFill>
                  <a:srgbClr val="173129"/>
                </a:solidFill>
              </a:rPr>
              <a:t>Біоплато поєднує воду, субстрат, рослини й мікроорганізми для очищення стоків; агроекосистема керується для отримання продукції.</a:t>
            </a:r>
          </a:p>
        </p:txBody>
      </p:sp>
      <p:sp>
        <p:nvSpPr>
          <p:cNvPr id="11" name="action-h-8">
            <a:extLst>
              <a:ext uri="{FF2B5EF4-FFF2-40B4-BE49-F238E27FC236}">
                <a16:creationId xmlns:a16="http://schemas.microsoft.com/office/drawing/2014/main" id="{D8BFFAD0-6CA4-4EEB-BE8C-BC38F49B674C}"/>
              </a:ext>
            </a:extLst>
          </p:cNvPr>
          <p:cNvSpPr>
            <a:spLocks noGrp="1"/>
          </p:cNvSpPr>
          <p:nvPr/>
        </p:nvSpPr>
        <p:spPr>
          <a:xfrm>
            <a:off x="514350" y="2800350"/>
            <a:ext cx="4000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35634F"/>
                </a:solidFill>
              </a:defRPr>
            </a:pPr>
            <a:r>
              <a:rPr sz="1725" b="1">
                <a:solidFill>
                  <a:srgbClr val="35634F"/>
                </a:solidFill>
              </a:rPr>
              <a:t>Що врахувати на практиці</a:t>
            </a:r>
          </a:p>
        </p:txBody>
      </p:sp>
      <p:sp>
        <p:nvSpPr>
          <p:cNvPr id="12" name="actions-8">
            <a:extLst>
              <a:ext uri="{FF2B5EF4-FFF2-40B4-BE49-F238E27FC236}">
                <a16:creationId xmlns:a16="http://schemas.microsoft.com/office/drawing/2014/main" id="{ECFFEA60-4DEC-4DD9-8BF7-D2A128F51603}"/>
              </a:ext>
            </a:extLst>
          </p:cNvPr>
          <p:cNvSpPr>
            <a:spLocks noGrp="1"/>
          </p:cNvSpPr>
          <p:nvPr/>
        </p:nvSpPr>
        <p:spPr>
          <a:xfrm>
            <a:off x="514350" y="3257550"/>
            <a:ext cx="4191000" cy="2095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617069"/>
                </a:solidFill>
              </a:defRPr>
            </a:pPr>
            <a:r>
              <a:rPr sz="1275" b="0">
                <a:solidFill>
                  <a:srgbClr val="617069"/>
                </a:solidFill>
              </a:rPr>
              <a:t>•  чітко визначити функцію системи</a:t>
            </a:r>
          </a:p>
          <a:p>
            <a:pPr algn="l">
              <a:defRPr sz="1275" b="0">
                <a:solidFill>
                  <a:srgbClr val="617069"/>
                </a:solidFill>
              </a:defRPr>
            </a:pPr>
            <a:r>
              <a:rPr sz="1275" b="0">
                <a:solidFill>
                  <a:srgbClr val="617069"/>
                </a:solidFill>
              </a:rPr>
              <a:t>•  розрахувати потоки води, енергії та матеріалів</a:t>
            </a:r>
          </a:p>
          <a:p>
            <a:pPr algn="l">
              <a:defRPr sz="1275" b="0">
                <a:solidFill>
                  <a:srgbClr val="617069"/>
                </a:solidFill>
              </a:defRPr>
            </a:pPr>
            <a:r>
              <a:rPr sz="1275" b="0">
                <a:solidFill>
                  <a:srgbClr val="617069"/>
                </a:solidFill>
              </a:rPr>
              <a:t>•  контролювати допустиме навантаження</a:t>
            </a:r>
          </a:p>
          <a:p>
            <a:pPr algn="l">
              <a:defRPr sz="1275" b="0">
                <a:solidFill>
                  <a:srgbClr val="617069"/>
                </a:solidFill>
              </a:defRPr>
            </a:pPr>
            <a:r>
              <a:rPr sz="1275" b="0">
                <a:solidFill>
                  <a:srgbClr val="617069"/>
                </a:solidFill>
              </a:rPr>
              <a:t>•  передбачити обслуговування й аварійні режими</a:t>
            </a:r>
          </a:p>
          <a:p>
            <a:pPr algn="l">
              <a:defRPr sz="1275" b="0">
                <a:solidFill>
                  <a:srgbClr val="617069"/>
                </a:solidFill>
              </a:defRPr>
            </a:pPr>
            <a:r>
              <a:rPr sz="1275" b="0">
                <a:solidFill>
                  <a:srgbClr val="617069"/>
                </a:solidFill>
              </a:rPr>
              <a:t>•  вбудувати зелені та водоочисні елементи</a:t>
            </a:r>
          </a:p>
        </p:txBody>
      </p:sp>
      <p:sp>
        <p:nvSpPr>
          <p:cNvPr id="13" name="callout-8">
            <a:extLst>
              <a:ext uri="{FF2B5EF4-FFF2-40B4-BE49-F238E27FC236}">
                <a16:creationId xmlns:a16="http://schemas.microsoft.com/office/drawing/2014/main" id="{6CF8D933-D88F-4757-8A59-BEAF975AA6E9}"/>
              </a:ext>
            </a:extLst>
          </p:cNvPr>
          <p:cNvSpPr>
            <a:spLocks noGrp="1"/>
          </p:cNvSpPr>
          <p:nvPr/>
        </p:nvSpPr>
        <p:spPr>
          <a:xfrm>
            <a:off x="5095875" y="2800350"/>
            <a:ext cx="4429125" cy="2152650"/>
          </a:xfrm>
          <a:prstGeom prst="roundRect">
            <a:avLst>
              <a:gd name="adj" fmla="val 5310"/>
            </a:avLst>
          </a:prstGeom>
          <a:solidFill>
            <a:srgbClr val="153D33"/>
          </a:solidFill>
          <a:ln w="9525">
            <a:solidFill>
              <a:srgbClr val="153D33"/>
            </a:solidFill>
            <a:prstDash val="solid"/>
          </a:ln>
        </p:spPr>
      </p:sp>
      <p:sp>
        <p:nvSpPr>
          <p:cNvPr id="14" name="callout-h-8">
            <a:extLst>
              <a:ext uri="{FF2B5EF4-FFF2-40B4-BE49-F238E27FC236}">
                <a16:creationId xmlns:a16="http://schemas.microsoft.com/office/drawing/2014/main" id="{566CA1AF-96DE-4E5B-A23B-DDC9E3A06A49}"/>
              </a:ext>
            </a:extLst>
          </p:cNvPr>
          <p:cNvSpPr>
            <a:spLocks noGrp="1"/>
          </p:cNvSpPr>
          <p:nvPr/>
        </p:nvSpPr>
        <p:spPr>
          <a:xfrm>
            <a:off x="5429250" y="3028950"/>
            <a:ext cx="3714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125" b="1">
                <a:solidFill>
                  <a:srgbClr val="F2D395"/>
                </a:solidFill>
              </a:defRPr>
            </a:pPr>
            <a:r>
              <a:rPr sz="1125" b="1">
                <a:solidFill>
                  <a:srgbClr val="F2D395"/>
                </a:solidFill>
              </a:rPr>
              <a:t>КЛЮЧОВИЙ АКЦЕНТ</a:t>
            </a:r>
          </a:p>
        </p:txBody>
      </p:sp>
      <p:sp>
        <p:nvSpPr>
          <p:cNvPr id="15" name="callout-b-8">
            <a:extLst>
              <a:ext uri="{FF2B5EF4-FFF2-40B4-BE49-F238E27FC236}">
                <a16:creationId xmlns:a16="http://schemas.microsoft.com/office/drawing/2014/main" id="{A21644E2-CEA0-467C-B536-1CF3DA5A0470}"/>
              </a:ext>
            </a:extLst>
          </p:cNvPr>
          <p:cNvSpPr>
            <a:spLocks noGrp="1"/>
          </p:cNvSpPr>
          <p:nvPr/>
        </p:nvSpPr>
        <p:spPr>
          <a:xfrm>
            <a:off x="5429250" y="3476625"/>
            <a:ext cx="3714750" cy="1181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Сконструйована система не обов’язково гірша: якість залежить від проєктування, режиму використання та управління.</a:t>
            </a:r>
          </a:p>
        </p:txBody>
      </p:sp>
      <p:sp>
        <p:nvSpPr>
          <p:cNvPr id="16" name="note-rule-8">
            <a:extLst>
              <a:ext uri="{FF2B5EF4-FFF2-40B4-BE49-F238E27FC236}">
                <a16:creationId xmlns:a16="http://schemas.microsoft.com/office/drawing/2014/main" id="{F6F699D6-531F-4589-B13E-84BF0A92961D}"/>
              </a:ext>
            </a:extLst>
          </p:cNvPr>
          <p:cNvSpPr>
            <a:spLocks noGrp="1"/>
          </p:cNvSpPr>
          <p:nvPr/>
        </p:nvSpPr>
        <p:spPr>
          <a:xfrm>
            <a:off x="514350" y="5629275"/>
            <a:ext cx="9010650" cy="38100"/>
          </a:xfrm>
          <a:prstGeom prst="rect">
            <a:avLst/>
          </a:prstGeom>
          <a:solidFill>
            <a:srgbClr val="4D7B83"/>
          </a:solidFill>
          <a:ln w="9525">
            <a:solidFill>
              <a:srgbClr val="4D7B83"/>
            </a:solidFill>
            <a:prstDash val="solid"/>
          </a:ln>
        </p:spPr>
      </p:sp>
      <p:sp>
        <p:nvSpPr>
          <p:cNvPr id="17" name="note-8">
            <a:extLst>
              <a:ext uri="{FF2B5EF4-FFF2-40B4-BE49-F238E27FC236}">
                <a16:creationId xmlns:a16="http://schemas.microsoft.com/office/drawing/2014/main" id="{03980E71-F47E-4D33-85A9-204908F0F964}"/>
              </a:ext>
            </a:extLst>
          </p:cNvPr>
          <p:cNvSpPr>
            <a:spLocks noGrp="1"/>
          </p:cNvSpPr>
          <p:nvPr/>
        </p:nvSpPr>
        <p:spPr>
          <a:xfrm>
            <a:off x="762000" y="5791200"/>
            <a:ext cx="85153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75" b="1">
                <a:solidFill>
                  <a:srgbClr val="35634F"/>
                </a:solidFill>
              </a:defRPr>
            </a:pPr>
            <a:r>
              <a:rPr sz="1275" b="1">
                <a:solidFill>
                  <a:srgbClr val="35634F"/>
                </a:solidFill>
              </a:rPr>
              <a:t>Для невеликих об’єктів правильно спроєктовані водно-болотні системи можуть бути ефективним засобом очищення стоків.</a:t>
            </a:r>
          </a:p>
        </p:txBody>
      </p:sp>
    </p:spTree>
    <p:extLst>
      <p:ext uri="{BB962C8B-B14F-4D97-AF65-F5344CB8AC3E}">
        <p14:creationId xmlns:p14="http://schemas.microsoft.com/office/powerpoint/2010/main" val="14976333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Рисунок 2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17">
            <a:extLst>
              <a:ext uri="{FF2B5EF4-FFF2-40B4-BE49-F238E27FC236}">
                <a16:creationId xmlns:a16="http://schemas.microsoft.com/office/drawing/2014/main" id="{F0FB0E39-A3E7-413B-8F50-53C84072BF3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BF8EF"/>
          </a:solidFill>
          <a:ln w="9525">
            <a:solidFill>
              <a:srgbClr val="FBF8EF"/>
            </a:solidFill>
            <a:prstDash val="solid"/>
          </a:ln>
        </p:spPr>
      </p:sp>
      <p:sp>
        <p:nvSpPr>
          <p:cNvPr id="3" name="edge-17">
            <a:extLst>
              <a:ext uri="{FF2B5EF4-FFF2-40B4-BE49-F238E27FC236}">
                <a16:creationId xmlns:a16="http://schemas.microsoft.com/office/drawing/2014/main" id="{968742F2-B4CC-4684-BA0B-9C63A89448B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D99C35"/>
          </a:solidFill>
          <a:ln w="9525">
            <a:solidFill>
              <a:srgbClr val="D99C35"/>
            </a:solidFill>
            <a:prstDash val="solid"/>
          </a:ln>
        </p:spPr>
      </p:sp>
      <p:sp>
        <p:nvSpPr>
          <p:cNvPr id="4" name="course-17">
            <a:extLst>
              <a:ext uri="{FF2B5EF4-FFF2-40B4-BE49-F238E27FC236}">
                <a16:creationId xmlns:a16="http://schemas.microsoft.com/office/drawing/2014/main" id="{DFAF68DB-5334-46A1-AA25-257344306D4D}"/>
              </a:ext>
            </a:extLst>
          </p:cNvPr>
          <p:cNvSpPr>
            <a:spLocks noGrp="1"/>
          </p:cNvSpPr>
          <p:nvPr/>
        </p:nvSpPr>
        <p:spPr>
          <a:xfrm>
            <a:off x="514350" y="247650"/>
            <a:ext cx="3238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35634F"/>
                </a:solidFill>
              </a:defRPr>
            </a:pPr>
            <a:r>
              <a:rPr sz="975" b="1">
                <a:solidFill>
                  <a:srgbClr val="35634F"/>
                </a:solidFill>
              </a:rPr>
              <a:t>ВІЙСЬКОВА ЕКОЛОГІЯ</a:t>
            </a:r>
          </a:p>
        </p:txBody>
      </p:sp>
      <p:sp>
        <p:nvSpPr>
          <p:cNvPr id="5" name="section-17">
            <a:extLst>
              <a:ext uri="{FF2B5EF4-FFF2-40B4-BE49-F238E27FC236}">
                <a16:creationId xmlns:a16="http://schemas.microsoft.com/office/drawing/2014/main" id="{04F37CB0-4CF5-400C-A300-FD84EC3720CF}"/>
              </a:ext>
            </a:extLst>
          </p:cNvPr>
          <p:cNvSpPr>
            <a:spLocks noGrp="1"/>
          </p:cNvSpPr>
          <p:nvPr/>
        </p:nvSpPr>
        <p:spPr>
          <a:xfrm>
            <a:off x="5715000" y="247650"/>
            <a:ext cx="3810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769080"/>
                </a:solidFill>
              </a:defRPr>
            </a:pPr>
            <a:r>
              <a:rPr sz="900" b="1">
                <a:solidFill>
                  <a:srgbClr val="769080"/>
                </a:solidFill>
              </a:rPr>
              <a:t>РОЗДІЛ 09  ·  ЧАСТИНА А</a:t>
            </a:r>
          </a:p>
        </p:txBody>
      </p:sp>
      <p:sp>
        <p:nvSpPr>
          <p:cNvPr id="6" name="title-17">
            <a:extLst>
              <a:ext uri="{FF2B5EF4-FFF2-40B4-BE49-F238E27FC236}">
                <a16:creationId xmlns:a16="http://schemas.microsoft.com/office/drawing/2014/main" id="{2AD1A783-400F-4FFE-A09D-19D28AAF1881}"/>
              </a:ext>
            </a:extLst>
          </p:cNvPr>
          <p:cNvSpPr>
            <a:spLocks noGrp="1"/>
          </p:cNvSpPr>
          <p:nvPr/>
        </p:nvSpPr>
        <p:spPr>
          <a:xfrm>
            <a:off x="514350" y="571500"/>
            <a:ext cx="89535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625" b="1">
                <a:solidFill>
                  <a:srgbClr val="173129"/>
                </a:solidFill>
              </a:defRPr>
            </a:pPr>
            <a:r>
              <a:rPr sz="2625" b="1">
                <a:solidFill>
                  <a:srgbClr val="173129"/>
                </a:solidFill>
              </a:rPr>
              <a:t>Три типи екосистем відрізняються роллю людини, саморегуляцією та залежністю від ресурсів</a:t>
            </a:r>
          </a:p>
        </p:txBody>
      </p:sp>
      <p:sp>
        <p:nvSpPr>
          <p:cNvPr id="7" name="rule-17">
            <a:extLst>
              <a:ext uri="{FF2B5EF4-FFF2-40B4-BE49-F238E27FC236}">
                <a16:creationId xmlns:a16="http://schemas.microsoft.com/office/drawing/2014/main" id="{F015757D-8832-402F-AB08-5F4EBF71B3A0}"/>
              </a:ext>
            </a:extLst>
          </p:cNvPr>
          <p:cNvSpPr>
            <a:spLocks noGrp="1"/>
          </p:cNvSpPr>
          <p:nvPr/>
        </p:nvSpPr>
        <p:spPr>
          <a:xfrm>
            <a:off x="514350" y="1495425"/>
            <a:ext cx="9010650" cy="38100"/>
          </a:xfrm>
          <a:prstGeom prst="rect">
            <a:avLst/>
          </a:prstGeom>
          <a:solidFill>
            <a:srgbClr val="D99C35"/>
          </a:solidFill>
          <a:ln w="9525">
            <a:solidFill>
              <a:srgbClr val="D99C35"/>
            </a:solidFill>
            <a:prstDash val="solid"/>
          </a:ln>
        </p:spPr>
      </p:sp>
      <p:sp>
        <p:nvSpPr>
          <p:cNvPr id="8" name="number-17">
            <a:extLst>
              <a:ext uri="{FF2B5EF4-FFF2-40B4-BE49-F238E27FC236}">
                <a16:creationId xmlns:a16="http://schemas.microsoft.com/office/drawing/2014/main" id="{F57FC3D2-708B-494F-A6D9-0C1171E2A80F}"/>
              </a:ext>
            </a:extLst>
          </p:cNvPr>
          <p:cNvSpPr>
            <a:spLocks noGrp="1"/>
          </p:cNvSpPr>
          <p:nvPr/>
        </p:nvSpPr>
        <p:spPr>
          <a:xfrm>
            <a:off x="10572750" y="361950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17</a:t>
            </a:r>
          </a:p>
        </p:txBody>
      </p:sp>
      <p:sp>
        <p:nvSpPr>
          <p:cNvPr id="9" name="foot-17">
            <a:extLst>
              <a:ext uri="{FF2B5EF4-FFF2-40B4-BE49-F238E27FC236}">
                <a16:creationId xmlns:a16="http://schemas.microsoft.com/office/drawing/2014/main" id="{EF1182D8-856C-48D5-A2D7-7036CDC37F19}"/>
              </a:ext>
            </a:extLst>
          </p:cNvPr>
          <p:cNvSpPr>
            <a:spLocks noGrp="1"/>
          </p:cNvSpPr>
          <p:nvPr/>
        </p:nvSpPr>
        <p:spPr>
          <a:xfrm>
            <a:off x="10477500" y="6210300"/>
            <a:ext cx="12192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ЕКОСИСТЕМИ</a:t>
            </a:r>
          </a:p>
        </p:txBody>
      </p:sp>
      <p:sp>
        <p:nvSpPr>
          <p:cNvPr id="10" name="def-9">
            <a:extLst>
              <a:ext uri="{FF2B5EF4-FFF2-40B4-BE49-F238E27FC236}">
                <a16:creationId xmlns:a16="http://schemas.microsoft.com/office/drawing/2014/main" id="{00E48A33-FE46-4EE1-AEC2-58137FBEED22}"/>
              </a:ext>
            </a:extLst>
          </p:cNvPr>
          <p:cNvSpPr>
            <a:spLocks noGrp="1"/>
          </p:cNvSpPr>
          <p:nvPr/>
        </p:nvSpPr>
        <p:spPr>
          <a:xfrm>
            <a:off x="514350" y="1752600"/>
            <a:ext cx="901065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173129"/>
                </a:solidFill>
              </a:defRPr>
            </a:pPr>
            <a:r>
              <a:rPr sz="1650" b="1">
                <a:solidFill>
                  <a:srgbClr val="173129"/>
                </a:solidFill>
              </a:rPr>
              <a:t>Натуральні системи підтримують природні процеси, трансформовані поєднують природні й людські функції, а сконструйовані працюють для заданої мети.</a:t>
            </a:r>
          </a:p>
        </p:txBody>
      </p:sp>
      <p:sp>
        <p:nvSpPr>
          <p:cNvPr id="11" name="ca-num-9-0">
            <a:extLst>
              <a:ext uri="{FF2B5EF4-FFF2-40B4-BE49-F238E27FC236}">
                <a16:creationId xmlns:a16="http://schemas.microsoft.com/office/drawing/2014/main" id="{8A15A6AB-E10D-44DB-BFF9-C6314A519955}"/>
              </a:ext>
            </a:extLst>
          </p:cNvPr>
          <p:cNvSpPr>
            <a:spLocks noGrp="1"/>
          </p:cNvSpPr>
          <p:nvPr/>
        </p:nvSpPr>
        <p:spPr>
          <a:xfrm>
            <a:off x="514350" y="3000375"/>
            <a:ext cx="571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D99C35"/>
                </a:solidFill>
              </a:defRPr>
            </a:pPr>
            <a:r>
              <a:rPr sz="1950" b="1">
                <a:solidFill>
                  <a:srgbClr val="D99C35"/>
                </a:solidFill>
              </a:rPr>
              <a:t>01</a:t>
            </a:r>
          </a:p>
        </p:txBody>
      </p:sp>
      <p:sp>
        <p:nvSpPr>
          <p:cNvPr id="12" name="ca-head-9-0">
            <a:extLst>
              <a:ext uri="{FF2B5EF4-FFF2-40B4-BE49-F238E27FC236}">
                <a16:creationId xmlns:a16="http://schemas.microsoft.com/office/drawing/2014/main" id="{289EECC4-36E6-4AD5-B338-48F6220B443C}"/>
              </a:ext>
            </a:extLst>
          </p:cNvPr>
          <p:cNvSpPr>
            <a:spLocks noGrp="1"/>
          </p:cNvSpPr>
          <p:nvPr/>
        </p:nvSpPr>
        <p:spPr>
          <a:xfrm>
            <a:off x="514350" y="3476625"/>
            <a:ext cx="26670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35634F"/>
                </a:solidFill>
              </a:defRPr>
            </a:pPr>
            <a:r>
              <a:rPr sz="1650" b="1">
                <a:solidFill>
                  <a:srgbClr val="35634F"/>
                </a:solidFill>
              </a:rPr>
              <a:t>Натуральна</a:t>
            </a:r>
          </a:p>
        </p:txBody>
      </p:sp>
      <p:sp>
        <p:nvSpPr>
          <p:cNvPr id="13" name="ca-body-9-0">
            <a:extLst>
              <a:ext uri="{FF2B5EF4-FFF2-40B4-BE49-F238E27FC236}">
                <a16:creationId xmlns:a16="http://schemas.microsoft.com/office/drawing/2014/main" id="{2F2A814E-6954-46DC-BA36-99C728EB677F}"/>
              </a:ext>
            </a:extLst>
          </p:cNvPr>
          <p:cNvSpPr>
            <a:spLocks noGrp="1"/>
          </p:cNvSpPr>
          <p:nvPr/>
        </p:nvSpPr>
        <p:spPr>
          <a:xfrm>
            <a:off x="514350" y="3952875"/>
            <a:ext cx="2667000" cy="1333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617069"/>
                </a:solidFill>
              </a:defRPr>
            </a:pPr>
            <a:r>
              <a:rPr sz="1275" b="0">
                <a:solidFill>
                  <a:srgbClr val="617069"/>
                </a:solidFill>
              </a:rPr>
              <a:t>Високе різноманіття, складні мережі, відносно сильна саморегуляція, природне відновлення.</a:t>
            </a:r>
          </a:p>
        </p:txBody>
      </p:sp>
      <p:sp>
        <p:nvSpPr>
          <p:cNvPr id="14" name="ca-line-9-0">
            <a:extLst>
              <a:ext uri="{FF2B5EF4-FFF2-40B4-BE49-F238E27FC236}">
                <a16:creationId xmlns:a16="http://schemas.microsoft.com/office/drawing/2014/main" id="{B42F4726-E58D-4DCE-AC7C-90FB01BA2FFE}"/>
              </a:ext>
            </a:extLst>
          </p:cNvPr>
          <p:cNvSpPr>
            <a:spLocks noGrp="1"/>
          </p:cNvSpPr>
          <p:nvPr/>
        </p:nvSpPr>
        <p:spPr>
          <a:xfrm>
            <a:off x="514350" y="5476875"/>
            <a:ext cx="2667000" cy="38100"/>
          </a:xfrm>
          <a:prstGeom prst="rect">
            <a:avLst/>
          </a:prstGeom>
          <a:solidFill>
            <a:srgbClr val="35634F"/>
          </a:solidFill>
          <a:ln w="9525">
            <a:solidFill>
              <a:srgbClr val="35634F"/>
            </a:solidFill>
            <a:prstDash val="solid"/>
          </a:ln>
        </p:spPr>
      </p:sp>
      <p:sp>
        <p:nvSpPr>
          <p:cNvPr id="15" name="ca-num-9-1">
            <a:extLst>
              <a:ext uri="{FF2B5EF4-FFF2-40B4-BE49-F238E27FC236}">
                <a16:creationId xmlns:a16="http://schemas.microsoft.com/office/drawing/2014/main" id="{C429157E-223D-4985-B9F7-A10E6F3391FE}"/>
              </a:ext>
            </a:extLst>
          </p:cNvPr>
          <p:cNvSpPr>
            <a:spLocks noGrp="1"/>
          </p:cNvSpPr>
          <p:nvPr/>
        </p:nvSpPr>
        <p:spPr>
          <a:xfrm>
            <a:off x="3524250" y="3000375"/>
            <a:ext cx="571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D99C35"/>
                </a:solidFill>
              </a:defRPr>
            </a:pPr>
            <a:r>
              <a:rPr sz="1950" b="1">
                <a:solidFill>
                  <a:srgbClr val="D99C35"/>
                </a:solidFill>
              </a:rPr>
              <a:t>02</a:t>
            </a:r>
          </a:p>
        </p:txBody>
      </p:sp>
      <p:sp>
        <p:nvSpPr>
          <p:cNvPr id="16" name="ca-head-9-1">
            <a:extLst>
              <a:ext uri="{FF2B5EF4-FFF2-40B4-BE49-F238E27FC236}">
                <a16:creationId xmlns:a16="http://schemas.microsoft.com/office/drawing/2014/main" id="{608B9462-48AF-4798-BB1F-8C77894205F3}"/>
              </a:ext>
            </a:extLst>
          </p:cNvPr>
          <p:cNvSpPr>
            <a:spLocks noGrp="1"/>
          </p:cNvSpPr>
          <p:nvPr/>
        </p:nvSpPr>
        <p:spPr>
          <a:xfrm>
            <a:off x="3524250" y="3476625"/>
            <a:ext cx="26670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35634F"/>
                </a:solidFill>
              </a:defRPr>
            </a:pPr>
            <a:r>
              <a:rPr sz="1650" b="1">
                <a:solidFill>
                  <a:srgbClr val="35634F"/>
                </a:solidFill>
              </a:rPr>
              <a:t>Трансформована</a:t>
            </a:r>
          </a:p>
        </p:txBody>
      </p:sp>
      <p:sp>
        <p:nvSpPr>
          <p:cNvPr id="17" name="ca-body-9-1">
            <a:extLst>
              <a:ext uri="{FF2B5EF4-FFF2-40B4-BE49-F238E27FC236}">
                <a16:creationId xmlns:a16="http://schemas.microsoft.com/office/drawing/2014/main" id="{5FE8E307-1887-4308-BD3A-7EF658B15065}"/>
              </a:ext>
            </a:extLst>
          </p:cNvPr>
          <p:cNvSpPr>
            <a:spLocks noGrp="1"/>
          </p:cNvSpPr>
          <p:nvPr/>
        </p:nvSpPr>
        <p:spPr>
          <a:xfrm>
            <a:off x="3524250" y="3952875"/>
            <a:ext cx="2667000" cy="1333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617069"/>
                </a:solidFill>
              </a:defRPr>
            </a:pPr>
            <a:r>
              <a:rPr sz="1275" b="0">
                <a:solidFill>
                  <a:srgbClr val="617069"/>
                </a:solidFill>
              </a:rPr>
              <a:t>Знижене різноманіття, частково порушена регуляція, потрібні допоміжні заходи.</a:t>
            </a:r>
          </a:p>
        </p:txBody>
      </p:sp>
      <p:sp>
        <p:nvSpPr>
          <p:cNvPr id="18" name="ca-line-9-1">
            <a:extLst>
              <a:ext uri="{FF2B5EF4-FFF2-40B4-BE49-F238E27FC236}">
                <a16:creationId xmlns:a16="http://schemas.microsoft.com/office/drawing/2014/main" id="{D20FA594-1382-4100-AF12-7A2E1227E0F7}"/>
              </a:ext>
            </a:extLst>
          </p:cNvPr>
          <p:cNvSpPr>
            <a:spLocks noGrp="1"/>
          </p:cNvSpPr>
          <p:nvPr/>
        </p:nvSpPr>
        <p:spPr>
          <a:xfrm>
            <a:off x="3524250" y="5476875"/>
            <a:ext cx="2667000" cy="38100"/>
          </a:xfrm>
          <a:prstGeom prst="rect">
            <a:avLst/>
          </a:prstGeom>
          <a:solidFill>
            <a:srgbClr val="4D7B83"/>
          </a:solidFill>
          <a:ln w="9525">
            <a:solidFill>
              <a:srgbClr val="4D7B83"/>
            </a:solidFill>
            <a:prstDash val="solid"/>
          </a:ln>
        </p:spPr>
      </p:sp>
      <p:sp>
        <p:nvSpPr>
          <p:cNvPr id="19" name="ca-num-9-2">
            <a:extLst>
              <a:ext uri="{FF2B5EF4-FFF2-40B4-BE49-F238E27FC236}">
                <a16:creationId xmlns:a16="http://schemas.microsoft.com/office/drawing/2014/main" id="{E5D525E0-C7EC-471E-AB74-CC1D1394FD7C}"/>
              </a:ext>
            </a:extLst>
          </p:cNvPr>
          <p:cNvSpPr>
            <a:spLocks noGrp="1"/>
          </p:cNvSpPr>
          <p:nvPr/>
        </p:nvSpPr>
        <p:spPr>
          <a:xfrm>
            <a:off x="6534150" y="3000375"/>
            <a:ext cx="571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D99C35"/>
                </a:solidFill>
              </a:defRPr>
            </a:pPr>
            <a:r>
              <a:rPr sz="1950" b="1">
                <a:solidFill>
                  <a:srgbClr val="D99C35"/>
                </a:solidFill>
              </a:rPr>
              <a:t>03</a:t>
            </a:r>
          </a:p>
        </p:txBody>
      </p:sp>
      <p:sp>
        <p:nvSpPr>
          <p:cNvPr id="20" name="ca-head-9-2">
            <a:extLst>
              <a:ext uri="{FF2B5EF4-FFF2-40B4-BE49-F238E27FC236}">
                <a16:creationId xmlns:a16="http://schemas.microsoft.com/office/drawing/2014/main" id="{CE3B5317-F65B-4F6E-8460-C99E1826D971}"/>
              </a:ext>
            </a:extLst>
          </p:cNvPr>
          <p:cNvSpPr>
            <a:spLocks noGrp="1"/>
          </p:cNvSpPr>
          <p:nvPr/>
        </p:nvSpPr>
        <p:spPr>
          <a:xfrm>
            <a:off x="6534150" y="3476625"/>
            <a:ext cx="26670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35634F"/>
                </a:solidFill>
              </a:defRPr>
            </a:pPr>
            <a:r>
              <a:rPr sz="1650" b="1">
                <a:solidFill>
                  <a:srgbClr val="35634F"/>
                </a:solidFill>
              </a:rPr>
              <a:t>Сконструйована</a:t>
            </a:r>
          </a:p>
        </p:txBody>
      </p:sp>
      <p:sp>
        <p:nvSpPr>
          <p:cNvPr id="21" name="ca-body-9-2">
            <a:extLst>
              <a:ext uri="{FF2B5EF4-FFF2-40B4-BE49-F238E27FC236}">
                <a16:creationId xmlns:a16="http://schemas.microsoft.com/office/drawing/2014/main" id="{E264A343-7729-4863-A499-97C826BCC61C}"/>
              </a:ext>
            </a:extLst>
          </p:cNvPr>
          <p:cNvSpPr>
            <a:spLocks noGrp="1"/>
          </p:cNvSpPr>
          <p:nvPr/>
        </p:nvSpPr>
        <p:spPr>
          <a:xfrm>
            <a:off x="6534150" y="3952875"/>
            <a:ext cx="2667000" cy="1333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617069"/>
                </a:solidFill>
              </a:defRPr>
            </a:pPr>
            <a:r>
              <a:rPr sz="1275" b="0">
                <a:solidFill>
                  <a:srgbClr val="617069"/>
                </a:solidFill>
              </a:rPr>
              <a:t>Контрольований склад, спрощені зв’язки, висока ресурсна залежність і постійне управління.</a:t>
            </a:r>
          </a:p>
        </p:txBody>
      </p:sp>
      <p:sp>
        <p:nvSpPr>
          <p:cNvPr id="22" name="ca-line-9-2">
            <a:extLst>
              <a:ext uri="{FF2B5EF4-FFF2-40B4-BE49-F238E27FC236}">
                <a16:creationId xmlns:a16="http://schemas.microsoft.com/office/drawing/2014/main" id="{D45305B8-1648-41F1-9A39-475F31EB0AD5}"/>
              </a:ext>
            </a:extLst>
          </p:cNvPr>
          <p:cNvSpPr>
            <a:spLocks noGrp="1"/>
          </p:cNvSpPr>
          <p:nvPr/>
        </p:nvSpPr>
        <p:spPr>
          <a:xfrm>
            <a:off x="6534150" y="5476875"/>
            <a:ext cx="2667000" cy="38100"/>
          </a:xfrm>
          <a:prstGeom prst="rect">
            <a:avLst/>
          </a:prstGeom>
          <a:solidFill>
            <a:srgbClr val="A15A35"/>
          </a:solidFill>
          <a:ln w="9525">
            <a:solidFill>
              <a:srgbClr val="A15A35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2732553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18">
            <a:extLst>
              <a:ext uri="{FF2B5EF4-FFF2-40B4-BE49-F238E27FC236}">
                <a16:creationId xmlns:a16="http://schemas.microsoft.com/office/drawing/2014/main" id="{4F15F371-FFEC-4D0B-947A-B995E28B18C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BF8EF"/>
          </a:solidFill>
          <a:ln w="9525">
            <a:solidFill>
              <a:srgbClr val="FBF8EF"/>
            </a:solidFill>
            <a:prstDash val="solid"/>
          </a:ln>
        </p:spPr>
      </p:sp>
      <p:sp>
        <p:nvSpPr>
          <p:cNvPr id="3" name="edge-18">
            <a:extLst>
              <a:ext uri="{FF2B5EF4-FFF2-40B4-BE49-F238E27FC236}">
                <a16:creationId xmlns:a16="http://schemas.microsoft.com/office/drawing/2014/main" id="{8293FB65-6DBA-4C7F-8693-4509A7EDDA8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4D7B83"/>
          </a:solidFill>
          <a:ln w="9525">
            <a:solidFill>
              <a:srgbClr val="4D7B83"/>
            </a:solidFill>
            <a:prstDash val="solid"/>
          </a:ln>
        </p:spPr>
      </p:sp>
      <p:sp>
        <p:nvSpPr>
          <p:cNvPr id="4" name="course-18">
            <a:extLst>
              <a:ext uri="{FF2B5EF4-FFF2-40B4-BE49-F238E27FC236}">
                <a16:creationId xmlns:a16="http://schemas.microsoft.com/office/drawing/2014/main" id="{4DED8681-661C-4275-A125-929AB5A67E51}"/>
              </a:ext>
            </a:extLst>
          </p:cNvPr>
          <p:cNvSpPr>
            <a:spLocks noGrp="1"/>
          </p:cNvSpPr>
          <p:nvPr/>
        </p:nvSpPr>
        <p:spPr>
          <a:xfrm>
            <a:off x="514350" y="247650"/>
            <a:ext cx="3238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35634F"/>
                </a:solidFill>
              </a:defRPr>
            </a:pPr>
            <a:r>
              <a:rPr sz="975" b="1">
                <a:solidFill>
                  <a:srgbClr val="35634F"/>
                </a:solidFill>
              </a:rPr>
              <a:t>ВІЙСЬКОВА ЕКОЛОГІЯ</a:t>
            </a:r>
          </a:p>
        </p:txBody>
      </p:sp>
      <p:sp>
        <p:nvSpPr>
          <p:cNvPr id="5" name="section-18">
            <a:extLst>
              <a:ext uri="{FF2B5EF4-FFF2-40B4-BE49-F238E27FC236}">
                <a16:creationId xmlns:a16="http://schemas.microsoft.com/office/drawing/2014/main" id="{0C0A5972-3F9F-4463-A7E3-2607880115CB}"/>
              </a:ext>
            </a:extLst>
          </p:cNvPr>
          <p:cNvSpPr>
            <a:spLocks noGrp="1"/>
          </p:cNvSpPr>
          <p:nvPr/>
        </p:nvSpPr>
        <p:spPr>
          <a:xfrm>
            <a:off x="5715000" y="247650"/>
            <a:ext cx="3810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769080"/>
                </a:solidFill>
              </a:defRPr>
            </a:pPr>
            <a:r>
              <a:rPr sz="900" b="1">
                <a:solidFill>
                  <a:srgbClr val="769080"/>
                </a:solidFill>
              </a:rPr>
              <a:t>РОЗДІЛ 09  ·  ЧАСТИНА Б</a:t>
            </a:r>
          </a:p>
        </p:txBody>
      </p:sp>
      <p:sp>
        <p:nvSpPr>
          <p:cNvPr id="6" name="title-18">
            <a:extLst>
              <a:ext uri="{FF2B5EF4-FFF2-40B4-BE49-F238E27FC236}">
                <a16:creationId xmlns:a16="http://schemas.microsoft.com/office/drawing/2014/main" id="{87FFEDF8-49D0-4840-9FFC-0CAF6ED5F2B0}"/>
              </a:ext>
            </a:extLst>
          </p:cNvPr>
          <p:cNvSpPr>
            <a:spLocks noGrp="1"/>
          </p:cNvSpPr>
          <p:nvPr/>
        </p:nvSpPr>
        <p:spPr>
          <a:xfrm>
            <a:off x="514350" y="571500"/>
            <a:ext cx="89535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625" b="1">
                <a:solidFill>
                  <a:srgbClr val="173129"/>
                </a:solidFill>
              </a:defRPr>
            </a:pPr>
            <a:r>
              <a:rPr sz="2625" b="1">
                <a:solidFill>
                  <a:srgbClr val="173129"/>
                </a:solidFill>
              </a:rPr>
              <a:t>Походження не гарантує ані стійкості, ані екологічної якості</a:t>
            </a:r>
          </a:p>
        </p:txBody>
      </p:sp>
      <p:sp>
        <p:nvSpPr>
          <p:cNvPr id="7" name="rule-18">
            <a:extLst>
              <a:ext uri="{FF2B5EF4-FFF2-40B4-BE49-F238E27FC236}">
                <a16:creationId xmlns:a16="http://schemas.microsoft.com/office/drawing/2014/main" id="{53ECDEA6-2D89-4EBE-82FF-8712A75D12EB}"/>
              </a:ext>
            </a:extLst>
          </p:cNvPr>
          <p:cNvSpPr>
            <a:spLocks noGrp="1"/>
          </p:cNvSpPr>
          <p:nvPr/>
        </p:nvSpPr>
        <p:spPr>
          <a:xfrm>
            <a:off x="514350" y="1495425"/>
            <a:ext cx="9010650" cy="38100"/>
          </a:xfrm>
          <a:prstGeom prst="rect">
            <a:avLst/>
          </a:prstGeom>
          <a:solidFill>
            <a:srgbClr val="4D7B83"/>
          </a:solidFill>
          <a:ln w="9525">
            <a:solidFill>
              <a:srgbClr val="4D7B83"/>
            </a:solidFill>
            <a:prstDash val="solid"/>
          </a:ln>
        </p:spPr>
      </p:sp>
      <p:sp>
        <p:nvSpPr>
          <p:cNvPr id="8" name="number-18">
            <a:extLst>
              <a:ext uri="{FF2B5EF4-FFF2-40B4-BE49-F238E27FC236}">
                <a16:creationId xmlns:a16="http://schemas.microsoft.com/office/drawing/2014/main" id="{55F527F9-9AF7-46CC-BA0D-08844B49678D}"/>
              </a:ext>
            </a:extLst>
          </p:cNvPr>
          <p:cNvSpPr>
            <a:spLocks noGrp="1"/>
          </p:cNvSpPr>
          <p:nvPr/>
        </p:nvSpPr>
        <p:spPr>
          <a:xfrm>
            <a:off x="10572750" y="361950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18</a:t>
            </a:r>
          </a:p>
        </p:txBody>
      </p:sp>
      <p:sp>
        <p:nvSpPr>
          <p:cNvPr id="9" name="foot-18">
            <a:extLst>
              <a:ext uri="{FF2B5EF4-FFF2-40B4-BE49-F238E27FC236}">
                <a16:creationId xmlns:a16="http://schemas.microsoft.com/office/drawing/2014/main" id="{BEC8905C-ACD9-4ADE-849E-E0DD9B87CF25}"/>
              </a:ext>
            </a:extLst>
          </p:cNvPr>
          <p:cNvSpPr>
            <a:spLocks noGrp="1"/>
          </p:cNvSpPr>
          <p:nvPr/>
        </p:nvSpPr>
        <p:spPr>
          <a:xfrm>
            <a:off x="10477500" y="6210300"/>
            <a:ext cx="12192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ЕКОСИСТЕМИ</a:t>
            </a:r>
          </a:p>
        </p:txBody>
      </p:sp>
      <p:sp>
        <p:nvSpPr>
          <p:cNvPr id="10" name="lead-9">
            <a:extLst>
              <a:ext uri="{FF2B5EF4-FFF2-40B4-BE49-F238E27FC236}">
                <a16:creationId xmlns:a16="http://schemas.microsoft.com/office/drawing/2014/main" id="{279123E2-70B4-4ABE-836C-00ABA821A994}"/>
              </a:ext>
            </a:extLst>
          </p:cNvPr>
          <p:cNvSpPr>
            <a:spLocks noGrp="1"/>
          </p:cNvSpPr>
          <p:nvPr/>
        </p:nvSpPr>
        <p:spPr>
          <a:xfrm>
            <a:off x="514350" y="1752600"/>
            <a:ext cx="901065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1">
                <a:solidFill>
                  <a:srgbClr val="173129"/>
                </a:solidFill>
              </a:defRPr>
            </a:pPr>
            <a:r>
              <a:rPr sz="1575" b="1">
                <a:solidFill>
                  <a:srgbClr val="173129"/>
                </a:solidFill>
              </a:rPr>
              <a:t>Сильний вплив здатен зруйнувати природну систему, тоді як добре спроєктована штучна система може очищувати воду або зменшувати ризики.</a:t>
            </a:r>
          </a:p>
        </p:txBody>
      </p:sp>
      <p:sp>
        <p:nvSpPr>
          <p:cNvPr id="11" name="action-h-9">
            <a:extLst>
              <a:ext uri="{FF2B5EF4-FFF2-40B4-BE49-F238E27FC236}">
                <a16:creationId xmlns:a16="http://schemas.microsoft.com/office/drawing/2014/main" id="{B1B08793-C1B9-4158-A958-4E33123084C1}"/>
              </a:ext>
            </a:extLst>
          </p:cNvPr>
          <p:cNvSpPr>
            <a:spLocks noGrp="1"/>
          </p:cNvSpPr>
          <p:nvPr/>
        </p:nvSpPr>
        <p:spPr>
          <a:xfrm>
            <a:off x="514350" y="2800350"/>
            <a:ext cx="4000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35634F"/>
                </a:solidFill>
              </a:defRPr>
            </a:pPr>
            <a:r>
              <a:rPr sz="1725" b="1">
                <a:solidFill>
                  <a:srgbClr val="35634F"/>
                </a:solidFill>
              </a:rPr>
              <a:t>Що врахувати на практиці</a:t>
            </a:r>
          </a:p>
        </p:txBody>
      </p:sp>
      <p:sp>
        <p:nvSpPr>
          <p:cNvPr id="12" name="actions-9">
            <a:extLst>
              <a:ext uri="{FF2B5EF4-FFF2-40B4-BE49-F238E27FC236}">
                <a16:creationId xmlns:a16="http://schemas.microsoft.com/office/drawing/2014/main" id="{941EA6B3-135D-4982-80C1-C27EC29ABF49}"/>
              </a:ext>
            </a:extLst>
          </p:cNvPr>
          <p:cNvSpPr>
            <a:spLocks noGrp="1"/>
          </p:cNvSpPr>
          <p:nvPr/>
        </p:nvSpPr>
        <p:spPr>
          <a:xfrm>
            <a:off x="514350" y="3257550"/>
            <a:ext cx="4191000" cy="2095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617069"/>
                </a:solidFill>
              </a:defRPr>
            </a:pPr>
            <a:r>
              <a:rPr sz="1275" b="0">
                <a:solidFill>
                  <a:srgbClr val="617069"/>
                </a:solidFill>
              </a:rPr>
              <a:t>•  порівнювати реальні функції, а не назви</a:t>
            </a:r>
          </a:p>
          <a:p>
            <a:pPr algn="l">
              <a:defRPr sz="1275" b="0">
                <a:solidFill>
                  <a:srgbClr val="617069"/>
                </a:solidFill>
              </a:defRPr>
            </a:pPr>
            <a:r>
              <a:rPr sz="1275" b="0">
                <a:solidFill>
                  <a:srgbClr val="617069"/>
                </a:solidFill>
              </a:rPr>
              <a:t>•  оцінювати біорізноманіття й трофічну складність</a:t>
            </a:r>
          </a:p>
          <a:p>
            <a:pPr algn="l">
              <a:defRPr sz="1275" b="0">
                <a:solidFill>
                  <a:srgbClr val="617069"/>
                </a:solidFill>
              </a:defRPr>
            </a:pPr>
            <a:r>
              <a:rPr sz="1275" b="0">
                <a:solidFill>
                  <a:srgbClr val="617069"/>
                </a:solidFill>
              </a:rPr>
              <a:t>•  визначати рівень саморегуляції</a:t>
            </a:r>
          </a:p>
          <a:p>
            <a:pPr algn="l">
              <a:defRPr sz="1275" b="0">
                <a:solidFill>
                  <a:srgbClr val="617069"/>
                </a:solidFill>
              </a:defRPr>
            </a:pPr>
            <a:r>
              <a:rPr sz="1275" b="0">
                <a:solidFill>
                  <a:srgbClr val="617069"/>
                </a:solidFill>
              </a:rPr>
              <a:t>•  оцінювати ресурсну залежність</a:t>
            </a:r>
          </a:p>
          <a:p>
            <a:pPr algn="l">
              <a:defRPr sz="1275" b="0">
                <a:solidFill>
                  <a:srgbClr val="617069"/>
                </a:solidFill>
              </a:defRPr>
            </a:pPr>
            <a:r>
              <a:rPr sz="1275" b="0">
                <a:solidFill>
                  <a:srgbClr val="617069"/>
                </a:solidFill>
              </a:rPr>
              <a:t>•  обирати відповідний спосіб відновлення</a:t>
            </a:r>
          </a:p>
        </p:txBody>
      </p:sp>
      <p:sp>
        <p:nvSpPr>
          <p:cNvPr id="13" name="callout-9">
            <a:extLst>
              <a:ext uri="{FF2B5EF4-FFF2-40B4-BE49-F238E27FC236}">
                <a16:creationId xmlns:a16="http://schemas.microsoft.com/office/drawing/2014/main" id="{D8FD56C6-0CE8-4948-9B40-A8DE4315AF52}"/>
              </a:ext>
            </a:extLst>
          </p:cNvPr>
          <p:cNvSpPr>
            <a:spLocks noGrp="1"/>
          </p:cNvSpPr>
          <p:nvPr/>
        </p:nvSpPr>
        <p:spPr>
          <a:xfrm>
            <a:off x="5095875" y="2800350"/>
            <a:ext cx="4429125" cy="2152650"/>
          </a:xfrm>
          <a:prstGeom prst="roundRect">
            <a:avLst>
              <a:gd name="adj" fmla="val 5310"/>
            </a:avLst>
          </a:prstGeom>
          <a:solidFill>
            <a:srgbClr val="153D33"/>
          </a:solidFill>
          <a:ln w="9525">
            <a:solidFill>
              <a:srgbClr val="153D33"/>
            </a:solidFill>
            <a:prstDash val="solid"/>
          </a:ln>
        </p:spPr>
      </p:sp>
      <p:sp>
        <p:nvSpPr>
          <p:cNvPr id="14" name="callout-h-9">
            <a:extLst>
              <a:ext uri="{FF2B5EF4-FFF2-40B4-BE49-F238E27FC236}">
                <a16:creationId xmlns:a16="http://schemas.microsoft.com/office/drawing/2014/main" id="{E184BDE8-19D7-4C2E-BC4D-FA326208E65F}"/>
              </a:ext>
            </a:extLst>
          </p:cNvPr>
          <p:cNvSpPr>
            <a:spLocks noGrp="1"/>
          </p:cNvSpPr>
          <p:nvPr/>
        </p:nvSpPr>
        <p:spPr>
          <a:xfrm>
            <a:off x="5429250" y="3028950"/>
            <a:ext cx="3714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125" b="1">
                <a:solidFill>
                  <a:srgbClr val="F2D395"/>
                </a:solidFill>
              </a:defRPr>
            </a:pPr>
            <a:r>
              <a:rPr sz="1125" b="1">
                <a:solidFill>
                  <a:srgbClr val="F2D395"/>
                </a:solidFill>
              </a:rPr>
              <a:t>КЛЮЧОВИЙ АКЦЕНТ</a:t>
            </a:r>
          </a:p>
        </p:txBody>
      </p:sp>
      <p:sp>
        <p:nvSpPr>
          <p:cNvPr id="15" name="callout-b-9">
            <a:extLst>
              <a:ext uri="{FF2B5EF4-FFF2-40B4-BE49-F238E27FC236}">
                <a16:creationId xmlns:a16="http://schemas.microsoft.com/office/drawing/2014/main" id="{3A021D89-0503-44BB-BAEA-631680032857}"/>
              </a:ext>
            </a:extLst>
          </p:cNvPr>
          <p:cNvSpPr>
            <a:spLocks noGrp="1"/>
          </p:cNvSpPr>
          <p:nvPr/>
        </p:nvSpPr>
        <p:spPr>
          <a:xfrm>
            <a:off x="5429250" y="3476625"/>
            <a:ext cx="3714750" cy="1181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Ключове питання: чи зберігає система функції та здатність відновлюватися за наявного навантаження?</a:t>
            </a:r>
          </a:p>
        </p:txBody>
      </p:sp>
      <p:sp>
        <p:nvSpPr>
          <p:cNvPr id="16" name="note-rule-9">
            <a:extLst>
              <a:ext uri="{FF2B5EF4-FFF2-40B4-BE49-F238E27FC236}">
                <a16:creationId xmlns:a16="http://schemas.microsoft.com/office/drawing/2014/main" id="{A88047FD-8690-4605-8319-43C8A3F6DFF2}"/>
              </a:ext>
            </a:extLst>
          </p:cNvPr>
          <p:cNvSpPr>
            <a:spLocks noGrp="1"/>
          </p:cNvSpPr>
          <p:nvPr/>
        </p:nvSpPr>
        <p:spPr>
          <a:xfrm>
            <a:off x="514350" y="5629275"/>
            <a:ext cx="9010650" cy="38100"/>
          </a:xfrm>
          <a:prstGeom prst="rect">
            <a:avLst/>
          </a:prstGeom>
          <a:solidFill>
            <a:srgbClr val="4D7B83"/>
          </a:solidFill>
          <a:ln w="9525">
            <a:solidFill>
              <a:srgbClr val="4D7B83"/>
            </a:solidFill>
            <a:prstDash val="solid"/>
          </a:ln>
        </p:spPr>
      </p:sp>
      <p:sp>
        <p:nvSpPr>
          <p:cNvPr id="17" name="note-9">
            <a:extLst>
              <a:ext uri="{FF2B5EF4-FFF2-40B4-BE49-F238E27FC236}">
                <a16:creationId xmlns:a16="http://schemas.microsoft.com/office/drawing/2014/main" id="{D0641899-5648-4289-8BB7-C57355A503EA}"/>
              </a:ext>
            </a:extLst>
          </p:cNvPr>
          <p:cNvSpPr>
            <a:spLocks noGrp="1"/>
          </p:cNvSpPr>
          <p:nvPr/>
        </p:nvSpPr>
        <p:spPr>
          <a:xfrm>
            <a:off x="762000" y="5791200"/>
            <a:ext cx="85153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75" b="1">
                <a:solidFill>
                  <a:srgbClr val="35634F"/>
                </a:solidFill>
              </a:defRPr>
            </a:pPr>
            <a:r>
              <a:rPr sz="1275" b="1">
                <a:solidFill>
                  <a:srgbClr val="35634F"/>
                </a:solidFill>
              </a:rPr>
              <a:t>Порівняння потрібне для правильного вибору режиму використання, моніторингу й природоохоронних заходів.</a:t>
            </a:r>
          </a:p>
        </p:txBody>
      </p:sp>
    </p:spTree>
    <p:extLst>
      <p:ext uri="{BB962C8B-B14F-4D97-AF65-F5344CB8AC3E}">
        <p14:creationId xmlns:p14="http://schemas.microsoft.com/office/powerpoint/2010/main" val="13116283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Рисунок 2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19">
            <a:extLst>
              <a:ext uri="{FF2B5EF4-FFF2-40B4-BE49-F238E27FC236}">
                <a16:creationId xmlns:a16="http://schemas.microsoft.com/office/drawing/2014/main" id="{43FAB96B-B9E4-4807-98EF-861B36E5709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BF8EF"/>
          </a:solidFill>
          <a:ln w="9525">
            <a:solidFill>
              <a:srgbClr val="FBF8EF"/>
            </a:solidFill>
            <a:prstDash val="solid"/>
          </a:ln>
        </p:spPr>
      </p:sp>
      <p:sp>
        <p:nvSpPr>
          <p:cNvPr id="3" name="edge-19">
            <a:extLst>
              <a:ext uri="{FF2B5EF4-FFF2-40B4-BE49-F238E27FC236}">
                <a16:creationId xmlns:a16="http://schemas.microsoft.com/office/drawing/2014/main" id="{D9EE3923-A28B-4BD0-B56D-6C208A450E6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D99C35"/>
          </a:solidFill>
          <a:ln w="9525">
            <a:solidFill>
              <a:srgbClr val="D99C35"/>
            </a:solidFill>
            <a:prstDash val="solid"/>
          </a:ln>
        </p:spPr>
      </p:sp>
      <p:sp>
        <p:nvSpPr>
          <p:cNvPr id="4" name="course-19">
            <a:extLst>
              <a:ext uri="{FF2B5EF4-FFF2-40B4-BE49-F238E27FC236}">
                <a16:creationId xmlns:a16="http://schemas.microsoft.com/office/drawing/2014/main" id="{37ECD859-B0A9-42AB-8FAE-3431EB484933}"/>
              </a:ext>
            </a:extLst>
          </p:cNvPr>
          <p:cNvSpPr>
            <a:spLocks noGrp="1"/>
          </p:cNvSpPr>
          <p:nvPr/>
        </p:nvSpPr>
        <p:spPr>
          <a:xfrm>
            <a:off x="514350" y="247650"/>
            <a:ext cx="3238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35634F"/>
                </a:solidFill>
              </a:defRPr>
            </a:pPr>
            <a:r>
              <a:rPr sz="975" b="1">
                <a:solidFill>
                  <a:srgbClr val="35634F"/>
                </a:solidFill>
              </a:rPr>
              <a:t>ВІЙСЬКОВА ЕКОЛОГІЯ</a:t>
            </a:r>
          </a:p>
        </p:txBody>
      </p:sp>
      <p:sp>
        <p:nvSpPr>
          <p:cNvPr id="5" name="section-19">
            <a:extLst>
              <a:ext uri="{FF2B5EF4-FFF2-40B4-BE49-F238E27FC236}">
                <a16:creationId xmlns:a16="http://schemas.microsoft.com/office/drawing/2014/main" id="{1ADB2914-3363-4B77-B3ED-539F5FE6853C}"/>
              </a:ext>
            </a:extLst>
          </p:cNvPr>
          <p:cNvSpPr>
            <a:spLocks noGrp="1"/>
          </p:cNvSpPr>
          <p:nvPr/>
        </p:nvSpPr>
        <p:spPr>
          <a:xfrm>
            <a:off x="5715000" y="247650"/>
            <a:ext cx="3810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769080"/>
                </a:solidFill>
              </a:defRPr>
            </a:pPr>
            <a:r>
              <a:rPr sz="900" b="1">
                <a:solidFill>
                  <a:srgbClr val="769080"/>
                </a:solidFill>
              </a:rPr>
              <a:t>РОЗДІЛ 10  ·  ЧАСТИНА А</a:t>
            </a:r>
          </a:p>
        </p:txBody>
      </p:sp>
      <p:sp>
        <p:nvSpPr>
          <p:cNvPr id="6" name="title-19">
            <a:extLst>
              <a:ext uri="{FF2B5EF4-FFF2-40B4-BE49-F238E27FC236}">
                <a16:creationId xmlns:a16="http://schemas.microsoft.com/office/drawing/2014/main" id="{CEC28459-B979-4863-8F58-BBEE534C8019}"/>
              </a:ext>
            </a:extLst>
          </p:cNvPr>
          <p:cNvSpPr>
            <a:spLocks noGrp="1"/>
          </p:cNvSpPr>
          <p:nvPr/>
        </p:nvSpPr>
        <p:spPr>
          <a:xfrm>
            <a:off x="514350" y="571500"/>
            <a:ext cx="89535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625" b="1">
                <a:solidFill>
                  <a:srgbClr val="173129"/>
                </a:solidFill>
              </a:defRPr>
            </a:pPr>
            <a:r>
              <a:rPr sz="2625" b="1">
                <a:solidFill>
                  <a:srgbClr val="173129"/>
                </a:solidFill>
              </a:rPr>
              <a:t>Екосистемні послуги — це конкретні вигоди, які люди отримують від функціонування природи</a:t>
            </a:r>
          </a:p>
        </p:txBody>
      </p:sp>
      <p:sp>
        <p:nvSpPr>
          <p:cNvPr id="7" name="rule-19">
            <a:extLst>
              <a:ext uri="{FF2B5EF4-FFF2-40B4-BE49-F238E27FC236}">
                <a16:creationId xmlns:a16="http://schemas.microsoft.com/office/drawing/2014/main" id="{325F22D9-9735-4520-BFCD-3937A798F4B3}"/>
              </a:ext>
            </a:extLst>
          </p:cNvPr>
          <p:cNvSpPr>
            <a:spLocks noGrp="1"/>
          </p:cNvSpPr>
          <p:nvPr/>
        </p:nvSpPr>
        <p:spPr>
          <a:xfrm>
            <a:off x="514350" y="1495425"/>
            <a:ext cx="9010650" cy="38100"/>
          </a:xfrm>
          <a:prstGeom prst="rect">
            <a:avLst/>
          </a:prstGeom>
          <a:solidFill>
            <a:srgbClr val="D99C35"/>
          </a:solidFill>
          <a:ln w="9525">
            <a:solidFill>
              <a:srgbClr val="D99C35"/>
            </a:solidFill>
            <a:prstDash val="solid"/>
          </a:ln>
        </p:spPr>
      </p:sp>
      <p:sp>
        <p:nvSpPr>
          <p:cNvPr id="8" name="number-19">
            <a:extLst>
              <a:ext uri="{FF2B5EF4-FFF2-40B4-BE49-F238E27FC236}">
                <a16:creationId xmlns:a16="http://schemas.microsoft.com/office/drawing/2014/main" id="{D086BE5A-0B92-4D5D-9429-206EAC9F2C49}"/>
              </a:ext>
            </a:extLst>
          </p:cNvPr>
          <p:cNvSpPr>
            <a:spLocks noGrp="1"/>
          </p:cNvSpPr>
          <p:nvPr/>
        </p:nvSpPr>
        <p:spPr>
          <a:xfrm>
            <a:off x="10572750" y="361950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19</a:t>
            </a:r>
          </a:p>
        </p:txBody>
      </p:sp>
      <p:sp>
        <p:nvSpPr>
          <p:cNvPr id="9" name="foot-19">
            <a:extLst>
              <a:ext uri="{FF2B5EF4-FFF2-40B4-BE49-F238E27FC236}">
                <a16:creationId xmlns:a16="http://schemas.microsoft.com/office/drawing/2014/main" id="{6641F0EB-75B7-4924-AA05-08EC2E3BAEA7}"/>
              </a:ext>
            </a:extLst>
          </p:cNvPr>
          <p:cNvSpPr>
            <a:spLocks noGrp="1"/>
          </p:cNvSpPr>
          <p:nvPr/>
        </p:nvSpPr>
        <p:spPr>
          <a:xfrm>
            <a:off x="10477500" y="6210300"/>
            <a:ext cx="12192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ЕКОСИСТЕМИ</a:t>
            </a:r>
          </a:p>
        </p:txBody>
      </p:sp>
      <p:sp>
        <p:nvSpPr>
          <p:cNvPr id="10" name="def-10">
            <a:extLst>
              <a:ext uri="{FF2B5EF4-FFF2-40B4-BE49-F238E27FC236}">
                <a16:creationId xmlns:a16="http://schemas.microsoft.com/office/drawing/2014/main" id="{E9E9F6B1-E3A5-4ACB-95BE-90890CE1D887}"/>
              </a:ext>
            </a:extLst>
          </p:cNvPr>
          <p:cNvSpPr>
            <a:spLocks noGrp="1"/>
          </p:cNvSpPr>
          <p:nvPr/>
        </p:nvSpPr>
        <p:spPr>
          <a:xfrm>
            <a:off x="514350" y="1752600"/>
            <a:ext cx="901065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173129"/>
                </a:solidFill>
              </a:defRPr>
            </a:pPr>
            <a:r>
              <a:rPr sz="1650" b="1">
                <a:solidFill>
                  <a:srgbClr val="173129"/>
                </a:solidFill>
              </a:rPr>
              <a:t>Вода, їжа й деревина є лише частиною вигод; не менш важливі регулювання клімату й повеней, ґрунтоутворення, рекреація та освіта.</a:t>
            </a:r>
          </a:p>
        </p:txBody>
      </p:sp>
      <p:sp>
        <p:nvSpPr>
          <p:cNvPr id="11" name="ca-num-10-0">
            <a:extLst>
              <a:ext uri="{FF2B5EF4-FFF2-40B4-BE49-F238E27FC236}">
                <a16:creationId xmlns:a16="http://schemas.microsoft.com/office/drawing/2014/main" id="{FC88F61C-9309-47BF-B10F-1F5CF245BACF}"/>
              </a:ext>
            </a:extLst>
          </p:cNvPr>
          <p:cNvSpPr>
            <a:spLocks noGrp="1"/>
          </p:cNvSpPr>
          <p:nvPr/>
        </p:nvSpPr>
        <p:spPr>
          <a:xfrm>
            <a:off x="514350" y="2914650"/>
            <a:ext cx="5143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D99C35"/>
                </a:solidFill>
              </a:defRPr>
            </a:pPr>
            <a:r>
              <a:rPr sz="1725" b="1">
                <a:solidFill>
                  <a:srgbClr val="D99C35"/>
                </a:solidFill>
              </a:rPr>
              <a:t>01</a:t>
            </a:r>
          </a:p>
        </p:txBody>
      </p:sp>
      <p:sp>
        <p:nvSpPr>
          <p:cNvPr id="12" name="ca-head-10-0">
            <a:extLst>
              <a:ext uri="{FF2B5EF4-FFF2-40B4-BE49-F238E27FC236}">
                <a16:creationId xmlns:a16="http://schemas.microsoft.com/office/drawing/2014/main" id="{15D5967D-D98C-4854-A780-3185AA7D608F}"/>
              </a:ext>
            </a:extLst>
          </p:cNvPr>
          <p:cNvSpPr>
            <a:spLocks noGrp="1"/>
          </p:cNvSpPr>
          <p:nvPr/>
        </p:nvSpPr>
        <p:spPr>
          <a:xfrm>
            <a:off x="1104900" y="2914650"/>
            <a:ext cx="3524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1">
                <a:solidFill>
                  <a:srgbClr val="35634F"/>
                </a:solidFill>
              </a:defRPr>
            </a:pPr>
            <a:r>
              <a:rPr sz="1500" b="1">
                <a:solidFill>
                  <a:srgbClr val="35634F"/>
                </a:solidFill>
              </a:rPr>
              <a:t>Забезпечувальні</a:t>
            </a:r>
          </a:p>
        </p:txBody>
      </p:sp>
      <p:sp>
        <p:nvSpPr>
          <p:cNvPr id="13" name="ca-body-10-0">
            <a:extLst>
              <a:ext uri="{FF2B5EF4-FFF2-40B4-BE49-F238E27FC236}">
                <a16:creationId xmlns:a16="http://schemas.microsoft.com/office/drawing/2014/main" id="{5BAFFE39-FF7A-4C53-B182-601E19659DC0}"/>
              </a:ext>
            </a:extLst>
          </p:cNvPr>
          <p:cNvSpPr>
            <a:spLocks noGrp="1"/>
          </p:cNvSpPr>
          <p:nvPr/>
        </p:nvSpPr>
        <p:spPr>
          <a:xfrm>
            <a:off x="1104900" y="3305175"/>
            <a:ext cx="3667125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0">
                <a:solidFill>
                  <a:srgbClr val="617069"/>
                </a:solidFill>
              </a:defRPr>
            </a:pPr>
            <a:r>
              <a:rPr sz="1200" b="0">
                <a:solidFill>
                  <a:srgbClr val="617069"/>
                </a:solidFill>
              </a:rPr>
              <a:t>Питна вода, харчові продукти, деревина, лікарська сировина.</a:t>
            </a:r>
          </a:p>
        </p:txBody>
      </p:sp>
      <p:sp>
        <p:nvSpPr>
          <p:cNvPr id="14" name="ca-line-10-0">
            <a:extLst>
              <a:ext uri="{FF2B5EF4-FFF2-40B4-BE49-F238E27FC236}">
                <a16:creationId xmlns:a16="http://schemas.microsoft.com/office/drawing/2014/main" id="{76374DA6-DDF2-41C0-82AB-A1D447222BEE}"/>
              </a:ext>
            </a:extLst>
          </p:cNvPr>
          <p:cNvSpPr>
            <a:spLocks noGrp="1"/>
          </p:cNvSpPr>
          <p:nvPr/>
        </p:nvSpPr>
        <p:spPr>
          <a:xfrm>
            <a:off x="1104900" y="4086225"/>
            <a:ext cx="3667125" cy="28575"/>
          </a:xfrm>
          <a:prstGeom prst="rect">
            <a:avLst/>
          </a:prstGeom>
          <a:solidFill>
            <a:srgbClr val="35634F"/>
          </a:solidFill>
          <a:ln w="9525">
            <a:solidFill>
              <a:srgbClr val="35634F"/>
            </a:solidFill>
            <a:prstDash val="solid"/>
          </a:ln>
        </p:spPr>
      </p:sp>
      <p:sp>
        <p:nvSpPr>
          <p:cNvPr id="15" name="ca-num-10-1">
            <a:extLst>
              <a:ext uri="{FF2B5EF4-FFF2-40B4-BE49-F238E27FC236}">
                <a16:creationId xmlns:a16="http://schemas.microsoft.com/office/drawing/2014/main" id="{200C33F3-143E-4F23-A35D-1169577FF39D}"/>
              </a:ext>
            </a:extLst>
          </p:cNvPr>
          <p:cNvSpPr>
            <a:spLocks noGrp="1"/>
          </p:cNvSpPr>
          <p:nvPr/>
        </p:nvSpPr>
        <p:spPr>
          <a:xfrm>
            <a:off x="5086350" y="2914650"/>
            <a:ext cx="5143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D99C35"/>
                </a:solidFill>
              </a:defRPr>
            </a:pPr>
            <a:r>
              <a:rPr sz="1725" b="1">
                <a:solidFill>
                  <a:srgbClr val="D99C35"/>
                </a:solidFill>
              </a:rPr>
              <a:t>02</a:t>
            </a:r>
          </a:p>
        </p:txBody>
      </p:sp>
      <p:sp>
        <p:nvSpPr>
          <p:cNvPr id="16" name="ca-head-10-1">
            <a:extLst>
              <a:ext uri="{FF2B5EF4-FFF2-40B4-BE49-F238E27FC236}">
                <a16:creationId xmlns:a16="http://schemas.microsoft.com/office/drawing/2014/main" id="{8AE5B45C-EE86-4AA8-ADD8-03450DC620B6}"/>
              </a:ext>
            </a:extLst>
          </p:cNvPr>
          <p:cNvSpPr>
            <a:spLocks noGrp="1"/>
          </p:cNvSpPr>
          <p:nvPr/>
        </p:nvSpPr>
        <p:spPr>
          <a:xfrm>
            <a:off x="5676900" y="2914650"/>
            <a:ext cx="3524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1">
                <a:solidFill>
                  <a:srgbClr val="35634F"/>
                </a:solidFill>
              </a:defRPr>
            </a:pPr>
            <a:r>
              <a:rPr sz="1500" b="1">
                <a:solidFill>
                  <a:srgbClr val="35634F"/>
                </a:solidFill>
              </a:rPr>
              <a:t>Регулювальні</a:t>
            </a:r>
          </a:p>
        </p:txBody>
      </p:sp>
      <p:sp>
        <p:nvSpPr>
          <p:cNvPr id="17" name="ca-body-10-1">
            <a:extLst>
              <a:ext uri="{FF2B5EF4-FFF2-40B4-BE49-F238E27FC236}">
                <a16:creationId xmlns:a16="http://schemas.microsoft.com/office/drawing/2014/main" id="{F8D53756-C177-4F05-9C3D-0CE6F742F058}"/>
              </a:ext>
            </a:extLst>
          </p:cNvPr>
          <p:cNvSpPr>
            <a:spLocks noGrp="1"/>
          </p:cNvSpPr>
          <p:nvPr/>
        </p:nvSpPr>
        <p:spPr>
          <a:xfrm>
            <a:off x="5676900" y="3305175"/>
            <a:ext cx="3667125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0">
                <a:solidFill>
                  <a:srgbClr val="617069"/>
                </a:solidFill>
              </a:defRPr>
            </a:pPr>
            <a:r>
              <a:rPr sz="1200" b="0">
                <a:solidFill>
                  <a:srgbClr val="617069"/>
                </a:solidFill>
              </a:rPr>
              <a:t>Очищення води й повітря, клімат, ерозія, повені, запилення.</a:t>
            </a:r>
          </a:p>
        </p:txBody>
      </p:sp>
      <p:sp>
        <p:nvSpPr>
          <p:cNvPr id="18" name="ca-line-10-1">
            <a:extLst>
              <a:ext uri="{FF2B5EF4-FFF2-40B4-BE49-F238E27FC236}">
                <a16:creationId xmlns:a16="http://schemas.microsoft.com/office/drawing/2014/main" id="{C832BC9F-3C61-4571-A755-2FFE6D0CE8B6}"/>
              </a:ext>
            </a:extLst>
          </p:cNvPr>
          <p:cNvSpPr>
            <a:spLocks noGrp="1"/>
          </p:cNvSpPr>
          <p:nvPr/>
        </p:nvSpPr>
        <p:spPr>
          <a:xfrm>
            <a:off x="5676900" y="4086225"/>
            <a:ext cx="3667125" cy="28575"/>
          </a:xfrm>
          <a:prstGeom prst="rect">
            <a:avLst/>
          </a:prstGeom>
          <a:solidFill>
            <a:srgbClr val="4D7B83"/>
          </a:solidFill>
          <a:ln w="9525">
            <a:solidFill>
              <a:srgbClr val="4D7B83"/>
            </a:solidFill>
            <a:prstDash val="solid"/>
          </a:ln>
        </p:spPr>
      </p:sp>
      <p:sp>
        <p:nvSpPr>
          <p:cNvPr id="19" name="ca-num-10-2">
            <a:extLst>
              <a:ext uri="{FF2B5EF4-FFF2-40B4-BE49-F238E27FC236}">
                <a16:creationId xmlns:a16="http://schemas.microsoft.com/office/drawing/2014/main" id="{EA091A82-7170-4573-8B7E-D9A6486E14D6}"/>
              </a:ext>
            </a:extLst>
          </p:cNvPr>
          <p:cNvSpPr>
            <a:spLocks noGrp="1"/>
          </p:cNvSpPr>
          <p:nvPr/>
        </p:nvSpPr>
        <p:spPr>
          <a:xfrm>
            <a:off x="514350" y="4295775"/>
            <a:ext cx="5143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D99C35"/>
                </a:solidFill>
              </a:defRPr>
            </a:pPr>
            <a:r>
              <a:rPr sz="1725" b="1">
                <a:solidFill>
                  <a:srgbClr val="D99C35"/>
                </a:solidFill>
              </a:rPr>
              <a:t>03</a:t>
            </a:r>
          </a:p>
        </p:txBody>
      </p:sp>
      <p:sp>
        <p:nvSpPr>
          <p:cNvPr id="20" name="ca-head-10-2">
            <a:extLst>
              <a:ext uri="{FF2B5EF4-FFF2-40B4-BE49-F238E27FC236}">
                <a16:creationId xmlns:a16="http://schemas.microsoft.com/office/drawing/2014/main" id="{A18B1C32-2126-4C0D-98CE-5FBEDC2E6BA8}"/>
              </a:ext>
            </a:extLst>
          </p:cNvPr>
          <p:cNvSpPr>
            <a:spLocks noGrp="1"/>
          </p:cNvSpPr>
          <p:nvPr/>
        </p:nvSpPr>
        <p:spPr>
          <a:xfrm>
            <a:off x="1104900" y="4295775"/>
            <a:ext cx="3524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1">
                <a:solidFill>
                  <a:srgbClr val="35634F"/>
                </a:solidFill>
              </a:defRPr>
            </a:pPr>
            <a:r>
              <a:rPr sz="1500" b="1">
                <a:solidFill>
                  <a:srgbClr val="35634F"/>
                </a:solidFill>
              </a:rPr>
              <a:t>Підтримувальні</a:t>
            </a:r>
          </a:p>
        </p:txBody>
      </p:sp>
      <p:sp>
        <p:nvSpPr>
          <p:cNvPr id="21" name="ca-body-10-2">
            <a:extLst>
              <a:ext uri="{FF2B5EF4-FFF2-40B4-BE49-F238E27FC236}">
                <a16:creationId xmlns:a16="http://schemas.microsoft.com/office/drawing/2014/main" id="{20A36631-4749-4801-A56B-892961838F19}"/>
              </a:ext>
            </a:extLst>
          </p:cNvPr>
          <p:cNvSpPr>
            <a:spLocks noGrp="1"/>
          </p:cNvSpPr>
          <p:nvPr/>
        </p:nvSpPr>
        <p:spPr>
          <a:xfrm>
            <a:off x="1104900" y="4686300"/>
            <a:ext cx="3667125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0">
                <a:solidFill>
                  <a:srgbClr val="617069"/>
                </a:solidFill>
              </a:defRPr>
            </a:pPr>
            <a:r>
              <a:rPr sz="1200" b="0">
                <a:solidFill>
                  <a:srgbClr val="617069"/>
                </a:solidFill>
              </a:rPr>
              <a:t>Ґрунтоутворення, колообіг речовин, первинна продукція, оселища.</a:t>
            </a:r>
          </a:p>
        </p:txBody>
      </p:sp>
      <p:sp>
        <p:nvSpPr>
          <p:cNvPr id="22" name="ca-line-10-2">
            <a:extLst>
              <a:ext uri="{FF2B5EF4-FFF2-40B4-BE49-F238E27FC236}">
                <a16:creationId xmlns:a16="http://schemas.microsoft.com/office/drawing/2014/main" id="{6DF1E606-19F1-4F1B-8EFB-4614939D7975}"/>
              </a:ext>
            </a:extLst>
          </p:cNvPr>
          <p:cNvSpPr>
            <a:spLocks noGrp="1"/>
          </p:cNvSpPr>
          <p:nvPr/>
        </p:nvSpPr>
        <p:spPr>
          <a:xfrm>
            <a:off x="1104900" y="5467350"/>
            <a:ext cx="3667125" cy="28575"/>
          </a:xfrm>
          <a:prstGeom prst="rect">
            <a:avLst/>
          </a:prstGeom>
          <a:solidFill>
            <a:srgbClr val="35634F"/>
          </a:solidFill>
          <a:ln w="9525">
            <a:solidFill>
              <a:srgbClr val="35634F"/>
            </a:solidFill>
            <a:prstDash val="solid"/>
          </a:ln>
        </p:spPr>
      </p:sp>
      <p:sp>
        <p:nvSpPr>
          <p:cNvPr id="23" name="ca-num-10-3">
            <a:extLst>
              <a:ext uri="{FF2B5EF4-FFF2-40B4-BE49-F238E27FC236}">
                <a16:creationId xmlns:a16="http://schemas.microsoft.com/office/drawing/2014/main" id="{B6352CC2-9B8A-4429-9ABF-2160A20BA65B}"/>
              </a:ext>
            </a:extLst>
          </p:cNvPr>
          <p:cNvSpPr>
            <a:spLocks noGrp="1"/>
          </p:cNvSpPr>
          <p:nvPr/>
        </p:nvSpPr>
        <p:spPr>
          <a:xfrm>
            <a:off x="5086350" y="4295775"/>
            <a:ext cx="5143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D99C35"/>
                </a:solidFill>
              </a:defRPr>
            </a:pPr>
            <a:r>
              <a:rPr sz="1725" b="1">
                <a:solidFill>
                  <a:srgbClr val="D99C35"/>
                </a:solidFill>
              </a:rPr>
              <a:t>04</a:t>
            </a:r>
          </a:p>
        </p:txBody>
      </p:sp>
      <p:sp>
        <p:nvSpPr>
          <p:cNvPr id="24" name="ca-head-10-3">
            <a:extLst>
              <a:ext uri="{FF2B5EF4-FFF2-40B4-BE49-F238E27FC236}">
                <a16:creationId xmlns:a16="http://schemas.microsoft.com/office/drawing/2014/main" id="{51F7832E-7C83-481A-9BA9-A32A535C5989}"/>
              </a:ext>
            </a:extLst>
          </p:cNvPr>
          <p:cNvSpPr>
            <a:spLocks noGrp="1"/>
          </p:cNvSpPr>
          <p:nvPr/>
        </p:nvSpPr>
        <p:spPr>
          <a:xfrm>
            <a:off x="5676900" y="4295775"/>
            <a:ext cx="3524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1">
                <a:solidFill>
                  <a:srgbClr val="35634F"/>
                </a:solidFill>
              </a:defRPr>
            </a:pPr>
            <a:r>
              <a:rPr sz="1500" b="1">
                <a:solidFill>
                  <a:srgbClr val="35634F"/>
                </a:solidFill>
              </a:rPr>
              <a:t>Культурні</a:t>
            </a:r>
          </a:p>
        </p:txBody>
      </p:sp>
      <p:sp>
        <p:nvSpPr>
          <p:cNvPr id="25" name="ca-body-10-3">
            <a:extLst>
              <a:ext uri="{FF2B5EF4-FFF2-40B4-BE49-F238E27FC236}">
                <a16:creationId xmlns:a16="http://schemas.microsoft.com/office/drawing/2014/main" id="{5DD41CDD-4BB5-4D77-B792-5EBC139353B7}"/>
              </a:ext>
            </a:extLst>
          </p:cNvPr>
          <p:cNvSpPr>
            <a:spLocks noGrp="1"/>
          </p:cNvSpPr>
          <p:nvPr/>
        </p:nvSpPr>
        <p:spPr>
          <a:xfrm>
            <a:off x="5676900" y="4686300"/>
            <a:ext cx="3667125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0">
                <a:solidFill>
                  <a:srgbClr val="617069"/>
                </a:solidFill>
              </a:defRPr>
            </a:pPr>
            <a:r>
              <a:rPr sz="1200" b="0">
                <a:solidFill>
                  <a:srgbClr val="617069"/>
                </a:solidFill>
              </a:rPr>
              <a:t>Рекреація, освіта, естетична, історична й культурна цінність.</a:t>
            </a:r>
          </a:p>
        </p:txBody>
      </p:sp>
      <p:sp>
        <p:nvSpPr>
          <p:cNvPr id="26" name="ca-line-10-3">
            <a:extLst>
              <a:ext uri="{FF2B5EF4-FFF2-40B4-BE49-F238E27FC236}">
                <a16:creationId xmlns:a16="http://schemas.microsoft.com/office/drawing/2014/main" id="{F170A901-DF67-4498-8729-B18551C88493}"/>
              </a:ext>
            </a:extLst>
          </p:cNvPr>
          <p:cNvSpPr>
            <a:spLocks noGrp="1"/>
          </p:cNvSpPr>
          <p:nvPr/>
        </p:nvSpPr>
        <p:spPr>
          <a:xfrm>
            <a:off x="5676900" y="5467350"/>
            <a:ext cx="3667125" cy="28575"/>
          </a:xfrm>
          <a:prstGeom prst="rect">
            <a:avLst/>
          </a:prstGeom>
          <a:solidFill>
            <a:srgbClr val="4D7B83"/>
          </a:solidFill>
          <a:ln w="9525">
            <a:solidFill>
              <a:srgbClr val="4D7B83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2718478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20">
            <a:extLst>
              <a:ext uri="{FF2B5EF4-FFF2-40B4-BE49-F238E27FC236}">
                <a16:creationId xmlns:a16="http://schemas.microsoft.com/office/drawing/2014/main" id="{044E6A8E-8E25-482B-A62E-1D9D16FA441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BF8EF"/>
          </a:solidFill>
          <a:ln w="9525">
            <a:solidFill>
              <a:srgbClr val="FBF8EF"/>
            </a:solidFill>
            <a:prstDash val="solid"/>
          </a:ln>
        </p:spPr>
      </p:sp>
      <p:sp>
        <p:nvSpPr>
          <p:cNvPr id="3" name="edge-20">
            <a:extLst>
              <a:ext uri="{FF2B5EF4-FFF2-40B4-BE49-F238E27FC236}">
                <a16:creationId xmlns:a16="http://schemas.microsoft.com/office/drawing/2014/main" id="{639952B4-5F81-43B7-9C72-63F391F191E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4D7B83"/>
          </a:solidFill>
          <a:ln w="9525">
            <a:solidFill>
              <a:srgbClr val="4D7B83"/>
            </a:solidFill>
            <a:prstDash val="solid"/>
          </a:ln>
        </p:spPr>
      </p:sp>
      <p:sp>
        <p:nvSpPr>
          <p:cNvPr id="4" name="course-20">
            <a:extLst>
              <a:ext uri="{FF2B5EF4-FFF2-40B4-BE49-F238E27FC236}">
                <a16:creationId xmlns:a16="http://schemas.microsoft.com/office/drawing/2014/main" id="{4B572D2D-C0C9-4C90-9E23-268960BBEDB9}"/>
              </a:ext>
            </a:extLst>
          </p:cNvPr>
          <p:cNvSpPr>
            <a:spLocks noGrp="1"/>
          </p:cNvSpPr>
          <p:nvPr/>
        </p:nvSpPr>
        <p:spPr>
          <a:xfrm>
            <a:off x="514350" y="247650"/>
            <a:ext cx="3238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35634F"/>
                </a:solidFill>
              </a:defRPr>
            </a:pPr>
            <a:r>
              <a:rPr sz="975" b="1">
                <a:solidFill>
                  <a:srgbClr val="35634F"/>
                </a:solidFill>
              </a:rPr>
              <a:t>ВІЙСЬКОВА ЕКОЛОГІЯ</a:t>
            </a:r>
          </a:p>
        </p:txBody>
      </p:sp>
      <p:sp>
        <p:nvSpPr>
          <p:cNvPr id="5" name="section-20">
            <a:extLst>
              <a:ext uri="{FF2B5EF4-FFF2-40B4-BE49-F238E27FC236}">
                <a16:creationId xmlns:a16="http://schemas.microsoft.com/office/drawing/2014/main" id="{4C371CD3-955E-4D83-AB38-5F7A6BBDC4AA}"/>
              </a:ext>
            </a:extLst>
          </p:cNvPr>
          <p:cNvSpPr>
            <a:spLocks noGrp="1"/>
          </p:cNvSpPr>
          <p:nvPr/>
        </p:nvSpPr>
        <p:spPr>
          <a:xfrm>
            <a:off x="5715000" y="247650"/>
            <a:ext cx="3810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769080"/>
                </a:solidFill>
              </a:defRPr>
            </a:pPr>
            <a:r>
              <a:rPr sz="900" b="1">
                <a:solidFill>
                  <a:srgbClr val="769080"/>
                </a:solidFill>
              </a:rPr>
              <a:t>РОЗДІЛ 10  ·  ЧАСТИНА Б</a:t>
            </a:r>
          </a:p>
        </p:txBody>
      </p:sp>
      <p:sp>
        <p:nvSpPr>
          <p:cNvPr id="6" name="title-20">
            <a:extLst>
              <a:ext uri="{FF2B5EF4-FFF2-40B4-BE49-F238E27FC236}">
                <a16:creationId xmlns:a16="http://schemas.microsoft.com/office/drawing/2014/main" id="{AE348296-C379-40E3-B868-74206C7B9AFC}"/>
              </a:ext>
            </a:extLst>
          </p:cNvPr>
          <p:cNvSpPr>
            <a:spLocks noGrp="1"/>
          </p:cNvSpPr>
          <p:nvPr/>
        </p:nvSpPr>
        <p:spPr>
          <a:xfrm>
            <a:off x="514350" y="571500"/>
            <a:ext cx="89535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625" b="1">
                <a:solidFill>
                  <a:srgbClr val="173129"/>
                </a:solidFill>
              </a:defRPr>
            </a:pPr>
            <a:r>
              <a:rPr sz="2625" b="1">
                <a:solidFill>
                  <a:srgbClr val="173129"/>
                </a:solidFill>
              </a:rPr>
              <a:t>Втрата екосистемних послуг безпосередньо ускладнює військову діяльність</a:t>
            </a:r>
          </a:p>
        </p:txBody>
      </p:sp>
      <p:sp>
        <p:nvSpPr>
          <p:cNvPr id="7" name="rule-20">
            <a:extLst>
              <a:ext uri="{FF2B5EF4-FFF2-40B4-BE49-F238E27FC236}">
                <a16:creationId xmlns:a16="http://schemas.microsoft.com/office/drawing/2014/main" id="{D8B67006-983B-4C82-8896-FF3795581930}"/>
              </a:ext>
            </a:extLst>
          </p:cNvPr>
          <p:cNvSpPr>
            <a:spLocks noGrp="1"/>
          </p:cNvSpPr>
          <p:nvPr/>
        </p:nvSpPr>
        <p:spPr>
          <a:xfrm>
            <a:off x="514350" y="1495425"/>
            <a:ext cx="9010650" cy="38100"/>
          </a:xfrm>
          <a:prstGeom prst="rect">
            <a:avLst/>
          </a:prstGeom>
          <a:solidFill>
            <a:srgbClr val="4D7B83"/>
          </a:solidFill>
          <a:ln w="9525">
            <a:solidFill>
              <a:srgbClr val="4D7B83"/>
            </a:solidFill>
            <a:prstDash val="solid"/>
          </a:ln>
        </p:spPr>
      </p:sp>
      <p:sp>
        <p:nvSpPr>
          <p:cNvPr id="8" name="number-20">
            <a:extLst>
              <a:ext uri="{FF2B5EF4-FFF2-40B4-BE49-F238E27FC236}">
                <a16:creationId xmlns:a16="http://schemas.microsoft.com/office/drawing/2014/main" id="{792F874C-CEE7-4D30-A737-31F31FADE537}"/>
              </a:ext>
            </a:extLst>
          </p:cNvPr>
          <p:cNvSpPr>
            <a:spLocks noGrp="1"/>
          </p:cNvSpPr>
          <p:nvPr/>
        </p:nvSpPr>
        <p:spPr>
          <a:xfrm>
            <a:off x="10572750" y="361950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20</a:t>
            </a:r>
          </a:p>
        </p:txBody>
      </p:sp>
      <p:sp>
        <p:nvSpPr>
          <p:cNvPr id="9" name="foot-20">
            <a:extLst>
              <a:ext uri="{FF2B5EF4-FFF2-40B4-BE49-F238E27FC236}">
                <a16:creationId xmlns:a16="http://schemas.microsoft.com/office/drawing/2014/main" id="{8C953578-267D-4BAA-B0B8-8F9B5E2CA6F2}"/>
              </a:ext>
            </a:extLst>
          </p:cNvPr>
          <p:cNvSpPr>
            <a:spLocks noGrp="1"/>
          </p:cNvSpPr>
          <p:nvPr/>
        </p:nvSpPr>
        <p:spPr>
          <a:xfrm>
            <a:off x="10477500" y="6210300"/>
            <a:ext cx="12192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ЕКОСИСТЕМИ</a:t>
            </a:r>
          </a:p>
        </p:txBody>
      </p:sp>
      <p:sp>
        <p:nvSpPr>
          <p:cNvPr id="10" name="lead-10">
            <a:extLst>
              <a:ext uri="{FF2B5EF4-FFF2-40B4-BE49-F238E27FC236}">
                <a16:creationId xmlns:a16="http://schemas.microsoft.com/office/drawing/2014/main" id="{CCCFAB8E-55B5-46C3-9A92-5F0BB9F656BB}"/>
              </a:ext>
            </a:extLst>
          </p:cNvPr>
          <p:cNvSpPr>
            <a:spLocks noGrp="1"/>
          </p:cNvSpPr>
          <p:nvPr/>
        </p:nvSpPr>
        <p:spPr>
          <a:xfrm>
            <a:off x="514350" y="1752600"/>
            <a:ext cx="901065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1">
                <a:solidFill>
                  <a:srgbClr val="173129"/>
                </a:solidFill>
              </a:defRPr>
            </a:pPr>
            <a:r>
              <a:rPr sz="1575" b="1">
                <a:solidFill>
                  <a:srgbClr val="173129"/>
                </a:solidFill>
              </a:rPr>
              <a:t>Деградація природних систем погіршує водопостачання, стабільність ґрунтів, мікроклімат і санітарний стан, підвищує ризики пилу, пожеж та повеней.</a:t>
            </a:r>
          </a:p>
        </p:txBody>
      </p:sp>
      <p:sp>
        <p:nvSpPr>
          <p:cNvPr id="11" name="action-h-10">
            <a:extLst>
              <a:ext uri="{FF2B5EF4-FFF2-40B4-BE49-F238E27FC236}">
                <a16:creationId xmlns:a16="http://schemas.microsoft.com/office/drawing/2014/main" id="{26143DB4-4159-498B-B8BA-3D5EB63D6C9E}"/>
              </a:ext>
            </a:extLst>
          </p:cNvPr>
          <p:cNvSpPr>
            <a:spLocks noGrp="1"/>
          </p:cNvSpPr>
          <p:nvPr/>
        </p:nvSpPr>
        <p:spPr>
          <a:xfrm>
            <a:off x="514350" y="2800350"/>
            <a:ext cx="4000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35634F"/>
                </a:solidFill>
              </a:defRPr>
            </a:pPr>
            <a:r>
              <a:rPr sz="1725" b="1">
                <a:solidFill>
                  <a:srgbClr val="35634F"/>
                </a:solidFill>
              </a:rPr>
              <a:t>Що врахувати на практиці</a:t>
            </a:r>
          </a:p>
        </p:txBody>
      </p:sp>
      <p:sp>
        <p:nvSpPr>
          <p:cNvPr id="12" name="actions-10">
            <a:extLst>
              <a:ext uri="{FF2B5EF4-FFF2-40B4-BE49-F238E27FC236}">
                <a16:creationId xmlns:a16="http://schemas.microsoft.com/office/drawing/2014/main" id="{AC9CA99F-C58D-40CF-B3BB-13BBD3282043}"/>
              </a:ext>
            </a:extLst>
          </p:cNvPr>
          <p:cNvSpPr>
            <a:spLocks noGrp="1"/>
          </p:cNvSpPr>
          <p:nvPr/>
        </p:nvSpPr>
        <p:spPr>
          <a:xfrm>
            <a:off x="514350" y="3257550"/>
            <a:ext cx="4191000" cy="2095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617069"/>
                </a:solidFill>
              </a:defRPr>
            </a:pPr>
            <a:r>
              <a:rPr sz="1275" b="0">
                <a:solidFill>
                  <a:srgbClr val="617069"/>
                </a:solidFill>
              </a:rPr>
              <a:t>•  захищати джерела води</a:t>
            </a:r>
          </a:p>
          <a:p>
            <a:pPr algn="l">
              <a:defRPr sz="1275" b="0">
                <a:solidFill>
                  <a:srgbClr val="617069"/>
                </a:solidFill>
              </a:defRPr>
            </a:pPr>
            <a:r>
              <a:rPr sz="1275" b="0">
                <a:solidFill>
                  <a:srgbClr val="617069"/>
                </a:solidFill>
              </a:rPr>
              <a:t>•  зберігати рослинність, що стабілізує ґрунт</a:t>
            </a:r>
          </a:p>
          <a:p>
            <a:pPr algn="l">
              <a:defRPr sz="1275" b="0">
                <a:solidFill>
                  <a:srgbClr val="617069"/>
                </a:solidFill>
              </a:defRPr>
            </a:pPr>
            <a:r>
              <a:rPr sz="1275" b="0">
                <a:solidFill>
                  <a:srgbClr val="617069"/>
                </a:solidFill>
              </a:rPr>
              <a:t>•  підтримувати прибережні й захисні смуги</a:t>
            </a:r>
          </a:p>
          <a:p>
            <a:pPr algn="l">
              <a:defRPr sz="1275" b="0">
                <a:solidFill>
                  <a:srgbClr val="617069"/>
                </a:solidFill>
              </a:defRPr>
            </a:pPr>
            <a:r>
              <a:rPr sz="1275" b="0">
                <a:solidFill>
                  <a:srgbClr val="617069"/>
                </a:solidFill>
              </a:rPr>
              <a:t>•  ураховувати природне поглинання стоку</a:t>
            </a:r>
          </a:p>
          <a:p>
            <a:pPr algn="l">
              <a:defRPr sz="1275" b="0">
                <a:solidFill>
                  <a:srgbClr val="617069"/>
                </a:solidFill>
              </a:defRPr>
            </a:pPr>
            <a:r>
              <a:rPr sz="1275" b="0">
                <a:solidFill>
                  <a:srgbClr val="617069"/>
                </a:solidFill>
              </a:rPr>
              <a:t>•  оцінювати втрачені функції під час планування відновлення</a:t>
            </a:r>
          </a:p>
        </p:txBody>
      </p:sp>
      <p:sp>
        <p:nvSpPr>
          <p:cNvPr id="13" name="callout-10">
            <a:extLst>
              <a:ext uri="{FF2B5EF4-FFF2-40B4-BE49-F238E27FC236}">
                <a16:creationId xmlns:a16="http://schemas.microsoft.com/office/drawing/2014/main" id="{126B79DF-F1E5-4BEA-B120-63001E56ACED}"/>
              </a:ext>
            </a:extLst>
          </p:cNvPr>
          <p:cNvSpPr>
            <a:spLocks noGrp="1"/>
          </p:cNvSpPr>
          <p:nvPr/>
        </p:nvSpPr>
        <p:spPr>
          <a:xfrm>
            <a:off x="5095875" y="2800350"/>
            <a:ext cx="4429125" cy="2152650"/>
          </a:xfrm>
          <a:prstGeom prst="roundRect">
            <a:avLst>
              <a:gd name="adj" fmla="val 5310"/>
            </a:avLst>
          </a:prstGeom>
          <a:solidFill>
            <a:srgbClr val="153D33"/>
          </a:solidFill>
          <a:ln w="9525">
            <a:solidFill>
              <a:srgbClr val="153D33"/>
            </a:solidFill>
            <a:prstDash val="solid"/>
          </a:ln>
        </p:spPr>
      </p:sp>
      <p:sp>
        <p:nvSpPr>
          <p:cNvPr id="14" name="callout-h-10">
            <a:extLst>
              <a:ext uri="{FF2B5EF4-FFF2-40B4-BE49-F238E27FC236}">
                <a16:creationId xmlns:a16="http://schemas.microsoft.com/office/drawing/2014/main" id="{5B310E98-8CFB-47BD-852E-32ACCBE73FC4}"/>
              </a:ext>
            </a:extLst>
          </p:cNvPr>
          <p:cNvSpPr>
            <a:spLocks noGrp="1"/>
          </p:cNvSpPr>
          <p:nvPr/>
        </p:nvSpPr>
        <p:spPr>
          <a:xfrm>
            <a:off x="5429250" y="3028950"/>
            <a:ext cx="3714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125" b="1">
                <a:solidFill>
                  <a:srgbClr val="F2D395"/>
                </a:solidFill>
              </a:defRPr>
            </a:pPr>
            <a:r>
              <a:rPr sz="1125" b="1">
                <a:solidFill>
                  <a:srgbClr val="F2D395"/>
                </a:solidFill>
              </a:rPr>
              <a:t>КЛЮЧОВИЙ АКЦЕНТ</a:t>
            </a:r>
          </a:p>
        </p:txBody>
      </p:sp>
      <p:sp>
        <p:nvSpPr>
          <p:cNvPr id="15" name="callout-b-10">
            <a:extLst>
              <a:ext uri="{FF2B5EF4-FFF2-40B4-BE49-F238E27FC236}">
                <a16:creationId xmlns:a16="http://schemas.microsoft.com/office/drawing/2014/main" id="{0E43EA99-85D3-4DC4-B6AB-1870F66590CA}"/>
              </a:ext>
            </a:extLst>
          </p:cNvPr>
          <p:cNvSpPr>
            <a:spLocks noGrp="1"/>
          </p:cNvSpPr>
          <p:nvPr/>
        </p:nvSpPr>
        <p:spPr>
          <a:xfrm>
            <a:off x="5429250" y="3476625"/>
            <a:ext cx="3714750" cy="1181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Екосистема працює як природна інфраструктура: очищує, регулює, захищає й забезпечує ресурсами.</a:t>
            </a:r>
          </a:p>
        </p:txBody>
      </p:sp>
      <p:sp>
        <p:nvSpPr>
          <p:cNvPr id="16" name="note-rule-10">
            <a:extLst>
              <a:ext uri="{FF2B5EF4-FFF2-40B4-BE49-F238E27FC236}">
                <a16:creationId xmlns:a16="http://schemas.microsoft.com/office/drawing/2014/main" id="{8BE4E828-857C-4574-8F74-EA7F4C54EA7E}"/>
              </a:ext>
            </a:extLst>
          </p:cNvPr>
          <p:cNvSpPr>
            <a:spLocks noGrp="1"/>
          </p:cNvSpPr>
          <p:nvPr/>
        </p:nvSpPr>
        <p:spPr>
          <a:xfrm>
            <a:off x="514350" y="5629275"/>
            <a:ext cx="9010650" cy="38100"/>
          </a:xfrm>
          <a:prstGeom prst="rect">
            <a:avLst/>
          </a:prstGeom>
          <a:solidFill>
            <a:srgbClr val="4D7B83"/>
          </a:solidFill>
          <a:ln w="9525">
            <a:solidFill>
              <a:srgbClr val="4D7B83"/>
            </a:solidFill>
            <a:prstDash val="solid"/>
          </a:ln>
        </p:spPr>
      </p:sp>
      <p:sp>
        <p:nvSpPr>
          <p:cNvPr id="17" name="note-10">
            <a:extLst>
              <a:ext uri="{FF2B5EF4-FFF2-40B4-BE49-F238E27FC236}">
                <a16:creationId xmlns:a16="http://schemas.microsoft.com/office/drawing/2014/main" id="{0A5D6E15-01F6-475F-AB0A-982FA38ECA80}"/>
              </a:ext>
            </a:extLst>
          </p:cNvPr>
          <p:cNvSpPr>
            <a:spLocks noGrp="1"/>
          </p:cNvSpPr>
          <p:nvPr/>
        </p:nvSpPr>
        <p:spPr>
          <a:xfrm>
            <a:off x="762000" y="5791200"/>
            <a:ext cx="85153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75" b="1">
                <a:solidFill>
                  <a:srgbClr val="35634F"/>
                </a:solidFill>
              </a:defRPr>
            </a:pPr>
            <a:r>
              <a:rPr sz="1275" b="1">
                <a:solidFill>
                  <a:srgbClr val="35634F"/>
                </a:solidFill>
              </a:rPr>
              <a:t>Збереження послуг часто дешевше й надійніше, ніж їх повна заміна технічними рішеннями.</a:t>
            </a:r>
          </a:p>
        </p:txBody>
      </p:sp>
    </p:spTree>
    <p:extLst>
      <p:ext uri="{BB962C8B-B14F-4D97-AF65-F5344CB8AC3E}">
        <p14:creationId xmlns:p14="http://schemas.microsoft.com/office/powerpoint/2010/main" val="12429921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Рисунок 2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21">
            <a:extLst>
              <a:ext uri="{FF2B5EF4-FFF2-40B4-BE49-F238E27FC236}">
                <a16:creationId xmlns:a16="http://schemas.microsoft.com/office/drawing/2014/main" id="{6938D8CC-76B6-4131-99B8-D018C3CD073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BF8EF"/>
          </a:solidFill>
          <a:ln w="9525">
            <a:solidFill>
              <a:srgbClr val="FBF8EF"/>
            </a:solidFill>
            <a:prstDash val="solid"/>
          </a:ln>
        </p:spPr>
      </p:sp>
      <p:sp>
        <p:nvSpPr>
          <p:cNvPr id="3" name="edge-21">
            <a:extLst>
              <a:ext uri="{FF2B5EF4-FFF2-40B4-BE49-F238E27FC236}">
                <a16:creationId xmlns:a16="http://schemas.microsoft.com/office/drawing/2014/main" id="{D24A694C-22A0-45F4-A5AE-5414A2E1274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D99C35"/>
          </a:solidFill>
          <a:ln w="9525">
            <a:solidFill>
              <a:srgbClr val="D99C35"/>
            </a:solidFill>
            <a:prstDash val="solid"/>
          </a:ln>
        </p:spPr>
      </p:sp>
      <p:sp>
        <p:nvSpPr>
          <p:cNvPr id="4" name="course-21">
            <a:extLst>
              <a:ext uri="{FF2B5EF4-FFF2-40B4-BE49-F238E27FC236}">
                <a16:creationId xmlns:a16="http://schemas.microsoft.com/office/drawing/2014/main" id="{8228B82C-2680-476D-BB8A-92A8714948D8}"/>
              </a:ext>
            </a:extLst>
          </p:cNvPr>
          <p:cNvSpPr>
            <a:spLocks noGrp="1"/>
          </p:cNvSpPr>
          <p:nvPr/>
        </p:nvSpPr>
        <p:spPr>
          <a:xfrm>
            <a:off x="514350" y="247650"/>
            <a:ext cx="3238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35634F"/>
                </a:solidFill>
              </a:defRPr>
            </a:pPr>
            <a:r>
              <a:rPr sz="975" b="1">
                <a:solidFill>
                  <a:srgbClr val="35634F"/>
                </a:solidFill>
              </a:rPr>
              <a:t>ВІЙСЬКОВА ЕКОЛОГІЯ</a:t>
            </a:r>
          </a:p>
        </p:txBody>
      </p:sp>
      <p:sp>
        <p:nvSpPr>
          <p:cNvPr id="5" name="section-21">
            <a:extLst>
              <a:ext uri="{FF2B5EF4-FFF2-40B4-BE49-F238E27FC236}">
                <a16:creationId xmlns:a16="http://schemas.microsoft.com/office/drawing/2014/main" id="{8F1E8114-82C1-47C2-88D2-C28EDC7F7530}"/>
              </a:ext>
            </a:extLst>
          </p:cNvPr>
          <p:cNvSpPr>
            <a:spLocks noGrp="1"/>
          </p:cNvSpPr>
          <p:nvPr/>
        </p:nvSpPr>
        <p:spPr>
          <a:xfrm>
            <a:off x="5715000" y="247650"/>
            <a:ext cx="3810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769080"/>
                </a:solidFill>
              </a:defRPr>
            </a:pPr>
            <a:r>
              <a:rPr sz="900" b="1">
                <a:solidFill>
                  <a:srgbClr val="769080"/>
                </a:solidFill>
              </a:rPr>
              <a:t>РОЗДІЛ 11  ·  ЧАСТИНА А</a:t>
            </a:r>
          </a:p>
        </p:txBody>
      </p:sp>
      <p:sp>
        <p:nvSpPr>
          <p:cNvPr id="6" name="title-21">
            <a:extLst>
              <a:ext uri="{FF2B5EF4-FFF2-40B4-BE49-F238E27FC236}">
                <a16:creationId xmlns:a16="http://schemas.microsoft.com/office/drawing/2014/main" id="{15E07EE5-4288-44CE-AFCB-C5EB148BE614}"/>
              </a:ext>
            </a:extLst>
          </p:cNvPr>
          <p:cNvSpPr>
            <a:spLocks noGrp="1"/>
          </p:cNvSpPr>
          <p:nvPr/>
        </p:nvSpPr>
        <p:spPr>
          <a:xfrm>
            <a:off x="514350" y="571500"/>
            <a:ext cx="89535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625" b="1">
                <a:solidFill>
                  <a:srgbClr val="173129"/>
                </a:solidFill>
              </a:defRPr>
            </a:pPr>
            <a:r>
              <a:rPr sz="2625" b="1">
                <a:solidFill>
                  <a:srgbClr val="173129"/>
                </a:solidFill>
              </a:rPr>
              <a:t>Натуральні екосистеми особливо вразливі до механічного впливу, шуму й фрагментації</a:t>
            </a:r>
          </a:p>
        </p:txBody>
      </p:sp>
      <p:sp>
        <p:nvSpPr>
          <p:cNvPr id="7" name="rule-21">
            <a:extLst>
              <a:ext uri="{FF2B5EF4-FFF2-40B4-BE49-F238E27FC236}">
                <a16:creationId xmlns:a16="http://schemas.microsoft.com/office/drawing/2014/main" id="{C5D8BBC2-492D-43A9-BDC1-4F3CF3123E1C}"/>
              </a:ext>
            </a:extLst>
          </p:cNvPr>
          <p:cNvSpPr>
            <a:spLocks noGrp="1"/>
          </p:cNvSpPr>
          <p:nvPr/>
        </p:nvSpPr>
        <p:spPr>
          <a:xfrm>
            <a:off x="514350" y="1495425"/>
            <a:ext cx="9010650" cy="38100"/>
          </a:xfrm>
          <a:prstGeom prst="rect">
            <a:avLst/>
          </a:prstGeom>
          <a:solidFill>
            <a:srgbClr val="D99C35"/>
          </a:solidFill>
          <a:ln w="9525">
            <a:solidFill>
              <a:srgbClr val="D99C35"/>
            </a:solidFill>
            <a:prstDash val="solid"/>
          </a:ln>
        </p:spPr>
      </p:sp>
      <p:sp>
        <p:nvSpPr>
          <p:cNvPr id="8" name="number-21">
            <a:extLst>
              <a:ext uri="{FF2B5EF4-FFF2-40B4-BE49-F238E27FC236}">
                <a16:creationId xmlns:a16="http://schemas.microsoft.com/office/drawing/2014/main" id="{A97529FE-C537-477A-953D-501CD6566722}"/>
              </a:ext>
            </a:extLst>
          </p:cNvPr>
          <p:cNvSpPr>
            <a:spLocks noGrp="1"/>
          </p:cNvSpPr>
          <p:nvPr/>
        </p:nvSpPr>
        <p:spPr>
          <a:xfrm>
            <a:off x="10572750" y="361950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21</a:t>
            </a:r>
          </a:p>
        </p:txBody>
      </p:sp>
      <p:sp>
        <p:nvSpPr>
          <p:cNvPr id="9" name="foot-21">
            <a:extLst>
              <a:ext uri="{FF2B5EF4-FFF2-40B4-BE49-F238E27FC236}">
                <a16:creationId xmlns:a16="http://schemas.microsoft.com/office/drawing/2014/main" id="{53C0AF47-D82F-4B98-A03E-8B1F2C0C3622}"/>
              </a:ext>
            </a:extLst>
          </p:cNvPr>
          <p:cNvSpPr>
            <a:spLocks noGrp="1"/>
          </p:cNvSpPr>
          <p:nvPr/>
        </p:nvSpPr>
        <p:spPr>
          <a:xfrm>
            <a:off x="10477500" y="6210300"/>
            <a:ext cx="12192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ЕКОСИСТЕМИ</a:t>
            </a:r>
          </a:p>
        </p:txBody>
      </p:sp>
      <p:sp>
        <p:nvSpPr>
          <p:cNvPr id="10" name="def-11">
            <a:extLst>
              <a:ext uri="{FF2B5EF4-FFF2-40B4-BE49-F238E27FC236}">
                <a16:creationId xmlns:a16="http://schemas.microsoft.com/office/drawing/2014/main" id="{A6C0C0C5-C36B-4D0D-9004-F9A445DC4C92}"/>
              </a:ext>
            </a:extLst>
          </p:cNvPr>
          <p:cNvSpPr>
            <a:spLocks noGrp="1"/>
          </p:cNvSpPr>
          <p:nvPr/>
        </p:nvSpPr>
        <p:spPr>
          <a:xfrm>
            <a:off x="514350" y="1752600"/>
            <a:ext cx="901065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173129"/>
                </a:solidFill>
              </a:defRPr>
            </a:pPr>
            <a:r>
              <a:rPr sz="1650" b="1">
                <a:solidFill>
                  <a:srgbClr val="173129"/>
                </a:solidFill>
              </a:rPr>
              <a:t>Військова діяльність може пошкоджувати ґрунт і рослинність, забруднювати воду, спричиняти пожежі, змінювати міграції тварин та поширювати чужорідні види.</a:t>
            </a:r>
          </a:p>
        </p:txBody>
      </p:sp>
      <p:sp>
        <p:nvSpPr>
          <p:cNvPr id="11" name="ca-num-11-0">
            <a:extLst>
              <a:ext uri="{FF2B5EF4-FFF2-40B4-BE49-F238E27FC236}">
                <a16:creationId xmlns:a16="http://schemas.microsoft.com/office/drawing/2014/main" id="{E85D53D9-7952-4369-BF04-B507F46E1268}"/>
              </a:ext>
            </a:extLst>
          </p:cNvPr>
          <p:cNvSpPr>
            <a:spLocks noGrp="1"/>
          </p:cNvSpPr>
          <p:nvPr/>
        </p:nvSpPr>
        <p:spPr>
          <a:xfrm>
            <a:off x="514350" y="3000375"/>
            <a:ext cx="571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D99C35"/>
                </a:solidFill>
              </a:defRPr>
            </a:pPr>
            <a:r>
              <a:rPr sz="1950" b="1">
                <a:solidFill>
                  <a:srgbClr val="D99C35"/>
                </a:solidFill>
              </a:rPr>
              <a:t>01</a:t>
            </a:r>
          </a:p>
        </p:txBody>
      </p:sp>
      <p:sp>
        <p:nvSpPr>
          <p:cNvPr id="12" name="ca-head-11-0">
            <a:extLst>
              <a:ext uri="{FF2B5EF4-FFF2-40B4-BE49-F238E27FC236}">
                <a16:creationId xmlns:a16="http://schemas.microsoft.com/office/drawing/2014/main" id="{8236FA5F-11E5-4A83-A5D2-1DD6FEB89A4B}"/>
              </a:ext>
            </a:extLst>
          </p:cNvPr>
          <p:cNvSpPr>
            <a:spLocks noGrp="1"/>
          </p:cNvSpPr>
          <p:nvPr/>
        </p:nvSpPr>
        <p:spPr>
          <a:xfrm>
            <a:off x="514350" y="3476625"/>
            <a:ext cx="26670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35634F"/>
                </a:solidFill>
              </a:defRPr>
            </a:pPr>
            <a:r>
              <a:rPr sz="1650" b="1">
                <a:solidFill>
                  <a:srgbClr val="35634F"/>
                </a:solidFill>
              </a:rPr>
              <a:t>Важка техніка</a:t>
            </a:r>
          </a:p>
        </p:txBody>
      </p:sp>
      <p:sp>
        <p:nvSpPr>
          <p:cNvPr id="13" name="ca-body-11-0">
            <a:extLst>
              <a:ext uri="{FF2B5EF4-FFF2-40B4-BE49-F238E27FC236}">
                <a16:creationId xmlns:a16="http://schemas.microsoft.com/office/drawing/2014/main" id="{5F5793A6-DD3D-4A59-9A3D-35489A451AE9}"/>
              </a:ext>
            </a:extLst>
          </p:cNvPr>
          <p:cNvSpPr>
            <a:spLocks noGrp="1"/>
          </p:cNvSpPr>
          <p:nvPr/>
        </p:nvSpPr>
        <p:spPr>
          <a:xfrm>
            <a:off x="514350" y="3952875"/>
            <a:ext cx="2667000" cy="1333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617069"/>
                </a:solidFill>
              </a:defRPr>
            </a:pPr>
            <a:r>
              <a:rPr sz="1275" b="0">
                <a:solidFill>
                  <a:srgbClr val="617069"/>
                </a:solidFill>
              </a:rPr>
              <a:t>Колії, ущільнення, зміна стоку й посилення ерозії; на болотах — осушення або підтоплення.</a:t>
            </a:r>
          </a:p>
        </p:txBody>
      </p:sp>
      <p:sp>
        <p:nvSpPr>
          <p:cNvPr id="14" name="ca-line-11-0">
            <a:extLst>
              <a:ext uri="{FF2B5EF4-FFF2-40B4-BE49-F238E27FC236}">
                <a16:creationId xmlns:a16="http://schemas.microsoft.com/office/drawing/2014/main" id="{18ED70AB-8F05-4BBC-A6CC-D12267D51581}"/>
              </a:ext>
            </a:extLst>
          </p:cNvPr>
          <p:cNvSpPr>
            <a:spLocks noGrp="1"/>
          </p:cNvSpPr>
          <p:nvPr/>
        </p:nvSpPr>
        <p:spPr>
          <a:xfrm>
            <a:off x="514350" y="5476875"/>
            <a:ext cx="2667000" cy="38100"/>
          </a:xfrm>
          <a:prstGeom prst="rect">
            <a:avLst/>
          </a:prstGeom>
          <a:solidFill>
            <a:srgbClr val="35634F"/>
          </a:solidFill>
          <a:ln w="9525">
            <a:solidFill>
              <a:srgbClr val="35634F"/>
            </a:solidFill>
            <a:prstDash val="solid"/>
          </a:ln>
        </p:spPr>
      </p:sp>
      <p:sp>
        <p:nvSpPr>
          <p:cNvPr id="15" name="ca-num-11-1">
            <a:extLst>
              <a:ext uri="{FF2B5EF4-FFF2-40B4-BE49-F238E27FC236}">
                <a16:creationId xmlns:a16="http://schemas.microsoft.com/office/drawing/2014/main" id="{3380C143-85B0-4083-A445-44A921CC7609}"/>
              </a:ext>
            </a:extLst>
          </p:cNvPr>
          <p:cNvSpPr>
            <a:spLocks noGrp="1"/>
          </p:cNvSpPr>
          <p:nvPr/>
        </p:nvSpPr>
        <p:spPr>
          <a:xfrm>
            <a:off x="3524250" y="3000375"/>
            <a:ext cx="571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D99C35"/>
                </a:solidFill>
              </a:defRPr>
            </a:pPr>
            <a:r>
              <a:rPr sz="1950" b="1">
                <a:solidFill>
                  <a:srgbClr val="D99C35"/>
                </a:solidFill>
              </a:rPr>
              <a:t>02</a:t>
            </a:r>
          </a:p>
        </p:txBody>
      </p:sp>
      <p:sp>
        <p:nvSpPr>
          <p:cNvPr id="16" name="ca-head-11-1">
            <a:extLst>
              <a:ext uri="{FF2B5EF4-FFF2-40B4-BE49-F238E27FC236}">
                <a16:creationId xmlns:a16="http://schemas.microsoft.com/office/drawing/2014/main" id="{E0E37491-D45D-4771-B342-583B782C620D}"/>
              </a:ext>
            </a:extLst>
          </p:cNvPr>
          <p:cNvSpPr>
            <a:spLocks noGrp="1"/>
          </p:cNvSpPr>
          <p:nvPr/>
        </p:nvSpPr>
        <p:spPr>
          <a:xfrm>
            <a:off x="3524250" y="3476625"/>
            <a:ext cx="26670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35634F"/>
                </a:solidFill>
              </a:defRPr>
            </a:pPr>
            <a:r>
              <a:rPr sz="1650" b="1">
                <a:solidFill>
                  <a:srgbClr val="35634F"/>
                </a:solidFill>
              </a:rPr>
              <a:t>Шум і світло</a:t>
            </a:r>
          </a:p>
        </p:txBody>
      </p:sp>
      <p:sp>
        <p:nvSpPr>
          <p:cNvPr id="17" name="ca-body-11-1">
            <a:extLst>
              <a:ext uri="{FF2B5EF4-FFF2-40B4-BE49-F238E27FC236}">
                <a16:creationId xmlns:a16="http://schemas.microsoft.com/office/drawing/2014/main" id="{427FB034-BB7E-41DA-BDF6-E51D1989E85D}"/>
              </a:ext>
            </a:extLst>
          </p:cNvPr>
          <p:cNvSpPr>
            <a:spLocks noGrp="1"/>
          </p:cNvSpPr>
          <p:nvPr/>
        </p:nvSpPr>
        <p:spPr>
          <a:xfrm>
            <a:off x="3524250" y="3952875"/>
            <a:ext cx="2667000" cy="1333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617069"/>
                </a:solidFill>
              </a:defRPr>
            </a:pPr>
            <a:r>
              <a:rPr sz="1275" b="0">
                <a:solidFill>
                  <a:srgbClr val="617069"/>
                </a:solidFill>
              </a:rPr>
              <a:t>Порушення комунікації, розмноження, добової активності та використання оселищ.</a:t>
            </a:r>
          </a:p>
        </p:txBody>
      </p:sp>
      <p:sp>
        <p:nvSpPr>
          <p:cNvPr id="18" name="ca-line-11-1">
            <a:extLst>
              <a:ext uri="{FF2B5EF4-FFF2-40B4-BE49-F238E27FC236}">
                <a16:creationId xmlns:a16="http://schemas.microsoft.com/office/drawing/2014/main" id="{5546F836-03BC-4A52-8D73-0E2746BB0B9D}"/>
              </a:ext>
            </a:extLst>
          </p:cNvPr>
          <p:cNvSpPr>
            <a:spLocks noGrp="1"/>
          </p:cNvSpPr>
          <p:nvPr/>
        </p:nvSpPr>
        <p:spPr>
          <a:xfrm>
            <a:off x="3524250" y="5476875"/>
            <a:ext cx="2667000" cy="38100"/>
          </a:xfrm>
          <a:prstGeom prst="rect">
            <a:avLst/>
          </a:prstGeom>
          <a:solidFill>
            <a:srgbClr val="4D7B83"/>
          </a:solidFill>
          <a:ln w="9525">
            <a:solidFill>
              <a:srgbClr val="4D7B83"/>
            </a:solidFill>
            <a:prstDash val="solid"/>
          </a:ln>
        </p:spPr>
      </p:sp>
      <p:sp>
        <p:nvSpPr>
          <p:cNvPr id="19" name="ca-num-11-2">
            <a:extLst>
              <a:ext uri="{FF2B5EF4-FFF2-40B4-BE49-F238E27FC236}">
                <a16:creationId xmlns:a16="http://schemas.microsoft.com/office/drawing/2014/main" id="{A6E6E1C6-66E4-43B4-91AC-60887BB99C34}"/>
              </a:ext>
            </a:extLst>
          </p:cNvPr>
          <p:cNvSpPr>
            <a:spLocks noGrp="1"/>
          </p:cNvSpPr>
          <p:nvPr/>
        </p:nvSpPr>
        <p:spPr>
          <a:xfrm>
            <a:off x="6534150" y="3000375"/>
            <a:ext cx="571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D99C35"/>
                </a:solidFill>
              </a:defRPr>
            </a:pPr>
            <a:r>
              <a:rPr sz="1950" b="1">
                <a:solidFill>
                  <a:srgbClr val="D99C35"/>
                </a:solidFill>
              </a:rPr>
              <a:t>03</a:t>
            </a:r>
          </a:p>
        </p:txBody>
      </p:sp>
      <p:sp>
        <p:nvSpPr>
          <p:cNvPr id="20" name="ca-head-11-2">
            <a:extLst>
              <a:ext uri="{FF2B5EF4-FFF2-40B4-BE49-F238E27FC236}">
                <a16:creationId xmlns:a16="http://schemas.microsoft.com/office/drawing/2014/main" id="{5138B054-6EDC-42F2-9B24-55A40C4D564D}"/>
              </a:ext>
            </a:extLst>
          </p:cNvPr>
          <p:cNvSpPr>
            <a:spLocks noGrp="1"/>
          </p:cNvSpPr>
          <p:nvPr/>
        </p:nvSpPr>
        <p:spPr>
          <a:xfrm>
            <a:off x="6534150" y="3476625"/>
            <a:ext cx="26670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35634F"/>
                </a:solidFill>
              </a:defRPr>
            </a:pPr>
            <a:r>
              <a:rPr sz="1650" b="1">
                <a:solidFill>
                  <a:srgbClr val="35634F"/>
                </a:solidFill>
              </a:rPr>
              <a:t>Заповідні території</a:t>
            </a:r>
          </a:p>
        </p:txBody>
      </p:sp>
      <p:sp>
        <p:nvSpPr>
          <p:cNvPr id="21" name="ca-body-11-2">
            <a:extLst>
              <a:ext uri="{FF2B5EF4-FFF2-40B4-BE49-F238E27FC236}">
                <a16:creationId xmlns:a16="http://schemas.microsoft.com/office/drawing/2014/main" id="{BCF2F84F-42C7-4E39-8A68-0219041044FD}"/>
              </a:ext>
            </a:extLst>
          </p:cNvPr>
          <p:cNvSpPr>
            <a:spLocks noGrp="1"/>
          </p:cNvSpPr>
          <p:nvPr/>
        </p:nvSpPr>
        <p:spPr>
          <a:xfrm>
            <a:off x="6534150" y="3952875"/>
            <a:ext cx="2667000" cy="1333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617069"/>
                </a:solidFill>
              </a:defRPr>
            </a:pPr>
            <a:r>
              <a:rPr sz="1275" b="0">
                <a:solidFill>
                  <a:srgbClr val="617069"/>
                </a:solidFill>
              </a:rPr>
              <a:t>Пошкодження рідкісних оселищ і популяцій може бути незворотним.</a:t>
            </a:r>
          </a:p>
        </p:txBody>
      </p:sp>
      <p:sp>
        <p:nvSpPr>
          <p:cNvPr id="22" name="ca-line-11-2">
            <a:extLst>
              <a:ext uri="{FF2B5EF4-FFF2-40B4-BE49-F238E27FC236}">
                <a16:creationId xmlns:a16="http://schemas.microsoft.com/office/drawing/2014/main" id="{27C72ED1-6229-4846-9233-0EB52EF9E286}"/>
              </a:ext>
            </a:extLst>
          </p:cNvPr>
          <p:cNvSpPr>
            <a:spLocks noGrp="1"/>
          </p:cNvSpPr>
          <p:nvPr/>
        </p:nvSpPr>
        <p:spPr>
          <a:xfrm>
            <a:off x="6534150" y="5476875"/>
            <a:ext cx="2667000" cy="38100"/>
          </a:xfrm>
          <a:prstGeom prst="rect">
            <a:avLst/>
          </a:prstGeom>
          <a:solidFill>
            <a:srgbClr val="A15A35"/>
          </a:solidFill>
          <a:ln w="9525">
            <a:solidFill>
              <a:srgbClr val="A15A35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13056520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22">
            <a:extLst>
              <a:ext uri="{FF2B5EF4-FFF2-40B4-BE49-F238E27FC236}">
                <a16:creationId xmlns:a16="http://schemas.microsoft.com/office/drawing/2014/main" id="{E63B26EE-34BA-4EA3-A4CA-C3468807AA1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BF8EF"/>
          </a:solidFill>
          <a:ln w="9525">
            <a:solidFill>
              <a:srgbClr val="FBF8EF"/>
            </a:solidFill>
            <a:prstDash val="solid"/>
          </a:ln>
        </p:spPr>
      </p:sp>
      <p:sp>
        <p:nvSpPr>
          <p:cNvPr id="3" name="edge-22">
            <a:extLst>
              <a:ext uri="{FF2B5EF4-FFF2-40B4-BE49-F238E27FC236}">
                <a16:creationId xmlns:a16="http://schemas.microsoft.com/office/drawing/2014/main" id="{4D36ECF0-8D4F-4A75-97DB-65D444806DF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4D7B83"/>
          </a:solidFill>
          <a:ln w="9525">
            <a:solidFill>
              <a:srgbClr val="4D7B83"/>
            </a:solidFill>
            <a:prstDash val="solid"/>
          </a:ln>
        </p:spPr>
      </p:sp>
      <p:sp>
        <p:nvSpPr>
          <p:cNvPr id="4" name="course-22">
            <a:extLst>
              <a:ext uri="{FF2B5EF4-FFF2-40B4-BE49-F238E27FC236}">
                <a16:creationId xmlns:a16="http://schemas.microsoft.com/office/drawing/2014/main" id="{D6A89BE2-9575-4B43-9FF6-5CE5C8308E00}"/>
              </a:ext>
            </a:extLst>
          </p:cNvPr>
          <p:cNvSpPr>
            <a:spLocks noGrp="1"/>
          </p:cNvSpPr>
          <p:nvPr/>
        </p:nvSpPr>
        <p:spPr>
          <a:xfrm>
            <a:off x="514350" y="247650"/>
            <a:ext cx="3238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35634F"/>
                </a:solidFill>
              </a:defRPr>
            </a:pPr>
            <a:r>
              <a:rPr sz="975" b="1">
                <a:solidFill>
                  <a:srgbClr val="35634F"/>
                </a:solidFill>
              </a:rPr>
              <a:t>ВІЙСЬКОВА ЕКОЛОГІЯ</a:t>
            </a:r>
          </a:p>
        </p:txBody>
      </p:sp>
      <p:sp>
        <p:nvSpPr>
          <p:cNvPr id="5" name="section-22">
            <a:extLst>
              <a:ext uri="{FF2B5EF4-FFF2-40B4-BE49-F238E27FC236}">
                <a16:creationId xmlns:a16="http://schemas.microsoft.com/office/drawing/2014/main" id="{2F30CDDA-3896-4691-984F-1DA7123872F5}"/>
              </a:ext>
            </a:extLst>
          </p:cNvPr>
          <p:cNvSpPr>
            <a:spLocks noGrp="1"/>
          </p:cNvSpPr>
          <p:nvPr/>
        </p:nvSpPr>
        <p:spPr>
          <a:xfrm>
            <a:off x="5715000" y="247650"/>
            <a:ext cx="3810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769080"/>
                </a:solidFill>
              </a:defRPr>
            </a:pPr>
            <a:r>
              <a:rPr sz="900" b="1">
                <a:solidFill>
                  <a:srgbClr val="769080"/>
                </a:solidFill>
              </a:rPr>
              <a:t>РОЗДІЛ 11  ·  ЧАСТИНА Б</a:t>
            </a:r>
          </a:p>
        </p:txBody>
      </p:sp>
      <p:sp>
        <p:nvSpPr>
          <p:cNvPr id="6" name="title-22">
            <a:extLst>
              <a:ext uri="{FF2B5EF4-FFF2-40B4-BE49-F238E27FC236}">
                <a16:creationId xmlns:a16="http://schemas.microsoft.com/office/drawing/2014/main" id="{BBA45E0B-1307-4EAC-AD12-BD1FBC87E1CF}"/>
              </a:ext>
            </a:extLst>
          </p:cNvPr>
          <p:cNvSpPr>
            <a:spLocks noGrp="1"/>
          </p:cNvSpPr>
          <p:nvPr/>
        </p:nvSpPr>
        <p:spPr>
          <a:xfrm>
            <a:off x="514350" y="571500"/>
            <a:ext cx="89535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625" b="1">
                <a:solidFill>
                  <a:srgbClr val="173129"/>
                </a:solidFill>
              </a:defRPr>
            </a:pPr>
            <a:r>
              <a:rPr sz="2625" b="1">
                <a:solidFill>
                  <a:srgbClr val="173129"/>
                </a:solidFill>
              </a:rPr>
              <a:t>Найкращий захист — уникнути входження в найцінніші та найвразливіші ділянки</a:t>
            </a:r>
          </a:p>
        </p:txBody>
      </p:sp>
      <p:sp>
        <p:nvSpPr>
          <p:cNvPr id="7" name="rule-22">
            <a:extLst>
              <a:ext uri="{FF2B5EF4-FFF2-40B4-BE49-F238E27FC236}">
                <a16:creationId xmlns:a16="http://schemas.microsoft.com/office/drawing/2014/main" id="{6CBEAE42-66DD-43CE-A2DB-17CCEB7903DE}"/>
              </a:ext>
            </a:extLst>
          </p:cNvPr>
          <p:cNvSpPr>
            <a:spLocks noGrp="1"/>
          </p:cNvSpPr>
          <p:nvPr/>
        </p:nvSpPr>
        <p:spPr>
          <a:xfrm>
            <a:off x="514350" y="1495425"/>
            <a:ext cx="9010650" cy="38100"/>
          </a:xfrm>
          <a:prstGeom prst="rect">
            <a:avLst/>
          </a:prstGeom>
          <a:solidFill>
            <a:srgbClr val="4D7B83"/>
          </a:solidFill>
          <a:ln w="9525">
            <a:solidFill>
              <a:srgbClr val="4D7B83"/>
            </a:solidFill>
            <a:prstDash val="solid"/>
          </a:ln>
        </p:spPr>
      </p:sp>
      <p:sp>
        <p:nvSpPr>
          <p:cNvPr id="8" name="number-22">
            <a:extLst>
              <a:ext uri="{FF2B5EF4-FFF2-40B4-BE49-F238E27FC236}">
                <a16:creationId xmlns:a16="http://schemas.microsoft.com/office/drawing/2014/main" id="{F011D3E3-69A8-45EE-BF92-4C71E4AED1C5}"/>
              </a:ext>
            </a:extLst>
          </p:cNvPr>
          <p:cNvSpPr>
            <a:spLocks noGrp="1"/>
          </p:cNvSpPr>
          <p:nvPr/>
        </p:nvSpPr>
        <p:spPr>
          <a:xfrm>
            <a:off x="10572750" y="361950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22</a:t>
            </a:r>
          </a:p>
        </p:txBody>
      </p:sp>
      <p:sp>
        <p:nvSpPr>
          <p:cNvPr id="9" name="foot-22">
            <a:extLst>
              <a:ext uri="{FF2B5EF4-FFF2-40B4-BE49-F238E27FC236}">
                <a16:creationId xmlns:a16="http://schemas.microsoft.com/office/drawing/2014/main" id="{D688202B-1855-47A0-8661-AE46006DAF6C}"/>
              </a:ext>
            </a:extLst>
          </p:cNvPr>
          <p:cNvSpPr>
            <a:spLocks noGrp="1"/>
          </p:cNvSpPr>
          <p:nvPr/>
        </p:nvSpPr>
        <p:spPr>
          <a:xfrm>
            <a:off x="10477500" y="6210300"/>
            <a:ext cx="12192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ЕКОСИСТЕМИ</a:t>
            </a:r>
          </a:p>
        </p:txBody>
      </p:sp>
      <p:sp>
        <p:nvSpPr>
          <p:cNvPr id="10" name="lead-11">
            <a:extLst>
              <a:ext uri="{FF2B5EF4-FFF2-40B4-BE49-F238E27FC236}">
                <a16:creationId xmlns:a16="http://schemas.microsoft.com/office/drawing/2014/main" id="{FDB9E84D-19FD-4FCF-92BE-6B72741728DA}"/>
              </a:ext>
            </a:extLst>
          </p:cNvPr>
          <p:cNvSpPr>
            <a:spLocks noGrp="1"/>
          </p:cNvSpPr>
          <p:nvPr/>
        </p:nvSpPr>
        <p:spPr>
          <a:xfrm>
            <a:off x="514350" y="1752600"/>
            <a:ext cx="901065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1">
                <a:solidFill>
                  <a:srgbClr val="173129"/>
                </a:solidFill>
              </a:defRPr>
            </a:pPr>
            <a:r>
              <a:rPr sz="1575" b="1">
                <a:solidFill>
                  <a:srgbClr val="173129"/>
                </a:solidFill>
              </a:rPr>
              <a:t>Природно-заповідні території, болота, схили, береги й місця розмноження видів потребують особливого режиму планування.</a:t>
            </a:r>
          </a:p>
        </p:txBody>
      </p:sp>
      <p:sp>
        <p:nvSpPr>
          <p:cNvPr id="11" name="action-h-11">
            <a:extLst>
              <a:ext uri="{FF2B5EF4-FFF2-40B4-BE49-F238E27FC236}">
                <a16:creationId xmlns:a16="http://schemas.microsoft.com/office/drawing/2014/main" id="{5C2F85BC-954C-48AA-97D7-DC82CF0A3DCA}"/>
              </a:ext>
            </a:extLst>
          </p:cNvPr>
          <p:cNvSpPr>
            <a:spLocks noGrp="1"/>
          </p:cNvSpPr>
          <p:nvPr/>
        </p:nvSpPr>
        <p:spPr>
          <a:xfrm>
            <a:off x="514350" y="2800350"/>
            <a:ext cx="4000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35634F"/>
                </a:solidFill>
              </a:defRPr>
            </a:pPr>
            <a:r>
              <a:rPr sz="1725" b="1">
                <a:solidFill>
                  <a:srgbClr val="35634F"/>
                </a:solidFill>
              </a:rPr>
              <a:t>Що врахувати на практиці</a:t>
            </a:r>
          </a:p>
        </p:txBody>
      </p:sp>
      <p:sp>
        <p:nvSpPr>
          <p:cNvPr id="12" name="actions-11">
            <a:extLst>
              <a:ext uri="{FF2B5EF4-FFF2-40B4-BE49-F238E27FC236}">
                <a16:creationId xmlns:a16="http://schemas.microsoft.com/office/drawing/2014/main" id="{29A41E42-457B-4937-B354-2EFBAE113AB1}"/>
              </a:ext>
            </a:extLst>
          </p:cNvPr>
          <p:cNvSpPr>
            <a:spLocks noGrp="1"/>
          </p:cNvSpPr>
          <p:nvPr/>
        </p:nvSpPr>
        <p:spPr>
          <a:xfrm>
            <a:off x="514350" y="3257550"/>
            <a:ext cx="4191000" cy="2095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617069"/>
                </a:solidFill>
              </a:defRPr>
            </a:pPr>
            <a:r>
              <a:rPr sz="1275" b="0">
                <a:solidFill>
                  <a:srgbClr val="617069"/>
                </a:solidFill>
              </a:rPr>
              <a:t>•  визначити чутливі ділянки до початку робіт</a:t>
            </a:r>
          </a:p>
          <a:p>
            <a:pPr algn="l">
              <a:defRPr sz="1275" b="0">
                <a:solidFill>
                  <a:srgbClr val="617069"/>
                </a:solidFill>
              </a:defRPr>
            </a:pPr>
            <a:r>
              <a:rPr sz="1275" b="0">
                <a:solidFill>
                  <a:srgbClr val="617069"/>
                </a:solidFill>
              </a:rPr>
              <a:t>•  закріпити маршрути руху техніки</a:t>
            </a:r>
          </a:p>
          <a:p>
            <a:pPr algn="l">
              <a:defRPr sz="1275" b="0">
                <a:solidFill>
                  <a:srgbClr val="617069"/>
                </a:solidFill>
              </a:defRPr>
            </a:pPr>
            <a:r>
              <a:rPr sz="1275" b="0">
                <a:solidFill>
                  <a:srgbClr val="617069"/>
                </a:solidFill>
              </a:rPr>
              <a:t>•  обмежити нічне освітлення й зайвий шум</a:t>
            </a:r>
          </a:p>
          <a:p>
            <a:pPr algn="l">
              <a:defRPr sz="1275" b="0">
                <a:solidFill>
                  <a:srgbClr val="617069"/>
                </a:solidFill>
              </a:defRPr>
            </a:pPr>
            <a:r>
              <a:rPr sz="1275" b="0">
                <a:solidFill>
                  <a:srgbClr val="617069"/>
                </a:solidFill>
              </a:rPr>
              <a:t>•  створити протипожежні заходи</a:t>
            </a:r>
          </a:p>
          <a:p>
            <a:pPr algn="l">
              <a:defRPr sz="1275" b="0">
                <a:solidFill>
                  <a:srgbClr val="617069"/>
                </a:solidFill>
              </a:defRPr>
            </a:pPr>
            <a:r>
              <a:rPr sz="1275" b="0">
                <a:solidFill>
                  <a:srgbClr val="617069"/>
                </a:solidFill>
              </a:rPr>
              <a:t>•  відновити рослинність і природний стік після використання</a:t>
            </a:r>
          </a:p>
        </p:txBody>
      </p:sp>
      <p:sp>
        <p:nvSpPr>
          <p:cNvPr id="13" name="callout-11">
            <a:extLst>
              <a:ext uri="{FF2B5EF4-FFF2-40B4-BE49-F238E27FC236}">
                <a16:creationId xmlns:a16="http://schemas.microsoft.com/office/drawing/2014/main" id="{9C69AAD4-AE1B-47F1-8371-3F580A47C20E}"/>
              </a:ext>
            </a:extLst>
          </p:cNvPr>
          <p:cNvSpPr>
            <a:spLocks noGrp="1"/>
          </p:cNvSpPr>
          <p:nvPr/>
        </p:nvSpPr>
        <p:spPr>
          <a:xfrm>
            <a:off x="5095875" y="2800350"/>
            <a:ext cx="4429125" cy="2152650"/>
          </a:xfrm>
          <a:prstGeom prst="roundRect">
            <a:avLst>
              <a:gd name="adj" fmla="val 5310"/>
            </a:avLst>
          </a:prstGeom>
          <a:solidFill>
            <a:srgbClr val="153D33"/>
          </a:solidFill>
          <a:ln w="9525">
            <a:solidFill>
              <a:srgbClr val="153D33"/>
            </a:solidFill>
            <a:prstDash val="solid"/>
          </a:ln>
        </p:spPr>
      </p:sp>
      <p:sp>
        <p:nvSpPr>
          <p:cNvPr id="14" name="callout-h-11">
            <a:extLst>
              <a:ext uri="{FF2B5EF4-FFF2-40B4-BE49-F238E27FC236}">
                <a16:creationId xmlns:a16="http://schemas.microsoft.com/office/drawing/2014/main" id="{F75D3336-E200-424A-808B-66839F53E16C}"/>
              </a:ext>
            </a:extLst>
          </p:cNvPr>
          <p:cNvSpPr>
            <a:spLocks noGrp="1"/>
          </p:cNvSpPr>
          <p:nvPr/>
        </p:nvSpPr>
        <p:spPr>
          <a:xfrm>
            <a:off x="5429250" y="3028950"/>
            <a:ext cx="3714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125" b="1">
                <a:solidFill>
                  <a:srgbClr val="F2D395"/>
                </a:solidFill>
              </a:defRPr>
            </a:pPr>
            <a:r>
              <a:rPr sz="1125" b="1">
                <a:solidFill>
                  <a:srgbClr val="F2D395"/>
                </a:solidFill>
              </a:rPr>
              <a:t>КЛЮЧОВИЙ АКЦЕНТ</a:t>
            </a:r>
          </a:p>
        </p:txBody>
      </p:sp>
      <p:sp>
        <p:nvSpPr>
          <p:cNvPr id="15" name="callout-b-11">
            <a:extLst>
              <a:ext uri="{FF2B5EF4-FFF2-40B4-BE49-F238E27FC236}">
                <a16:creationId xmlns:a16="http://schemas.microsoft.com/office/drawing/2014/main" id="{27835AAE-9532-4672-93E5-AF689C4FC9AD}"/>
              </a:ext>
            </a:extLst>
          </p:cNvPr>
          <p:cNvSpPr>
            <a:spLocks noGrp="1"/>
          </p:cNvSpPr>
          <p:nvPr/>
        </p:nvSpPr>
        <p:spPr>
          <a:xfrm>
            <a:off x="5429250" y="3476625"/>
            <a:ext cx="3714750" cy="1181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Механічне пошкодження змінює не лише поверхню: воно може перебудувати водний режим і запустити тривалу ерозію.</a:t>
            </a:r>
          </a:p>
        </p:txBody>
      </p:sp>
      <p:sp>
        <p:nvSpPr>
          <p:cNvPr id="16" name="note-rule-11">
            <a:extLst>
              <a:ext uri="{FF2B5EF4-FFF2-40B4-BE49-F238E27FC236}">
                <a16:creationId xmlns:a16="http://schemas.microsoft.com/office/drawing/2014/main" id="{D53E1DF1-000C-46E0-9E9F-ED636FDEF912}"/>
              </a:ext>
            </a:extLst>
          </p:cNvPr>
          <p:cNvSpPr>
            <a:spLocks noGrp="1"/>
          </p:cNvSpPr>
          <p:nvPr/>
        </p:nvSpPr>
        <p:spPr>
          <a:xfrm>
            <a:off x="514350" y="5629275"/>
            <a:ext cx="9010650" cy="38100"/>
          </a:xfrm>
          <a:prstGeom prst="rect">
            <a:avLst/>
          </a:prstGeom>
          <a:solidFill>
            <a:srgbClr val="4D7B83"/>
          </a:solidFill>
          <a:ln w="9525">
            <a:solidFill>
              <a:srgbClr val="4D7B83"/>
            </a:solidFill>
            <a:prstDash val="solid"/>
          </a:ln>
        </p:spPr>
      </p:sp>
      <p:sp>
        <p:nvSpPr>
          <p:cNvPr id="17" name="note-11">
            <a:extLst>
              <a:ext uri="{FF2B5EF4-FFF2-40B4-BE49-F238E27FC236}">
                <a16:creationId xmlns:a16="http://schemas.microsoft.com/office/drawing/2014/main" id="{8BB28405-F6C0-4D95-89F3-0F03B5959AE3}"/>
              </a:ext>
            </a:extLst>
          </p:cNvPr>
          <p:cNvSpPr>
            <a:spLocks noGrp="1"/>
          </p:cNvSpPr>
          <p:nvPr/>
        </p:nvSpPr>
        <p:spPr>
          <a:xfrm>
            <a:off x="762000" y="5791200"/>
            <a:ext cx="85153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75" b="1">
                <a:solidFill>
                  <a:srgbClr val="35634F"/>
                </a:solidFill>
              </a:defRPr>
            </a:pPr>
            <a:r>
              <a:rPr sz="1275" b="1">
                <a:solidFill>
                  <a:srgbClr val="35634F"/>
                </a:solidFill>
              </a:rPr>
              <a:t>На цінних територіях наслідки локального порушення можуть поширюватися далеко за межі місця впливу.</a:t>
            </a:r>
          </a:p>
        </p:txBody>
      </p:sp>
    </p:spTree>
    <p:extLst>
      <p:ext uri="{BB962C8B-B14F-4D97-AF65-F5344CB8AC3E}">
        <p14:creationId xmlns:p14="http://schemas.microsoft.com/office/powerpoint/2010/main" val="1353961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Рисунок 2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23">
            <a:extLst>
              <a:ext uri="{FF2B5EF4-FFF2-40B4-BE49-F238E27FC236}">
                <a16:creationId xmlns:a16="http://schemas.microsoft.com/office/drawing/2014/main" id="{9BA1A62A-60CA-4AE1-9E1D-76A9C651D07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BF8EF"/>
          </a:solidFill>
          <a:ln w="9525">
            <a:solidFill>
              <a:srgbClr val="FBF8EF"/>
            </a:solidFill>
            <a:prstDash val="solid"/>
          </a:ln>
        </p:spPr>
      </p:sp>
      <p:sp>
        <p:nvSpPr>
          <p:cNvPr id="3" name="edge-23">
            <a:extLst>
              <a:ext uri="{FF2B5EF4-FFF2-40B4-BE49-F238E27FC236}">
                <a16:creationId xmlns:a16="http://schemas.microsoft.com/office/drawing/2014/main" id="{E6AD4AE2-BBC4-4450-B12E-A3A1B523483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D99C35"/>
          </a:solidFill>
          <a:ln w="9525">
            <a:solidFill>
              <a:srgbClr val="D99C35"/>
            </a:solidFill>
            <a:prstDash val="solid"/>
          </a:ln>
        </p:spPr>
      </p:sp>
      <p:sp>
        <p:nvSpPr>
          <p:cNvPr id="4" name="course-23">
            <a:extLst>
              <a:ext uri="{FF2B5EF4-FFF2-40B4-BE49-F238E27FC236}">
                <a16:creationId xmlns:a16="http://schemas.microsoft.com/office/drawing/2014/main" id="{A43282CC-55B6-4EB3-AA7E-8463E1ABE8D7}"/>
              </a:ext>
            </a:extLst>
          </p:cNvPr>
          <p:cNvSpPr>
            <a:spLocks noGrp="1"/>
          </p:cNvSpPr>
          <p:nvPr/>
        </p:nvSpPr>
        <p:spPr>
          <a:xfrm>
            <a:off x="514350" y="247650"/>
            <a:ext cx="3238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35634F"/>
                </a:solidFill>
              </a:defRPr>
            </a:pPr>
            <a:r>
              <a:rPr sz="975" b="1">
                <a:solidFill>
                  <a:srgbClr val="35634F"/>
                </a:solidFill>
              </a:rPr>
              <a:t>ВІЙСЬКОВА ЕКОЛОГІЯ</a:t>
            </a:r>
          </a:p>
        </p:txBody>
      </p:sp>
      <p:sp>
        <p:nvSpPr>
          <p:cNvPr id="5" name="section-23">
            <a:extLst>
              <a:ext uri="{FF2B5EF4-FFF2-40B4-BE49-F238E27FC236}">
                <a16:creationId xmlns:a16="http://schemas.microsoft.com/office/drawing/2014/main" id="{9120514A-02AF-4EB6-8A46-BD0A433E4302}"/>
              </a:ext>
            </a:extLst>
          </p:cNvPr>
          <p:cNvSpPr>
            <a:spLocks noGrp="1"/>
          </p:cNvSpPr>
          <p:nvPr/>
        </p:nvSpPr>
        <p:spPr>
          <a:xfrm>
            <a:off x="5715000" y="247650"/>
            <a:ext cx="3810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769080"/>
                </a:solidFill>
              </a:defRPr>
            </a:pPr>
            <a:r>
              <a:rPr sz="900" b="1">
                <a:solidFill>
                  <a:srgbClr val="769080"/>
                </a:solidFill>
              </a:rPr>
              <a:t>РОЗДІЛ 12  ·  ЧАСТИНА А</a:t>
            </a:r>
          </a:p>
        </p:txBody>
      </p:sp>
      <p:sp>
        <p:nvSpPr>
          <p:cNvPr id="6" name="title-23">
            <a:extLst>
              <a:ext uri="{FF2B5EF4-FFF2-40B4-BE49-F238E27FC236}">
                <a16:creationId xmlns:a16="http://schemas.microsoft.com/office/drawing/2014/main" id="{AFB5991C-EA76-4A1D-BB42-4608C20FE1DB}"/>
              </a:ext>
            </a:extLst>
          </p:cNvPr>
          <p:cNvSpPr>
            <a:spLocks noGrp="1"/>
          </p:cNvSpPr>
          <p:nvPr/>
        </p:nvSpPr>
        <p:spPr>
          <a:xfrm>
            <a:off x="514350" y="571500"/>
            <a:ext cx="89535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625" b="1">
                <a:solidFill>
                  <a:srgbClr val="173129"/>
                </a:solidFill>
              </a:defRPr>
            </a:pPr>
            <a:r>
              <a:rPr sz="2625" b="1">
                <a:solidFill>
                  <a:srgbClr val="173129"/>
                </a:solidFill>
              </a:rPr>
              <a:t>Додатковий військовий вплив у трансформованій системі створює кумулятивний ефект</a:t>
            </a:r>
          </a:p>
        </p:txBody>
      </p:sp>
      <p:sp>
        <p:nvSpPr>
          <p:cNvPr id="7" name="rule-23">
            <a:extLst>
              <a:ext uri="{FF2B5EF4-FFF2-40B4-BE49-F238E27FC236}">
                <a16:creationId xmlns:a16="http://schemas.microsoft.com/office/drawing/2014/main" id="{53525A98-DFF4-436D-86C6-39F441E3AF49}"/>
              </a:ext>
            </a:extLst>
          </p:cNvPr>
          <p:cNvSpPr>
            <a:spLocks noGrp="1"/>
          </p:cNvSpPr>
          <p:nvPr/>
        </p:nvSpPr>
        <p:spPr>
          <a:xfrm>
            <a:off x="514350" y="1495425"/>
            <a:ext cx="9010650" cy="38100"/>
          </a:xfrm>
          <a:prstGeom prst="rect">
            <a:avLst/>
          </a:prstGeom>
          <a:solidFill>
            <a:srgbClr val="D99C35"/>
          </a:solidFill>
          <a:ln w="9525">
            <a:solidFill>
              <a:srgbClr val="D99C35"/>
            </a:solidFill>
            <a:prstDash val="solid"/>
          </a:ln>
        </p:spPr>
      </p:sp>
      <p:sp>
        <p:nvSpPr>
          <p:cNvPr id="8" name="number-23">
            <a:extLst>
              <a:ext uri="{FF2B5EF4-FFF2-40B4-BE49-F238E27FC236}">
                <a16:creationId xmlns:a16="http://schemas.microsoft.com/office/drawing/2014/main" id="{6CA6E9E7-FB34-4580-8072-01B56F248C4F}"/>
              </a:ext>
            </a:extLst>
          </p:cNvPr>
          <p:cNvSpPr>
            <a:spLocks noGrp="1"/>
          </p:cNvSpPr>
          <p:nvPr/>
        </p:nvSpPr>
        <p:spPr>
          <a:xfrm>
            <a:off x="10572750" y="361950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23</a:t>
            </a:r>
          </a:p>
        </p:txBody>
      </p:sp>
      <p:sp>
        <p:nvSpPr>
          <p:cNvPr id="9" name="foot-23">
            <a:extLst>
              <a:ext uri="{FF2B5EF4-FFF2-40B4-BE49-F238E27FC236}">
                <a16:creationId xmlns:a16="http://schemas.microsoft.com/office/drawing/2014/main" id="{46B77972-1050-4DA3-A281-7D89EFD5212F}"/>
              </a:ext>
            </a:extLst>
          </p:cNvPr>
          <p:cNvSpPr>
            <a:spLocks noGrp="1"/>
          </p:cNvSpPr>
          <p:nvPr/>
        </p:nvSpPr>
        <p:spPr>
          <a:xfrm>
            <a:off x="10477500" y="6210300"/>
            <a:ext cx="12192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ЕКОСИСТЕМИ</a:t>
            </a:r>
          </a:p>
        </p:txBody>
      </p:sp>
      <p:sp>
        <p:nvSpPr>
          <p:cNvPr id="10" name="def-12">
            <a:extLst>
              <a:ext uri="{FF2B5EF4-FFF2-40B4-BE49-F238E27FC236}">
                <a16:creationId xmlns:a16="http://schemas.microsoft.com/office/drawing/2014/main" id="{D1584E3E-C2AF-4334-8969-50742370A2B3}"/>
              </a:ext>
            </a:extLst>
          </p:cNvPr>
          <p:cNvSpPr>
            <a:spLocks noGrp="1"/>
          </p:cNvSpPr>
          <p:nvPr/>
        </p:nvSpPr>
        <p:spPr>
          <a:xfrm>
            <a:off x="514350" y="1752600"/>
            <a:ext cx="901065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173129"/>
                </a:solidFill>
              </a:defRPr>
            </a:pPr>
            <a:r>
              <a:rPr sz="1650" b="1">
                <a:solidFill>
                  <a:srgbClr val="173129"/>
                </a:solidFill>
              </a:rPr>
              <a:t>Кумулятивний вплив — сукупний результат кількох одночасних або послідовних навантажень, який може бути сильнішим за кожне з них окремо.</a:t>
            </a:r>
          </a:p>
        </p:txBody>
      </p:sp>
      <p:sp>
        <p:nvSpPr>
          <p:cNvPr id="11" name="ca-num-12-0">
            <a:extLst>
              <a:ext uri="{FF2B5EF4-FFF2-40B4-BE49-F238E27FC236}">
                <a16:creationId xmlns:a16="http://schemas.microsoft.com/office/drawing/2014/main" id="{81159388-9D62-43C1-A480-81D20A5BAA72}"/>
              </a:ext>
            </a:extLst>
          </p:cNvPr>
          <p:cNvSpPr>
            <a:spLocks noGrp="1"/>
          </p:cNvSpPr>
          <p:nvPr/>
        </p:nvSpPr>
        <p:spPr>
          <a:xfrm>
            <a:off x="514350" y="3000375"/>
            <a:ext cx="571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D99C35"/>
                </a:solidFill>
              </a:defRPr>
            </a:pPr>
            <a:r>
              <a:rPr sz="1950" b="1">
                <a:solidFill>
                  <a:srgbClr val="D99C35"/>
                </a:solidFill>
              </a:rPr>
              <a:t>01</a:t>
            </a:r>
          </a:p>
        </p:txBody>
      </p:sp>
      <p:sp>
        <p:nvSpPr>
          <p:cNvPr id="12" name="ca-head-12-0">
            <a:extLst>
              <a:ext uri="{FF2B5EF4-FFF2-40B4-BE49-F238E27FC236}">
                <a16:creationId xmlns:a16="http://schemas.microsoft.com/office/drawing/2014/main" id="{6F44BB0F-5DAA-4E96-B15A-C2C8B1FFC388}"/>
              </a:ext>
            </a:extLst>
          </p:cNvPr>
          <p:cNvSpPr>
            <a:spLocks noGrp="1"/>
          </p:cNvSpPr>
          <p:nvPr/>
        </p:nvSpPr>
        <p:spPr>
          <a:xfrm>
            <a:off x="514350" y="3476625"/>
            <a:ext cx="26670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35634F"/>
                </a:solidFill>
              </a:defRPr>
            </a:pPr>
            <a:r>
              <a:rPr sz="1650" b="1">
                <a:solidFill>
                  <a:srgbClr val="35634F"/>
                </a:solidFill>
              </a:rPr>
              <a:t>Агроландшафти</a:t>
            </a:r>
          </a:p>
        </p:txBody>
      </p:sp>
      <p:sp>
        <p:nvSpPr>
          <p:cNvPr id="13" name="ca-body-12-0">
            <a:extLst>
              <a:ext uri="{FF2B5EF4-FFF2-40B4-BE49-F238E27FC236}">
                <a16:creationId xmlns:a16="http://schemas.microsoft.com/office/drawing/2014/main" id="{DA60245D-236C-43C7-84EB-B6C7FBDE6851}"/>
              </a:ext>
            </a:extLst>
          </p:cNvPr>
          <p:cNvSpPr>
            <a:spLocks noGrp="1"/>
          </p:cNvSpPr>
          <p:nvPr/>
        </p:nvSpPr>
        <p:spPr>
          <a:xfrm>
            <a:off x="514350" y="3952875"/>
            <a:ext cx="2667000" cy="1333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617069"/>
                </a:solidFill>
              </a:defRPr>
            </a:pPr>
            <a:r>
              <a:rPr sz="1275" b="0">
                <a:solidFill>
                  <a:srgbClr val="617069"/>
                </a:solidFill>
              </a:rPr>
              <a:t>Руйнування родючого шару, меліорації й лісосмуг, забруднення та мінування полів.</a:t>
            </a:r>
          </a:p>
        </p:txBody>
      </p:sp>
      <p:sp>
        <p:nvSpPr>
          <p:cNvPr id="14" name="ca-line-12-0">
            <a:extLst>
              <a:ext uri="{FF2B5EF4-FFF2-40B4-BE49-F238E27FC236}">
                <a16:creationId xmlns:a16="http://schemas.microsoft.com/office/drawing/2014/main" id="{660AF2FD-5748-4055-97A9-0C3DF2438DD3}"/>
              </a:ext>
            </a:extLst>
          </p:cNvPr>
          <p:cNvSpPr>
            <a:spLocks noGrp="1"/>
          </p:cNvSpPr>
          <p:nvPr/>
        </p:nvSpPr>
        <p:spPr>
          <a:xfrm>
            <a:off x="514350" y="5476875"/>
            <a:ext cx="2667000" cy="38100"/>
          </a:xfrm>
          <a:prstGeom prst="rect">
            <a:avLst/>
          </a:prstGeom>
          <a:solidFill>
            <a:srgbClr val="35634F"/>
          </a:solidFill>
          <a:ln w="9525">
            <a:solidFill>
              <a:srgbClr val="35634F"/>
            </a:solidFill>
            <a:prstDash val="solid"/>
          </a:ln>
        </p:spPr>
      </p:sp>
      <p:sp>
        <p:nvSpPr>
          <p:cNvPr id="15" name="ca-num-12-1">
            <a:extLst>
              <a:ext uri="{FF2B5EF4-FFF2-40B4-BE49-F238E27FC236}">
                <a16:creationId xmlns:a16="http://schemas.microsoft.com/office/drawing/2014/main" id="{48F54EEE-8334-4D97-BA2B-1113763D8041}"/>
              </a:ext>
            </a:extLst>
          </p:cNvPr>
          <p:cNvSpPr>
            <a:spLocks noGrp="1"/>
          </p:cNvSpPr>
          <p:nvPr/>
        </p:nvSpPr>
        <p:spPr>
          <a:xfrm>
            <a:off x="3524250" y="3000375"/>
            <a:ext cx="571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D99C35"/>
                </a:solidFill>
              </a:defRPr>
            </a:pPr>
            <a:r>
              <a:rPr sz="1950" b="1">
                <a:solidFill>
                  <a:srgbClr val="D99C35"/>
                </a:solidFill>
              </a:rPr>
              <a:t>02</a:t>
            </a:r>
          </a:p>
        </p:txBody>
      </p:sp>
      <p:sp>
        <p:nvSpPr>
          <p:cNvPr id="16" name="ca-head-12-1">
            <a:extLst>
              <a:ext uri="{FF2B5EF4-FFF2-40B4-BE49-F238E27FC236}">
                <a16:creationId xmlns:a16="http://schemas.microsoft.com/office/drawing/2014/main" id="{479D900D-BF94-46D9-9C07-CBEFF551876C}"/>
              </a:ext>
            </a:extLst>
          </p:cNvPr>
          <p:cNvSpPr>
            <a:spLocks noGrp="1"/>
          </p:cNvSpPr>
          <p:nvPr/>
        </p:nvSpPr>
        <p:spPr>
          <a:xfrm>
            <a:off x="3524250" y="3476625"/>
            <a:ext cx="26670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35634F"/>
                </a:solidFill>
              </a:defRPr>
            </a:pPr>
            <a:r>
              <a:rPr sz="1650" b="1">
                <a:solidFill>
                  <a:srgbClr val="35634F"/>
                </a:solidFill>
              </a:rPr>
              <a:t>Міські системи</a:t>
            </a:r>
          </a:p>
        </p:txBody>
      </p:sp>
      <p:sp>
        <p:nvSpPr>
          <p:cNvPr id="17" name="ca-body-12-1">
            <a:extLst>
              <a:ext uri="{FF2B5EF4-FFF2-40B4-BE49-F238E27FC236}">
                <a16:creationId xmlns:a16="http://schemas.microsoft.com/office/drawing/2014/main" id="{D8080720-515E-409E-9685-7B5531E4D26A}"/>
              </a:ext>
            </a:extLst>
          </p:cNvPr>
          <p:cNvSpPr>
            <a:spLocks noGrp="1"/>
          </p:cNvSpPr>
          <p:nvPr/>
        </p:nvSpPr>
        <p:spPr>
          <a:xfrm>
            <a:off x="3524250" y="3952875"/>
            <a:ext cx="2667000" cy="1333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617069"/>
                </a:solidFill>
              </a:defRPr>
            </a:pPr>
            <a:r>
              <a:rPr sz="1275" b="0">
                <a:solidFill>
                  <a:srgbClr val="617069"/>
                </a:solidFill>
              </a:rPr>
              <a:t>Природні й технічні компоненти тісно пов’язані, тому пошкодження запускає ланцюгові наслідки.</a:t>
            </a:r>
          </a:p>
        </p:txBody>
      </p:sp>
      <p:sp>
        <p:nvSpPr>
          <p:cNvPr id="18" name="ca-line-12-1">
            <a:extLst>
              <a:ext uri="{FF2B5EF4-FFF2-40B4-BE49-F238E27FC236}">
                <a16:creationId xmlns:a16="http://schemas.microsoft.com/office/drawing/2014/main" id="{57D2EAC0-5667-4D29-883D-54E76CCA13E2}"/>
              </a:ext>
            </a:extLst>
          </p:cNvPr>
          <p:cNvSpPr>
            <a:spLocks noGrp="1"/>
          </p:cNvSpPr>
          <p:nvPr/>
        </p:nvSpPr>
        <p:spPr>
          <a:xfrm>
            <a:off x="3524250" y="5476875"/>
            <a:ext cx="2667000" cy="38100"/>
          </a:xfrm>
          <a:prstGeom prst="rect">
            <a:avLst/>
          </a:prstGeom>
          <a:solidFill>
            <a:srgbClr val="4D7B83"/>
          </a:solidFill>
          <a:ln w="9525">
            <a:solidFill>
              <a:srgbClr val="4D7B83"/>
            </a:solidFill>
            <a:prstDash val="solid"/>
          </a:ln>
        </p:spPr>
      </p:sp>
      <p:sp>
        <p:nvSpPr>
          <p:cNvPr id="19" name="ca-num-12-2">
            <a:extLst>
              <a:ext uri="{FF2B5EF4-FFF2-40B4-BE49-F238E27FC236}">
                <a16:creationId xmlns:a16="http://schemas.microsoft.com/office/drawing/2014/main" id="{BB441BA3-802F-40DA-A8B4-82506CA039A9}"/>
              </a:ext>
            </a:extLst>
          </p:cNvPr>
          <p:cNvSpPr>
            <a:spLocks noGrp="1"/>
          </p:cNvSpPr>
          <p:nvPr/>
        </p:nvSpPr>
        <p:spPr>
          <a:xfrm>
            <a:off x="6534150" y="3000375"/>
            <a:ext cx="571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D99C35"/>
                </a:solidFill>
              </a:defRPr>
            </a:pPr>
            <a:r>
              <a:rPr sz="1950" b="1">
                <a:solidFill>
                  <a:srgbClr val="D99C35"/>
                </a:solidFill>
              </a:rPr>
              <a:t>03</a:t>
            </a:r>
          </a:p>
        </p:txBody>
      </p:sp>
      <p:sp>
        <p:nvSpPr>
          <p:cNvPr id="20" name="ca-head-12-2">
            <a:extLst>
              <a:ext uri="{FF2B5EF4-FFF2-40B4-BE49-F238E27FC236}">
                <a16:creationId xmlns:a16="http://schemas.microsoft.com/office/drawing/2014/main" id="{0ACFD360-084C-4009-BC2E-2F019FBC5EF8}"/>
              </a:ext>
            </a:extLst>
          </p:cNvPr>
          <p:cNvSpPr>
            <a:spLocks noGrp="1"/>
          </p:cNvSpPr>
          <p:nvPr/>
        </p:nvSpPr>
        <p:spPr>
          <a:xfrm>
            <a:off x="6534150" y="3476625"/>
            <a:ext cx="26670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35634F"/>
                </a:solidFill>
              </a:defRPr>
            </a:pPr>
            <a:r>
              <a:rPr sz="1650" b="1">
                <a:solidFill>
                  <a:srgbClr val="35634F"/>
                </a:solidFill>
              </a:rPr>
              <a:t>Промислові території</a:t>
            </a:r>
          </a:p>
        </p:txBody>
      </p:sp>
      <p:sp>
        <p:nvSpPr>
          <p:cNvPr id="21" name="ca-body-12-2">
            <a:extLst>
              <a:ext uri="{FF2B5EF4-FFF2-40B4-BE49-F238E27FC236}">
                <a16:creationId xmlns:a16="http://schemas.microsoft.com/office/drawing/2014/main" id="{32ABA877-4997-4AC8-8935-E75EF3667F75}"/>
              </a:ext>
            </a:extLst>
          </p:cNvPr>
          <p:cNvSpPr>
            <a:spLocks noGrp="1"/>
          </p:cNvSpPr>
          <p:nvPr/>
        </p:nvSpPr>
        <p:spPr>
          <a:xfrm>
            <a:off x="6534150" y="3952875"/>
            <a:ext cx="2667000" cy="1333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617069"/>
                </a:solidFill>
              </a:defRPr>
            </a:pPr>
            <a:r>
              <a:rPr sz="1275" b="0">
                <a:solidFill>
                  <a:srgbClr val="617069"/>
                </a:solidFill>
              </a:rPr>
              <a:t>Попереднє забруднення посилюється пожежами, руйнуваннями та аваріями.</a:t>
            </a:r>
          </a:p>
        </p:txBody>
      </p:sp>
      <p:sp>
        <p:nvSpPr>
          <p:cNvPr id="22" name="ca-line-12-2">
            <a:extLst>
              <a:ext uri="{FF2B5EF4-FFF2-40B4-BE49-F238E27FC236}">
                <a16:creationId xmlns:a16="http://schemas.microsoft.com/office/drawing/2014/main" id="{60126FC2-D4C4-40F7-8420-A683DDE63397}"/>
              </a:ext>
            </a:extLst>
          </p:cNvPr>
          <p:cNvSpPr>
            <a:spLocks noGrp="1"/>
          </p:cNvSpPr>
          <p:nvPr/>
        </p:nvSpPr>
        <p:spPr>
          <a:xfrm>
            <a:off x="6534150" y="5476875"/>
            <a:ext cx="2667000" cy="38100"/>
          </a:xfrm>
          <a:prstGeom prst="rect">
            <a:avLst/>
          </a:prstGeom>
          <a:solidFill>
            <a:srgbClr val="A15A35"/>
          </a:solidFill>
          <a:ln w="9525">
            <a:solidFill>
              <a:srgbClr val="A15A35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15399232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24">
            <a:extLst>
              <a:ext uri="{FF2B5EF4-FFF2-40B4-BE49-F238E27FC236}">
                <a16:creationId xmlns:a16="http://schemas.microsoft.com/office/drawing/2014/main" id="{399A5E20-5001-4FE3-84C9-A1E2D191004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BF8EF"/>
          </a:solidFill>
          <a:ln w="9525">
            <a:solidFill>
              <a:srgbClr val="FBF8EF"/>
            </a:solidFill>
            <a:prstDash val="solid"/>
          </a:ln>
        </p:spPr>
      </p:sp>
      <p:sp>
        <p:nvSpPr>
          <p:cNvPr id="3" name="edge-24">
            <a:extLst>
              <a:ext uri="{FF2B5EF4-FFF2-40B4-BE49-F238E27FC236}">
                <a16:creationId xmlns:a16="http://schemas.microsoft.com/office/drawing/2014/main" id="{5AC8A0EB-8396-4D33-901F-EC5D701CDB9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4D7B83"/>
          </a:solidFill>
          <a:ln w="9525">
            <a:solidFill>
              <a:srgbClr val="4D7B83"/>
            </a:solidFill>
            <a:prstDash val="solid"/>
          </a:ln>
        </p:spPr>
      </p:sp>
      <p:sp>
        <p:nvSpPr>
          <p:cNvPr id="4" name="course-24">
            <a:extLst>
              <a:ext uri="{FF2B5EF4-FFF2-40B4-BE49-F238E27FC236}">
                <a16:creationId xmlns:a16="http://schemas.microsoft.com/office/drawing/2014/main" id="{EB098ACF-D322-4A6E-AAC8-8DDB61C4C0CD}"/>
              </a:ext>
            </a:extLst>
          </p:cNvPr>
          <p:cNvSpPr>
            <a:spLocks noGrp="1"/>
          </p:cNvSpPr>
          <p:nvPr/>
        </p:nvSpPr>
        <p:spPr>
          <a:xfrm>
            <a:off x="514350" y="247650"/>
            <a:ext cx="3238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35634F"/>
                </a:solidFill>
              </a:defRPr>
            </a:pPr>
            <a:r>
              <a:rPr sz="975" b="1">
                <a:solidFill>
                  <a:srgbClr val="35634F"/>
                </a:solidFill>
              </a:rPr>
              <a:t>ВІЙСЬКОВА ЕКОЛОГІЯ</a:t>
            </a:r>
          </a:p>
        </p:txBody>
      </p:sp>
      <p:sp>
        <p:nvSpPr>
          <p:cNvPr id="5" name="section-24">
            <a:extLst>
              <a:ext uri="{FF2B5EF4-FFF2-40B4-BE49-F238E27FC236}">
                <a16:creationId xmlns:a16="http://schemas.microsoft.com/office/drawing/2014/main" id="{FE17017C-E952-4BA2-84A2-3AF9AFD2072F}"/>
              </a:ext>
            </a:extLst>
          </p:cNvPr>
          <p:cNvSpPr>
            <a:spLocks noGrp="1"/>
          </p:cNvSpPr>
          <p:nvPr/>
        </p:nvSpPr>
        <p:spPr>
          <a:xfrm>
            <a:off x="5715000" y="247650"/>
            <a:ext cx="3810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769080"/>
                </a:solidFill>
              </a:defRPr>
            </a:pPr>
            <a:r>
              <a:rPr sz="900" b="1">
                <a:solidFill>
                  <a:srgbClr val="769080"/>
                </a:solidFill>
              </a:rPr>
              <a:t>РОЗДІЛ 12  ·  ЧАСТИНА Б</a:t>
            </a:r>
          </a:p>
        </p:txBody>
      </p:sp>
      <p:sp>
        <p:nvSpPr>
          <p:cNvPr id="6" name="title-24">
            <a:extLst>
              <a:ext uri="{FF2B5EF4-FFF2-40B4-BE49-F238E27FC236}">
                <a16:creationId xmlns:a16="http://schemas.microsoft.com/office/drawing/2014/main" id="{E68344EB-ED9D-4BFF-9923-09B74ADBA848}"/>
              </a:ext>
            </a:extLst>
          </p:cNvPr>
          <p:cNvSpPr>
            <a:spLocks noGrp="1"/>
          </p:cNvSpPr>
          <p:nvPr/>
        </p:nvSpPr>
        <p:spPr>
          <a:xfrm>
            <a:off x="514350" y="571500"/>
            <a:ext cx="89535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625" b="1">
                <a:solidFill>
                  <a:srgbClr val="173129"/>
                </a:solidFill>
              </a:defRPr>
            </a:pPr>
            <a:r>
              <a:rPr sz="2625" b="1">
                <a:solidFill>
                  <a:srgbClr val="173129"/>
                </a:solidFill>
              </a:rPr>
              <a:t>Вторинна техногенна аварія виникає як наслідок зовнішнього ураження</a:t>
            </a:r>
          </a:p>
        </p:txBody>
      </p:sp>
      <p:sp>
        <p:nvSpPr>
          <p:cNvPr id="7" name="rule-24">
            <a:extLst>
              <a:ext uri="{FF2B5EF4-FFF2-40B4-BE49-F238E27FC236}">
                <a16:creationId xmlns:a16="http://schemas.microsoft.com/office/drawing/2014/main" id="{20320826-21DC-455D-977B-C0156E0A2463}"/>
              </a:ext>
            </a:extLst>
          </p:cNvPr>
          <p:cNvSpPr>
            <a:spLocks noGrp="1"/>
          </p:cNvSpPr>
          <p:nvPr/>
        </p:nvSpPr>
        <p:spPr>
          <a:xfrm>
            <a:off x="514350" y="1495425"/>
            <a:ext cx="9010650" cy="38100"/>
          </a:xfrm>
          <a:prstGeom prst="rect">
            <a:avLst/>
          </a:prstGeom>
          <a:solidFill>
            <a:srgbClr val="4D7B83"/>
          </a:solidFill>
          <a:ln w="9525">
            <a:solidFill>
              <a:srgbClr val="4D7B83"/>
            </a:solidFill>
            <a:prstDash val="solid"/>
          </a:ln>
        </p:spPr>
      </p:sp>
      <p:sp>
        <p:nvSpPr>
          <p:cNvPr id="8" name="number-24">
            <a:extLst>
              <a:ext uri="{FF2B5EF4-FFF2-40B4-BE49-F238E27FC236}">
                <a16:creationId xmlns:a16="http://schemas.microsoft.com/office/drawing/2014/main" id="{17EDA684-D597-44BC-9C8D-B7DEA70F16E4}"/>
              </a:ext>
            </a:extLst>
          </p:cNvPr>
          <p:cNvSpPr>
            <a:spLocks noGrp="1"/>
          </p:cNvSpPr>
          <p:nvPr/>
        </p:nvSpPr>
        <p:spPr>
          <a:xfrm>
            <a:off x="10572750" y="361950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24</a:t>
            </a:r>
          </a:p>
        </p:txBody>
      </p:sp>
      <p:sp>
        <p:nvSpPr>
          <p:cNvPr id="9" name="foot-24">
            <a:extLst>
              <a:ext uri="{FF2B5EF4-FFF2-40B4-BE49-F238E27FC236}">
                <a16:creationId xmlns:a16="http://schemas.microsoft.com/office/drawing/2014/main" id="{604FDE6D-A537-49D1-A402-5D6944BF2A0E}"/>
              </a:ext>
            </a:extLst>
          </p:cNvPr>
          <p:cNvSpPr>
            <a:spLocks noGrp="1"/>
          </p:cNvSpPr>
          <p:nvPr/>
        </p:nvSpPr>
        <p:spPr>
          <a:xfrm>
            <a:off x="10477500" y="6210300"/>
            <a:ext cx="12192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ЕКОСИСТЕМИ</a:t>
            </a:r>
          </a:p>
        </p:txBody>
      </p:sp>
      <p:sp>
        <p:nvSpPr>
          <p:cNvPr id="10" name="lead-12">
            <a:extLst>
              <a:ext uri="{FF2B5EF4-FFF2-40B4-BE49-F238E27FC236}">
                <a16:creationId xmlns:a16="http://schemas.microsoft.com/office/drawing/2014/main" id="{BB4633D2-EF04-42C2-82F7-5EE13B22AA64}"/>
              </a:ext>
            </a:extLst>
          </p:cNvPr>
          <p:cNvSpPr>
            <a:spLocks noGrp="1"/>
          </p:cNvSpPr>
          <p:nvPr/>
        </p:nvSpPr>
        <p:spPr>
          <a:xfrm>
            <a:off x="514350" y="1752600"/>
            <a:ext cx="901065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1">
                <a:solidFill>
                  <a:srgbClr val="173129"/>
                </a:solidFill>
              </a:defRPr>
            </a:pPr>
            <a:r>
              <a:rPr sz="1575" b="1">
                <a:solidFill>
                  <a:srgbClr val="173129"/>
                </a:solidFill>
              </a:rPr>
              <a:t>Втрата електропостачання може зупинити насосні станції, а це — спричинити скидання неочищених стоків і санітарну небезпеку.</a:t>
            </a:r>
          </a:p>
        </p:txBody>
      </p:sp>
      <p:sp>
        <p:nvSpPr>
          <p:cNvPr id="11" name="action-h-12">
            <a:extLst>
              <a:ext uri="{FF2B5EF4-FFF2-40B4-BE49-F238E27FC236}">
                <a16:creationId xmlns:a16="http://schemas.microsoft.com/office/drawing/2014/main" id="{87A7D53C-819A-4AB4-BC77-685F18C41AE7}"/>
              </a:ext>
            </a:extLst>
          </p:cNvPr>
          <p:cNvSpPr>
            <a:spLocks noGrp="1"/>
          </p:cNvSpPr>
          <p:nvPr/>
        </p:nvSpPr>
        <p:spPr>
          <a:xfrm>
            <a:off x="514350" y="2800350"/>
            <a:ext cx="4000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35634F"/>
                </a:solidFill>
              </a:defRPr>
            </a:pPr>
            <a:r>
              <a:rPr sz="1725" b="1">
                <a:solidFill>
                  <a:srgbClr val="35634F"/>
                </a:solidFill>
              </a:rPr>
              <a:t>Що врахувати на практиці</a:t>
            </a:r>
          </a:p>
        </p:txBody>
      </p:sp>
      <p:sp>
        <p:nvSpPr>
          <p:cNvPr id="12" name="actions-12">
            <a:extLst>
              <a:ext uri="{FF2B5EF4-FFF2-40B4-BE49-F238E27FC236}">
                <a16:creationId xmlns:a16="http://schemas.microsoft.com/office/drawing/2014/main" id="{623023AE-AC1E-4867-B2C3-C48C79F8FAA1}"/>
              </a:ext>
            </a:extLst>
          </p:cNvPr>
          <p:cNvSpPr>
            <a:spLocks noGrp="1"/>
          </p:cNvSpPr>
          <p:nvPr/>
        </p:nvSpPr>
        <p:spPr>
          <a:xfrm>
            <a:off x="514350" y="3257550"/>
            <a:ext cx="4191000" cy="2095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617069"/>
                </a:solidFill>
              </a:defRPr>
            </a:pPr>
            <a:r>
              <a:rPr sz="1275" b="0">
                <a:solidFill>
                  <a:srgbClr val="617069"/>
                </a:solidFill>
              </a:rPr>
              <a:t>•  ураховувати попередній стан території</a:t>
            </a:r>
          </a:p>
          <a:p>
            <a:pPr algn="l">
              <a:defRPr sz="1275" b="0">
                <a:solidFill>
                  <a:srgbClr val="617069"/>
                </a:solidFill>
              </a:defRPr>
            </a:pPr>
            <a:r>
              <a:rPr sz="1275" b="0">
                <a:solidFill>
                  <a:srgbClr val="617069"/>
                </a:solidFill>
              </a:rPr>
              <a:t>•  аналізувати залежності між інфраструктурними системами</a:t>
            </a:r>
          </a:p>
          <a:p>
            <a:pPr algn="l">
              <a:defRPr sz="1275" b="0">
                <a:solidFill>
                  <a:srgbClr val="617069"/>
                </a:solidFill>
              </a:defRPr>
            </a:pPr>
            <a:r>
              <a:rPr sz="1275" b="0">
                <a:solidFill>
                  <a:srgbClr val="617069"/>
                </a:solidFill>
              </a:rPr>
              <a:t>•  захищати критичні вузли водо- й енергопостачання</a:t>
            </a:r>
          </a:p>
          <a:p>
            <a:pPr algn="l">
              <a:defRPr sz="1275" b="0">
                <a:solidFill>
                  <a:srgbClr val="617069"/>
                </a:solidFill>
              </a:defRPr>
            </a:pPr>
            <a:r>
              <a:rPr sz="1275" b="0">
                <a:solidFill>
                  <a:srgbClr val="617069"/>
                </a:solidFill>
              </a:rPr>
              <a:t>•  контролювати пошкоджені промислові об’єкти</a:t>
            </a:r>
          </a:p>
          <a:p>
            <a:pPr algn="l">
              <a:defRPr sz="1275" b="0">
                <a:solidFill>
                  <a:srgbClr val="617069"/>
                </a:solidFill>
              </a:defRPr>
            </a:pPr>
            <a:r>
              <a:rPr sz="1275" b="0">
                <a:solidFill>
                  <a:srgbClr val="617069"/>
                </a:solidFill>
              </a:rPr>
              <a:t>•  планувати резервні схеми й аварійні дії</a:t>
            </a:r>
          </a:p>
        </p:txBody>
      </p:sp>
      <p:sp>
        <p:nvSpPr>
          <p:cNvPr id="13" name="callout-12">
            <a:extLst>
              <a:ext uri="{FF2B5EF4-FFF2-40B4-BE49-F238E27FC236}">
                <a16:creationId xmlns:a16="http://schemas.microsoft.com/office/drawing/2014/main" id="{11D375A1-0D45-48AA-AE6A-C9C26597B079}"/>
              </a:ext>
            </a:extLst>
          </p:cNvPr>
          <p:cNvSpPr>
            <a:spLocks noGrp="1"/>
          </p:cNvSpPr>
          <p:nvPr/>
        </p:nvSpPr>
        <p:spPr>
          <a:xfrm>
            <a:off x="5095875" y="2800350"/>
            <a:ext cx="4429125" cy="2152650"/>
          </a:xfrm>
          <a:prstGeom prst="roundRect">
            <a:avLst>
              <a:gd name="adj" fmla="val 5310"/>
            </a:avLst>
          </a:prstGeom>
          <a:solidFill>
            <a:srgbClr val="153D33"/>
          </a:solidFill>
          <a:ln w="9525">
            <a:solidFill>
              <a:srgbClr val="153D33"/>
            </a:solidFill>
            <a:prstDash val="solid"/>
          </a:ln>
        </p:spPr>
      </p:sp>
      <p:sp>
        <p:nvSpPr>
          <p:cNvPr id="14" name="callout-h-12">
            <a:extLst>
              <a:ext uri="{FF2B5EF4-FFF2-40B4-BE49-F238E27FC236}">
                <a16:creationId xmlns:a16="http://schemas.microsoft.com/office/drawing/2014/main" id="{6F349AA3-618D-49E5-B4C3-1D6A14A1A137}"/>
              </a:ext>
            </a:extLst>
          </p:cNvPr>
          <p:cNvSpPr>
            <a:spLocks noGrp="1"/>
          </p:cNvSpPr>
          <p:nvPr/>
        </p:nvSpPr>
        <p:spPr>
          <a:xfrm>
            <a:off x="5429250" y="3028950"/>
            <a:ext cx="3714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125" b="1">
                <a:solidFill>
                  <a:srgbClr val="F2D395"/>
                </a:solidFill>
              </a:defRPr>
            </a:pPr>
            <a:r>
              <a:rPr sz="1125" b="1">
                <a:solidFill>
                  <a:srgbClr val="F2D395"/>
                </a:solidFill>
              </a:rPr>
              <a:t>КЛЮЧОВИЙ АКЦЕНТ</a:t>
            </a:r>
          </a:p>
        </p:txBody>
      </p:sp>
      <p:sp>
        <p:nvSpPr>
          <p:cNvPr id="15" name="callout-b-12">
            <a:extLst>
              <a:ext uri="{FF2B5EF4-FFF2-40B4-BE49-F238E27FC236}">
                <a16:creationId xmlns:a16="http://schemas.microsoft.com/office/drawing/2014/main" id="{AF65EA23-35FC-4216-B100-6F2632E5CA2A}"/>
              </a:ext>
            </a:extLst>
          </p:cNvPr>
          <p:cNvSpPr>
            <a:spLocks noGrp="1"/>
          </p:cNvSpPr>
          <p:nvPr/>
        </p:nvSpPr>
        <p:spPr>
          <a:xfrm>
            <a:off x="5429250" y="3476625"/>
            <a:ext cx="3714750" cy="1181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Кумулятивний ризик формується там, де старі проблеми поєднуються з новими руйнуваннями.</a:t>
            </a:r>
          </a:p>
        </p:txBody>
      </p:sp>
      <p:sp>
        <p:nvSpPr>
          <p:cNvPr id="16" name="note-rule-12">
            <a:extLst>
              <a:ext uri="{FF2B5EF4-FFF2-40B4-BE49-F238E27FC236}">
                <a16:creationId xmlns:a16="http://schemas.microsoft.com/office/drawing/2014/main" id="{5F8E1B29-4E74-4F71-915B-F29B94838A65}"/>
              </a:ext>
            </a:extLst>
          </p:cNvPr>
          <p:cNvSpPr>
            <a:spLocks noGrp="1"/>
          </p:cNvSpPr>
          <p:nvPr/>
        </p:nvSpPr>
        <p:spPr>
          <a:xfrm>
            <a:off x="514350" y="5629275"/>
            <a:ext cx="9010650" cy="38100"/>
          </a:xfrm>
          <a:prstGeom prst="rect">
            <a:avLst/>
          </a:prstGeom>
          <a:solidFill>
            <a:srgbClr val="4D7B83"/>
          </a:solidFill>
          <a:ln w="9525">
            <a:solidFill>
              <a:srgbClr val="4D7B83"/>
            </a:solidFill>
            <a:prstDash val="solid"/>
          </a:ln>
        </p:spPr>
      </p:sp>
      <p:sp>
        <p:nvSpPr>
          <p:cNvPr id="17" name="note-12">
            <a:extLst>
              <a:ext uri="{FF2B5EF4-FFF2-40B4-BE49-F238E27FC236}">
                <a16:creationId xmlns:a16="http://schemas.microsoft.com/office/drawing/2014/main" id="{4F8BCDAD-57CD-4063-8597-00CAE81856FE}"/>
              </a:ext>
            </a:extLst>
          </p:cNvPr>
          <p:cNvSpPr>
            <a:spLocks noGrp="1"/>
          </p:cNvSpPr>
          <p:nvPr/>
        </p:nvSpPr>
        <p:spPr>
          <a:xfrm>
            <a:off x="762000" y="5791200"/>
            <a:ext cx="85153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75" b="1">
                <a:solidFill>
                  <a:srgbClr val="35634F"/>
                </a:solidFill>
              </a:defRPr>
            </a:pPr>
            <a:r>
              <a:rPr sz="1275" b="1">
                <a:solidFill>
                  <a:srgbClr val="35634F"/>
                </a:solidFill>
              </a:rPr>
              <a:t>Моніторинг має відокремлювати фонове, попереднє й нове забруднення.</a:t>
            </a:r>
          </a:p>
        </p:txBody>
      </p:sp>
    </p:spTree>
    <p:extLst>
      <p:ext uri="{BB962C8B-B14F-4D97-AF65-F5344CB8AC3E}">
        <p14:creationId xmlns:p14="http://schemas.microsoft.com/office/powerpoint/2010/main" val="13211484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Рисунок 2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25">
            <a:extLst>
              <a:ext uri="{FF2B5EF4-FFF2-40B4-BE49-F238E27FC236}">
                <a16:creationId xmlns:a16="http://schemas.microsoft.com/office/drawing/2014/main" id="{C65E1E0F-7ACA-47AC-84C5-2B4BC7E7BB2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BF8EF"/>
          </a:solidFill>
          <a:ln w="9525">
            <a:solidFill>
              <a:srgbClr val="FBF8EF"/>
            </a:solidFill>
            <a:prstDash val="solid"/>
          </a:ln>
        </p:spPr>
      </p:sp>
      <p:sp>
        <p:nvSpPr>
          <p:cNvPr id="3" name="edge-25">
            <a:extLst>
              <a:ext uri="{FF2B5EF4-FFF2-40B4-BE49-F238E27FC236}">
                <a16:creationId xmlns:a16="http://schemas.microsoft.com/office/drawing/2014/main" id="{258EB6E9-91F1-4D95-8CC9-42054FA2F0C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D99C35"/>
          </a:solidFill>
          <a:ln w="9525">
            <a:solidFill>
              <a:srgbClr val="D99C35"/>
            </a:solidFill>
            <a:prstDash val="solid"/>
          </a:ln>
        </p:spPr>
      </p:sp>
      <p:sp>
        <p:nvSpPr>
          <p:cNvPr id="4" name="course-25">
            <a:extLst>
              <a:ext uri="{FF2B5EF4-FFF2-40B4-BE49-F238E27FC236}">
                <a16:creationId xmlns:a16="http://schemas.microsoft.com/office/drawing/2014/main" id="{C5C7112C-76F6-43B3-8AD8-10E12973C7D8}"/>
              </a:ext>
            </a:extLst>
          </p:cNvPr>
          <p:cNvSpPr>
            <a:spLocks noGrp="1"/>
          </p:cNvSpPr>
          <p:nvPr/>
        </p:nvSpPr>
        <p:spPr>
          <a:xfrm>
            <a:off x="514350" y="247650"/>
            <a:ext cx="3238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35634F"/>
                </a:solidFill>
              </a:defRPr>
            </a:pPr>
            <a:r>
              <a:rPr sz="975" b="1">
                <a:solidFill>
                  <a:srgbClr val="35634F"/>
                </a:solidFill>
              </a:rPr>
              <a:t>ВІЙСЬКОВА ЕКОЛОГІЯ</a:t>
            </a:r>
          </a:p>
        </p:txBody>
      </p:sp>
      <p:sp>
        <p:nvSpPr>
          <p:cNvPr id="5" name="section-25">
            <a:extLst>
              <a:ext uri="{FF2B5EF4-FFF2-40B4-BE49-F238E27FC236}">
                <a16:creationId xmlns:a16="http://schemas.microsoft.com/office/drawing/2014/main" id="{026FC433-43BF-4089-AC8D-81D91CBFED80}"/>
              </a:ext>
            </a:extLst>
          </p:cNvPr>
          <p:cNvSpPr>
            <a:spLocks noGrp="1"/>
          </p:cNvSpPr>
          <p:nvPr/>
        </p:nvSpPr>
        <p:spPr>
          <a:xfrm>
            <a:off x="5715000" y="247650"/>
            <a:ext cx="3810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769080"/>
                </a:solidFill>
              </a:defRPr>
            </a:pPr>
            <a:r>
              <a:rPr sz="900" b="1">
                <a:solidFill>
                  <a:srgbClr val="769080"/>
                </a:solidFill>
              </a:rPr>
              <a:t>РОЗДІЛ 13  ·  ЧАСТИНА А</a:t>
            </a:r>
          </a:p>
        </p:txBody>
      </p:sp>
      <p:sp>
        <p:nvSpPr>
          <p:cNvPr id="6" name="title-25">
            <a:extLst>
              <a:ext uri="{FF2B5EF4-FFF2-40B4-BE49-F238E27FC236}">
                <a16:creationId xmlns:a16="http://schemas.microsoft.com/office/drawing/2014/main" id="{C474295E-B51D-416F-9442-94178A8CB000}"/>
              </a:ext>
            </a:extLst>
          </p:cNvPr>
          <p:cNvSpPr>
            <a:spLocks noGrp="1"/>
          </p:cNvSpPr>
          <p:nvPr/>
        </p:nvSpPr>
        <p:spPr>
          <a:xfrm>
            <a:off x="514350" y="571500"/>
            <a:ext cx="89535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625" b="1">
                <a:solidFill>
                  <a:srgbClr val="173129"/>
                </a:solidFill>
              </a:defRPr>
            </a:pPr>
            <a:r>
              <a:rPr sz="2625" b="1">
                <a:solidFill>
                  <a:srgbClr val="173129"/>
                </a:solidFill>
              </a:rPr>
              <a:t>Військовий об’єкт можна аналізувати як керовану систему входів, процесів і виходів</a:t>
            </a:r>
          </a:p>
        </p:txBody>
      </p:sp>
      <p:sp>
        <p:nvSpPr>
          <p:cNvPr id="7" name="rule-25">
            <a:extLst>
              <a:ext uri="{FF2B5EF4-FFF2-40B4-BE49-F238E27FC236}">
                <a16:creationId xmlns:a16="http://schemas.microsoft.com/office/drawing/2014/main" id="{C1C697DA-F23D-4E88-A45E-7C9CA130C208}"/>
              </a:ext>
            </a:extLst>
          </p:cNvPr>
          <p:cNvSpPr>
            <a:spLocks noGrp="1"/>
          </p:cNvSpPr>
          <p:nvPr/>
        </p:nvSpPr>
        <p:spPr>
          <a:xfrm>
            <a:off x="514350" y="1495425"/>
            <a:ext cx="9010650" cy="38100"/>
          </a:xfrm>
          <a:prstGeom prst="rect">
            <a:avLst/>
          </a:prstGeom>
          <a:solidFill>
            <a:srgbClr val="D99C35"/>
          </a:solidFill>
          <a:ln w="9525">
            <a:solidFill>
              <a:srgbClr val="D99C35"/>
            </a:solidFill>
            <a:prstDash val="solid"/>
          </a:ln>
        </p:spPr>
      </p:sp>
      <p:sp>
        <p:nvSpPr>
          <p:cNvPr id="8" name="number-25">
            <a:extLst>
              <a:ext uri="{FF2B5EF4-FFF2-40B4-BE49-F238E27FC236}">
                <a16:creationId xmlns:a16="http://schemas.microsoft.com/office/drawing/2014/main" id="{8D1817DB-4BF2-4EC5-BCE4-7E90D6BB8AA5}"/>
              </a:ext>
            </a:extLst>
          </p:cNvPr>
          <p:cNvSpPr>
            <a:spLocks noGrp="1"/>
          </p:cNvSpPr>
          <p:nvPr/>
        </p:nvSpPr>
        <p:spPr>
          <a:xfrm>
            <a:off x="10572750" y="361950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25</a:t>
            </a:r>
          </a:p>
        </p:txBody>
      </p:sp>
      <p:sp>
        <p:nvSpPr>
          <p:cNvPr id="9" name="foot-25">
            <a:extLst>
              <a:ext uri="{FF2B5EF4-FFF2-40B4-BE49-F238E27FC236}">
                <a16:creationId xmlns:a16="http://schemas.microsoft.com/office/drawing/2014/main" id="{32A7DF6E-F546-456B-95F4-3F8B14F9B952}"/>
              </a:ext>
            </a:extLst>
          </p:cNvPr>
          <p:cNvSpPr>
            <a:spLocks noGrp="1"/>
          </p:cNvSpPr>
          <p:nvPr/>
        </p:nvSpPr>
        <p:spPr>
          <a:xfrm>
            <a:off x="10477500" y="6210300"/>
            <a:ext cx="12192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ЕКОСИСТЕМИ</a:t>
            </a:r>
          </a:p>
        </p:txBody>
      </p:sp>
      <p:sp>
        <p:nvSpPr>
          <p:cNvPr id="10" name="def-13">
            <a:extLst>
              <a:ext uri="{FF2B5EF4-FFF2-40B4-BE49-F238E27FC236}">
                <a16:creationId xmlns:a16="http://schemas.microsoft.com/office/drawing/2014/main" id="{16DFB1D8-EC76-41FA-8E12-30522123B440}"/>
              </a:ext>
            </a:extLst>
          </p:cNvPr>
          <p:cNvSpPr>
            <a:spLocks noGrp="1"/>
          </p:cNvSpPr>
          <p:nvPr/>
        </p:nvSpPr>
        <p:spPr>
          <a:xfrm>
            <a:off x="514350" y="1752600"/>
            <a:ext cx="901065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173129"/>
                </a:solidFill>
              </a:defRPr>
            </a:pPr>
            <a:r>
              <a:rPr sz="1650" b="1">
                <a:solidFill>
                  <a:srgbClr val="173129"/>
                </a:solidFill>
              </a:rPr>
              <a:t>На об’єкт надходять вода, пальне, енергія, продукти й матеріали; на виході утворюються викиди, стоки, відходи, тепло, шум і зношені матеріали.</a:t>
            </a:r>
          </a:p>
        </p:txBody>
      </p:sp>
      <p:sp>
        <p:nvSpPr>
          <p:cNvPr id="11" name="ca-num-13-0">
            <a:extLst>
              <a:ext uri="{FF2B5EF4-FFF2-40B4-BE49-F238E27FC236}">
                <a16:creationId xmlns:a16="http://schemas.microsoft.com/office/drawing/2014/main" id="{39AB2C6B-842F-44A2-86F7-08E2D6AD52EE}"/>
              </a:ext>
            </a:extLst>
          </p:cNvPr>
          <p:cNvSpPr>
            <a:spLocks noGrp="1"/>
          </p:cNvSpPr>
          <p:nvPr/>
        </p:nvSpPr>
        <p:spPr>
          <a:xfrm>
            <a:off x="514350" y="3000375"/>
            <a:ext cx="571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D99C35"/>
                </a:solidFill>
              </a:defRPr>
            </a:pPr>
            <a:r>
              <a:rPr sz="1950" b="1">
                <a:solidFill>
                  <a:srgbClr val="D99C35"/>
                </a:solidFill>
              </a:rPr>
              <a:t>01</a:t>
            </a:r>
          </a:p>
        </p:txBody>
      </p:sp>
      <p:sp>
        <p:nvSpPr>
          <p:cNvPr id="12" name="ca-head-13-0">
            <a:extLst>
              <a:ext uri="{FF2B5EF4-FFF2-40B4-BE49-F238E27FC236}">
                <a16:creationId xmlns:a16="http://schemas.microsoft.com/office/drawing/2014/main" id="{3F6F94C2-A0D2-4889-9D00-0B07F8A52F13}"/>
              </a:ext>
            </a:extLst>
          </p:cNvPr>
          <p:cNvSpPr>
            <a:spLocks noGrp="1"/>
          </p:cNvSpPr>
          <p:nvPr/>
        </p:nvSpPr>
        <p:spPr>
          <a:xfrm>
            <a:off x="514350" y="3476625"/>
            <a:ext cx="26670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35634F"/>
                </a:solidFill>
              </a:defRPr>
            </a:pPr>
            <a:r>
              <a:rPr sz="1650" b="1">
                <a:solidFill>
                  <a:srgbClr val="35634F"/>
                </a:solidFill>
              </a:rPr>
              <a:t>Функціональні зони</a:t>
            </a:r>
          </a:p>
        </p:txBody>
      </p:sp>
      <p:sp>
        <p:nvSpPr>
          <p:cNvPr id="13" name="ca-body-13-0">
            <a:extLst>
              <a:ext uri="{FF2B5EF4-FFF2-40B4-BE49-F238E27FC236}">
                <a16:creationId xmlns:a16="http://schemas.microsoft.com/office/drawing/2014/main" id="{C80DB559-A6A2-4118-8AA3-9C9B11B64A83}"/>
              </a:ext>
            </a:extLst>
          </p:cNvPr>
          <p:cNvSpPr>
            <a:spLocks noGrp="1"/>
          </p:cNvSpPr>
          <p:nvPr/>
        </p:nvSpPr>
        <p:spPr>
          <a:xfrm>
            <a:off x="514350" y="3952875"/>
            <a:ext cx="2667000" cy="1333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617069"/>
                </a:solidFill>
              </a:defRPr>
            </a:pPr>
            <a:r>
              <a:rPr sz="1275" b="0">
                <a:solidFill>
                  <a:srgbClr val="617069"/>
                </a:solidFill>
              </a:rPr>
              <a:t>Житлова, адміністративна, технічна, ремонтна, складська, паливна та очисна.</a:t>
            </a:r>
          </a:p>
        </p:txBody>
      </p:sp>
      <p:sp>
        <p:nvSpPr>
          <p:cNvPr id="14" name="ca-line-13-0">
            <a:extLst>
              <a:ext uri="{FF2B5EF4-FFF2-40B4-BE49-F238E27FC236}">
                <a16:creationId xmlns:a16="http://schemas.microsoft.com/office/drawing/2014/main" id="{CC1F90EF-3FB5-41B4-BD7E-1A5771915EF7}"/>
              </a:ext>
            </a:extLst>
          </p:cNvPr>
          <p:cNvSpPr>
            <a:spLocks noGrp="1"/>
          </p:cNvSpPr>
          <p:nvPr/>
        </p:nvSpPr>
        <p:spPr>
          <a:xfrm>
            <a:off x="514350" y="5476875"/>
            <a:ext cx="2667000" cy="38100"/>
          </a:xfrm>
          <a:prstGeom prst="rect">
            <a:avLst/>
          </a:prstGeom>
          <a:solidFill>
            <a:srgbClr val="35634F"/>
          </a:solidFill>
          <a:ln w="9525">
            <a:solidFill>
              <a:srgbClr val="35634F"/>
            </a:solidFill>
            <a:prstDash val="solid"/>
          </a:ln>
        </p:spPr>
      </p:sp>
      <p:sp>
        <p:nvSpPr>
          <p:cNvPr id="15" name="ca-num-13-1">
            <a:extLst>
              <a:ext uri="{FF2B5EF4-FFF2-40B4-BE49-F238E27FC236}">
                <a16:creationId xmlns:a16="http://schemas.microsoft.com/office/drawing/2014/main" id="{7A6FC38B-1CC9-45C3-8061-B38FABBE5905}"/>
              </a:ext>
            </a:extLst>
          </p:cNvPr>
          <p:cNvSpPr>
            <a:spLocks noGrp="1"/>
          </p:cNvSpPr>
          <p:nvPr/>
        </p:nvSpPr>
        <p:spPr>
          <a:xfrm>
            <a:off x="3524250" y="3000375"/>
            <a:ext cx="571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D99C35"/>
                </a:solidFill>
              </a:defRPr>
            </a:pPr>
            <a:r>
              <a:rPr sz="1950" b="1">
                <a:solidFill>
                  <a:srgbClr val="D99C35"/>
                </a:solidFill>
              </a:rPr>
              <a:t>02</a:t>
            </a:r>
          </a:p>
        </p:txBody>
      </p:sp>
      <p:sp>
        <p:nvSpPr>
          <p:cNvPr id="16" name="ca-head-13-1">
            <a:extLst>
              <a:ext uri="{FF2B5EF4-FFF2-40B4-BE49-F238E27FC236}">
                <a16:creationId xmlns:a16="http://schemas.microsoft.com/office/drawing/2014/main" id="{7B3F6256-A8C8-450F-AEA2-DEE060675FBA}"/>
              </a:ext>
            </a:extLst>
          </p:cNvPr>
          <p:cNvSpPr>
            <a:spLocks noGrp="1"/>
          </p:cNvSpPr>
          <p:nvPr/>
        </p:nvSpPr>
        <p:spPr>
          <a:xfrm>
            <a:off x="3524250" y="3476625"/>
            <a:ext cx="26670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35634F"/>
                </a:solidFill>
              </a:defRPr>
            </a:pPr>
            <a:r>
              <a:rPr sz="1650" b="1">
                <a:solidFill>
                  <a:srgbClr val="35634F"/>
                </a:solidFill>
              </a:rPr>
              <a:t>Потоки</a:t>
            </a:r>
          </a:p>
        </p:txBody>
      </p:sp>
      <p:sp>
        <p:nvSpPr>
          <p:cNvPr id="17" name="ca-body-13-1">
            <a:extLst>
              <a:ext uri="{FF2B5EF4-FFF2-40B4-BE49-F238E27FC236}">
                <a16:creationId xmlns:a16="http://schemas.microsoft.com/office/drawing/2014/main" id="{307D8E28-1789-45D7-9B6E-B95CC40B5A45}"/>
              </a:ext>
            </a:extLst>
          </p:cNvPr>
          <p:cNvSpPr>
            <a:spLocks noGrp="1"/>
          </p:cNvSpPr>
          <p:nvPr/>
        </p:nvSpPr>
        <p:spPr>
          <a:xfrm>
            <a:off x="3524250" y="3952875"/>
            <a:ext cx="2667000" cy="1333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617069"/>
                </a:solidFill>
              </a:defRPr>
            </a:pPr>
            <a:r>
              <a:rPr sz="1275" b="0">
                <a:solidFill>
                  <a:srgbClr val="617069"/>
                </a:solidFill>
              </a:rPr>
              <a:t>Ресурси проходять через об’єкт і можуть перетворюватися на забруднювальні потоки.</a:t>
            </a:r>
          </a:p>
        </p:txBody>
      </p:sp>
      <p:sp>
        <p:nvSpPr>
          <p:cNvPr id="18" name="ca-line-13-1">
            <a:extLst>
              <a:ext uri="{FF2B5EF4-FFF2-40B4-BE49-F238E27FC236}">
                <a16:creationId xmlns:a16="http://schemas.microsoft.com/office/drawing/2014/main" id="{8F34D37B-8A16-47A1-88CD-4E5EFED17B4A}"/>
              </a:ext>
            </a:extLst>
          </p:cNvPr>
          <p:cNvSpPr>
            <a:spLocks noGrp="1"/>
          </p:cNvSpPr>
          <p:nvPr/>
        </p:nvSpPr>
        <p:spPr>
          <a:xfrm>
            <a:off x="3524250" y="5476875"/>
            <a:ext cx="2667000" cy="38100"/>
          </a:xfrm>
          <a:prstGeom prst="rect">
            <a:avLst/>
          </a:prstGeom>
          <a:solidFill>
            <a:srgbClr val="4D7B83"/>
          </a:solidFill>
          <a:ln w="9525">
            <a:solidFill>
              <a:srgbClr val="4D7B83"/>
            </a:solidFill>
            <a:prstDash val="solid"/>
          </a:ln>
        </p:spPr>
      </p:sp>
      <p:sp>
        <p:nvSpPr>
          <p:cNvPr id="19" name="ca-num-13-2">
            <a:extLst>
              <a:ext uri="{FF2B5EF4-FFF2-40B4-BE49-F238E27FC236}">
                <a16:creationId xmlns:a16="http://schemas.microsoft.com/office/drawing/2014/main" id="{81645995-35BB-4F42-9E9F-8515CE0B1C27}"/>
              </a:ext>
            </a:extLst>
          </p:cNvPr>
          <p:cNvSpPr>
            <a:spLocks noGrp="1"/>
          </p:cNvSpPr>
          <p:nvPr/>
        </p:nvSpPr>
        <p:spPr>
          <a:xfrm>
            <a:off x="6534150" y="3000375"/>
            <a:ext cx="571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D99C35"/>
                </a:solidFill>
              </a:defRPr>
            </a:pPr>
            <a:r>
              <a:rPr sz="1950" b="1">
                <a:solidFill>
                  <a:srgbClr val="D99C35"/>
                </a:solidFill>
              </a:rPr>
              <a:t>03</a:t>
            </a:r>
          </a:p>
        </p:txBody>
      </p:sp>
      <p:sp>
        <p:nvSpPr>
          <p:cNvPr id="20" name="ca-head-13-2">
            <a:extLst>
              <a:ext uri="{FF2B5EF4-FFF2-40B4-BE49-F238E27FC236}">
                <a16:creationId xmlns:a16="http://schemas.microsoft.com/office/drawing/2014/main" id="{DC757EC6-8832-4B41-84A1-526F5AC1F730}"/>
              </a:ext>
            </a:extLst>
          </p:cNvPr>
          <p:cNvSpPr>
            <a:spLocks noGrp="1"/>
          </p:cNvSpPr>
          <p:nvPr/>
        </p:nvSpPr>
        <p:spPr>
          <a:xfrm>
            <a:off x="6534150" y="3476625"/>
            <a:ext cx="26670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35634F"/>
                </a:solidFill>
              </a:defRPr>
            </a:pPr>
            <a:r>
              <a:rPr sz="1650" b="1">
                <a:solidFill>
                  <a:srgbClr val="35634F"/>
                </a:solidFill>
              </a:rPr>
              <a:t>Екологічне планування</a:t>
            </a:r>
          </a:p>
        </p:txBody>
      </p:sp>
      <p:sp>
        <p:nvSpPr>
          <p:cNvPr id="21" name="ca-body-13-2">
            <a:extLst>
              <a:ext uri="{FF2B5EF4-FFF2-40B4-BE49-F238E27FC236}">
                <a16:creationId xmlns:a16="http://schemas.microsoft.com/office/drawing/2014/main" id="{1CA326D7-FED2-40F9-AE7D-35607993F490}"/>
              </a:ext>
            </a:extLst>
          </p:cNvPr>
          <p:cNvSpPr>
            <a:spLocks noGrp="1"/>
          </p:cNvSpPr>
          <p:nvPr/>
        </p:nvSpPr>
        <p:spPr>
          <a:xfrm>
            <a:off x="6534150" y="3952875"/>
            <a:ext cx="2667000" cy="1333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617069"/>
                </a:solidFill>
              </a:defRPr>
            </a:pPr>
            <a:r>
              <a:rPr sz="1275" b="0">
                <a:solidFill>
                  <a:srgbClr val="617069"/>
                </a:solidFill>
              </a:rPr>
              <a:t>Має перешкоджати перенесенню забруднювачів між зонами та за межі об’єкта.</a:t>
            </a:r>
          </a:p>
        </p:txBody>
      </p:sp>
      <p:sp>
        <p:nvSpPr>
          <p:cNvPr id="22" name="ca-line-13-2">
            <a:extLst>
              <a:ext uri="{FF2B5EF4-FFF2-40B4-BE49-F238E27FC236}">
                <a16:creationId xmlns:a16="http://schemas.microsoft.com/office/drawing/2014/main" id="{B755B0A6-C184-4A48-88FF-77CA7976B5B9}"/>
              </a:ext>
            </a:extLst>
          </p:cNvPr>
          <p:cNvSpPr>
            <a:spLocks noGrp="1"/>
          </p:cNvSpPr>
          <p:nvPr/>
        </p:nvSpPr>
        <p:spPr>
          <a:xfrm>
            <a:off x="6534150" y="5476875"/>
            <a:ext cx="2667000" cy="38100"/>
          </a:xfrm>
          <a:prstGeom prst="rect">
            <a:avLst/>
          </a:prstGeom>
          <a:solidFill>
            <a:srgbClr val="A15A35"/>
          </a:solidFill>
          <a:ln w="9525">
            <a:solidFill>
              <a:srgbClr val="A15A35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23573919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26">
            <a:extLst>
              <a:ext uri="{FF2B5EF4-FFF2-40B4-BE49-F238E27FC236}">
                <a16:creationId xmlns:a16="http://schemas.microsoft.com/office/drawing/2014/main" id="{C6255276-4872-4BD5-ADDC-335EF980322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BF8EF"/>
          </a:solidFill>
          <a:ln w="9525">
            <a:solidFill>
              <a:srgbClr val="FBF8EF"/>
            </a:solidFill>
            <a:prstDash val="solid"/>
          </a:ln>
        </p:spPr>
      </p:sp>
      <p:sp>
        <p:nvSpPr>
          <p:cNvPr id="3" name="edge-26">
            <a:extLst>
              <a:ext uri="{FF2B5EF4-FFF2-40B4-BE49-F238E27FC236}">
                <a16:creationId xmlns:a16="http://schemas.microsoft.com/office/drawing/2014/main" id="{6E3C0712-7599-4D9B-A451-8C5C7F566A3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4D7B83"/>
          </a:solidFill>
          <a:ln w="9525">
            <a:solidFill>
              <a:srgbClr val="4D7B83"/>
            </a:solidFill>
            <a:prstDash val="solid"/>
          </a:ln>
        </p:spPr>
      </p:sp>
      <p:sp>
        <p:nvSpPr>
          <p:cNvPr id="4" name="course-26">
            <a:extLst>
              <a:ext uri="{FF2B5EF4-FFF2-40B4-BE49-F238E27FC236}">
                <a16:creationId xmlns:a16="http://schemas.microsoft.com/office/drawing/2014/main" id="{547FF2C4-273C-489F-BC24-6C6C5D7BE52D}"/>
              </a:ext>
            </a:extLst>
          </p:cNvPr>
          <p:cNvSpPr>
            <a:spLocks noGrp="1"/>
          </p:cNvSpPr>
          <p:nvPr/>
        </p:nvSpPr>
        <p:spPr>
          <a:xfrm>
            <a:off x="514350" y="247650"/>
            <a:ext cx="3238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35634F"/>
                </a:solidFill>
              </a:defRPr>
            </a:pPr>
            <a:r>
              <a:rPr sz="975" b="1">
                <a:solidFill>
                  <a:srgbClr val="35634F"/>
                </a:solidFill>
              </a:rPr>
              <a:t>ВІЙСЬКОВА ЕКОЛОГІЯ</a:t>
            </a:r>
          </a:p>
        </p:txBody>
      </p:sp>
      <p:sp>
        <p:nvSpPr>
          <p:cNvPr id="5" name="section-26">
            <a:extLst>
              <a:ext uri="{FF2B5EF4-FFF2-40B4-BE49-F238E27FC236}">
                <a16:creationId xmlns:a16="http://schemas.microsoft.com/office/drawing/2014/main" id="{BAA0D5B6-399B-41BC-B17E-7B3F2826FA6D}"/>
              </a:ext>
            </a:extLst>
          </p:cNvPr>
          <p:cNvSpPr>
            <a:spLocks noGrp="1"/>
          </p:cNvSpPr>
          <p:nvPr/>
        </p:nvSpPr>
        <p:spPr>
          <a:xfrm>
            <a:off x="5715000" y="247650"/>
            <a:ext cx="3810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769080"/>
                </a:solidFill>
              </a:defRPr>
            </a:pPr>
            <a:r>
              <a:rPr sz="900" b="1">
                <a:solidFill>
                  <a:srgbClr val="769080"/>
                </a:solidFill>
              </a:rPr>
              <a:t>РОЗДІЛ 13  ·  ЧАСТИНА Б</a:t>
            </a:r>
          </a:p>
        </p:txBody>
      </p:sp>
      <p:sp>
        <p:nvSpPr>
          <p:cNvPr id="6" name="title-26">
            <a:extLst>
              <a:ext uri="{FF2B5EF4-FFF2-40B4-BE49-F238E27FC236}">
                <a16:creationId xmlns:a16="http://schemas.microsoft.com/office/drawing/2014/main" id="{4B519A9A-B928-4C44-8624-AE4FE99D96F4}"/>
              </a:ext>
            </a:extLst>
          </p:cNvPr>
          <p:cNvSpPr>
            <a:spLocks noGrp="1"/>
          </p:cNvSpPr>
          <p:nvPr/>
        </p:nvSpPr>
        <p:spPr>
          <a:xfrm>
            <a:off x="514350" y="571500"/>
            <a:ext cx="89535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625" b="1">
                <a:solidFill>
                  <a:srgbClr val="173129"/>
                </a:solidFill>
              </a:defRPr>
            </a:pPr>
            <a:r>
              <a:rPr sz="2625" b="1">
                <a:solidFill>
                  <a:srgbClr val="173129"/>
                </a:solidFill>
              </a:rPr>
              <a:t>Зелені насадження є функціональним елементом військового об’єкта</a:t>
            </a:r>
          </a:p>
        </p:txBody>
      </p:sp>
      <p:sp>
        <p:nvSpPr>
          <p:cNvPr id="7" name="rule-26">
            <a:extLst>
              <a:ext uri="{FF2B5EF4-FFF2-40B4-BE49-F238E27FC236}">
                <a16:creationId xmlns:a16="http://schemas.microsoft.com/office/drawing/2014/main" id="{EBD292C9-86BB-4269-8977-AC0694C5E425}"/>
              </a:ext>
            </a:extLst>
          </p:cNvPr>
          <p:cNvSpPr>
            <a:spLocks noGrp="1"/>
          </p:cNvSpPr>
          <p:nvPr/>
        </p:nvSpPr>
        <p:spPr>
          <a:xfrm>
            <a:off x="514350" y="1495425"/>
            <a:ext cx="9010650" cy="38100"/>
          </a:xfrm>
          <a:prstGeom prst="rect">
            <a:avLst/>
          </a:prstGeom>
          <a:solidFill>
            <a:srgbClr val="4D7B83"/>
          </a:solidFill>
          <a:ln w="9525">
            <a:solidFill>
              <a:srgbClr val="4D7B83"/>
            </a:solidFill>
            <a:prstDash val="solid"/>
          </a:ln>
        </p:spPr>
      </p:sp>
      <p:sp>
        <p:nvSpPr>
          <p:cNvPr id="8" name="number-26">
            <a:extLst>
              <a:ext uri="{FF2B5EF4-FFF2-40B4-BE49-F238E27FC236}">
                <a16:creationId xmlns:a16="http://schemas.microsoft.com/office/drawing/2014/main" id="{4E2C1BF0-5BC5-4AE2-A548-C8DD359E1857}"/>
              </a:ext>
            </a:extLst>
          </p:cNvPr>
          <p:cNvSpPr>
            <a:spLocks noGrp="1"/>
          </p:cNvSpPr>
          <p:nvPr/>
        </p:nvSpPr>
        <p:spPr>
          <a:xfrm>
            <a:off x="10572750" y="361950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26</a:t>
            </a:r>
          </a:p>
        </p:txBody>
      </p:sp>
      <p:sp>
        <p:nvSpPr>
          <p:cNvPr id="9" name="foot-26">
            <a:extLst>
              <a:ext uri="{FF2B5EF4-FFF2-40B4-BE49-F238E27FC236}">
                <a16:creationId xmlns:a16="http://schemas.microsoft.com/office/drawing/2014/main" id="{8C782D34-6C57-4338-A9C6-079E783B6CFD}"/>
              </a:ext>
            </a:extLst>
          </p:cNvPr>
          <p:cNvSpPr>
            <a:spLocks noGrp="1"/>
          </p:cNvSpPr>
          <p:nvPr/>
        </p:nvSpPr>
        <p:spPr>
          <a:xfrm>
            <a:off x="10477500" y="6210300"/>
            <a:ext cx="12192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ЕКОСИСТЕМИ</a:t>
            </a:r>
          </a:p>
        </p:txBody>
      </p:sp>
      <p:sp>
        <p:nvSpPr>
          <p:cNvPr id="10" name="lead-13">
            <a:extLst>
              <a:ext uri="{FF2B5EF4-FFF2-40B4-BE49-F238E27FC236}">
                <a16:creationId xmlns:a16="http://schemas.microsoft.com/office/drawing/2014/main" id="{833A7683-1CC9-47D9-A0AF-1ACD7AE72438}"/>
              </a:ext>
            </a:extLst>
          </p:cNvPr>
          <p:cNvSpPr>
            <a:spLocks noGrp="1"/>
          </p:cNvSpPr>
          <p:nvPr/>
        </p:nvSpPr>
        <p:spPr>
          <a:xfrm>
            <a:off x="514350" y="1752600"/>
            <a:ext cx="901065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1">
                <a:solidFill>
                  <a:srgbClr val="173129"/>
                </a:solidFill>
              </a:defRPr>
            </a:pPr>
            <a:r>
              <a:rPr sz="1575" b="1">
                <a:solidFill>
                  <a:srgbClr val="173129"/>
                </a:solidFill>
              </a:rPr>
              <a:t>Вони затримують пил, послаблюють шум, стабілізують ґрунт, регулюють температуру та частково поглинають поверхневий стік.</a:t>
            </a:r>
          </a:p>
        </p:txBody>
      </p:sp>
      <p:sp>
        <p:nvSpPr>
          <p:cNvPr id="11" name="action-h-13">
            <a:extLst>
              <a:ext uri="{FF2B5EF4-FFF2-40B4-BE49-F238E27FC236}">
                <a16:creationId xmlns:a16="http://schemas.microsoft.com/office/drawing/2014/main" id="{55BF799D-7C43-40D0-AACC-42C1EEF987E1}"/>
              </a:ext>
            </a:extLst>
          </p:cNvPr>
          <p:cNvSpPr>
            <a:spLocks noGrp="1"/>
          </p:cNvSpPr>
          <p:nvPr/>
        </p:nvSpPr>
        <p:spPr>
          <a:xfrm>
            <a:off x="514350" y="2800350"/>
            <a:ext cx="4000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35634F"/>
                </a:solidFill>
              </a:defRPr>
            </a:pPr>
            <a:r>
              <a:rPr sz="1725" b="1">
                <a:solidFill>
                  <a:srgbClr val="35634F"/>
                </a:solidFill>
              </a:rPr>
              <a:t>Що врахувати на практиці</a:t>
            </a:r>
          </a:p>
        </p:txBody>
      </p:sp>
      <p:sp>
        <p:nvSpPr>
          <p:cNvPr id="12" name="actions-13">
            <a:extLst>
              <a:ext uri="{FF2B5EF4-FFF2-40B4-BE49-F238E27FC236}">
                <a16:creationId xmlns:a16="http://schemas.microsoft.com/office/drawing/2014/main" id="{7C14D535-2EB8-4CB9-BF60-5B621A783178}"/>
              </a:ext>
            </a:extLst>
          </p:cNvPr>
          <p:cNvSpPr>
            <a:spLocks noGrp="1"/>
          </p:cNvSpPr>
          <p:nvPr/>
        </p:nvSpPr>
        <p:spPr>
          <a:xfrm>
            <a:off x="514350" y="3257550"/>
            <a:ext cx="4191000" cy="2095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617069"/>
                </a:solidFill>
              </a:defRPr>
            </a:pPr>
            <a:r>
              <a:rPr sz="1275" b="0">
                <a:solidFill>
                  <a:srgbClr val="617069"/>
                </a:solidFill>
              </a:rPr>
              <a:t>•  розділяти чисті й потенційно забруднені зони</a:t>
            </a:r>
          </a:p>
          <a:p>
            <a:pPr algn="l">
              <a:defRPr sz="1275" b="0">
                <a:solidFill>
                  <a:srgbClr val="617069"/>
                </a:solidFill>
              </a:defRPr>
            </a:pPr>
            <a:r>
              <a:rPr sz="1275" b="0">
                <a:solidFill>
                  <a:srgbClr val="617069"/>
                </a:solidFill>
              </a:rPr>
              <a:t>•  спрямовувати стік до контрольованого збирання</a:t>
            </a:r>
          </a:p>
          <a:p>
            <a:pPr algn="l">
              <a:defRPr sz="1275" b="0">
                <a:solidFill>
                  <a:srgbClr val="617069"/>
                </a:solidFill>
              </a:defRPr>
            </a:pPr>
            <a:r>
              <a:rPr sz="1275" b="0">
                <a:solidFill>
                  <a:srgbClr val="617069"/>
                </a:solidFill>
              </a:rPr>
              <a:t>•  розміщувати склади й заправки подалі від води</a:t>
            </a:r>
          </a:p>
          <a:p>
            <a:pPr algn="l">
              <a:defRPr sz="1275" b="0">
                <a:solidFill>
                  <a:srgbClr val="617069"/>
                </a:solidFill>
              </a:defRPr>
            </a:pPr>
            <a:r>
              <a:rPr sz="1275" b="0">
                <a:solidFill>
                  <a:srgbClr val="617069"/>
                </a:solidFill>
              </a:rPr>
              <a:t>•  передбачати місця безпечного накопичення відходів</a:t>
            </a:r>
          </a:p>
          <a:p>
            <a:pPr algn="l">
              <a:defRPr sz="1275" b="0">
                <a:solidFill>
                  <a:srgbClr val="617069"/>
                </a:solidFill>
              </a:defRPr>
            </a:pPr>
            <a:r>
              <a:rPr sz="1275" b="0">
                <a:solidFill>
                  <a:srgbClr val="617069"/>
                </a:solidFill>
              </a:rPr>
              <a:t>•  поєднувати озеленення з пожежною безпекою й доступом до мереж</a:t>
            </a:r>
          </a:p>
        </p:txBody>
      </p:sp>
      <p:sp>
        <p:nvSpPr>
          <p:cNvPr id="13" name="callout-13">
            <a:extLst>
              <a:ext uri="{FF2B5EF4-FFF2-40B4-BE49-F238E27FC236}">
                <a16:creationId xmlns:a16="http://schemas.microsoft.com/office/drawing/2014/main" id="{E08246D4-3C83-458F-BDCA-D3F55CA173EC}"/>
              </a:ext>
            </a:extLst>
          </p:cNvPr>
          <p:cNvSpPr>
            <a:spLocks noGrp="1"/>
          </p:cNvSpPr>
          <p:nvPr/>
        </p:nvSpPr>
        <p:spPr>
          <a:xfrm>
            <a:off x="5095875" y="2800350"/>
            <a:ext cx="4429125" cy="2152650"/>
          </a:xfrm>
          <a:prstGeom prst="roundRect">
            <a:avLst>
              <a:gd name="adj" fmla="val 5310"/>
            </a:avLst>
          </a:prstGeom>
          <a:solidFill>
            <a:srgbClr val="153D33"/>
          </a:solidFill>
          <a:ln w="9525">
            <a:solidFill>
              <a:srgbClr val="153D33"/>
            </a:solidFill>
            <a:prstDash val="solid"/>
          </a:ln>
        </p:spPr>
      </p:sp>
      <p:sp>
        <p:nvSpPr>
          <p:cNvPr id="14" name="callout-h-13">
            <a:extLst>
              <a:ext uri="{FF2B5EF4-FFF2-40B4-BE49-F238E27FC236}">
                <a16:creationId xmlns:a16="http://schemas.microsoft.com/office/drawing/2014/main" id="{40E81B84-0078-4465-9D6D-B3FCD5B57428}"/>
              </a:ext>
            </a:extLst>
          </p:cNvPr>
          <p:cNvSpPr>
            <a:spLocks noGrp="1"/>
          </p:cNvSpPr>
          <p:nvPr/>
        </p:nvSpPr>
        <p:spPr>
          <a:xfrm>
            <a:off x="5429250" y="3028950"/>
            <a:ext cx="3714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125" b="1">
                <a:solidFill>
                  <a:srgbClr val="F2D395"/>
                </a:solidFill>
              </a:defRPr>
            </a:pPr>
            <a:r>
              <a:rPr sz="1125" b="1">
                <a:solidFill>
                  <a:srgbClr val="F2D395"/>
                </a:solidFill>
              </a:rPr>
              <a:t>КЛЮЧОВИЙ АКЦЕНТ</a:t>
            </a:r>
          </a:p>
        </p:txBody>
      </p:sp>
      <p:sp>
        <p:nvSpPr>
          <p:cNvPr id="15" name="callout-b-13">
            <a:extLst>
              <a:ext uri="{FF2B5EF4-FFF2-40B4-BE49-F238E27FC236}">
                <a16:creationId xmlns:a16="http://schemas.microsoft.com/office/drawing/2014/main" id="{284BC387-59AB-492A-A408-96E4AE522985}"/>
              </a:ext>
            </a:extLst>
          </p:cNvPr>
          <p:cNvSpPr>
            <a:spLocks noGrp="1"/>
          </p:cNvSpPr>
          <p:nvPr/>
        </p:nvSpPr>
        <p:spPr>
          <a:xfrm>
            <a:off x="5429250" y="3476625"/>
            <a:ext cx="3714750" cy="1181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Добре зонування перериває шляхи поширення забруднення ще до аварії.</a:t>
            </a:r>
          </a:p>
        </p:txBody>
      </p:sp>
      <p:sp>
        <p:nvSpPr>
          <p:cNvPr id="16" name="note-rule-13">
            <a:extLst>
              <a:ext uri="{FF2B5EF4-FFF2-40B4-BE49-F238E27FC236}">
                <a16:creationId xmlns:a16="http://schemas.microsoft.com/office/drawing/2014/main" id="{FBA008E8-5469-4760-BCAE-72946578DD48}"/>
              </a:ext>
            </a:extLst>
          </p:cNvPr>
          <p:cNvSpPr>
            <a:spLocks noGrp="1"/>
          </p:cNvSpPr>
          <p:nvPr/>
        </p:nvSpPr>
        <p:spPr>
          <a:xfrm>
            <a:off x="514350" y="5629275"/>
            <a:ext cx="9010650" cy="38100"/>
          </a:xfrm>
          <a:prstGeom prst="rect">
            <a:avLst/>
          </a:prstGeom>
          <a:solidFill>
            <a:srgbClr val="4D7B83"/>
          </a:solidFill>
          <a:ln w="9525">
            <a:solidFill>
              <a:srgbClr val="4D7B83"/>
            </a:solidFill>
            <a:prstDash val="solid"/>
          </a:ln>
        </p:spPr>
      </p:sp>
      <p:sp>
        <p:nvSpPr>
          <p:cNvPr id="17" name="note-13">
            <a:extLst>
              <a:ext uri="{FF2B5EF4-FFF2-40B4-BE49-F238E27FC236}">
                <a16:creationId xmlns:a16="http://schemas.microsoft.com/office/drawing/2014/main" id="{09A98EDB-4698-469A-82E2-5AB13DBB49D3}"/>
              </a:ext>
            </a:extLst>
          </p:cNvPr>
          <p:cNvSpPr>
            <a:spLocks noGrp="1"/>
          </p:cNvSpPr>
          <p:nvPr/>
        </p:nvSpPr>
        <p:spPr>
          <a:xfrm>
            <a:off x="762000" y="5791200"/>
            <a:ext cx="85153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75" b="1">
                <a:solidFill>
                  <a:srgbClr val="35634F"/>
                </a:solidFill>
              </a:defRPr>
            </a:pPr>
            <a:r>
              <a:rPr sz="1275" b="1">
                <a:solidFill>
                  <a:srgbClr val="35634F"/>
                </a:solidFill>
              </a:rPr>
              <a:t>Рослинність добирають з урахуванням видимості, пожежних розривів, інженерних мереж і режиму експлуатації.</a:t>
            </a:r>
          </a:p>
        </p:txBody>
      </p:sp>
    </p:spTree>
    <p:extLst>
      <p:ext uri="{BB962C8B-B14F-4D97-AF65-F5344CB8AC3E}">
        <p14:creationId xmlns:p14="http://schemas.microsoft.com/office/powerpoint/2010/main" val="6539226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Рисунок 2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27">
            <a:extLst>
              <a:ext uri="{FF2B5EF4-FFF2-40B4-BE49-F238E27FC236}">
                <a16:creationId xmlns:a16="http://schemas.microsoft.com/office/drawing/2014/main" id="{D5D30C5E-5186-44B1-A118-0525B8CD365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BF8EF"/>
          </a:solidFill>
          <a:ln w="9525">
            <a:solidFill>
              <a:srgbClr val="FBF8EF"/>
            </a:solidFill>
            <a:prstDash val="solid"/>
          </a:ln>
        </p:spPr>
      </p:sp>
      <p:sp>
        <p:nvSpPr>
          <p:cNvPr id="3" name="edge-27">
            <a:extLst>
              <a:ext uri="{FF2B5EF4-FFF2-40B4-BE49-F238E27FC236}">
                <a16:creationId xmlns:a16="http://schemas.microsoft.com/office/drawing/2014/main" id="{7607321A-D9B4-4C4E-86AE-3BCBFC7FBCF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D99C35"/>
          </a:solidFill>
          <a:ln w="9525">
            <a:solidFill>
              <a:srgbClr val="D99C35"/>
            </a:solidFill>
            <a:prstDash val="solid"/>
          </a:ln>
        </p:spPr>
      </p:sp>
      <p:sp>
        <p:nvSpPr>
          <p:cNvPr id="4" name="course-27">
            <a:extLst>
              <a:ext uri="{FF2B5EF4-FFF2-40B4-BE49-F238E27FC236}">
                <a16:creationId xmlns:a16="http://schemas.microsoft.com/office/drawing/2014/main" id="{1BD9E843-01F1-4196-BD66-716D46987F47}"/>
              </a:ext>
            </a:extLst>
          </p:cNvPr>
          <p:cNvSpPr>
            <a:spLocks noGrp="1"/>
          </p:cNvSpPr>
          <p:nvPr/>
        </p:nvSpPr>
        <p:spPr>
          <a:xfrm>
            <a:off x="514350" y="247650"/>
            <a:ext cx="3238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35634F"/>
                </a:solidFill>
              </a:defRPr>
            </a:pPr>
            <a:r>
              <a:rPr sz="975" b="1">
                <a:solidFill>
                  <a:srgbClr val="35634F"/>
                </a:solidFill>
              </a:rPr>
              <a:t>ВІЙСЬКОВА ЕКОЛОГІЯ</a:t>
            </a:r>
          </a:p>
        </p:txBody>
      </p:sp>
      <p:sp>
        <p:nvSpPr>
          <p:cNvPr id="5" name="section-27">
            <a:extLst>
              <a:ext uri="{FF2B5EF4-FFF2-40B4-BE49-F238E27FC236}">
                <a16:creationId xmlns:a16="http://schemas.microsoft.com/office/drawing/2014/main" id="{3CFECCE8-C948-44A5-9AB1-35E326E0C196}"/>
              </a:ext>
            </a:extLst>
          </p:cNvPr>
          <p:cNvSpPr>
            <a:spLocks noGrp="1"/>
          </p:cNvSpPr>
          <p:nvPr/>
        </p:nvSpPr>
        <p:spPr>
          <a:xfrm>
            <a:off x="5715000" y="247650"/>
            <a:ext cx="3810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769080"/>
                </a:solidFill>
              </a:defRPr>
            </a:pPr>
            <a:r>
              <a:rPr sz="900" b="1">
                <a:solidFill>
                  <a:srgbClr val="769080"/>
                </a:solidFill>
              </a:rPr>
              <a:t>РОЗДІЛ 14  ·  ЧАСТИНА А</a:t>
            </a:r>
          </a:p>
        </p:txBody>
      </p:sp>
      <p:sp>
        <p:nvSpPr>
          <p:cNvPr id="6" name="title-27">
            <a:extLst>
              <a:ext uri="{FF2B5EF4-FFF2-40B4-BE49-F238E27FC236}">
                <a16:creationId xmlns:a16="http://schemas.microsoft.com/office/drawing/2014/main" id="{8FC44C67-3EEB-4911-AA2B-84F2BBF7588E}"/>
              </a:ext>
            </a:extLst>
          </p:cNvPr>
          <p:cNvSpPr>
            <a:spLocks noGrp="1"/>
          </p:cNvSpPr>
          <p:nvPr/>
        </p:nvSpPr>
        <p:spPr>
          <a:xfrm>
            <a:off x="514350" y="571500"/>
            <a:ext cx="89535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625" b="1">
                <a:solidFill>
                  <a:srgbClr val="173129"/>
                </a:solidFill>
              </a:defRPr>
            </a:pPr>
            <a:r>
              <a:rPr sz="2625" b="1">
                <a:solidFill>
                  <a:srgbClr val="173129"/>
                </a:solidFill>
              </a:rPr>
              <a:t>Наслідки бойових дій проявляються одразу, через інфраструктурні аварії та через роки</a:t>
            </a:r>
          </a:p>
        </p:txBody>
      </p:sp>
      <p:sp>
        <p:nvSpPr>
          <p:cNvPr id="7" name="rule-27">
            <a:extLst>
              <a:ext uri="{FF2B5EF4-FFF2-40B4-BE49-F238E27FC236}">
                <a16:creationId xmlns:a16="http://schemas.microsoft.com/office/drawing/2014/main" id="{7C0A7F8B-7E0E-4B67-813F-102129F2FD4C}"/>
              </a:ext>
            </a:extLst>
          </p:cNvPr>
          <p:cNvSpPr>
            <a:spLocks noGrp="1"/>
          </p:cNvSpPr>
          <p:nvPr/>
        </p:nvSpPr>
        <p:spPr>
          <a:xfrm>
            <a:off x="514350" y="1495425"/>
            <a:ext cx="9010650" cy="38100"/>
          </a:xfrm>
          <a:prstGeom prst="rect">
            <a:avLst/>
          </a:prstGeom>
          <a:solidFill>
            <a:srgbClr val="D99C35"/>
          </a:solidFill>
          <a:ln w="9525">
            <a:solidFill>
              <a:srgbClr val="D99C35"/>
            </a:solidFill>
            <a:prstDash val="solid"/>
          </a:ln>
        </p:spPr>
      </p:sp>
      <p:sp>
        <p:nvSpPr>
          <p:cNvPr id="8" name="number-27">
            <a:extLst>
              <a:ext uri="{FF2B5EF4-FFF2-40B4-BE49-F238E27FC236}">
                <a16:creationId xmlns:a16="http://schemas.microsoft.com/office/drawing/2014/main" id="{E1CE6CB8-15D6-436F-BAD5-0C3E740CDD3C}"/>
              </a:ext>
            </a:extLst>
          </p:cNvPr>
          <p:cNvSpPr>
            <a:spLocks noGrp="1"/>
          </p:cNvSpPr>
          <p:nvPr/>
        </p:nvSpPr>
        <p:spPr>
          <a:xfrm>
            <a:off x="10572750" y="361950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27</a:t>
            </a:r>
          </a:p>
        </p:txBody>
      </p:sp>
      <p:sp>
        <p:nvSpPr>
          <p:cNvPr id="9" name="foot-27">
            <a:extLst>
              <a:ext uri="{FF2B5EF4-FFF2-40B4-BE49-F238E27FC236}">
                <a16:creationId xmlns:a16="http://schemas.microsoft.com/office/drawing/2014/main" id="{53F64630-9BC4-4846-9EE0-5B9FF8532904}"/>
              </a:ext>
            </a:extLst>
          </p:cNvPr>
          <p:cNvSpPr>
            <a:spLocks noGrp="1"/>
          </p:cNvSpPr>
          <p:nvPr/>
        </p:nvSpPr>
        <p:spPr>
          <a:xfrm>
            <a:off x="10477500" y="6210300"/>
            <a:ext cx="12192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ЕКОСИСТЕМИ</a:t>
            </a:r>
          </a:p>
        </p:txBody>
      </p:sp>
      <p:sp>
        <p:nvSpPr>
          <p:cNvPr id="10" name="def-14">
            <a:extLst>
              <a:ext uri="{FF2B5EF4-FFF2-40B4-BE49-F238E27FC236}">
                <a16:creationId xmlns:a16="http://schemas.microsoft.com/office/drawing/2014/main" id="{6E4E1ED9-442E-42FC-826A-2ABA5C6590CA}"/>
              </a:ext>
            </a:extLst>
          </p:cNvPr>
          <p:cNvSpPr>
            <a:spLocks noGrp="1"/>
          </p:cNvSpPr>
          <p:nvPr/>
        </p:nvSpPr>
        <p:spPr>
          <a:xfrm>
            <a:off x="514350" y="1752600"/>
            <a:ext cx="901065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173129"/>
                </a:solidFill>
              </a:defRPr>
            </a:pPr>
            <a:r>
              <a:rPr sz="1650" b="1">
                <a:solidFill>
                  <a:srgbClr val="173129"/>
                </a:solidFill>
              </a:rPr>
              <a:t>Прямі руйнування запускають опосередковані аварії, а забруднювачі, ерозія та зміни видового складу створюють відкладені наслідки.</a:t>
            </a:r>
          </a:p>
        </p:txBody>
      </p:sp>
      <p:sp>
        <p:nvSpPr>
          <p:cNvPr id="11" name="ca-num-14-0">
            <a:extLst>
              <a:ext uri="{FF2B5EF4-FFF2-40B4-BE49-F238E27FC236}">
                <a16:creationId xmlns:a16="http://schemas.microsoft.com/office/drawing/2014/main" id="{DE591AAF-BD22-4CB8-8FEB-21719D3C72B0}"/>
              </a:ext>
            </a:extLst>
          </p:cNvPr>
          <p:cNvSpPr>
            <a:spLocks noGrp="1"/>
          </p:cNvSpPr>
          <p:nvPr/>
        </p:nvSpPr>
        <p:spPr>
          <a:xfrm>
            <a:off x="514350" y="3000375"/>
            <a:ext cx="571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D99C35"/>
                </a:solidFill>
              </a:defRPr>
            </a:pPr>
            <a:r>
              <a:rPr sz="1950" b="1">
                <a:solidFill>
                  <a:srgbClr val="D99C35"/>
                </a:solidFill>
              </a:rPr>
              <a:t>01</a:t>
            </a:r>
          </a:p>
        </p:txBody>
      </p:sp>
      <p:sp>
        <p:nvSpPr>
          <p:cNvPr id="12" name="ca-head-14-0">
            <a:extLst>
              <a:ext uri="{FF2B5EF4-FFF2-40B4-BE49-F238E27FC236}">
                <a16:creationId xmlns:a16="http://schemas.microsoft.com/office/drawing/2014/main" id="{BB7F7B1D-FDCC-4F52-B57D-80EEA0B95F55}"/>
              </a:ext>
            </a:extLst>
          </p:cNvPr>
          <p:cNvSpPr>
            <a:spLocks noGrp="1"/>
          </p:cNvSpPr>
          <p:nvPr/>
        </p:nvSpPr>
        <p:spPr>
          <a:xfrm>
            <a:off x="514350" y="3476625"/>
            <a:ext cx="26670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35634F"/>
                </a:solidFill>
              </a:defRPr>
            </a:pPr>
            <a:r>
              <a:rPr sz="1650" b="1">
                <a:solidFill>
                  <a:srgbClr val="35634F"/>
                </a:solidFill>
              </a:rPr>
              <a:t>Прямі</a:t>
            </a:r>
          </a:p>
        </p:txBody>
      </p:sp>
      <p:sp>
        <p:nvSpPr>
          <p:cNvPr id="13" name="ca-body-14-0">
            <a:extLst>
              <a:ext uri="{FF2B5EF4-FFF2-40B4-BE49-F238E27FC236}">
                <a16:creationId xmlns:a16="http://schemas.microsoft.com/office/drawing/2014/main" id="{DC63861F-7EDF-4259-9B9F-9B8F5432290F}"/>
              </a:ext>
            </a:extLst>
          </p:cNvPr>
          <p:cNvSpPr>
            <a:spLocks noGrp="1"/>
          </p:cNvSpPr>
          <p:nvPr/>
        </p:nvSpPr>
        <p:spPr>
          <a:xfrm>
            <a:off x="514350" y="3952875"/>
            <a:ext cx="2667000" cy="1333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617069"/>
                </a:solidFill>
              </a:defRPr>
            </a:pPr>
            <a:r>
              <a:rPr sz="1275" b="0">
                <a:solidFill>
                  <a:srgbClr val="617069"/>
                </a:solidFill>
              </a:rPr>
              <a:t>Вибухове руйнування ґрунту, пожежі, загибель організмів, пошкодження вод і оселищ.</a:t>
            </a:r>
          </a:p>
        </p:txBody>
      </p:sp>
      <p:sp>
        <p:nvSpPr>
          <p:cNvPr id="14" name="ca-line-14-0">
            <a:extLst>
              <a:ext uri="{FF2B5EF4-FFF2-40B4-BE49-F238E27FC236}">
                <a16:creationId xmlns:a16="http://schemas.microsoft.com/office/drawing/2014/main" id="{DE06AC24-D01E-4B91-8DB0-5D207E246BC6}"/>
              </a:ext>
            </a:extLst>
          </p:cNvPr>
          <p:cNvSpPr>
            <a:spLocks noGrp="1"/>
          </p:cNvSpPr>
          <p:nvPr/>
        </p:nvSpPr>
        <p:spPr>
          <a:xfrm>
            <a:off x="514350" y="5476875"/>
            <a:ext cx="2667000" cy="38100"/>
          </a:xfrm>
          <a:prstGeom prst="rect">
            <a:avLst/>
          </a:prstGeom>
          <a:solidFill>
            <a:srgbClr val="35634F"/>
          </a:solidFill>
          <a:ln w="9525">
            <a:solidFill>
              <a:srgbClr val="35634F"/>
            </a:solidFill>
            <a:prstDash val="solid"/>
          </a:ln>
        </p:spPr>
      </p:sp>
      <p:sp>
        <p:nvSpPr>
          <p:cNvPr id="15" name="ca-num-14-1">
            <a:extLst>
              <a:ext uri="{FF2B5EF4-FFF2-40B4-BE49-F238E27FC236}">
                <a16:creationId xmlns:a16="http://schemas.microsoft.com/office/drawing/2014/main" id="{44DF3924-26E1-494C-B13B-EF5B3E589F0F}"/>
              </a:ext>
            </a:extLst>
          </p:cNvPr>
          <p:cNvSpPr>
            <a:spLocks noGrp="1"/>
          </p:cNvSpPr>
          <p:nvPr/>
        </p:nvSpPr>
        <p:spPr>
          <a:xfrm>
            <a:off x="3524250" y="3000375"/>
            <a:ext cx="571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D99C35"/>
                </a:solidFill>
              </a:defRPr>
            </a:pPr>
            <a:r>
              <a:rPr sz="1950" b="1">
                <a:solidFill>
                  <a:srgbClr val="D99C35"/>
                </a:solidFill>
              </a:rPr>
              <a:t>02</a:t>
            </a:r>
          </a:p>
        </p:txBody>
      </p:sp>
      <p:sp>
        <p:nvSpPr>
          <p:cNvPr id="16" name="ca-head-14-1">
            <a:extLst>
              <a:ext uri="{FF2B5EF4-FFF2-40B4-BE49-F238E27FC236}">
                <a16:creationId xmlns:a16="http://schemas.microsoft.com/office/drawing/2014/main" id="{73B9D126-D3AA-4049-9AFC-569C9E1D432B}"/>
              </a:ext>
            </a:extLst>
          </p:cNvPr>
          <p:cNvSpPr>
            <a:spLocks noGrp="1"/>
          </p:cNvSpPr>
          <p:nvPr/>
        </p:nvSpPr>
        <p:spPr>
          <a:xfrm>
            <a:off x="3524250" y="3476625"/>
            <a:ext cx="26670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35634F"/>
                </a:solidFill>
              </a:defRPr>
            </a:pPr>
            <a:r>
              <a:rPr sz="1650" b="1">
                <a:solidFill>
                  <a:srgbClr val="35634F"/>
                </a:solidFill>
              </a:rPr>
              <a:t>Опосередковані</a:t>
            </a:r>
          </a:p>
        </p:txBody>
      </p:sp>
      <p:sp>
        <p:nvSpPr>
          <p:cNvPr id="17" name="ca-body-14-1">
            <a:extLst>
              <a:ext uri="{FF2B5EF4-FFF2-40B4-BE49-F238E27FC236}">
                <a16:creationId xmlns:a16="http://schemas.microsoft.com/office/drawing/2014/main" id="{30A3FFC1-0E3E-48EF-950C-E07E3710E2DD}"/>
              </a:ext>
            </a:extLst>
          </p:cNvPr>
          <p:cNvSpPr>
            <a:spLocks noGrp="1"/>
          </p:cNvSpPr>
          <p:nvPr/>
        </p:nvSpPr>
        <p:spPr>
          <a:xfrm>
            <a:off x="3524250" y="3952875"/>
            <a:ext cx="2667000" cy="1333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617069"/>
                </a:solidFill>
              </a:defRPr>
            </a:pPr>
            <a:r>
              <a:rPr sz="1275" b="0">
                <a:solidFill>
                  <a:srgbClr val="617069"/>
                </a:solidFill>
              </a:rPr>
              <a:t>Аварії на підприємствах, зупинка очисних споруд, витоки, руйнування мереж.</a:t>
            </a:r>
          </a:p>
        </p:txBody>
      </p:sp>
      <p:sp>
        <p:nvSpPr>
          <p:cNvPr id="18" name="ca-line-14-1">
            <a:extLst>
              <a:ext uri="{FF2B5EF4-FFF2-40B4-BE49-F238E27FC236}">
                <a16:creationId xmlns:a16="http://schemas.microsoft.com/office/drawing/2014/main" id="{225E5BF4-B94E-4508-9EBA-B8E1A9206682}"/>
              </a:ext>
            </a:extLst>
          </p:cNvPr>
          <p:cNvSpPr>
            <a:spLocks noGrp="1"/>
          </p:cNvSpPr>
          <p:nvPr/>
        </p:nvSpPr>
        <p:spPr>
          <a:xfrm>
            <a:off x="3524250" y="5476875"/>
            <a:ext cx="2667000" cy="38100"/>
          </a:xfrm>
          <a:prstGeom prst="rect">
            <a:avLst/>
          </a:prstGeom>
          <a:solidFill>
            <a:srgbClr val="4D7B83"/>
          </a:solidFill>
          <a:ln w="9525">
            <a:solidFill>
              <a:srgbClr val="4D7B83"/>
            </a:solidFill>
            <a:prstDash val="solid"/>
          </a:ln>
        </p:spPr>
      </p:sp>
      <p:sp>
        <p:nvSpPr>
          <p:cNvPr id="19" name="ca-num-14-2">
            <a:extLst>
              <a:ext uri="{FF2B5EF4-FFF2-40B4-BE49-F238E27FC236}">
                <a16:creationId xmlns:a16="http://schemas.microsoft.com/office/drawing/2014/main" id="{829FA5BF-5C52-4A76-ACB0-44C38581A386}"/>
              </a:ext>
            </a:extLst>
          </p:cNvPr>
          <p:cNvSpPr>
            <a:spLocks noGrp="1"/>
          </p:cNvSpPr>
          <p:nvPr/>
        </p:nvSpPr>
        <p:spPr>
          <a:xfrm>
            <a:off x="6534150" y="3000375"/>
            <a:ext cx="571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D99C35"/>
                </a:solidFill>
              </a:defRPr>
            </a:pPr>
            <a:r>
              <a:rPr sz="1950" b="1">
                <a:solidFill>
                  <a:srgbClr val="D99C35"/>
                </a:solidFill>
              </a:rPr>
              <a:t>03</a:t>
            </a:r>
          </a:p>
        </p:txBody>
      </p:sp>
      <p:sp>
        <p:nvSpPr>
          <p:cNvPr id="20" name="ca-head-14-2">
            <a:extLst>
              <a:ext uri="{FF2B5EF4-FFF2-40B4-BE49-F238E27FC236}">
                <a16:creationId xmlns:a16="http://schemas.microsoft.com/office/drawing/2014/main" id="{3CD41FD9-034E-4439-8C98-2393446ACE9A}"/>
              </a:ext>
            </a:extLst>
          </p:cNvPr>
          <p:cNvSpPr>
            <a:spLocks noGrp="1"/>
          </p:cNvSpPr>
          <p:nvPr/>
        </p:nvSpPr>
        <p:spPr>
          <a:xfrm>
            <a:off x="6534150" y="3476625"/>
            <a:ext cx="26670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35634F"/>
                </a:solidFill>
              </a:defRPr>
            </a:pPr>
            <a:r>
              <a:rPr sz="1650" b="1">
                <a:solidFill>
                  <a:srgbClr val="35634F"/>
                </a:solidFill>
              </a:rPr>
              <a:t>Відкладені</a:t>
            </a:r>
          </a:p>
        </p:txBody>
      </p:sp>
      <p:sp>
        <p:nvSpPr>
          <p:cNvPr id="21" name="ca-body-14-2">
            <a:extLst>
              <a:ext uri="{FF2B5EF4-FFF2-40B4-BE49-F238E27FC236}">
                <a16:creationId xmlns:a16="http://schemas.microsoft.com/office/drawing/2014/main" id="{C0FCC871-45EF-4E5E-8970-26E04ADEBD7E}"/>
              </a:ext>
            </a:extLst>
          </p:cNvPr>
          <p:cNvSpPr>
            <a:spLocks noGrp="1"/>
          </p:cNvSpPr>
          <p:nvPr/>
        </p:nvSpPr>
        <p:spPr>
          <a:xfrm>
            <a:off x="6534150" y="3952875"/>
            <a:ext cx="2667000" cy="1333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617069"/>
                </a:solidFill>
              </a:defRPr>
            </a:pPr>
            <a:r>
              <a:rPr sz="1275" b="0">
                <a:solidFill>
                  <a:srgbClr val="617069"/>
                </a:solidFill>
              </a:rPr>
              <a:t>Міграція токсикантів, ерозія, всихання, зміна видів та поширення інвазій.</a:t>
            </a:r>
          </a:p>
        </p:txBody>
      </p:sp>
      <p:sp>
        <p:nvSpPr>
          <p:cNvPr id="22" name="ca-line-14-2">
            <a:extLst>
              <a:ext uri="{FF2B5EF4-FFF2-40B4-BE49-F238E27FC236}">
                <a16:creationId xmlns:a16="http://schemas.microsoft.com/office/drawing/2014/main" id="{C3476FC9-18AE-4673-B598-F35C4BDD12B9}"/>
              </a:ext>
            </a:extLst>
          </p:cNvPr>
          <p:cNvSpPr>
            <a:spLocks noGrp="1"/>
          </p:cNvSpPr>
          <p:nvPr/>
        </p:nvSpPr>
        <p:spPr>
          <a:xfrm>
            <a:off x="6534150" y="5476875"/>
            <a:ext cx="2667000" cy="38100"/>
          </a:xfrm>
          <a:prstGeom prst="rect">
            <a:avLst/>
          </a:prstGeom>
          <a:solidFill>
            <a:srgbClr val="A15A35"/>
          </a:solidFill>
          <a:ln w="9525">
            <a:solidFill>
              <a:srgbClr val="A15A35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205848625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28">
            <a:extLst>
              <a:ext uri="{FF2B5EF4-FFF2-40B4-BE49-F238E27FC236}">
                <a16:creationId xmlns:a16="http://schemas.microsoft.com/office/drawing/2014/main" id="{567438F1-ED07-4713-823C-66809FFBA4C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BF8EF"/>
          </a:solidFill>
          <a:ln w="9525">
            <a:solidFill>
              <a:srgbClr val="FBF8EF"/>
            </a:solidFill>
            <a:prstDash val="solid"/>
          </a:ln>
        </p:spPr>
      </p:sp>
      <p:sp>
        <p:nvSpPr>
          <p:cNvPr id="3" name="edge-28">
            <a:extLst>
              <a:ext uri="{FF2B5EF4-FFF2-40B4-BE49-F238E27FC236}">
                <a16:creationId xmlns:a16="http://schemas.microsoft.com/office/drawing/2014/main" id="{07FACFD0-52B6-4E56-BF46-1CCAF514CAF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4D7B83"/>
          </a:solidFill>
          <a:ln w="9525">
            <a:solidFill>
              <a:srgbClr val="4D7B83"/>
            </a:solidFill>
            <a:prstDash val="solid"/>
          </a:ln>
        </p:spPr>
      </p:sp>
      <p:sp>
        <p:nvSpPr>
          <p:cNvPr id="4" name="course-28">
            <a:extLst>
              <a:ext uri="{FF2B5EF4-FFF2-40B4-BE49-F238E27FC236}">
                <a16:creationId xmlns:a16="http://schemas.microsoft.com/office/drawing/2014/main" id="{9FFA870D-534F-4A62-96E0-4FE97B87F0C1}"/>
              </a:ext>
            </a:extLst>
          </p:cNvPr>
          <p:cNvSpPr>
            <a:spLocks noGrp="1"/>
          </p:cNvSpPr>
          <p:nvPr/>
        </p:nvSpPr>
        <p:spPr>
          <a:xfrm>
            <a:off x="514350" y="247650"/>
            <a:ext cx="3238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35634F"/>
                </a:solidFill>
              </a:defRPr>
            </a:pPr>
            <a:r>
              <a:rPr sz="975" b="1">
                <a:solidFill>
                  <a:srgbClr val="35634F"/>
                </a:solidFill>
              </a:rPr>
              <a:t>ВІЙСЬКОВА ЕКОЛОГІЯ</a:t>
            </a:r>
          </a:p>
        </p:txBody>
      </p:sp>
      <p:sp>
        <p:nvSpPr>
          <p:cNvPr id="5" name="section-28">
            <a:extLst>
              <a:ext uri="{FF2B5EF4-FFF2-40B4-BE49-F238E27FC236}">
                <a16:creationId xmlns:a16="http://schemas.microsoft.com/office/drawing/2014/main" id="{238BCED1-53E3-4D8B-BFB3-F8EBDE34134B}"/>
              </a:ext>
            </a:extLst>
          </p:cNvPr>
          <p:cNvSpPr>
            <a:spLocks noGrp="1"/>
          </p:cNvSpPr>
          <p:nvPr/>
        </p:nvSpPr>
        <p:spPr>
          <a:xfrm>
            <a:off x="5715000" y="247650"/>
            <a:ext cx="3810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769080"/>
                </a:solidFill>
              </a:defRPr>
            </a:pPr>
            <a:r>
              <a:rPr sz="900" b="1">
                <a:solidFill>
                  <a:srgbClr val="769080"/>
                </a:solidFill>
              </a:rPr>
              <a:t>РОЗДІЛ 14  ·  ЧАСТИНА Б</a:t>
            </a:r>
          </a:p>
        </p:txBody>
      </p:sp>
      <p:sp>
        <p:nvSpPr>
          <p:cNvPr id="6" name="title-28">
            <a:extLst>
              <a:ext uri="{FF2B5EF4-FFF2-40B4-BE49-F238E27FC236}">
                <a16:creationId xmlns:a16="http://schemas.microsoft.com/office/drawing/2014/main" id="{6CA0816A-4DC8-4174-B83F-3CFA26E725C4}"/>
              </a:ext>
            </a:extLst>
          </p:cNvPr>
          <p:cNvSpPr>
            <a:spLocks noGrp="1"/>
          </p:cNvSpPr>
          <p:nvPr/>
        </p:nvSpPr>
        <p:spPr>
          <a:xfrm>
            <a:off x="514350" y="571500"/>
            <a:ext cx="89535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625" b="1">
                <a:solidFill>
                  <a:srgbClr val="173129"/>
                </a:solidFill>
              </a:defRPr>
            </a:pPr>
            <a:r>
              <a:rPr sz="2625" b="1">
                <a:solidFill>
                  <a:srgbClr val="173129"/>
                </a:solidFill>
              </a:rPr>
              <a:t>Мінування блокує моніторинг, гасіння пожеж і екологічне відновлення</a:t>
            </a:r>
          </a:p>
        </p:txBody>
      </p:sp>
      <p:sp>
        <p:nvSpPr>
          <p:cNvPr id="7" name="rule-28">
            <a:extLst>
              <a:ext uri="{FF2B5EF4-FFF2-40B4-BE49-F238E27FC236}">
                <a16:creationId xmlns:a16="http://schemas.microsoft.com/office/drawing/2014/main" id="{BF6667BF-752B-47F9-9EAE-290563254C79}"/>
              </a:ext>
            </a:extLst>
          </p:cNvPr>
          <p:cNvSpPr>
            <a:spLocks noGrp="1"/>
          </p:cNvSpPr>
          <p:nvPr/>
        </p:nvSpPr>
        <p:spPr>
          <a:xfrm>
            <a:off x="514350" y="1495425"/>
            <a:ext cx="9010650" cy="38100"/>
          </a:xfrm>
          <a:prstGeom prst="rect">
            <a:avLst/>
          </a:prstGeom>
          <a:solidFill>
            <a:srgbClr val="4D7B83"/>
          </a:solidFill>
          <a:ln w="9525">
            <a:solidFill>
              <a:srgbClr val="4D7B83"/>
            </a:solidFill>
            <a:prstDash val="solid"/>
          </a:ln>
        </p:spPr>
      </p:sp>
      <p:sp>
        <p:nvSpPr>
          <p:cNvPr id="8" name="number-28">
            <a:extLst>
              <a:ext uri="{FF2B5EF4-FFF2-40B4-BE49-F238E27FC236}">
                <a16:creationId xmlns:a16="http://schemas.microsoft.com/office/drawing/2014/main" id="{577BBCA9-BF0A-486E-A934-9F5C9BF547F8}"/>
              </a:ext>
            </a:extLst>
          </p:cNvPr>
          <p:cNvSpPr>
            <a:spLocks noGrp="1"/>
          </p:cNvSpPr>
          <p:nvPr/>
        </p:nvSpPr>
        <p:spPr>
          <a:xfrm>
            <a:off x="10572750" y="361950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28</a:t>
            </a:r>
          </a:p>
        </p:txBody>
      </p:sp>
      <p:sp>
        <p:nvSpPr>
          <p:cNvPr id="9" name="foot-28">
            <a:extLst>
              <a:ext uri="{FF2B5EF4-FFF2-40B4-BE49-F238E27FC236}">
                <a16:creationId xmlns:a16="http://schemas.microsoft.com/office/drawing/2014/main" id="{902EC6A9-4717-4B70-B6DC-48C3A8418725}"/>
              </a:ext>
            </a:extLst>
          </p:cNvPr>
          <p:cNvSpPr>
            <a:spLocks noGrp="1"/>
          </p:cNvSpPr>
          <p:nvPr/>
        </p:nvSpPr>
        <p:spPr>
          <a:xfrm>
            <a:off x="10477500" y="6210300"/>
            <a:ext cx="12192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ЕКОСИСТЕМИ</a:t>
            </a:r>
          </a:p>
        </p:txBody>
      </p:sp>
      <p:sp>
        <p:nvSpPr>
          <p:cNvPr id="10" name="lead-14">
            <a:extLst>
              <a:ext uri="{FF2B5EF4-FFF2-40B4-BE49-F238E27FC236}">
                <a16:creationId xmlns:a16="http://schemas.microsoft.com/office/drawing/2014/main" id="{C32E32DE-1D10-439C-8414-8A90CBC3E592}"/>
              </a:ext>
            </a:extLst>
          </p:cNvPr>
          <p:cNvSpPr>
            <a:spLocks noGrp="1"/>
          </p:cNvSpPr>
          <p:nvPr/>
        </p:nvSpPr>
        <p:spPr>
          <a:xfrm>
            <a:off x="514350" y="1752600"/>
            <a:ext cx="901065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1">
                <a:solidFill>
                  <a:srgbClr val="173129"/>
                </a:solidFill>
              </a:defRPr>
            </a:pPr>
            <a:r>
              <a:rPr sz="1575" b="1">
                <a:solidFill>
                  <a:srgbClr val="173129"/>
                </a:solidFill>
              </a:rPr>
              <a:t>Небезпечні залишки війни обмежують доступ людей і тварин та затримують будь-які польові роботи.</a:t>
            </a:r>
          </a:p>
        </p:txBody>
      </p:sp>
      <p:sp>
        <p:nvSpPr>
          <p:cNvPr id="11" name="action-h-14">
            <a:extLst>
              <a:ext uri="{FF2B5EF4-FFF2-40B4-BE49-F238E27FC236}">
                <a16:creationId xmlns:a16="http://schemas.microsoft.com/office/drawing/2014/main" id="{C080703E-FCDD-4D73-8C69-2CFE6AF97EEE}"/>
              </a:ext>
            </a:extLst>
          </p:cNvPr>
          <p:cNvSpPr>
            <a:spLocks noGrp="1"/>
          </p:cNvSpPr>
          <p:nvPr/>
        </p:nvSpPr>
        <p:spPr>
          <a:xfrm>
            <a:off x="514350" y="2800350"/>
            <a:ext cx="4000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35634F"/>
                </a:solidFill>
              </a:defRPr>
            </a:pPr>
            <a:r>
              <a:rPr sz="1725" b="1">
                <a:solidFill>
                  <a:srgbClr val="35634F"/>
                </a:solidFill>
              </a:rPr>
              <a:t>Що врахувати на практиці</a:t>
            </a:r>
          </a:p>
        </p:txBody>
      </p:sp>
      <p:sp>
        <p:nvSpPr>
          <p:cNvPr id="12" name="actions-14">
            <a:extLst>
              <a:ext uri="{FF2B5EF4-FFF2-40B4-BE49-F238E27FC236}">
                <a16:creationId xmlns:a16="http://schemas.microsoft.com/office/drawing/2014/main" id="{2886C4A1-DB79-4F36-80D0-656116AD9161}"/>
              </a:ext>
            </a:extLst>
          </p:cNvPr>
          <p:cNvSpPr>
            <a:spLocks noGrp="1"/>
          </p:cNvSpPr>
          <p:nvPr/>
        </p:nvSpPr>
        <p:spPr>
          <a:xfrm>
            <a:off x="514350" y="3257550"/>
            <a:ext cx="4191000" cy="2095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617069"/>
                </a:solidFill>
              </a:defRPr>
            </a:pPr>
            <a:r>
              <a:rPr sz="1275" b="0">
                <a:solidFill>
                  <a:srgbClr val="617069"/>
                </a:solidFill>
              </a:rPr>
              <a:t>•  не входити на неперевірені території</a:t>
            </a:r>
          </a:p>
          <a:p>
            <a:pPr algn="l">
              <a:defRPr sz="1275" b="0">
                <a:solidFill>
                  <a:srgbClr val="617069"/>
                </a:solidFill>
              </a:defRPr>
            </a:pPr>
            <a:r>
              <a:rPr sz="1275" b="0">
                <a:solidFill>
                  <a:srgbClr val="617069"/>
                </a:solidFill>
              </a:rPr>
              <a:t>•  отримати підтвердження безпечності від уповноважених фахівців</a:t>
            </a:r>
          </a:p>
          <a:p>
            <a:pPr algn="l">
              <a:defRPr sz="1275" b="0">
                <a:solidFill>
                  <a:srgbClr val="617069"/>
                </a:solidFill>
              </a:defRPr>
            </a:pPr>
            <a:r>
              <a:rPr sz="1275" b="0">
                <a:solidFill>
                  <a:srgbClr val="617069"/>
                </a:solidFill>
              </a:rPr>
              <a:t>•  спочатку застосовувати дистанційне оцінювання</a:t>
            </a:r>
          </a:p>
          <a:p>
            <a:pPr algn="l">
              <a:defRPr sz="1275" b="0">
                <a:solidFill>
                  <a:srgbClr val="617069"/>
                </a:solidFill>
              </a:defRPr>
            </a:pPr>
            <a:r>
              <a:rPr sz="1275" b="0">
                <a:solidFill>
                  <a:srgbClr val="617069"/>
                </a:solidFill>
              </a:rPr>
              <a:t>•  визначати пріоритети після розмінування</a:t>
            </a:r>
          </a:p>
          <a:p>
            <a:pPr algn="l">
              <a:defRPr sz="1275" b="0">
                <a:solidFill>
                  <a:srgbClr val="617069"/>
                </a:solidFill>
              </a:defRPr>
            </a:pPr>
            <a:r>
              <a:rPr sz="1275" b="0">
                <a:solidFill>
                  <a:srgbClr val="617069"/>
                </a:solidFill>
              </a:rPr>
              <a:t>•  вести довгостроковий контроль відкладених наслідків</a:t>
            </a:r>
          </a:p>
        </p:txBody>
      </p:sp>
      <p:sp>
        <p:nvSpPr>
          <p:cNvPr id="13" name="callout-14">
            <a:extLst>
              <a:ext uri="{FF2B5EF4-FFF2-40B4-BE49-F238E27FC236}">
                <a16:creationId xmlns:a16="http://schemas.microsoft.com/office/drawing/2014/main" id="{AC378F2C-688E-41AB-B6D5-50EAEBCFE68D}"/>
              </a:ext>
            </a:extLst>
          </p:cNvPr>
          <p:cNvSpPr>
            <a:spLocks noGrp="1"/>
          </p:cNvSpPr>
          <p:nvPr/>
        </p:nvSpPr>
        <p:spPr>
          <a:xfrm>
            <a:off x="5095875" y="2800350"/>
            <a:ext cx="4429125" cy="2152650"/>
          </a:xfrm>
          <a:prstGeom prst="roundRect">
            <a:avLst>
              <a:gd name="adj" fmla="val 5310"/>
            </a:avLst>
          </a:prstGeom>
          <a:solidFill>
            <a:srgbClr val="153D33"/>
          </a:solidFill>
          <a:ln w="9525">
            <a:solidFill>
              <a:srgbClr val="153D33"/>
            </a:solidFill>
            <a:prstDash val="solid"/>
          </a:ln>
        </p:spPr>
      </p:sp>
      <p:sp>
        <p:nvSpPr>
          <p:cNvPr id="14" name="callout-h-14">
            <a:extLst>
              <a:ext uri="{FF2B5EF4-FFF2-40B4-BE49-F238E27FC236}">
                <a16:creationId xmlns:a16="http://schemas.microsoft.com/office/drawing/2014/main" id="{32615CC5-FAD0-4C02-A9D2-B047C7A9CBDE}"/>
              </a:ext>
            </a:extLst>
          </p:cNvPr>
          <p:cNvSpPr>
            <a:spLocks noGrp="1"/>
          </p:cNvSpPr>
          <p:nvPr/>
        </p:nvSpPr>
        <p:spPr>
          <a:xfrm>
            <a:off x="5429250" y="3028950"/>
            <a:ext cx="3714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125" b="1">
                <a:solidFill>
                  <a:srgbClr val="F2D395"/>
                </a:solidFill>
              </a:defRPr>
            </a:pPr>
            <a:r>
              <a:rPr sz="1125" b="1">
                <a:solidFill>
                  <a:srgbClr val="F2D395"/>
                </a:solidFill>
              </a:rPr>
              <a:t>КЛЮЧОВИЙ АКЦЕНТ</a:t>
            </a:r>
          </a:p>
        </p:txBody>
      </p:sp>
      <p:sp>
        <p:nvSpPr>
          <p:cNvPr id="15" name="callout-b-14">
            <a:extLst>
              <a:ext uri="{FF2B5EF4-FFF2-40B4-BE49-F238E27FC236}">
                <a16:creationId xmlns:a16="http://schemas.microsoft.com/office/drawing/2014/main" id="{4462F83D-7E62-4BA6-9676-26F3B4A94ADE}"/>
              </a:ext>
            </a:extLst>
          </p:cNvPr>
          <p:cNvSpPr>
            <a:spLocks noGrp="1"/>
          </p:cNvSpPr>
          <p:nvPr/>
        </p:nvSpPr>
        <p:spPr>
          <a:xfrm>
            <a:off x="5429250" y="3476625"/>
            <a:ext cx="3714750" cy="1181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Екологічне обстеження територій бойових дій можливе лише після підтвердження їх безпечності.</a:t>
            </a:r>
          </a:p>
        </p:txBody>
      </p:sp>
      <p:sp>
        <p:nvSpPr>
          <p:cNvPr id="16" name="note-rule-14">
            <a:extLst>
              <a:ext uri="{FF2B5EF4-FFF2-40B4-BE49-F238E27FC236}">
                <a16:creationId xmlns:a16="http://schemas.microsoft.com/office/drawing/2014/main" id="{98D792E1-8A52-4418-9D18-20C7FAE6AEFB}"/>
              </a:ext>
            </a:extLst>
          </p:cNvPr>
          <p:cNvSpPr>
            <a:spLocks noGrp="1"/>
          </p:cNvSpPr>
          <p:nvPr/>
        </p:nvSpPr>
        <p:spPr>
          <a:xfrm>
            <a:off x="514350" y="5629275"/>
            <a:ext cx="9010650" cy="38100"/>
          </a:xfrm>
          <a:prstGeom prst="rect">
            <a:avLst/>
          </a:prstGeom>
          <a:solidFill>
            <a:srgbClr val="4D7B83"/>
          </a:solidFill>
          <a:ln w="9525">
            <a:solidFill>
              <a:srgbClr val="4D7B83"/>
            </a:solidFill>
            <a:prstDash val="solid"/>
          </a:ln>
        </p:spPr>
      </p:sp>
      <p:sp>
        <p:nvSpPr>
          <p:cNvPr id="17" name="note-14">
            <a:extLst>
              <a:ext uri="{FF2B5EF4-FFF2-40B4-BE49-F238E27FC236}">
                <a16:creationId xmlns:a16="http://schemas.microsoft.com/office/drawing/2014/main" id="{05FD4907-A848-4F9E-A5D2-268783A8093D}"/>
              </a:ext>
            </a:extLst>
          </p:cNvPr>
          <p:cNvSpPr>
            <a:spLocks noGrp="1"/>
          </p:cNvSpPr>
          <p:nvPr/>
        </p:nvSpPr>
        <p:spPr>
          <a:xfrm>
            <a:off x="762000" y="5791200"/>
            <a:ext cx="85153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75" b="1">
                <a:solidFill>
                  <a:srgbClr val="35634F"/>
                </a:solidFill>
              </a:defRPr>
            </a:pPr>
            <a:r>
              <a:rPr sz="1275" b="1">
                <a:solidFill>
                  <a:srgbClr val="35634F"/>
                </a:solidFill>
              </a:rPr>
              <a:t>Відкладені наслідки можуть проявлятися тоді, коли видимі сліди бойових дій уже зникли.</a:t>
            </a:r>
          </a:p>
        </p:txBody>
      </p:sp>
    </p:spTree>
    <p:extLst>
      <p:ext uri="{BB962C8B-B14F-4D97-AF65-F5344CB8AC3E}">
        <p14:creationId xmlns:p14="http://schemas.microsoft.com/office/powerpoint/2010/main" val="49947540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Рисунок 2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29">
            <a:extLst>
              <a:ext uri="{FF2B5EF4-FFF2-40B4-BE49-F238E27FC236}">
                <a16:creationId xmlns:a16="http://schemas.microsoft.com/office/drawing/2014/main" id="{A51EB6FD-440F-4173-9802-E9DE9221A44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BF8EF"/>
          </a:solidFill>
          <a:ln w="9525">
            <a:solidFill>
              <a:srgbClr val="FBF8EF"/>
            </a:solidFill>
            <a:prstDash val="solid"/>
          </a:ln>
        </p:spPr>
      </p:sp>
      <p:sp>
        <p:nvSpPr>
          <p:cNvPr id="3" name="edge-29">
            <a:extLst>
              <a:ext uri="{FF2B5EF4-FFF2-40B4-BE49-F238E27FC236}">
                <a16:creationId xmlns:a16="http://schemas.microsoft.com/office/drawing/2014/main" id="{F7D8817F-97D0-4DBD-B038-77FF64DBD4C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D99C35"/>
          </a:solidFill>
          <a:ln w="9525">
            <a:solidFill>
              <a:srgbClr val="D99C35"/>
            </a:solidFill>
            <a:prstDash val="solid"/>
          </a:ln>
        </p:spPr>
      </p:sp>
      <p:sp>
        <p:nvSpPr>
          <p:cNvPr id="4" name="course-29">
            <a:extLst>
              <a:ext uri="{FF2B5EF4-FFF2-40B4-BE49-F238E27FC236}">
                <a16:creationId xmlns:a16="http://schemas.microsoft.com/office/drawing/2014/main" id="{162EDD04-D6AB-4C7C-882B-F2E4FD008534}"/>
              </a:ext>
            </a:extLst>
          </p:cNvPr>
          <p:cNvSpPr>
            <a:spLocks noGrp="1"/>
          </p:cNvSpPr>
          <p:nvPr/>
        </p:nvSpPr>
        <p:spPr>
          <a:xfrm>
            <a:off x="514350" y="247650"/>
            <a:ext cx="3238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35634F"/>
                </a:solidFill>
              </a:defRPr>
            </a:pPr>
            <a:r>
              <a:rPr sz="975" b="1">
                <a:solidFill>
                  <a:srgbClr val="35634F"/>
                </a:solidFill>
              </a:rPr>
              <a:t>ВІЙСЬКОВА ЕКОЛОГІЯ</a:t>
            </a:r>
          </a:p>
        </p:txBody>
      </p:sp>
      <p:sp>
        <p:nvSpPr>
          <p:cNvPr id="5" name="section-29">
            <a:extLst>
              <a:ext uri="{FF2B5EF4-FFF2-40B4-BE49-F238E27FC236}">
                <a16:creationId xmlns:a16="http://schemas.microsoft.com/office/drawing/2014/main" id="{672687D5-8AB8-4FBE-B6C8-2430E5FAF88E}"/>
              </a:ext>
            </a:extLst>
          </p:cNvPr>
          <p:cNvSpPr>
            <a:spLocks noGrp="1"/>
          </p:cNvSpPr>
          <p:nvPr/>
        </p:nvSpPr>
        <p:spPr>
          <a:xfrm>
            <a:off x="5715000" y="247650"/>
            <a:ext cx="3810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769080"/>
                </a:solidFill>
              </a:defRPr>
            </a:pPr>
            <a:r>
              <a:rPr sz="900" b="1">
                <a:solidFill>
                  <a:srgbClr val="769080"/>
                </a:solidFill>
              </a:rPr>
              <a:t>РОЗДІЛ 15  ·  ЧАСТИНА А</a:t>
            </a:r>
          </a:p>
        </p:txBody>
      </p:sp>
      <p:sp>
        <p:nvSpPr>
          <p:cNvPr id="6" name="title-29">
            <a:extLst>
              <a:ext uri="{FF2B5EF4-FFF2-40B4-BE49-F238E27FC236}">
                <a16:creationId xmlns:a16="http://schemas.microsoft.com/office/drawing/2014/main" id="{5C8ED42A-FDF1-4B88-A95A-009F685C6D9E}"/>
              </a:ext>
            </a:extLst>
          </p:cNvPr>
          <p:cNvSpPr>
            <a:spLocks noGrp="1"/>
          </p:cNvSpPr>
          <p:nvPr/>
        </p:nvSpPr>
        <p:spPr>
          <a:xfrm>
            <a:off x="514350" y="571500"/>
            <a:ext cx="89535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625" b="1">
                <a:solidFill>
                  <a:srgbClr val="173129"/>
                </a:solidFill>
              </a:defRPr>
            </a:pPr>
            <a:r>
              <a:rPr sz="2625" b="1">
                <a:solidFill>
                  <a:srgbClr val="173129"/>
                </a:solidFill>
              </a:rPr>
              <a:t>Моніторинг має показати не лише стан, а й напрям та причину змін</a:t>
            </a:r>
          </a:p>
        </p:txBody>
      </p:sp>
      <p:sp>
        <p:nvSpPr>
          <p:cNvPr id="7" name="rule-29">
            <a:extLst>
              <a:ext uri="{FF2B5EF4-FFF2-40B4-BE49-F238E27FC236}">
                <a16:creationId xmlns:a16="http://schemas.microsoft.com/office/drawing/2014/main" id="{99A9FF01-F23A-427A-8660-B6A0EFADC10A}"/>
              </a:ext>
            </a:extLst>
          </p:cNvPr>
          <p:cNvSpPr>
            <a:spLocks noGrp="1"/>
          </p:cNvSpPr>
          <p:nvPr/>
        </p:nvSpPr>
        <p:spPr>
          <a:xfrm>
            <a:off x="514350" y="1495425"/>
            <a:ext cx="9010650" cy="38100"/>
          </a:xfrm>
          <a:prstGeom prst="rect">
            <a:avLst/>
          </a:prstGeom>
          <a:solidFill>
            <a:srgbClr val="D99C35"/>
          </a:solidFill>
          <a:ln w="9525">
            <a:solidFill>
              <a:srgbClr val="D99C35"/>
            </a:solidFill>
            <a:prstDash val="solid"/>
          </a:ln>
        </p:spPr>
      </p:sp>
      <p:sp>
        <p:nvSpPr>
          <p:cNvPr id="8" name="number-29">
            <a:extLst>
              <a:ext uri="{FF2B5EF4-FFF2-40B4-BE49-F238E27FC236}">
                <a16:creationId xmlns:a16="http://schemas.microsoft.com/office/drawing/2014/main" id="{809AE933-57CA-4591-89E2-33B69C9C5BFC}"/>
              </a:ext>
            </a:extLst>
          </p:cNvPr>
          <p:cNvSpPr>
            <a:spLocks noGrp="1"/>
          </p:cNvSpPr>
          <p:nvPr/>
        </p:nvSpPr>
        <p:spPr>
          <a:xfrm>
            <a:off x="10572750" y="361950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29</a:t>
            </a:r>
          </a:p>
        </p:txBody>
      </p:sp>
      <p:sp>
        <p:nvSpPr>
          <p:cNvPr id="9" name="foot-29">
            <a:extLst>
              <a:ext uri="{FF2B5EF4-FFF2-40B4-BE49-F238E27FC236}">
                <a16:creationId xmlns:a16="http://schemas.microsoft.com/office/drawing/2014/main" id="{B561FF16-76B6-4792-AD71-7EEA263E9DDA}"/>
              </a:ext>
            </a:extLst>
          </p:cNvPr>
          <p:cNvSpPr>
            <a:spLocks noGrp="1"/>
          </p:cNvSpPr>
          <p:nvPr/>
        </p:nvSpPr>
        <p:spPr>
          <a:xfrm>
            <a:off x="10477500" y="6210300"/>
            <a:ext cx="12192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ЕКОСИСТЕМИ</a:t>
            </a:r>
          </a:p>
        </p:txBody>
      </p:sp>
      <p:sp>
        <p:nvSpPr>
          <p:cNvPr id="10" name="def-15">
            <a:extLst>
              <a:ext uri="{FF2B5EF4-FFF2-40B4-BE49-F238E27FC236}">
                <a16:creationId xmlns:a16="http://schemas.microsoft.com/office/drawing/2014/main" id="{CB06AC01-CBF8-41E1-84AD-505B9460AB1E}"/>
              </a:ext>
            </a:extLst>
          </p:cNvPr>
          <p:cNvSpPr>
            <a:spLocks noGrp="1"/>
          </p:cNvSpPr>
          <p:nvPr/>
        </p:nvSpPr>
        <p:spPr>
          <a:xfrm>
            <a:off x="514350" y="1752600"/>
            <a:ext cx="901065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173129"/>
                </a:solidFill>
              </a:defRPr>
            </a:pPr>
            <a:r>
              <a:rPr sz="1650" b="1">
                <a:solidFill>
                  <a:srgbClr val="173129"/>
                </a:solidFill>
              </a:rPr>
              <a:t>Екологічний моніторинг — регулярні спостереження, оцінювання й прогнозування, що спираються на мету, показники, контрольні ділянки та повторювані вимірювання.</a:t>
            </a:r>
          </a:p>
        </p:txBody>
      </p:sp>
      <p:sp>
        <p:nvSpPr>
          <p:cNvPr id="11" name="ca-num-15-0">
            <a:extLst>
              <a:ext uri="{FF2B5EF4-FFF2-40B4-BE49-F238E27FC236}">
                <a16:creationId xmlns:a16="http://schemas.microsoft.com/office/drawing/2014/main" id="{E57D844B-5FF4-4908-9405-B3AA36B60C9E}"/>
              </a:ext>
            </a:extLst>
          </p:cNvPr>
          <p:cNvSpPr>
            <a:spLocks noGrp="1"/>
          </p:cNvSpPr>
          <p:nvPr/>
        </p:nvSpPr>
        <p:spPr>
          <a:xfrm>
            <a:off x="514350" y="2914650"/>
            <a:ext cx="5143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D99C35"/>
                </a:solidFill>
              </a:defRPr>
            </a:pPr>
            <a:r>
              <a:rPr sz="1725" b="1">
                <a:solidFill>
                  <a:srgbClr val="D99C35"/>
                </a:solidFill>
              </a:rPr>
              <a:t>01</a:t>
            </a:r>
          </a:p>
        </p:txBody>
      </p:sp>
      <p:sp>
        <p:nvSpPr>
          <p:cNvPr id="12" name="ca-head-15-0">
            <a:extLst>
              <a:ext uri="{FF2B5EF4-FFF2-40B4-BE49-F238E27FC236}">
                <a16:creationId xmlns:a16="http://schemas.microsoft.com/office/drawing/2014/main" id="{185828D1-6BFE-463D-BBEB-195F8CC84B50}"/>
              </a:ext>
            </a:extLst>
          </p:cNvPr>
          <p:cNvSpPr>
            <a:spLocks noGrp="1"/>
          </p:cNvSpPr>
          <p:nvPr/>
        </p:nvSpPr>
        <p:spPr>
          <a:xfrm>
            <a:off x="1104900" y="2914650"/>
            <a:ext cx="3524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1">
                <a:solidFill>
                  <a:srgbClr val="35634F"/>
                </a:solidFill>
              </a:defRPr>
            </a:pPr>
            <a:r>
              <a:rPr sz="1500" b="1">
                <a:solidFill>
                  <a:srgbClr val="35634F"/>
                </a:solidFill>
              </a:rPr>
              <a:t>Фоновий стан</a:t>
            </a:r>
          </a:p>
        </p:txBody>
      </p:sp>
      <p:sp>
        <p:nvSpPr>
          <p:cNvPr id="13" name="ca-body-15-0">
            <a:extLst>
              <a:ext uri="{FF2B5EF4-FFF2-40B4-BE49-F238E27FC236}">
                <a16:creationId xmlns:a16="http://schemas.microsoft.com/office/drawing/2014/main" id="{2DFB34F4-FF90-4A0E-93B6-9552C0280440}"/>
              </a:ext>
            </a:extLst>
          </p:cNvPr>
          <p:cNvSpPr>
            <a:spLocks noGrp="1"/>
          </p:cNvSpPr>
          <p:nvPr/>
        </p:nvSpPr>
        <p:spPr>
          <a:xfrm>
            <a:off x="1104900" y="3305175"/>
            <a:ext cx="3667125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0">
                <a:solidFill>
                  <a:srgbClr val="617069"/>
                </a:solidFill>
              </a:defRPr>
            </a:pPr>
            <a:r>
              <a:rPr sz="1200" b="0">
                <a:solidFill>
                  <a:srgbClr val="617069"/>
                </a:solidFill>
              </a:rPr>
              <a:t>Початковий рівень показників, із яким порівнюють результати.</a:t>
            </a:r>
          </a:p>
        </p:txBody>
      </p:sp>
      <p:sp>
        <p:nvSpPr>
          <p:cNvPr id="14" name="ca-line-15-0">
            <a:extLst>
              <a:ext uri="{FF2B5EF4-FFF2-40B4-BE49-F238E27FC236}">
                <a16:creationId xmlns:a16="http://schemas.microsoft.com/office/drawing/2014/main" id="{CBC345D7-9DDA-4501-9531-52629CBB1729}"/>
              </a:ext>
            </a:extLst>
          </p:cNvPr>
          <p:cNvSpPr>
            <a:spLocks noGrp="1"/>
          </p:cNvSpPr>
          <p:nvPr/>
        </p:nvSpPr>
        <p:spPr>
          <a:xfrm>
            <a:off x="1104900" y="4086225"/>
            <a:ext cx="3667125" cy="28575"/>
          </a:xfrm>
          <a:prstGeom prst="rect">
            <a:avLst/>
          </a:prstGeom>
          <a:solidFill>
            <a:srgbClr val="35634F"/>
          </a:solidFill>
          <a:ln w="9525">
            <a:solidFill>
              <a:srgbClr val="35634F"/>
            </a:solidFill>
            <a:prstDash val="solid"/>
          </a:ln>
        </p:spPr>
      </p:sp>
      <p:sp>
        <p:nvSpPr>
          <p:cNvPr id="15" name="ca-num-15-1">
            <a:extLst>
              <a:ext uri="{FF2B5EF4-FFF2-40B4-BE49-F238E27FC236}">
                <a16:creationId xmlns:a16="http://schemas.microsoft.com/office/drawing/2014/main" id="{C5CC3D76-ABA0-4048-A106-86381CE0CDFE}"/>
              </a:ext>
            </a:extLst>
          </p:cNvPr>
          <p:cNvSpPr>
            <a:spLocks noGrp="1"/>
          </p:cNvSpPr>
          <p:nvPr/>
        </p:nvSpPr>
        <p:spPr>
          <a:xfrm>
            <a:off x="5086350" y="2914650"/>
            <a:ext cx="5143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D99C35"/>
                </a:solidFill>
              </a:defRPr>
            </a:pPr>
            <a:r>
              <a:rPr sz="1725" b="1">
                <a:solidFill>
                  <a:srgbClr val="D99C35"/>
                </a:solidFill>
              </a:rPr>
              <a:t>02</a:t>
            </a:r>
          </a:p>
        </p:txBody>
      </p:sp>
      <p:sp>
        <p:nvSpPr>
          <p:cNvPr id="16" name="ca-head-15-1">
            <a:extLst>
              <a:ext uri="{FF2B5EF4-FFF2-40B4-BE49-F238E27FC236}">
                <a16:creationId xmlns:a16="http://schemas.microsoft.com/office/drawing/2014/main" id="{79AD58D9-1DAC-4684-97F4-6D40F8C7F2EE}"/>
              </a:ext>
            </a:extLst>
          </p:cNvPr>
          <p:cNvSpPr>
            <a:spLocks noGrp="1"/>
          </p:cNvSpPr>
          <p:nvPr/>
        </p:nvSpPr>
        <p:spPr>
          <a:xfrm>
            <a:off x="5676900" y="2914650"/>
            <a:ext cx="3524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1">
                <a:solidFill>
                  <a:srgbClr val="35634F"/>
                </a:solidFill>
              </a:defRPr>
            </a:pPr>
            <a:r>
              <a:rPr sz="1500" b="1">
                <a:solidFill>
                  <a:srgbClr val="35634F"/>
                </a:solidFill>
              </a:rPr>
              <a:t>Індикатори</a:t>
            </a:r>
          </a:p>
        </p:txBody>
      </p:sp>
      <p:sp>
        <p:nvSpPr>
          <p:cNvPr id="17" name="ca-body-15-1">
            <a:extLst>
              <a:ext uri="{FF2B5EF4-FFF2-40B4-BE49-F238E27FC236}">
                <a16:creationId xmlns:a16="http://schemas.microsoft.com/office/drawing/2014/main" id="{0857FC31-C5D8-4D81-978F-DF848A6EDA55}"/>
              </a:ext>
            </a:extLst>
          </p:cNvPr>
          <p:cNvSpPr>
            <a:spLocks noGrp="1"/>
          </p:cNvSpPr>
          <p:nvPr/>
        </p:nvSpPr>
        <p:spPr>
          <a:xfrm>
            <a:off x="5676900" y="3305175"/>
            <a:ext cx="3667125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0">
                <a:solidFill>
                  <a:srgbClr val="617069"/>
                </a:solidFill>
              </a:defRPr>
            </a:pPr>
            <a:r>
              <a:rPr sz="1200" b="0">
                <a:solidFill>
                  <a:srgbClr val="617069"/>
                </a:solidFill>
              </a:rPr>
              <a:t>Рослинність, різноманіття, ґрунт, вода, ерозія, береги, пожежі та індикаторні види.</a:t>
            </a:r>
          </a:p>
        </p:txBody>
      </p:sp>
      <p:sp>
        <p:nvSpPr>
          <p:cNvPr id="18" name="ca-line-15-1">
            <a:extLst>
              <a:ext uri="{FF2B5EF4-FFF2-40B4-BE49-F238E27FC236}">
                <a16:creationId xmlns:a16="http://schemas.microsoft.com/office/drawing/2014/main" id="{C75EC8FD-8041-410C-A25B-3567B0DBC7FB}"/>
              </a:ext>
            </a:extLst>
          </p:cNvPr>
          <p:cNvSpPr>
            <a:spLocks noGrp="1"/>
          </p:cNvSpPr>
          <p:nvPr/>
        </p:nvSpPr>
        <p:spPr>
          <a:xfrm>
            <a:off x="5676900" y="4086225"/>
            <a:ext cx="3667125" cy="28575"/>
          </a:xfrm>
          <a:prstGeom prst="rect">
            <a:avLst/>
          </a:prstGeom>
          <a:solidFill>
            <a:srgbClr val="4D7B83"/>
          </a:solidFill>
          <a:ln w="9525">
            <a:solidFill>
              <a:srgbClr val="4D7B83"/>
            </a:solidFill>
            <a:prstDash val="solid"/>
          </a:ln>
        </p:spPr>
      </p:sp>
      <p:sp>
        <p:nvSpPr>
          <p:cNvPr id="19" name="ca-num-15-2">
            <a:extLst>
              <a:ext uri="{FF2B5EF4-FFF2-40B4-BE49-F238E27FC236}">
                <a16:creationId xmlns:a16="http://schemas.microsoft.com/office/drawing/2014/main" id="{9D39FF04-A98D-4C57-83EC-D78E891EDD10}"/>
              </a:ext>
            </a:extLst>
          </p:cNvPr>
          <p:cNvSpPr>
            <a:spLocks noGrp="1"/>
          </p:cNvSpPr>
          <p:nvPr/>
        </p:nvSpPr>
        <p:spPr>
          <a:xfrm>
            <a:off x="514350" y="4295775"/>
            <a:ext cx="5143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D99C35"/>
                </a:solidFill>
              </a:defRPr>
            </a:pPr>
            <a:r>
              <a:rPr sz="1725" b="1">
                <a:solidFill>
                  <a:srgbClr val="D99C35"/>
                </a:solidFill>
              </a:rPr>
              <a:t>03</a:t>
            </a:r>
          </a:p>
        </p:txBody>
      </p:sp>
      <p:sp>
        <p:nvSpPr>
          <p:cNvPr id="20" name="ca-head-15-2">
            <a:extLst>
              <a:ext uri="{FF2B5EF4-FFF2-40B4-BE49-F238E27FC236}">
                <a16:creationId xmlns:a16="http://schemas.microsoft.com/office/drawing/2014/main" id="{9057134A-18D8-4E06-A029-F1108ED19E0D}"/>
              </a:ext>
            </a:extLst>
          </p:cNvPr>
          <p:cNvSpPr>
            <a:spLocks noGrp="1"/>
          </p:cNvSpPr>
          <p:nvPr/>
        </p:nvSpPr>
        <p:spPr>
          <a:xfrm>
            <a:off x="1104900" y="4295775"/>
            <a:ext cx="3524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1">
                <a:solidFill>
                  <a:srgbClr val="35634F"/>
                </a:solidFill>
              </a:defRPr>
            </a:pPr>
            <a:r>
              <a:rPr sz="1500" b="1">
                <a:solidFill>
                  <a:srgbClr val="35634F"/>
                </a:solidFill>
              </a:rPr>
              <a:t>Біоіндикація</a:t>
            </a:r>
          </a:p>
        </p:txBody>
      </p:sp>
      <p:sp>
        <p:nvSpPr>
          <p:cNvPr id="21" name="ca-body-15-2">
            <a:extLst>
              <a:ext uri="{FF2B5EF4-FFF2-40B4-BE49-F238E27FC236}">
                <a16:creationId xmlns:a16="http://schemas.microsoft.com/office/drawing/2014/main" id="{A55BD791-D362-4860-A3B3-C4FAB468C676}"/>
              </a:ext>
            </a:extLst>
          </p:cNvPr>
          <p:cNvSpPr>
            <a:spLocks noGrp="1"/>
          </p:cNvSpPr>
          <p:nvPr/>
        </p:nvSpPr>
        <p:spPr>
          <a:xfrm>
            <a:off x="1104900" y="4686300"/>
            <a:ext cx="3667125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0">
                <a:solidFill>
                  <a:srgbClr val="617069"/>
                </a:solidFill>
              </a:defRPr>
            </a:pPr>
            <a:r>
              <a:rPr sz="1200" b="0">
                <a:solidFill>
                  <a:srgbClr val="617069"/>
                </a:solidFill>
              </a:rPr>
              <a:t>Оцінювання за реакцією організмів: лишайників, водних безхребетних та інших груп.</a:t>
            </a:r>
          </a:p>
        </p:txBody>
      </p:sp>
      <p:sp>
        <p:nvSpPr>
          <p:cNvPr id="22" name="ca-line-15-2">
            <a:extLst>
              <a:ext uri="{FF2B5EF4-FFF2-40B4-BE49-F238E27FC236}">
                <a16:creationId xmlns:a16="http://schemas.microsoft.com/office/drawing/2014/main" id="{BB8E8637-B6AF-49DC-B12A-9201573F497C}"/>
              </a:ext>
            </a:extLst>
          </p:cNvPr>
          <p:cNvSpPr>
            <a:spLocks noGrp="1"/>
          </p:cNvSpPr>
          <p:nvPr/>
        </p:nvSpPr>
        <p:spPr>
          <a:xfrm>
            <a:off x="1104900" y="5467350"/>
            <a:ext cx="3667125" cy="28575"/>
          </a:xfrm>
          <a:prstGeom prst="rect">
            <a:avLst/>
          </a:prstGeom>
          <a:solidFill>
            <a:srgbClr val="35634F"/>
          </a:solidFill>
          <a:ln w="9525">
            <a:solidFill>
              <a:srgbClr val="35634F"/>
            </a:solidFill>
            <a:prstDash val="solid"/>
          </a:ln>
        </p:spPr>
      </p:sp>
      <p:sp>
        <p:nvSpPr>
          <p:cNvPr id="23" name="ca-num-15-3">
            <a:extLst>
              <a:ext uri="{FF2B5EF4-FFF2-40B4-BE49-F238E27FC236}">
                <a16:creationId xmlns:a16="http://schemas.microsoft.com/office/drawing/2014/main" id="{8DBA8291-88EE-41D1-AC7C-8768140DCD2D}"/>
              </a:ext>
            </a:extLst>
          </p:cNvPr>
          <p:cNvSpPr>
            <a:spLocks noGrp="1"/>
          </p:cNvSpPr>
          <p:nvPr/>
        </p:nvSpPr>
        <p:spPr>
          <a:xfrm>
            <a:off x="5086350" y="4295775"/>
            <a:ext cx="5143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D99C35"/>
                </a:solidFill>
              </a:defRPr>
            </a:pPr>
            <a:r>
              <a:rPr sz="1725" b="1">
                <a:solidFill>
                  <a:srgbClr val="D99C35"/>
                </a:solidFill>
              </a:rPr>
              <a:t>04</a:t>
            </a:r>
          </a:p>
        </p:txBody>
      </p:sp>
      <p:sp>
        <p:nvSpPr>
          <p:cNvPr id="24" name="ca-head-15-3">
            <a:extLst>
              <a:ext uri="{FF2B5EF4-FFF2-40B4-BE49-F238E27FC236}">
                <a16:creationId xmlns:a16="http://schemas.microsoft.com/office/drawing/2014/main" id="{5D86FE29-DB79-4336-94E1-790E45EA7F7F}"/>
              </a:ext>
            </a:extLst>
          </p:cNvPr>
          <p:cNvSpPr>
            <a:spLocks noGrp="1"/>
          </p:cNvSpPr>
          <p:nvPr/>
        </p:nvSpPr>
        <p:spPr>
          <a:xfrm>
            <a:off x="5676900" y="4295775"/>
            <a:ext cx="3524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1">
                <a:solidFill>
                  <a:srgbClr val="35634F"/>
                </a:solidFill>
              </a:defRPr>
            </a:pPr>
            <a:r>
              <a:rPr sz="1500" b="1">
                <a:solidFill>
                  <a:srgbClr val="35634F"/>
                </a:solidFill>
              </a:rPr>
              <a:t>Дистанційні дані</a:t>
            </a:r>
          </a:p>
        </p:txBody>
      </p:sp>
      <p:sp>
        <p:nvSpPr>
          <p:cNvPr id="25" name="ca-body-15-3">
            <a:extLst>
              <a:ext uri="{FF2B5EF4-FFF2-40B4-BE49-F238E27FC236}">
                <a16:creationId xmlns:a16="http://schemas.microsoft.com/office/drawing/2014/main" id="{0271C2D1-36FF-4ECD-AB8A-0532B9BB5FBD}"/>
              </a:ext>
            </a:extLst>
          </p:cNvPr>
          <p:cNvSpPr>
            <a:spLocks noGrp="1"/>
          </p:cNvSpPr>
          <p:nvPr/>
        </p:nvSpPr>
        <p:spPr>
          <a:xfrm>
            <a:off x="5676900" y="4686300"/>
            <a:ext cx="3667125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0">
                <a:solidFill>
                  <a:srgbClr val="617069"/>
                </a:solidFill>
              </a:defRPr>
            </a:pPr>
            <a:r>
              <a:rPr sz="1200" b="0">
                <a:solidFill>
                  <a:srgbClr val="617069"/>
                </a:solidFill>
              </a:rPr>
              <a:t>Супутникові й аерофотознімки показують пожежі, затоплення, вирубування та великі руйнування.</a:t>
            </a:r>
          </a:p>
        </p:txBody>
      </p:sp>
      <p:sp>
        <p:nvSpPr>
          <p:cNvPr id="26" name="ca-line-15-3">
            <a:extLst>
              <a:ext uri="{FF2B5EF4-FFF2-40B4-BE49-F238E27FC236}">
                <a16:creationId xmlns:a16="http://schemas.microsoft.com/office/drawing/2014/main" id="{EB5276F0-8534-4564-AB64-DDB50DE6E83B}"/>
              </a:ext>
            </a:extLst>
          </p:cNvPr>
          <p:cNvSpPr>
            <a:spLocks noGrp="1"/>
          </p:cNvSpPr>
          <p:nvPr/>
        </p:nvSpPr>
        <p:spPr>
          <a:xfrm>
            <a:off x="5676900" y="5467350"/>
            <a:ext cx="3667125" cy="28575"/>
          </a:xfrm>
          <a:prstGeom prst="rect">
            <a:avLst/>
          </a:prstGeom>
          <a:solidFill>
            <a:srgbClr val="4D7B83"/>
          </a:solidFill>
          <a:ln w="9525">
            <a:solidFill>
              <a:srgbClr val="4D7B83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5437344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30">
            <a:extLst>
              <a:ext uri="{FF2B5EF4-FFF2-40B4-BE49-F238E27FC236}">
                <a16:creationId xmlns:a16="http://schemas.microsoft.com/office/drawing/2014/main" id="{F414FDF9-9CB1-45C2-8A28-C524E309AAA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BF8EF"/>
          </a:solidFill>
          <a:ln w="9525">
            <a:solidFill>
              <a:srgbClr val="FBF8EF"/>
            </a:solidFill>
            <a:prstDash val="solid"/>
          </a:ln>
        </p:spPr>
      </p:sp>
      <p:sp>
        <p:nvSpPr>
          <p:cNvPr id="3" name="edge-30">
            <a:extLst>
              <a:ext uri="{FF2B5EF4-FFF2-40B4-BE49-F238E27FC236}">
                <a16:creationId xmlns:a16="http://schemas.microsoft.com/office/drawing/2014/main" id="{6051A6DD-40F3-4DBF-9108-E1F4DAA0C3D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4D7B83"/>
          </a:solidFill>
          <a:ln w="9525">
            <a:solidFill>
              <a:srgbClr val="4D7B83"/>
            </a:solidFill>
            <a:prstDash val="solid"/>
          </a:ln>
        </p:spPr>
      </p:sp>
      <p:sp>
        <p:nvSpPr>
          <p:cNvPr id="4" name="course-30">
            <a:extLst>
              <a:ext uri="{FF2B5EF4-FFF2-40B4-BE49-F238E27FC236}">
                <a16:creationId xmlns:a16="http://schemas.microsoft.com/office/drawing/2014/main" id="{23A24488-E484-4038-8897-C83537A17D8E}"/>
              </a:ext>
            </a:extLst>
          </p:cNvPr>
          <p:cNvSpPr>
            <a:spLocks noGrp="1"/>
          </p:cNvSpPr>
          <p:nvPr/>
        </p:nvSpPr>
        <p:spPr>
          <a:xfrm>
            <a:off x="514350" y="247650"/>
            <a:ext cx="3238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35634F"/>
                </a:solidFill>
              </a:defRPr>
            </a:pPr>
            <a:r>
              <a:rPr sz="975" b="1">
                <a:solidFill>
                  <a:srgbClr val="35634F"/>
                </a:solidFill>
              </a:rPr>
              <a:t>ВІЙСЬКОВА ЕКОЛОГІЯ</a:t>
            </a:r>
          </a:p>
        </p:txBody>
      </p:sp>
      <p:sp>
        <p:nvSpPr>
          <p:cNvPr id="5" name="section-30">
            <a:extLst>
              <a:ext uri="{FF2B5EF4-FFF2-40B4-BE49-F238E27FC236}">
                <a16:creationId xmlns:a16="http://schemas.microsoft.com/office/drawing/2014/main" id="{F0502B6A-4D6C-41F8-9F41-B4EFF7102F48}"/>
              </a:ext>
            </a:extLst>
          </p:cNvPr>
          <p:cNvSpPr>
            <a:spLocks noGrp="1"/>
          </p:cNvSpPr>
          <p:nvPr/>
        </p:nvSpPr>
        <p:spPr>
          <a:xfrm>
            <a:off x="5715000" y="247650"/>
            <a:ext cx="3810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769080"/>
                </a:solidFill>
              </a:defRPr>
            </a:pPr>
            <a:r>
              <a:rPr sz="900" b="1">
                <a:solidFill>
                  <a:srgbClr val="769080"/>
                </a:solidFill>
              </a:rPr>
              <a:t>РОЗДІЛ 15  ·  ЧАСТИНА Б</a:t>
            </a:r>
          </a:p>
        </p:txBody>
      </p:sp>
      <p:sp>
        <p:nvSpPr>
          <p:cNvPr id="6" name="title-30">
            <a:extLst>
              <a:ext uri="{FF2B5EF4-FFF2-40B4-BE49-F238E27FC236}">
                <a16:creationId xmlns:a16="http://schemas.microsoft.com/office/drawing/2014/main" id="{95D9B5FD-DB8E-4720-AF8D-D450D99C861F}"/>
              </a:ext>
            </a:extLst>
          </p:cNvPr>
          <p:cNvSpPr>
            <a:spLocks noGrp="1"/>
          </p:cNvSpPr>
          <p:nvPr/>
        </p:nvSpPr>
        <p:spPr>
          <a:xfrm>
            <a:off x="514350" y="571500"/>
            <a:ext cx="89535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625" b="1">
                <a:solidFill>
                  <a:srgbClr val="173129"/>
                </a:solidFill>
              </a:defRPr>
            </a:pPr>
            <a:r>
              <a:rPr sz="2625" b="1">
                <a:solidFill>
                  <a:srgbClr val="173129"/>
                </a:solidFill>
              </a:rPr>
              <a:t>Надійна оцінка будується як повторюваний цикл</a:t>
            </a:r>
          </a:p>
        </p:txBody>
      </p:sp>
      <p:sp>
        <p:nvSpPr>
          <p:cNvPr id="7" name="rule-30">
            <a:extLst>
              <a:ext uri="{FF2B5EF4-FFF2-40B4-BE49-F238E27FC236}">
                <a16:creationId xmlns:a16="http://schemas.microsoft.com/office/drawing/2014/main" id="{DEFF4C04-A846-443A-A0AA-B32A5103F9F0}"/>
              </a:ext>
            </a:extLst>
          </p:cNvPr>
          <p:cNvSpPr>
            <a:spLocks noGrp="1"/>
          </p:cNvSpPr>
          <p:nvPr/>
        </p:nvSpPr>
        <p:spPr>
          <a:xfrm>
            <a:off x="514350" y="1495425"/>
            <a:ext cx="9010650" cy="38100"/>
          </a:xfrm>
          <a:prstGeom prst="rect">
            <a:avLst/>
          </a:prstGeom>
          <a:solidFill>
            <a:srgbClr val="4D7B83"/>
          </a:solidFill>
          <a:ln w="9525">
            <a:solidFill>
              <a:srgbClr val="4D7B83"/>
            </a:solidFill>
            <a:prstDash val="solid"/>
          </a:ln>
        </p:spPr>
      </p:sp>
      <p:sp>
        <p:nvSpPr>
          <p:cNvPr id="8" name="number-30">
            <a:extLst>
              <a:ext uri="{FF2B5EF4-FFF2-40B4-BE49-F238E27FC236}">
                <a16:creationId xmlns:a16="http://schemas.microsoft.com/office/drawing/2014/main" id="{B298F48D-AC8D-492D-BEA8-70224D6760BE}"/>
              </a:ext>
            </a:extLst>
          </p:cNvPr>
          <p:cNvSpPr>
            <a:spLocks noGrp="1"/>
          </p:cNvSpPr>
          <p:nvPr/>
        </p:nvSpPr>
        <p:spPr>
          <a:xfrm>
            <a:off x="10572750" y="361950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30</a:t>
            </a:r>
          </a:p>
        </p:txBody>
      </p:sp>
      <p:sp>
        <p:nvSpPr>
          <p:cNvPr id="9" name="foot-30">
            <a:extLst>
              <a:ext uri="{FF2B5EF4-FFF2-40B4-BE49-F238E27FC236}">
                <a16:creationId xmlns:a16="http://schemas.microsoft.com/office/drawing/2014/main" id="{BDEC7ACC-46A7-4383-AF02-99272458FC5F}"/>
              </a:ext>
            </a:extLst>
          </p:cNvPr>
          <p:cNvSpPr>
            <a:spLocks noGrp="1"/>
          </p:cNvSpPr>
          <p:nvPr/>
        </p:nvSpPr>
        <p:spPr>
          <a:xfrm>
            <a:off x="10477500" y="6210300"/>
            <a:ext cx="12192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ЕКОСИСТЕМИ</a:t>
            </a:r>
          </a:p>
        </p:txBody>
      </p:sp>
      <p:sp>
        <p:nvSpPr>
          <p:cNvPr id="10" name="lead-15">
            <a:extLst>
              <a:ext uri="{FF2B5EF4-FFF2-40B4-BE49-F238E27FC236}">
                <a16:creationId xmlns:a16="http://schemas.microsoft.com/office/drawing/2014/main" id="{AC21AB81-FECA-4E36-B920-3C3780DE8827}"/>
              </a:ext>
            </a:extLst>
          </p:cNvPr>
          <p:cNvSpPr>
            <a:spLocks noGrp="1"/>
          </p:cNvSpPr>
          <p:nvPr/>
        </p:nvSpPr>
        <p:spPr>
          <a:xfrm>
            <a:off x="514350" y="1752600"/>
            <a:ext cx="901065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1">
                <a:solidFill>
                  <a:srgbClr val="173129"/>
                </a:solidFill>
              </a:defRPr>
            </a:pPr>
            <a:r>
              <a:rPr sz="1575" b="1">
                <a:solidFill>
                  <a:srgbClr val="173129"/>
                </a:solidFill>
              </a:rPr>
              <a:t>Мета → показники → контрольні ділянки → дані → аналіз → карта → повторне спостереження → рекомендації.</a:t>
            </a:r>
          </a:p>
        </p:txBody>
      </p:sp>
      <p:sp>
        <p:nvSpPr>
          <p:cNvPr id="11" name="action-h-15">
            <a:extLst>
              <a:ext uri="{FF2B5EF4-FFF2-40B4-BE49-F238E27FC236}">
                <a16:creationId xmlns:a16="http://schemas.microsoft.com/office/drawing/2014/main" id="{890CE5EA-FE9B-4C4A-954C-C9A73CE4790C}"/>
              </a:ext>
            </a:extLst>
          </p:cNvPr>
          <p:cNvSpPr>
            <a:spLocks noGrp="1"/>
          </p:cNvSpPr>
          <p:nvPr/>
        </p:nvSpPr>
        <p:spPr>
          <a:xfrm>
            <a:off x="514350" y="2800350"/>
            <a:ext cx="4000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35634F"/>
                </a:solidFill>
              </a:defRPr>
            </a:pPr>
            <a:r>
              <a:rPr sz="1725" b="1">
                <a:solidFill>
                  <a:srgbClr val="35634F"/>
                </a:solidFill>
              </a:rPr>
              <a:t>Що врахувати на практиці</a:t>
            </a:r>
          </a:p>
        </p:txBody>
      </p:sp>
      <p:sp>
        <p:nvSpPr>
          <p:cNvPr id="12" name="actions-15">
            <a:extLst>
              <a:ext uri="{FF2B5EF4-FFF2-40B4-BE49-F238E27FC236}">
                <a16:creationId xmlns:a16="http://schemas.microsoft.com/office/drawing/2014/main" id="{62E3A5DA-DB06-49B4-9D52-FE9A5730F4DE}"/>
              </a:ext>
            </a:extLst>
          </p:cNvPr>
          <p:cNvSpPr>
            <a:spLocks noGrp="1"/>
          </p:cNvSpPr>
          <p:nvPr/>
        </p:nvSpPr>
        <p:spPr>
          <a:xfrm>
            <a:off x="514350" y="3257550"/>
            <a:ext cx="4191000" cy="2095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617069"/>
                </a:solidFill>
              </a:defRPr>
            </a:pPr>
            <a:r>
              <a:rPr sz="1275" b="0">
                <a:solidFill>
                  <a:srgbClr val="617069"/>
                </a:solidFill>
              </a:rPr>
              <a:t>•  сформулювати конкретну мету</a:t>
            </a:r>
          </a:p>
          <a:p>
            <a:pPr algn="l">
              <a:defRPr sz="1275" b="0">
                <a:solidFill>
                  <a:srgbClr val="617069"/>
                </a:solidFill>
              </a:defRPr>
            </a:pPr>
            <a:r>
              <a:rPr sz="1275" b="0">
                <a:solidFill>
                  <a:srgbClr val="617069"/>
                </a:solidFill>
              </a:rPr>
              <a:t>•  підібрати чутливі й вимірювані індикатори</a:t>
            </a:r>
          </a:p>
          <a:p>
            <a:pPr algn="l">
              <a:defRPr sz="1275" b="0">
                <a:solidFill>
                  <a:srgbClr val="617069"/>
                </a:solidFill>
              </a:defRPr>
            </a:pPr>
            <a:r>
              <a:rPr sz="1275" b="0">
                <a:solidFill>
                  <a:srgbClr val="617069"/>
                </a:solidFill>
              </a:rPr>
              <a:t>•  зафіксувати фонові або контрольні ділянки</a:t>
            </a:r>
          </a:p>
          <a:p>
            <a:pPr algn="l">
              <a:defRPr sz="1275" b="0">
                <a:solidFill>
                  <a:srgbClr val="617069"/>
                </a:solidFill>
              </a:defRPr>
            </a:pPr>
            <a:r>
              <a:rPr sz="1275" b="0">
                <a:solidFill>
                  <a:srgbClr val="617069"/>
                </a:solidFill>
              </a:rPr>
              <a:t>•  поєднувати польові й дистанційні дані</a:t>
            </a:r>
          </a:p>
          <a:p>
            <a:pPr algn="l">
              <a:defRPr sz="1275" b="0">
                <a:solidFill>
                  <a:srgbClr val="617069"/>
                </a:solidFill>
              </a:defRPr>
            </a:pPr>
            <a:r>
              <a:rPr sz="1275" b="0">
                <a:solidFill>
                  <a:srgbClr val="617069"/>
                </a:solidFill>
              </a:rPr>
              <a:t>•  документувати методику для повторного спостереження</a:t>
            </a:r>
          </a:p>
        </p:txBody>
      </p:sp>
      <p:sp>
        <p:nvSpPr>
          <p:cNvPr id="13" name="callout-15">
            <a:extLst>
              <a:ext uri="{FF2B5EF4-FFF2-40B4-BE49-F238E27FC236}">
                <a16:creationId xmlns:a16="http://schemas.microsoft.com/office/drawing/2014/main" id="{315D7E9A-DAB1-46AB-B54D-98C81CE8D7E0}"/>
              </a:ext>
            </a:extLst>
          </p:cNvPr>
          <p:cNvSpPr>
            <a:spLocks noGrp="1"/>
          </p:cNvSpPr>
          <p:nvPr/>
        </p:nvSpPr>
        <p:spPr>
          <a:xfrm>
            <a:off x="5095875" y="2800350"/>
            <a:ext cx="4429125" cy="2152650"/>
          </a:xfrm>
          <a:prstGeom prst="roundRect">
            <a:avLst>
              <a:gd name="adj" fmla="val 5310"/>
            </a:avLst>
          </a:prstGeom>
          <a:solidFill>
            <a:srgbClr val="153D33"/>
          </a:solidFill>
          <a:ln w="9525">
            <a:solidFill>
              <a:srgbClr val="153D33"/>
            </a:solidFill>
            <a:prstDash val="solid"/>
          </a:ln>
        </p:spPr>
      </p:sp>
      <p:sp>
        <p:nvSpPr>
          <p:cNvPr id="14" name="callout-h-15">
            <a:extLst>
              <a:ext uri="{FF2B5EF4-FFF2-40B4-BE49-F238E27FC236}">
                <a16:creationId xmlns:a16="http://schemas.microsoft.com/office/drawing/2014/main" id="{ECBBF67F-949D-4CF5-AC34-D952052EEF47}"/>
              </a:ext>
            </a:extLst>
          </p:cNvPr>
          <p:cNvSpPr>
            <a:spLocks noGrp="1"/>
          </p:cNvSpPr>
          <p:nvPr/>
        </p:nvSpPr>
        <p:spPr>
          <a:xfrm>
            <a:off x="5429250" y="3028950"/>
            <a:ext cx="3714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125" b="1">
                <a:solidFill>
                  <a:srgbClr val="F2D395"/>
                </a:solidFill>
              </a:defRPr>
            </a:pPr>
            <a:r>
              <a:rPr sz="1125" b="1">
                <a:solidFill>
                  <a:srgbClr val="F2D395"/>
                </a:solidFill>
              </a:rPr>
              <a:t>КЛЮЧОВИЙ АКЦЕНТ</a:t>
            </a:r>
          </a:p>
        </p:txBody>
      </p:sp>
      <p:sp>
        <p:nvSpPr>
          <p:cNvPr id="15" name="callout-b-15">
            <a:extLst>
              <a:ext uri="{FF2B5EF4-FFF2-40B4-BE49-F238E27FC236}">
                <a16:creationId xmlns:a16="http://schemas.microsoft.com/office/drawing/2014/main" id="{6D77B6B4-6E68-4706-A8EE-067217AA673A}"/>
              </a:ext>
            </a:extLst>
          </p:cNvPr>
          <p:cNvSpPr>
            <a:spLocks noGrp="1"/>
          </p:cNvSpPr>
          <p:nvPr/>
        </p:nvSpPr>
        <p:spPr>
          <a:xfrm>
            <a:off x="5429250" y="3476625"/>
            <a:ext cx="3714750" cy="1181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Дистанційні дані не завжди замінюють польові, але допомагають безпечно визначити пріоритетні ділянки.</a:t>
            </a:r>
          </a:p>
        </p:txBody>
      </p:sp>
      <p:sp>
        <p:nvSpPr>
          <p:cNvPr id="16" name="note-rule-15">
            <a:extLst>
              <a:ext uri="{FF2B5EF4-FFF2-40B4-BE49-F238E27FC236}">
                <a16:creationId xmlns:a16="http://schemas.microsoft.com/office/drawing/2014/main" id="{C3746CAF-E464-4EE2-9590-2A63D771F41C}"/>
              </a:ext>
            </a:extLst>
          </p:cNvPr>
          <p:cNvSpPr>
            <a:spLocks noGrp="1"/>
          </p:cNvSpPr>
          <p:nvPr/>
        </p:nvSpPr>
        <p:spPr>
          <a:xfrm>
            <a:off x="514350" y="5629275"/>
            <a:ext cx="9010650" cy="38100"/>
          </a:xfrm>
          <a:prstGeom prst="rect">
            <a:avLst/>
          </a:prstGeom>
          <a:solidFill>
            <a:srgbClr val="4D7B83"/>
          </a:solidFill>
          <a:ln w="9525">
            <a:solidFill>
              <a:srgbClr val="4D7B83"/>
            </a:solidFill>
            <a:prstDash val="solid"/>
          </a:ln>
        </p:spPr>
      </p:sp>
      <p:sp>
        <p:nvSpPr>
          <p:cNvPr id="17" name="note-15">
            <a:extLst>
              <a:ext uri="{FF2B5EF4-FFF2-40B4-BE49-F238E27FC236}">
                <a16:creationId xmlns:a16="http://schemas.microsoft.com/office/drawing/2014/main" id="{1193CB96-874E-4A67-ABD6-3F6E1A9708C1}"/>
              </a:ext>
            </a:extLst>
          </p:cNvPr>
          <p:cNvSpPr>
            <a:spLocks noGrp="1"/>
          </p:cNvSpPr>
          <p:nvPr/>
        </p:nvSpPr>
        <p:spPr>
          <a:xfrm>
            <a:off x="762000" y="5791200"/>
            <a:ext cx="85153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75" b="1">
                <a:solidFill>
                  <a:srgbClr val="35634F"/>
                </a:solidFill>
              </a:defRPr>
            </a:pPr>
            <a:r>
              <a:rPr sz="1275" b="1">
                <a:solidFill>
                  <a:srgbClr val="35634F"/>
                </a:solidFill>
              </a:rPr>
              <a:t>Без фонових даних складно довести, що виявлена зміна пов’язана саме з військовою діяльністю.</a:t>
            </a:r>
          </a:p>
        </p:txBody>
      </p:sp>
    </p:spTree>
    <p:extLst>
      <p:ext uri="{BB962C8B-B14F-4D97-AF65-F5344CB8AC3E}">
        <p14:creationId xmlns:p14="http://schemas.microsoft.com/office/powerpoint/2010/main" val="169996638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Рисунок 2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31">
            <a:extLst>
              <a:ext uri="{FF2B5EF4-FFF2-40B4-BE49-F238E27FC236}">
                <a16:creationId xmlns:a16="http://schemas.microsoft.com/office/drawing/2014/main" id="{D8E32A14-B102-4D06-BF92-7135B8ED3BA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BF8EF"/>
          </a:solidFill>
          <a:ln w="9525">
            <a:solidFill>
              <a:srgbClr val="FBF8EF"/>
            </a:solidFill>
            <a:prstDash val="solid"/>
          </a:ln>
        </p:spPr>
      </p:sp>
      <p:sp>
        <p:nvSpPr>
          <p:cNvPr id="3" name="edge-31">
            <a:extLst>
              <a:ext uri="{FF2B5EF4-FFF2-40B4-BE49-F238E27FC236}">
                <a16:creationId xmlns:a16="http://schemas.microsoft.com/office/drawing/2014/main" id="{968573E8-D92C-4F0A-9EA7-8D386746C91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D99C35"/>
          </a:solidFill>
          <a:ln w="9525">
            <a:solidFill>
              <a:srgbClr val="D99C35"/>
            </a:solidFill>
            <a:prstDash val="solid"/>
          </a:ln>
        </p:spPr>
      </p:sp>
      <p:sp>
        <p:nvSpPr>
          <p:cNvPr id="4" name="course-31">
            <a:extLst>
              <a:ext uri="{FF2B5EF4-FFF2-40B4-BE49-F238E27FC236}">
                <a16:creationId xmlns:a16="http://schemas.microsoft.com/office/drawing/2014/main" id="{1087342B-01D7-4436-A42B-6CF247D824BF}"/>
              </a:ext>
            </a:extLst>
          </p:cNvPr>
          <p:cNvSpPr>
            <a:spLocks noGrp="1"/>
          </p:cNvSpPr>
          <p:nvPr/>
        </p:nvSpPr>
        <p:spPr>
          <a:xfrm>
            <a:off x="514350" y="247650"/>
            <a:ext cx="3238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35634F"/>
                </a:solidFill>
              </a:defRPr>
            </a:pPr>
            <a:r>
              <a:rPr sz="975" b="1">
                <a:solidFill>
                  <a:srgbClr val="35634F"/>
                </a:solidFill>
              </a:rPr>
              <a:t>ВІЙСЬКОВА ЕКОЛОГІЯ</a:t>
            </a:r>
          </a:p>
        </p:txBody>
      </p:sp>
      <p:sp>
        <p:nvSpPr>
          <p:cNvPr id="5" name="section-31">
            <a:extLst>
              <a:ext uri="{FF2B5EF4-FFF2-40B4-BE49-F238E27FC236}">
                <a16:creationId xmlns:a16="http://schemas.microsoft.com/office/drawing/2014/main" id="{CD7062A6-98EC-4BA0-BA69-15471746F321}"/>
              </a:ext>
            </a:extLst>
          </p:cNvPr>
          <p:cNvSpPr>
            <a:spLocks noGrp="1"/>
          </p:cNvSpPr>
          <p:nvPr/>
        </p:nvSpPr>
        <p:spPr>
          <a:xfrm>
            <a:off x="5715000" y="247650"/>
            <a:ext cx="3810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769080"/>
                </a:solidFill>
              </a:defRPr>
            </a:pPr>
            <a:r>
              <a:rPr sz="900" b="1">
                <a:solidFill>
                  <a:srgbClr val="769080"/>
                </a:solidFill>
              </a:rPr>
              <a:t>РОЗДІЛ 16  ·  ЧАСТИНА А</a:t>
            </a:r>
          </a:p>
        </p:txBody>
      </p:sp>
      <p:sp>
        <p:nvSpPr>
          <p:cNvPr id="6" name="title-31">
            <a:extLst>
              <a:ext uri="{FF2B5EF4-FFF2-40B4-BE49-F238E27FC236}">
                <a16:creationId xmlns:a16="http://schemas.microsoft.com/office/drawing/2014/main" id="{5EA2D032-55E2-4186-9254-A17194B3A39B}"/>
              </a:ext>
            </a:extLst>
          </p:cNvPr>
          <p:cNvSpPr>
            <a:spLocks noGrp="1"/>
          </p:cNvSpPr>
          <p:nvPr/>
        </p:nvSpPr>
        <p:spPr>
          <a:xfrm>
            <a:off x="514350" y="571500"/>
            <a:ext cx="89535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625" b="1">
                <a:solidFill>
                  <a:srgbClr val="173129"/>
                </a:solidFill>
              </a:defRPr>
            </a:pPr>
            <a:r>
              <a:rPr sz="2625" b="1">
                <a:solidFill>
                  <a:srgbClr val="173129"/>
                </a:solidFill>
              </a:rPr>
              <a:t>Природоохоронні дії мають чітку пріоритетність — від уникнення до компенсації</a:t>
            </a:r>
          </a:p>
        </p:txBody>
      </p:sp>
      <p:sp>
        <p:nvSpPr>
          <p:cNvPr id="7" name="rule-31">
            <a:extLst>
              <a:ext uri="{FF2B5EF4-FFF2-40B4-BE49-F238E27FC236}">
                <a16:creationId xmlns:a16="http://schemas.microsoft.com/office/drawing/2014/main" id="{9C3B4D68-CAA5-4E4C-87A3-01BBC6E758BA}"/>
              </a:ext>
            </a:extLst>
          </p:cNvPr>
          <p:cNvSpPr>
            <a:spLocks noGrp="1"/>
          </p:cNvSpPr>
          <p:nvPr/>
        </p:nvSpPr>
        <p:spPr>
          <a:xfrm>
            <a:off x="514350" y="1495425"/>
            <a:ext cx="9010650" cy="38100"/>
          </a:xfrm>
          <a:prstGeom prst="rect">
            <a:avLst/>
          </a:prstGeom>
          <a:solidFill>
            <a:srgbClr val="D99C35"/>
          </a:solidFill>
          <a:ln w="9525">
            <a:solidFill>
              <a:srgbClr val="D99C35"/>
            </a:solidFill>
            <a:prstDash val="solid"/>
          </a:ln>
        </p:spPr>
      </p:sp>
      <p:sp>
        <p:nvSpPr>
          <p:cNvPr id="8" name="number-31">
            <a:extLst>
              <a:ext uri="{FF2B5EF4-FFF2-40B4-BE49-F238E27FC236}">
                <a16:creationId xmlns:a16="http://schemas.microsoft.com/office/drawing/2014/main" id="{266012D1-DE7E-4FFF-926E-09F4C90A0552}"/>
              </a:ext>
            </a:extLst>
          </p:cNvPr>
          <p:cNvSpPr>
            <a:spLocks noGrp="1"/>
          </p:cNvSpPr>
          <p:nvPr/>
        </p:nvSpPr>
        <p:spPr>
          <a:xfrm>
            <a:off x="10572750" y="361950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31</a:t>
            </a:r>
          </a:p>
        </p:txBody>
      </p:sp>
      <p:sp>
        <p:nvSpPr>
          <p:cNvPr id="9" name="foot-31">
            <a:extLst>
              <a:ext uri="{FF2B5EF4-FFF2-40B4-BE49-F238E27FC236}">
                <a16:creationId xmlns:a16="http://schemas.microsoft.com/office/drawing/2014/main" id="{B0CDF78A-300F-475F-85C3-6696C6B5DA3B}"/>
              </a:ext>
            </a:extLst>
          </p:cNvPr>
          <p:cNvSpPr>
            <a:spLocks noGrp="1"/>
          </p:cNvSpPr>
          <p:nvPr/>
        </p:nvSpPr>
        <p:spPr>
          <a:xfrm>
            <a:off x="10477500" y="6210300"/>
            <a:ext cx="12192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ЕКОСИСТЕМИ</a:t>
            </a:r>
          </a:p>
        </p:txBody>
      </p:sp>
      <p:sp>
        <p:nvSpPr>
          <p:cNvPr id="10" name="def-16">
            <a:extLst>
              <a:ext uri="{FF2B5EF4-FFF2-40B4-BE49-F238E27FC236}">
                <a16:creationId xmlns:a16="http://schemas.microsoft.com/office/drawing/2014/main" id="{9E785AFF-6D9F-4899-ABCD-3BF6B4CC0131}"/>
              </a:ext>
            </a:extLst>
          </p:cNvPr>
          <p:cNvSpPr>
            <a:spLocks noGrp="1"/>
          </p:cNvSpPr>
          <p:nvPr/>
        </p:nvSpPr>
        <p:spPr>
          <a:xfrm>
            <a:off x="514350" y="1752600"/>
            <a:ext cx="901065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173129"/>
                </a:solidFill>
              </a:defRPr>
            </a:pPr>
            <a:r>
              <a:rPr sz="1650" b="1">
                <a:solidFill>
                  <a:srgbClr val="173129"/>
                </a:solidFill>
              </a:rPr>
              <a:t>Насамперед уникають впливу; неминучий вплив мінімізують, забруднення локалізують, територію відновлюють, а втрати, які неможливо усунути, компенсують.</a:t>
            </a:r>
          </a:p>
        </p:txBody>
      </p:sp>
      <p:sp>
        <p:nvSpPr>
          <p:cNvPr id="11" name="ca-num-16-0">
            <a:extLst>
              <a:ext uri="{FF2B5EF4-FFF2-40B4-BE49-F238E27FC236}">
                <a16:creationId xmlns:a16="http://schemas.microsoft.com/office/drawing/2014/main" id="{5F3207F8-4E71-4AC4-A840-9E68ED736192}"/>
              </a:ext>
            </a:extLst>
          </p:cNvPr>
          <p:cNvSpPr>
            <a:spLocks noGrp="1"/>
          </p:cNvSpPr>
          <p:nvPr/>
        </p:nvSpPr>
        <p:spPr>
          <a:xfrm>
            <a:off x="514350" y="2914650"/>
            <a:ext cx="5143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D99C35"/>
                </a:solidFill>
              </a:defRPr>
            </a:pPr>
            <a:r>
              <a:rPr sz="1725" b="1">
                <a:solidFill>
                  <a:srgbClr val="D99C35"/>
                </a:solidFill>
              </a:rPr>
              <a:t>01</a:t>
            </a:r>
          </a:p>
        </p:txBody>
      </p:sp>
      <p:sp>
        <p:nvSpPr>
          <p:cNvPr id="12" name="ca-head-16-0">
            <a:extLst>
              <a:ext uri="{FF2B5EF4-FFF2-40B4-BE49-F238E27FC236}">
                <a16:creationId xmlns:a16="http://schemas.microsoft.com/office/drawing/2014/main" id="{7DDDC8D0-90C6-4EA0-AA8D-87CBBB405249}"/>
              </a:ext>
            </a:extLst>
          </p:cNvPr>
          <p:cNvSpPr>
            <a:spLocks noGrp="1"/>
          </p:cNvSpPr>
          <p:nvPr/>
        </p:nvSpPr>
        <p:spPr>
          <a:xfrm>
            <a:off x="1104900" y="2914650"/>
            <a:ext cx="3524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1">
                <a:solidFill>
                  <a:srgbClr val="35634F"/>
                </a:solidFill>
              </a:defRPr>
            </a:pPr>
            <a:r>
              <a:rPr sz="1500" b="1">
                <a:solidFill>
                  <a:srgbClr val="35634F"/>
                </a:solidFill>
              </a:rPr>
              <a:t>Рекультивація</a:t>
            </a:r>
          </a:p>
        </p:txBody>
      </p:sp>
      <p:sp>
        <p:nvSpPr>
          <p:cNvPr id="13" name="ca-body-16-0">
            <a:extLst>
              <a:ext uri="{FF2B5EF4-FFF2-40B4-BE49-F238E27FC236}">
                <a16:creationId xmlns:a16="http://schemas.microsoft.com/office/drawing/2014/main" id="{DC94E1E5-478A-48BC-A8F6-55C36D18EAE8}"/>
              </a:ext>
            </a:extLst>
          </p:cNvPr>
          <p:cNvSpPr>
            <a:spLocks noGrp="1"/>
          </p:cNvSpPr>
          <p:nvPr/>
        </p:nvSpPr>
        <p:spPr>
          <a:xfrm>
            <a:off x="1104900" y="3305175"/>
            <a:ext cx="3667125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0">
                <a:solidFill>
                  <a:srgbClr val="617069"/>
                </a:solidFill>
              </a:defRPr>
            </a:pPr>
            <a:r>
              <a:rPr sz="1200" b="0">
                <a:solidFill>
                  <a:srgbClr val="617069"/>
                </a:solidFill>
              </a:rPr>
              <a:t>Інженерне й біологічне відновлення порушених земель.</a:t>
            </a:r>
          </a:p>
        </p:txBody>
      </p:sp>
      <p:sp>
        <p:nvSpPr>
          <p:cNvPr id="14" name="ca-line-16-0">
            <a:extLst>
              <a:ext uri="{FF2B5EF4-FFF2-40B4-BE49-F238E27FC236}">
                <a16:creationId xmlns:a16="http://schemas.microsoft.com/office/drawing/2014/main" id="{837BDDCD-CDCC-4609-8CBB-DAB9D770B3A2}"/>
              </a:ext>
            </a:extLst>
          </p:cNvPr>
          <p:cNvSpPr>
            <a:spLocks noGrp="1"/>
          </p:cNvSpPr>
          <p:nvPr/>
        </p:nvSpPr>
        <p:spPr>
          <a:xfrm>
            <a:off x="1104900" y="4086225"/>
            <a:ext cx="3667125" cy="28575"/>
          </a:xfrm>
          <a:prstGeom prst="rect">
            <a:avLst/>
          </a:prstGeom>
          <a:solidFill>
            <a:srgbClr val="35634F"/>
          </a:solidFill>
          <a:ln w="9525">
            <a:solidFill>
              <a:srgbClr val="35634F"/>
            </a:solidFill>
            <a:prstDash val="solid"/>
          </a:ln>
        </p:spPr>
      </p:sp>
      <p:sp>
        <p:nvSpPr>
          <p:cNvPr id="15" name="ca-num-16-1">
            <a:extLst>
              <a:ext uri="{FF2B5EF4-FFF2-40B4-BE49-F238E27FC236}">
                <a16:creationId xmlns:a16="http://schemas.microsoft.com/office/drawing/2014/main" id="{4D597B3E-38C6-4E3E-8C1D-E7DB7F103832}"/>
              </a:ext>
            </a:extLst>
          </p:cNvPr>
          <p:cNvSpPr>
            <a:spLocks noGrp="1"/>
          </p:cNvSpPr>
          <p:nvPr/>
        </p:nvSpPr>
        <p:spPr>
          <a:xfrm>
            <a:off x="5086350" y="2914650"/>
            <a:ext cx="5143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D99C35"/>
                </a:solidFill>
              </a:defRPr>
            </a:pPr>
            <a:r>
              <a:rPr sz="1725" b="1">
                <a:solidFill>
                  <a:srgbClr val="D99C35"/>
                </a:solidFill>
              </a:rPr>
              <a:t>02</a:t>
            </a:r>
          </a:p>
        </p:txBody>
      </p:sp>
      <p:sp>
        <p:nvSpPr>
          <p:cNvPr id="16" name="ca-head-16-1">
            <a:extLst>
              <a:ext uri="{FF2B5EF4-FFF2-40B4-BE49-F238E27FC236}">
                <a16:creationId xmlns:a16="http://schemas.microsoft.com/office/drawing/2014/main" id="{14278E24-D5D3-44FD-8178-542443BA60F8}"/>
              </a:ext>
            </a:extLst>
          </p:cNvPr>
          <p:cNvSpPr>
            <a:spLocks noGrp="1"/>
          </p:cNvSpPr>
          <p:nvPr/>
        </p:nvSpPr>
        <p:spPr>
          <a:xfrm>
            <a:off x="5676900" y="2914650"/>
            <a:ext cx="3524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1">
                <a:solidFill>
                  <a:srgbClr val="35634F"/>
                </a:solidFill>
              </a:defRPr>
            </a:pPr>
            <a:r>
              <a:rPr sz="1500" b="1">
                <a:solidFill>
                  <a:srgbClr val="35634F"/>
                </a:solidFill>
              </a:rPr>
              <a:t>Ремедіація</a:t>
            </a:r>
          </a:p>
        </p:txBody>
      </p:sp>
      <p:sp>
        <p:nvSpPr>
          <p:cNvPr id="17" name="ca-body-16-1">
            <a:extLst>
              <a:ext uri="{FF2B5EF4-FFF2-40B4-BE49-F238E27FC236}">
                <a16:creationId xmlns:a16="http://schemas.microsoft.com/office/drawing/2014/main" id="{1DCA537B-AADD-4047-8C13-4D4B42CE1959}"/>
              </a:ext>
            </a:extLst>
          </p:cNvPr>
          <p:cNvSpPr>
            <a:spLocks noGrp="1"/>
          </p:cNvSpPr>
          <p:nvPr/>
        </p:nvSpPr>
        <p:spPr>
          <a:xfrm>
            <a:off x="5676900" y="3305175"/>
            <a:ext cx="3667125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0">
                <a:solidFill>
                  <a:srgbClr val="617069"/>
                </a:solidFill>
              </a:defRPr>
            </a:pPr>
            <a:r>
              <a:rPr sz="1200" b="0">
                <a:solidFill>
                  <a:srgbClr val="617069"/>
                </a:solidFill>
              </a:rPr>
              <a:t>Очищення ґрунтів, вод або донних відкладів до прийнятного стану.</a:t>
            </a:r>
          </a:p>
        </p:txBody>
      </p:sp>
      <p:sp>
        <p:nvSpPr>
          <p:cNvPr id="18" name="ca-line-16-1">
            <a:extLst>
              <a:ext uri="{FF2B5EF4-FFF2-40B4-BE49-F238E27FC236}">
                <a16:creationId xmlns:a16="http://schemas.microsoft.com/office/drawing/2014/main" id="{22B9EABB-B720-4999-B98B-52E72B35FE28}"/>
              </a:ext>
            </a:extLst>
          </p:cNvPr>
          <p:cNvSpPr>
            <a:spLocks noGrp="1"/>
          </p:cNvSpPr>
          <p:nvPr/>
        </p:nvSpPr>
        <p:spPr>
          <a:xfrm>
            <a:off x="5676900" y="4086225"/>
            <a:ext cx="3667125" cy="28575"/>
          </a:xfrm>
          <a:prstGeom prst="rect">
            <a:avLst/>
          </a:prstGeom>
          <a:solidFill>
            <a:srgbClr val="4D7B83"/>
          </a:solidFill>
          <a:ln w="9525">
            <a:solidFill>
              <a:srgbClr val="4D7B83"/>
            </a:solidFill>
            <a:prstDash val="solid"/>
          </a:ln>
        </p:spPr>
      </p:sp>
      <p:sp>
        <p:nvSpPr>
          <p:cNvPr id="19" name="ca-num-16-2">
            <a:extLst>
              <a:ext uri="{FF2B5EF4-FFF2-40B4-BE49-F238E27FC236}">
                <a16:creationId xmlns:a16="http://schemas.microsoft.com/office/drawing/2014/main" id="{4A773A86-6D76-49E2-B588-183393974056}"/>
              </a:ext>
            </a:extLst>
          </p:cNvPr>
          <p:cNvSpPr>
            <a:spLocks noGrp="1"/>
          </p:cNvSpPr>
          <p:nvPr/>
        </p:nvSpPr>
        <p:spPr>
          <a:xfrm>
            <a:off x="514350" y="4295775"/>
            <a:ext cx="5143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D99C35"/>
                </a:solidFill>
              </a:defRPr>
            </a:pPr>
            <a:r>
              <a:rPr sz="1725" b="1">
                <a:solidFill>
                  <a:srgbClr val="D99C35"/>
                </a:solidFill>
              </a:rPr>
              <a:t>03</a:t>
            </a:r>
          </a:p>
        </p:txBody>
      </p:sp>
      <p:sp>
        <p:nvSpPr>
          <p:cNvPr id="20" name="ca-head-16-2">
            <a:extLst>
              <a:ext uri="{FF2B5EF4-FFF2-40B4-BE49-F238E27FC236}">
                <a16:creationId xmlns:a16="http://schemas.microsoft.com/office/drawing/2014/main" id="{2DCE531B-03D6-4B25-9C6D-67D45354C57A}"/>
              </a:ext>
            </a:extLst>
          </p:cNvPr>
          <p:cNvSpPr>
            <a:spLocks noGrp="1"/>
          </p:cNvSpPr>
          <p:nvPr/>
        </p:nvSpPr>
        <p:spPr>
          <a:xfrm>
            <a:off x="1104900" y="4295775"/>
            <a:ext cx="3524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1">
                <a:solidFill>
                  <a:srgbClr val="35634F"/>
                </a:solidFill>
              </a:defRPr>
            </a:pPr>
            <a:r>
              <a:rPr sz="1500" b="1">
                <a:solidFill>
                  <a:srgbClr val="35634F"/>
                </a:solidFill>
              </a:rPr>
              <a:t>Фіто- і біоремедіація</a:t>
            </a:r>
          </a:p>
        </p:txBody>
      </p:sp>
      <p:sp>
        <p:nvSpPr>
          <p:cNvPr id="21" name="ca-body-16-2">
            <a:extLst>
              <a:ext uri="{FF2B5EF4-FFF2-40B4-BE49-F238E27FC236}">
                <a16:creationId xmlns:a16="http://schemas.microsoft.com/office/drawing/2014/main" id="{AD9DE774-44FA-420C-AF3F-E2CB63785180}"/>
              </a:ext>
            </a:extLst>
          </p:cNvPr>
          <p:cNvSpPr>
            <a:spLocks noGrp="1"/>
          </p:cNvSpPr>
          <p:nvPr/>
        </p:nvSpPr>
        <p:spPr>
          <a:xfrm>
            <a:off x="1104900" y="4686300"/>
            <a:ext cx="3667125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0">
                <a:solidFill>
                  <a:srgbClr val="617069"/>
                </a:solidFill>
              </a:defRPr>
            </a:pPr>
            <a:r>
              <a:rPr sz="1200" b="0">
                <a:solidFill>
                  <a:srgbClr val="617069"/>
                </a:solidFill>
              </a:rPr>
              <a:t>Рослини та мікроорганізми зв’язують, вилучають або руйнують забруднювачі.</a:t>
            </a:r>
          </a:p>
        </p:txBody>
      </p:sp>
      <p:sp>
        <p:nvSpPr>
          <p:cNvPr id="22" name="ca-line-16-2">
            <a:extLst>
              <a:ext uri="{FF2B5EF4-FFF2-40B4-BE49-F238E27FC236}">
                <a16:creationId xmlns:a16="http://schemas.microsoft.com/office/drawing/2014/main" id="{6C214C55-8A63-4769-A656-1A37CA8A32FA}"/>
              </a:ext>
            </a:extLst>
          </p:cNvPr>
          <p:cNvSpPr>
            <a:spLocks noGrp="1"/>
          </p:cNvSpPr>
          <p:nvPr/>
        </p:nvSpPr>
        <p:spPr>
          <a:xfrm>
            <a:off x="1104900" y="5467350"/>
            <a:ext cx="3667125" cy="28575"/>
          </a:xfrm>
          <a:prstGeom prst="rect">
            <a:avLst/>
          </a:prstGeom>
          <a:solidFill>
            <a:srgbClr val="35634F"/>
          </a:solidFill>
          <a:ln w="9525">
            <a:solidFill>
              <a:srgbClr val="35634F"/>
            </a:solidFill>
            <a:prstDash val="solid"/>
          </a:ln>
        </p:spPr>
      </p:sp>
      <p:sp>
        <p:nvSpPr>
          <p:cNvPr id="23" name="ca-num-16-3">
            <a:extLst>
              <a:ext uri="{FF2B5EF4-FFF2-40B4-BE49-F238E27FC236}">
                <a16:creationId xmlns:a16="http://schemas.microsoft.com/office/drawing/2014/main" id="{9B261B11-A403-461A-A86F-CB1B4B2A252D}"/>
              </a:ext>
            </a:extLst>
          </p:cNvPr>
          <p:cNvSpPr>
            <a:spLocks noGrp="1"/>
          </p:cNvSpPr>
          <p:nvPr/>
        </p:nvSpPr>
        <p:spPr>
          <a:xfrm>
            <a:off x="5086350" y="4295775"/>
            <a:ext cx="5143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D99C35"/>
                </a:solidFill>
              </a:defRPr>
            </a:pPr>
            <a:r>
              <a:rPr sz="1725" b="1">
                <a:solidFill>
                  <a:srgbClr val="D99C35"/>
                </a:solidFill>
              </a:rPr>
              <a:t>04</a:t>
            </a:r>
          </a:p>
        </p:txBody>
      </p:sp>
      <p:sp>
        <p:nvSpPr>
          <p:cNvPr id="24" name="ca-head-16-3">
            <a:extLst>
              <a:ext uri="{FF2B5EF4-FFF2-40B4-BE49-F238E27FC236}">
                <a16:creationId xmlns:a16="http://schemas.microsoft.com/office/drawing/2014/main" id="{2C82009B-9249-4F85-A5B9-8FF589F1A862}"/>
              </a:ext>
            </a:extLst>
          </p:cNvPr>
          <p:cNvSpPr>
            <a:spLocks noGrp="1"/>
          </p:cNvSpPr>
          <p:nvPr/>
        </p:nvSpPr>
        <p:spPr>
          <a:xfrm>
            <a:off x="5676900" y="4295775"/>
            <a:ext cx="3524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1">
                <a:solidFill>
                  <a:srgbClr val="35634F"/>
                </a:solidFill>
              </a:defRPr>
            </a:pPr>
            <a:r>
              <a:rPr sz="1500" b="1">
                <a:solidFill>
                  <a:srgbClr val="35634F"/>
                </a:solidFill>
              </a:rPr>
              <a:t>Природне відновлення</a:t>
            </a:r>
          </a:p>
        </p:txBody>
      </p:sp>
      <p:sp>
        <p:nvSpPr>
          <p:cNvPr id="25" name="ca-body-16-3">
            <a:extLst>
              <a:ext uri="{FF2B5EF4-FFF2-40B4-BE49-F238E27FC236}">
                <a16:creationId xmlns:a16="http://schemas.microsoft.com/office/drawing/2014/main" id="{2F9C0EE3-6026-467D-B082-4326D470E77B}"/>
              </a:ext>
            </a:extLst>
          </p:cNvPr>
          <p:cNvSpPr>
            <a:spLocks noGrp="1"/>
          </p:cNvSpPr>
          <p:nvPr/>
        </p:nvSpPr>
        <p:spPr>
          <a:xfrm>
            <a:off x="5676900" y="4686300"/>
            <a:ext cx="3667125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0">
                <a:solidFill>
                  <a:srgbClr val="617069"/>
                </a:solidFill>
              </a:defRPr>
            </a:pPr>
            <a:r>
              <a:rPr sz="1200" b="0">
                <a:solidFill>
                  <a:srgbClr val="617069"/>
                </a:solidFill>
              </a:rPr>
              <a:t>Сукцесія без значного втручання, якщо джерело впливу припинено й небезпечного забруднення немає.</a:t>
            </a:r>
          </a:p>
        </p:txBody>
      </p:sp>
      <p:sp>
        <p:nvSpPr>
          <p:cNvPr id="26" name="ca-line-16-3">
            <a:extLst>
              <a:ext uri="{FF2B5EF4-FFF2-40B4-BE49-F238E27FC236}">
                <a16:creationId xmlns:a16="http://schemas.microsoft.com/office/drawing/2014/main" id="{E350DC4C-1CD8-4DC3-8657-04A4832F9EF5}"/>
              </a:ext>
            </a:extLst>
          </p:cNvPr>
          <p:cNvSpPr>
            <a:spLocks noGrp="1"/>
          </p:cNvSpPr>
          <p:nvPr/>
        </p:nvSpPr>
        <p:spPr>
          <a:xfrm>
            <a:off x="5676900" y="5467350"/>
            <a:ext cx="3667125" cy="28575"/>
          </a:xfrm>
          <a:prstGeom prst="rect">
            <a:avLst/>
          </a:prstGeom>
          <a:solidFill>
            <a:srgbClr val="4D7B83"/>
          </a:solidFill>
          <a:ln w="9525">
            <a:solidFill>
              <a:srgbClr val="4D7B83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81728100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32">
            <a:extLst>
              <a:ext uri="{FF2B5EF4-FFF2-40B4-BE49-F238E27FC236}">
                <a16:creationId xmlns:a16="http://schemas.microsoft.com/office/drawing/2014/main" id="{62B52B38-203B-42F1-8D92-36A874F47A5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BF8EF"/>
          </a:solidFill>
          <a:ln w="9525">
            <a:solidFill>
              <a:srgbClr val="FBF8EF"/>
            </a:solidFill>
            <a:prstDash val="solid"/>
          </a:ln>
        </p:spPr>
      </p:sp>
      <p:sp>
        <p:nvSpPr>
          <p:cNvPr id="3" name="edge-32">
            <a:extLst>
              <a:ext uri="{FF2B5EF4-FFF2-40B4-BE49-F238E27FC236}">
                <a16:creationId xmlns:a16="http://schemas.microsoft.com/office/drawing/2014/main" id="{71EAEBE3-B095-4CF0-903A-2BF15AD10A5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4D7B83"/>
          </a:solidFill>
          <a:ln w="9525">
            <a:solidFill>
              <a:srgbClr val="4D7B83"/>
            </a:solidFill>
            <a:prstDash val="solid"/>
          </a:ln>
        </p:spPr>
      </p:sp>
      <p:sp>
        <p:nvSpPr>
          <p:cNvPr id="4" name="course-32">
            <a:extLst>
              <a:ext uri="{FF2B5EF4-FFF2-40B4-BE49-F238E27FC236}">
                <a16:creationId xmlns:a16="http://schemas.microsoft.com/office/drawing/2014/main" id="{CC6ECD73-9018-4C7C-B0E9-A5C7D04DCB00}"/>
              </a:ext>
            </a:extLst>
          </p:cNvPr>
          <p:cNvSpPr>
            <a:spLocks noGrp="1"/>
          </p:cNvSpPr>
          <p:nvPr/>
        </p:nvSpPr>
        <p:spPr>
          <a:xfrm>
            <a:off x="514350" y="247650"/>
            <a:ext cx="3238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35634F"/>
                </a:solidFill>
              </a:defRPr>
            </a:pPr>
            <a:r>
              <a:rPr sz="975" b="1">
                <a:solidFill>
                  <a:srgbClr val="35634F"/>
                </a:solidFill>
              </a:rPr>
              <a:t>ВІЙСЬКОВА ЕКОЛОГІЯ</a:t>
            </a:r>
          </a:p>
        </p:txBody>
      </p:sp>
      <p:sp>
        <p:nvSpPr>
          <p:cNvPr id="5" name="section-32">
            <a:extLst>
              <a:ext uri="{FF2B5EF4-FFF2-40B4-BE49-F238E27FC236}">
                <a16:creationId xmlns:a16="http://schemas.microsoft.com/office/drawing/2014/main" id="{84611BD0-BF32-4B44-B06B-93A5F69EC8C1}"/>
              </a:ext>
            </a:extLst>
          </p:cNvPr>
          <p:cNvSpPr>
            <a:spLocks noGrp="1"/>
          </p:cNvSpPr>
          <p:nvPr/>
        </p:nvSpPr>
        <p:spPr>
          <a:xfrm>
            <a:off x="5715000" y="247650"/>
            <a:ext cx="3810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769080"/>
                </a:solidFill>
              </a:defRPr>
            </a:pPr>
            <a:r>
              <a:rPr sz="900" b="1">
                <a:solidFill>
                  <a:srgbClr val="769080"/>
                </a:solidFill>
              </a:rPr>
              <a:t>РОЗДІЛ 16  ·  ЧАСТИНА Б</a:t>
            </a:r>
          </a:p>
        </p:txBody>
      </p:sp>
      <p:sp>
        <p:nvSpPr>
          <p:cNvPr id="6" name="title-32">
            <a:extLst>
              <a:ext uri="{FF2B5EF4-FFF2-40B4-BE49-F238E27FC236}">
                <a16:creationId xmlns:a16="http://schemas.microsoft.com/office/drawing/2014/main" id="{157DC21E-37AC-4DDC-8926-FFEE78485080}"/>
              </a:ext>
            </a:extLst>
          </p:cNvPr>
          <p:cNvSpPr>
            <a:spLocks noGrp="1"/>
          </p:cNvSpPr>
          <p:nvPr/>
        </p:nvSpPr>
        <p:spPr>
          <a:xfrm>
            <a:off x="514350" y="571500"/>
            <a:ext cx="89535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625" b="1">
                <a:solidFill>
                  <a:srgbClr val="173129"/>
                </a:solidFill>
              </a:defRPr>
            </a:pPr>
            <a:r>
              <a:rPr sz="2625" b="1">
                <a:solidFill>
                  <a:srgbClr val="173129"/>
                </a:solidFill>
              </a:rPr>
              <a:t>Спосіб відновлення добирають після обстеження, а не за універсальним шаблоном</a:t>
            </a:r>
          </a:p>
        </p:txBody>
      </p:sp>
      <p:sp>
        <p:nvSpPr>
          <p:cNvPr id="7" name="rule-32">
            <a:extLst>
              <a:ext uri="{FF2B5EF4-FFF2-40B4-BE49-F238E27FC236}">
                <a16:creationId xmlns:a16="http://schemas.microsoft.com/office/drawing/2014/main" id="{BA9B0D63-FE7E-4A18-8E54-09047875C575}"/>
              </a:ext>
            </a:extLst>
          </p:cNvPr>
          <p:cNvSpPr>
            <a:spLocks noGrp="1"/>
          </p:cNvSpPr>
          <p:nvPr/>
        </p:nvSpPr>
        <p:spPr>
          <a:xfrm>
            <a:off x="514350" y="1495425"/>
            <a:ext cx="9010650" cy="38100"/>
          </a:xfrm>
          <a:prstGeom prst="rect">
            <a:avLst/>
          </a:prstGeom>
          <a:solidFill>
            <a:srgbClr val="4D7B83"/>
          </a:solidFill>
          <a:ln w="9525">
            <a:solidFill>
              <a:srgbClr val="4D7B83"/>
            </a:solidFill>
            <a:prstDash val="solid"/>
          </a:ln>
        </p:spPr>
      </p:sp>
      <p:sp>
        <p:nvSpPr>
          <p:cNvPr id="8" name="number-32">
            <a:extLst>
              <a:ext uri="{FF2B5EF4-FFF2-40B4-BE49-F238E27FC236}">
                <a16:creationId xmlns:a16="http://schemas.microsoft.com/office/drawing/2014/main" id="{0A9A5049-789F-4AD2-A458-65FC2A34BA58}"/>
              </a:ext>
            </a:extLst>
          </p:cNvPr>
          <p:cNvSpPr>
            <a:spLocks noGrp="1"/>
          </p:cNvSpPr>
          <p:nvPr/>
        </p:nvSpPr>
        <p:spPr>
          <a:xfrm>
            <a:off x="10572750" y="361950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32</a:t>
            </a:r>
          </a:p>
        </p:txBody>
      </p:sp>
      <p:sp>
        <p:nvSpPr>
          <p:cNvPr id="9" name="foot-32">
            <a:extLst>
              <a:ext uri="{FF2B5EF4-FFF2-40B4-BE49-F238E27FC236}">
                <a16:creationId xmlns:a16="http://schemas.microsoft.com/office/drawing/2014/main" id="{72E88DEF-2CB5-4859-BBDB-5CDFAD0AE0D3}"/>
              </a:ext>
            </a:extLst>
          </p:cNvPr>
          <p:cNvSpPr>
            <a:spLocks noGrp="1"/>
          </p:cNvSpPr>
          <p:nvPr/>
        </p:nvSpPr>
        <p:spPr>
          <a:xfrm>
            <a:off x="10477500" y="6210300"/>
            <a:ext cx="12192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ЕКОСИСТЕМИ</a:t>
            </a:r>
          </a:p>
        </p:txBody>
      </p:sp>
      <p:sp>
        <p:nvSpPr>
          <p:cNvPr id="10" name="lead-16">
            <a:extLst>
              <a:ext uri="{FF2B5EF4-FFF2-40B4-BE49-F238E27FC236}">
                <a16:creationId xmlns:a16="http://schemas.microsoft.com/office/drawing/2014/main" id="{473AC396-3FEE-4084-B75F-14263C400189}"/>
              </a:ext>
            </a:extLst>
          </p:cNvPr>
          <p:cNvSpPr>
            <a:spLocks noGrp="1"/>
          </p:cNvSpPr>
          <p:nvPr/>
        </p:nvSpPr>
        <p:spPr>
          <a:xfrm>
            <a:off x="514350" y="1752600"/>
            <a:ext cx="901065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1">
                <a:solidFill>
                  <a:srgbClr val="173129"/>
                </a:solidFill>
              </a:defRPr>
            </a:pPr>
            <a:r>
              <a:rPr sz="1575" b="1">
                <a:solidFill>
                  <a:srgbClr val="173129"/>
                </a:solidFill>
              </a:rPr>
              <a:t>Технічний етап відновлює рельєф і стабільність, біологічний — ґрунтову родючість і рослинний покрив; очищення залежить від типу забруднення.</a:t>
            </a:r>
          </a:p>
        </p:txBody>
      </p:sp>
      <p:sp>
        <p:nvSpPr>
          <p:cNvPr id="11" name="action-h-16">
            <a:extLst>
              <a:ext uri="{FF2B5EF4-FFF2-40B4-BE49-F238E27FC236}">
                <a16:creationId xmlns:a16="http://schemas.microsoft.com/office/drawing/2014/main" id="{E59F8EEB-4A37-45D2-A5EF-ED539B884EC7}"/>
              </a:ext>
            </a:extLst>
          </p:cNvPr>
          <p:cNvSpPr>
            <a:spLocks noGrp="1"/>
          </p:cNvSpPr>
          <p:nvPr/>
        </p:nvSpPr>
        <p:spPr>
          <a:xfrm>
            <a:off x="514350" y="2800350"/>
            <a:ext cx="4000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35634F"/>
                </a:solidFill>
              </a:defRPr>
            </a:pPr>
            <a:r>
              <a:rPr sz="1725" b="1">
                <a:solidFill>
                  <a:srgbClr val="35634F"/>
                </a:solidFill>
              </a:rPr>
              <a:t>Що врахувати на практиці</a:t>
            </a:r>
          </a:p>
        </p:txBody>
      </p:sp>
      <p:sp>
        <p:nvSpPr>
          <p:cNvPr id="12" name="actions-16">
            <a:extLst>
              <a:ext uri="{FF2B5EF4-FFF2-40B4-BE49-F238E27FC236}">
                <a16:creationId xmlns:a16="http://schemas.microsoft.com/office/drawing/2014/main" id="{58E97271-A2C8-441A-8305-89FAA1F7063A}"/>
              </a:ext>
            </a:extLst>
          </p:cNvPr>
          <p:cNvSpPr>
            <a:spLocks noGrp="1"/>
          </p:cNvSpPr>
          <p:nvPr/>
        </p:nvSpPr>
        <p:spPr>
          <a:xfrm>
            <a:off x="514350" y="3257550"/>
            <a:ext cx="4191000" cy="2095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617069"/>
                </a:solidFill>
              </a:defRPr>
            </a:pPr>
            <a:r>
              <a:rPr sz="1275" b="0">
                <a:solidFill>
                  <a:srgbClr val="617069"/>
                </a:solidFill>
              </a:rPr>
              <a:t>•  прибрати уламки й локалізувати джерело</a:t>
            </a:r>
          </a:p>
          <a:p>
            <a:pPr algn="l">
              <a:defRPr sz="1275" b="0">
                <a:solidFill>
                  <a:srgbClr val="617069"/>
                </a:solidFill>
              </a:defRPr>
            </a:pPr>
            <a:r>
              <a:rPr sz="1275" b="0">
                <a:solidFill>
                  <a:srgbClr val="617069"/>
                </a:solidFill>
              </a:rPr>
              <a:t>•  засипати вирви та стабілізувати схили</a:t>
            </a:r>
          </a:p>
          <a:p>
            <a:pPr algn="l">
              <a:defRPr sz="1275" b="0">
                <a:solidFill>
                  <a:srgbClr val="617069"/>
                </a:solidFill>
              </a:defRPr>
            </a:pPr>
            <a:r>
              <a:rPr sz="1275" b="0">
                <a:solidFill>
                  <a:srgbClr val="617069"/>
                </a:solidFill>
              </a:rPr>
              <a:t>•  відновити родючий шар і водний режим</a:t>
            </a:r>
          </a:p>
          <a:p>
            <a:pPr algn="l">
              <a:defRPr sz="1275" b="0">
                <a:solidFill>
                  <a:srgbClr val="617069"/>
                </a:solidFill>
              </a:defRPr>
            </a:pPr>
            <a:r>
              <a:rPr sz="1275" b="0">
                <a:solidFill>
                  <a:srgbClr val="617069"/>
                </a:solidFill>
              </a:rPr>
              <a:t>•  висіяти трави, висадити кущі й дерева</a:t>
            </a:r>
          </a:p>
          <a:p>
            <a:pPr algn="l">
              <a:defRPr sz="1275" b="0">
                <a:solidFill>
                  <a:srgbClr val="617069"/>
                </a:solidFill>
              </a:defRPr>
            </a:pPr>
            <a:r>
              <a:rPr sz="1275" b="0">
                <a:solidFill>
                  <a:srgbClr val="617069"/>
                </a:solidFill>
              </a:rPr>
              <a:t>•  організувати догляд і післявідновний моніторинг</a:t>
            </a:r>
          </a:p>
        </p:txBody>
      </p:sp>
      <p:sp>
        <p:nvSpPr>
          <p:cNvPr id="13" name="callout-16">
            <a:extLst>
              <a:ext uri="{FF2B5EF4-FFF2-40B4-BE49-F238E27FC236}">
                <a16:creationId xmlns:a16="http://schemas.microsoft.com/office/drawing/2014/main" id="{736A600C-55B6-4B85-81D7-32E58613AC04}"/>
              </a:ext>
            </a:extLst>
          </p:cNvPr>
          <p:cNvSpPr>
            <a:spLocks noGrp="1"/>
          </p:cNvSpPr>
          <p:nvPr/>
        </p:nvSpPr>
        <p:spPr>
          <a:xfrm>
            <a:off x="5095875" y="2800350"/>
            <a:ext cx="4429125" cy="2152650"/>
          </a:xfrm>
          <a:prstGeom prst="roundRect">
            <a:avLst>
              <a:gd name="adj" fmla="val 5310"/>
            </a:avLst>
          </a:prstGeom>
          <a:solidFill>
            <a:srgbClr val="153D33"/>
          </a:solidFill>
          <a:ln w="9525">
            <a:solidFill>
              <a:srgbClr val="153D33"/>
            </a:solidFill>
            <a:prstDash val="solid"/>
          </a:ln>
        </p:spPr>
      </p:sp>
      <p:sp>
        <p:nvSpPr>
          <p:cNvPr id="14" name="callout-h-16">
            <a:extLst>
              <a:ext uri="{FF2B5EF4-FFF2-40B4-BE49-F238E27FC236}">
                <a16:creationId xmlns:a16="http://schemas.microsoft.com/office/drawing/2014/main" id="{A6BD57B9-6197-4695-899A-8B6A5AD62010}"/>
              </a:ext>
            </a:extLst>
          </p:cNvPr>
          <p:cNvSpPr>
            <a:spLocks noGrp="1"/>
          </p:cNvSpPr>
          <p:nvPr/>
        </p:nvSpPr>
        <p:spPr>
          <a:xfrm>
            <a:off x="5429250" y="3028950"/>
            <a:ext cx="3714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125" b="1">
                <a:solidFill>
                  <a:srgbClr val="F2D395"/>
                </a:solidFill>
              </a:defRPr>
            </a:pPr>
            <a:r>
              <a:rPr sz="1125" b="1">
                <a:solidFill>
                  <a:srgbClr val="F2D395"/>
                </a:solidFill>
              </a:rPr>
              <a:t>КЛЮЧОВИЙ АКЦЕНТ</a:t>
            </a:r>
          </a:p>
        </p:txBody>
      </p:sp>
      <p:sp>
        <p:nvSpPr>
          <p:cNvPr id="15" name="callout-b-16">
            <a:extLst>
              <a:ext uri="{FF2B5EF4-FFF2-40B4-BE49-F238E27FC236}">
                <a16:creationId xmlns:a16="http://schemas.microsoft.com/office/drawing/2014/main" id="{FD5C88D8-F449-4233-BD24-8E08D6A1DD3E}"/>
              </a:ext>
            </a:extLst>
          </p:cNvPr>
          <p:cNvSpPr>
            <a:spLocks noGrp="1"/>
          </p:cNvSpPr>
          <p:nvPr/>
        </p:nvSpPr>
        <p:spPr>
          <a:xfrm>
            <a:off x="5429250" y="3476625"/>
            <a:ext cx="3714750" cy="1181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Фіторемедіація й біоремедіація відносно недорогі, але потребують часу й підходять не для всіх речовин та концентрацій.</a:t>
            </a:r>
          </a:p>
        </p:txBody>
      </p:sp>
      <p:sp>
        <p:nvSpPr>
          <p:cNvPr id="16" name="note-rule-16">
            <a:extLst>
              <a:ext uri="{FF2B5EF4-FFF2-40B4-BE49-F238E27FC236}">
                <a16:creationId xmlns:a16="http://schemas.microsoft.com/office/drawing/2014/main" id="{AC0B9CC9-2F43-4B6B-88A4-9F2FD24F2BCF}"/>
              </a:ext>
            </a:extLst>
          </p:cNvPr>
          <p:cNvSpPr>
            <a:spLocks noGrp="1"/>
          </p:cNvSpPr>
          <p:nvPr/>
        </p:nvSpPr>
        <p:spPr>
          <a:xfrm>
            <a:off x="514350" y="5629275"/>
            <a:ext cx="9010650" cy="38100"/>
          </a:xfrm>
          <a:prstGeom prst="rect">
            <a:avLst/>
          </a:prstGeom>
          <a:solidFill>
            <a:srgbClr val="4D7B83"/>
          </a:solidFill>
          <a:ln w="9525">
            <a:solidFill>
              <a:srgbClr val="4D7B83"/>
            </a:solidFill>
            <a:prstDash val="solid"/>
          </a:ln>
        </p:spPr>
      </p:sp>
      <p:sp>
        <p:nvSpPr>
          <p:cNvPr id="17" name="note-16">
            <a:extLst>
              <a:ext uri="{FF2B5EF4-FFF2-40B4-BE49-F238E27FC236}">
                <a16:creationId xmlns:a16="http://schemas.microsoft.com/office/drawing/2014/main" id="{B1ACB8DE-E270-49AA-86D0-4F60A8D2B385}"/>
              </a:ext>
            </a:extLst>
          </p:cNvPr>
          <p:cNvSpPr>
            <a:spLocks noGrp="1"/>
          </p:cNvSpPr>
          <p:nvPr/>
        </p:nvSpPr>
        <p:spPr>
          <a:xfrm>
            <a:off x="762000" y="5791200"/>
            <a:ext cx="85153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75" b="1">
                <a:solidFill>
                  <a:srgbClr val="35634F"/>
                </a:solidFill>
              </a:defRPr>
            </a:pPr>
            <a:r>
              <a:rPr sz="1275" b="1">
                <a:solidFill>
                  <a:srgbClr val="35634F"/>
                </a:solidFill>
              </a:rPr>
              <a:t>Природне відновлення доцільне лише там, де система зберегла здатність до саморегуляції.</a:t>
            </a:r>
          </a:p>
        </p:txBody>
      </p:sp>
    </p:spTree>
    <p:extLst>
      <p:ext uri="{BB962C8B-B14F-4D97-AF65-F5344CB8AC3E}">
        <p14:creationId xmlns:p14="http://schemas.microsoft.com/office/powerpoint/2010/main" val="112804023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Рисунок 2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33">
            <a:extLst>
              <a:ext uri="{FF2B5EF4-FFF2-40B4-BE49-F238E27FC236}">
                <a16:creationId xmlns:a16="http://schemas.microsoft.com/office/drawing/2014/main" id="{6E64E92D-794F-4DD2-8863-45BC75BEE33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BF8EF"/>
          </a:solidFill>
          <a:ln w="9525">
            <a:solidFill>
              <a:srgbClr val="FBF8EF"/>
            </a:solidFill>
            <a:prstDash val="solid"/>
          </a:ln>
        </p:spPr>
      </p:sp>
      <p:sp>
        <p:nvSpPr>
          <p:cNvPr id="3" name="edge-33">
            <a:extLst>
              <a:ext uri="{FF2B5EF4-FFF2-40B4-BE49-F238E27FC236}">
                <a16:creationId xmlns:a16="http://schemas.microsoft.com/office/drawing/2014/main" id="{D35F09E6-836A-4835-80D7-19221580FCC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D99C35"/>
          </a:solidFill>
          <a:ln w="9525">
            <a:solidFill>
              <a:srgbClr val="D99C35"/>
            </a:solidFill>
            <a:prstDash val="solid"/>
          </a:ln>
        </p:spPr>
      </p:sp>
      <p:sp>
        <p:nvSpPr>
          <p:cNvPr id="4" name="course-33">
            <a:extLst>
              <a:ext uri="{FF2B5EF4-FFF2-40B4-BE49-F238E27FC236}">
                <a16:creationId xmlns:a16="http://schemas.microsoft.com/office/drawing/2014/main" id="{D182903E-26A8-4060-8C6A-8C981F7922D3}"/>
              </a:ext>
            </a:extLst>
          </p:cNvPr>
          <p:cNvSpPr>
            <a:spLocks noGrp="1"/>
          </p:cNvSpPr>
          <p:nvPr/>
        </p:nvSpPr>
        <p:spPr>
          <a:xfrm>
            <a:off x="514350" y="247650"/>
            <a:ext cx="3238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35634F"/>
                </a:solidFill>
              </a:defRPr>
            </a:pPr>
            <a:r>
              <a:rPr sz="975" b="1">
                <a:solidFill>
                  <a:srgbClr val="35634F"/>
                </a:solidFill>
              </a:rPr>
              <a:t>ВІЙСЬКОВА ЕКОЛОГІЯ</a:t>
            </a:r>
          </a:p>
        </p:txBody>
      </p:sp>
      <p:sp>
        <p:nvSpPr>
          <p:cNvPr id="5" name="section-33">
            <a:extLst>
              <a:ext uri="{FF2B5EF4-FFF2-40B4-BE49-F238E27FC236}">
                <a16:creationId xmlns:a16="http://schemas.microsoft.com/office/drawing/2014/main" id="{1B5974C2-F1D5-494F-8A3E-FDA2E9634B22}"/>
              </a:ext>
            </a:extLst>
          </p:cNvPr>
          <p:cNvSpPr>
            <a:spLocks noGrp="1"/>
          </p:cNvSpPr>
          <p:nvPr/>
        </p:nvSpPr>
        <p:spPr>
          <a:xfrm>
            <a:off x="5715000" y="247650"/>
            <a:ext cx="3810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769080"/>
                </a:solidFill>
              </a:defRPr>
            </a:pPr>
            <a:r>
              <a:rPr sz="900" b="1">
                <a:solidFill>
                  <a:srgbClr val="769080"/>
                </a:solidFill>
              </a:rPr>
              <a:t>РОЗДІЛ 17  ·  ЧАСТИНА А</a:t>
            </a:r>
          </a:p>
        </p:txBody>
      </p:sp>
      <p:sp>
        <p:nvSpPr>
          <p:cNvPr id="6" name="title-33">
            <a:extLst>
              <a:ext uri="{FF2B5EF4-FFF2-40B4-BE49-F238E27FC236}">
                <a16:creationId xmlns:a16="http://schemas.microsoft.com/office/drawing/2014/main" id="{47477066-78D7-49CA-85D3-1074DB4C9EF2}"/>
              </a:ext>
            </a:extLst>
          </p:cNvPr>
          <p:cNvSpPr>
            <a:spLocks noGrp="1"/>
          </p:cNvSpPr>
          <p:nvPr/>
        </p:nvSpPr>
        <p:spPr>
          <a:xfrm>
            <a:off x="514350" y="571500"/>
            <a:ext cx="89535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625" b="1">
                <a:solidFill>
                  <a:srgbClr val="173129"/>
                </a:solidFill>
              </a:defRPr>
            </a:pPr>
            <a:r>
              <a:rPr sz="2625" b="1">
                <a:solidFill>
                  <a:srgbClr val="173129"/>
                </a:solidFill>
              </a:rPr>
              <a:t>Екосистемний підхід оцінює повний ланцюг наслідків, а не окреме джерело</a:t>
            </a:r>
          </a:p>
        </p:txBody>
      </p:sp>
      <p:sp>
        <p:nvSpPr>
          <p:cNvPr id="7" name="rule-33">
            <a:extLst>
              <a:ext uri="{FF2B5EF4-FFF2-40B4-BE49-F238E27FC236}">
                <a16:creationId xmlns:a16="http://schemas.microsoft.com/office/drawing/2014/main" id="{192A3EAD-21E6-4738-AA5A-DF342DB4F3C8}"/>
              </a:ext>
            </a:extLst>
          </p:cNvPr>
          <p:cNvSpPr>
            <a:spLocks noGrp="1"/>
          </p:cNvSpPr>
          <p:nvPr/>
        </p:nvSpPr>
        <p:spPr>
          <a:xfrm>
            <a:off x="514350" y="1495425"/>
            <a:ext cx="9010650" cy="38100"/>
          </a:xfrm>
          <a:prstGeom prst="rect">
            <a:avLst/>
          </a:prstGeom>
          <a:solidFill>
            <a:srgbClr val="D99C35"/>
          </a:solidFill>
          <a:ln w="9525">
            <a:solidFill>
              <a:srgbClr val="D99C35"/>
            </a:solidFill>
            <a:prstDash val="solid"/>
          </a:ln>
        </p:spPr>
      </p:sp>
      <p:sp>
        <p:nvSpPr>
          <p:cNvPr id="8" name="number-33">
            <a:extLst>
              <a:ext uri="{FF2B5EF4-FFF2-40B4-BE49-F238E27FC236}">
                <a16:creationId xmlns:a16="http://schemas.microsoft.com/office/drawing/2014/main" id="{D627B559-AA87-4427-A9AB-993ACD9F3EB4}"/>
              </a:ext>
            </a:extLst>
          </p:cNvPr>
          <p:cNvSpPr>
            <a:spLocks noGrp="1"/>
          </p:cNvSpPr>
          <p:nvPr/>
        </p:nvSpPr>
        <p:spPr>
          <a:xfrm>
            <a:off x="10572750" y="361950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33</a:t>
            </a:r>
          </a:p>
        </p:txBody>
      </p:sp>
      <p:sp>
        <p:nvSpPr>
          <p:cNvPr id="9" name="foot-33">
            <a:extLst>
              <a:ext uri="{FF2B5EF4-FFF2-40B4-BE49-F238E27FC236}">
                <a16:creationId xmlns:a16="http://schemas.microsoft.com/office/drawing/2014/main" id="{8BFB4194-F900-4081-8CB3-0A819E320870}"/>
              </a:ext>
            </a:extLst>
          </p:cNvPr>
          <p:cNvSpPr>
            <a:spLocks noGrp="1"/>
          </p:cNvSpPr>
          <p:nvPr/>
        </p:nvSpPr>
        <p:spPr>
          <a:xfrm>
            <a:off x="10477500" y="6210300"/>
            <a:ext cx="12192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ЕКОСИСТЕМИ</a:t>
            </a:r>
          </a:p>
        </p:txBody>
      </p:sp>
      <p:sp>
        <p:nvSpPr>
          <p:cNvPr id="10" name="def-17">
            <a:extLst>
              <a:ext uri="{FF2B5EF4-FFF2-40B4-BE49-F238E27FC236}">
                <a16:creationId xmlns:a16="http://schemas.microsoft.com/office/drawing/2014/main" id="{6FB0B5EA-B5C8-48CA-A718-E24676E63D2E}"/>
              </a:ext>
            </a:extLst>
          </p:cNvPr>
          <p:cNvSpPr>
            <a:spLocks noGrp="1"/>
          </p:cNvSpPr>
          <p:nvPr/>
        </p:nvSpPr>
        <p:spPr>
          <a:xfrm>
            <a:off x="514350" y="1752600"/>
            <a:ext cx="901065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173129"/>
                </a:solidFill>
              </a:defRPr>
            </a:pPr>
            <a:r>
              <a:rPr sz="1650" b="1">
                <a:solidFill>
                  <a:srgbClr val="173129"/>
                </a:solidFill>
              </a:rPr>
              <a:t>Це комплексне планування, яке враховує взаємозв’язки між організмами, водою, ґрунтами, повітрям і діяльністю людини.</a:t>
            </a:r>
          </a:p>
        </p:txBody>
      </p:sp>
      <p:sp>
        <p:nvSpPr>
          <p:cNvPr id="11" name="ca-num-17-0">
            <a:extLst>
              <a:ext uri="{FF2B5EF4-FFF2-40B4-BE49-F238E27FC236}">
                <a16:creationId xmlns:a16="http://schemas.microsoft.com/office/drawing/2014/main" id="{FF4595B2-8C1C-4ACB-9E70-09DCD8C39DA0}"/>
              </a:ext>
            </a:extLst>
          </p:cNvPr>
          <p:cNvSpPr>
            <a:spLocks noGrp="1"/>
          </p:cNvSpPr>
          <p:nvPr/>
        </p:nvSpPr>
        <p:spPr>
          <a:xfrm>
            <a:off x="514350" y="3000375"/>
            <a:ext cx="571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D99C35"/>
                </a:solidFill>
              </a:defRPr>
            </a:pPr>
            <a:r>
              <a:rPr sz="1950" b="1">
                <a:solidFill>
                  <a:srgbClr val="D99C35"/>
                </a:solidFill>
              </a:rPr>
              <a:t>01</a:t>
            </a:r>
          </a:p>
        </p:txBody>
      </p:sp>
      <p:sp>
        <p:nvSpPr>
          <p:cNvPr id="12" name="ca-head-17-0">
            <a:extLst>
              <a:ext uri="{FF2B5EF4-FFF2-40B4-BE49-F238E27FC236}">
                <a16:creationId xmlns:a16="http://schemas.microsoft.com/office/drawing/2014/main" id="{648336D4-C942-4B76-9B08-C1E4EF782FF1}"/>
              </a:ext>
            </a:extLst>
          </p:cNvPr>
          <p:cNvSpPr>
            <a:spLocks noGrp="1"/>
          </p:cNvSpPr>
          <p:nvPr/>
        </p:nvSpPr>
        <p:spPr>
          <a:xfrm>
            <a:off x="514350" y="3476625"/>
            <a:ext cx="26670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35634F"/>
                </a:solidFill>
              </a:defRPr>
            </a:pPr>
            <a:r>
              <a:rPr sz="1650" b="1">
                <a:solidFill>
                  <a:srgbClr val="35634F"/>
                </a:solidFill>
              </a:rPr>
              <a:t>Ланцюг ризику</a:t>
            </a:r>
          </a:p>
        </p:txBody>
      </p:sp>
      <p:sp>
        <p:nvSpPr>
          <p:cNvPr id="13" name="ca-body-17-0">
            <a:extLst>
              <a:ext uri="{FF2B5EF4-FFF2-40B4-BE49-F238E27FC236}">
                <a16:creationId xmlns:a16="http://schemas.microsoft.com/office/drawing/2014/main" id="{66F259A6-7199-4752-82B4-07ED1AC12D85}"/>
              </a:ext>
            </a:extLst>
          </p:cNvPr>
          <p:cNvSpPr>
            <a:spLocks noGrp="1"/>
          </p:cNvSpPr>
          <p:nvPr/>
        </p:nvSpPr>
        <p:spPr>
          <a:xfrm>
            <a:off x="514350" y="3952875"/>
            <a:ext cx="2667000" cy="1333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617069"/>
                </a:solidFill>
              </a:defRPr>
            </a:pPr>
            <a:r>
              <a:rPr sz="1275" b="0">
                <a:solidFill>
                  <a:srgbClr val="617069"/>
                </a:solidFill>
              </a:rPr>
              <a:t>Витік → ґрунт → підземні води → колодязь → здоров’я людей.</a:t>
            </a:r>
          </a:p>
        </p:txBody>
      </p:sp>
      <p:sp>
        <p:nvSpPr>
          <p:cNvPr id="14" name="ca-line-17-0">
            <a:extLst>
              <a:ext uri="{FF2B5EF4-FFF2-40B4-BE49-F238E27FC236}">
                <a16:creationId xmlns:a16="http://schemas.microsoft.com/office/drawing/2014/main" id="{94172CE5-1738-4910-A258-6E415A4C83E7}"/>
              </a:ext>
            </a:extLst>
          </p:cNvPr>
          <p:cNvSpPr>
            <a:spLocks noGrp="1"/>
          </p:cNvSpPr>
          <p:nvPr/>
        </p:nvSpPr>
        <p:spPr>
          <a:xfrm>
            <a:off x="514350" y="5476875"/>
            <a:ext cx="2667000" cy="38100"/>
          </a:xfrm>
          <a:prstGeom prst="rect">
            <a:avLst/>
          </a:prstGeom>
          <a:solidFill>
            <a:srgbClr val="35634F"/>
          </a:solidFill>
          <a:ln w="9525">
            <a:solidFill>
              <a:srgbClr val="35634F"/>
            </a:solidFill>
            <a:prstDash val="solid"/>
          </a:ln>
        </p:spPr>
      </p:sp>
      <p:sp>
        <p:nvSpPr>
          <p:cNvPr id="15" name="ca-num-17-1">
            <a:extLst>
              <a:ext uri="{FF2B5EF4-FFF2-40B4-BE49-F238E27FC236}">
                <a16:creationId xmlns:a16="http://schemas.microsoft.com/office/drawing/2014/main" id="{FB430EC3-03BA-4D12-9791-B3723CE59C49}"/>
              </a:ext>
            </a:extLst>
          </p:cNvPr>
          <p:cNvSpPr>
            <a:spLocks noGrp="1"/>
          </p:cNvSpPr>
          <p:nvPr/>
        </p:nvSpPr>
        <p:spPr>
          <a:xfrm>
            <a:off x="3524250" y="3000375"/>
            <a:ext cx="571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D99C35"/>
                </a:solidFill>
              </a:defRPr>
            </a:pPr>
            <a:r>
              <a:rPr sz="1950" b="1">
                <a:solidFill>
                  <a:srgbClr val="D99C35"/>
                </a:solidFill>
              </a:rPr>
              <a:t>02</a:t>
            </a:r>
          </a:p>
        </p:txBody>
      </p:sp>
      <p:sp>
        <p:nvSpPr>
          <p:cNvPr id="16" name="ca-head-17-1">
            <a:extLst>
              <a:ext uri="{FF2B5EF4-FFF2-40B4-BE49-F238E27FC236}">
                <a16:creationId xmlns:a16="http://schemas.microsoft.com/office/drawing/2014/main" id="{A1EBB089-0F89-45FC-8235-DB441FB4AC65}"/>
              </a:ext>
            </a:extLst>
          </p:cNvPr>
          <p:cNvSpPr>
            <a:spLocks noGrp="1"/>
          </p:cNvSpPr>
          <p:nvPr/>
        </p:nvSpPr>
        <p:spPr>
          <a:xfrm>
            <a:off x="3524250" y="3476625"/>
            <a:ext cx="26670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35634F"/>
                </a:solidFill>
              </a:defRPr>
            </a:pPr>
            <a:r>
              <a:rPr sz="1650" b="1">
                <a:solidFill>
                  <a:srgbClr val="35634F"/>
                </a:solidFill>
              </a:rPr>
              <a:t>Територіальний контекст</a:t>
            </a:r>
          </a:p>
        </p:txBody>
      </p:sp>
      <p:sp>
        <p:nvSpPr>
          <p:cNvPr id="17" name="ca-body-17-1">
            <a:extLst>
              <a:ext uri="{FF2B5EF4-FFF2-40B4-BE49-F238E27FC236}">
                <a16:creationId xmlns:a16="http://schemas.microsoft.com/office/drawing/2014/main" id="{1D733B3F-5AEF-4750-A363-E6A12BE6E460}"/>
              </a:ext>
            </a:extLst>
          </p:cNvPr>
          <p:cNvSpPr>
            <a:spLocks noGrp="1"/>
          </p:cNvSpPr>
          <p:nvPr/>
        </p:nvSpPr>
        <p:spPr>
          <a:xfrm>
            <a:off x="3524250" y="3952875"/>
            <a:ext cx="2667000" cy="1333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617069"/>
                </a:solidFill>
              </a:defRPr>
            </a:pPr>
            <a:r>
              <a:rPr sz="1275" b="0">
                <a:solidFill>
                  <a:srgbClr val="617069"/>
                </a:solidFill>
              </a:rPr>
              <a:t>Рельєф, стік, оселища й джерела води визначають поширення впливу.</a:t>
            </a:r>
          </a:p>
        </p:txBody>
      </p:sp>
      <p:sp>
        <p:nvSpPr>
          <p:cNvPr id="18" name="ca-line-17-1">
            <a:extLst>
              <a:ext uri="{FF2B5EF4-FFF2-40B4-BE49-F238E27FC236}">
                <a16:creationId xmlns:a16="http://schemas.microsoft.com/office/drawing/2014/main" id="{E114C71C-D0E2-4B10-81D3-EFA846FE9645}"/>
              </a:ext>
            </a:extLst>
          </p:cNvPr>
          <p:cNvSpPr>
            <a:spLocks noGrp="1"/>
          </p:cNvSpPr>
          <p:nvPr/>
        </p:nvSpPr>
        <p:spPr>
          <a:xfrm>
            <a:off x="3524250" y="5476875"/>
            <a:ext cx="2667000" cy="38100"/>
          </a:xfrm>
          <a:prstGeom prst="rect">
            <a:avLst/>
          </a:prstGeom>
          <a:solidFill>
            <a:srgbClr val="4D7B83"/>
          </a:solidFill>
          <a:ln w="9525">
            <a:solidFill>
              <a:srgbClr val="4D7B83"/>
            </a:solidFill>
            <a:prstDash val="solid"/>
          </a:ln>
        </p:spPr>
      </p:sp>
      <p:sp>
        <p:nvSpPr>
          <p:cNvPr id="19" name="ca-num-17-2">
            <a:extLst>
              <a:ext uri="{FF2B5EF4-FFF2-40B4-BE49-F238E27FC236}">
                <a16:creationId xmlns:a16="http://schemas.microsoft.com/office/drawing/2014/main" id="{CCE23A58-D0F4-4F69-929D-FDEE215B299C}"/>
              </a:ext>
            </a:extLst>
          </p:cNvPr>
          <p:cNvSpPr>
            <a:spLocks noGrp="1"/>
          </p:cNvSpPr>
          <p:nvPr/>
        </p:nvSpPr>
        <p:spPr>
          <a:xfrm>
            <a:off x="6534150" y="3000375"/>
            <a:ext cx="571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D99C35"/>
                </a:solidFill>
              </a:defRPr>
            </a:pPr>
            <a:r>
              <a:rPr sz="1950" b="1">
                <a:solidFill>
                  <a:srgbClr val="D99C35"/>
                </a:solidFill>
              </a:rPr>
              <a:t>03</a:t>
            </a:r>
          </a:p>
        </p:txBody>
      </p:sp>
      <p:sp>
        <p:nvSpPr>
          <p:cNvPr id="20" name="ca-head-17-2">
            <a:extLst>
              <a:ext uri="{FF2B5EF4-FFF2-40B4-BE49-F238E27FC236}">
                <a16:creationId xmlns:a16="http://schemas.microsoft.com/office/drawing/2014/main" id="{382D9547-804E-40F9-9601-8FCFF205A71E}"/>
              </a:ext>
            </a:extLst>
          </p:cNvPr>
          <p:cNvSpPr>
            <a:spLocks noGrp="1"/>
          </p:cNvSpPr>
          <p:nvPr/>
        </p:nvSpPr>
        <p:spPr>
          <a:xfrm>
            <a:off x="6534150" y="3476625"/>
            <a:ext cx="26670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35634F"/>
                </a:solidFill>
              </a:defRPr>
            </a:pPr>
            <a:r>
              <a:rPr sz="1650" b="1">
                <a:solidFill>
                  <a:srgbClr val="35634F"/>
                </a:solidFill>
              </a:rPr>
              <a:t>Планування наперед</a:t>
            </a:r>
          </a:p>
        </p:txBody>
      </p:sp>
      <p:sp>
        <p:nvSpPr>
          <p:cNvPr id="21" name="ca-body-17-2">
            <a:extLst>
              <a:ext uri="{FF2B5EF4-FFF2-40B4-BE49-F238E27FC236}">
                <a16:creationId xmlns:a16="http://schemas.microsoft.com/office/drawing/2014/main" id="{4D1BA43F-BD5D-4CD0-AC76-CA761A7E62B1}"/>
              </a:ext>
            </a:extLst>
          </p:cNvPr>
          <p:cNvSpPr>
            <a:spLocks noGrp="1"/>
          </p:cNvSpPr>
          <p:nvPr/>
        </p:nvSpPr>
        <p:spPr>
          <a:xfrm>
            <a:off x="6534150" y="3952875"/>
            <a:ext cx="2667000" cy="1333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617069"/>
                </a:solidFill>
              </a:defRPr>
            </a:pPr>
            <a:r>
              <a:rPr sz="1275" b="0">
                <a:solidFill>
                  <a:srgbClr val="617069"/>
                </a:solidFill>
              </a:rPr>
              <a:t>Відновлення передбачають ще до завершення використання території.</a:t>
            </a:r>
          </a:p>
        </p:txBody>
      </p:sp>
      <p:sp>
        <p:nvSpPr>
          <p:cNvPr id="22" name="ca-line-17-2">
            <a:extLst>
              <a:ext uri="{FF2B5EF4-FFF2-40B4-BE49-F238E27FC236}">
                <a16:creationId xmlns:a16="http://schemas.microsoft.com/office/drawing/2014/main" id="{E857F890-90BE-43CC-964B-5A779B34F083}"/>
              </a:ext>
            </a:extLst>
          </p:cNvPr>
          <p:cNvSpPr>
            <a:spLocks noGrp="1"/>
          </p:cNvSpPr>
          <p:nvPr/>
        </p:nvSpPr>
        <p:spPr>
          <a:xfrm>
            <a:off x="6534150" y="5476875"/>
            <a:ext cx="2667000" cy="38100"/>
          </a:xfrm>
          <a:prstGeom prst="rect">
            <a:avLst/>
          </a:prstGeom>
          <a:solidFill>
            <a:srgbClr val="A15A35"/>
          </a:solidFill>
          <a:ln w="9525">
            <a:solidFill>
              <a:srgbClr val="A15A35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14075723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per-34">
            <a:extLst>
              <a:ext uri="{FF2B5EF4-FFF2-40B4-BE49-F238E27FC236}">
                <a16:creationId xmlns:a16="http://schemas.microsoft.com/office/drawing/2014/main" id="{7BA4BB5C-223D-46FD-A0AE-6E3D14742A0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134600" cy="6858000"/>
          </a:xfrm>
          <a:prstGeom prst="rect">
            <a:avLst/>
          </a:prstGeom>
          <a:solidFill>
            <a:srgbClr val="FBF8EF"/>
          </a:solidFill>
          <a:ln w="9525">
            <a:solidFill>
              <a:srgbClr val="FBF8EF"/>
            </a:solidFill>
            <a:prstDash val="solid"/>
          </a:ln>
        </p:spPr>
      </p:sp>
      <p:sp>
        <p:nvSpPr>
          <p:cNvPr id="3" name="edge-34">
            <a:extLst>
              <a:ext uri="{FF2B5EF4-FFF2-40B4-BE49-F238E27FC236}">
                <a16:creationId xmlns:a16="http://schemas.microsoft.com/office/drawing/2014/main" id="{040F9701-3AAB-40F2-A0F4-59F2591472C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4D7B83"/>
          </a:solidFill>
          <a:ln w="9525">
            <a:solidFill>
              <a:srgbClr val="4D7B83"/>
            </a:solidFill>
            <a:prstDash val="solid"/>
          </a:ln>
        </p:spPr>
      </p:sp>
      <p:sp>
        <p:nvSpPr>
          <p:cNvPr id="4" name="course-34">
            <a:extLst>
              <a:ext uri="{FF2B5EF4-FFF2-40B4-BE49-F238E27FC236}">
                <a16:creationId xmlns:a16="http://schemas.microsoft.com/office/drawing/2014/main" id="{7326DF58-F93F-41FF-A796-87F16C51BCBD}"/>
              </a:ext>
            </a:extLst>
          </p:cNvPr>
          <p:cNvSpPr>
            <a:spLocks noGrp="1"/>
          </p:cNvSpPr>
          <p:nvPr/>
        </p:nvSpPr>
        <p:spPr>
          <a:xfrm>
            <a:off x="514350" y="247650"/>
            <a:ext cx="3238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35634F"/>
                </a:solidFill>
              </a:defRPr>
            </a:pPr>
            <a:r>
              <a:rPr sz="975" b="1">
                <a:solidFill>
                  <a:srgbClr val="35634F"/>
                </a:solidFill>
              </a:rPr>
              <a:t>ВІЙСЬКОВА ЕКОЛОГІЯ</a:t>
            </a:r>
          </a:p>
        </p:txBody>
      </p:sp>
      <p:sp>
        <p:nvSpPr>
          <p:cNvPr id="5" name="section-34">
            <a:extLst>
              <a:ext uri="{FF2B5EF4-FFF2-40B4-BE49-F238E27FC236}">
                <a16:creationId xmlns:a16="http://schemas.microsoft.com/office/drawing/2014/main" id="{6B98C83F-F071-480E-9A96-ED092AC72BFE}"/>
              </a:ext>
            </a:extLst>
          </p:cNvPr>
          <p:cNvSpPr>
            <a:spLocks noGrp="1"/>
          </p:cNvSpPr>
          <p:nvPr/>
        </p:nvSpPr>
        <p:spPr>
          <a:xfrm>
            <a:off x="5715000" y="247650"/>
            <a:ext cx="3810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769080"/>
                </a:solidFill>
              </a:defRPr>
            </a:pPr>
            <a:r>
              <a:rPr sz="900" b="1">
                <a:solidFill>
                  <a:srgbClr val="769080"/>
                </a:solidFill>
              </a:rPr>
              <a:t>РОЗДІЛ 17  ·  ЧАСТИНА Б</a:t>
            </a:r>
          </a:p>
        </p:txBody>
      </p:sp>
      <p:sp>
        <p:nvSpPr>
          <p:cNvPr id="6" name="title-34">
            <a:extLst>
              <a:ext uri="{FF2B5EF4-FFF2-40B4-BE49-F238E27FC236}">
                <a16:creationId xmlns:a16="http://schemas.microsoft.com/office/drawing/2014/main" id="{29D2804F-FF57-4A23-A07C-A5780FEFF6AA}"/>
              </a:ext>
            </a:extLst>
          </p:cNvPr>
          <p:cNvSpPr>
            <a:spLocks noGrp="1"/>
          </p:cNvSpPr>
          <p:nvPr/>
        </p:nvSpPr>
        <p:spPr>
          <a:xfrm>
            <a:off x="514350" y="571500"/>
            <a:ext cx="89535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625" b="1">
                <a:solidFill>
                  <a:srgbClr val="173129"/>
                </a:solidFill>
              </a:defRPr>
            </a:pPr>
            <a:r>
              <a:rPr sz="2625" b="1">
                <a:solidFill>
                  <a:srgbClr val="173129"/>
                </a:solidFill>
              </a:rPr>
              <a:t>Оборонне завдання і захист довкілля можна поєднувати через грамотне планування</a:t>
            </a:r>
          </a:p>
        </p:txBody>
      </p:sp>
      <p:sp>
        <p:nvSpPr>
          <p:cNvPr id="7" name="rule-34">
            <a:extLst>
              <a:ext uri="{FF2B5EF4-FFF2-40B4-BE49-F238E27FC236}">
                <a16:creationId xmlns:a16="http://schemas.microsoft.com/office/drawing/2014/main" id="{29AAE1FE-3318-4076-9511-70B26D2C32EA}"/>
              </a:ext>
            </a:extLst>
          </p:cNvPr>
          <p:cNvSpPr>
            <a:spLocks noGrp="1"/>
          </p:cNvSpPr>
          <p:nvPr/>
        </p:nvSpPr>
        <p:spPr>
          <a:xfrm>
            <a:off x="514350" y="1495425"/>
            <a:ext cx="9010650" cy="38100"/>
          </a:xfrm>
          <a:prstGeom prst="rect">
            <a:avLst/>
          </a:prstGeom>
          <a:solidFill>
            <a:srgbClr val="4D7B83"/>
          </a:solidFill>
          <a:ln w="9525">
            <a:solidFill>
              <a:srgbClr val="4D7B83"/>
            </a:solidFill>
            <a:prstDash val="solid"/>
          </a:ln>
        </p:spPr>
      </p:sp>
      <p:sp>
        <p:nvSpPr>
          <p:cNvPr id="8" name="number-34">
            <a:extLst>
              <a:ext uri="{FF2B5EF4-FFF2-40B4-BE49-F238E27FC236}">
                <a16:creationId xmlns:a16="http://schemas.microsoft.com/office/drawing/2014/main" id="{17A3AC18-AD2C-461E-8CFE-1DEAC3D77705}"/>
              </a:ext>
            </a:extLst>
          </p:cNvPr>
          <p:cNvSpPr>
            <a:spLocks noGrp="1"/>
          </p:cNvSpPr>
          <p:nvPr/>
        </p:nvSpPr>
        <p:spPr>
          <a:xfrm>
            <a:off x="10572750" y="361950"/>
            <a:ext cx="110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34</a:t>
            </a:r>
          </a:p>
        </p:txBody>
      </p:sp>
      <p:sp>
        <p:nvSpPr>
          <p:cNvPr id="9" name="foot-34">
            <a:extLst>
              <a:ext uri="{FF2B5EF4-FFF2-40B4-BE49-F238E27FC236}">
                <a16:creationId xmlns:a16="http://schemas.microsoft.com/office/drawing/2014/main" id="{0AA12C96-02DA-4C02-B6AA-FDBCC643B6CF}"/>
              </a:ext>
            </a:extLst>
          </p:cNvPr>
          <p:cNvSpPr>
            <a:spLocks noGrp="1"/>
          </p:cNvSpPr>
          <p:nvPr/>
        </p:nvSpPr>
        <p:spPr>
          <a:xfrm>
            <a:off x="10477500" y="6210300"/>
            <a:ext cx="12192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ЕКОСИСТЕМИ</a:t>
            </a:r>
          </a:p>
        </p:txBody>
      </p:sp>
      <p:sp>
        <p:nvSpPr>
          <p:cNvPr id="10" name="lead-17">
            <a:extLst>
              <a:ext uri="{FF2B5EF4-FFF2-40B4-BE49-F238E27FC236}">
                <a16:creationId xmlns:a16="http://schemas.microsoft.com/office/drawing/2014/main" id="{69074B2B-D0D7-4C95-9D99-9B5B248C7529}"/>
              </a:ext>
            </a:extLst>
          </p:cNvPr>
          <p:cNvSpPr>
            <a:spLocks noGrp="1"/>
          </p:cNvSpPr>
          <p:nvPr/>
        </p:nvSpPr>
        <p:spPr>
          <a:xfrm>
            <a:off x="514350" y="1752600"/>
            <a:ext cx="901065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1">
                <a:solidFill>
                  <a:srgbClr val="173129"/>
                </a:solidFill>
              </a:defRPr>
            </a:pPr>
            <a:r>
              <a:rPr sz="1575" b="1">
                <a:solidFill>
                  <a:srgbClr val="173129"/>
                </a:solidFill>
              </a:rPr>
              <a:t>Екосистемний підхід не заперечує оборонних потреб — він запобігає додатковій шкоді, яка не дає воєнної переваги й погіршує умови для людей.</a:t>
            </a:r>
          </a:p>
        </p:txBody>
      </p:sp>
      <p:sp>
        <p:nvSpPr>
          <p:cNvPr id="11" name="action-h-17">
            <a:extLst>
              <a:ext uri="{FF2B5EF4-FFF2-40B4-BE49-F238E27FC236}">
                <a16:creationId xmlns:a16="http://schemas.microsoft.com/office/drawing/2014/main" id="{83D7462B-8A7C-404A-81FC-5AAD5E9885CB}"/>
              </a:ext>
            </a:extLst>
          </p:cNvPr>
          <p:cNvSpPr>
            <a:spLocks noGrp="1"/>
          </p:cNvSpPr>
          <p:nvPr/>
        </p:nvSpPr>
        <p:spPr>
          <a:xfrm>
            <a:off x="514350" y="2800350"/>
            <a:ext cx="4000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35634F"/>
                </a:solidFill>
              </a:defRPr>
            </a:pPr>
            <a:r>
              <a:rPr sz="1725" b="1">
                <a:solidFill>
                  <a:srgbClr val="35634F"/>
                </a:solidFill>
              </a:rPr>
              <a:t>Що врахувати на практиці</a:t>
            </a:r>
          </a:p>
        </p:txBody>
      </p:sp>
      <p:sp>
        <p:nvSpPr>
          <p:cNvPr id="12" name="actions-17">
            <a:extLst>
              <a:ext uri="{FF2B5EF4-FFF2-40B4-BE49-F238E27FC236}">
                <a16:creationId xmlns:a16="http://schemas.microsoft.com/office/drawing/2014/main" id="{F47E85A8-DD17-419E-9E90-57E50BCA6CDC}"/>
              </a:ext>
            </a:extLst>
          </p:cNvPr>
          <p:cNvSpPr>
            <a:spLocks noGrp="1"/>
          </p:cNvSpPr>
          <p:nvPr/>
        </p:nvSpPr>
        <p:spPr>
          <a:xfrm>
            <a:off x="514350" y="3257550"/>
            <a:ext cx="4191000" cy="2095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617069"/>
                </a:solidFill>
              </a:defRPr>
            </a:pPr>
            <a:r>
              <a:rPr sz="1275" b="0">
                <a:solidFill>
                  <a:srgbClr val="617069"/>
                </a:solidFill>
              </a:rPr>
              <a:t>•  попередньо оцінити територію</a:t>
            </a:r>
          </a:p>
          <a:p>
            <a:pPr algn="l">
              <a:defRPr sz="1275" b="0">
                <a:solidFill>
                  <a:srgbClr val="617069"/>
                </a:solidFill>
              </a:defRPr>
            </a:pPr>
            <a:r>
              <a:rPr sz="1275" b="0">
                <a:solidFill>
                  <a:srgbClr val="617069"/>
                </a:solidFill>
              </a:rPr>
              <a:t>•  визначити вразливі природні об’єкти</a:t>
            </a:r>
          </a:p>
          <a:p>
            <a:pPr algn="l">
              <a:defRPr sz="1275" b="0">
                <a:solidFill>
                  <a:srgbClr val="617069"/>
                </a:solidFill>
              </a:defRPr>
            </a:pPr>
            <a:r>
              <a:rPr sz="1275" b="0">
                <a:solidFill>
                  <a:srgbClr val="617069"/>
                </a:solidFill>
              </a:rPr>
              <a:t>•  обрати безпечні місця для пального й відходів</a:t>
            </a:r>
          </a:p>
          <a:p>
            <a:pPr algn="l">
              <a:defRPr sz="1275" b="0">
                <a:solidFill>
                  <a:srgbClr val="617069"/>
                </a:solidFill>
              </a:defRPr>
            </a:pPr>
            <a:r>
              <a:rPr sz="1275" b="0">
                <a:solidFill>
                  <a:srgbClr val="617069"/>
                </a:solidFill>
              </a:rPr>
              <a:t>•  обмежити рух техніки та захистити воду</a:t>
            </a:r>
          </a:p>
          <a:p>
            <a:pPr algn="l">
              <a:defRPr sz="1275" b="0">
                <a:solidFill>
                  <a:srgbClr val="617069"/>
                </a:solidFill>
              </a:defRPr>
            </a:pPr>
            <a:r>
              <a:rPr sz="1275" b="0">
                <a:solidFill>
                  <a:srgbClr val="617069"/>
                </a:solidFill>
              </a:rPr>
              <a:t>•  закласти план відновлення в життєвий цикл об’єкта</a:t>
            </a:r>
          </a:p>
        </p:txBody>
      </p:sp>
      <p:sp>
        <p:nvSpPr>
          <p:cNvPr id="13" name="callout-17">
            <a:extLst>
              <a:ext uri="{FF2B5EF4-FFF2-40B4-BE49-F238E27FC236}">
                <a16:creationId xmlns:a16="http://schemas.microsoft.com/office/drawing/2014/main" id="{2033B82A-53FD-4089-864D-87A9CCB42B15}"/>
              </a:ext>
            </a:extLst>
          </p:cNvPr>
          <p:cNvSpPr>
            <a:spLocks noGrp="1"/>
          </p:cNvSpPr>
          <p:nvPr/>
        </p:nvSpPr>
        <p:spPr>
          <a:xfrm>
            <a:off x="5095875" y="2800350"/>
            <a:ext cx="4429125" cy="2152650"/>
          </a:xfrm>
          <a:prstGeom prst="roundRect">
            <a:avLst>
              <a:gd name="adj" fmla="val 5310"/>
            </a:avLst>
          </a:prstGeom>
          <a:solidFill>
            <a:srgbClr val="153D33"/>
          </a:solidFill>
          <a:ln w="9525">
            <a:solidFill>
              <a:srgbClr val="153D33"/>
            </a:solidFill>
            <a:prstDash val="solid"/>
          </a:ln>
        </p:spPr>
      </p:sp>
      <p:sp>
        <p:nvSpPr>
          <p:cNvPr id="14" name="callout-h-17">
            <a:extLst>
              <a:ext uri="{FF2B5EF4-FFF2-40B4-BE49-F238E27FC236}">
                <a16:creationId xmlns:a16="http://schemas.microsoft.com/office/drawing/2014/main" id="{B140916E-9457-434C-8A17-0970DAFF14ED}"/>
              </a:ext>
            </a:extLst>
          </p:cNvPr>
          <p:cNvSpPr>
            <a:spLocks noGrp="1"/>
          </p:cNvSpPr>
          <p:nvPr/>
        </p:nvSpPr>
        <p:spPr>
          <a:xfrm>
            <a:off x="5429250" y="3028950"/>
            <a:ext cx="3714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125" b="1">
                <a:solidFill>
                  <a:srgbClr val="F2D395"/>
                </a:solidFill>
              </a:defRPr>
            </a:pPr>
            <a:r>
              <a:rPr sz="1125" b="1">
                <a:solidFill>
                  <a:srgbClr val="F2D395"/>
                </a:solidFill>
              </a:rPr>
              <a:t>КЛЮЧОВИЙ АКЦЕНТ</a:t>
            </a:r>
          </a:p>
        </p:txBody>
      </p:sp>
      <p:sp>
        <p:nvSpPr>
          <p:cNvPr id="15" name="callout-b-17">
            <a:extLst>
              <a:ext uri="{FF2B5EF4-FFF2-40B4-BE49-F238E27FC236}">
                <a16:creationId xmlns:a16="http://schemas.microsoft.com/office/drawing/2014/main" id="{A9F2900A-8C90-4CB8-8DF3-F6AA46364470}"/>
              </a:ext>
            </a:extLst>
          </p:cNvPr>
          <p:cNvSpPr>
            <a:spLocks noGrp="1"/>
          </p:cNvSpPr>
          <p:nvPr/>
        </p:nvSpPr>
        <p:spPr>
          <a:xfrm>
            <a:off x="5429250" y="3476625"/>
            <a:ext cx="3714750" cy="1181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Мета — не допустити шкоди, яка створює нові ризики, ускладнює використання території та збільшує витрати на відновлення.</a:t>
            </a:r>
          </a:p>
        </p:txBody>
      </p:sp>
      <p:sp>
        <p:nvSpPr>
          <p:cNvPr id="16" name="note-rule-17">
            <a:extLst>
              <a:ext uri="{FF2B5EF4-FFF2-40B4-BE49-F238E27FC236}">
                <a16:creationId xmlns:a16="http://schemas.microsoft.com/office/drawing/2014/main" id="{7BC70DE7-8B57-4D37-8AF9-BE46697388C6}"/>
              </a:ext>
            </a:extLst>
          </p:cNvPr>
          <p:cNvSpPr>
            <a:spLocks noGrp="1"/>
          </p:cNvSpPr>
          <p:nvPr/>
        </p:nvSpPr>
        <p:spPr>
          <a:xfrm>
            <a:off x="514350" y="5629275"/>
            <a:ext cx="9010650" cy="38100"/>
          </a:xfrm>
          <a:prstGeom prst="rect">
            <a:avLst/>
          </a:prstGeom>
          <a:solidFill>
            <a:srgbClr val="4D7B83"/>
          </a:solidFill>
          <a:ln w="9525">
            <a:solidFill>
              <a:srgbClr val="4D7B83"/>
            </a:solidFill>
            <a:prstDash val="solid"/>
          </a:ln>
        </p:spPr>
      </p:sp>
      <p:sp>
        <p:nvSpPr>
          <p:cNvPr id="17" name="note-17">
            <a:extLst>
              <a:ext uri="{FF2B5EF4-FFF2-40B4-BE49-F238E27FC236}">
                <a16:creationId xmlns:a16="http://schemas.microsoft.com/office/drawing/2014/main" id="{C08B431A-3F5E-481A-90CD-5124F18592C1}"/>
              </a:ext>
            </a:extLst>
          </p:cNvPr>
          <p:cNvSpPr>
            <a:spLocks noGrp="1"/>
          </p:cNvSpPr>
          <p:nvPr/>
        </p:nvSpPr>
        <p:spPr>
          <a:xfrm>
            <a:off x="762000" y="5791200"/>
            <a:ext cx="85153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75" b="1">
                <a:solidFill>
                  <a:srgbClr val="35634F"/>
                </a:solidFill>
              </a:defRPr>
            </a:pPr>
            <a:r>
              <a:rPr sz="1275" b="1">
                <a:solidFill>
                  <a:srgbClr val="35634F"/>
                </a:solidFill>
              </a:rPr>
              <a:t>Екосистемне мислення перетворює розрізнені природоохоронні дії на систему управління ризиками.</a:t>
            </a:r>
          </a:p>
        </p:txBody>
      </p:sp>
    </p:spTree>
    <p:extLst>
      <p:ext uri="{BB962C8B-B14F-4D97-AF65-F5344CB8AC3E}">
        <p14:creationId xmlns:p14="http://schemas.microsoft.com/office/powerpoint/2010/main" val="818477302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4502</Words>
  <Application>Microsoft Office PowerPoint</Application>
  <DocSecurity>0</DocSecurity>
  <PresentationFormat>Широкий екран</PresentationFormat>
  <Paragraphs>672</Paragraphs>
  <Slides>35</Slides>
  <Notes>35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35</vt:i4>
      </vt:variant>
    </vt:vector>
  </HeadingPairs>
  <TitlesOfParts>
    <vt:vector size="37" baseType="lpstr">
      <vt:lpstr>Calibri</vt:lpstr>
      <vt:lpstr>ChatGPT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Lenovo</cp:lastModifiedBy>
  <cp:revision>1</cp:revision>
  <dcterms:created xsi:type="dcterms:W3CDTF">2026-09-03T08:49:07Z</dcterms:created>
  <dcterms:modified xsi:type="dcterms:W3CDTF">2026-09-09T09:01:06Z</dcterms:modified>
</cp:coreProperties>
</file>