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tableStyles" Target="tableStyle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presProps" Target="pres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«Біогеоценоз. Біоценоз. Екологічні сукцесії».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over-panel">
            <a:extLst>
              <a:ext uri="{FF2B5EF4-FFF2-40B4-BE49-F238E27FC236}">
                <a16:creationId xmlns:a16="http://schemas.microsoft.com/office/drawing/2014/main" id="{09C052AE-82D1-4FCD-A9EC-9D68DD5065C7}"/>
              </a:ext>
            </a:extLst>
          </p:cNvPr>
          <p:cNvSpPr>
            <a:spLocks noGrp="1"/>
          </p:cNvSpPr>
          <p:nvPr/>
        </p:nvSpPr>
        <p:spPr>
          <a:xfrm>
            <a:off x="0" y="28136"/>
            <a:ext cx="7239000" cy="6858000"/>
          </a:xfrm>
          <a:prstGeom prst="rect">
            <a:avLst/>
          </a:prstGeom>
          <a:solidFill>
            <a:srgbClr val="123A2F"/>
          </a:solidFill>
          <a:ln w="9525">
            <a:solidFill>
              <a:srgbClr val="123A2F"/>
            </a:solidFill>
            <a:prstDash val="solid"/>
          </a:ln>
        </p:spPr>
      </p:sp>
      <p:sp>
        <p:nvSpPr>
          <p:cNvPr id="3" name="cover-edge">
            <a:extLst>
              <a:ext uri="{FF2B5EF4-FFF2-40B4-BE49-F238E27FC236}">
                <a16:creationId xmlns:a16="http://schemas.microsoft.com/office/drawing/2014/main" id="{20A98746-F151-4C75-BDB5-5F5950ADA24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D8A23A"/>
          </a:solidFill>
          <a:ln w="9525">
            <a:solidFill>
              <a:srgbClr val="D8A23A"/>
            </a:solidFill>
            <a:prstDash val="solid"/>
          </a:ln>
        </p:spPr>
      </p:sp>
      <p:sp>
        <p:nvSpPr>
          <p:cNvPr id="4" name="kicker">
            <a:extLst>
              <a:ext uri="{FF2B5EF4-FFF2-40B4-BE49-F238E27FC236}">
                <a16:creationId xmlns:a16="http://schemas.microsoft.com/office/drawing/2014/main" id="{4988B18A-A213-453F-A2B6-9B6EABC8DB9D}"/>
              </a:ext>
            </a:extLst>
          </p:cNvPr>
          <p:cNvSpPr>
            <a:spLocks noGrp="1"/>
          </p:cNvSpPr>
          <p:nvPr/>
        </p:nvSpPr>
        <p:spPr>
          <a:xfrm>
            <a:off x="666750" y="685800"/>
            <a:ext cx="5905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F1D28B"/>
                </a:solidFill>
              </a:defRPr>
            </a:pPr>
            <a:r>
              <a:rPr sz="1125" b="1" dirty="0">
                <a:solidFill>
                  <a:srgbClr val="F1D28B"/>
                </a:solidFill>
              </a:rPr>
              <a:t>ЛЕКЦІЯ</a:t>
            </a:r>
            <a:r>
              <a:rPr lang="uk-UA" sz="1125" b="1" dirty="0">
                <a:solidFill>
                  <a:srgbClr val="F1D28B"/>
                </a:solidFill>
              </a:rPr>
              <a:t> 3</a:t>
            </a:r>
            <a:r>
              <a:rPr sz="1125" b="1" dirty="0">
                <a:solidFill>
                  <a:srgbClr val="F1D28B"/>
                </a:solidFill>
              </a:rPr>
              <a:t> З ДИСЦИПЛІНИ «ВІЙСЬКОВА ЕКОЛОГІЯ»</a:t>
            </a:r>
          </a:p>
        </p:txBody>
      </p:sp>
      <p:sp>
        <p:nvSpPr>
          <p:cNvPr id="5" name="title">
            <a:extLst>
              <a:ext uri="{FF2B5EF4-FFF2-40B4-BE49-F238E27FC236}">
                <a16:creationId xmlns:a16="http://schemas.microsoft.com/office/drawing/2014/main" id="{8A0B9443-903D-481B-B96F-45097022858B}"/>
              </a:ext>
            </a:extLst>
          </p:cNvPr>
          <p:cNvSpPr>
            <a:spLocks noGrp="1"/>
          </p:cNvSpPr>
          <p:nvPr/>
        </p:nvSpPr>
        <p:spPr>
          <a:xfrm>
            <a:off x="666750" y="1257300"/>
            <a:ext cx="59055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600" b="1">
                <a:solidFill>
                  <a:srgbClr val="FFFFFF"/>
                </a:solidFill>
              </a:defRPr>
            </a:pPr>
            <a:r>
              <a:rPr sz="3600" b="1">
                <a:solidFill>
                  <a:srgbClr val="FFFFFF"/>
                </a:solidFill>
              </a:rPr>
              <a:t>Біогеоценоз. Біоценоз.</a:t>
            </a:r>
          </a:p>
        </p:txBody>
      </p:sp>
      <p:sp>
        <p:nvSpPr>
          <p:cNvPr id="6" name="subtitle">
            <a:extLst>
              <a:ext uri="{FF2B5EF4-FFF2-40B4-BE49-F238E27FC236}">
                <a16:creationId xmlns:a16="http://schemas.microsoft.com/office/drawing/2014/main" id="{10C73F04-224C-4889-BA5A-F7B4D2AFC927}"/>
              </a:ext>
            </a:extLst>
          </p:cNvPr>
          <p:cNvSpPr>
            <a:spLocks noGrp="1"/>
          </p:cNvSpPr>
          <p:nvPr/>
        </p:nvSpPr>
        <p:spPr>
          <a:xfrm>
            <a:off x="666750" y="2076450"/>
            <a:ext cx="59055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FFFFFF"/>
                </a:solidFill>
              </a:defRPr>
            </a:pPr>
            <a:r>
              <a:rPr sz="2925" b="1">
                <a:solidFill>
                  <a:srgbClr val="FFFFFF"/>
                </a:solidFill>
              </a:rPr>
              <a:t>Екологічні сукцесії</a:t>
            </a:r>
          </a:p>
        </p:txBody>
      </p:sp>
      <p:sp>
        <p:nvSpPr>
          <p:cNvPr id="7" name="rule">
            <a:extLst>
              <a:ext uri="{FF2B5EF4-FFF2-40B4-BE49-F238E27FC236}">
                <a16:creationId xmlns:a16="http://schemas.microsoft.com/office/drawing/2014/main" id="{6819D357-7C6D-4DCC-BD9B-DD5B478BED2A}"/>
              </a:ext>
            </a:extLst>
          </p:cNvPr>
          <p:cNvSpPr>
            <a:spLocks noGrp="1"/>
          </p:cNvSpPr>
          <p:nvPr/>
        </p:nvSpPr>
        <p:spPr>
          <a:xfrm>
            <a:off x="666750" y="3162300"/>
            <a:ext cx="2476500" cy="57150"/>
          </a:xfrm>
          <a:prstGeom prst="rect">
            <a:avLst/>
          </a:prstGeom>
          <a:solidFill>
            <a:srgbClr val="D8A23A"/>
          </a:solidFill>
          <a:ln w="9525">
            <a:solidFill>
              <a:srgbClr val="D8A23A"/>
            </a:solidFill>
            <a:prstDash val="solid"/>
          </a:ln>
        </p:spPr>
      </p:sp>
      <p:sp>
        <p:nvSpPr>
          <p:cNvPr id="9" name="scope">
            <a:extLst>
              <a:ext uri="{FF2B5EF4-FFF2-40B4-BE49-F238E27FC236}">
                <a16:creationId xmlns:a16="http://schemas.microsoft.com/office/drawing/2014/main" id="{4578ADE9-323F-4B59-B3F7-0F00143960BC}"/>
              </a:ext>
            </a:extLst>
          </p:cNvPr>
          <p:cNvSpPr>
            <a:spLocks noGrp="1"/>
          </p:cNvSpPr>
          <p:nvPr/>
        </p:nvSpPr>
        <p:spPr>
          <a:xfrm>
            <a:off x="666750" y="4524375"/>
            <a:ext cx="561975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D8E1DA"/>
                </a:solidFill>
              </a:defRPr>
            </a:pPr>
            <a:r>
              <a:rPr sz="1500" b="0">
                <a:solidFill>
                  <a:srgbClr val="D8E1DA"/>
                </a:solidFill>
              </a:rPr>
              <a:t>Структура, функціонування, порушення та відновлення природних угруповань</a:t>
            </a:r>
          </a:p>
        </p:txBody>
      </p:sp>
    </p:spTree>
    <p:extLst>
      <p:ext uri="{BB962C8B-B14F-4D97-AF65-F5344CB8AC3E}">
        <p14:creationId xmlns:p14="http://schemas.microsoft.com/office/powerpoint/2010/main" val="434007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1">
            <a:extLst>
              <a:ext uri="{FF2B5EF4-FFF2-40B4-BE49-F238E27FC236}">
                <a16:creationId xmlns:a16="http://schemas.microsoft.com/office/drawing/2014/main" id="{B867B533-CA59-4793-9A1D-D0D013A4325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1">
            <a:extLst>
              <a:ext uri="{FF2B5EF4-FFF2-40B4-BE49-F238E27FC236}">
                <a16:creationId xmlns:a16="http://schemas.microsoft.com/office/drawing/2014/main" id="{AF7FD43F-9C10-4285-96CE-C793BAEB111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D8A23A"/>
          </a:solidFill>
          <a:ln w="9525">
            <a:solidFill>
              <a:srgbClr val="D8A23A"/>
            </a:solidFill>
            <a:prstDash val="solid"/>
          </a:ln>
        </p:spPr>
      </p:sp>
      <p:sp>
        <p:nvSpPr>
          <p:cNvPr id="4" name="meta-1">
            <a:extLst>
              <a:ext uri="{FF2B5EF4-FFF2-40B4-BE49-F238E27FC236}">
                <a16:creationId xmlns:a16="http://schemas.microsoft.com/office/drawing/2014/main" id="{D15FA635-4626-45C4-A00C-A139E8E81D4C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МЕТА</a:t>
            </a:r>
          </a:p>
        </p:txBody>
      </p:sp>
      <p:sp>
        <p:nvSpPr>
          <p:cNvPr id="5" name="num-1">
            <a:extLst>
              <a:ext uri="{FF2B5EF4-FFF2-40B4-BE49-F238E27FC236}">
                <a16:creationId xmlns:a16="http://schemas.microsoft.com/office/drawing/2014/main" id="{33AEE66E-6360-4713-B6A9-8C46A317D82D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01</a:t>
            </a:r>
          </a:p>
        </p:txBody>
      </p:sp>
      <p:sp>
        <p:nvSpPr>
          <p:cNvPr id="6" name="foot-1">
            <a:extLst>
              <a:ext uri="{FF2B5EF4-FFF2-40B4-BE49-F238E27FC236}">
                <a16:creationId xmlns:a16="http://schemas.microsoft.com/office/drawing/2014/main" id="{7D7D847F-761F-4AC3-8DAB-82458F8357EE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title-1">
            <a:extLst>
              <a:ext uri="{FF2B5EF4-FFF2-40B4-BE49-F238E27FC236}">
                <a16:creationId xmlns:a16="http://schemas.microsoft.com/office/drawing/2014/main" id="{D1A2A7D2-809D-461A-9898-9F5B103BDEB5}"/>
              </a:ext>
            </a:extLst>
          </p:cNvPr>
          <p:cNvSpPr>
            <a:spLocks noGrp="1"/>
          </p:cNvSpPr>
          <p:nvPr/>
        </p:nvSpPr>
        <p:spPr>
          <a:xfrm>
            <a:off x="514350" y="704850"/>
            <a:ext cx="88582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000" b="1">
                <a:solidFill>
                  <a:srgbClr val="173029"/>
                </a:solidFill>
              </a:defRPr>
            </a:pPr>
            <a:r>
              <a:rPr sz="3000" b="1">
                <a:solidFill>
                  <a:srgbClr val="173029"/>
                </a:solidFill>
              </a:rPr>
              <a:t>Мета лекції</a:t>
            </a:r>
          </a:p>
        </p:txBody>
      </p:sp>
      <p:sp>
        <p:nvSpPr>
          <p:cNvPr id="8" name="rule-1">
            <a:extLst>
              <a:ext uri="{FF2B5EF4-FFF2-40B4-BE49-F238E27FC236}">
                <a16:creationId xmlns:a16="http://schemas.microsoft.com/office/drawing/2014/main" id="{C6588649-6119-47C4-9CB6-72437A4CE65C}"/>
              </a:ext>
            </a:extLst>
          </p:cNvPr>
          <p:cNvSpPr>
            <a:spLocks noGrp="1"/>
          </p:cNvSpPr>
          <p:nvPr/>
        </p:nvSpPr>
        <p:spPr>
          <a:xfrm>
            <a:off x="514350" y="1504950"/>
            <a:ext cx="9010650" cy="38100"/>
          </a:xfrm>
          <a:prstGeom prst="rect">
            <a:avLst/>
          </a:prstGeom>
          <a:solidFill>
            <a:srgbClr val="D8A23A"/>
          </a:solidFill>
          <a:ln w="9525">
            <a:solidFill>
              <a:srgbClr val="D8A23A"/>
            </a:solidFill>
            <a:prstDash val="solid"/>
          </a:ln>
        </p:spPr>
      </p:sp>
      <p:sp>
        <p:nvSpPr>
          <p:cNvPr id="9" name="box-1">
            <a:extLst>
              <a:ext uri="{FF2B5EF4-FFF2-40B4-BE49-F238E27FC236}">
                <a16:creationId xmlns:a16="http://schemas.microsoft.com/office/drawing/2014/main" id="{B1201734-88E4-428E-BB3D-551C551EE8AE}"/>
              </a:ext>
            </a:extLst>
          </p:cNvPr>
          <p:cNvSpPr>
            <a:spLocks noGrp="1"/>
          </p:cNvSpPr>
          <p:nvPr/>
        </p:nvSpPr>
        <p:spPr>
          <a:xfrm>
            <a:off x="514350" y="1952625"/>
            <a:ext cx="9010650" cy="3714750"/>
          </a:xfrm>
          <a:prstGeom prst="roundRect">
            <a:avLst>
              <a:gd name="adj" fmla="val 3077"/>
            </a:avLst>
          </a:prstGeom>
          <a:solidFill>
            <a:srgbClr val="123A2F"/>
          </a:solidFill>
          <a:ln w="9525">
            <a:solidFill>
              <a:srgbClr val="123A2F"/>
            </a:solidFill>
            <a:prstDash val="solid"/>
          </a:ln>
        </p:spPr>
      </p:sp>
      <p:sp>
        <p:nvSpPr>
          <p:cNvPr id="10" name="body-1">
            <a:extLst>
              <a:ext uri="{FF2B5EF4-FFF2-40B4-BE49-F238E27FC236}">
                <a16:creationId xmlns:a16="http://schemas.microsoft.com/office/drawing/2014/main" id="{D62AE112-5235-45B0-B76C-5564D8C1FA49}"/>
              </a:ext>
            </a:extLst>
          </p:cNvPr>
          <p:cNvSpPr>
            <a:spLocks noGrp="1"/>
          </p:cNvSpPr>
          <p:nvPr/>
        </p:nvSpPr>
        <p:spPr>
          <a:xfrm>
            <a:off x="876300" y="2266950"/>
            <a:ext cx="8286750" cy="3048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</a:rPr>
              <a:t>Сформувати у здобувачів освіти цілісне уявлення про біогеоценоз і біоценоз, їхню структуру, властивості та закономірності функціонування; розкрити сутність екологічних сукцесій; визначити вплив військової діяльності й бойових дій на природні угруповання та охарактеризувати напрями відновлення порушених територій.</a:t>
            </a:r>
          </a:p>
        </p:txBody>
      </p:sp>
      <p:sp>
        <p:nvSpPr>
          <p:cNvPr id="11" name="bottom-1">
            <a:extLst>
              <a:ext uri="{FF2B5EF4-FFF2-40B4-BE49-F238E27FC236}">
                <a16:creationId xmlns:a16="http://schemas.microsoft.com/office/drawing/2014/main" id="{C8D71649-D3F5-4113-AB5D-470E186717BB}"/>
              </a:ext>
            </a:extLst>
          </p:cNvPr>
          <p:cNvSpPr>
            <a:spLocks noGrp="1"/>
          </p:cNvSpPr>
          <p:nvPr/>
        </p:nvSpPr>
        <p:spPr>
          <a:xfrm>
            <a:off x="514350" y="6048375"/>
            <a:ext cx="9010650" cy="38100"/>
          </a:xfrm>
          <a:prstGeom prst="rect">
            <a:avLst/>
          </a:prstGeom>
          <a:solidFill>
            <a:srgbClr val="D8A23A"/>
          </a:solidFill>
          <a:ln w="9525">
            <a:solidFill>
              <a:srgbClr val="D8A23A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2453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2">
            <a:extLst>
              <a:ext uri="{FF2B5EF4-FFF2-40B4-BE49-F238E27FC236}">
                <a16:creationId xmlns:a16="http://schemas.microsoft.com/office/drawing/2014/main" id="{CF5C72FA-81D9-4071-A710-FE9BFBEF7FA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2">
            <a:extLst>
              <a:ext uri="{FF2B5EF4-FFF2-40B4-BE49-F238E27FC236}">
                <a16:creationId xmlns:a16="http://schemas.microsoft.com/office/drawing/2014/main" id="{6590B0E9-641D-4FB6-AC35-DDFB6AE5C61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D8A23A"/>
          </a:solidFill>
          <a:ln w="9525">
            <a:solidFill>
              <a:srgbClr val="D8A23A"/>
            </a:solidFill>
            <a:prstDash val="solid"/>
          </a:ln>
        </p:spPr>
      </p:sp>
      <p:sp>
        <p:nvSpPr>
          <p:cNvPr id="4" name="meta-2">
            <a:extLst>
              <a:ext uri="{FF2B5EF4-FFF2-40B4-BE49-F238E27FC236}">
                <a16:creationId xmlns:a16="http://schemas.microsoft.com/office/drawing/2014/main" id="{833FAD7B-03AB-4B93-BD37-DE8D1A990B92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ЗАВДАННЯ</a:t>
            </a:r>
          </a:p>
        </p:txBody>
      </p:sp>
      <p:sp>
        <p:nvSpPr>
          <p:cNvPr id="5" name="num-2">
            <a:extLst>
              <a:ext uri="{FF2B5EF4-FFF2-40B4-BE49-F238E27FC236}">
                <a16:creationId xmlns:a16="http://schemas.microsoft.com/office/drawing/2014/main" id="{15DB2C0A-9B0A-47BD-B9D2-317266761BA6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02</a:t>
            </a:r>
          </a:p>
        </p:txBody>
      </p:sp>
      <p:sp>
        <p:nvSpPr>
          <p:cNvPr id="6" name="foot-2">
            <a:extLst>
              <a:ext uri="{FF2B5EF4-FFF2-40B4-BE49-F238E27FC236}">
                <a16:creationId xmlns:a16="http://schemas.microsoft.com/office/drawing/2014/main" id="{8C1DB87D-BA7F-41E1-A74A-5326C66FB0D4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title-2">
            <a:extLst>
              <a:ext uri="{FF2B5EF4-FFF2-40B4-BE49-F238E27FC236}">
                <a16:creationId xmlns:a16="http://schemas.microsoft.com/office/drawing/2014/main" id="{1FE4FF49-A4C7-401A-B8A3-C962C52028B6}"/>
              </a:ext>
            </a:extLst>
          </p:cNvPr>
          <p:cNvSpPr>
            <a:spLocks noGrp="1"/>
          </p:cNvSpPr>
          <p:nvPr/>
        </p:nvSpPr>
        <p:spPr>
          <a:xfrm>
            <a:off x="514350" y="704850"/>
            <a:ext cx="88582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000" b="1">
                <a:solidFill>
                  <a:srgbClr val="173029"/>
                </a:solidFill>
              </a:defRPr>
            </a:pPr>
            <a:r>
              <a:rPr sz="3000" b="1">
                <a:solidFill>
                  <a:srgbClr val="173029"/>
                </a:solidFill>
              </a:rPr>
              <a:t>Навчальні завдання</a:t>
            </a:r>
          </a:p>
        </p:txBody>
      </p:sp>
      <p:sp>
        <p:nvSpPr>
          <p:cNvPr id="8" name="rule-2">
            <a:extLst>
              <a:ext uri="{FF2B5EF4-FFF2-40B4-BE49-F238E27FC236}">
                <a16:creationId xmlns:a16="http://schemas.microsoft.com/office/drawing/2014/main" id="{D791B38A-2E60-473C-B036-E41B0D67D122}"/>
              </a:ext>
            </a:extLst>
          </p:cNvPr>
          <p:cNvSpPr>
            <a:spLocks noGrp="1"/>
          </p:cNvSpPr>
          <p:nvPr/>
        </p:nvSpPr>
        <p:spPr>
          <a:xfrm>
            <a:off x="514350" y="1504950"/>
            <a:ext cx="9010650" cy="38100"/>
          </a:xfrm>
          <a:prstGeom prst="rect">
            <a:avLst/>
          </a:prstGeom>
          <a:solidFill>
            <a:srgbClr val="D8A23A"/>
          </a:solidFill>
          <a:ln w="9525">
            <a:solidFill>
              <a:srgbClr val="D8A23A"/>
            </a:solidFill>
            <a:prstDash val="solid"/>
          </a:ln>
        </p:spPr>
      </p:sp>
      <p:sp>
        <p:nvSpPr>
          <p:cNvPr id="9" name="box-2">
            <a:extLst>
              <a:ext uri="{FF2B5EF4-FFF2-40B4-BE49-F238E27FC236}">
                <a16:creationId xmlns:a16="http://schemas.microsoft.com/office/drawing/2014/main" id="{D513BA6F-E0FA-4F57-88B2-199F2E3FC68C}"/>
              </a:ext>
            </a:extLst>
          </p:cNvPr>
          <p:cNvSpPr>
            <a:spLocks noGrp="1"/>
          </p:cNvSpPr>
          <p:nvPr/>
        </p:nvSpPr>
        <p:spPr>
          <a:xfrm>
            <a:off x="514350" y="1952625"/>
            <a:ext cx="9010650" cy="3714750"/>
          </a:xfrm>
          <a:prstGeom prst="roundRect">
            <a:avLst>
              <a:gd name="adj" fmla="val 3077"/>
            </a:avLst>
          </a:prstGeom>
          <a:solidFill>
            <a:srgbClr val="123A2F"/>
          </a:solidFill>
          <a:ln w="9525">
            <a:solidFill>
              <a:srgbClr val="123A2F"/>
            </a:solidFill>
            <a:prstDash val="solid"/>
          </a:ln>
        </p:spPr>
      </p:sp>
      <p:sp>
        <p:nvSpPr>
          <p:cNvPr id="10" name="body-2">
            <a:extLst>
              <a:ext uri="{FF2B5EF4-FFF2-40B4-BE49-F238E27FC236}">
                <a16:creationId xmlns:a16="http://schemas.microsoft.com/office/drawing/2014/main" id="{0E0DC588-782C-4EFF-91CF-9716CD8ADB72}"/>
              </a:ext>
            </a:extLst>
          </p:cNvPr>
          <p:cNvSpPr>
            <a:spLocks noGrp="1"/>
          </p:cNvSpPr>
          <p:nvPr/>
        </p:nvSpPr>
        <p:spPr>
          <a:xfrm>
            <a:off x="876300" y="2266950"/>
            <a:ext cx="8286750" cy="3048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</a:rPr>
              <a:t>Після вивчення теми здобувачі освіти повинні:</a:t>
            </a:r>
          </a:p>
          <a:p>
            <a:endParaRPr sz="1500" b="0">
              <a:solidFill>
                <a:srgbClr val="FFFFFF"/>
              </a:solidFill>
            </a:endParaRPr>
          </a:p>
          <a:p>
            <a:pPr algn="l"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</a:rPr>
              <a:t>• знати визначення понять «біогеоценоз», «біоценоз», «біотоп», «екотоп», «біота»; </a:t>
            </a:r>
          </a:p>
          <a:p>
            <a:pPr algn="l"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</a:rPr>
              <a:t>• розуміти структуру і закономірності функціонування біогеоценозів; </a:t>
            </a:r>
          </a:p>
          <a:p>
            <a:pPr algn="l"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</a:rPr>
              <a:t>• характеризувати видові, просторові й трофічні зв’язки біоценозу; </a:t>
            </a:r>
          </a:p>
          <a:p>
            <a:pPr algn="l"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</a:rPr>
              <a:t>• пояснювати механізми саморегуляції природних угруповань; </a:t>
            </a:r>
          </a:p>
          <a:p>
            <a:pPr algn="l"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</a:rPr>
              <a:t>• розрізняти первинні та вторинні сукцесії; </a:t>
            </a:r>
          </a:p>
          <a:p>
            <a:pPr algn="l"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</a:rPr>
              <a:t>• оцінювати вплив військової діяльності на біогеоценози; </a:t>
            </a:r>
          </a:p>
          <a:p>
            <a:pPr algn="l"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</a:rPr>
              <a:t>• визначати основні етапи відновлення територій після бойових дій; </a:t>
            </a:r>
          </a:p>
          <a:p>
            <a:pPr algn="l"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</a:rPr>
              <a:t>• застосовувати знання про сукцесії під час планування рекультивації.</a:t>
            </a:r>
          </a:p>
        </p:txBody>
      </p:sp>
      <p:sp>
        <p:nvSpPr>
          <p:cNvPr id="11" name="bottom-2">
            <a:extLst>
              <a:ext uri="{FF2B5EF4-FFF2-40B4-BE49-F238E27FC236}">
                <a16:creationId xmlns:a16="http://schemas.microsoft.com/office/drawing/2014/main" id="{ED763292-8775-4017-8582-4A2D0631C806}"/>
              </a:ext>
            </a:extLst>
          </p:cNvPr>
          <p:cNvSpPr>
            <a:spLocks noGrp="1"/>
          </p:cNvSpPr>
          <p:nvPr/>
        </p:nvSpPr>
        <p:spPr>
          <a:xfrm>
            <a:off x="514350" y="6048375"/>
            <a:ext cx="9010650" cy="38100"/>
          </a:xfrm>
          <a:prstGeom prst="rect">
            <a:avLst/>
          </a:prstGeom>
          <a:solidFill>
            <a:srgbClr val="D8A23A"/>
          </a:solidFill>
          <a:ln w="9525">
            <a:solidFill>
              <a:srgbClr val="D8A23A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5167813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3">
            <a:extLst>
              <a:ext uri="{FF2B5EF4-FFF2-40B4-BE49-F238E27FC236}">
                <a16:creationId xmlns:a16="http://schemas.microsoft.com/office/drawing/2014/main" id="{194EBF33-7D3C-417A-913F-5D16E6AFA8FA}"/>
              </a:ext>
            </a:extLst>
          </p:cNvPr>
          <p:cNvSpPr>
            <a:spLocks noGrp="1"/>
          </p:cNvSpPr>
          <p:nvPr/>
        </p:nvSpPr>
        <p:spPr>
          <a:xfrm>
            <a:off x="0" y="14068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3">
            <a:extLst>
              <a:ext uri="{FF2B5EF4-FFF2-40B4-BE49-F238E27FC236}">
                <a16:creationId xmlns:a16="http://schemas.microsoft.com/office/drawing/2014/main" id="{052A15A5-DB3E-4B70-B600-3D1898C0B91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D8A23A"/>
          </a:solidFill>
          <a:ln w="9525">
            <a:solidFill>
              <a:srgbClr val="D8A23A"/>
            </a:solidFill>
            <a:prstDash val="solid"/>
          </a:ln>
        </p:spPr>
      </p:sp>
      <p:sp>
        <p:nvSpPr>
          <p:cNvPr id="4" name="meta-3">
            <a:extLst>
              <a:ext uri="{FF2B5EF4-FFF2-40B4-BE49-F238E27FC236}">
                <a16:creationId xmlns:a16="http://schemas.microsoft.com/office/drawing/2014/main" id="{779B5208-8EB0-4901-AE73-8D4470DE0E1A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1</a:t>
            </a:r>
          </a:p>
        </p:txBody>
      </p:sp>
      <p:sp>
        <p:nvSpPr>
          <p:cNvPr id="5" name="num-3">
            <a:extLst>
              <a:ext uri="{FF2B5EF4-FFF2-40B4-BE49-F238E27FC236}">
                <a16:creationId xmlns:a16="http://schemas.microsoft.com/office/drawing/2014/main" id="{0F4A9979-DB7B-457F-AD8A-77DAD43C9C82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03</a:t>
            </a:r>
          </a:p>
        </p:txBody>
      </p:sp>
      <p:sp>
        <p:nvSpPr>
          <p:cNvPr id="6" name="foot-3">
            <a:extLst>
              <a:ext uri="{FF2B5EF4-FFF2-40B4-BE49-F238E27FC236}">
                <a16:creationId xmlns:a16="http://schemas.microsoft.com/office/drawing/2014/main" id="{5BC94E43-CD5E-40D0-81B2-22A477371EA8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section-label-3">
            <a:extLst>
              <a:ext uri="{FF2B5EF4-FFF2-40B4-BE49-F238E27FC236}">
                <a16:creationId xmlns:a16="http://schemas.microsoft.com/office/drawing/2014/main" id="{806B5F95-EF19-444C-9C39-8CEB1CF353C7}"/>
              </a:ext>
            </a:extLst>
          </p:cNvPr>
          <p:cNvSpPr>
            <a:spLocks noGrp="1"/>
          </p:cNvSpPr>
          <p:nvPr/>
        </p:nvSpPr>
        <p:spPr>
          <a:xfrm>
            <a:off x="514350" y="781050"/>
            <a:ext cx="285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>
                <a:solidFill>
                  <a:srgbClr val="D8A23A"/>
                </a:solidFill>
              </a:defRPr>
            </a:pPr>
            <a:r>
              <a:rPr sz="1275" b="1">
                <a:solidFill>
                  <a:srgbClr val="D8A23A"/>
                </a:solidFill>
              </a:rPr>
              <a:t>РОЗДІЛ 1</a:t>
            </a:r>
          </a:p>
        </p:txBody>
      </p:sp>
      <p:sp>
        <p:nvSpPr>
          <p:cNvPr id="8" name="section-title-3">
            <a:extLst>
              <a:ext uri="{FF2B5EF4-FFF2-40B4-BE49-F238E27FC236}">
                <a16:creationId xmlns:a16="http://schemas.microsoft.com/office/drawing/2014/main" id="{99EA29A3-DF25-48F4-96A6-BA9BD084C7BE}"/>
              </a:ext>
            </a:extLst>
          </p:cNvPr>
          <p:cNvSpPr>
            <a:spLocks noGrp="1"/>
          </p:cNvSpPr>
          <p:nvPr/>
        </p:nvSpPr>
        <p:spPr>
          <a:xfrm>
            <a:off x="514350" y="1219200"/>
            <a:ext cx="87630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150" b="1">
                <a:solidFill>
                  <a:srgbClr val="173029"/>
                </a:solidFill>
              </a:defRPr>
            </a:pPr>
            <a:r>
              <a:rPr sz="3150" b="1">
                <a:solidFill>
                  <a:srgbClr val="173029"/>
                </a:solidFill>
              </a:rPr>
              <a:t>Поняття про біогеоценоз</a:t>
            </a:r>
          </a:p>
        </p:txBody>
      </p:sp>
      <p:sp>
        <p:nvSpPr>
          <p:cNvPr id="9" name="section-rule-3">
            <a:extLst>
              <a:ext uri="{FF2B5EF4-FFF2-40B4-BE49-F238E27FC236}">
                <a16:creationId xmlns:a16="http://schemas.microsoft.com/office/drawing/2014/main" id="{D81E03F6-C7D6-489A-AB88-08856FEFA945}"/>
              </a:ext>
            </a:extLst>
          </p:cNvPr>
          <p:cNvSpPr>
            <a:spLocks noGrp="1"/>
          </p:cNvSpPr>
          <p:nvPr/>
        </p:nvSpPr>
        <p:spPr>
          <a:xfrm>
            <a:off x="514350" y="2200275"/>
            <a:ext cx="9010650" cy="47625"/>
          </a:xfrm>
          <a:prstGeom prst="rect">
            <a:avLst/>
          </a:prstGeom>
          <a:solidFill>
            <a:srgbClr val="D8A23A"/>
          </a:solidFill>
          <a:ln w="9525">
            <a:solidFill>
              <a:srgbClr val="D8A23A"/>
            </a:solidFill>
            <a:prstDash val="solid"/>
          </a:ln>
        </p:spPr>
      </p:sp>
      <p:sp>
        <p:nvSpPr>
          <p:cNvPr id="10" name="child-label-3">
            <a:extLst>
              <a:ext uri="{FF2B5EF4-FFF2-40B4-BE49-F238E27FC236}">
                <a16:creationId xmlns:a16="http://schemas.microsoft.com/office/drawing/2014/main" id="{04BC17F3-8DC1-49A1-9028-26E3F62D35BE}"/>
              </a:ext>
            </a:extLst>
          </p:cNvPr>
          <p:cNvSpPr>
            <a:spLocks noGrp="1"/>
          </p:cNvSpPr>
          <p:nvPr/>
        </p:nvSpPr>
        <p:spPr>
          <a:xfrm>
            <a:off x="514350" y="2647950"/>
            <a:ext cx="2286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00" b="1">
                <a:solidFill>
                  <a:srgbClr val="2E654D"/>
                </a:solidFill>
              </a:defRPr>
            </a:pPr>
            <a:r>
              <a:rPr sz="1800" b="1" dirty="0" err="1">
                <a:solidFill>
                  <a:srgbClr val="2E654D"/>
                </a:solidFill>
              </a:rPr>
              <a:t>Підпункти</a:t>
            </a:r>
            <a:endParaRPr sz="1800" b="1" dirty="0">
              <a:solidFill>
                <a:srgbClr val="2E654D"/>
              </a:solidFill>
            </a:endParaRPr>
          </a:p>
        </p:txBody>
      </p:sp>
      <p:sp>
        <p:nvSpPr>
          <p:cNvPr id="11" name="child1-3">
            <a:extLst>
              <a:ext uri="{FF2B5EF4-FFF2-40B4-BE49-F238E27FC236}">
                <a16:creationId xmlns:a16="http://schemas.microsoft.com/office/drawing/2014/main" id="{6524D8CE-92B3-4664-A5F3-0D815EDC4A9E}"/>
              </a:ext>
            </a:extLst>
          </p:cNvPr>
          <p:cNvSpPr>
            <a:spLocks noGrp="1"/>
          </p:cNvSpPr>
          <p:nvPr/>
        </p:nvSpPr>
        <p:spPr>
          <a:xfrm>
            <a:off x="514350" y="3190875"/>
            <a:ext cx="4095750" cy="2286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1.1. Визначення біогеоценозу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1.2. Історія формування поняття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1.3. Межі біогеоценозу</a:t>
            </a:r>
          </a:p>
        </p:txBody>
      </p:sp>
      <p:sp>
        <p:nvSpPr>
          <p:cNvPr id="12" name="section-bottom-3">
            <a:extLst>
              <a:ext uri="{FF2B5EF4-FFF2-40B4-BE49-F238E27FC236}">
                <a16:creationId xmlns:a16="http://schemas.microsoft.com/office/drawing/2014/main" id="{1DFD0018-8A9D-42AA-BBEA-04EC467A7905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D8A23A"/>
          </a:solidFill>
          <a:ln w="9525">
            <a:solidFill>
              <a:srgbClr val="D8A23A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0286062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4">
            <a:extLst>
              <a:ext uri="{FF2B5EF4-FFF2-40B4-BE49-F238E27FC236}">
                <a16:creationId xmlns:a16="http://schemas.microsoft.com/office/drawing/2014/main" id="{B103CE28-AD9D-49E2-964D-EF2E771054ED}"/>
              </a:ext>
            </a:extLst>
          </p:cNvPr>
          <p:cNvSpPr>
            <a:spLocks noGrp="1"/>
          </p:cNvSpPr>
          <p:nvPr/>
        </p:nvSpPr>
        <p:spPr>
          <a:xfrm>
            <a:off x="0" y="14068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4">
            <a:extLst>
              <a:ext uri="{FF2B5EF4-FFF2-40B4-BE49-F238E27FC236}">
                <a16:creationId xmlns:a16="http://schemas.microsoft.com/office/drawing/2014/main" id="{7816A3CF-DC65-4078-A375-34329116A7E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4" name="meta-4">
            <a:extLst>
              <a:ext uri="{FF2B5EF4-FFF2-40B4-BE49-F238E27FC236}">
                <a16:creationId xmlns:a16="http://schemas.microsoft.com/office/drawing/2014/main" id="{D8BA7F3C-7A70-439B-ABE1-80F008C6E1AC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1.1</a:t>
            </a:r>
          </a:p>
        </p:txBody>
      </p:sp>
      <p:sp>
        <p:nvSpPr>
          <p:cNvPr id="5" name="num-4">
            <a:extLst>
              <a:ext uri="{FF2B5EF4-FFF2-40B4-BE49-F238E27FC236}">
                <a16:creationId xmlns:a16="http://schemas.microsoft.com/office/drawing/2014/main" id="{AB4BBA32-DA9F-450C-941F-A82E39D93E8A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04</a:t>
            </a:r>
          </a:p>
        </p:txBody>
      </p:sp>
      <p:sp>
        <p:nvSpPr>
          <p:cNvPr id="6" name="foot-4">
            <a:extLst>
              <a:ext uri="{FF2B5EF4-FFF2-40B4-BE49-F238E27FC236}">
                <a16:creationId xmlns:a16="http://schemas.microsoft.com/office/drawing/2014/main" id="{F50AD567-7609-4FEF-BE1B-CA0B427538C8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title-4">
            <a:extLst>
              <a:ext uri="{FF2B5EF4-FFF2-40B4-BE49-F238E27FC236}">
                <a16:creationId xmlns:a16="http://schemas.microsoft.com/office/drawing/2014/main" id="{C2E7F1DE-48C0-4B8F-8A6A-2D24B270C32D}"/>
              </a:ext>
            </a:extLst>
          </p:cNvPr>
          <p:cNvSpPr>
            <a:spLocks noGrp="1"/>
          </p:cNvSpPr>
          <p:nvPr/>
        </p:nvSpPr>
        <p:spPr>
          <a:xfrm>
            <a:off x="514350" y="628650"/>
            <a:ext cx="88582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173029"/>
                </a:solidFill>
              </a:defRPr>
            </a:pPr>
            <a:r>
              <a:rPr sz="2925" b="1">
                <a:solidFill>
                  <a:srgbClr val="173029"/>
                </a:solidFill>
              </a:rPr>
              <a:t>Визначення біогеоценозу</a:t>
            </a:r>
          </a:p>
        </p:txBody>
      </p:sp>
      <p:sp>
        <p:nvSpPr>
          <p:cNvPr id="8" name="rule-4">
            <a:extLst>
              <a:ext uri="{FF2B5EF4-FFF2-40B4-BE49-F238E27FC236}">
                <a16:creationId xmlns:a16="http://schemas.microsoft.com/office/drawing/2014/main" id="{831FDCA7-4AF8-4195-BD19-E7F3CD5BE9BB}"/>
              </a:ext>
            </a:extLst>
          </p:cNvPr>
          <p:cNvSpPr>
            <a:spLocks noGrp="1"/>
          </p:cNvSpPr>
          <p:nvPr/>
        </p:nvSpPr>
        <p:spPr>
          <a:xfrm>
            <a:off x="514350" y="15049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9" name="def-label-4">
            <a:extLst>
              <a:ext uri="{FF2B5EF4-FFF2-40B4-BE49-F238E27FC236}">
                <a16:creationId xmlns:a16="http://schemas.microsoft.com/office/drawing/2014/main" id="{B55BF0B0-630E-4186-9CAF-FCDE4AFC5FC2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2571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D8A23A"/>
                </a:solidFill>
              </a:defRPr>
            </a:pPr>
            <a:r>
              <a:rPr sz="1125" b="1">
                <a:solidFill>
                  <a:srgbClr val="D8A23A"/>
                </a:solidFill>
              </a:rPr>
              <a:t>ВИЗНАЧЕННЯ</a:t>
            </a:r>
          </a:p>
        </p:txBody>
      </p:sp>
      <p:sp>
        <p:nvSpPr>
          <p:cNvPr id="10" name="def-box-4">
            <a:extLst>
              <a:ext uri="{FF2B5EF4-FFF2-40B4-BE49-F238E27FC236}">
                <a16:creationId xmlns:a16="http://schemas.microsoft.com/office/drawing/2014/main" id="{D86009F2-A7DA-4993-A65A-50C04429B665}"/>
              </a:ext>
            </a:extLst>
          </p:cNvPr>
          <p:cNvSpPr>
            <a:spLocks noGrp="1"/>
          </p:cNvSpPr>
          <p:nvPr/>
        </p:nvSpPr>
        <p:spPr>
          <a:xfrm>
            <a:off x="514350" y="2105025"/>
            <a:ext cx="9010650" cy="1123950"/>
          </a:xfrm>
          <a:prstGeom prst="roundRect">
            <a:avLst>
              <a:gd name="adj" fmla="val 10169"/>
            </a:avLst>
          </a:prstGeom>
          <a:solidFill>
            <a:srgbClr val="123A2F"/>
          </a:solidFill>
          <a:ln w="9525">
            <a:solidFill>
              <a:srgbClr val="123A2F"/>
            </a:solidFill>
            <a:prstDash val="solid"/>
          </a:ln>
        </p:spPr>
      </p:sp>
      <p:sp>
        <p:nvSpPr>
          <p:cNvPr id="11" name="def-4">
            <a:extLst>
              <a:ext uri="{FF2B5EF4-FFF2-40B4-BE49-F238E27FC236}">
                <a16:creationId xmlns:a16="http://schemas.microsoft.com/office/drawing/2014/main" id="{17F4EB74-5003-44E1-A27C-3E51A7FCC6D4}"/>
              </a:ext>
            </a:extLst>
          </p:cNvPr>
          <p:cNvSpPr>
            <a:spLocks noGrp="1"/>
          </p:cNvSpPr>
          <p:nvPr/>
        </p:nvSpPr>
        <p:spPr>
          <a:xfrm>
            <a:off x="838200" y="2286000"/>
            <a:ext cx="82867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Біогеоценоз — історично сформована сукупність живих організмів і компонентів неживої природи в межах відносно однорідної ділянки земної поверхні, між якими відбуваються постійний обмін речовин, потік енергії та взаємний вплив.</a:t>
            </a:r>
          </a:p>
        </p:txBody>
      </p:sp>
      <p:sp>
        <p:nvSpPr>
          <p:cNvPr id="12" name="body-label-4">
            <a:extLst>
              <a:ext uri="{FF2B5EF4-FFF2-40B4-BE49-F238E27FC236}">
                <a16:creationId xmlns:a16="http://schemas.microsoft.com/office/drawing/2014/main" id="{EE66DC76-7D7D-438A-BEE7-5AA17143D328}"/>
              </a:ext>
            </a:extLst>
          </p:cNvPr>
          <p:cNvSpPr>
            <a:spLocks noGrp="1"/>
          </p:cNvSpPr>
          <p:nvPr/>
        </p:nvSpPr>
        <p:spPr>
          <a:xfrm>
            <a:off x="514350" y="3495675"/>
            <a:ext cx="3619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2E654D"/>
                </a:solidFill>
              </a:defRPr>
            </a:pPr>
            <a:r>
              <a:rPr sz="1725" b="1">
                <a:solidFill>
                  <a:srgbClr val="2E654D"/>
                </a:solidFill>
              </a:rPr>
              <a:t>ОСНОВНІ ПОЛОЖЕННЯ</a:t>
            </a:r>
          </a:p>
        </p:txBody>
      </p:sp>
      <p:sp>
        <p:nvSpPr>
          <p:cNvPr id="13" name="body1-4">
            <a:extLst>
              <a:ext uri="{FF2B5EF4-FFF2-40B4-BE49-F238E27FC236}">
                <a16:creationId xmlns:a16="http://schemas.microsoft.com/office/drawing/2014/main" id="{8F6C4623-3CE9-459B-85F4-76BB5E38296B}"/>
              </a:ext>
            </a:extLst>
          </p:cNvPr>
          <p:cNvSpPr>
            <a:spLocks noGrp="1"/>
          </p:cNvSpPr>
          <p:nvPr/>
        </p:nvSpPr>
        <p:spPr>
          <a:xfrm>
            <a:off x="514350" y="3971925"/>
            <a:ext cx="4238625" cy="1971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0">
                <a:solidFill>
                  <a:srgbClr val="5F6F68"/>
                </a:solidFill>
              </a:defRPr>
            </a:pPr>
            <a:r>
              <a:rPr sz="1200" b="0" dirty="0" err="1"/>
              <a:t>Біогеоценоз</a:t>
            </a:r>
            <a:r>
              <a:rPr sz="1200" b="0" dirty="0"/>
              <a:t> </a:t>
            </a:r>
            <a:r>
              <a:rPr sz="1200" b="0" dirty="0" err="1"/>
              <a:t>включає</a:t>
            </a:r>
            <a:r>
              <a:rPr sz="1200" b="0" dirty="0"/>
              <a:t>:</a:t>
            </a:r>
          </a:p>
          <a:p>
            <a:endParaRPr sz="1200" b="0" dirty="0"/>
          </a:p>
          <a:p>
            <a:pPr algn="l">
              <a:defRPr sz="1050" b="0">
                <a:solidFill>
                  <a:srgbClr val="5F6F68"/>
                </a:solidFill>
              </a:defRPr>
            </a:pPr>
            <a:r>
              <a:rPr sz="1200" b="0" dirty="0"/>
              <a:t>• </a:t>
            </a:r>
            <a:r>
              <a:rPr sz="1200" b="0" dirty="0" err="1"/>
              <a:t>рослинний</a:t>
            </a:r>
            <a:r>
              <a:rPr sz="1200" b="0" dirty="0"/>
              <a:t> </a:t>
            </a:r>
            <a:r>
              <a:rPr sz="1200" b="0" dirty="0" err="1"/>
              <a:t>покрив</a:t>
            </a:r>
            <a:r>
              <a:rPr sz="1200" b="0" dirty="0"/>
              <a:t>; </a:t>
            </a:r>
          </a:p>
          <a:p>
            <a:pPr algn="l">
              <a:defRPr sz="1050" b="0">
                <a:solidFill>
                  <a:srgbClr val="5F6F68"/>
                </a:solidFill>
              </a:defRPr>
            </a:pPr>
            <a:r>
              <a:rPr sz="1200" b="0" dirty="0"/>
              <a:t>• </a:t>
            </a:r>
            <a:r>
              <a:rPr sz="1200" b="0" dirty="0" err="1"/>
              <a:t>тваринне</a:t>
            </a:r>
            <a:r>
              <a:rPr sz="1200" b="0" dirty="0"/>
              <a:t> </a:t>
            </a:r>
            <a:r>
              <a:rPr sz="1200" b="0" dirty="0" err="1"/>
              <a:t>населення</a:t>
            </a:r>
            <a:r>
              <a:rPr sz="1200" b="0" dirty="0"/>
              <a:t>; </a:t>
            </a:r>
          </a:p>
          <a:p>
            <a:pPr algn="l">
              <a:defRPr sz="1050" b="0">
                <a:solidFill>
                  <a:srgbClr val="5F6F68"/>
                </a:solidFill>
              </a:defRPr>
            </a:pPr>
            <a:r>
              <a:rPr sz="1200" b="0" dirty="0"/>
              <a:t>• </a:t>
            </a:r>
            <a:r>
              <a:rPr sz="1200" b="0" dirty="0" err="1"/>
              <a:t>мікроорганізми</a:t>
            </a:r>
            <a:r>
              <a:rPr sz="1200" b="0" dirty="0"/>
              <a:t>; </a:t>
            </a:r>
          </a:p>
          <a:p>
            <a:pPr algn="l">
              <a:defRPr sz="1050" b="0">
                <a:solidFill>
                  <a:srgbClr val="5F6F68"/>
                </a:solidFill>
              </a:defRPr>
            </a:pPr>
            <a:r>
              <a:rPr sz="1200" b="0" dirty="0"/>
              <a:t>• гриби; </a:t>
            </a:r>
          </a:p>
          <a:p>
            <a:pPr algn="l">
              <a:defRPr sz="1050" b="0">
                <a:solidFill>
                  <a:srgbClr val="5F6F68"/>
                </a:solidFill>
              </a:defRPr>
            </a:pPr>
            <a:r>
              <a:rPr sz="1200" b="0" dirty="0"/>
              <a:t>• </a:t>
            </a:r>
            <a:r>
              <a:rPr sz="1200" b="0" dirty="0" err="1"/>
              <a:t>атмосферне</a:t>
            </a:r>
            <a:r>
              <a:rPr sz="1200" b="0" dirty="0"/>
              <a:t> </a:t>
            </a:r>
            <a:r>
              <a:rPr sz="1200" b="0" dirty="0" err="1"/>
              <a:t>повітря</a:t>
            </a:r>
            <a:r>
              <a:rPr sz="1200" b="0" dirty="0"/>
              <a:t>; </a:t>
            </a:r>
          </a:p>
          <a:p>
            <a:pPr algn="l">
              <a:defRPr sz="1050" b="0">
                <a:solidFill>
                  <a:srgbClr val="5F6F68"/>
                </a:solidFill>
              </a:defRPr>
            </a:pPr>
            <a:r>
              <a:rPr sz="1200" b="0" dirty="0"/>
              <a:t>• </a:t>
            </a:r>
            <a:r>
              <a:rPr sz="1200" b="0" dirty="0" err="1"/>
              <a:t>ґрунт</a:t>
            </a:r>
            <a:r>
              <a:rPr sz="1200" b="0" dirty="0"/>
              <a:t>; </a:t>
            </a:r>
          </a:p>
          <a:p>
            <a:pPr algn="l">
              <a:defRPr sz="1050" b="0">
                <a:solidFill>
                  <a:srgbClr val="5F6F68"/>
                </a:solidFill>
              </a:defRPr>
            </a:pPr>
            <a:r>
              <a:rPr sz="1200" b="0" dirty="0"/>
              <a:t>• </a:t>
            </a:r>
            <a:r>
              <a:rPr sz="1200" b="0" dirty="0" err="1"/>
              <a:t>воду</a:t>
            </a:r>
            <a:r>
              <a:rPr sz="1200" b="0" dirty="0"/>
              <a:t>; </a:t>
            </a:r>
          </a:p>
          <a:p>
            <a:pPr algn="l">
              <a:defRPr sz="1050" b="0">
                <a:solidFill>
                  <a:srgbClr val="5F6F68"/>
                </a:solidFill>
              </a:defRPr>
            </a:pPr>
            <a:r>
              <a:rPr sz="1200" b="0" dirty="0"/>
              <a:t>• </a:t>
            </a:r>
            <a:r>
              <a:rPr sz="1200" b="0" dirty="0" err="1"/>
              <a:t>мінеральні</a:t>
            </a:r>
            <a:r>
              <a:rPr sz="1200" b="0" dirty="0"/>
              <a:t> </a:t>
            </a:r>
            <a:r>
              <a:rPr sz="1200" b="0" dirty="0" err="1"/>
              <a:t>та</a:t>
            </a:r>
            <a:r>
              <a:rPr sz="1200" b="0" dirty="0"/>
              <a:t> органічні </a:t>
            </a:r>
            <a:r>
              <a:rPr sz="1200" b="0" dirty="0" err="1"/>
              <a:t>речовини</a:t>
            </a:r>
            <a:r>
              <a:rPr sz="1200" b="0" dirty="0"/>
              <a:t>; </a:t>
            </a:r>
          </a:p>
          <a:p>
            <a:pPr algn="l">
              <a:defRPr sz="1050" b="0">
                <a:solidFill>
                  <a:srgbClr val="5F6F68"/>
                </a:solidFill>
              </a:defRPr>
            </a:pPr>
            <a:r>
              <a:rPr sz="1200" b="0" dirty="0"/>
              <a:t>• </a:t>
            </a:r>
            <a:r>
              <a:rPr sz="1200" b="0" dirty="0" err="1"/>
              <a:t>кліматичні</a:t>
            </a:r>
            <a:r>
              <a:rPr sz="1200" b="0" dirty="0"/>
              <a:t> </a:t>
            </a:r>
            <a:r>
              <a:rPr sz="1200" b="0" dirty="0" err="1"/>
              <a:t>умови</a:t>
            </a:r>
            <a:r>
              <a:rPr sz="1200" b="0" dirty="0"/>
              <a:t>. </a:t>
            </a:r>
            <a:endParaRPr sz="1050" b="0" dirty="0"/>
          </a:p>
        </p:txBody>
      </p:sp>
      <p:sp>
        <p:nvSpPr>
          <p:cNvPr id="14" name="body2-4">
            <a:extLst>
              <a:ext uri="{FF2B5EF4-FFF2-40B4-BE49-F238E27FC236}">
                <a16:creationId xmlns:a16="http://schemas.microsoft.com/office/drawing/2014/main" id="{386570DF-235B-4013-AC01-F87D987C21BF}"/>
              </a:ext>
            </a:extLst>
          </p:cNvPr>
          <p:cNvSpPr>
            <a:spLocks noGrp="1"/>
          </p:cNvSpPr>
          <p:nvPr/>
        </p:nvSpPr>
        <p:spPr>
          <a:xfrm>
            <a:off x="5095875" y="3971925"/>
            <a:ext cx="4238625" cy="1971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endParaRPr dirty="0"/>
          </a:p>
          <a:p>
            <a:pPr algn="l">
              <a:defRPr sz="1050" b="0">
                <a:solidFill>
                  <a:srgbClr val="5F6F68"/>
                </a:solidFill>
              </a:defRPr>
            </a:pPr>
            <a:r>
              <a:rPr sz="1100" b="0" dirty="0" err="1">
                <a:solidFill>
                  <a:srgbClr val="5F6F68"/>
                </a:solidFill>
              </a:rPr>
              <a:t>Прикладами</a:t>
            </a:r>
            <a:r>
              <a:rPr sz="1100" b="0" dirty="0">
                <a:solidFill>
                  <a:srgbClr val="5F6F68"/>
                </a:solidFill>
              </a:rPr>
              <a:t> </a:t>
            </a:r>
            <a:r>
              <a:rPr sz="1100" b="0" dirty="0" err="1">
                <a:solidFill>
                  <a:srgbClr val="5F6F68"/>
                </a:solidFill>
              </a:rPr>
              <a:t>біогеоценозів</a:t>
            </a:r>
            <a:r>
              <a:rPr sz="1100" b="0" dirty="0">
                <a:solidFill>
                  <a:srgbClr val="5F6F68"/>
                </a:solidFill>
              </a:rPr>
              <a:t> є:</a:t>
            </a:r>
          </a:p>
          <a:p>
            <a:endParaRPr sz="1100" b="0" dirty="0">
              <a:solidFill>
                <a:srgbClr val="5F6F68"/>
              </a:solidFill>
            </a:endParaRPr>
          </a:p>
          <a:p>
            <a:pPr algn="l">
              <a:defRPr sz="1050" b="0">
                <a:solidFill>
                  <a:srgbClr val="5F6F68"/>
                </a:solidFill>
              </a:defRPr>
            </a:pPr>
            <a:r>
              <a:rPr sz="1100" b="0" dirty="0">
                <a:solidFill>
                  <a:srgbClr val="5F6F68"/>
                </a:solidFill>
              </a:rPr>
              <a:t>• </a:t>
            </a:r>
            <a:r>
              <a:rPr sz="1100" b="0" dirty="0" err="1">
                <a:solidFill>
                  <a:srgbClr val="5F6F68"/>
                </a:solidFill>
              </a:rPr>
              <a:t>ділянка</a:t>
            </a:r>
            <a:r>
              <a:rPr sz="1100" b="0" dirty="0">
                <a:solidFill>
                  <a:srgbClr val="5F6F68"/>
                </a:solidFill>
              </a:rPr>
              <a:t> </a:t>
            </a:r>
            <a:r>
              <a:rPr sz="1100" b="0" dirty="0" err="1">
                <a:solidFill>
                  <a:srgbClr val="5F6F68"/>
                </a:solidFill>
              </a:rPr>
              <a:t>соснового</a:t>
            </a:r>
            <a:r>
              <a:rPr sz="1100" b="0" dirty="0">
                <a:solidFill>
                  <a:srgbClr val="5F6F68"/>
                </a:solidFill>
              </a:rPr>
              <a:t> </a:t>
            </a:r>
            <a:r>
              <a:rPr sz="1100" b="0" dirty="0" err="1">
                <a:solidFill>
                  <a:srgbClr val="5F6F68"/>
                </a:solidFill>
              </a:rPr>
              <a:t>лісу</a:t>
            </a:r>
            <a:r>
              <a:rPr sz="1100" b="0" dirty="0">
                <a:solidFill>
                  <a:srgbClr val="5F6F68"/>
                </a:solidFill>
              </a:rPr>
              <a:t>; </a:t>
            </a:r>
          </a:p>
          <a:p>
            <a:pPr algn="l">
              <a:defRPr sz="1050" b="0">
                <a:solidFill>
                  <a:srgbClr val="5F6F68"/>
                </a:solidFill>
              </a:defRPr>
            </a:pPr>
            <a:r>
              <a:rPr sz="1100" b="0" dirty="0">
                <a:solidFill>
                  <a:srgbClr val="5F6F68"/>
                </a:solidFill>
              </a:rPr>
              <a:t>• </a:t>
            </a:r>
            <a:r>
              <a:rPr sz="1100" b="0" dirty="0" err="1">
                <a:solidFill>
                  <a:srgbClr val="5F6F68"/>
                </a:solidFill>
              </a:rPr>
              <a:t>дубовий</a:t>
            </a:r>
            <a:r>
              <a:rPr sz="1100" b="0" dirty="0">
                <a:solidFill>
                  <a:srgbClr val="5F6F68"/>
                </a:solidFill>
              </a:rPr>
              <a:t> </a:t>
            </a:r>
            <a:r>
              <a:rPr sz="1100" b="0" dirty="0" err="1">
                <a:solidFill>
                  <a:srgbClr val="5F6F68"/>
                </a:solidFill>
              </a:rPr>
              <a:t>ліс</a:t>
            </a:r>
            <a:r>
              <a:rPr sz="1100" b="0" dirty="0">
                <a:solidFill>
                  <a:srgbClr val="5F6F68"/>
                </a:solidFill>
              </a:rPr>
              <a:t>; </a:t>
            </a:r>
          </a:p>
          <a:p>
            <a:pPr algn="l">
              <a:defRPr sz="1050" b="0">
                <a:solidFill>
                  <a:srgbClr val="5F6F68"/>
                </a:solidFill>
              </a:defRPr>
            </a:pPr>
            <a:r>
              <a:rPr sz="1100" b="0" dirty="0">
                <a:solidFill>
                  <a:srgbClr val="5F6F68"/>
                </a:solidFill>
              </a:rPr>
              <a:t>• </a:t>
            </a:r>
            <a:r>
              <a:rPr sz="1100" b="0" dirty="0" err="1">
                <a:solidFill>
                  <a:srgbClr val="5F6F68"/>
                </a:solidFill>
              </a:rPr>
              <a:t>степова</a:t>
            </a:r>
            <a:r>
              <a:rPr sz="1100" b="0" dirty="0">
                <a:solidFill>
                  <a:srgbClr val="5F6F68"/>
                </a:solidFill>
              </a:rPr>
              <a:t> </a:t>
            </a:r>
            <a:r>
              <a:rPr sz="1100" b="0" dirty="0" err="1">
                <a:solidFill>
                  <a:srgbClr val="5F6F68"/>
                </a:solidFill>
              </a:rPr>
              <a:t>ділянка</a:t>
            </a:r>
            <a:r>
              <a:rPr sz="1100" b="0" dirty="0">
                <a:solidFill>
                  <a:srgbClr val="5F6F68"/>
                </a:solidFill>
              </a:rPr>
              <a:t>; </a:t>
            </a:r>
          </a:p>
          <a:p>
            <a:pPr algn="l">
              <a:defRPr sz="1050" b="0">
                <a:solidFill>
                  <a:srgbClr val="5F6F68"/>
                </a:solidFill>
              </a:defRPr>
            </a:pPr>
            <a:r>
              <a:rPr sz="1100" b="0" dirty="0">
                <a:solidFill>
                  <a:srgbClr val="5F6F68"/>
                </a:solidFill>
              </a:rPr>
              <a:t>• </a:t>
            </a:r>
            <a:r>
              <a:rPr sz="1100" b="0" dirty="0" err="1">
                <a:solidFill>
                  <a:srgbClr val="5F6F68"/>
                </a:solidFill>
              </a:rPr>
              <a:t>природна</a:t>
            </a:r>
            <a:r>
              <a:rPr sz="1100" b="0" dirty="0">
                <a:solidFill>
                  <a:srgbClr val="5F6F68"/>
                </a:solidFill>
              </a:rPr>
              <a:t> </a:t>
            </a:r>
            <a:r>
              <a:rPr sz="1100" b="0" dirty="0" err="1">
                <a:solidFill>
                  <a:srgbClr val="5F6F68"/>
                </a:solidFill>
              </a:rPr>
              <a:t>лука</a:t>
            </a:r>
            <a:r>
              <a:rPr sz="1100" b="0" dirty="0">
                <a:solidFill>
                  <a:srgbClr val="5F6F68"/>
                </a:solidFill>
              </a:rPr>
              <a:t>; </a:t>
            </a:r>
          </a:p>
          <a:p>
            <a:pPr algn="l">
              <a:defRPr sz="1050" b="0">
                <a:solidFill>
                  <a:srgbClr val="5F6F68"/>
                </a:solidFill>
              </a:defRPr>
            </a:pPr>
            <a:r>
              <a:rPr sz="1100" b="0" dirty="0">
                <a:solidFill>
                  <a:srgbClr val="5F6F68"/>
                </a:solidFill>
              </a:rPr>
              <a:t>• </a:t>
            </a:r>
            <a:r>
              <a:rPr sz="1100" b="0" dirty="0" err="1">
                <a:solidFill>
                  <a:srgbClr val="5F6F68"/>
                </a:solidFill>
              </a:rPr>
              <a:t>болото</a:t>
            </a:r>
            <a:r>
              <a:rPr sz="1100" b="0" dirty="0">
                <a:solidFill>
                  <a:srgbClr val="5F6F68"/>
                </a:solidFill>
              </a:rPr>
              <a:t>; </a:t>
            </a:r>
          </a:p>
          <a:p>
            <a:pPr algn="l">
              <a:defRPr sz="1050" b="0">
                <a:solidFill>
                  <a:srgbClr val="5F6F68"/>
                </a:solidFill>
              </a:defRPr>
            </a:pPr>
            <a:r>
              <a:rPr sz="1100" b="0" dirty="0">
                <a:solidFill>
                  <a:srgbClr val="5F6F68"/>
                </a:solidFill>
              </a:rPr>
              <a:t>• </a:t>
            </a:r>
            <a:r>
              <a:rPr sz="1100" b="0" dirty="0" err="1">
                <a:solidFill>
                  <a:srgbClr val="5F6F68"/>
                </a:solidFill>
              </a:rPr>
              <a:t>заплава</a:t>
            </a:r>
            <a:r>
              <a:rPr sz="1100" b="0" dirty="0">
                <a:solidFill>
                  <a:srgbClr val="5F6F68"/>
                </a:solidFill>
              </a:rPr>
              <a:t> </a:t>
            </a:r>
            <a:r>
              <a:rPr sz="1100" b="0" dirty="0" err="1">
                <a:solidFill>
                  <a:srgbClr val="5F6F68"/>
                </a:solidFill>
              </a:rPr>
              <a:t>річки</a:t>
            </a:r>
            <a:r>
              <a:rPr sz="1100" b="0" dirty="0">
                <a:solidFill>
                  <a:srgbClr val="5F6F68"/>
                </a:solidFill>
              </a:rPr>
              <a:t>. </a:t>
            </a:r>
          </a:p>
          <a:p>
            <a:endParaRPr sz="1100" b="0" dirty="0">
              <a:solidFill>
                <a:srgbClr val="5F6F68"/>
              </a:solidFill>
            </a:endParaRPr>
          </a:p>
          <a:p>
            <a:pPr algn="l">
              <a:defRPr sz="1050" b="0">
                <a:solidFill>
                  <a:srgbClr val="5F6F68"/>
                </a:solidFill>
              </a:defRPr>
            </a:pPr>
            <a:r>
              <a:rPr sz="1100" b="0" dirty="0" err="1">
                <a:solidFill>
                  <a:srgbClr val="5F6F68"/>
                </a:solidFill>
              </a:rPr>
              <a:t>Біогеоценоз</a:t>
            </a:r>
            <a:r>
              <a:rPr sz="1100" b="0" dirty="0">
                <a:solidFill>
                  <a:srgbClr val="5F6F68"/>
                </a:solidFill>
              </a:rPr>
              <a:t> </a:t>
            </a:r>
            <a:r>
              <a:rPr sz="1100" b="0" dirty="0" err="1">
                <a:solidFill>
                  <a:srgbClr val="5F6F68"/>
                </a:solidFill>
              </a:rPr>
              <a:t>не</a:t>
            </a:r>
            <a:r>
              <a:rPr sz="1100" b="0" dirty="0">
                <a:solidFill>
                  <a:srgbClr val="5F6F68"/>
                </a:solidFill>
              </a:rPr>
              <a:t> є </a:t>
            </a:r>
            <a:r>
              <a:rPr sz="1100" b="0" dirty="0" err="1">
                <a:solidFill>
                  <a:srgbClr val="5F6F68"/>
                </a:solidFill>
              </a:rPr>
              <a:t>випадковим</a:t>
            </a:r>
            <a:r>
              <a:rPr sz="1100" b="0" dirty="0">
                <a:solidFill>
                  <a:srgbClr val="5F6F68"/>
                </a:solidFill>
              </a:rPr>
              <a:t> </a:t>
            </a:r>
            <a:r>
              <a:rPr sz="1100" b="0" dirty="0" err="1">
                <a:solidFill>
                  <a:srgbClr val="5F6F68"/>
                </a:solidFill>
              </a:rPr>
              <a:t>набором</a:t>
            </a:r>
            <a:r>
              <a:rPr sz="1100" b="0" dirty="0">
                <a:solidFill>
                  <a:srgbClr val="5F6F68"/>
                </a:solidFill>
              </a:rPr>
              <a:t> </a:t>
            </a:r>
            <a:r>
              <a:rPr sz="1100" b="0" dirty="0" err="1">
                <a:solidFill>
                  <a:srgbClr val="5F6F68"/>
                </a:solidFill>
              </a:rPr>
              <a:t>організмів</a:t>
            </a:r>
            <a:r>
              <a:rPr sz="1100" b="0" dirty="0">
                <a:solidFill>
                  <a:srgbClr val="5F6F68"/>
                </a:solidFill>
              </a:rPr>
              <a:t>. Це </a:t>
            </a:r>
            <a:r>
              <a:rPr sz="1100" b="0" dirty="0" err="1">
                <a:solidFill>
                  <a:srgbClr val="5F6F68"/>
                </a:solidFill>
              </a:rPr>
              <a:t>цілісна</a:t>
            </a:r>
            <a:r>
              <a:rPr sz="1100" b="0" dirty="0">
                <a:solidFill>
                  <a:srgbClr val="5F6F68"/>
                </a:solidFill>
              </a:rPr>
              <a:t> </a:t>
            </a:r>
            <a:r>
              <a:rPr sz="1100" b="0" dirty="0" err="1">
                <a:solidFill>
                  <a:srgbClr val="5F6F68"/>
                </a:solidFill>
              </a:rPr>
              <a:t>система</a:t>
            </a:r>
            <a:r>
              <a:rPr sz="1100" b="0" dirty="0">
                <a:solidFill>
                  <a:srgbClr val="5F6F68"/>
                </a:solidFill>
              </a:rPr>
              <a:t>, </a:t>
            </a:r>
            <a:r>
              <a:rPr sz="1100" b="0" dirty="0" err="1">
                <a:solidFill>
                  <a:srgbClr val="5F6F68"/>
                </a:solidFill>
              </a:rPr>
              <a:t>компоненти</a:t>
            </a:r>
            <a:r>
              <a:rPr sz="1100" b="0" dirty="0">
                <a:solidFill>
                  <a:srgbClr val="5F6F68"/>
                </a:solidFill>
              </a:rPr>
              <a:t> </a:t>
            </a:r>
            <a:r>
              <a:rPr sz="1100" b="0" dirty="0" err="1">
                <a:solidFill>
                  <a:srgbClr val="5F6F68"/>
                </a:solidFill>
              </a:rPr>
              <a:t>якої</a:t>
            </a:r>
            <a:r>
              <a:rPr sz="1100" b="0" dirty="0">
                <a:solidFill>
                  <a:srgbClr val="5F6F68"/>
                </a:solidFill>
              </a:rPr>
              <a:t> </a:t>
            </a:r>
            <a:r>
              <a:rPr sz="1100" b="0" dirty="0" err="1">
                <a:solidFill>
                  <a:srgbClr val="5F6F68"/>
                </a:solidFill>
              </a:rPr>
              <a:t>пов’язані</a:t>
            </a:r>
            <a:r>
              <a:rPr sz="1100" b="0" dirty="0">
                <a:solidFill>
                  <a:srgbClr val="5F6F68"/>
                </a:solidFill>
              </a:rPr>
              <a:t> </a:t>
            </a:r>
            <a:r>
              <a:rPr sz="1100" b="0" dirty="0" err="1">
                <a:solidFill>
                  <a:srgbClr val="5F6F68"/>
                </a:solidFill>
              </a:rPr>
              <a:t>між</a:t>
            </a:r>
            <a:r>
              <a:rPr sz="1100" b="0" dirty="0">
                <a:solidFill>
                  <a:srgbClr val="5F6F68"/>
                </a:solidFill>
              </a:rPr>
              <a:t> </a:t>
            </a:r>
            <a:r>
              <a:rPr sz="1100" b="0" dirty="0" err="1">
                <a:solidFill>
                  <a:srgbClr val="5F6F68"/>
                </a:solidFill>
              </a:rPr>
              <a:t>собою</a:t>
            </a:r>
            <a:r>
              <a:rPr sz="1100" b="0" dirty="0">
                <a:solidFill>
                  <a:srgbClr val="5F6F68"/>
                </a:solidFill>
              </a:rPr>
              <a:t> </a:t>
            </a:r>
            <a:r>
              <a:rPr sz="1100" b="0" dirty="0" err="1">
                <a:solidFill>
                  <a:srgbClr val="5F6F68"/>
                </a:solidFill>
              </a:rPr>
              <a:t>численними</a:t>
            </a:r>
            <a:r>
              <a:rPr sz="1100" b="0" dirty="0">
                <a:solidFill>
                  <a:srgbClr val="5F6F68"/>
                </a:solidFill>
              </a:rPr>
              <a:t> </a:t>
            </a:r>
            <a:r>
              <a:rPr sz="1100" b="0" dirty="0" err="1">
                <a:solidFill>
                  <a:srgbClr val="5F6F68"/>
                </a:solidFill>
              </a:rPr>
              <a:t>зв’язками</a:t>
            </a:r>
            <a:r>
              <a:rPr sz="1050" b="0" dirty="0">
                <a:solidFill>
                  <a:srgbClr val="5F6F68"/>
                </a:solidFill>
              </a:rPr>
              <a:t>.</a:t>
            </a:r>
          </a:p>
        </p:txBody>
      </p:sp>
      <p:sp>
        <p:nvSpPr>
          <p:cNvPr id="15" name="bottom-4">
            <a:extLst>
              <a:ext uri="{FF2B5EF4-FFF2-40B4-BE49-F238E27FC236}">
                <a16:creationId xmlns:a16="http://schemas.microsoft.com/office/drawing/2014/main" id="{BC1E6FB0-F3C7-4C4A-9616-73EB88370A0E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1429687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5">
            <a:extLst>
              <a:ext uri="{FF2B5EF4-FFF2-40B4-BE49-F238E27FC236}">
                <a16:creationId xmlns:a16="http://schemas.microsoft.com/office/drawing/2014/main" id="{020A77AE-7C8D-4B5B-8C2B-FF869FDEE54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5">
            <a:extLst>
              <a:ext uri="{FF2B5EF4-FFF2-40B4-BE49-F238E27FC236}">
                <a16:creationId xmlns:a16="http://schemas.microsoft.com/office/drawing/2014/main" id="{FCFD5A6A-8CDA-43F2-891F-F8FCF037070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4" name="meta-5">
            <a:extLst>
              <a:ext uri="{FF2B5EF4-FFF2-40B4-BE49-F238E27FC236}">
                <a16:creationId xmlns:a16="http://schemas.microsoft.com/office/drawing/2014/main" id="{F42FFBD6-39C1-4B45-97A0-A41934306953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1.2</a:t>
            </a:r>
          </a:p>
        </p:txBody>
      </p:sp>
      <p:sp>
        <p:nvSpPr>
          <p:cNvPr id="5" name="num-5">
            <a:extLst>
              <a:ext uri="{FF2B5EF4-FFF2-40B4-BE49-F238E27FC236}">
                <a16:creationId xmlns:a16="http://schemas.microsoft.com/office/drawing/2014/main" id="{69CF7A4B-8427-4067-A4CF-9AAFF3B8F320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05</a:t>
            </a:r>
          </a:p>
        </p:txBody>
      </p:sp>
      <p:sp>
        <p:nvSpPr>
          <p:cNvPr id="6" name="foot-5">
            <a:extLst>
              <a:ext uri="{FF2B5EF4-FFF2-40B4-BE49-F238E27FC236}">
                <a16:creationId xmlns:a16="http://schemas.microsoft.com/office/drawing/2014/main" id="{03CE5CEB-AD26-4357-90E0-B4622815B4F5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title-5">
            <a:extLst>
              <a:ext uri="{FF2B5EF4-FFF2-40B4-BE49-F238E27FC236}">
                <a16:creationId xmlns:a16="http://schemas.microsoft.com/office/drawing/2014/main" id="{88EC2E7E-48C5-4784-8DF3-EE25C3C99CE6}"/>
              </a:ext>
            </a:extLst>
          </p:cNvPr>
          <p:cNvSpPr>
            <a:spLocks noGrp="1"/>
          </p:cNvSpPr>
          <p:nvPr/>
        </p:nvSpPr>
        <p:spPr>
          <a:xfrm>
            <a:off x="514350" y="628650"/>
            <a:ext cx="88582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173029"/>
                </a:solidFill>
              </a:defRPr>
            </a:pPr>
            <a:r>
              <a:rPr sz="2925" b="1">
                <a:solidFill>
                  <a:srgbClr val="173029"/>
                </a:solidFill>
              </a:rPr>
              <a:t>Історія формування поняття</a:t>
            </a:r>
          </a:p>
        </p:txBody>
      </p:sp>
      <p:sp>
        <p:nvSpPr>
          <p:cNvPr id="8" name="rule-5">
            <a:extLst>
              <a:ext uri="{FF2B5EF4-FFF2-40B4-BE49-F238E27FC236}">
                <a16:creationId xmlns:a16="http://schemas.microsoft.com/office/drawing/2014/main" id="{E37C5AAA-C393-4D53-9F56-6C304A22B476}"/>
              </a:ext>
            </a:extLst>
          </p:cNvPr>
          <p:cNvSpPr>
            <a:spLocks noGrp="1"/>
          </p:cNvSpPr>
          <p:nvPr/>
        </p:nvSpPr>
        <p:spPr>
          <a:xfrm>
            <a:off x="514350" y="15049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9" name="body-label-5">
            <a:extLst>
              <a:ext uri="{FF2B5EF4-FFF2-40B4-BE49-F238E27FC236}">
                <a16:creationId xmlns:a16="http://schemas.microsoft.com/office/drawing/2014/main" id="{89B4ECAD-34A5-4695-BF23-BEBA1EB25708}"/>
              </a:ext>
            </a:extLst>
          </p:cNvPr>
          <p:cNvSpPr>
            <a:spLocks noGrp="1"/>
          </p:cNvSpPr>
          <p:nvPr/>
        </p:nvSpPr>
        <p:spPr>
          <a:xfrm>
            <a:off x="514350" y="1809750"/>
            <a:ext cx="3619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2E654D"/>
                </a:solidFill>
              </a:defRPr>
            </a:pPr>
            <a:r>
              <a:rPr sz="1725" b="1">
                <a:solidFill>
                  <a:srgbClr val="2E654D"/>
                </a:solidFill>
              </a:rPr>
              <a:t>ОСНОВНІ ПОЛОЖЕННЯ</a:t>
            </a:r>
          </a:p>
        </p:txBody>
      </p:sp>
      <p:sp>
        <p:nvSpPr>
          <p:cNvPr id="10" name="body-5">
            <a:extLst>
              <a:ext uri="{FF2B5EF4-FFF2-40B4-BE49-F238E27FC236}">
                <a16:creationId xmlns:a16="http://schemas.microsoft.com/office/drawing/2014/main" id="{F649EC15-D816-44D9-A886-4C4D03225FD2}"/>
              </a:ext>
            </a:extLst>
          </p:cNvPr>
          <p:cNvSpPr>
            <a:spLocks noGrp="1"/>
          </p:cNvSpPr>
          <p:nvPr/>
        </p:nvSpPr>
        <p:spPr>
          <a:xfrm>
            <a:off x="514350" y="2324100"/>
            <a:ext cx="8858250" cy="3524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Термін «біогеоценоз» запропонував учений-геоботанік Володимир Сукачов. Він наголошував на єдності живої та неживої природи в межах конкретної однорідної території.</a:t>
            </a:r>
          </a:p>
          <a:p>
            <a:endParaRPr sz="1425" b="0">
              <a:solidFill>
                <a:srgbClr val="5F6F68"/>
              </a:solidFill>
            </a:endParaRP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Учення про біогеоценози ґрунтується на розумінні того, що рослинність, тварини, ґрунт, вода і мікроклімат розвиваються у взаємозв’язку.</a:t>
            </a:r>
          </a:p>
          <a:p>
            <a:endParaRPr sz="1425" b="0">
              <a:solidFill>
                <a:srgbClr val="5F6F68"/>
              </a:solidFill>
            </a:endParaRP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Наприклад, дерева впливають на освітлення, температуру і вологість під пологом лісу. Опале листя змінює властивості ґрунту. Ґрунтові умови, своєю чергою, визначають склад рослинності.</a:t>
            </a:r>
          </a:p>
        </p:txBody>
      </p:sp>
      <p:sp>
        <p:nvSpPr>
          <p:cNvPr id="11" name="bottom-5">
            <a:extLst>
              <a:ext uri="{FF2B5EF4-FFF2-40B4-BE49-F238E27FC236}">
                <a16:creationId xmlns:a16="http://schemas.microsoft.com/office/drawing/2014/main" id="{744F3AAE-9D90-4BE1-A753-1EC26BC59CE0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9954849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6">
            <a:extLst>
              <a:ext uri="{FF2B5EF4-FFF2-40B4-BE49-F238E27FC236}">
                <a16:creationId xmlns:a16="http://schemas.microsoft.com/office/drawing/2014/main" id="{90C36DD8-1B9B-46B4-9E55-B289A9713F8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6">
            <a:extLst>
              <a:ext uri="{FF2B5EF4-FFF2-40B4-BE49-F238E27FC236}">
                <a16:creationId xmlns:a16="http://schemas.microsoft.com/office/drawing/2014/main" id="{8D5D8065-CEBE-4850-832D-2CC4DEA6198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4" name="meta-6">
            <a:extLst>
              <a:ext uri="{FF2B5EF4-FFF2-40B4-BE49-F238E27FC236}">
                <a16:creationId xmlns:a16="http://schemas.microsoft.com/office/drawing/2014/main" id="{624EF99E-E609-430C-86D5-AA431CCBA56F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1.3</a:t>
            </a:r>
          </a:p>
        </p:txBody>
      </p:sp>
      <p:sp>
        <p:nvSpPr>
          <p:cNvPr id="5" name="num-6">
            <a:extLst>
              <a:ext uri="{FF2B5EF4-FFF2-40B4-BE49-F238E27FC236}">
                <a16:creationId xmlns:a16="http://schemas.microsoft.com/office/drawing/2014/main" id="{0B59D057-3270-4391-A560-4C8C9000E44F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06</a:t>
            </a:r>
          </a:p>
        </p:txBody>
      </p:sp>
      <p:sp>
        <p:nvSpPr>
          <p:cNvPr id="6" name="foot-6">
            <a:extLst>
              <a:ext uri="{FF2B5EF4-FFF2-40B4-BE49-F238E27FC236}">
                <a16:creationId xmlns:a16="http://schemas.microsoft.com/office/drawing/2014/main" id="{D876230B-5433-4C5B-95F4-67488F162470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title-6">
            <a:extLst>
              <a:ext uri="{FF2B5EF4-FFF2-40B4-BE49-F238E27FC236}">
                <a16:creationId xmlns:a16="http://schemas.microsoft.com/office/drawing/2014/main" id="{22CF5927-A04B-44EC-9357-0AC99314E982}"/>
              </a:ext>
            </a:extLst>
          </p:cNvPr>
          <p:cNvSpPr>
            <a:spLocks noGrp="1"/>
          </p:cNvSpPr>
          <p:nvPr/>
        </p:nvSpPr>
        <p:spPr>
          <a:xfrm>
            <a:off x="514350" y="628650"/>
            <a:ext cx="88582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173029"/>
                </a:solidFill>
              </a:defRPr>
            </a:pPr>
            <a:r>
              <a:rPr sz="2925" b="1">
                <a:solidFill>
                  <a:srgbClr val="173029"/>
                </a:solidFill>
              </a:rPr>
              <a:t>Межі біогеоценозу</a:t>
            </a:r>
          </a:p>
        </p:txBody>
      </p:sp>
      <p:sp>
        <p:nvSpPr>
          <p:cNvPr id="8" name="rule-6">
            <a:extLst>
              <a:ext uri="{FF2B5EF4-FFF2-40B4-BE49-F238E27FC236}">
                <a16:creationId xmlns:a16="http://schemas.microsoft.com/office/drawing/2014/main" id="{DF7EFD91-6F1F-469C-AE59-D3FE282C0798}"/>
              </a:ext>
            </a:extLst>
          </p:cNvPr>
          <p:cNvSpPr>
            <a:spLocks noGrp="1"/>
          </p:cNvSpPr>
          <p:nvPr/>
        </p:nvSpPr>
        <p:spPr>
          <a:xfrm>
            <a:off x="514350" y="15049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9" name="body-label-6">
            <a:extLst>
              <a:ext uri="{FF2B5EF4-FFF2-40B4-BE49-F238E27FC236}">
                <a16:creationId xmlns:a16="http://schemas.microsoft.com/office/drawing/2014/main" id="{8D7BC160-19DC-4F9F-9E67-7EF27A69E5DE}"/>
              </a:ext>
            </a:extLst>
          </p:cNvPr>
          <p:cNvSpPr>
            <a:spLocks noGrp="1"/>
          </p:cNvSpPr>
          <p:nvPr/>
        </p:nvSpPr>
        <p:spPr>
          <a:xfrm>
            <a:off x="514350" y="1809750"/>
            <a:ext cx="3619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2E654D"/>
                </a:solidFill>
              </a:defRPr>
            </a:pPr>
            <a:r>
              <a:rPr sz="1725" b="1">
                <a:solidFill>
                  <a:srgbClr val="2E654D"/>
                </a:solidFill>
              </a:rPr>
              <a:t>ОСНОВНІ ПОЛОЖЕННЯ</a:t>
            </a:r>
          </a:p>
        </p:txBody>
      </p:sp>
      <p:sp>
        <p:nvSpPr>
          <p:cNvPr id="10" name="body-6">
            <a:extLst>
              <a:ext uri="{FF2B5EF4-FFF2-40B4-BE49-F238E27FC236}">
                <a16:creationId xmlns:a16="http://schemas.microsoft.com/office/drawing/2014/main" id="{5B2B22BB-17E7-4E35-BC91-F4A889DBF719}"/>
              </a:ext>
            </a:extLst>
          </p:cNvPr>
          <p:cNvSpPr>
            <a:spLocks noGrp="1"/>
          </p:cNvSpPr>
          <p:nvPr/>
        </p:nvSpPr>
        <p:spPr>
          <a:xfrm>
            <a:off x="514350" y="2324100"/>
            <a:ext cx="8858250" cy="3524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Межі біогеоценозу переважно визначаються межами відносно однорідного рослинного угруповання та пов’язаних із ним умов середовища.</a:t>
            </a:r>
          </a:p>
          <a:p>
            <a:endParaRPr sz="1425" b="0">
              <a:solidFill>
                <a:srgbClr val="5F6F68"/>
              </a:solidFill>
            </a:endParaRP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Ознаками переходу від одного біогеоценозу до іншого можуть бути:</a:t>
            </a:r>
          </a:p>
          <a:p>
            <a:endParaRPr sz="1425" b="0">
              <a:solidFill>
                <a:srgbClr val="5F6F68"/>
              </a:solidFill>
            </a:endParaRP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• зміна домінуючої рослинності;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• зміна типу ґрунту;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• відмінності водного режиму;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• зміна рельєфу;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• зміна освітлення та мікроклімату. </a:t>
            </a:r>
          </a:p>
          <a:p>
            <a:endParaRPr sz="1425" b="0">
              <a:solidFill>
                <a:srgbClr val="5F6F68"/>
              </a:solidFill>
            </a:endParaRP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Наприклад, сосновий ліс на піщаних ґрунтах і сусіднє болото є різними біогеоценозами.</a:t>
            </a:r>
          </a:p>
        </p:txBody>
      </p:sp>
      <p:sp>
        <p:nvSpPr>
          <p:cNvPr id="11" name="bottom-6">
            <a:extLst>
              <a:ext uri="{FF2B5EF4-FFF2-40B4-BE49-F238E27FC236}">
                <a16:creationId xmlns:a16="http://schemas.microsoft.com/office/drawing/2014/main" id="{793FEF49-6EC1-4AFC-8A9D-8CF7039CBEB8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72530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7">
            <a:extLst>
              <a:ext uri="{FF2B5EF4-FFF2-40B4-BE49-F238E27FC236}">
                <a16:creationId xmlns:a16="http://schemas.microsoft.com/office/drawing/2014/main" id="{D0800124-D0AB-4999-A64D-BF44B7913E2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7">
            <a:extLst>
              <a:ext uri="{FF2B5EF4-FFF2-40B4-BE49-F238E27FC236}">
                <a16:creationId xmlns:a16="http://schemas.microsoft.com/office/drawing/2014/main" id="{8A445ACB-7D1B-44E2-AA98-0F51C10DECF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D8A23A"/>
          </a:solidFill>
          <a:ln w="9525">
            <a:solidFill>
              <a:srgbClr val="D8A23A"/>
            </a:solidFill>
            <a:prstDash val="solid"/>
          </a:ln>
        </p:spPr>
      </p:sp>
      <p:sp>
        <p:nvSpPr>
          <p:cNvPr id="4" name="meta-7">
            <a:extLst>
              <a:ext uri="{FF2B5EF4-FFF2-40B4-BE49-F238E27FC236}">
                <a16:creationId xmlns:a16="http://schemas.microsoft.com/office/drawing/2014/main" id="{51287F54-4EB2-4611-AB4C-F84757A9E894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2</a:t>
            </a:r>
          </a:p>
        </p:txBody>
      </p:sp>
      <p:sp>
        <p:nvSpPr>
          <p:cNvPr id="5" name="num-7">
            <a:extLst>
              <a:ext uri="{FF2B5EF4-FFF2-40B4-BE49-F238E27FC236}">
                <a16:creationId xmlns:a16="http://schemas.microsoft.com/office/drawing/2014/main" id="{8AC04BE6-F2D0-4E71-8936-B2C7AB2CF69C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07</a:t>
            </a:r>
          </a:p>
        </p:txBody>
      </p:sp>
      <p:sp>
        <p:nvSpPr>
          <p:cNvPr id="6" name="foot-7">
            <a:extLst>
              <a:ext uri="{FF2B5EF4-FFF2-40B4-BE49-F238E27FC236}">
                <a16:creationId xmlns:a16="http://schemas.microsoft.com/office/drawing/2014/main" id="{89FA41B5-BAF0-4757-9A64-E8DA2C5188A4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section-label-7">
            <a:extLst>
              <a:ext uri="{FF2B5EF4-FFF2-40B4-BE49-F238E27FC236}">
                <a16:creationId xmlns:a16="http://schemas.microsoft.com/office/drawing/2014/main" id="{E60EBECF-2246-46E7-A724-51D20D93A19D}"/>
              </a:ext>
            </a:extLst>
          </p:cNvPr>
          <p:cNvSpPr>
            <a:spLocks noGrp="1"/>
          </p:cNvSpPr>
          <p:nvPr/>
        </p:nvSpPr>
        <p:spPr>
          <a:xfrm>
            <a:off x="514350" y="781050"/>
            <a:ext cx="285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>
                <a:solidFill>
                  <a:srgbClr val="D8A23A"/>
                </a:solidFill>
              </a:defRPr>
            </a:pPr>
            <a:r>
              <a:rPr sz="1275" b="1">
                <a:solidFill>
                  <a:srgbClr val="D8A23A"/>
                </a:solidFill>
              </a:rPr>
              <a:t>РОЗДІЛ 2</a:t>
            </a:r>
          </a:p>
        </p:txBody>
      </p:sp>
      <p:sp>
        <p:nvSpPr>
          <p:cNvPr id="8" name="section-title-7">
            <a:extLst>
              <a:ext uri="{FF2B5EF4-FFF2-40B4-BE49-F238E27FC236}">
                <a16:creationId xmlns:a16="http://schemas.microsoft.com/office/drawing/2014/main" id="{A2825458-00DE-417F-BEF0-536C70AA786D}"/>
              </a:ext>
            </a:extLst>
          </p:cNvPr>
          <p:cNvSpPr>
            <a:spLocks noGrp="1"/>
          </p:cNvSpPr>
          <p:nvPr/>
        </p:nvSpPr>
        <p:spPr>
          <a:xfrm>
            <a:off x="514350" y="1219200"/>
            <a:ext cx="87630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150" b="1">
                <a:solidFill>
                  <a:srgbClr val="173029"/>
                </a:solidFill>
              </a:defRPr>
            </a:pPr>
            <a:r>
              <a:rPr sz="3150" b="1">
                <a:solidFill>
                  <a:srgbClr val="173029"/>
                </a:solidFill>
              </a:rPr>
              <a:t>Структура біогеоценозу</a:t>
            </a:r>
          </a:p>
        </p:txBody>
      </p:sp>
      <p:sp>
        <p:nvSpPr>
          <p:cNvPr id="9" name="section-rule-7">
            <a:extLst>
              <a:ext uri="{FF2B5EF4-FFF2-40B4-BE49-F238E27FC236}">
                <a16:creationId xmlns:a16="http://schemas.microsoft.com/office/drawing/2014/main" id="{64A4FF63-0B7C-47CF-AAD1-847FB424865C}"/>
              </a:ext>
            </a:extLst>
          </p:cNvPr>
          <p:cNvSpPr>
            <a:spLocks noGrp="1"/>
          </p:cNvSpPr>
          <p:nvPr/>
        </p:nvSpPr>
        <p:spPr>
          <a:xfrm>
            <a:off x="514350" y="2200275"/>
            <a:ext cx="9010650" cy="47625"/>
          </a:xfrm>
          <a:prstGeom prst="rect">
            <a:avLst/>
          </a:prstGeom>
          <a:solidFill>
            <a:srgbClr val="D8A23A"/>
          </a:solidFill>
          <a:ln w="9525">
            <a:solidFill>
              <a:srgbClr val="D8A23A"/>
            </a:solidFill>
            <a:prstDash val="solid"/>
          </a:ln>
        </p:spPr>
      </p:sp>
      <p:sp>
        <p:nvSpPr>
          <p:cNvPr id="10" name="intro-7">
            <a:extLst>
              <a:ext uri="{FF2B5EF4-FFF2-40B4-BE49-F238E27FC236}">
                <a16:creationId xmlns:a16="http://schemas.microsoft.com/office/drawing/2014/main" id="{1D774A8F-0BD4-42A0-8512-25D89A169168}"/>
              </a:ext>
            </a:extLst>
          </p:cNvPr>
          <p:cNvSpPr>
            <a:spLocks noGrp="1"/>
          </p:cNvSpPr>
          <p:nvPr/>
        </p:nvSpPr>
        <p:spPr>
          <a:xfrm>
            <a:off x="514350" y="2505075"/>
            <a:ext cx="8763000" cy="1714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Біогеоценоз складається з двох взаємопов’язаних частин: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1. біоценозу;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2. екотопу. </a:t>
            </a:r>
          </a:p>
          <a:p>
            <a:endParaRPr sz="1350" b="0">
              <a:solidFill>
                <a:srgbClr val="5F6F68"/>
              </a:solidFill>
            </a:endParaRP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У спрощеній формі:</a:t>
            </a:r>
          </a:p>
          <a:p>
            <a:endParaRPr sz="1350" b="0">
              <a:solidFill>
                <a:srgbClr val="5F6F68"/>
              </a:solidFill>
            </a:endParaRP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Біогеоценоз = біоценоз + екотоп.</a:t>
            </a:r>
          </a:p>
        </p:txBody>
      </p:sp>
      <p:sp>
        <p:nvSpPr>
          <p:cNvPr id="11" name="child-label-7">
            <a:extLst>
              <a:ext uri="{FF2B5EF4-FFF2-40B4-BE49-F238E27FC236}">
                <a16:creationId xmlns:a16="http://schemas.microsoft.com/office/drawing/2014/main" id="{6BF43240-EB4F-4ABD-93A1-98FD191355B0}"/>
              </a:ext>
            </a:extLst>
          </p:cNvPr>
          <p:cNvSpPr>
            <a:spLocks noGrp="1"/>
          </p:cNvSpPr>
          <p:nvPr/>
        </p:nvSpPr>
        <p:spPr>
          <a:xfrm>
            <a:off x="514350" y="4476750"/>
            <a:ext cx="2286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00" b="1">
                <a:solidFill>
                  <a:srgbClr val="2E654D"/>
                </a:solidFill>
              </a:defRPr>
            </a:pPr>
            <a:r>
              <a:rPr sz="1800" b="1">
                <a:solidFill>
                  <a:srgbClr val="2E654D"/>
                </a:solidFill>
              </a:rPr>
              <a:t>Підпункти</a:t>
            </a:r>
          </a:p>
        </p:txBody>
      </p:sp>
      <p:sp>
        <p:nvSpPr>
          <p:cNvPr id="12" name="child-7">
            <a:extLst>
              <a:ext uri="{FF2B5EF4-FFF2-40B4-BE49-F238E27FC236}">
                <a16:creationId xmlns:a16="http://schemas.microsoft.com/office/drawing/2014/main" id="{792403B8-0431-4CD8-B9A1-CB1E21D2723D}"/>
              </a:ext>
            </a:extLst>
          </p:cNvPr>
          <p:cNvSpPr>
            <a:spLocks noGrp="1"/>
          </p:cNvSpPr>
          <p:nvPr/>
        </p:nvSpPr>
        <p:spPr>
          <a:xfrm>
            <a:off x="514350" y="4905375"/>
            <a:ext cx="857250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0">
                <a:solidFill>
                  <a:srgbClr val="5F6F68"/>
                </a:solidFill>
              </a:defRPr>
            </a:pPr>
            <a:r>
              <a:rPr sz="1200" b="0">
                <a:solidFill>
                  <a:srgbClr val="5F6F68"/>
                </a:solidFill>
              </a:rPr>
              <a:t>• 2.1. Біоценоз</a:t>
            </a:r>
          </a:p>
          <a:p>
            <a:pPr algn="l">
              <a:defRPr sz="1200" b="0">
                <a:solidFill>
                  <a:srgbClr val="5F6F68"/>
                </a:solidFill>
              </a:defRPr>
            </a:pPr>
            <a:r>
              <a:rPr sz="1200" b="0">
                <a:solidFill>
                  <a:srgbClr val="5F6F68"/>
                </a:solidFill>
              </a:rPr>
              <a:t>• 2.2. Екотоп</a:t>
            </a:r>
          </a:p>
          <a:p>
            <a:pPr algn="l">
              <a:defRPr sz="1200" b="0">
                <a:solidFill>
                  <a:srgbClr val="5F6F68"/>
                </a:solidFill>
              </a:defRPr>
            </a:pPr>
            <a:r>
              <a:rPr sz="1200" b="0">
                <a:solidFill>
                  <a:srgbClr val="5F6F68"/>
                </a:solidFill>
              </a:rPr>
              <a:t>• 2.3. Біотоп</a:t>
            </a:r>
          </a:p>
        </p:txBody>
      </p:sp>
      <p:sp>
        <p:nvSpPr>
          <p:cNvPr id="13" name="section-bottom-7">
            <a:extLst>
              <a:ext uri="{FF2B5EF4-FFF2-40B4-BE49-F238E27FC236}">
                <a16:creationId xmlns:a16="http://schemas.microsoft.com/office/drawing/2014/main" id="{F1E85A93-33E9-4BC7-8447-D706F48FA5E1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D8A23A"/>
          </a:solidFill>
          <a:ln w="9525">
            <a:solidFill>
              <a:srgbClr val="D8A23A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20597555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8">
            <a:extLst>
              <a:ext uri="{FF2B5EF4-FFF2-40B4-BE49-F238E27FC236}">
                <a16:creationId xmlns:a16="http://schemas.microsoft.com/office/drawing/2014/main" id="{D84CF9A3-5C4C-4CE1-9B18-6A31EAC300D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8">
            <a:extLst>
              <a:ext uri="{FF2B5EF4-FFF2-40B4-BE49-F238E27FC236}">
                <a16:creationId xmlns:a16="http://schemas.microsoft.com/office/drawing/2014/main" id="{17AAB30C-69DF-483D-BF25-358A0BD4DE0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4" name="meta-8">
            <a:extLst>
              <a:ext uri="{FF2B5EF4-FFF2-40B4-BE49-F238E27FC236}">
                <a16:creationId xmlns:a16="http://schemas.microsoft.com/office/drawing/2014/main" id="{EDAE6784-C575-4445-ADB8-05626A30C768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2.1</a:t>
            </a:r>
          </a:p>
        </p:txBody>
      </p:sp>
      <p:sp>
        <p:nvSpPr>
          <p:cNvPr id="5" name="num-8">
            <a:extLst>
              <a:ext uri="{FF2B5EF4-FFF2-40B4-BE49-F238E27FC236}">
                <a16:creationId xmlns:a16="http://schemas.microsoft.com/office/drawing/2014/main" id="{FBCE01CF-A763-48F0-B889-A44F163A8214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08</a:t>
            </a:r>
          </a:p>
        </p:txBody>
      </p:sp>
      <p:sp>
        <p:nvSpPr>
          <p:cNvPr id="6" name="foot-8">
            <a:extLst>
              <a:ext uri="{FF2B5EF4-FFF2-40B4-BE49-F238E27FC236}">
                <a16:creationId xmlns:a16="http://schemas.microsoft.com/office/drawing/2014/main" id="{27823FBC-2DCF-47CD-9EE2-3B3D66C358DC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title-8">
            <a:extLst>
              <a:ext uri="{FF2B5EF4-FFF2-40B4-BE49-F238E27FC236}">
                <a16:creationId xmlns:a16="http://schemas.microsoft.com/office/drawing/2014/main" id="{5F13A1CF-B3EE-4A9F-9A35-4FA224C8359E}"/>
              </a:ext>
            </a:extLst>
          </p:cNvPr>
          <p:cNvSpPr>
            <a:spLocks noGrp="1"/>
          </p:cNvSpPr>
          <p:nvPr/>
        </p:nvSpPr>
        <p:spPr>
          <a:xfrm>
            <a:off x="514350" y="628650"/>
            <a:ext cx="88582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173029"/>
                </a:solidFill>
              </a:defRPr>
            </a:pPr>
            <a:r>
              <a:rPr sz="2925" b="1">
                <a:solidFill>
                  <a:srgbClr val="173029"/>
                </a:solidFill>
              </a:rPr>
              <a:t>Біоценоз</a:t>
            </a:r>
          </a:p>
        </p:txBody>
      </p:sp>
      <p:sp>
        <p:nvSpPr>
          <p:cNvPr id="8" name="rule-8">
            <a:extLst>
              <a:ext uri="{FF2B5EF4-FFF2-40B4-BE49-F238E27FC236}">
                <a16:creationId xmlns:a16="http://schemas.microsoft.com/office/drawing/2014/main" id="{317D2473-5EE1-4A64-B1D1-5226255DAFAD}"/>
              </a:ext>
            </a:extLst>
          </p:cNvPr>
          <p:cNvSpPr>
            <a:spLocks noGrp="1"/>
          </p:cNvSpPr>
          <p:nvPr/>
        </p:nvSpPr>
        <p:spPr>
          <a:xfrm>
            <a:off x="514350" y="15049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9" name="def-label-8">
            <a:extLst>
              <a:ext uri="{FF2B5EF4-FFF2-40B4-BE49-F238E27FC236}">
                <a16:creationId xmlns:a16="http://schemas.microsoft.com/office/drawing/2014/main" id="{2B534ECE-1B1E-42AF-91E2-1759D5E079FC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2571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D8A23A"/>
                </a:solidFill>
              </a:defRPr>
            </a:pPr>
            <a:r>
              <a:rPr sz="1125" b="1">
                <a:solidFill>
                  <a:srgbClr val="D8A23A"/>
                </a:solidFill>
              </a:rPr>
              <a:t>ВИЗНАЧЕННЯ</a:t>
            </a:r>
          </a:p>
        </p:txBody>
      </p:sp>
      <p:sp>
        <p:nvSpPr>
          <p:cNvPr id="10" name="def-box-8">
            <a:extLst>
              <a:ext uri="{FF2B5EF4-FFF2-40B4-BE49-F238E27FC236}">
                <a16:creationId xmlns:a16="http://schemas.microsoft.com/office/drawing/2014/main" id="{531BE900-2A68-42F1-AF57-4EF1F8FA2FC9}"/>
              </a:ext>
            </a:extLst>
          </p:cNvPr>
          <p:cNvSpPr>
            <a:spLocks noGrp="1"/>
          </p:cNvSpPr>
          <p:nvPr/>
        </p:nvSpPr>
        <p:spPr>
          <a:xfrm>
            <a:off x="514350" y="2105025"/>
            <a:ext cx="9010650" cy="1123950"/>
          </a:xfrm>
          <a:prstGeom prst="roundRect">
            <a:avLst>
              <a:gd name="adj" fmla="val 10169"/>
            </a:avLst>
          </a:prstGeom>
          <a:solidFill>
            <a:srgbClr val="123A2F"/>
          </a:solidFill>
          <a:ln w="9525">
            <a:solidFill>
              <a:srgbClr val="123A2F"/>
            </a:solidFill>
            <a:prstDash val="solid"/>
          </a:ln>
        </p:spPr>
      </p:sp>
      <p:sp>
        <p:nvSpPr>
          <p:cNvPr id="11" name="def-8">
            <a:extLst>
              <a:ext uri="{FF2B5EF4-FFF2-40B4-BE49-F238E27FC236}">
                <a16:creationId xmlns:a16="http://schemas.microsoft.com/office/drawing/2014/main" id="{B7067597-0C30-4D26-A7C5-99633DB90B1C}"/>
              </a:ext>
            </a:extLst>
          </p:cNvPr>
          <p:cNvSpPr>
            <a:spLocks noGrp="1"/>
          </p:cNvSpPr>
          <p:nvPr/>
        </p:nvSpPr>
        <p:spPr>
          <a:xfrm>
            <a:off x="838200" y="2286000"/>
            <a:ext cx="82867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Біоценоз — сукупність популяцій різних видів живих організмів, які спільно населяють певну територію, взаємодіють між собою та з умовами середовища.</a:t>
            </a:r>
          </a:p>
        </p:txBody>
      </p:sp>
      <p:sp>
        <p:nvSpPr>
          <p:cNvPr id="12" name="body-label-8">
            <a:extLst>
              <a:ext uri="{FF2B5EF4-FFF2-40B4-BE49-F238E27FC236}">
                <a16:creationId xmlns:a16="http://schemas.microsoft.com/office/drawing/2014/main" id="{D5E6DEFA-388A-44CD-9CB5-609B863BE5F7}"/>
              </a:ext>
            </a:extLst>
          </p:cNvPr>
          <p:cNvSpPr>
            <a:spLocks noGrp="1"/>
          </p:cNvSpPr>
          <p:nvPr/>
        </p:nvSpPr>
        <p:spPr>
          <a:xfrm>
            <a:off x="514350" y="3495675"/>
            <a:ext cx="3619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2E654D"/>
                </a:solidFill>
              </a:defRPr>
            </a:pPr>
            <a:r>
              <a:rPr sz="1725" b="1">
                <a:solidFill>
                  <a:srgbClr val="2E654D"/>
                </a:solidFill>
              </a:rPr>
              <a:t>ОСНОВНІ ПОЛОЖЕННЯ</a:t>
            </a:r>
          </a:p>
        </p:txBody>
      </p:sp>
      <p:sp>
        <p:nvSpPr>
          <p:cNvPr id="13" name="body-8">
            <a:extLst>
              <a:ext uri="{FF2B5EF4-FFF2-40B4-BE49-F238E27FC236}">
                <a16:creationId xmlns:a16="http://schemas.microsoft.com/office/drawing/2014/main" id="{D59C92A7-B940-4040-B4F9-67605CD9F0D2}"/>
              </a:ext>
            </a:extLst>
          </p:cNvPr>
          <p:cNvSpPr>
            <a:spLocks noGrp="1"/>
          </p:cNvSpPr>
          <p:nvPr/>
        </p:nvSpPr>
        <p:spPr>
          <a:xfrm>
            <a:off x="514350" y="3971925"/>
            <a:ext cx="8858250" cy="1971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Біоценоз включає:</a:t>
            </a:r>
          </a:p>
          <a:p>
            <a:endParaRPr sz="1350" b="0">
              <a:solidFill>
                <a:srgbClr val="5F6F68"/>
              </a:solidFill>
            </a:endParaRP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рослини;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тварин;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гриби;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бактерії;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інші мікроорганізми.</a:t>
            </a:r>
          </a:p>
        </p:txBody>
      </p:sp>
      <p:sp>
        <p:nvSpPr>
          <p:cNvPr id="14" name="bottom-8">
            <a:extLst>
              <a:ext uri="{FF2B5EF4-FFF2-40B4-BE49-F238E27FC236}">
                <a16:creationId xmlns:a16="http://schemas.microsoft.com/office/drawing/2014/main" id="{1953553D-7DC6-4D19-97C2-5786DB3F931F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1828519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9">
            <a:extLst>
              <a:ext uri="{FF2B5EF4-FFF2-40B4-BE49-F238E27FC236}">
                <a16:creationId xmlns:a16="http://schemas.microsoft.com/office/drawing/2014/main" id="{E854CFE7-F309-46EC-8630-9C8C9FDF205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9">
            <a:extLst>
              <a:ext uri="{FF2B5EF4-FFF2-40B4-BE49-F238E27FC236}">
                <a16:creationId xmlns:a16="http://schemas.microsoft.com/office/drawing/2014/main" id="{90BF2251-02CA-4DDA-912F-AD5C24D2AA2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4" name="meta-9">
            <a:extLst>
              <a:ext uri="{FF2B5EF4-FFF2-40B4-BE49-F238E27FC236}">
                <a16:creationId xmlns:a16="http://schemas.microsoft.com/office/drawing/2014/main" id="{58C15B42-11B7-414B-B95F-8691F07B945F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2.2</a:t>
            </a:r>
          </a:p>
        </p:txBody>
      </p:sp>
      <p:sp>
        <p:nvSpPr>
          <p:cNvPr id="5" name="num-9">
            <a:extLst>
              <a:ext uri="{FF2B5EF4-FFF2-40B4-BE49-F238E27FC236}">
                <a16:creationId xmlns:a16="http://schemas.microsoft.com/office/drawing/2014/main" id="{14F6CD33-73BA-4E63-A16C-174F1B97C20B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09</a:t>
            </a:r>
          </a:p>
        </p:txBody>
      </p:sp>
      <p:sp>
        <p:nvSpPr>
          <p:cNvPr id="6" name="foot-9">
            <a:extLst>
              <a:ext uri="{FF2B5EF4-FFF2-40B4-BE49-F238E27FC236}">
                <a16:creationId xmlns:a16="http://schemas.microsoft.com/office/drawing/2014/main" id="{1BFAC044-7AFA-421A-91DD-B628C2EDDC3D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title-9">
            <a:extLst>
              <a:ext uri="{FF2B5EF4-FFF2-40B4-BE49-F238E27FC236}">
                <a16:creationId xmlns:a16="http://schemas.microsoft.com/office/drawing/2014/main" id="{BFBF524F-5C61-48E4-ADF8-60EF20443415}"/>
              </a:ext>
            </a:extLst>
          </p:cNvPr>
          <p:cNvSpPr>
            <a:spLocks noGrp="1"/>
          </p:cNvSpPr>
          <p:nvPr/>
        </p:nvSpPr>
        <p:spPr>
          <a:xfrm>
            <a:off x="514350" y="628650"/>
            <a:ext cx="88582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173029"/>
                </a:solidFill>
              </a:defRPr>
            </a:pPr>
            <a:r>
              <a:rPr sz="2925" b="1">
                <a:solidFill>
                  <a:srgbClr val="173029"/>
                </a:solidFill>
              </a:rPr>
              <a:t>Екотоп</a:t>
            </a:r>
          </a:p>
        </p:txBody>
      </p:sp>
      <p:sp>
        <p:nvSpPr>
          <p:cNvPr id="8" name="rule-9">
            <a:extLst>
              <a:ext uri="{FF2B5EF4-FFF2-40B4-BE49-F238E27FC236}">
                <a16:creationId xmlns:a16="http://schemas.microsoft.com/office/drawing/2014/main" id="{D8CBFEEF-5FE6-4EC6-ACB1-23606B93410B}"/>
              </a:ext>
            </a:extLst>
          </p:cNvPr>
          <p:cNvSpPr>
            <a:spLocks noGrp="1"/>
          </p:cNvSpPr>
          <p:nvPr/>
        </p:nvSpPr>
        <p:spPr>
          <a:xfrm>
            <a:off x="514350" y="15049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9" name="def-label-9">
            <a:extLst>
              <a:ext uri="{FF2B5EF4-FFF2-40B4-BE49-F238E27FC236}">
                <a16:creationId xmlns:a16="http://schemas.microsoft.com/office/drawing/2014/main" id="{3600EABD-D51B-4479-9587-FB7631FB72EF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2571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D8A23A"/>
                </a:solidFill>
              </a:defRPr>
            </a:pPr>
            <a:r>
              <a:rPr sz="1125" b="1">
                <a:solidFill>
                  <a:srgbClr val="D8A23A"/>
                </a:solidFill>
              </a:rPr>
              <a:t>ВИЗНАЧЕННЯ</a:t>
            </a:r>
          </a:p>
        </p:txBody>
      </p:sp>
      <p:sp>
        <p:nvSpPr>
          <p:cNvPr id="10" name="def-box-9">
            <a:extLst>
              <a:ext uri="{FF2B5EF4-FFF2-40B4-BE49-F238E27FC236}">
                <a16:creationId xmlns:a16="http://schemas.microsoft.com/office/drawing/2014/main" id="{725B4762-7C04-4CF7-90CF-0BBC5EBB31D2}"/>
              </a:ext>
            </a:extLst>
          </p:cNvPr>
          <p:cNvSpPr>
            <a:spLocks noGrp="1"/>
          </p:cNvSpPr>
          <p:nvPr/>
        </p:nvSpPr>
        <p:spPr>
          <a:xfrm>
            <a:off x="514350" y="2105025"/>
            <a:ext cx="9010650" cy="1123950"/>
          </a:xfrm>
          <a:prstGeom prst="roundRect">
            <a:avLst>
              <a:gd name="adj" fmla="val 10169"/>
            </a:avLst>
          </a:prstGeom>
          <a:solidFill>
            <a:srgbClr val="123A2F"/>
          </a:solidFill>
          <a:ln w="9525">
            <a:solidFill>
              <a:srgbClr val="123A2F"/>
            </a:solidFill>
            <a:prstDash val="solid"/>
          </a:ln>
        </p:spPr>
      </p:sp>
      <p:sp>
        <p:nvSpPr>
          <p:cNvPr id="11" name="def-9">
            <a:extLst>
              <a:ext uri="{FF2B5EF4-FFF2-40B4-BE49-F238E27FC236}">
                <a16:creationId xmlns:a16="http://schemas.microsoft.com/office/drawing/2014/main" id="{CD62B391-DC51-4498-BC61-11E5069B3BB8}"/>
              </a:ext>
            </a:extLst>
          </p:cNvPr>
          <p:cNvSpPr>
            <a:spLocks noGrp="1"/>
          </p:cNvSpPr>
          <p:nvPr/>
        </p:nvSpPr>
        <p:spPr>
          <a:xfrm>
            <a:off x="838200" y="2286000"/>
            <a:ext cx="82867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Екотоп — сукупність відносно однорідних абіотичних умов певної території, у межах якої існує біоценоз.</a:t>
            </a:r>
          </a:p>
        </p:txBody>
      </p:sp>
      <p:sp>
        <p:nvSpPr>
          <p:cNvPr id="12" name="body-label-9">
            <a:extLst>
              <a:ext uri="{FF2B5EF4-FFF2-40B4-BE49-F238E27FC236}">
                <a16:creationId xmlns:a16="http://schemas.microsoft.com/office/drawing/2014/main" id="{B26A90F9-1402-4B58-A0CD-A567B636F679}"/>
              </a:ext>
            </a:extLst>
          </p:cNvPr>
          <p:cNvSpPr>
            <a:spLocks noGrp="1"/>
          </p:cNvSpPr>
          <p:nvPr/>
        </p:nvSpPr>
        <p:spPr>
          <a:xfrm>
            <a:off x="514350" y="3495675"/>
            <a:ext cx="3619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2E654D"/>
                </a:solidFill>
              </a:defRPr>
            </a:pPr>
            <a:r>
              <a:rPr sz="1725" b="1">
                <a:solidFill>
                  <a:srgbClr val="2E654D"/>
                </a:solidFill>
              </a:rPr>
              <a:t>ОСНОВНІ ПОЛОЖЕННЯ</a:t>
            </a:r>
          </a:p>
        </p:txBody>
      </p:sp>
      <p:sp>
        <p:nvSpPr>
          <p:cNvPr id="13" name="body1-9">
            <a:extLst>
              <a:ext uri="{FF2B5EF4-FFF2-40B4-BE49-F238E27FC236}">
                <a16:creationId xmlns:a16="http://schemas.microsoft.com/office/drawing/2014/main" id="{D1979828-150A-4AC8-8CFF-8E044CA335A1}"/>
              </a:ext>
            </a:extLst>
          </p:cNvPr>
          <p:cNvSpPr>
            <a:spLocks noGrp="1"/>
          </p:cNvSpPr>
          <p:nvPr/>
        </p:nvSpPr>
        <p:spPr>
          <a:xfrm>
            <a:off x="514350" y="3971925"/>
            <a:ext cx="4238625" cy="1971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0">
                <a:solidFill>
                  <a:srgbClr val="5F6F68"/>
                </a:solidFill>
              </a:defRPr>
            </a:pPr>
            <a:r>
              <a:rPr sz="1050" b="0">
                <a:solidFill>
                  <a:srgbClr val="5F6F68"/>
                </a:solidFill>
              </a:rPr>
              <a:t>Екотоп охоплює:</a:t>
            </a:r>
          </a:p>
          <a:p>
            <a:endParaRPr sz="1050" b="0">
              <a:solidFill>
                <a:srgbClr val="5F6F68"/>
              </a:solidFill>
            </a:endParaRPr>
          </a:p>
          <a:p>
            <a:pPr algn="l">
              <a:defRPr sz="1050" b="0">
                <a:solidFill>
                  <a:srgbClr val="5F6F68"/>
                </a:solidFill>
              </a:defRPr>
            </a:pPr>
            <a:r>
              <a:rPr sz="1050" b="0">
                <a:solidFill>
                  <a:srgbClr val="5F6F68"/>
                </a:solidFill>
              </a:rPr>
              <a:t>• повітряне середовище; </a:t>
            </a:r>
          </a:p>
          <a:p>
            <a:pPr algn="l">
              <a:defRPr sz="1050" b="0">
                <a:solidFill>
                  <a:srgbClr val="5F6F68"/>
                </a:solidFill>
              </a:defRPr>
            </a:pPr>
            <a:r>
              <a:rPr sz="1050" b="0">
                <a:solidFill>
                  <a:srgbClr val="5F6F68"/>
                </a:solidFill>
              </a:rPr>
              <a:t>• кліматичні умови; </a:t>
            </a:r>
          </a:p>
          <a:p>
            <a:pPr algn="l">
              <a:defRPr sz="1050" b="0">
                <a:solidFill>
                  <a:srgbClr val="5F6F68"/>
                </a:solidFill>
              </a:defRPr>
            </a:pPr>
            <a:r>
              <a:rPr sz="1050" b="0">
                <a:solidFill>
                  <a:srgbClr val="5F6F68"/>
                </a:solidFill>
              </a:rPr>
              <a:t>• ґрунт; </a:t>
            </a:r>
          </a:p>
          <a:p>
            <a:pPr algn="l">
              <a:defRPr sz="1050" b="0">
                <a:solidFill>
                  <a:srgbClr val="5F6F68"/>
                </a:solidFill>
              </a:defRPr>
            </a:pPr>
            <a:r>
              <a:rPr sz="1050" b="0">
                <a:solidFill>
                  <a:srgbClr val="5F6F68"/>
                </a:solidFill>
              </a:rPr>
              <a:t>• поверхневі й підземні води; </a:t>
            </a:r>
          </a:p>
          <a:p>
            <a:pPr algn="l">
              <a:defRPr sz="1050" b="0">
                <a:solidFill>
                  <a:srgbClr val="5F6F68"/>
                </a:solidFill>
              </a:defRPr>
            </a:pPr>
            <a:r>
              <a:rPr sz="1050" b="0">
                <a:solidFill>
                  <a:srgbClr val="5F6F68"/>
                </a:solidFill>
              </a:rPr>
              <a:t>• рельєф; </a:t>
            </a:r>
          </a:p>
        </p:txBody>
      </p:sp>
      <p:sp>
        <p:nvSpPr>
          <p:cNvPr id="14" name="body2-9">
            <a:extLst>
              <a:ext uri="{FF2B5EF4-FFF2-40B4-BE49-F238E27FC236}">
                <a16:creationId xmlns:a16="http://schemas.microsoft.com/office/drawing/2014/main" id="{BF88465F-32F6-4780-97D5-62E50580EE9F}"/>
              </a:ext>
            </a:extLst>
          </p:cNvPr>
          <p:cNvSpPr>
            <a:spLocks noGrp="1"/>
          </p:cNvSpPr>
          <p:nvPr/>
        </p:nvSpPr>
        <p:spPr>
          <a:xfrm>
            <a:off x="5095875" y="3971925"/>
            <a:ext cx="4238625" cy="1971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0">
                <a:solidFill>
                  <a:srgbClr val="5F6F68"/>
                </a:solidFill>
              </a:defRPr>
            </a:pPr>
            <a:r>
              <a:rPr sz="1050" b="0">
                <a:solidFill>
                  <a:srgbClr val="5F6F68"/>
                </a:solidFill>
              </a:rPr>
              <a:t>• мінеральні речовини. </a:t>
            </a:r>
          </a:p>
          <a:p>
            <a:endParaRPr sz="1050" b="0">
              <a:solidFill>
                <a:srgbClr val="5F6F68"/>
              </a:solidFill>
            </a:endParaRPr>
          </a:p>
          <a:p>
            <a:pPr algn="l">
              <a:defRPr sz="1050" b="0">
                <a:solidFill>
                  <a:srgbClr val="5F6F68"/>
                </a:solidFill>
              </a:defRPr>
            </a:pPr>
            <a:r>
              <a:rPr sz="1050" b="0">
                <a:solidFill>
                  <a:srgbClr val="5F6F68"/>
                </a:solidFill>
              </a:rPr>
              <a:t>У структурі екотопу виділяють кліматоп і едафотоп.</a:t>
            </a:r>
          </a:p>
          <a:p>
            <a:endParaRPr sz="1050" b="0">
              <a:solidFill>
                <a:srgbClr val="5F6F68"/>
              </a:solidFill>
            </a:endParaRPr>
          </a:p>
          <a:p>
            <a:pPr algn="l">
              <a:defRPr sz="1050" b="0">
                <a:solidFill>
                  <a:srgbClr val="5F6F68"/>
                </a:solidFill>
              </a:defRPr>
            </a:pPr>
            <a:r>
              <a:rPr sz="1050" b="0">
                <a:solidFill>
                  <a:srgbClr val="5F6F68"/>
                </a:solidFill>
              </a:rPr>
              <a:t>Кліматоп — сукупність кліматичних і повітряних умов певної ділянки: температури, освітленості, вологості, опадів, вітру.</a:t>
            </a:r>
          </a:p>
          <a:p>
            <a:endParaRPr sz="1050" b="0">
              <a:solidFill>
                <a:srgbClr val="5F6F68"/>
              </a:solidFill>
            </a:endParaRPr>
          </a:p>
          <a:p>
            <a:pPr algn="l">
              <a:defRPr sz="1050" b="0">
                <a:solidFill>
                  <a:srgbClr val="5F6F68"/>
                </a:solidFill>
              </a:defRPr>
            </a:pPr>
            <a:r>
              <a:rPr sz="1050" b="0">
                <a:solidFill>
                  <a:srgbClr val="5F6F68"/>
                </a:solidFill>
              </a:rPr>
              <a:t>Едафотоп — сукупність ґрунтових умов: механічного складу, вологості, кислотності, вмісту органічної речовини та поживних елементів.</a:t>
            </a:r>
          </a:p>
        </p:txBody>
      </p:sp>
      <p:sp>
        <p:nvSpPr>
          <p:cNvPr id="15" name="bottom-9">
            <a:extLst>
              <a:ext uri="{FF2B5EF4-FFF2-40B4-BE49-F238E27FC236}">
                <a16:creationId xmlns:a16="http://schemas.microsoft.com/office/drawing/2014/main" id="{F6E6641E-ECCE-4D03-A287-CF8F7C76D908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6497376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10">
            <a:extLst>
              <a:ext uri="{FF2B5EF4-FFF2-40B4-BE49-F238E27FC236}">
                <a16:creationId xmlns:a16="http://schemas.microsoft.com/office/drawing/2014/main" id="{40B32907-67A1-4CE9-8DDD-66B02C11115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10">
            <a:extLst>
              <a:ext uri="{FF2B5EF4-FFF2-40B4-BE49-F238E27FC236}">
                <a16:creationId xmlns:a16="http://schemas.microsoft.com/office/drawing/2014/main" id="{D64DF071-21A1-4067-A209-0FC7D3A72D8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4" name="meta-10">
            <a:extLst>
              <a:ext uri="{FF2B5EF4-FFF2-40B4-BE49-F238E27FC236}">
                <a16:creationId xmlns:a16="http://schemas.microsoft.com/office/drawing/2014/main" id="{FB63D7D9-A4E2-4D63-A79D-D832464124E4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2.3</a:t>
            </a:r>
          </a:p>
        </p:txBody>
      </p:sp>
      <p:sp>
        <p:nvSpPr>
          <p:cNvPr id="5" name="num-10">
            <a:extLst>
              <a:ext uri="{FF2B5EF4-FFF2-40B4-BE49-F238E27FC236}">
                <a16:creationId xmlns:a16="http://schemas.microsoft.com/office/drawing/2014/main" id="{2C7F133E-258F-4AE1-84AF-A326682AF8D9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10</a:t>
            </a:r>
          </a:p>
        </p:txBody>
      </p:sp>
      <p:sp>
        <p:nvSpPr>
          <p:cNvPr id="6" name="foot-10">
            <a:extLst>
              <a:ext uri="{FF2B5EF4-FFF2-40B4-BE49-F238E27FC236}">
                <a16:creationId xmlns:a16="http://schemas.microsoft.com/office/drawing/2014/main" id="{51540130-E6CA-4B54-9878-9ADC404DF20D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title-10">
            <a:extLst>
              <a:ext uri="{FF2B5EF4-FFF2-40B4-BE49-F238E27FC236}">
                <a16:creationId xmlns:a16="http://schemas.microsoft.com/office/drawing/2014/main" id="{2B2DB4E7-08F3-4E71-A2C5-1C8AE2532F51}"/>
              </a:ext>
            </a:extLst>
          </p:cNvPr>
          <p:cNvSpPr>
            <a:spLocks noGrp="1"/>
          </p:cNvSpPr>
          <p:nvPr/>
        </p:nvSpPr>
        <p:spPr>
          <a:xfrm>
            <a:off x="514350" y="628650"/>
            <a:ext cx="88582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173029"/>
                </a:solidFill>
              </a:defRPr>
            </a:pPr>
            <a:r>
              <a:rPr sz="2925" b="1">
                <a:solidFill>
                  <a:srgbClr val="173029"/>
                </a:solidFill>
              </a:rPr>
              <a:t>Біотоп</a:t>
            </a:r>
          </a:p>
        </p:txBody>
      </p:sp>
      <p:sp>
        <p:nvSpPr>
          <p:cNvPr id="8" name="rule-10">
            <a:extLst>
              <a:ext uri="{FF2B5EF4-FFF2-40B4-BE49-F238E27FC236}">
                <a16:creationId xmlns:a16="http://schemas.microsoft.com/office/drawing/2014/main" id="{9EB83DBD-EED3-4E26-AE78-AEFBEF43F858}"/>
              </a:ext>
            </a:extLst>
          </p:cNvPr>
          <p:cNvSpPr>
            <a:spLocks noGrp="1"/>
          </p:cNvSpPr>
          <p:nvPr/>
        </p:nvSpPr>
        <p:spPr>
          <a:xfrm>
            <a:off x="514350" y="15049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9" name="def-label-10">
            <a:extLst>
              <a:ext uri="{FF2B5EF4-FFF2-40B4-BE49-F238E27FC236}">
                <a16:creationId xmlns:a16="http://schemas.microsoft.com/office/drawing/2014/main" id="{DB9BE330-E4FD-49C6-8257-F32A610099C5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2571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D8A23A"/>
                </a:solidFill>
              </a:defRPr>
            </a:pPr>
            <a:r>
              <a:rPr sz="1125" b="1">
                <a:solidFill>
                  <a:srgbClr val="D8A23A"/>
                </a:solidFill>
              </a:rPr>
              <a:t>ВИЗНАЧЕННЯ</a:t>
            </a:r>
          </a:p>
        </p:txBody>
      </p:sp>
      <p:sp>
        <p:nvSpPr>
          <p:cNvPr id="10" name="def-box-10">
            <a:extLst>
              <a:ext uri="{FF2B5EF4-FFF2-40B4-BE49-F238E27FC236}">
                <a16:creationId xmlns:a16="http://schemas.microsoft.com/office/drawing/2014/main" id="{34975A3E-AD59-4A5B-B9C9-8A8E9F60059B}"/>
              </a:ext>
            </a:extLst>
          </p:cNvPr>
          <p:cNvSpPr>
            <a:spLocks noGrp="1"/>
          </p:cNvSpPr>
          <p:nvPr/>
        </p:nvSpPr>
        <p:spPr>
          <a:xfrm>
            <a:off x="514350" y="2105025"/>
            <a:ext cx="9010650" cy="1123950"/>
          </a:xfrm>
          <a:prstGeom prst="roundRect">
            <a:avLst>
              <a:gd name="adj" fmla="val 10169"/>
            </a:avLst>
          </a:prstGeom>
          <a:solidFill>
            <a:srgbClr val="123A2F"/>
          </a:solidFill>
          <a:ln w="9525">
            <a:solidFill>
              <a:srgbClr val="123A2F"/>
            </a:solidFill>
            <a:prstDash val="solid"/>
          </a:ln>
        </p:spPr>
      </p:sp>
      <p:sp>
        <p:nvSpPr>
          <p:cNvPr id="11" name="def-10">
            <a:extLst>
              <a:ext uri="{FF2B5EF4-FFF2-40B4-BE49-F238E27FC236}">
                <a16:creationId xmlns:a16="http://schemas.microsoft.com/office/drawing/2014/main" id="{8E1AF025-D36A-4622-99F2-3A03DB448087}"/>
              </a:ext>
            </a:extLst>
          </p:cNvPr>
          <p:cNvSpPr>
            <a:spLocks noGrp="1"/>
          </p:cNvSpPr>
          <p:nvPr/>
        </p:nvSpPr>
        <p:spPr>
          <a:xfrm>
            <a:off x="838200" y="2286000"/>
            <a:ext cx="82867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Біотоп — відносно однорідна ділянка простору з певними абіотичними умовами, яку займає конкретний біоценоз.</a:t>
            </a:r>
          </a:p>
        </p:txBody>
      </p:sp>
      <p:sp>
        <p:nvSpPr>
          <p:cNvPr id="12" name="body-label-10">
            <a:extLst>
              <a:ext uri="{FF2B5EF4-FFF2-40B4-BE49-F238E27FC236}">
                <a16:creationId xmlns:a16="http://schemas.microsoft.com/office/drawing/2014/main" id="{0EBA80B9-2834-474E-9AAA-B6D8C4E37675}"/>
              </a:ext>
            </a:extLst>
          </p:cNvPr>
          <p:cNvSpPr>
            <a:spLocks noGrp="1"/>
          </p:cNvSpPr>
          <p:nvPr/>
        </p:nvSpPr>
        <p:spPr>
          <a:xfrm>
            <a:off x="514350" y="3495675"/>
            <a:ext cx="3619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2E654D"/>
                </a:solidFill>
              </a:defRPr>
            </a:pPr>
            <a:r>
              <a:rPr sz="1725" b="1">
                <a:solidFill>
                  <a:srgbClr val="2E654D"/>
                </a:solidFill>
              </a:rPr>
              <a:t>ОСНОВНІ ПОЛОЖЕННЯ</a:t>
            </a:r>
          </a:p>
        </p:txBody>
      </p:sp>
      <p:sp>
        <p:nvSpPr>
          <p:cNvPr id="13" name="body-10">
            <a:extLst>
              <a:ext uri="{FF2B5EF4-FFF2-40B4-BE49-F238E27FC236}">
                <a16:creationId xmlns:a16="http://schemas.microsoft.com/office/drawing/2014/main" id="{F60A692F-2A77-4AA1-B62F-A5C7498244D7}"/>
              </a:ext>
            </a:extLst>
          </p:cNvPr>
          <p:cNvSpPr>
            <a:spLocks noGrp="1"/>
          </p:cNvSpPr>
          <p:nvPr/>
        </p:nvSpPr>
        <p:spPr>
          <a:xfrm>
            <a:off x="514350" y="3971925"/>
            <a:ext cx="8858250" cy="1971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Поняття «біотоп» і «екотоп» близькі, але мають різні акценти. Екотоп характеризує комплекс абіотичних умов, а біотоп — територію як місце існування певного угруповання.</a:t>
            </a:r>
          </a:p>
        </p:txBody>
      </p:sp>
      <p:sp>
        <p:nvSpPr>
          <p:cNvPr id="14" name="bottom-10">
            <a:extLst>
              <a:ext uri="{FF2B5EF4-FFF2-40B4-BE49-F238E27FC236}">
                <a16:creationId xmlns:a16="http://schemas.microsoft.com/office/drawing/2014/main" id="{39238FBC-8D6A-44C0-AD1F-983085DB5B51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348270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11">
            <a:extLst>
              <a:ext uri="{FF2B5EF4-FFF2-40B4-BE49-F238E27FC236}">
                <a16:creationId xmlns:a16="http://schemas.microsoft.com/office/drawing/2014/main" id="{754CA325-53A0-441F-8313-AED3AE70C24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11">
            <a:extLst>
              <a:ext uri="{FF2B5EF4-FFF2-40B4-BE49-F238E27FC236}">
                <a16:creationId xmlns:a16="http://schemas.microsoft.com/office/drawing/2014/main" id="{2901827F-99D7-41CC-AE30-8CCD19FA507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D8A23A"/>
          </a:solidFill>
          <a:ln w="9525">
            <a:solidFill>
              <a:srgbClr val="D8A23A"/>
            </a:solidFill>
            <a:prstDash val="solid"/>
          </a:ln>
        </p:spPr>
      </p:sp>
      <p:sp>
        <p:nvSpPr>
          <p:cNvPr id="4" name="meta-11">
            <a:extLst>
              <a:ext uri="{FF2B5EF4-FFF2-40B4-BE49-F238E27FC236}">
                <a16:creationId xmlns:a16="http://schemas.microsoft.com/office/drawing/2014/main" id="{2D997F0B-6008-40C2-A825-5F4B7BAE9A3B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3</a:t>
            </a:r>
          </a:p>
        </p:txBody>
      </p:sp>
      <p:sp>
        <p:nvSpPr>
          <p:cNvPr id="5" name="num-11">
            <a:extLst>
              <a:ext uri="{FF2B5EF4-FFF2-40B4-BE49-F238E27FC236}">
                <a16:creationId xmlns:a16="http://schemas.microsoft.com/office/drawing/2014/main" id="{41E29794-7D94-4CE0-8A58-C946AABA92D5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11</a:t>
            </a:r>
          </a:p>
        </p:txBody>
      </p:sp>
      <p:sp>
        <p:nvSpPr>
          <p:cNvPr id="6" name="foot-11">
            <a:extLst>
              <a:ext uri="{FF2B5EF4-FFF2-40B4-BE49-F238E27FC236}">
                <a16:creationId xmlns:a16="http://schemas.microsoft.com/office/drawing/2014/main" id="{0ED2E015-5966-4D35-973D-E265E184C8CF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section-label-11">
            <a:extLst>
              <a:ext uri="{FF2B5EF4-FFF2-40B4-BE49-F238E27FC236}">
                <a16:creationId xmlns:a16="http://schemas.microsoft.com/office/drawing/2014/main" id="{4E94B74E-5CE1-40C4-9DB7-8D648FE55242}"/>
              </a:ext>
            </a:extLst>
          </p:cNvPr>
          <p:cNvSpPr>
            <a:spLocks noGrp="1"/>
          </p:cNvSpPr>
          <p:nvPr/>
        </p:nvSpPr>
        <p:spPr>
          <a:xfrm>
            <a:off x="514350" y="781050"/>
            <a:ext cx="285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>
                <a:solidFill>
                  <a:srgbClr val="D8A23A"/>
                </a:solidFill>
              </a:defRPr>
            </a:pPr>
            <a:r>
              <a:rPr sz="1275" b="1">
                <a:solidFill>
                  <a:srgbClr val="D8A23A"/>
                </a:solidFill>
              </a:rPr>
              <a:t>РОЗДІЛ 3</a:t>
            </a:r>
          </a:p>
        </p:txBody>
      </p:sp>
      <p:sp>
        <p:nvSpPr>
          <p:cNvPr id="8" name="section-title-11">
            <a:extLst>
              <a:ext uri="{FF2B5EF4-FFF2-40B4-BE49-F238E27FC236}">
                <a16:creationId xmlns:a16="http://schemas.microsoft.com/office/drawing/2014/main" id="{7484E8BC-64A3-45C9-B755-F05FDABAE5B2}"/>
              </a:ext>
            </a:extLst>
          </p:cNvPr>
          <p:cNvSpPr>
            <a:spLocks noGrp="1"/>
          </p:cNvSpPr>
          <p:nvPr/>
        </p:nvSpPr>
        <p:spPr>
          <a:xfrm>
            <a:off x="514350" y="1219200"/>
            <a:ext cx="87630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150" b="1">
                <a:solidFill>
                  <a:srgbClr val="173029"/>
                </a:solidFill>
              </a:defRPr>
            </a:pPr>
            <a:r>
              <a:rPr sz="3150" b="1">
                <a:solidFill>
                  <a:srgbClr val="173029"/>
                </a:solidFill>
              </a:rPr>
              <a:t>Поняття та склад біоценозу</a:t>
            </a:r>
          </a:p>
        </p:txBody>
      </p:sp>
      <p:sp>
        <p:nvSpPr>
          <p:cNvPr id="9" name="section-rule-11">
            <a:extLst>
              <a:ext uri="{FF2B5EF4-FFF2-40B4-BE49-F238E27FC236}">
                <a16:creationId xmlns:a16="http://schemas.microsoft.com/office/drawing/2014/main" id="{647664F7-FD7C-4C53-832B-E0B6E3626072}"/>
              </a:ext>
            </a:extLst>
          </p:cNvPr>
          <p:cNvSpPr>
            <a:spLocks noGrp="1"/>
          </p:cNvSpPr>
          <p:nvPr/>
        </p:nvSpPr>
        <p:spPr>
          <a:xfrm>
            <a:off x="514350" y="2200275"/>
            <a:ext cx="9010650" cy="47625"/>
          </a:xfrm>
          <a:prstGeom prst="rect">
            <a:avLst/>
          </a:prstGeom>
          <a:solidFill>
            <a:srgbClr val="D8A23A"/>
          </a:solidFill>
          <a:ln w="9525">
            <a:solidFill>
              <a:srgbClr val="D8A23A"/>
            </a:solidFill>
            <a:prstDash val="solid"/>
          </a:ln>
        </p:spPr>
      </p:sp>
      <p:sp>
        <p:nvSpPr>
          <p:cNvPr id="10" name="child-label-11">
            <a:extLst>
              <a:ext uri="{FF2B5EF4-FFF2-40B4-BE49-F238E27FC236}">
                <a16:creationId xmlns:a16="http://schemas.microsoft.com/office/drawing/2014/main" id="{179A9562-B955-4B78-92D9-C132C257C3E5}"/>
              </a:ext>
            </a:extLst>
          </p:cNvPr>
          <p:cNvSpPr>
            <a:spLocks noGrp="1"/>
          </p:cNvSpPr>
          <p:nvPr/>
        </p:nvSpPr>
        <p:spPr>
          <a:xfrm>
            <a:off x="514350" y="2647950"/>
            <a:ext cx="2286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00" b="1">
                <a:solidFill>
                  <a:srgbClr val="2E654D"/>
                </a:solidFill>
              </a:defRPr>
            </a:pPr>
            <a:r>
              <a:rPr sz="1800" b="1">
                <a:solidFill>
                  <a:srgbClr val="2E654D"/>
                </a:solidFill>
              </a:rPr>
              <a:t>Підпункти</a:t>
            </a:r>
          </a:p>
        </p:txBody>
      </p:sp>
      <p:sp>
        <p:nvSpPr>
          <p:cNvPr id="11" name="child1-11">
            <a:extLst>
              <a:ext uri="{FF2B5EF4-FFF2-40B4-BE49-F238E27FC236}">
                <a16:creationId xmlns:a16="http://schemas.microsoft.com/office/drawing/2014/main" id="{8863CE5B-CDCE-4277-9E19-358AEFBB4080}"/>
              </a:ext>
            </a:extLst>
          </p:cNvPr>
          <p:cNvSpPr>
            <a:spLocks noGrp="1"/>
          </p:cNvSpPr>
          <p:nvPr/>
        </p:nvSpPr>
        <p:spPr>
          <a:xfrm>
            <a:off x="514350" y="3190875"/>
            <a:ext cx="4095750" cy="2286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3.1. Основні компоненти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3.2. Біота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3.3. Популяція</a:t>
            </a:r>
          </a:p>
        </p:txBody>
      </p:sp>
      <p:sp>
        <p:nvSpPr>
          <p:cNvPr id="12" name="section-bottom-11">
            <a:extLst>
              <a:ext uri="{FF2B5EF4-FFF2-40B4-BE49-F238E27FC236}">
                <a16:creationId xmlns:a16="http://schemas.microsoft.com/office/drawing/2014/main" id="{770CEEC5-DC7C-4F8D-8B15-17FA76496BC6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D8A23A"/>
          </a:solidFill>
          <a:ln w="9525">
            <a:solidFill>
              <a:srgbClr val="D8A23A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6145523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12">
            <a:extLst>
              <a:ext uri="{FF2B5EF4-FFF2-40B4-BE49-F238E27FC236}">
                <a16:creationId xmlns:a16="http://schemas.microsoft.com/office/drawing/2014/main" id="{163DDDB0-866A-4252-A11F-535E8381DAA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12">
            <a:extLst>
              <a:ext uri="{FF2B5EF4-FFF2-40B4-BE49-F238E27FC236}">
                <a16:creationId xmlns:a16="http://schemas.microsoft.com/office/drawing/2014/main" id="{1F7E0880-6571-44A3-8B05-571A9B6A74A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4" name="meta-12">
            <a:extLst>
              <a:ext uri="{FF2B5EF4-FFF2-40B4-BE49-F238E27FC236}">
                <a16:creationId xmlns:a16="http://schemas.microsoft.com/office/drawing/2014/main" id="{B921AF61-4739-4E36-8D76-339745F6139A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3.1</a:t>
            </a:r>
          </a:p>
        </p:txBody>
      </p:sp>
      <p:sp>
        <p:nvSpPr>
          <p:cNvPr id="5" name="num-12">
            <a:extLst>
              <a:ext uri="{FF2B5EF4-FFF2-40B4-BE49-F238E27FC236}">
                <a16:creationId xmlns:a16="http://schemas.microsoft.com/office/drawing/2014/main" id="{5C6FB5B1-7F4A-4134-BFB1-A512F1D7866B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12</a:t>
            </a:r>
          </a:p>
        </p:txBody>
      </p:sp>
      <p:sp>
        <p:nvSpPr>
          <p:cNvPr id="6" name="foot-12">
            <a:extLst>
              <a:ext uri="{FF2B5EF4-FFF2-40B4-BE49-F238E27FC236}">
                <a16:creationId xmlns:a16="http://schemas.microsoft.com/office/drawing/2014/main" id="{18E89EFD-1B9D-4578-9ECC-4877FE311528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title-12">
            <a:extLst>
              <a:ext uri="{FF2B5EF4-FFF2-40B4-BE49-F238E27FC236}">
                <a16:creationId xmlns:a16="http://schemas.microsoft.com/office/drawing/2014/main" id="{3E810F9B-D631-484A-B7DA-5166F77B760C}"/>
              </a:ext>
            </a:extLst>
          </p:cNvPr>
          <p:cNvSpPr>
            <a:spLocks noGrp="1"/>
          </p:cNvSpPr>
          <p:nvPr/>
        </p:nvSpPr>
        <p:spPr>
          <a:xfrm>
            <a:off x="514350" y="628650"/>
            <a:ext cx="88582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173029"/>
                </a:solidFill>
              </a:defRPr>
            </a:pPr>
            <a:r>
              <a:rPr sz="2925" b="1">
                <a:solidFill>
                  <a:srgbClr val="173029"/>
                </a:solidFill>
              </a:rPr>
              <a:t>Основні компоненти</a:t>
            </a:r>
          </a:p>
        </p:txBody>
      </p:sp>
      <p:sp>
        <p:nvSpPr>
          <p:cNvPr id="8" name="rule-12">
            <a:extLst>
              <a:ext uri="{FF2B5EF4-FFF2-40B4-BE49-F238E27FC236}">
                <a16:creationId xmlns:a16="http://schemas.microsoft.com/office/drawing/2014/main" id="{C69F27C4-0FB4-4B43-B59B-BDAB19A3FD3A}"/>
              </a:ext>
            </a:extLst>
          </p:cNvPr>
          <p:cNvSpPr>
            <a:spLocks noGrp="1"/>
          </p:cNvSpPr>
          <p:nvPr/>
        </p:nvSpPr>
        <p:spPr>
          <a:xfrm>
            <a:off x="514350" y="15049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9" name="body-label-12">
            <a:extLst>
              <a:ext uri="{FF2B5EF4-FFF2-40B4-BE49-F238E27FC236}">
                <a16:creationId xmlns:a16="http://schemas.microsoft.com/office/drawing/2014/main" id="{0514D623-6F9B-451D-AAE4-E6E4A7495A99}"/>
              </a:ext>
            </a:extLst>
          </p:cNvPr>
          <p:cNvSpPr>
            <a:spLocks noGrp="1"/>
          </p:cNvSpPr>
          <p:nvPr/>
        </p:nvSpPr>
        <p:spPr>
          <a:xfrm>
            <a:off x="514350" y="1809750"/>
            <a:ext cx="3619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2E654D"/>
                </a:solidFill>
              </a:defRPr>
            </a:pPr>
            <a:r>
              <a:rPr sz="1725" b="1">
                <a:solidFill>
                  <a:srgbClr val="2E654D"/>
                </a:solidFill>
              </a:rPr>
              <a:t>ОСНОВНІ ПОЛОЖЕННЯ</a:t>
            </a:r>
          </a:p>
        </p:txBody>
      </p:sp>
      <p:sp>
        <p:nvSpPr>
          <p:cNvPr id="10" name="body-12">
            <a:extLst>
              <a:ext uri="{FF2B5EF4-FFF2-40B4-BE49-F238E27FC236}">
                <a16:creationId xmlns:a16="http://schemas.microsoft.com/office/drawing/2014/main" id="{EEEB730D-D0E2-4128-B5DF-02C28C8461DA}"/>
              </a:ext>
            </a:extLst>
          </p:cNvPr>
          <p:cNvSpPr>
            <a:spLocks noGrp="1"/>
          </p:cNvSpPr>
          <p:nvPr/>
        </p:nvSpPr>
        <p:spPr>
          <a:xfrm>
            <a:off x="514350" y="2324100"/>
            <a:ext cx="8858250" cy="3524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За належністю організмів до різних груп у біоценозі виділяють:</a:t>
            </a:r>
          </a:p>
          <a:p>
            <a:endParaRPr sz="1425" b="0">
              <a:solidFill>
                <a:srgbClr val="5F6F68"/>
              </a:solidFill>
            </a:endParaRP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Фітоценоз — сукупність популяцій рослин певної території.</a:t>
            </a:r>
          </a:p>
          <a:p>
            <a:endParaRPr sz="1425" b="0">
              <a:solidFill>
                <a:srgbClr val="5F6F68"/>
              </a:solidFill>
            </a:endParaRP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Зооценоз — сукупність популяцій тварин.</a:t>
            </a:r>
          </a:p>
          <a:p>
            <a:endParaRPr sz="1425" b="0">
              <a:solidFill>
                <a:srgbClr val="5F6F68"/>
              </a:solidFill>
            </a:endParaRP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Мікоценоз — сукупність грибів.</a:t>
            </a:r>
          </a:p>
          <a:p>
            <a:endParaRPr sz="1425" b="0">
              <a:solidFill>
                <a:srgbClr val="5F6F68"/>
              </a:solidFill>
            </a:endParaRP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Мікробоценоз — сукупність бактерій та інших мікроорганізмів.</a:t>
            </a:r>
          </a:p>
          <a:p>
            <a:endParaRPr sz="1425" b="0">
              <a:solidFill>
                <a:srgbClr val="5F6F68"/>
              </a:solidFill>
            </a:endParaRP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Отже:</a:t>
            </a:r>
          </a:p>
          <a:p>
            <a:endParaRPr sz="1425" b="0">
              <a:solidFill>
                <a:srgbClr val="5F6F68"/>
              </a:solidFill>
            </a:endParaRP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Біоценоз =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фітоценоз+зооценоз+мікоценоз+мікробоценоз.</a:t>
            </a:r>
          </a:p>
        </p:txBody>
      </p:sp>
      <p:sp>
        <p:nvSpPr>
          <p:cNvPr id="11" name="bottom-12">
            <a:extLst>
              <a:ext uri="{FF2B5EF4-FFF2-40B4-BE49-F238E27FC236}">
                <a16:creationId xmlns:a16="http://schemas.microsoft.com/office/drawing/2014/main" id="{C8D96D11-CF19-4390-BF0F-F4FCE2F7698A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21387131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13">
            <a:extLst>
              <a:ext uri="{FF2B5EF4-FFF2-40B4-BE49-F238E27FC236}">
                <a16:creationId xmlns:a16="http://schemas.microsoft.com/office/drawing/2014/main" id="{BD43DFBE-767B-4E21-9406-4C031C63187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13">
            <a:extLst>
              <a:ext uri="{FF2B5EF4-FFF2-40B4-BE49-F238E27FC236}">
                <a16:creationId xmlns:a16="http://schemas.microsoft.com/office/drawing/2014/main" id="{94842C2E-BA4D-4898-BA4A-C26A0E4CE88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4" name="meta-13">
            <a:extLst>
              <a:ext uri="{FF2B5EF4-FFF2-40B4-BE49-F238E27FC236}">
                <a16:creationId xmlns:a16="http://schemas.microsoft.com/office/drawing/2014/main" id="{F8745EC4-12F3-4B34-88C0-3C69F5470C5C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3.2</a:t>
            </a:r>
          </a:p>
        </p:txBody>
      </p:sp>
      <p:sp>
        <p:nvSpPr>
          <p:cNvPr id="5" name="num-13">
            <a:extLst>
              <a:ext uri="{FF2B5EF4-FFF2-40B4-BE49-F238E27FC236}">
                <a16:creationId xmlns:a16="http://schemas.microsoft.com/office/drawing/2014/main" id="{9B55AEC8-C81C-4D5D-B442-E2E6882F4F51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13</a:t>
            </a:r>
          </a:p>
        </p:txBody>
      </p:sp>
      <p:sp>
        <p:nvSpPr>
          <p:cNvPr id="6" name="foot-13">
            <a:extLst>
              <a:ext uri="{FF2B5EF4-FFF2-40B4-BE49-F238E27FC236}">
                <a16:creationId xmlns:a16="http://schemas.microsoft.com/office/drawing/2014/main" id="{FE6358C9-D128-4501-9CD4-801A3E6D5B15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title-13">
            <a:extLst>
              <a:ext uri="{FF2B5EF4-FFF2-40B4-BE49-F238E27FC236}">
                <a16:creationId xmlns:a16="http://schemas.microsoft.com/office/drawing/2014/main" id="{C7B54408-9B0A-49B7-AFC1-31275DD79AD2}"/>
              </a:ext>
            </a:extLst>
          </p:cNvPr>
          <p:cNvSpPr>
            <a:spLocks noGrp="1"/>
          </p:cNvSpPr>
          <p:nvPr/>
        </p:nvSpPr>
        <p:spPr>
          <a:xfrm>
            <a:off x="514350" y="628650"/>
            <a:ext cx="88582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173029"/>
                </a:solidFill>
              </a:defRPr>
            </a:pPr>
            <a:r>
              <a:rPr sz="2925" b="1">
                <a:solidFill>
                  <a:srgbClr val="173029"/>
                </a:solidFill>
              </a:rPr>
              <a:t>Біота</a:t>
            </a:r>
          </a:p>
        </p:txBody>
      </p:sp>
      <p:sp>
        <p:nvSpPr>
          <p:cNvPr id="8" name="rule-13">
            <a:extLst>
              <a:ext uri="{FF2B5EF4-FFF2-40B4-BE49-F238E27FC236}">
                <a16:creationId xmlns:a16="http://schemas.microsoft.com/office/drawing/2014/main" id="{69A07C8B-8AE8-4D84-BE64-5D5615D01DAE}"/>
              </a:ext>
            </a:extLst>
          </p:cNvPr>
          <p:cNvSpPr>
            <a:spLocks noGrp="1"/>
          </p:cNvSpPr>
          <p:nvPr/>
        </p:nvSpPr>
        <p:spPr>
          <a:xfrm>
            <a:off x="514350" y="15049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9" name="def-label-13">
            <a:extLst>
              <a:ext uri="{FF2B5EF4-FFF2-40B4-BE49-F238E27FC236}">
                <a16:creationId xmlns:a16="http://schemas.microsoft.com/office/drawing/2014/main" id="{2DEFE8D6-ECA7-4D57-8B00-FDEC2365C6F5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2571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D8A23A"/>
                </a:solidFill>
              </a:defRPr>
            </a:pPr>
            <a:r>
              <a:rPr sz="1125" b="1">
                <a:solidFill>
                  <a:srgbClr val="D8A23A"/>
                </a:solidFill>
              </a:rPr>
              <a:t>ВИЗНАЧЕННЯ</a:t>
            </a:r>
          </a:p>
        </p:txBody>
      </p:sp>
      <p:sp>
        <p:nvSpPr>
          <p:cNvPr id="10" name="def-box-13">
            <a:extLst>
              <a:ext uri="{FF2B5EF4-FFF2-40B4-BE49-F238E27FC236}">
                <a16:creationId xmlns:a16="http://schemas.microsoft.com/office/drawing/2014/main" id="{3CC11B5B-49E8-4555-B6BC-E14B8E9877F0}"/>
              </a:ext>
            </a:extLst>
          </p:cNvPr>
          <p:cNvSpPr>
            <a:spLocks noGrp="1"/>
          </p:cNvSpPr>
          <p:nvPr/>
        </p:nvSpPr>
        <p:spPr>
          <a:xfrm>
            <a:off x="514350" y="2105025"/>
            <a:ext cx="9010650" cy="1123950"/>
          </a:xfrm>
          <a:prstGeom prst="roundRect">
            <a:avLst>
              <a:gd name="adj" fmla="val 10169"/>
            </a:avLst>
          </a:prstGeom>
          <a:solidFill>
            <a:srgbClr val="123A2F"/>
          </a:solidFill>
          <a:ln w="9525">
            <a:solidFill>
              <a:srgbClr val="123A2F"/>
            </a:solidFill>
            <a:prstDash val="solid"/>
          </a:ln>
        </p:spPr>
      </p:sp>
      <p:sp>
        <p:nvSpPr>
          <p:cNvPr id="11" name="def-13">
            <a:extLst>
              <a:ext uri="{FF2B5EF4-FFF2-40B4-BE49-F238E27FC236}">
                <a16:creationId xmlns:a16="http://schemas.microsoft.com/office/drawing/2014/main" id="{E2C54A13-6E38-4EAC-A151-83C3ABE6F60A}"/>
              </a:ext>
            </a:extLst>
          </p:cNvPr>
          <p:cNvSpPr>
            <a:spLocks noGrp="1"/>
          </p:cNvSpPr>
          <p:nvPr/>
        </p:nvSpPr>
        <p:spPr>
          <a:xfrm>
            <a:off x="838200" y="2286000"/>
            <a:ext cx="82867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Біота — сукупність усіх живих організмів певної території незалежно від характеру зв’язків між ними.</a:t>
            </a:r>
          </a:p>
        </p:txBody>
      </p:sp>
      <p:sp>
        <p:nvSpPr>
          <p:cNvPr id="12" name="body-label-13">
            <a:extLst>
              <a:ext uri="{FF2B5EF4-FFF2-40B4-BE49-F238E27FC236}">
                <a16:creationId xmlns:a16="http://schemas.microsoft.com/office/drawing/2014/main" id="{6BF193A0-CFE4-41D9-AAB1-96CCC007AC7E}"/>
              </a:ext>
            </a:extLst>
          </p:cNvPr>
          <p:cNvSpPr>
            <a:spLocks noGrp="1"/>
          </p:cNvSpPr>
          <p:nvPr/>
        </p:nvSpPr>
        <p:spPr>
          <a:xfrm>
            <a:off x="514350" y="3495675"/>
            <a:ext cx="3619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2E654D"/>
                </a:solidFill>
              </a:defRPr>
            </a:pPr>
            <a:r>
              <a:rPr sz="1725" b="1">
                <a:solidFill>
                  <a:srgbClr val="2E654D"/>
                </a:solidFill>
              </a:rPr>
              <a:t>ОСНОВНІ ПОЛОЖЕННЯ</a:t>
            </a:r>
          </a:p>
        </p:txBody>
      </p:sp>
      <p:sp>
        <p:nvSpPr>
          <p:cNvPr id="13" name="body-13">
            <a:extLst>
              <a:ext uri="{FF2B5EF4-FFF2-40B4-BE49-F238E27FC236}">
                <a16:creationId xmlns:a16="http://schemas.microsoft.com/office/drawing/2014/main" id="{558D6847-9932-4AFF-B349-406314E15E7C}"/>
              </a:ext>
            </a:extLst>
          </p:cNvPr>
          <p:cNvSpPr>
            <a:spLocks noGrp="1"/>
          </p:cNvSpPr>
          <p:nvPr/>
        </p:nvSpPr>
        <p:spPr>
          <a:xfrm>
            <a:off x="514350" y="3971925"/>
            <a:ext cx="8858250" cy="1971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Біоценоз відрізняється від біоти тим, що поняття біоценозу наголошує на взаємодії організмів і формуванні цілісного угруповання.</a:t>
            </a:r>
          </a:p>
        </p:txBody>
      </p:sp>
      <p:sp>
        <p:nvSpPr>
          <p:cNvPr id="14" name="bottom-13">
            <a:extLst>
              <a:ext uri="{FF2B5EF4-FFF2-40B4-BE49-F238E27FC236}">
                <a16:creationId xmlns:a16="http://schemas.microsoft.com/office/drawing/2014/main" id="{81E82C38-A932-49D6-B66E-E11298FC8409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3195638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14">
            <a:extLst>
              <a:ext uri="{FF2B5EF4-FFF2-40B4-BE49-F238E27FC236}">
                <a16:creationId xmlns:a16="http://schemas.microsoft.com/office/drawing/2014/main" id="{14922B62-DD31-4ADA-8412-4C95BDAF681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14">
            <a:extLst>
              <a:ext uri="{FF2B5EF4-FFF2-40B4-BE49-F238E27FC236}">
                <a16:creationId xmlns:a16="http://schemas.microsoft.com/office/drawing/2014/main" id="{2015C3A3-6B76-47B4-8D64-F3295FD1DDB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4" name="meta-14">
            <a:extLst>
              <a:ext uri="{FF2B5EF4-FFF2-40B4-BE49-F238E27FC236}">
                <a16:creationId xmlns:a16="http://schemas.microsoft.com/office/drawing/2014/main" id="{309BE6E4-3005-4330-A9E7-FA0562FA9451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3.3</a:t>
            </a:r>
          </a:p>
        </p:txBody>
      </p:sp>
      <p:sp>
        <p:nvSpPr>
          <p:cNvPr id="5" name="num-14">
            <a:extLst>
              <a:ext uri="{FF2B5EF4-FFF2-40B4-BE49-F238E27FC236}">
                <a16:creationId xmlns:a16="http://schemas.microsoft.com/office/drawing/2014/main" id="{F9B5CBE4-EAA0-43AF-974C-A1AB23729C92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14</a:t>
            </a:r>
          </a:p>
        </p:txBody>
      </p:sp>
      <p:sp>
        <p:nvSpPr>
          <p:cNvPr id="6" name="foot-14">
            <a:extLst>
              <a:ext uri="{FF2B5EF4-FFF2-40B4-BE49-F238E27FC236}">
                <a16:creationId xmlns:a16="http://schemas.microsoft.com/office/drawing/2014/main" id="{0202CBA8-F62F-48B3-A92B-351F8B2D9825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title-14">
            <a:extLst>
              <a:ext uri="{FF2B5EF4-FFF2-40B4-BE49-F238E27FC236}">
                <a16:creationId xmlns:a16="http://schemas.microsoft.com/office/drawing/2014/main" id="{BE91915F-B105-46E7-948B-70693D727E76}"/>
              </a:ext>
            </a:extLst>
          </p:cNvPr>
          <p:cNvSpPr>
            <a:spLocks noGrp="1"/>
          </p:cNvSpPr>
          <p:nvPr/>
        </p:nvSpPr>
        <p:spPr>
          <a:xfrm>
            <a:off x="514350" y="628650"/>
            <a:ext cx="88582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173029"/>
                </a:solidFill>
              </a:defRPr>
            </a:pPr>
            <a:r>
              <a:rPr sz="2925" b="1">
                <a:solidFill>
                  <a:srgbClr val="173029"/>
                </a:solidFill>
              </a:rPr>
              <a:t>Популяція</a:t>
            </a:r>
          </a:p>
        </p:txBody>
      </p:sp>
      <p:sp>
        <p:nvSpPr>
          <p:cNvPr id="8" name="rule-14">
            <a:extLst>
              <a:ext uri="{FF2B5EF4-FFF2-40B4-BE49-F238E27FC236}">
                <a16:creationId xmlns:a16="http://schemas.microsoft.com/office/drawing/2014/main" id="{0E1187D1-1003-4C7D-87D7-2461A6E0F728}"/>
              </a:ext>
            </a:extLst>
          </p:cNvPr>
          <p:cNvSpPr>
            <a:spLocks noGrp="1"/>
          </p:cNvSpPr>
          <p:nvPr/>
        </p:nvSpPr>
        <p:spPr>
          <a:xfrm>
            <a:off x="514350" y="15049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9" name="def-label-14">
            <a:extLst>
              <a:ext uri="{FF2B5EF4-FFF2-40B4-BE49-F238E27FC236}">
                <a16:creationId xmlns:a16="http://schemas.microsoft.com/office/drawing/2014/main" id="{04808BDC-946A-46A7-A255-4090C133F063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2571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D8A23A"/>
                </a:solidFill>
              </a:defRPr>
            </a:pPr>
            <a:r>
              <a:rPr sz="1125" b="1">
                <a:solidFill>
                  <a:srgbClr val="D8A23A"/>
                </a:solidFill>
              </a:rPr>
              <a:t>ВИЗНАЧЕННЯ</a:t>
            </a:r>
          </a:p>
        </p:txBody>
      </p:sp>
      <p:sp>
        <p:nvSpPr>
          <p:cNvPr id="10" name="def-box-14">
            <a:extLst>
              <a:ext uri="{FF2B5EF4-FFF2-40B4-BE49-F238E27FC236}">
                <a16:creationId xmlns:a16="http://schemas.microsoft.com/office/drawing/2014/main" id="{C654FC6B-703B-462A-BCA8-21018810FC83}"/>
              </a:ext>
            </a:extLst>
          </p:cNvPr>
          <p:cNvSpPr>
            <a:spLocks noGrp="1"/>
          </p:cNvSpPr>
          <p:nvPr/>
        </p:nvSpPr>
        <p:spPr>
          <a:xfrm>
            <a:off x="514350" y="2105025"/>
            <a:ext cx="9010650" cy="1123950"/>
          </a:xfrm>
          <a:prstGeom prst="roundRect">
            <a:avLst>
              <a:gd name="adj" fmla="val 10169"/>
            </a:avLst>
          </a:prstGeom>
          <a:solidFill>
            <a:srgbClr val="123A2F"/>
          </a:solidFill>
          <a:ln w="9525">
            <a:solidFill>
              <a:srgbClr val="123A2F"/>
            </a:solidFill>
            <a:prstDash val="solid"/>
          </a:ln>
        </p:spPr>
      </p:sp>
      <p:sp>
        <p:nvSpPr>
          <p:cNvPr id="11" name="def-14">
            <a:extLst>
              <a:ext uri="{FF2B5EF4-FFF2-40B4-BE49-F238E27FC236}">
                <a16:creationId xmlns:a16="http://schemas.microsoft.com/office/drawing/2014/main" id="{0A9C9907-27D9-43B8-832B-A8AA2DD24F7F}"/>
              </a:ext>
            </a:extLst>
          </p:cNvPr>
          <p:cNvSpPr>
            <a:spLocks noGrp="1"/>
          </p:cNvSpPr>
          <p:nvPr/>
        </p:nvSpPr>
        <p:spPr>
          <a:xfrm>
            <a:off x="838200" y="2286000"/>
            <a:ext cx="82867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Популяція — сукупність особин одного виду, які тривалий час населяють певну територію, взаємодіють між собою, вільно схрещуються та мають спільний генофонд.</a:t>
            </a:r>
          </a:p>
        </p:txBody>
      </p:sp>
      <p:sp>
        <p:nvSpPr>
          <p:cNvPr id="12" name="body-label-14">
            <a:extLst>
              <a:ext uri="{FF2B5EF4-FFF2-40B4-BE49-F238E27FC236}">
                <a16:creationId xmlns:a16="http://schemas.microsoft.com/office/drawing/2014/main" id="{E3078A21-7ECE-4622-A3A5-B45AF4C04571}"/>
              </a:ext>
            </a:extLst>
          </p:cNvPr>
          <p:cNvSpPr>
            <a:spLocks noGrp="1"/>
          </p:cNvSpPr>
          <p:nvPr/>
        </p:nvSpPr>
        <p:spPr>
          <a:xfrm>
            <a:off x="514350" y="3495675"/>
            <a:ext cx="3619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2E654D"/>
                </a:solidFill>
              </a:defRPr>
            </a:pPr>
            <a:r>
              <a:rPr sz="1725" b="1">
                <a:solidFill>
                  <a:srgbClr val="2E654D"/>
                </a:solidFill>
              </a:rPr>
              <a:t>ОСНОВНІ ПОЛОЖЕННЯ</a:t>
            </a:r>
          </a:p>
        </p:txBody>
      </p:sp>
      <p:sp>
        <p:nvSpPr>
          <p:cNvPr id="13" name="body-14">
            <a:extLst>
              <a:ext uri="{FF2B5EF4-FFF2-40B4-BE49-F238E27FC236}">
                <a16:creationId xmlns:a16="http://schemas.microsoft.com/office/drawing/2014/main" id="{4C8DBFC0-52D2-48C4-9E20-5BAE11D367B0}"/>
              </a:ext>
            </a:extLst>
          </p:cNvPr>
          <p:cNvSpPr>
            <a:spLocks noGrp="1"/>
          </p:cNvSpPr>
          <p:nvPr/>
        </p:nvSpPr>
        <p:spPr>
          <a:xfrm>
            <a:off x="514350" y="3971925"/>
            <a:ext cx="8858250" cy="1971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0">
                <a:solidFill>
                  <a:srgbClr val="5F6F68"/>
                </a:solidFill>
              </a:defRPr>
            </a:pPr>
            <a:r>
              <a:rPr sz="1200" b="0">
                <a:solidFill>
                  <a:srgbClr val="5F6F68"/>
                </a:solidFill>
              </a:rPr>
              <a:t>Кожний вид представлений у біоценозі однією або кількома популяціями.</a:t>
            </a:r>
          </a:p>
          <a:p>
            <a:endParaRPr sz="1200" b="0">
              <a:solidFill>
                <a:srgbClr val="5F6F68"/>
              </a:solidFill>
            </a:endParaRPr>
          </a:p>
          <a:p>
            <a:pPr algn="l">
              <a:defRPr sz="1200" b="0">
                <a:solidFill>
                  <a:srgbClr val="5F6F68"/>
                </a:solidFill>
              </a:defRPr>
            </a:pPr>
            <a:r>
              <a:rPr sz="1200" b="0">
                <a:solidFill>
                  <a:srgbClr val="5F6F68"/>
                </a:solidFill>
              </a:rPr>
              <a:t>Основними характеристиками популяції є:</a:t>
            </a:r>
          </a:p>
          <a:p>
            <a:endParaRPr sz="1200" b="0">
              <a:solidFill>
                <a:srgbClr val="5F6F68"/>
              </a:solidFill>
            </a:endParaRPr>
          </a:p>
          <a:p>
            <a:pPr algn="l">
              <a:defRPr sz="1200" b="0">
                <a:solidFill>
                  <a:srgbClr val="5F6F68"/>
                </a:solidFill>
              </a:defRPr>
            </a:pPr>
            <a:r>
              <a:rPr sz="1200" b="0">
                <a:solidFill>
                  <a:srgbClr val="5F6F68"/>
                </a:solidFill>
              </a:rPr>
              <a:t>• чисельність; </a:t>
            </a:r>
          </a:p>
          <a:p>
            <a:pPr algn="l">
              <a:defRPr sz="1200" b="0">
                <a:solidFill>
                  <a:srgbClr val="5F6F68"/>
                </a:solidFill>
              </a:defRPr>
            </a:pPr>
            <a:r>
              <a:rPr sz="1200" b="0">
                <a:solidFill>
                  <a:srgbClr val="5F6F68"/>
                </a:solidFill>
              </a:rPr>
              <a:t>• щільність; </a:t>
            </a:r>
          </a:p>
          <a:p>
            <a:pPr algn="l">
              <a:defRPr sz="1200" b="0">
                <a:solidFill>
                  <a:srgbClr val="5F6F68"/>
                </a:solidFill>
              </a:defRPr>
            </a:pPr>
            <a:r>
              <a:rPr sz="1200" b="0">
                <a:solidFill>
                  <a:srgbClr val="5F6F68"/>
                </a:solidFill>
              </a:rPr>
              <a:t>• народжуваність; </a:t>
            </a:r>
          </a:p>
          <a:p>
            <a:pPr algn="l">
              <a:defRPr sz="1200" b="0">
                <a:solidFill>
                  <a:srgbClr val="5F6F68"/>
                </a:solidFill>
              </a:defRPr>
            </a:pPr>
            <a:r>
              <a:rPr sz="1200" b="0">
                <a:solidFill>
                  <a:srgbClr val="5F6F68"/>
                </a:solidFill>
              </a:rPr>
              <a:t>• смертність; </a:t>
            </a:r>
          </a:p>
          <a:p>
            <a:pPr algn="l">
              <a:defRPr sz="1200" b="0">
                <a:solidFill>
                  <a:srgbClr val="5F6F68"/>
                </a:solidFill>
              </a:defRPr>
            </a:pPr>
            <a:r>
              <a:rPr sz="1200" b="0">
                <a:solidFill>
                  <a:srgbClr val="5F6F68"/>
                </a:solidFill>
              </a:rPr>
              <a:t>• вікова структура; </a:t>
            </a:r>
          </a:p>
          <a:p>
            <a:pPr algn="l">
              <a:defRPr sz="1200" b="0">
                <a:solidFill>
                  <a:srgbClr val="5F6F68"/>
                </a:solidFill>
              </a:defRPr>
            </a:pPr>
            <a:r>
              <a:rPr sz="1200" b="0">
                <a:solidFill>
                  <a:srgbClr val="5F6F68"/>
                </a:solidFill>
              </a:rPr>
              <a:t>• статева структура; </a:t>
            </a:r>
          </a:p>
          <a:p>
            <a:pPr algn="l">
              <a:defRPr sz="1200" b="0">
                <a:solidFill>
                  <a:srgbClr val="5F6F68"/>
                </a:solidFill>
              </a:defRPr>
            </a:pPr>
            <a:r>
              <a:rPr sz="1200" b="0">
                <a:solidFill>
                  <a:srgbClr val="5F6F68"/>
                </a:solidFill>
              </a:rPr>
              <a:t>• просторове розміщення; </a:t>
            </a:r>
          </a:p>
          <a:p>
            <a:pPr algn="l">
              <a:defRPr sz="1200" b="0">
                <a:solidFill>
                  <a:srgbClr val="5F6F68"/>
                </a:solidFill>
              </a:defRPr>
            </a:pPr>
            <a:r>
              <a:rPr sz="1200" b="0">
                <a:solidFill>
                  <a:srgbClr val="5F6F68"/>
                </a:solidFill>
              </a:rPr>
              <a:t>• міграційна активність. </a:t>
            </a:r>
          </a:p>
          <a:p>
            <a:endParaRPr sz="1200" b="0">
              <a:solidFill>
                <a:srgbClr val="5F6F68"/>
              </a:solidFill>
            </a:endParaRPr>
          </a:p>
          <a:p>
            <a:pPr algn="l">
              <a:defRPr sz="1200" b="0">
                <a:solidFill>
                  <a:srgbClr val="5F6F68"/>
                </a:solidFill>
              </a:defRPr>
            </a:pPr>
            <a:r>
              <a:rPr sz="1200" b="0">
                <a:solidFill>
                  <a:srgbClr val="5F6F68"/>
                </a:solidFill>
              </a:rPr>
              <a:t>Порушення цих характеристик під впливом військової діяльності може спричинити скорочення або зникнення локальної популяції.</a:t>
            </a:r>
          </a:p>
        </p:txBody>
      </p:sp>
      <p:sp>
        <p:nvSpPr>
          <p:cNvPr id="14" name="bottom-14">
            <a:extLst>
              <a:ext uri="{FF2B5EF4-FFF2-40B4-BE49-F238E27FC236}">
                <a16:creationId xmlns:a16="http://schemas.microsoft.com/office/drawing/2014/main" id="{E35424B1-EBDD-41A5-BBDF-005D8A00D66C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7492348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15">
            <a:extLst>
              <a:ext uri="{FF2B5EF4-FFF2-40B4-BE49-F238E27FC236}">
                <a16:creationId xmlns:a16="http://schemas.microsoft.com/office/drawing/2014/main" id="{04E5F14A-0AB3-4FF8-A564-E691C94011B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15">
            <a:extLst>
              <a:ext uri="{FF2B5EF4-FFF2-40B4-BE49-F238E27FC236}">
                <a16:creationId xmlns:a16="http://schemas.microsoft.com/office/drawing/2014/main" id="{0DB58FE9-1DB5-44C6-9D22-FBF4F369EFF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D8A23A"/>
          </a:solidFill>
          <a:ln w="9525">
            <a:solidFill>
              <a:srgbClr val="D8A23A"/>
            </a:solidFill>
            <a:prstDash val="solid"/>
          </a:ln>
        </p:spPr>
      </p:sp>
      <p:sp>
        <p:nvSpPr>
          <p:cNvPr id="4" name="meta-15">
            <a:extLst>
              <a:ext uri="{FF2B5EF4-FFF2-40B4-BE49-F238E27FC236}">
                <a16:creationId xmlns:a16="http://schemas.microsoft.com/office/drawing/2014/main" id="{F01CF039-CB30-42C5-AE31-F66CD007938A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4</a:t>
            </a:r>
          </a:p>
        </p:txBody>
      </p:sp>
      <p:sp>
        <p:nvSpPr>
          <p:cNvPr id="5" name="num-15">
            <a:extLst>
              <a:ext uri="{FF2B5EF4-FFF2-40B4-BE49-F238E27FC236}">
                <a16:creationId xmlns:a16="http://schemas.microsoft.com/office/drawing/2014/main" id="{3966776E-BB28-49C7-80A9-C4B0C7F330F2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15</a:t>
            </a:r>
          </a:p>
        </p:txBody>
      </p:sp>
      <p:sp>
        <p:nvSpPr>
          <p:cNvPr id="6" name="foot-15">
            <a:extLst>
              <a:ext uri="{FF2B5EF4-FFF2-40B4-BE49-F238E27FC236}">
                <a16:creationId xmlns:a16="http://schemas.microsoft.com/office/drawing/2014/main" id="{E169047C-F2BF-4E48-8DF7-8943C83F75A0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section-label-15">
            <a:extLst>
              <a:ext uri="{FF2B5EF4-FFF2-40B4-BE49-F238E27FC236}">
                <a16:creationId xmlns:a16="http://schemas.microsoft.com/office/drawing/2014/main" id="{0819889F-D4B9-4EA0-BB7C-AC712E72FEF3}"/>
              </a:ext>
            </a:extLst>
          </p:cNvPr>
          <p:cNvSpPr>
            <a:spLocks noGrp="1"/>
          </p:cNvSpPr>
          <p:nvPr/>
        </p:nvSpPr>
        <p:spPr>
          <a:xfrm>
            <a:off x="514350" y="781050"/>
            <a:ext cx="285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>
                <a:solidFill>
                  <a:srgbClr val="D8A23A"/>
                </a:solidFill>
              </a:defRPr>
            </a:pPr>
            <a:r>
              <a:rPr sz="1275" b="1">
                <a:solidFill>
                  <a:srgbClr val="D8A23A"/>
                </a:solidFill>
              </a:rPr>
              <a:t>РОЗДІЛ 4</a:t>
            </a:r>
          </a:p>
        </p:txBody>
      </p:sp>
      <p:sp>
        <p:nvSpPr>
          <p:cNvPr id="8" name="section-title-15">
            <a:extLst>
              <a:ext uri="{FF2B5EF4-FFF2-40B4-BE49-F238E27FC236}">
                <a16:creationId xmlns:a16="http://schemas.microsoft.com/office/drawing/2014/main" id="{073C5404-8E68-4348-AC11-38A88C51ED90}"/>
              </a:ext>
            </a:extLst>
          </p:cNvPr>
          <p:cNvSpPr>
            <a:spLocks noGrp="1"/>
          </p:cNvSpPr>
          <p:nvPr/>
        </p:nvSpPr>
        <p:spPr>
          <a:xfrm>
            <a:off x="514350" y="1219200"/>
            <a:ext cx="87630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150" b="1">
                <a:solidFill>
                  <a:srgbClr val="173029"/>
                </a:solidFill>
              </a:defRPr>
            </a:pPr>
            <a:r>
              <a:rPr sz="3150" b="1">
                <a:solidFill>
                  <a:srgbClr val="173029"/>
                </a:solidFill>
              </a:rPr>
              <a:t>Видова структура біоценозу</a:t>
            </a:r>
          </a:p>
        </p:txBody>
      </p:sp>
      <p:sp>
        <p:nvSpPr>
          <p:cNvPr id="9" name="section-rule-15">
            <a:extLst>
              <a:ext uri="{FF2B5EF4-FFF2-40B4-BE49-F238E27FC236}">
                <a16:creationId xmlns:a16="http://schemas.microsoft.com/office/drawing/2014/main" id="{BB6C3F72-E445-4542-B6A3-11A8ABFC4371}"/>
              </a:ext>
            </a:extLst>
          </p:cNvPr>
          <p:cNvSpPr>
            <a:spLocks noGrp="1"/>
          </p:cNvSpPr>
          <p:nvPr/>
        </p:nvSpPr>
        <p:spPr>
          <a:xfrm>
            <a:off x="514350" y="2200275"/>
            <a:ext cx="9010650" cy="47625"/>
          </a:xfrm>
          <a:prstGeom prst="rect">
            <a:avLst/>
          </a:prstGeom>
          <a:solidFill>
            <a:srgbClr val="D8A23A"/>
          </a:solidFill>
          <a:ln w="9525">
            <a:solidFill>
              <a:srgbClr val="D8A23A"/>
            </a:solidFill>
            <a:prstDash val="solid"/>
          </a:ln>
        </p:spPr>
      </p:sp>
      <p:sp>
        <p:nvSpPr>
          <p:cNvPr id="10" name="child-label-15">
            <a:extLst>
              <a:ext uri="{FF2B5EF4-FFF2-40B4-BE49-F238E27FC236}">
                <a16:creationId xmlns:a16="http://schemas.microsoft.com/office/drawing/2014/main" id="{895ABC30-747F-4906-9190-59F21DC472BD}"/>
              </a:ext>
            </a:extLst>
          </p:cNvPr>
          <p:cNvSpPr>
            <a:spLocks noGrp="1"/>
          </p:cNvSpPr>
          <p:nvPr/>
        </p:nvSpPr>
        <p:spPr>
          <a:xfrm>
            <a:off x="514350" y="2647950"/>
            <a:ext cx="2286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00" b="1">
                <a:solidFill>
                  <a:srgbClr val="2E654D"/>
                </a:solidFill>
              </a:defRPr>
            </a:pPr>
            <a:r>
              <a:rPr sz="1800" b="1">
                <a:solidFill>
                  <a:srgbClr val="2E654D"/>
                </a:solidFill>
              </a:rPr>
              <a:t>Підпункти</a:t>
            </a:r>
          </a:p>
        </p:txBody>
      </p:sp>
      <p:sp>
        <p:nvSpPr>
          <p:cNvPr id="11" name="child1-15">
            <a:extLst>
              <a:ext uri="{FF2B5EF4-FFF2-40B4-BE49-F238E27FC236}">
                <a16:creationId xmlns:a16="http://schemas.microsoft.com/office/drawing/2014/main" id="{9E902846-094A-4901-9546-FA2C6A99A317}"/>
              </a:ext>
            </a:extLst>
          </p:cNvPr>
          <p:cNvSpPr>
            <a:spLocks noGrp="1"/>
          </p:cNvSpPr>
          <p:nvPr/>
        </p:nvSpPr>
        <p:spPr>
          <a:xfrm>
            <a:off x="514350" y="3190875"/>
            <a:ext cx="4095750" cy="2286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4.1. Видове багатство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4.2. Видове різноманіття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4.3. Домінантні види</a:t>
            </a:r>
          </a:p>
        </p:txBody>
      </p:sp>
      <p:sp>
        <p:nvSpPr>
          <p:cNvPr id="12" name="child2-15">
            <a:extLst>
              <a:ext uri="{FF2B5EF4-FFF2-40B4-BE49-F238E27FC236}">
                <a16:creationId xmlns:a16="http://schemas.microsoft.com/office/drawing/2014/main" id="{AF7F270E-E1F2-46FB-A914-13C715872B61}"/>
              </a:ext>
            </a:extLst>
          </p:cNvPr>
          <p:cNvSpPr>
            <a:spLocks noGrp="1"/>
          </p:cNvSpPr>
          <p:nvPr/>
        </p:nvSpPr>
        <p:spPr>
          <a:xfrm>
            <a:off x="4953000" y="3190875"/>
            <a:ext cx="4095750" cy="2286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4.4. Едифікатори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4.5. Рідкісні види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4.6. Інвазійні види</a:t>
            </a:r>
          </a:p>
        </p:txBody>
      </p:sp>
      <p:sp>
        <p:nvSpPr>
          <p:cNvPr id="13" name="section-bottom-15">
            <a:extLst>
              <a:ext uri="{FF2B5EF4-FFF2-40B4-BE49-F238E27FC236}">
                <a16:creationId xmlns:a16="http://schemas.microsoft.com/office/drawing/2014/main" id="{7401AB63-505C-4FDB-8DB9-38B6B32FC60B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D8A23A"/>
          </a:solidFill>
          <a:ln w="9525">
            <a:solidFill>
              <a:srgbClr val="D8A23A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2553416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16">
            <a:extLst>
              <a:ext uri="{FF2B5EF4-FFF2-40B4-BE49-F238E27FC236}">
                <a16:creationId xmlns:a16="http://schemas.microsoft.com/office/drawing/2014/main" id="{FC22E847-1D8C-4E7B-BBAA-1BC8C55A62D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16">
            <a:extLst>
              <a:ext uri="{FF2B5EF4-FFF2-40B4-BE49-F238E27FC236}">
                <a16:creationId xmlns:a16="http://schemas.microsoft.com/office/drawing/2014/main" id="{73D50AB0-88F6-4E8F-8FD6-191E4D9B32C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4" name="meta-16">
            <a:extLst>
              <a:ext uri="{FF2B5EF4-FFF2-40B4-BE49-F238E27FC236}">
                <a16:creationId xmlns:a16="http://schemas.microsoft.com/office/drawing/2014/main" id="{7C85A01F-956A-4740-87C1-76D2F15F274E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4.1</a:t>
            </a:r>
          </a:p>
        </p:txBody>
      </p:sp>
      <p:sp>
        <p:nvSpPr>
          <p:cNvPr id="5" name="num-16">
            <a:extLst>
              <a:ext uri="{FF2B5EF4-FFF2-40B4-BE49-F238E27FC236}">
                <a16:creationId xmlns:a16="http://schemas.microsoft.com/office/drawing/2014/main" id="{0FEBEF6C-C589-402A-943D-9035D827A2D5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16</a:t>
            </a:r>
          </a:p>
        </p:txBody>
      </p:sp>
      <p:sp>
        <p:nvSpPr>
          <p:cNvPr id="6" name="foot-16">
            <a:extLst>
              <a:ext uri="{FF2B5EF4-FFF2-40B4-BE49-F238E27FC236}">
                <a16:creationId xmlns:a16="http://schemas.microsoft.com/office/drawing/2014/main" id="{17BFD3BC-F489-4876-A8F2-7F7600050369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title-16">
            <a:extLst>
              <a:ext uri="{FF2B5EF4-FFF2-40B4-BE49-F238E27FC236}">
                <a16:creationId xmlns:a16="http://schemas.microsoft.com/office/drawing/2014/main" id="{C3C4DF93-289F-4EC6-A346-5DEF9AEF1A1B}"/>
              </a:ext>
            </a:extLst>
          </p:cNvPr>
          <p:cNvSpPr>
            <a:spLocks noGrp="1"/>
          </p:cNvSpPr>
          <p:nvPr/>
        </p:nvSpPr>
        <p:spPr>
          <a:xfrm>
            <a:off x="514350" y="628650"/>
            <a:ext cx="88582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173029"/>
                </a:solidFill>
              </a:defRPr>
            </a:pPr>
            <a:r>
              <a:rPr sz="2925" b="1">
                <a:solidFill>
                  <a:srgbClr val="173029"/>
                </a:solidFill>
              </a:rPr>
              <a:t>Видове багатство</a:t>
            </a:r>
          </a:p>
        </p:txBody>
      </p:sp>
      <p:sp>
        <p:nvSpPr>
          <p:cNvPr id="8" name="rule-16">
            <a:extLst>
              <a:ext uri="{FF2B5EF4-FFF2-40B4-BE49-F238E27FC236}">
                <a16:creationId xmlns:a16="http://schemas.microsoft.com/office/drawing/2014/main" id="{E4C39FCE-82CE-4C7D-8093-BC164C9F3B7C}"/>
              </a:ext>
            </a:extLst>
          </p:cNvPr>
          <p:cNvSpPr>
            <a:spLocks noGrp="1"/>
          </p:cNvSpPr>
          <p:nvPr/>
        </p:nvSpPr>
        <p:spPr>
          <a:xfrm>
            <a:off x="514350" y="15049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9" name="def-label-16">
            <a:extLst>
              <a:ext uri="{FF2B5EF4-FFF2-40B4-BE49-F238E27FC236}">
                <a16:creationId xmlns:a16="http://schemas.microsoft.com/office/drawing/2014/main" id="{2DCC1F8A-2C91-4F3C-B721-EE8C156E0411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2571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D8A23A"/>
                </a:solidFill>
              </a:defRPr>
            </a:pPr>
            <a:r>
              <a:rPr sz="1125" b="1">
                <a:solidFill>
                  <a:srgbClr val="D8A23A"/>
                </a:solidFill>
              </a:rPr>
              <a:t>ВИЗНАЧЕННЯ</a:t>
            </a:r>
          </a:p>
        </p:txBody>
      </p:sp>
      <p:sp>
        <p:nvSpPr>
          <p:cNvPr id="10" name="def-box-16">
            <a:extLst>
              <a:ext uri="{FF2B5EF4-FFF2-40B4-BE49-F238E27FC236}">
                <a16:creationId xmlns:a16="http://schemas.microsoft.com/office/drawing/2014/main" id="{8F3B3DAF-F1F7-4D2C-8E8B-187CFE34DB56}"/>
              </a:ext>
            </a:extLst>
          </p:cNvPr>
          <p:cNvSpPr>
            <a:spLocks noGrp="1"/>
          </p:cNvSpPr>
          <p:nvPr/>
        </p:nvSpPr>
        <p:spPr>
          <a:xfrm>
            <a:off x="514350" y="2105025"/>
            <a:ext cx="9010650" cy="1123950"/>
          </a:xfrm>
          <a:prstGeom prst="roundRect">
            <a:avLst>
              <a:gd name="adj" fmla="val 10169"/>
            </a:avLst>
          </a:prstGeom>
          <a:solidFill>
            <a:srgbClr val="123A2F"/>
          </a:solidFill>
          <a:ln w="9525">
            <a:solidFill>
              <a:srgbClr val="123A2F"/>
            </a:solidFill>
            <a:prstDash val="solid"/>
          </a:ln>
        </p:spPr>
      </p:sp>
      <p:sp>
        <p:nvSpPr>
          <p:cNvPr id="11" name="def-16">
            <a:extLst>
              <a:ext uri="{FF2B5EF4-FFF2-40B4-BE49-F238E27FC236}">
                <a16:creationId xmlns:a16="http://schemas.microsoft.com/office/drawing/2014/main" id="{CB7C4D8D-D139-42DB-9BD5-63CC8BE21651}"/>
              </a:ext>
            </a:extLst>
          </p:cNvPr>
          <p:cNvSpPr>
            <a:spLocks noGrp="1"/>
          </p:cNvSpPr>
          <p:nvPr/>
        </p:nvSpPr>
        <p:spPr>
          <a:xfrm>
            <a:off x="838200" y="2286000"/>
            <a:ext cx="82867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Видове багатство — загальна кількість видів, які входять до складу біоценозу.</a:t>
            </a:r>
          </a:p>
        </p:txBody>
      </p:sp>
      <p:sp>
        <p:nvSpPr>
          <p:cNvPr id="12" name="body-label-16">
            <a:extLst>
              <a:ext uri="{FF2B5EF4-FFF2-40B4-BE49-F238E27FC236}">
                <a16:creationId xmlns:a16="http://schemas.microsoft.com/office/drawing/2014/main" id="{2CEEE67E-49BB-497F-855B-BCCFE76B585B}"/>
              </a:ext>
            </a:extLst>
          </p:cNvPr>
          <p:cNvSpPr>
            <a:spLocks noGrp="1"/>
          </p:cNvSpPr>
          <p:nvPr/>
        </p:nvSpPr>
        <p:spPr>
          <a:xfrm>
            <a:off x="514350" y="3495675"/>
            <a:ext cx="3619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2E654D"/>
                </a:solidFill>
              </a:defRPr>
            </a:pPr>
            <a:r>
              <a:rPr sz="1725" b="1">
                <a:solidFill>
                  <a:srgbClr val="2E654D"/>
                </a:solidFill>
              </a:rPr>
              <a:t>ОСНОВНІ ПОЛОЖЕННЯ</a:t>
            </a:r>
          </a:p>
        </p:txBody>
      </p:sp>
      <p:sp>
        <p:nvSpPr>
          <p:cNvPr id="13" name="body-16">
            <a:extLst>
              <a:ext uri="{FF2B5EF4-FFF2-40B4-BE49-F238E27FC236}">
                <a16:creationId xmlns:a16="http://schemas.microsoft.com/office/drawing/2014/main" id="{D7A6E0E8-9FEA-46EC-B645-99D78DEACBF0}"/>
              </a:ext>
            </a:extLst>
          </p:cNvPr>
          <p:cNvSpPr>
            <a:spLocks noGrp="1"/>
          </p:cNvSpPr>
          <p:nvPr/>
        </p:nvSpPr>
        <p:spPr>
          <a:xfrm>
            <a:off x="514350" y="3971925"/>
            <a:ext cx="8858250" cy="1971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Зазвичай природні, мало порушені біоценози мають більше видове багатство, ніж сильно трансформовані системи.</a:t>
            </a:r>
          </a:p>
        </p:txBody>
      </p:sp>
      <p:sp>
        <p:nvSpPr>
          <p:cNvPr id="14" name="bottom-16">
            <a:extLst>
              <a:ext uri="{FF2B5EF4-FFF2-40B4-BE49-F238E27FC236}">
                <a16:creationId xmlns:a16="http://schemas.microsoft.com/office/drawing/2014/main" id="{3CE8B3AD-D4A2-4E1B-B26C-0266DFE43A18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1876443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17">
            <a:extLst>
              <a:ext uri="{FF2B5EF4-FFF2-40B4-BE49-F238E27FC236}">
                <a16:creationId xmlns:a16="http://schemas.microsoft.com/office/drawing/2014/main" id="{01C70A82-E73A-4072-9E19-2D6815A6C9C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17">
            <a:extLst>
              <a:ext uri="{FF2B5EF4-FFF2-40B4-BE49-F238E27FC236}">
                <a16:creationId xmlns:a16="http://schemas.microsoft.com/office/drawing/2014/main" id="{1014A2EC-AB4B-428A-BD23-0049130BB11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4" name="meta-17">
            <a:extLst>
              <a:ext uri="{FF2B5EF4-FFF2-40B4-BE49-F238E27FC236}">
                <a16:creationId xmlns:a16="http://schemas.microsoft.com/office/drawing/2014/main" id="{4083F769-98D8-45E0-A3EF-17B1275EC745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4.2</a:t>
            </a:r>
          </a:p>
        </p:txBody>
      </p:sp>
      <p:sp>
        <p:nvSpPr>
          <p:cNvPr id="5" name="num-17">
            <a:extLst>
              <a:ext uri="{FF2B5EF4-FFF2-40B4-BE49-F238E27FC236}">
                <a16:creationId xmlns:a16="http://schemas.microsoft.com/office/drawing/2014/main" id="{E391DBC1-47EE-408D-9906-E6C49BFB61C7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17</a:t>
            </a:r>
          </a:p>
        </p:txBody>
      </p:sp>
      <p:sp>
        <p:nvSpPr>
          <p:cNvPr id="6" name="foot-17">
            <a:extLst>
              <a:ext uri="{FF2B5EF4-FFF2-40B4-BE49-F238E27FC236}">
                <a16:creationId xmlns:a16="http://schemas.microsoft.com/office/drawing/2014/main" id="{ABF4D188-C63D-48B7-B803-A14BA78F5BB1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title-17">
            <a:extLst>
              <a:ext uri="{FF2B5EF4-FFF2-40B4-BE49-F238E27FC236}">
                <a16:creationId xmlns:a16="http://schemas.microsoft.com/office/drawing/2014/main" id="{C241A9AC-56AF-4984-8789-561B9D42F5F7}"/>
              </a:ext>
            </a:extLst>
          </p:cNvPr>
          <p:cNvSpPr>
            <a:spLocks noGrp="1"/>
          </p:cNvSpPr>
          <p:nvPr/>
        </p:nvSpPr>
        <p:spPr>
          <a:xfrm>
            <a:off x="514350" y="628650"/>
            <a:ext cx="88582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173029"/>
                </a:solidFill>
              </a:defRPr>
            </a:pPr>
            <a:r>
              <a:rPr sz="2925" b="1">
                <a:solidFill>
                  <a:srgbClr val="173029"/>
                </a:solidFill>
              </a:rPr>
              <a:t>Видове різноманіття</a:t>
            </a:r>
          </a:p>
        </p:txBody>
      </p:sp>
      <p:sp>
        <p:nvSpPr>
          <p:cNvPr id="8" name="rule-17">
            <a:extLst>
              <a:ext uri="{FF2B5EF4-FFF2-40B4-BE49-F238E27FC236}">
                <a16:creationId xmlns:a16="http://schemas.microsoft.com/office/drawing/2014/main" id="{9368D732-6024-4437-AFFB-ACDA9AC8E3FC}"/>
              </a:ext>
            </a:extLst>
          </p:cNvPr>
          <p:cNvSpPr>
            <a:spLocks noGrp="1"/>
          </p:cNvSpPr>
          <p:nvPr/>
        </p:nvSpPr>
        <p:spPr>
          <a:xfrm>
            <a:off x="514350" y="15049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9" name="def-label-17">
            <a:extLst>
              <a:ext uri="{FF2B5EF4-FFF2-40B4-BE49-F238E27FC236}">
                <a16:creationId xmlns:a16="http://schemas.microsoft.com/office/drawing/2014/main" id="{20535006-D4E2-4374-857A-FC46C44DAA58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2571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D8A23A"/>
                </a:solidFill>
              </a:defRPr>
            </a:pPr>
            <a:r>
              <a:rPr sz="1125" b="1">
                <a:solidFill>
                  <a:srgbClr val="D8A23A"/>
                </a:solidFill>
              </a:rPr>
              <a:t>ВИЗНАЧЕННЯ</a:t>
            </a:r>
          </a:p>
        </p:txBody>
      </p:sp>
      <p:sp>
        <p:nvSpPr>
          <p:cNvPr id="10" name="def-box-17">
            <a:extLst>
              <a:ext uri="{FF2B5EF4-FFF2-40B4-BE49-F238E27FC236}">
                <a16:creationId xmlns:a16="http://schemas.microsoft.com/office/drawing/2014/main" id="{D5B19442-DD57-47AB-9D02-EC3C39EDB56B}"/>
              </a:ext>
            </a:extLst>
          </p:cNvPr>
          <p:cNvSpPr>
            <a:spLocks noGrp="1"/>
          </p:cNvSpPr>
          <p:nvPr/>
        </p:nvSpPr>
        <p:spPr>
          <a:xfrm>
            <a:off x="514350" y="2105025"/>
            <a:ext cx="9010650" cy="1123950"/>
          </a:xfrm>
          <a:prstGeom prst="roundRect">
            <a:avLst>
              <a:gd name="adj" fmla="val 10169"/>
            </a:avLst>
          </a:prstGeom>
          <a:solidFill>
            <a:srgbClr val="123A2F"/>
          </a:solidFill>
          <a:ln w="9525">
            <a:solidFill>
              <a:srgbClr val="123A2F"/>
            </a:solidFill>
            <a:prstDash val="solid"/>
          </a:ln>
        </p:spPr>
      </p:sp>
      <p:sp>
        <p:nvSpPr>
          <p:cNvPr id="11" name="def-17">
            <a:extLst>
              <a:ext uri="{FF2B5EF4-FFF2-40B4-BE49-F238E27FC236}">
                <a16:creationId xmlns:a16="http://schemas.microsoft.com/office/drawing/2014/main" id="{3891BB38-5B63-419D-ACAF-42F541D05DB3}"/>
              </a:ext>
            </a:extLst>
          </p:cNvPr>
          <p:cNvSpPr>
            <a:spLocks noGrp="1"/>
          </p:cNvSpPr>
          <p:nvPr/>
        </p:nvSpPr>
        <p:spPr>
          <a:xfrm>
            <a:off x="838200" y="2286000"/>
            <a:ext cx="82867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Видове різноманіття — характеристика угруповання, яка враховує не лише кількість видів, а й співвідношення їх чисельності.</a:t>
            </a:r>
          </a:p>
        </p:txBody>
      </p:sp>
      <p:sp>
        <p:nvSpPr>
          <p:cNvPr id="12" name="body-label-17">
            <a:extLst>
              <a:ext uri="{FF2B5EF4-FFF2-40B4-BE49-F238E27FC236}">
                <a16:creationId xmlns:a16="http://schemas.microsoft.com/office/drawing/2014/main" id="{512E2336-0D5D-4BC6-AC71-7B8E94EE7149}"/>
              </a:ext>
            </a:extLst>
          </p:cNvPr>
          <p:cNvSpPr>
            <a:spLocks noGrp="1"/>
          </p:cNvSpPr>
          <p:nvPr/>
        </p:nvSpPr>
        <p:spPr>
          <a:xfrm>
            <a:off x="514350" y="3495675"/>
            <a:ext cx="3619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2E654D"/>
                </a:solidFill>
              </a:defRPr>
            </a:pPr>
            <a:r>
              <a:rPr sz="1725" b="1">
                <a:solidFill>
                  <a:srgbClr val="2E654D"/>
                </a:solidFill>
              </a:rPr>
              <a:t>ОСНОВНІ ПОЛОЖЕННЯ</a:t>
            </a:r>
          </a:p>
        </p:txBody>
      </p:sp>
      <p:sp>
        <p:nvSpPr>
          <p:cNvPr id="13" name="body-17">
            <a:extLst>
              <a:ext uri="{FF2B5EF4-FFF2-40B4-BE49-F238E27FC236}">
                <a16:creationId xmlns:a16="http://schemas.microsoft.com/office/drawing/2014/main" id="{C9640C37-C410-4A8A-B23A-75677D6412BC}"/>
              </a:ext>
            </a:extLst>
          </p:cNvPr>
          <p:cNvSpPr>
            <a:spLocks noGrp="1"/>
          </p:cNvSpPr>
          <p:nvPr/>
        </p:nvSpPr>
        <p:spPr>
          <a:xfrm>
            <a:off x="514350" y="3971925"/>
            <a:ext cx="8858250" cy="1971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Два біоценози можуть містити однакову кількість видів, але мати різне різноманіття. Якщо в одному угрупованні майже всі особини належать до одного виду, його різноманіття буде нижчим.</a:t>
            </a:r>
          </a:p>
        </p:txBody>
      </p:sp>
      <p:sp>
        <p:nvSpPr>
          <p:cNvPr id="14" name="bottom-17">
            <a:extLst>
              <a:ext uri="{FF2B5EF4-FFF2-40B4-BE49-F238E27FC236}">
                <a16:creationId xmlns:a16="http://schemas.microsoft.com/office/drawing/2014/main" id="{DAF893D5-C48B-425A-B16C-72612EFD136F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9817841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18">
            <a:extLst>
              <a:ext uri="{FF2B5EF4-FFF2-40B4-BE49-F238E27FC236}">
                <a16:creationId xmlns:a16="http://schemas.microsoft.com/office/drawing/2014/main" id="{9852BC71-A0A8-4589-B336-813662AD235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18">
            <a:extLst>
              <a:ext uri="{FF2B5EF4-FFF2-40B4-BE49-F238E27FC236}">
                <a16:creationId xmlns:a16="http://schemas.microsoft.com/office/drawing/2014/main" id="{56EC2438-69D5-40E5-87C1-B6778D2DD67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4" name="meta-18">
            <a:extLst>
              <a:ext uri="{FF2B5EF4-FFF2-40B4-BE49-F238E27FC236}">
                <a16:creationId xmlns:a16="http://schemas.microsoft.com/office/drawing/2014/main" id="{1B6DA0AD-4828-436A-BC29-E213F5529E6A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4.3</a:t>
            </a:r>
          </a:p>
        </p:txBody>
      </p:sp>
      <p:sp>
        <p:nvSpPr>
          <p:cNvPr id="5" name="num-18">
            <a:extLst>
              <a:ext uri="{FF2B5EF4-FFF2-40B4-BE49-F238E27FC236}">
                <a16:creationId xmlns:a16="http://schemas.microsoft.com/office/drawing/2014/main" id="{2D88C4D5-4034-4861-931D-3C37A1B599AA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18</a:t>
            </a:r>
          </a:p>
        </p:txBody>
      </p:sp>
      <p:sp>
        <p:nvSpPr>
          <p:cNvPr id="6" name="foot-18">
            <a:extLst>
              <a:ext uri="{FF2B5EF4-FFF2-40B4-BE49-F238E27FC236}">
                <a16:creationId xmlns:a16="http://schemas.microsoft.com/office/drawing/2014/main" id="{7E7DA176-DD4F-4F84-B0D6-7F9BA69B05B2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title-18">
            <a:extLst>
              <a:ext uri="{FF2B5EF4-FFF2-40B4-BE49-F238E27FC236}">
                <a16:creationId xmlns:a16="http://schemas.microsoft.com/office/drawing/2014/main" id="{54F734D6-7A5F-41DD-943A-48DD1BF200B7}"/>
              </a:ext>
            </a:extLst>
          </p:cNvPr>
          <p:cNvSpPr>
            <a:spLocks noGrp="1"/>
          </p:cNvSpPr>
          <p:nvPr/>
        </p:nvSpPr>
        <p:spPr>
          <a:xfrm>
            <a:off x="514350" y="628650"/>
            <a:ext cx="88582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173029"/>
                </a:solidFill>
              </a:defRPr>
            </a:pPr>
            <a:r>
              <a:rPr sz="2925" b="1">
                <a:solidFill>
                  <a:srgbClr val="173029"/>
                </a:solidFill>
              </a:rPr>
              <a:t>Домінантні види</a:t>
            </a:r>
          </a:p>
        </p:txBody>
      </p:sp>
      <p:sp>
        <p:nvSpPr>
          <p:cNvPr id="8" name="rule-18">
            <a:extLst>
              <a:ext uri="{FF2B5EF4-FFF2-40B4-BE49-F238E27FC236}">
                <a16:creationId xmlns:a16="http://schemas.microsoft.com/office/drawing/2014/main" id="{251F3DAE-2132-46EE-9A6D-411E7F800563}"/>
              </a:ext>
            </a:extLst>
          </p:cNvPr>
          <p:cNvSpPr>
            <a:spLocks noGrp="1"/>
          </p:cNvSpPr>
          <p:nvPr/>
        </p:nvSpPr>
        <p:spPr>
          <a:xfrm>
            <a:off x="514350" y="15049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9" name="def-label-18">
            <a:extLst>
              <a:ext uri="{FF2B5EF4-FFF2-40B4-BE49-F238E27FC236}">
                <a16:creationId xmlns:a16="http://schemas.microsoft.com/office/drawing/2014/main" id="{9AFAA5A4-B07A-4B56-AB42-45FEF89AF5A8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2571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D8A23A"/>
                </a:solidFill>
              </a:defRPr>
            </a:pPr>
            <a:r>
              <a:rPr sz="1125" b="1">
                <a:solidFill>
                  <a:srgbClr val="D8A23A"/>
                </a:solidFill>
              </a:rPr>
              <a:t>ВИЗНАЧЕННЯ</a:t>
            </a:r>
          </a:p>
        </p:txBody>
      </p:sp>
      <p:sp>
        <p:nvSpPr>
          <p:cNvPr id="10" name="def-box-18">
            <a:extLst>
              <a:ext uri="{FF2B5EF4-FFF2-40B4-BE49-F238E27FC236}">
                <a16:creationId xmlns:a16="http://schemas.microsoft.com/office/drawing/2014/main" id="{EC5F90E0-9DB8-4D66-9BDB-80FDC29EAE8C}"/>
              </a:ext>
            </a:extLst>
          </p:cNvPr>
          <p:cNvSpPr>
            <a:spLocks noGrp="1"/>
          </p:cNvSpPr>
          <p:nvPr/>
        </p:nvSpPr>
        <p:spPr>
          <a:xfrm>
            <a:off x="514350" y="2105025"/>
            <a:ext cx="9010650" cy="1123950"/>
          </a:xfrm>
          <a:prstGeom prst="roundRect">
            <a:avLst>
              <a:gd name="adj" fmla="val 10169"/>
            </a:avLst>
          </a:prstGeom>
          <a:solidFill>
            <a:srgbClr val="123A2F"/>
          </a:solidFill>
          <a:ln w="9525">
            <a:solidFill>
              <a:srgbClr val="123A2F"/>
            </a:solidFill>
            <a:prstDash val="solid"/>
          </a:ln>
        </p:spPr>
      </p:sp>
      <p:sp>
        <p:nvSpPr>
          <p:cNvPr id="11" name="def-18">
            <a:extLst>
              <a:ext uri="{FF2B5EF4-FFF2-40B4-BE49-F238E27FC236}">
                <a16:creationId xmlns:a16="http://schemas.microsoft.com/office/drawing/2014/main" id="{99EFFAF3-018A-47F9-99B4-99E2F68FF34F}"/>
              </a:ext>
            </a:extLst>
          </p:cNvPr>
          <p:cNvSpPr>
            <a:spLocks noGrp="1"/>
          </p:cNvSpPr>
          <p:nvPr/>
        </p:nvSpPr>
        <p:spPr>
          <a:xfrm>
            <a:off x="838200" y="2286000"/>
            <a:ext cx="82867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Домінанти — види, які переважають у біоценозі за чисельністю, біомасою або впливом на середовище.</a:t>
            </a:r>
          </a:p>
        </p:txBody>
      </p:sp>
      <p:sp>
        <p:nvSpPr>
          <p:cNvPr id="12" name="body-label-18">
            <a:extLst>
              <a:ext uri="{FF2B5EF4-FFF2-40B4-BE49-F238E27FC236}">
                <a16:creationId xmlns:a16="http://schemas.microsoft.com/office/drawing/2014/main" id="{7BC6137E-D9C9-451B-9A44-2EE7F3CE2F7B}"/>
              </a:ext>
            </a:extLst>
          </p:cNvPr>
          <p:cNvSpPr>
            <a:spLocks noGrp="1"/>
          </p:cNvSpPr>
          <p:nvPr/>
        </p:nvSpPr>
        <p:spPr>
          <a:xfrm>
            <a:off x="514350" y="3495675"/>
            <a:ext cx="3619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2E654D"/>
                </a:solidFill>
              </a:defRPr>
            </a:pPr>
            <a:r>
              <a:rPr sz="1725" b="1">
                <a:solidFill>
                  <a:srgbClr val="2E654D"/>
                </a:solidFill>
              </a:rPr>
              <a:t>ОСНОВНІ ПОЛОЖЕННЯ</a:t>
            </a:r>
          </a:p>
        </p:txBody>
      </p:sp>
      <p:sp>
        <p:nvSpPr>
          <p:cNvPr id="13" name="body-18">
            <a:extLst>
              <a:ext uri="{FF2B5EF4-FFF2-40B4-BE49-F238E27FC236}">
                <a16:creationId xmlns:a16="http://schemas.microsoft.com/office/drawing/2014/main" id="{618BB41C-6DA6-47CE-92C0-1ADA1AA6BA8C}"/>
              </a:ext>
            </a:extLst>
          </p:cNvPr>
          <p:cNvSpPr>
            <a:spLocks noGrp="1"/>
          </p:cNvSpPr>
          <p:nvPr/>
        </p:nvSpPr>
        <p:spPr>
          <a:xfrm>
            <a:off x="514350" y="3971925"/>
            <a:ext cx="8858250" cy="1971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У сосновому лісі домінантом деревного ярусу є сосна звичайна, у дубовому — дуб звичайний.</a:t>
            </a:r>
          </a:p>
        </p:txBody>
      </p:sp>
      <p:sp>
        <p:nvSpPr>
          <p:cNvPr id="14" name="bottom-18">
            <a:extLst>
              <a:ext uri="{FF2B5EF4-FFF2-40B4-BE49-F238E27FC236}">
                <a16:creationId xmlns:a16="http://schemas.microsoft.com/office/drawing/2014/main" id="{20E45446-1AE4-49D6-80AD-0F3719F29D53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6983693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19">
            <a:extLst>
              <a:ext uri="{FF2B5EF4-FFF2-40B4-BE49-F238E27FC236}">
                <a16:creationId xmlns:a16="http://schemas.microsoft.com/office/drawing/2014/main" id="{6E048881-9BD3-4B36-A1D2-DE54B44A0BC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19">
            <a:extLst>
              <a:ext uri="{FF2B5EF4-FFF2-40B4-BE49-F238E27FC236}">
                <a16:creationId xmlns:a16="http://schemas.microsoft.com/office/drawing/2014/main" id="{1205E6D1-3938-4BA0-AD11-07F7467EDBA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4" name="meta-19">
            <a:extLst>
              <a:ext uri="{FF2B5EF4-FFF2-40B4-BE49-F238E27FC236}">
                <a16:creationId xmlns:a16="http://schemas.microsoft.com/office/drawing/2014/main" id="{CAA575AF-1288-47BE-9916-85DB0A5041AC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4.4</a:t>
            </a:r>
          </a:p>
        </p:txBody>
      </p:sp>
      <p:sp>
        <p:nvSpPr>
          <p:cNvPr id="5" name="num-19">
            <a:extLst>
              <a:ext uri="{FF2B5EF4-FFF2-40B4-BE49-F238E27FC236}">
                <a16:creationId xmlns:a16="http://schemas.microsoft.com/office/drawing/2014/main" id="{3F1FA5FB-5F61-4757-863A-D17E6BD3F02F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19</a:t>
            </a:r>
          </a:p>
        </p:txBody>
      </p:sp>
      <p:sp>
        <p:nvSpPr>
          <p:cNvPr id="6" name="foot-19">
            <a:extLst>
              <a:ext uri="{FF2B5EF4-FFF2-40B4-BE49-F238E27FC236}">
                <a16:creationId xmlns:a16="http://schemas.microsoft.com/office/drawing/2014/main" id="{F2716978-4D58-4993-A904-F08E06BFFE1B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title-19">
            <a:extLst>
              <a:ext uri="{FF2B5EF4-FFF2-40B4-BE49-F238E27FC236}">
                <a16:creationId xmlns:a16="http://schemas.microsoft.com/office/drawing/2014/main" id="{577248BA-51D0-4624-822D-FA96332FC661}"/>
              </a:ext>
            </a:extLst>
          </p:cNvPr>
          <p:cNvSpPr>
            <a:spLocks noGrp="1"/>
          </p:cNvSpPr>
          <p:nvPr/>
        </p:nvSpPr>
        <p:spPr>
          <a:xfrm>
            <a:off x="514350" y="628650"/>
            <a:ext cx="88582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173029"/>
                </a:solidFill>
              </a:defRPr>
            </a:pPr>
            <a:r>
              <a:rPr sz="2925" b="1">
                <a:solidFill>
                  <a:srgbClr val="173029"/>
                </a:solidFill>
              </a:rPr>
              <a:t>Едифікатори</a:t>
            </a:r>
          </a:p>
        </p:txBody>
      </p:sp>
      <p:sp>
        <p:nvSpPr>
          <p:cNvPr id="8" name="rule-19">
            <a:extLst>
              <a:ext uri="{FF2B5EF4-FFF2-40B4-BE49-F238E27FC236}">
                <a16:creationId xmlns:a16="http://schemas.microsoft.com/office/drawing/2014/main" id="{D1D9EAD7-32E1-4B4E-8548-86E46081E5B2}"/>
              </a:ext>
            </a:extLst>
          </p:cNvPr>
          <p:cNvSpPr>
            <a:spLocks noGrp="1"/>
          </p:cNvSpPr>
          <p:nvPr/>
        </p:nvSpPr>
        <p:spPr>
          <a:xfrm>
            <a:off x="514350" y="15049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9" name="def-label-19">
            <a:extLst>
              <a:ext uri="{FF2B5EF4-FFF2-40B4-BE49-F238E27FC236}">
                <a16:creationId xmlns:a16="http://schemas.microsoft.com/office/drawing/2014/main" id="{545FC9C2-19FF-4920-908C-BBCF778FEDB7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2571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D8A23A"/>
                </a:solidFill>
              </a:defRPr>
            </a:pPr>
            <a:r>
              <a:rPr sz="1125" b="1">
                <a:solidFill>
                  <a:srgbClr val="D8A23A"/>
                </a:solidFill>
              </a:rPr>
              <a:t>ВИЗНАЧЕННЯ</a:t>
            </a:r>
          </a:p>
        </p:txBody>
      </p:sp>
      <p:sp>
        <p:nvSpPr>
          <p:cNvPr id="10" name="def-box-19">
            <a:extLst>
              <a:ext uri="{FF2B5EF4-FFF2-40B4-BE49-F238E27FC236}">
                <a16:creationId xmlns:a16="http://schemas.microsoft.com/office/drawing/2014/main" id="{AFF09230-404A-4547-9ED3-B594F40E7448}"/>
              </a:ext>
            </a:extLst>
          </p:cNvPr>
          <p:cNvSpPr>
            <a:spLocks noGrp="1"/>
          </p:cNvSpPr>
          <p:nvPr/>
        </p:nvSpPr>
        <p:spPr>
          <a:xfrm>
            <a:off x="514350" y="2105025"/>
            <a:ext cx="9010650" cy="1123950"/>
          </a:xfrm>
          <a:prstGeom prst="roundRect">
            <a:avLst>
              <a:gd name="adj" fmla="val 10169"/>
            </a:avLst>
          </a:prstGeom>
          <a:solidFill>
            <a:srgbClr val="123A2F"/>
          </a:solidFill>
          <a:ln w="9525">
            <a:solidFill>
              <a:srgbClr val="123A2F"/>
            </a:solidFill>
            <a:prstDash val="solid"/>
          </a:ln>
        </p:spPr>
      </p:sp>
      <p:sp>
        <p:nvSpPr>
          <p:cNvPr id="11" name="def-19">
            <a:extLst>
              <a:ext uri="{FF2B5EF4-FFF2-40B4-BE49-F238E27FC236}">
                <a16:creationId xmlns:a16="http://schemas.microsoft.com/office/drawing/2014/main" id="{6DCB77FB-084A-47C6-93E6-A233DE801D18}"/>
              </a:ext>
            </a:extLst>
          </p:cNvPr>
          <p:cNvSpPr>
            <a:spLocks noGrp="1"/>
          </p:cNvSpPr>
          <p:nvPr/>
        </p:nvSpPr>
        <p:spPr>
          <a:xfrm>
            <a:off x="838200" y="2286000"/>
            <a:ext cx="82867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Едифікатори — види, які формують умови середовища і значною мірою визначають структуру біоценозу.</a:t>
            </a:r>
          </a:p>
        </p:txBody>
      </p:sp>
      <p:sp>
        <p:nvSpPr>
          <p:cNvPr id="12" name="body-label-19">
            <a:extLst>
              <a:ext uri="{FF2B5EF4-FFF2-40B4-BE49-F238E27FC236}">
                <a16:creationId xmlns:a16="http://schemas.microsoft.com/office/drawing/2014/main" id="{166EB511-F45F-4BC4-8215-417F2EB4B1E2}"/>
              </a:ext>
            </a:extLst>
          </p:cNvPr>
          <p:cNvSpPr>
            <a:spLocks noGrp="1"/>
          </p:cNvSpPr>
          <p:nvPr/>
        </p:nvSpPr>
        <p:spPr>
          <a:xfrm>
            <a:off x="514350" y="3495675"/>
            <a:ext cx="3619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2E654D"/>
                </a:solidFill>
              </a:defRPr>
            </a:pPr>
            <a:r>
              <a:rPr sz="1725" b="1">
                <a:solidFill>
                  <a:srgbClr val="2E654D"/>
                </a:solidFill>
              </a:rPr>
              <a:t>ОСНОВНІ ПОЛОЖЕННЯ</a:t>
            </a:r>
          </a:p>
        </p:txBody>
      </p:sp>
      <p:sp>
        <p:nvSpPr>
          <p:cNvPr id="13" name="body-19">
            <a:extLst>
              <a:ext uri="{FF2B5EF4-FFF2-40B4-BE49-F238E27FC236}">
                <a16:creationId xmlns:a16="http://schemas.microsoft.com/office/drawing/2014/main" id="{E88AE104-CB63-41DE-AAAD-5EEFF5E65E4C}"/>
              </a:ext>
            </a:extLst>
          </p:cNvPr>
          <p:cNvSpPr>
            <a:spLocks noGrp="1"/>
          </p:cNvSpPr>
          <p:nvPr/>
        </p:nvSpPr>
        <p:spPr>
          <a:xfrm>
            <a:off x="514350" y="3971925"/>
            <a:ext cx="8858250" cy="1971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Дерева в лісі змінюють освітлення, вологість, температуру, характер ґрунту та склад організмів. Тому деревні породи часто є едифікаторами лісового біоценозу.</a:t>
            </a:r>
          </a:p>
          <a:p>
            <a:endParaRPr sz="1350" b="0">
              <a:solidFill>
                <a:srgbClr val="5F6F68"/>
              </a:solidFill>
            </a:endParaRP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Знищення виду-едифікатора може спричинити перебудову всього угруповання.</a:t>
            </a:r>
          </a:p>
        </p:txBody>
      </p:sp>
      <p:sp>
        <p:nvSpPr>
          <p:cNvPr id="14" name="bottom-19">
            <a:extLst>
              <a:ext uri="{FF2B5EF4-FFF2-40B4-BE49-F238E27FC236}">
                <a16:creationId xmlns:a16="http://schemas.microsoft.com/office/drawing/2014/main" id="{B5EA444D-91D4-48EB-92A3-1071E4DFFA2B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9150254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20">
            <a:extLst>
              <a:ext uri="{FF2B5EF4-FFF2-40B4-BE49-F238E27FC236}">
                <a16:creationId xmlns:a16="http://schemas.microsoft.com/office/drawing/2014/main" id="{C335754D-718E-4833-8125-1D99AA0FE70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20">
            <a:extLst>
              <a:ext uri="{FF2B5EF4-FFF2-40B4-BE49-F238E27FC236}">
                <a16:creationId xmlns:a16="http://schemas.microsoft.com/office/drawing/2014/main" id="{A86A4134-D521-41AC-8223-90DCE1D75CB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4" name="meta-20">
            <a:extLst>
              <a:ext uri="{FF2B5EF4-FFF2-40B4-BE49-F238E27FC236}">
                <a16:creationId xmlns:a16="http://schemas.microsoft.com/office/drawing/2014/main" id="{4AC8C81F-6C42-48F3-987A-0CFCDA4E8354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4.5</a:t>
            </a:r>
          </a:p>
        </p:txBody>
      </p:sp>
      <p:sp>
        <p:nvSpPr>
          <p:cNvPr id="5" name="num-20">
            <a:extLst>
              <a:ext uri="{FF2B5EF4-FFF2-40B4-BE49-F238E27FC236}">
                <a16:creationId xmlns:a16="http://schemas.microsoft.com/office/drawing/2014/main" id="{41958EB2-24B4-4032-943C-DFDDBF27D30E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20</a:t>
            </a:r>
          </a:p>
        </p:txBody>
      </p:sp>
      <p:sp>
        <p:nvSpPr>
          <p:cNvPr id="6" name="foot-20">
            <a:extLst>
              <a:ext uri="{FF2B5EF4-FFF2-40B4-BE49-F238E27FC236}">
                <a16:creationId xmlns:a16="http://schemas.microsoft.com/office/drawing/2014/main" id="{98ECEC06-AB64-4E7D-A97E-2D2F9DC8A836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title-20">
            <a:extLst>
              <a:ext uri="{FF2B5EF4-FFF2-40B4-BE49-F238E27FC236}">
                <a16:creationId xmlns:a16="http://schemas.microsoft.com/office/drawing/2014/main" id="{400CD29F-C3CD-4BD9-B2F2-D4C195674D00}"/>
              </a:ext>
            </a:extLst>
          </p:cNvPr>
          <p:cNvSpPr>
            <a:spLocks noGrp="1"/>
          </p:cNvSpPr>
          <p:nvPr/>
        </p:nvSpPr>
        <p:spPr>
          <a:xfrm>
            <a:off x="514350" y="628650"/>
            <a:ext cx="88582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173029"/>
                </a:solidFill>
              </a:defRPr>
            </a:pPr>
            <a:r>
              <a:rPr sz="2925" b="1">
                <a:solidFill>
                  <a:srgbClr val="173029"/>
                </a:solidFill>
              </a:rPr>
              <a:t>Рідкісні види</a:t>
            </a:r>
          </a:p>
        </p:txBody>
      </p:sp>
      <p:sp>
        <p:nvSpPr>
          <p:cNvPr id="8" name="rule-20">
            <a:extLst>
              <a:ext uri="{FF2B5EF4-FFF2-40B4-BE49-F238E27FC236}">
                <a16:creationId xmlns:a16="http://schemas.microsoft.com/office/drawing/2014/main" id="{3DDED75D-FC74-4887-A1A3-3F18D0930EC7}"/>
              </a:ext>
            </a:extLst>
          </p:cNvPr>
          <p:cNvSpPr>
            <a:spLocks noGrp="1"/>
          </p:cNvSpPr>
          <p:nvPr/>
        </p:nvSpPr>
        <p:spPr>
          <a:xfrm>
            <a:off x="514350" y="15049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9" name="def-label-20">
            <a:extLst>
              <a:ext uri="{FF2B5EF4-FFF2-40B4-BE49-F238E27FC236}">
                <a16:creationId xmlns:a16="http://schemas.microsoft.com/office/drawing/2014/main" id="{6954781B-205C-40BC-9695-4F5FBADC8926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2571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D8A23A"/>
                </a:solidFill>
              </a:defRPr>
            </a:pPr>
            <a:r>
              <a:rPr sz="1125" b="1">
                <a:solidFill>
                  <a:srgbClr val="D8A23A"/>
                </a:solidFill>
              </a:rPr>
              <a:t>ВИЗНАЧЕННЯ</a:t>
            </a:r>
          </a:p>
        </p:txBody>
      </p:sp>
      <p:sp>
        <p:nvSpPr>
          <p:cNvPr id="10" name="def-box-20">
            <a:extLst>
              <a:ext uri="{FF2B5EF4-FFF2-40B4-BE49-F238E27FC236}">
                <a16:creationId xmlns:a16="http://schemas.microsoft.com/office/drawing/2014/main" id="{F13D7122-AC6A-4CF7-9D20-EC4D05FEA5AC}"/>
              </a:ext>
            </a:extLst>
          </p:cNvPr>
          <p:cNvSpPr>
            <a:spLocks noGrp="1"/>
          </p:cNvSpPr>
          <p:nvPr/>
        </p:nvSpPr>
        <p:spPr>
          <a:xfrm>
            <a:off x="514350" y="2105025"/>
            <a:ext cx="9010650" cy="1123950"/>
          </a:xfrm>
          <a:prstGeom prst="roundRect">
            <a:avLst>
              <a:gd name="adj" fmla="val 10169"/>
            </a:avLst>
          </a:prstGeom>
          <a:solidFill>
            <a:srgbClr val="123A2F"/>
          </a:solidFill>
          <a:ln w="9525">
            <a:solidFill>
              <a:srgbClr val="123A2F"/>
            </a:solidFill>
            <a:prstDash val="solid"/>
          </a:ln>
        </p:spPr>
      </p:sp>
      <p:sp>
        <p:nvSpPr>
          <p:cNvPr id="11" name="def-20">
            <a:extLst>
              <a:ext uri="{FF2B5EF4-FFF2-40B4-BE49-F238E27FC236}">
                <a16:creationId xmlns:a16="http://schemas.microsoft.com/office/drawing/2014/main" id="{0BD387EA-511A-4E55-978B-8EBD61372C34}"/>
              </a:ext>
            </a:extLst>
          </p:cNvPr>
          <p:cNvSpPr>
            <a:spLocks noGrp="1"/>
          </p:cNvSpPr>
          <p:nvPr/>
        </p:nvSpPr>
        <p:spPr>
          <a:xfrm>
            <a:off x="838200" y="2286000"/>
            <a:ext cx="82867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Рідкісні види — види з невеликою чисельністю, обмеженим поширенням або особливими вимогами до умов існування.</a:t>
            </a:r>
          </a:p>
        </p:txBody>
      </p:sp>
      <p:sp>
        <p:nvSpPr>
          <p:cNvPr id="12" name="body-label-20">
            <a:extLst>
              <a:ext uri="{FF2B5EF4-FFF2-40B4-BE49-F238E27FC236}">
                <a16:creationId xmlns:a16="http://schemas.microsoft.com/office/drawing/2014/main" id="{AC3B314D-BF87-4A9E-99AD-849279110EDE}"/>
              </a:ext>
            </a:extLst>
          </p:cNvPr>
          <p:cNvSpPr>
            <a:spLocks noGrp="1"/>
          </p:cNvSpPr>
          <p:nvPr/>
        </p:nvSpPr>
        <p:spPr>
          <a:xfrm>
            <a:off x="514350" y="3495675"/>
            <a:ext cx="3619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2E654D"/>
                </a:solidFill>
              </a:defRPr>
            </a:pPr>
            <a:r>
              <a:rPr sz="1725" b="1">
                <a:solidFill>
                  <a:srgbClr val="2E654D"/>
                </a:solidFill>
              </a:rPr>
              <a:t>ОСНОВНІ ПОЛОЖЕННЯ</a:t>
            </a:r>
          </a:p>
        </p:txBody>
      </p:sp>
      <p:sp>
        <p:nvSpPr>
          <p:cNvPr id="13" name="body-20">
            <a:extLst>
              <a:ext uri="{FF2B5EF4-FFF2-40B4-BE49-F238E27FC236}">
                <a16:creationId xmlns:a16="http://schemas.microsoft.com/office/drawing/2014/main" id="{E8ED1754-AFFD-4CE4-B5AE-1091334CABE8}"/>
              </a:ext>
            </a:extLst>
          </p:cNvPr>
          <p:cNvSpPr>
            <a:spLocks noGrp="1"/>
          </p:cNvSpPr>
          <p:nvPr/>
        </p:nvSpPr>
        <p:spPr>
          <a:xfrm>
            <a:off x="514350" y="3971925"/>
            <a:ext cx="8858250" cy="1971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Вони часто є найбільш уразливими до:</a:t>
            </a:r>
          </a:p>
          <a:p>
            <a:endParaRPr sz="1350" b="0">
              <a:solidFill>
                <a:srgbClr val="5F6F68"/>
              </a:solidFill>
            </a:endParaRP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пожеж;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вирубування;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забруднення;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фрагментації оселищ;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шумового навантаження;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прямого механічного пошкодження.</a:t>
            </a:r>
          </a:p>
        </p:txBody>
      </p:sp>
      <p:sp>
        <p:nvSpPr>
          <p:cNvPr id="14" name="bottom-20">
            <a:extLst>
              <a:ext uri="{FF2B5EF4-FFF2-40B4-BE49-F238E27FC236}">
                <a16:creationId xmlns:a16="http://schemas.microsoft.com/office/drawing/2014/main" id="{1447AE90-B86E-4801-8BB6-810B054FD2D4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6855453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21">
            <a:extLst>
              <a:ext uri="{FF2B5EF4-FFF2-40B4-BE49-F238E27FC236}">
                <a16:creationId xmlns:a16="http://schemas.microsoft.com/office/drawing/2014/main" id="{0DD29914-7902-4107-A431-6C61F4A0BEB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21">
            <a:extLst>
              <a:ext uri="{FF2B5EF4-FFF2-40B4-BE49-F238E27FC236}">
                <a16:creationId xmlns:a16="http://schemas.microsoft.com/office/drawing/2014/main" id="{3D5469B9-6E36-4DDD-870A-AD82F70EB7D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4" name="meta-21">
            <a:extLst>
              <a:ext uri="{FF2B5EF4-FFF2-40B4-BE49-F238E27FC236}">
                <a16:creationId xmlns:a16="http://schemas.microsoft.com/office/drawing/2014/main" id="{A8C26BE9-904C-4F94-9650-736C2F489DA1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4.6</a:t>
            </a:r>
          </a:p>
        </p:txBody>
      </p:sp>
      <p:sp>
        <p:nvSpPr>
          <p:cNvPr id="5" name="num-21">
            <a:extLst>
              <a:ext uri="{FF2B5EF4-FFF2-40B4-BE49-F238E27FC236}">
                <a16:creationId xmlns:a16="http://schemas.microsoft.com/office/drawing/2014/main" id="{3F160414-8C87-456F-B88D-D947705505F3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21</a:t>
            </a:r>
          </a:p>
        </p:txBody>
      </p:sp>
      <p:sp>
        <p:nvSpPr>
          <p:cNvPr id="6" name="foot-21">
            <a:extLst>
              <a:ext uri="{FF2B5EF4-FFF2-40B4-BE49-F238E27FC236}">
                <a16:creationId xmlns:a16="http://schemas.microsoft.com/office/drawing/2014/main" id="{E7FA0A4F-6C9A-42F1-A496-05F3A664D9FF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title-21">
            <a:extLst>
              <a:ext uri="{FF2B5EF4-FFF2-40B4-BE49-F238E27FC236}">
                <a16:creationId xmlns:a16="http://schemas.microsoft.com/office/drawing/2014/main" id="{2E0EF255-0BE8-4C53-B4A8-AD16E0424D9A}"/>
              </a:ext>
            </a:extLst>
          </p:cNvPr>
          <p:cNvSpPr>
            <a:spLocks noGrp="1"/>
          </p:cNvSpPr>
          <p:nvPr/>
        </p:nvSpPr>
        <p:spPr>
          <a:xfrm>
            <a:off x="514350" y="628650"/>
            <a:ext cx="88582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173029"/>
                </a:solidFill>
              </a:defRPr>
            </a:pPr>
            <a:r>
              <a:rPr sz="2925" b="1">
                <a:solidFill>
                  <a:srgbClr val="173029"/>
                </a:solidFill>
              </a:rPr>
              <a:t>Інвазійні види</a:t>
            </a:r>
          </a:p>
        </p:txBody>
      </p:sp>
      <p:sp>
        <p:nvSpPr>
          <p:cNvPr id="8" name="rule-21">
            <a:extLst>
              <a:ext uri="{FF2B5EF4-FFF2-40B4-BE49-F238E27FC236}">
                <a16:creationId xmlns:a16="http://schemas.microsoft.com/office/drawing/2014/main" id="{1A68A179-0010-4082-B6CE-EE58D07D7AF5}"/>
              </a:ext>
            </a:extLst>
          </p:cNvPr>
          <p:cNvSpPr>
            <a:spLocks noGrp="1"/>
          </p:cNvSpPr>
          <p:nvPr/>
        </p:nvSpPr>
        <p:spPr>
          <a:xfrm>
            <a:off x="514350" y="15049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9" name="def-label-21">
            <a:extLst>
              <a:ext uri="{FF2B5EF4-FFF2-40B4-BE49-F238E27FC236}">
                <a16:creationId xmlns:a16="http://schemas.microsoft.com/office/drawing/2014/main" id="{1823338D-C301-4B84-A81B-A6544B4B1217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2571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D8A23A"/>
                </a:solidFill>
              </a:defRPr>
            </a:pPr>
            <a:r>
              <a:rPr sz="1125" b="1">
                <a:solidFill>
                  <a:srgbClr val="D8A23A"/>
                </a:solidFill>
              </a:rPr>
              <a:t>ВИЗНАЧЕННЯ</a:t>
            </a:r>
          </a:p>
        </p:txBody>
      </p:sp>
      <p:sp>
        <p:nvSpPr>
          <p:cNvPr id="10" name="def-box-21">
            <a:extLst>
              <a:ext uri="{FF2B5EF4-FFF2-40B4-BE49-F238E27FC236}">
                <a16:creationId xmlns:a16="http://schemas.microsoft.com/office/drawing/2014/main" id="{A3CA41A1-C51D-4A46-9B33-600F5CCC6218}"/>
              </a:ext>
            </a:extLst>
          </p:cNvPr>
          <p:cNvSpPr>
            <a:spLocks noGrp="1"/>
          </p:cNvSpPr>
          <p:nvPr/>
        </p:nvSpPr>
        <p:spPr>
          <a:xfrm>
            <a:off x="514350" y="2105025"/>
            <a:ext cx="9010650" cy="1123950"/>
          </a:xfrm>
          <a:prstGeom prst="roundRect">
            <a:avLst>
              <a:gd name="adj" fmla="val 10169"/>
            </a:avLst>
          </a:prstGeom>
          <a:solidFill>
            <a:srgbClr val="123A2F"/>
          </a:solidFill>
          <a:ln w="9525">
            <a:solidFill>
              <a:srgbClr val="123A2F"/>
            </a:solidFill>
            <a:prstDash val="solid"/>
          </a:ln>
        </p:spPr>
      </p:sp>
      <p:sp>
        <p:nvSpPr>
          <p:cNvPr id="11" name="def-21">
            <a:extLst>
              <a:ext uri="{FF2B5EF4-FFF2-40B4-BE49-F238E27FC236}">
                <a16:creationId xmlns:a16="http://schemas.microsoft.com/office/drawing/2014/main" id="{D9D61266-C366-4F35-96F6-294E90F56D4B}"/>
              </a:ext>
            </a:extLst>
          </p:cNvPr>
          <p:cNvSpPr>
            <a:spLocks noGrp="1"/>
          </p:cNvSpPr>
          <p:nvPr/>
        </p:nvSpPr>
        <p:spPr>
          <a:xfrm>
            <a:off x="838200" y="2286000"/>
            <a:ext cx="82867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Інвазійний вид — чужорідний вид, який активно поширюється, витісняє місцеві організми та порушує природну структуру екосистем.</a:t>
            </a:r>
          </a:p>
        </p:txBody>
      </p:sp>
      <p:sp>
        <p:nvSpPr>
          <p:cNvPr id="12" name="body-label-21">
            <a:extLst>
              <a:ext uri="{FF2B5EF4-FFF2-40B4-BE49-F238E27FC236}">
                <a16:creationId xmlns:a16="http://schemas.microsoft.com/office/drawing/2014/main" id="{0CC0FFED-F45E-4325-AE56-A73E71750DBC}"/>
              </a:ext>
            </a:extLst>
          </p:cNvPr>
          <p:cNvSpPr>
            <a:spLocks noGrp="1"/>
          </p:cNvSpPr>
          <p:nvPr/>
        </p:nvSpPr>
        <p:spPr>
          <a:xfrm>
            <a:off x="514350" y="3495675"/>
            <a:ext cx="3619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2E654D"/>
                </a:solidFill>
              </a:defRPr>
            </a:pPr>
            <a:r>
              <a:rPr sz="1725" b="1">
                <a:solidFill>
                  <a:srgbClr val="2E654D"/>
                </a:solidFill>
              </a:rPr>
              <a:t>ОСНОВНІ ПОЛОЖЕННЯ</a:t>
            </a:r>
          </a:p>
        </p:txBody>
      </p:sp>
      <p:sp>
        <p:nvSpPr>
          <p:cNvPr id="13" name="body-21">
            <a:extLst>
              <a:ext uri="{FF2B5EF4-FFF2-40B4-BE49-F238E27FC236}">
                <a16:creationId xmlns:a16="http://schemas.microsoft.com/office/drawing/2014/main" id="{5984FE46-5D99-421A-A72D-07AF28F05C9F}"/>
              </a:ext>
            </a:extLst>
          </p:cNvPr>
          <p:cNvSpPr>
            <a:spLocks noGrp="1"/>
          </p:cNvSpPr>
          <p:nvPr/>
        </p:nvSpPr>
        <p:spPr>
          <a:xfrm>
            <a:off x="514350" y="3971925"/>
            <a:ext cx="8858250" cy="1971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Порушені території особливо сприятливі для інвазійних видів, оскільки на них зменшується конкуренція і виникають вільні екологічні ніші.</a:t>
            </a:r>
          </a:p>
        </p:txBody>
      </p:sp>
      <p:sp>
        <p:nvSpPr>
          <p:cNvPr id="14" name="bottom-21">
            <a:extLst>
              <a:ext uri="{FF2B5EF4-FFF2-40B4-BE49-F238E27FC236}">
                <a16:creationId xmlns:a16="http://schemas.microsoft.com/office/drawing/2014/main" id="{9906291E-54AA-40F7-AA35-97AD4AF5384D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9328945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22">
            <a:extLst>
              <a:ext uri="{FF2B5EF4-FFF2-40B4-BE49-F238E27FC236}">
                <a16:creationId xmlns:a16="http://schemas.microsoft.com/office/drawing/2014/main" id="{5B857064-DDAD-4920-A7E1-AEED78AEA3B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22">
            <a:extLst>
              <a:ext uri="{FF2B5EF4-FFF2-40B4-BE49-F238E27FC236}">
                <a16:creationId xmlns:a16="http://schemas.microsoft.com/office/drawing/2014/main" id="{152663E8-34D2-4880-8258-B1321592620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D8A23A"/>
          </a:solidFill>
          <a:ln w="9525">
            <a:solidFill>
              <a:srgbClr val="D8A23A"/>
            </a:solidFill>
            <a:prstDash val="solid"/>
          </a:ln>
        </p:spPr>
      </p:sp>
      <p:sp>
        <p:nvSpPr>
          <p:cNvPr id="4" name="meta-22">
            <a:extLst>
              <a:ext uri="{FF2B5EF4-FFF2-40B4-BE49-F238E27FC236}">
                <a16:creationId xmlns:a16="http://schemas.microsoft.com/office/drawing/2014/main" id="{7DE9FDD3-581C-4778-9D54-1E8D8EF94ACD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5</a:t>
            </a:r>
          </a:p>
        </p:txBody>
      </p:sp>
      <p:sp>
        <p:nvSpPr>
          <p:cNvPr id="5" name="num-22">
            <a:extLst>
              <a:ext uri="{FF2B5EF4-FFF2-40B4-BE49-F238E27FC236}">
                <a16:creationId xmlns:a16="http://schemas.microsoft.com/office/drawing/2014/main" id="{FAB8732C-FACD-4C0E-9714-005AA80D5F21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22</a:t>
            </a:r>
          </a:p>
        </p:txBody>
      </p:sp>
      <p:sp>
        <p:nvSpPr>
          <p:cNvPr id="6" name="foot-22">
            <a:extLst>
              <a:ext uri="{FF2B5EF4-FFF2-40B4-BE49-F238E27FC236}">
                <a16:creationId xmlns:a16="http://schemas.microsoft.com/office/drawing/2014/main" id="{21C37FAD-B557-470B-9FF5-061A6B159BFF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section-label-22">
            <a:extLst>
              <a:ext uri="{FF2B5EF4-FFF2-40B4-BE49-F238E27FC236}">
                <a16:creationId xmlns:a16="http://schemas.microsoft.com/office/drawing/2014/main" id="{EE2F3DF1-A879-4076-980F-1848D17C79EB}"/>
              </a:ext>
            </a:extLst>
          </p:cNvPr>
          <p:cNvSpPr>
            <a:spLocks noGrp="1"/>
          </p:cNvSpPr>
          <p:nvPr/>
        </p:nvSpPr>
        <p:spPr>
          <a:xfrm>
            <a:off x="514350" y="781050"/>
            <a:ext cx="285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>
                <a:solidFill>
                  <a:srgbClr val="D8A23A"/>
                </a:solidFill>
              </a:defRPr>
            </a:pPr>
            <a:r>
              <a:rPr sz="1275" b="1">
                <a:solidFill>
                  <a:srgbClr val="D8A23A"/>
                </a:solidFill>
              </a:rPr>
              <a:t>РОЗДІЛ 5</a:t>
            </a:r>
          </a:p>
        </p:txBody>
      </p:sp>
      <p:sp>
        <p:nvSpPr>
          <p:cNvPr id="8" name="section-title-22">
            <a:extLst>
              <a:ext uri="{FF2B5EF4-FFF2-40B4-BE49-F238E27FC236}">
                <a16:creationId xmlns:a16="http://schemas.microsoft.com/office/drawing/2014/main" id="{F30489F6-21B3-479A-8D1C-AABBEA6338E4}"/>
              </a:ext>
            </a:extLst>
          </p:cNvPr>
          <p:cNvSpPr>
            <a:spLocks noGrp="1"/>
          </p:cNvSpPr>
          <p:nvPr/>
        </p:nvSpPr>
        <p:spPr>
          <a:xfrm>
            <a:off x="514350" y="1219200"/>
            <a:ext cx="87630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150" b="1">
                <a:solidFill>
                  <a:srgbClr val="173029"/>
                </a:solidFill>
              </a:defRPr>
            </a:pPr>
            <a:r>
              <a:rPr sz="3150" b="1">
                <a:solidFill>
                  <a:srgbClr val="173029"/>
                </a:solidFill>
              </a:rPr>
              <a:t>Просторова структура біоценозу</a:t>
            </a:r>
          </a:p>
        </p:txBody>
      </p:sp>
      <p:sp>
        <p:nvSpPr>
          <p:cNvPr id="9" name="section-rule-22">
            <a:extLst>
              <a:ext uri="{FF2B5EF4-FFF2-40B4-BE49-F238E27FC236}">
                <a16:creationId xmlns:a16="http://schemas.microsoft.com/office/drawing/2014/main" id="{FD0675C6-4E2E-42BA-8B64-92459E69C04F}"/>
              </a:ext>
            </a:extLst>
          </p:cNvPr>
          <p:cNvSpPr>
            <a:spLocks noGrp="1"/>
          </p:cNvSpPr>
          <p:nvPr/>
        </p:nvSpPr>
        <p:spPr>
          <a:xfrm>
            <a:off x="514350" y="2200275"/>
            <a:ext cx="9010650" cy="47625"/>
          </a:xfrm>
          <a:prstGeom prst="rect">
            <a:avLst/>
          </a:prstGeom>
          <a:solidFill>
            <a:srgbClr val="D8A23A"/>
          </a:solidFill>
          <a:ln w="9525">
            <a:solidFill>
              <a:srgbClr val="D8A23A"/>
            </a:solidFill>
            <a:prstDash val="solid"/>
          </a:ln>
        </p:spPr>
      </p:sp>
      <p:sp>
        <p:nvSpPr>
          <p:cNvPr id="10" name="child-label-22">
            <a:extLst>
              <a:ext uri="{FF2B5EF4-FFF2-40B4-BE49-F238E27FC236}">
                <a16:creationId xmlns:a16="http://schemas.microsoft.com/office/drawing/2014/main" id="{3A43E5D9-D8F7-45EA-9A40-5045FB42E741}"/>
              </a:ext>
            </a:extLst>
          </p:cNvPr>
          <p:cNvSpPr>
            <a:spLocks noGrp="1"/>
          </p:cNvSpPr>
          <p:nvPr/>
        </p:nvSpPr>
        <p:spPr>
          <a:xfrm>
            <a:off x="514350" y="2647950"/>
            <a:ext cx="2286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00" b="1">
                <a:solidFill>
                  <a:srgbClr val="2E654D"/>
                </a:solidFill>
              </a:defRPr>
            </a:pPr>
            <a:r>
              <a:rPr sz="1800" b="1">
                <a:solidFill>
                  <a:srgbClr val="2E654D"/>
                </a:solidFill>
              </a:rPr>
              <a:t>Підпункти</a:t>
            </a:r>
          </a:p>
        </p:txBody>
      </p:sp>
      <p:sp>
        <p:nvSpPr>
          <p:cNvPr id="11" name="child1-22">
            <a:extLst>
              <a:ext uri="{FF2B5EF4-FFF2-40B4-BE49-F238E27FC236}">
                <a16:creationId xmlns:a16="http://schemas.microsoft.com/office/drawing/2014/main" id="{8D38C0E5-13FD-4186-AFED-74CC9D5C151D}"/>
              </a:ext>
            </a:extLst>
          </p:cNvPr>
          <p:cNvSpPr>
            <a:spLocks noGrp="1"/>
          </p:cNvSpPr>
          <p:nvPr/>
        </p:nvSpPr>
        <p:spPr>
          <a:xfrm>
            <a:off x="514350" y="3190875"/>
            <a:ext cx="4095750" cy="2286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5.1. Ярусність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5.2. Мозаїчність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5.3. Екотон</a:t>
            </a:r>
          </a:p>
        </p:txBody>
      </p:sp>
      <p:sp>
        <p:nvSpPr>
          <p:cNvPr id="12" name="section-bottom-22">
            <a:extLst>
              <a:ext uri="{FF2B5EF4-FFF2-40B4-BE49-F238E27FC236}">
                <a16:creationId xmlns:a16="http://schemas.microsoft.com/office/drawing/2014/main" id="{295B4D3C-D0CE-42DF-8112-D3AF03731C7A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D8A23A"/>
          </a:solidFill>
          <a:ln w="9525">
            <a:solidFill>
              <a:srgbClr val="D8A23A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6990675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23">
            <a:extLst>
              <a:ext uri="{FF2B5EF4-FFF2-40B4-BE49-F238E27FC236}">
                <a16:creationId xmlns:a16="http://schemas.microsoft.com/office/drawing/2014/main" id="{A0373E50-80EE-439D-AC72-06CF4A5D0E2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23">
            <a:extLst>
              <a:ext uri="{FF2B5EF4-FFF2-40B4-BE49-F238E27FC236}">
                <a16:creationId xmlns:a16="http://schemas.microsoft.com/office/drawing/2014/main" id="{ABB1018D-25A9-4A73-BDB8-08A4FDD13B7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4" name="meta-23">
            <a:extLst>
              <a:ext uri="{FF2B5EF4-FFF2-40B4-BE49-F238E27FC236}">
                <a16:creationId xmlns:a16="http://schemas.microsoft.com/office/drawing/2014/main" id="{E94EB861-0E3D-45AE-B90F-193E94973BC1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5.1</a:t>
            </a:r>
          </a:p>
        </p:txBody>
      </p:sp>
      <p:sp>
        <p:nvSpPr>
          <p:cNvPr id="5" name="num-23">
            <a:extLst>
              <a:ext uri="{FF2B5EF4-FFF2-40B4-BE49-F238E27FC236}">
                <a16:creationId xmlns:a16="http://schemas.microsoft.com/office/drawing/2014/main" id="{1B2FA89F-A75E-4208-8FE4-529448F2E369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23</a:t>
            </a:r>
          </a:p>
        </p:txBody>
      </p:sp>
      <p:sp>
        <p:nvSpPr>
          <p:cNvPr id="6" name="foot-23">
            <a:extLst>
              <a:ext uri="{FF2B5EF4-FFF2-40B4-BE49-F238E27FC236}">
                <a16:creationId xmlns:a16="http://schemas.microsoft.com/office/drawing/2014/main" id="{7FB5FFFD-2029-49A3-B780-FA3E8637FCE2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title-23">
            <a:extLst>
              <a:ext uri="{FF2B5EF4-FFF2-40B4-BE49-F238E27FC236}">
                <a16:creationId xmlns:a16="http://schemas.microsoft.com/office/drawing/2014/main" id="{F9923116-F571-4D4C-A847-74ABE6145968}"/>
              </a:ext>
            </a:extLst>
          </p:cNvPr>
          <p:cNvSpPr>
            <a:spLocks noGrp="1"/>
          </p:cNvSpPr>
          <p:nvPr/>
        </p:nvSpPr>
        <p:spPr>
          <a:xfrm>
            <a:off x="514350" y="628650"/>
            <a:ext cx="88582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173029"/>
                </a:solidFill>
              </a:defRPr>
            </a:pPr>
            <a:r>
              <a:rPr sz="2925" b="1">
                <a:solidFill>
                  <a:srgbClr val="173029"/>
                </a:solidFill>
              </a:rPr>
              <a:t>Ярусність</a:t>
            </a:r>
          </a:p>
        </p:txBody>
      </p:sp>
      <p:sp>
        <p:nvSpPr>
          <p:cNvPr id="8" name="rule-23">
            <a:extLst>
              <a:ext uri="{FF2B5EF4-FFF2-40B4-BE49-F238E27FC236}">
                <a16:creationId xmlns:a16="http://schemas.microsoft.com/office/drawing/2014/main" id="{9E220748-798C-4471-B43D-31402908A229}"/>
              </a:ext>
            </a:extLst>
          </p:cNvPr>
          <p:cNvSpPr>
            <a:spLocks noGrp="1"/>
          </p:cNvSpPr>
          <p:nvPr/>
        </p:nvSpPr>
        <p:spPr>
          <a:xfrm>
            <a:off x="514350" y="15049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9" name="def-label-23">
            <a:extLst>
              <a:ext uri="{FF2B5EF4-FFF2-40B4-BE49-F238E27FC236}">
                <a16:creationId xmlns:a16="http://schemas.microsoft.com/office/drawing/2014/main" id="{92500514-4DCF-422E-B9F6-CEB1C6761538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2571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D8A23A"/>
                </a:solidFill>
              </a:defRPr>
            </a:pPr>
            <a:r>
              <a:rPr sz="1125" b="1">
                <a:solidFill>
                  <a:srgbClr val="D8A23A"/>
                </a:solidFill>
              </a:rPr>
              <a:t>ВИЗНАЧЕННЯ</a:t>
            </a:r>
          </a:p>
        </p:txBody>
      </p:sp>
      <p:sp>
        <p:nvSpPr>
          <p:cNvPr id="10" name="def-box-23">
            <a:extLst>
              <a:ext uri="{FF2B5EF4-FFF2-40B4-BE49-F238E27FC236}">
                <a16:creationId xmlns:a16="http://schemas.microsoft.com/office/drawing/2014/main" id="{F26B4E7A-19F1-4976-AD20-343048D24859}"/>
              </a:ext>
            </a:extLst>
          </p:cNvPr>
          <p:cNvSpPr>
            <a:spLocks noGrp="1"/>
          </p:cNvSpPr>
          <p:nvPr/>
        </p:nvSpPr>
        <p:spPr>
          <a:xfrm>
            <a:off x="514350" y="2105025"/>
            <a:ext cx="9010650" cy="1123950"/>
          </a:xfrm>
          <a:prstGeom prst="roundRect">
            <a:avLst>
              <a:gd name="adj" fmla="val 10169"/>
            </a:avLst>
          </a:prstGeom>
          <a:solidFill>
            <a:srgbClr val="123A2F"/>
          </a:solidFill>
          <a:ln w="9525">
            <a:solidFill>
              <a:srgbClr val="123A2F"/>
            </a:solidFill>
            <a:prstDash val="solid"/>
          </a:ln>
        </p:spPr>
      </p:sp>
      <p:sp>
        <p:nvSpPr>
          <p:cNvPr id="11" name="def-23">
            <a:extLst>
              <a:ext uri="{FF2B5EF4-FFF2-40B4-BE49-F238E27FC236}">
                <a16:creationId xmlns:a16="http://schemas.microsoft.com/office/drawing/2014/main" id="{5FFF4392-498A-4FB9-9035-C0B2261A89FE}"/>
              </a:ext>
            </a:extLst>
          </p:cNvPr>
          <p:cNvSpPr>
            <a:spLocks noGrp="1"/>
          </p:cNvSpPr>
          <p:nvPr/>
        </p:nvSpPr>
        <p:spPr>
          <a:xfrm>
            <a:off x="838200" y="2286000"/>
            <a:ext cx="82867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Ярусність — вертикальний розподіл організмів у біоценозі.</a:t>
            </a:r>
          </a:p>
        </p:txBody>
      </p:sp>
      <p:sp>
        <p:nvSpPr>
          <p:cNvPr id="12" name="body-label-23">
            <a:extLst>
              <a:ext uri="{FF2B5EF4-FFF2-40B4-BE49-F238E27FC236}">
                <a16:creationId xmlns:a16="http://schemas.microsoft.com/office/drawing/2014/main" id="{5C77B7AD-8D87-48B5-89B5-E7A3C2753D41}"/>
              </a:ext>
            </a:extLst>
          </p:cNvPr>
          <p:cNvSpPr>
            <a:spLocks noGrp="1"/>
          </p:cNvSpPr>
          <p:nvPr/>
        </p:nvSpPr>
        <p:spPr>
          <a:xfrm>
            <a:off x="514350" y="3495675"/>
            <a:ext cx="3619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2E654D"/>
                </a:solidFill>
              </a:defRPr>
            </a:pPr>
            <a:r>
              <a:rPr sz="1725" b="1">
                <a:solidFill>
                  <a:srgbClr val="2E654D"/>
                </a:solidFill>
              </a:rPr>
              <a:t>ОСНОВНІ ПОЛОЖЕННЯ</a:t>
            </a:r>
          </a:p>
        </p:txBody>
      </p:sp>
      <p:sp>
        <p:nvSpPr>
          <p:cNvPr id="13" name="body1-23">
            <a:extLst>
              <a:ext uri="{FF2B5EF4-FFF2-40B4-BE49-F238E27FC236}">
                <a16:creationId xmlns:a16="http://schemas.microsoft.com/office/drawing/2014/main" id="{38EC7354-18F9-418E-B21A-4D12FA284D71}"/>
              </a:ext>
            </a:extLst>
          </p:cNvPr>
          <p:cNvSpPr>
            <a:spLocks noGrp="1"/>
          </p:cNvSpPr>
          <p:nvPr/>
        </p:nvSpPr>
        <p:spPr>
          <a:xfrm>
            <a:off x="514350" y="3971925"/>
            <a:ext cx="4238625" cy="1971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0">
                <a:solidFill>
                  <a:srgbClr val="5F6F68"/>
                </a:solidFill>
              </a:defRPr>
            </a:pPr>
            <a:r>
              <a:rPr sz="1050" b="0" dirty="0">
                <a:solidFill>
                  <a:srgbClr val="5F6F68"/>
                </a:solidFill>
              </a:rPr>
              <a:t>У </a:t>
            </a:r>
            <a:r>
              <a:rPr sz="1050" b="0" dirty="0" err="1">
                <a:solidFill>
                  <a:srgbClr val="5F6F68"/>
                </a:solidFill>
              </a:rPr>
              <a:t>лісі</a:t>
            </a:r>
            <a:r>
              <a:rPr sz="1050" b="0" dirty="0">
                <a:solidFill>
                  <a:srgbClr val="5F6F68"/>
                </a:solidFill>
              </a:rPr>
              <a:t> </a:t>
            </a:r>
            <a:r>
              <a:rPr sz="1050" b="0" dirty="0" err="1">
                <a:solidFill>
                  <a:srgbClr val="5F6F68"/>
                </a:solidFill>
              </a:rPr>
              <a:t>можна</a:t>
            </a:r>
            <a:r>
              <a:rPr sz="1050" b="0" dirty="0">
                <a:solidFill>
                  <a:srgbClr val="5F6F68"/>
                </a:solidFill>
              </a:rPr>
              <a:t> </a:t>
            </a:r>
            <a:r>
              <a:rPr sz="1050" b="0" dirty="0" err="1">
                <a:solidFill>
                  <a:srgbClr val="5F6F68"/>
                </a:solidFill>
              </a:rPr>
              <a:t>виділити</a:t>
            </a:r>
            <a:r>
              <a:rPr sz="1050" b="0" dirty="0">
                <a:solidFill>
                  <a:srgbClr val="5F6F68"/>
                </a:solidFill>
              </a:rPr>
              <a:t>:</a:t>
            </a:r>
          </a:p>
          <a:p>
            <a:pPr algn="l">
              <a:defRPr sz="1050" b="0">
                <a:solidFill>
                  <a:srgbClr val="5F6F68"/>
                </a:solidFill>
              </a:defRPr>
            </a:pPr>
            <a:r>
              <a:rPr sz="1050" b="0" dirty="0">
                <a:solidFill>
                  <a:srgbClr val="5F6F68"/>
                </a:solidFill>
              </a:rPr>
              <a:t>1. </a:t>
            </a:r>
            <a:r>
              <a:rPr sz="1050" b="0" dirty="0" err="1">
                <a:solidFill>
                  <a:srgbClr val="5F6F68"/>
                </a:solidFill>
              </a:rPr>
              <a:t>деревний</a:t>
            </a:r>
            <a:r>
              <a:rPr sz="1050" b="0" dirty="0">
                <a:solidFill>
                  <a:srgbClr val="5F6F68"/>
                </a:solidFill>
              </a:rPr>
              <a:t> </a:t>
            </a:r>
            <a:r>
              <a:rPr sz="1050" b="0" dirty="0" err="1">
                <a:solidFill>
                  <a:srgbClr val="5F6F68"/>
                </a:solidFill>
              </a:rPr>
              <a:t>ярус</a:t>
            </a:r>
            <a:r>
              <a:rPr sz="1050" b="0" dirty="0">
                <a:solidFill>
                  <a:srgbClr val="5F6F68"/>
                </a:solidFill>
              </a:rPr>
              <a:t>; </a:t>
            </a:r>
          </a:p>
          <a:p>
            <a:pPr algn="l">
              <a:defRPr sz="1050" b="0">
                <a:solidFill>
                  <a:srgbClr val="5F6F68"/>
                </a:solidFill>
              </a:defRPr>
            </a:pPr>
            <a:r>
              <a:rPr sz="1050" b="0" dirty="0">
                <a:solidFill>
                  <a:srgbClr val="5F6F68"/>
                </a:solidFill>
              </a:rPr>
              <a:t>2. </a:t>
            </a:r>
            <a:r>
              <a:rPr sz="1050" b="0" dirty="0" err="1">
                <a:solidFill>
                  <a:srgbClr val="5F6F68"/>
                </a:solidFill>
              </a:rPr>
              <a:t>чагарниковий</a:t>
            </a:r>
            <a:r>
              <a:rPr sz="1050" b="0" dirty="0">
                <a:solidFill>
                  <a:srgbClr val="5F6F68"/>
                </a:solidFill>
              </a:rPr>
              <a:t> </a:t>
            </a:r>
            <a:r>
              <a:rPr sz="1050" b="0" dirty="0" err="1">
                <a:solidFill>
                  <a:srgbClr val="5F6F68"/>
                </a:solidFill>
              </a:rPr>
              <a:t>ярус</a:t>
            </a:r>
            <a:r>
              <a:rPr sz="1050" b="0" dirty="0">
                <a:solidFill>
                  <a:srgbClr val="5F6F68"/>
                </a:solidFill>
              </a:rPr>
              <a:t>; </a:t>
            </a:r>
          </a:p>
          <a:p>
            <a:pPr algn="l">
              <a:defRPr sz="1050" b="0">
                <a:solidFill>
                  <a:srgbClr val="5F6F68"/>
                </a:solidFill>
              </a:defRPr>
            </a:pPr>
            <a:r>
              <a:rPr sz="1050" b="0" dirty="0">
                <a:solidFill>
                  <a:srgbClr val="5F6F68"/>
                </a:solidFill>
              </a:rPr>
              <a:t>3. </a:t>
            </a:r>
            <a:r>
              <a:rPr sz="1050" b="0" dirty="0" err="1">
                <a:solidFill>
                  <a:srgbClr val="5F6F68"/>
                </a:solidFill>
              </a:rPr>
              <a:t>трав’яний</a:t>
            </a:r>
            <a:r>
              <a:rPr sz="1050" b="0" dirty="0">
                <a:solidFill>
                  <a:srgbClr val="5F6F68"/>
                </a:solidFill>
              </a:rPr>
              <a:t> </a:t>
            </a:r>
            <a:r>
              <a:rPr sz="1050" b="0" dirty="0" err="1">
                <a:solidFill>
                  <a:srgbClr val="5F6F68"/>
                </a:solidFill>
              </a:rPr>
              <a:t>ярус</a:t>
            </a:r>
            <a:r>
              <a:rPr sz="1050" b="0" dirty="0">
                <a:solidFill>
                  <a:srgbClr val="5F6F68"/>
                </a:solidFill>
              </a:rPr>
              <a:t>; </a:t>
            </a:r>
          </a:p>
          <a:p>
            <a:pPr algn="l">
              <a:defRPr sz="1050" b="0">
                <a:solidFill>
                  <a:srgbClr val="5F6F68"/>
                </a:solidFill>
              </a:defRPr>
            </a:pPr>
            <a:r>
              <a:rPr sz="1050" b="0" dirty="0">
                <a:solidFill>
                  <a:srgbClr val="5F6F68"/>
                </a:solidFill>
              </a:rPr>
              <a:t>4. </a:t>
            </a:r>
            <a:r>
              <a:rPr sz="1050" b="0" dirty="0" err="1">
                <a:solidFill>
                  <a:srgbClr val="5F6F68"/>
                </a:solidFill>
              </a:rPr>
              <a:t>мохово-лишайниковий</a:t>
            </a:r>
            <a:r>
              <a:rPr sz="1050" b="0" dirty="0">
                <a:solidFill>
                  <a:srgbClr val="5F6F68"/>
                </a:solidFill>
              </a:rPr>
              <a:t> </a:t>
            </a:r>
            <a:r>
              <a:rPr sz="1050" b="0" dirty="0" err="1">
                <a:solidFill>
                  <a:srgbClr val="5F6F68"/>
                </a:solidFill>
              </a:rPr>
              <a:t>ярус</a:t>
            </a:r>
            <a:r>
              <a:rPr sz="1050" b="0" dirty="0">
                <a:solidFill>
                  <a:srgbClr val="5F6F68"/>
                </a:solidFill>
              </a:rPr>
              <a:t>; </a:t>
            </a:r>
          </a:p>
        </p:txBody>
      </p:sp>
      <p:sp>
        <p:nvSpPr>
          <p:cNvPr id="14" name="body2-23">
            <a:extLst>
              <a:ext uri="{FF2B5EF4-FFF2-40B4-BE49-F238E27FC236}">
                <a16:creationId xmlns:a16="http://schemas.microsoft.com/office/drawing/2014/main" id="{90643EF1-0519-45DB-BAF2-7AC568EE8C37}"/>
              </a:ext>
            </a:extLst>
          </p:cNvPr>
          <p:cNvSpPr>
            <a:spLocks noGrp="1"/>
          </p:cNvSpPr>
          <p:nvPr/>
        </p:nvSpPr>
        <p:spPr>
          <a:xfrm>
            <a:off x="5095875" y="3971925"/>
            <a:ext cx="4238625" cy="1971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0">
                <a:solidFill>
                  <a:srgbClr val="5F6F68"/>
                </a:solidFill>
              </a:defRPr>
            </a:pPr>
            <a:r>
              <a:rPr sz="1050" b="0" dirty="0">
                <a:solidFill>
                  <a:srgbClr val="5F6F68"/>
                </a:solidFill>
              </a:rPr>
              <a:t>5. </a:t>
            </a:r>
            <a:r>
              <a:rPr sz="1050" b="0" dirty="0" err="1">
                <a:solidFill>
                  <a:srgbClr val="5F6F68"/>
                </a:solidFill>
              </a:rPr>
              <a:t>підземний</a:t>
            </a:r>
            <a:r>
              <a:rPr sz="1050" b="0" dirty="0">
                <a:solidFill>
                  <a:srgbClr val="5F6F68"/>
                </a:solidFill>
              </a:rPr>
              <a:t> </a:t>
            </a:r>
            <a:r>
              <a:rPr sz="1050" b="0" dirty="0" err="1">
                <a:solidFill>
                  <a:srgbClr val="5F6F68"/>
                </a:solidFill>
              </a:rPr>
              <a:t>ярус</a:t>
            </a:r>
            <a:r>
              <a:rPr sz="1050" b="0" dirty="0">
                <a:solidFill>
                  <a:srgbClr val="5F6F68"/>
                </a:solidFill>
              </a:rPr>
              <a:t> </a:t>
            </a:r>
            <a:r>
              <a:rPr sz="1050" b="0" dirty="0" err="1">
                <a:solidFill>
                  <a:srgbClr val="5F6F68"/>
                </a:solidFill>
              </a:rPr>
              <a:t>кореневих</a:t>
            </a:r>
            <a:r>
              <a:rPr sz="1050" b="0" dirty="0">
                <a:solidFill>
                  <a:srgbClr val="5F6F68"/>
                </a:solidFill>
              </a:rPr>
              <a:t> </a:t>
            </a:r>
            <a:r>
              <a:rPr sz="1050" b="0" dirty="0" err="1">
                <a:solidFill>
                  <a:srgbClr val="5F6F68"/>
                </a:solidFill>
              </a:rPr>
              <a:t>систем</a:t>
            </a:r>
            <a:r>
              <a:rPr sz="1050" b="0" dirty="0">
                <a:solidFill>
                  <a:srgbClr val="5F6F68"/>
                </a:solidFill>
              </a:rPr>
              <a:t> і </a:t>
            </a:r>
            <a:r>
              <a:rPr sz="1050" b="0" dirty="0" err="1">
                <a:solidFill>
                  <a:srgbClr val="5F6F68"/>
                </a:solidFill>
              </a:rPr>
              <a:t>ґрунтових</a:t>
            </a:r>
            <a:r>
              <a:rPr sz="1050" b="0" dirty="0">
                <a:solidFill>
                  <a:srgbClr val="5F6F68"/>
                </a:solidFill>
              </a:rPr>
              <a:t> </a:t>
            </a:r>
            <a:r>
              <a:rPr sz="1050" b="0" dirty="0" err="1">
                <a:solidFill>
                  <a:srgbClr val="5F6F68"/>
                </a:solidFill>
              </a:rPr>
              <a:t>організмів</a:t>
            </a:r>
            <a:r>
              <a:rPr sz="1050" b="0" dirty="0">
                <a:solidFill>
                  <a:srgbClr val="5F6F68"/>
                </a:solidFill>
              </a:rPr>
              <a:t>. </a:t>
            </a:r>
          </a:p>
          <a:p>
            <a:endParaRPr sz="1050" b="0" dirty="0">
              <a:solidFill>
                <a:srgbClr val="5F6F68"/>
              </a:solidFill>
            </a:endParaRPr>
          </a:p>
          <a:p>
            <a:pPr algn="l">
              <a:defRPr sz="1050" b="0">
                <a:solidFill>
                  <a:srgbClr val="5F6F68"/>
                </a:solidFill>
              </a:defRPr>
            </a:pPr>
            <a:r>
              <a:rPr sz="1050" b="0" dirty="0" err="1">
                <a:solidFill>
                  <a:srgbClr val="5F6F68"/>
                </a:solidFill>
              </a:rPr>
              <a:t>Ярусність</a:t>
            </a:r>
            <a:r>
              <a:rPr sz="1050" b="0" dirty="0">
                <a:solidFill>
                  <a:srgbClr val="5F6F68"/>
                </a:solidFill>
              </a:rPr>
              <a:t> </a:t>
            </a:r>
            <a:r>
              <a:rPr sz="1050" b="0" dirty="0" err="1">
                <a:solidFill>
                  <a:srgbClr val="5F6F68"/>
                </a:solidFill>
              </a:rPr>
              <a:t>дає</a:t>
            </a:r>
            <a:r>
              <a:rPr sz="1050" b="0" dirty="0">
                <a:solidFill>
                  <a:srgbClr val="5F6F68"/>
                </a:solidFill>
              </a:rPr>
              <a:t> </a:t>
            </a:r>
            <a:r>
              <a:rPr sz="1050" b="0" dirty="0" err="1">
                <a:solidFill>
                  <a:srgbClr val="5F6F68"/>
                </a:solidFill>
              </a:rPr>
              <a:t>змогу</a:t>
            </a:r>
            <a:r>
              <a:rPr sz="1050" b="0" dirty="0">
                <a:solidFill>
                  <a:srgbClr val="5F6F68"/>
                </a:solidFill>
              </a:rPr>
              <a:t> </a:t>
            </a:r>
            <a:r>
              <a:rPr sz="1050" b="0" dirty="0" err="1">
                <a:solidFill>
                  <a:srgbClr val="5F6F68"/>
                </a:solidFill>
              </a:rPr>
              <a:t>різним</a:t>
            </a:r>
            <a:r>
              <a:rPr sz="1050" b="0" dirty="0">
                <a:solidFill>
                  <a:srgbClr val="5F6F68"/>
                </a:solidFill>
              </a:rPr>
              <a:t> </a:t>
            </a:r>
            <a:r>
              <a:rPr sz="1050" b="0" dirty="0" err="1">
                <a:solidFill>
                  <a:srgbClr val="5F6F68"/>
                </a:solidFill>
              </a:rPr>
              <a:t>видам</a:t>
            </a:r>
            <a:r>
              <a:rPr sz="1050" b="0" dirty="0">
                <a:solidFill>
                  <a:srgbClr val="5F6F68"/>
                </a:solidFill>
              </a:rPr>
              <a:t> </a:t>
            </a:r>
            <a:r>
              <a:rPr sz="1050" b="0" dirty="0" err="1">
                <a:solidFill>
                  <a:srgbClr val="5F6F68"/>
                </a:solidFill>
              </a:rPr>
              <a:t>використовувати</a:t>
            </a:r>
            <a:r>
              <a:rPr sz="1050" b="0" dirty="0">
                <a:solidFill>
                  <a:srgbClr val="5F6F68"/>
                </a:solidFill>
              </a:rPr>
              <a:t> </a:t>
            </a:r>
            <a:r>
              <a:rPr sz="1050" b="0" dirty="0" err="1">
                <a:solidFill>
                  <a:srgbClr val="5F6F68"/>
                </a:solidFill>
              </a:rPr>
              <a:t>світло</a:t>
            </a:r>
            <a:r>
              <a:rPr sz="1050" b="0" dirty="0">
                <a:solidFill>
                  <a:srgbClr val="5F6F68"/>
                </a:solidFill>
              </a:rPr>
              <a:t>, </a:t>
            </a:r>
            <a:r>
              <a:rPr sz="1050" b="0" dirty="0" err="1">
                <a:solidFill>
                  <a:srgbClr val="5F6F68"/>
                </a:solidFill>
              </a:rPr>
              <a:t>воду</a:t>
            </a:r>
            <a:r>
              <a:rPr sz="1050" b="0" dirty="0">
                <a:solidFill>
                  <a:srgbClr val="5F6F68"/>
                </a:solidFill>
              </a:rPr>
              <a:t>, </a:t>
            </a:r>
            <a:r>
              <a:rPr sz="1050" b="0" dirty="0" err="1">
                <a:solidFill>
                  <a:srgbClr val="5F6F68"/>
                </a:solidFill>
              </a:rPr>
              <a:t>простір</a:t>
            </a:r>
            <a:r>
              <a:rPr sz="1050" b="0" dirty="0">
                <a:solidFill>
                  <a:srgbClr val="5F6F68"/>
                </a:solidFill>
              </a:rPr>
              <a:t> і </a:t>
            </a:r>
            <a:r>
              <a:rPr sz="1050" b="0" dirty="0" err="1">
                <a:solidFill>
                  <a:srgbClr val="5F6F68"/>
                </a:solidFill>
              </a:rPr>
              <a:t>поживні</a:t>
            </a:r>
            <a:r>
              <a:rPr sz="1050" b="0" dirty="0">
                <a:solidFill>
                  <a:srgbClr val="5F6F68"/>
                </a:solidFill>
              </a:rPr>
              <a:t> </a:t>
            </a:r>
            <a:r>
              <a:rPr sz="1050" b="0" dirty="0" err="1">
                <a:solidFill>
                  <a:srgbClr val="5F6F68"/>
                </a:solidFill>
              </a:rPr>
              <a:t>речовини</a:t>
            </a:r>
            <a:r>
              <a:rPr sz="1050" b="0" dirty="0">
                <a:solidFill>
                  <a:srgbClr val="5F6F68"/>
                </a:solidFill>
              </a:rPr>
              <a:t> </a:t>
            </a:r>
            <a:r>
              <a:rPr sz="1050" b="0" dirty="0" err="1">
                <a:solidFill>
                  <a:srgbClr val="5F6F68"/>
                </a:solidFill>
              </a:rPr>
              <a:t>на</a:t>
            </a:r>
            <a:r>
              <a:rPr sz="1050" b="0" dirty="0">
                <a:solidFill>
                  <a:srgbClr val="5F6F68"/>
                </a:solidFill>
              </a:rPr>
              <a:t> </a:t>
            </a:r>
            <a:r>
              <a:rPr sz="1050" b="0" dirty="0" err="1">
                <a:solidFill>
                  <a:srgbClr val="5F6F68"/>
                </a:solidFill>
              </a:rPr>
              <a:t>різних</a:t>
            </a:r>
            <a:r>
              <a:rPr sz="1050" b="0" dirty="0">
                <a:solidFill>
                  <a:srgbClr val="5F6F68"/>
                </a:solidFill>
              </a:rPr>
              <a:t> </a:t>
            </a:r>
            <a:r>
              <a:rPr sz="1050" b="0" dirty="0" err="1">
                <a:solidFill>
                  <a:srgbClr val="5F6F68"/>
                </a:solidFill>
              </a:rPr>
              <a:t>рівнях</a:t>
            </a:r>
            <a:r>
              <a:rPr sz="1050" b="0" dirty="0">
                <a:solidFill>
                  <a:srgbClr val="5F6F68"/>
                </a:solidFill>
              </a:rPr>
              <a:t>.</a:t>
            </a:r>
          </a:p>
          <a:p>
            <a:endParaRPr sz="1050" b="0" dirty="0">
              <a:solidFill>
                <a:srgbClr val="5F6F68"/>
              </a:solidFill>
            </a:endParaRPr>
          </a:p>
          <a:p>
            <a:pPr algn="l">
              <a:defRPr sz="1050" b="0">
                <a:solidFill>
                  <a:srgbClr val="5F6F68"/>
                </a:solidFill>
              </a:defRPr>
            </a:pPr>
            <a:r>
              <a:rPr sz="1050" b="0" dirty="0" err="1">
                <a:solidFill>
                  <a:srgbClr val="5F6F68"/>
                </a:solidFill>
              </a:rPr>
              <a:t>Руйнування</a:t>
            </a:r>
            <a:r>
              <a:rPr sz="1050" b="0" dirty="0">
                <a:solidFill>
                  <a:srgbClr val="5F6F68"/>
                </a:solidFill>
              </a:rPr>
              <a:t> </a:t>
            </a:r>
            <a:r>
              <a:rPr sz="1050" b="0" dirty="0" err="1">
                <a:solidFill>
                  <a:srgbClr val="5F6F68"/>
                </a:solidFill>
              </a:rPr>
              <a:t>верхнього</a:t>
            </a:r>
            <a:r>
              <a:rPr sz="1050" b="0" dirty="0">
                <a:solidFill>
                  <a:srgbClr val="5F6F68"/>
                </a:solidFill>
              </a:rPr>
              <a:t> </a:t>
            </a:r>
            <a:r>
              <a:rPr sz="1050" b="0" dirty="0" err="1">
                <a:solidFill>
                  <a:srgbClr val="5F6F68"/>
                </a:solidFill>
              </a:rPr>
              <a:t>деревного</a:t>
            </a:r>
            <a:r>
              <a:rPr sz="1050" b="0" dirty="0">
                <a:solidFill>
                  <a:srgbClr val="5F6F68"/>
                </a:solidFill>
              </a:rPr>
              <a:t> </a:t>
            </a:r>
            <a:r>
              <a:rPr sz="1050" b="0" dirty="0" err="1">
                <a:solidFill>
                  <a:srgbClr val="5F6F68"/>
                </a:solidFill>
              </a:rPr>
              <a:t>ярусу</a:t>
            </a:r>
            <a:r>
              <a:rPr sz="1050" b="0" dirty="0">
                <a:solidFill>
                  <a:srgbClr val="5F6F68"/>
                </a:solidFill>
              </a:rPr>
              <a:t> </a:t>
            </a:r>
            <a:r>
              <a:rPr sz="1050" b="0" dirty="0" err="1">
                <a:solidFill>
                  <a:srgbClr val="5F6F68"/>
                </a:solidFill>
              </a:rPr>
              <a:t>внаслідок</a:t>
            </a:r>
            <a:r>
              <a:rPr sz="1050" b="0" dirty="0">
                <a:solidFill>
                  <a:srgbClr val="5F6F68"/>
                </a:solidFill>
              </a:rPr>
              <a:t> </a:t>
            </a:r>
            <a:r>
              <a:rPr sz="1050" b="0" dirty="0" err="1">
                <a:solidFill>
                  <a:srgbClr val="5F6F68"/>
                </a:solidFill>
              </a:rPr>
              <a:t>пожежі</a:t>
            </a:r>
            <a:r>
              <a:rPr sz="1050" b="0" dirty="0">
                <a:solidFill>
                  <a:srgbClr val="5F6F68"/>
                </a:solidFill>
              </a:rPr>
              <a:t> </a:t>
            </a:r>
            <a:r>
              <a:rPr sz="1050" b="0" dirty="0" err="1">
                <a:solidFill>
                  <a:srgbClr val="5F6F68"/>
                </a:solidFill>
              </a:rPr>
              <a:t>чи</a:t>
            </a:r>
            <a:r>
              <a:rPr sz="1050" b="0" dirty="0">
                <a:solidFill>
                  <a:srgbClr val="5F6F68"/>
                </a:solidFill>
              </a:rPr>
              <a:t> </a:t>
            </a:r>
            <a:r>
              <a:rPr sz="1050" b="0" dirty="0" err="1">
                <a:solidFill>
                  <a:srgbClr val="5F6F68"/>
                </a:solidFill>
              </a:rPr>
              <a:t>вибухів</a:t>
            </a:r>
            <a:r>
              <a:rPr sz="1050" b="0" dirty="0">
                <a:solidFill>
                  <a:srgbClr val="5F6F68"/>
                </a:solidFill>
              </a:rPr>
              <a:t> </a:t>
            </a:r>
            <a:r>
              <a:rPr sz="1050" b="0" dirty="0" err="1">
                <a:solidFill>
                  <a:srgbClr val="5F6F68"/>
                </a:solidFill>
              </a:rPr>
              <a:t>змінює</a:t>
            </a:r>
            <a:r>
              <a:rPr sz="1050" b="0" dirty="0">
                <a:solidFill>
                  <a:srgbClr val="5F6F68"/>
                </a:solidFill>
              </a:rPr>
              <a:t> </a:t>
            </a:r>
            <a:r>
              <a:rPr sz="1050" b="0" dirty="0" err="1">
                <a:solidFill>
                  <a:srgbClr val="5F6F68"/>
                </a:solidFill>
              </a:rPr>
              <a:t>освітленість</a:t>
            </a:r>
            <a:r>
              <a:rPr sz="1050" b="0" dirty="0">
                <a:solidFill>
                  <a:srgbClr val="5F6F68"/>
                </a:solidFill>
              </a:rPr>
              <a:t>, </a:t>
            </a:r>
            <a:r>
              <a:rPr sz="1050" b="0" dirty="0" err="1">
                <a:solidFill>
                  <a:srgbClr val="5F6F68"/>
                </a:solidFill>
              </a:rPr>
              <a:t>температуру</a:t>
            </a:r>
            <a:r>
              <a:rPr sz="1050" b="0" dirty="0">
                <a:solidFill>
                  <a:srgbClr val="5F6F68"/>
                </a:solidFill>
              </a:rPr>
              <a:t> </a:t>
            </a:r>
            <a:r>
              <a:rPr sz="1050" b="0" dirty="0" err="1">
                <a:solidFill>
                  <a:srgbClr val="5F6F68"/>
                </a:solidFill>
              </a:rPr>
              <a:t>та</a:t>
            </a:r>
            <a:r>
              <a:rPr sz="1050" b="0" dirty="0">
                <a:solidFill>
                  <a:srgbClr val="5F6F68"/>
                </a:solidFill>
              </a:rPr>
              <a:t> </a:t>
            </a:r>
            <a:r>
              <a:rPr sz="1050" b="0" dirty="0" err="1">
                <a:solidFill>
                  <a:srgbClr val="5F6F68"/>
                </a:solidFill>
              </a:rPr>
              <a:t>вологість</a:t>
            </a:r>
            <a:r>
              <a:rPr sz="1050" b="0" dirty="0">
                <a:solidFill>
                  <a:srgbClr val="5F6F68"/>
                </a:solidFill>
              </a:rPr>
              <a:t> </a:t>
            </a:r>
            <a:r>
              <a:rPr sz="1050" b="0" dirty="0" err="1">
                <a:solidFill>
                  <a:srgbClr val="5F6F68"/>
                </a:solidFill>
              </a:rPr>
              <a:t>нижніх</a:t>
            </a:r>
            <a:r>
              <a:rPr sz="1050" b="0" dirty="0">
                <a:solidFill>
                  <a:srgbClr val="5F6F68"/>
                </a:solidFill>
              </a:rPr>
              <a:t> </a:t>
            </a:r>
            <a:r>
              <a:rPr sz="1050" b="0" dirty="0" err="1">
                <a:solidFill>
                  <a:srgbClr val="5F6F68"/>
                </a:solidFill>
              </a:rPr>
              <a:t>ярусів</a:t>
            </a:r>
            <a:r>
              <a:rPr sz="1050" b="0" dirty="0">
                <a:solidFill>
                  <a:srgbClr val="5F6F68"/>
                </a:solidFill>
              </a:rPr>
              <a:t>.</a:t>
            </a:r>
          </a:p>
        </p:txBody>
      </p:sp>
      <p:sp>
        <p:nvSpPr>
          <p:cNvPr id="15" name="bottom-23">
            <a:extLst>
              <a:ext uri="{FF2B5EF4-FFF2-40B4-BE49-F238E27FC236}">
                <a16:creationId xmlns:a16="http://schemas.microsoft.com/office/drawing/2014/main" id="{E599B0B6-7CB2-42C1-83B5-EB152E252BC7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5063714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24">
            <a:extLst>
              <a:ext uri="{FF2B5EF4-FFF2-40B4-BE49-F238E27FC236}">
                <a16:creationId xmlns:a16="http://schemas.microsoft.com/office/drawing/2014/main" id="{D68422FC-FDD5-4D9E-A801-E38B8957166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24">
            <a:extLst>
              <a:ext uri="{FF2B5EF4-FFF2-40B4-BE49-F238E27FC236}">
                <a16:creationId xmlns:a16="http://schemas.microsoft.com/office/drawing/2014/main" id="{40FEBA13-1214-4EA9-8959-216EB7294A3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4" name="meta-24">
            <a:extLst>
              <a:ext uri="{FF2B5EF4-FFF2-40B4-BE49-F238E27FC236}">
                <a16:creationId xmlns:a16="http://schemas.microsoft.com/office/drawing/2014/main" id="{C6543865-5D9E-4E8D-AC52-DF563EFB2909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5.2</a:t>
            </a:r>
          </a:p>
        </p:txBody>
      </p:sp>
      <p:sp>
        <p:nvSpPr>
          <p:cNvPr id="5" name="num-24">
            <a:extLst>
              <a:ext uri="{FF2B5EF4-FFF2-40B4-BE49-F238E27FC236}">
                <a16:creationId xmlns:a16="http://schemas.microsoft.com/office/drawing/2014/main" id="{C351810D-8859-4BD5-B9BC-AA18C6516090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24</a:t>
            </a:r>
          </a:p>
        </p:txBody>
      </p:sp>
      <p:sp>
        <p:nvSpPr>
          <p:cNvPr id="6" name="foot-24">
            <a:extLst>
              <a:ext uri="{FF2B5EF4-FFF2-40B4-BE49-F238E27FC236}">
                <a16:creationId xmlns:a16="http://schemas.microsoft.com/office/drawing/2014/main" id="{B7FD44F9-A254-4BA3-BD50-AFD9B9FC8EC6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title-24">
            <a:extLst>
              <a:ext uri="{FF2B5EF4-FFF2-40B4-BE49-F238E27FC236}">
                <a16:creationId xmlns:a16="http://schemas.microsoft.com/office/drawing/2014/main" id="{006C7594-0BD3-4675-9762-EE8BA1180E17}"/>
              </a:ext>
            </a:extLst>
          </p:cNvPr>
          <p:cNvSpPr>
            <a:spLocks noGrp="1"/>
          </p:cNvSpPr>
          <p:nvPr/>
        </p:nvSpPr>
        <p:spPr>
          <a:xfrm>
            <a:off x="514350" y="628650"/>
            <a:ext cx="88582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173029"/>
                </a:solidFill>
              </a:defRPr>
            </a:pPr>
            <a:r>
              <a:rPr sz="2925" b="1">
                <a:solidFill>
                  <a:srgbClr val="173029"/>
                </a:solidFill>
              </a:rPr>
              <a:t>Мозаїчність</a:t>
            </a:r>
          </a:p>
        </p:txBody>
      </p:sp>
      <p:sp>
        <p:nvSpPr>
          <p:cNvPr id="8" name="rule-24">
            <a:extLst>
              <a:ext uri="{FF2B5EF4-FFF2-40B4-BE49-F238E27FC236}">
                <a16:creationId xmlns:a16="http://schemas.microsoft.com/office/drawing/2014/main" id="{133946A4-AD41-4FEF-AE64-F6077179912D}"/>
              </a:ext>
            </a:extLst>
          </p:cNvPr>
          <p:cNvSpPr>
            <a:spLocks noGrp="1"/>
          </p:cNvSpPr>
          <p:nvPr/>
        </p:nvSpPr>
        <p:spPr>
          <a:xfrm>
            <a:off x="514350" y="15049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9" name="def-label-24">
            <a:extLst>
              <a:ext uri="{FF2B5EF4-FFF2-40B4-BE49-F238E27FC236}">
                <a16:creationId xmlns:a16="http://schemas.microsoft.com/office/drawing/2014/main" id="{1EF07193-E100-4DD4-A3C3-096D0F1F7CD4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2571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D8A23A"/>
                </a:solidFill>
              </a:defRPr>
            </a:pPr>
            <a:r>
              <a:rPr sz="1125" b="1">
                <a:solidFill>
                  <a:srgbClr val="D8A23A"/>
                </a:solidFill>
              </a:rPr>
              <a:t>ВИЗНАЧЕННЯ</a:t>
            </a:r>
          </a:p>
        </p:txBody>
      </p:sp>
      <p:sp>
        <p:nvSpPr>
          <p:cNvPr id="10" name="def-box-24">
            <a:extLst>
              <a:ext uri="{FF2B5EF4-FFF2-40B4-BE49-F238E27FC236}">
                <a16:creationId xmlns:a16="http://schemas.microsoft.com/office/drawing/2014/main" id="{CC10D707-802B-4502-AB86-DCEFED5F401F}"/>
              </a:ext>
            </a:extLst>
          </p:cNvPr>
          <p:cNvSpPr>
            <a:spLocks noGrp="1"/>
          </p:cNvSpPr>
          <p:nvPr/>
        </p:nvSpPr>
        <p:spPr>
          <a:xfrm>
            <a:off x="514350" y="2105025"/>
            <a:ext cx="9010650" cy="1123950"/>
          </a:xfrm>
          <a:prstGeom prst="roundRect">
            <a:avLst>
              <a:gd name="adj" fmla="val 10169"/>
            </a:avLst>
          </a:prstGeom>
          <a:solidFill>
            <a:srgbClr val="123A2F"/>
          </a:solidFill>
          <a:ln w="9525">
            <a:solidFill>
              <a:srgbClr val="123A2F"/>
            </a:solidFill>
            <a:prstDash val="solid"/>
          </a:ln>
        </p:spPr>
      </p:sp>
      <p:sp>
        <p:nvSpPr>
          <p:cNvPr id="11" name="def-24">
            <a:extLst>
              <a:ext uri="{FF2B5EF4-FFF2-40B4-BE49-F238E27FC236}">
                <a16:creationId xmlns:a16="http://schemas.microsoft.com/office/drawing/2014/main" id="{551426E2-D847-406D-B35E-C23CB578CB72}"/>
              </a:ext>
            </a:extLst>
          </p:cNvPr>
          <p:cNvSpPr>
            <a:spLocks noGrp="1"/>
          </p:cNvSpPr>
          <p:nvPr/>
        </p:nvSpPr>
        <p:spPr>
          <a:xfrm>
            <a:off x="838200" y="2286000"/>
            <a:ext cx="82867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Мозаїчність — горизонтальна неоднорідність біоценозу, за якої різні групи організмів утворюють окремі ділянки або плями.</a:t>
            </a:r>
          </a:p>
        </p:txBody>
      </p:sp>
      <p:sp>
        <p:nvSpPr>
          <p:cNvPr id="12" name="body-label-24">
            <a:extLst>
              <a:ext uri="{FF2B5EF4-FFF2-40B4-BE49-F238E27FC236}">
                <a16:creationId xmlns:a16="http://schemas.microsoft.com/office/drawing/2014/main" id="{01E8236B-8F03-4BEC-8D3C-59D7D3CF43D8}"/>
              </a:ext>
            </a:extLst>
          </p:cNvPr>
          <p:cNvSpPr>
            <a:spLocks noGrp="1"/>
          </p:cNvSpPr>
          <p:nvPr/>
        </p:nvSpPr>
        <p:spPr>
          <a:xfrm>
            <a:off x="514350" y="3495675"/>
            <a:ext cx="3619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2E654D"/>
                </a:solidFill>
              </a:defRPr>
            </a:pPr>
            <a:r>
              <a:rPr sz="1725" b="1">
                <a:solidFill>
                  <a:srgbClr val="2E654D"/>
                </a:solidFill>
              </a:rPr>
              <a:t>ОСНОВНІ ПОЛОЖЕННЯ</a:t>
            </a:r>
          </a:p>
        </p:txBody>
      </p:sp>
      <p:sp>
        <p:nvSpPr>
          <p:cNvPr id="13" name="body-24">
            <a:extLst>
              <a:ext uri="{FF2B5EF4-FFF2-40B4-BE49-F238E27FC236}">
                <a16:creationId xmlns:a16="http://schemas.microsoft.com/office/drawing/2014/main" id="{D1FDB30E-EA56-4594-BB89-1D6AD9CB93E2}"/>
              </a:ext>
            </a:extLst>
          </p:cNvPr>
          <p:cNvSpPr>
            <a:spLocks noGrp="1"/>
          </p:cNvSpPr>
          <p:nvPr/>
        </p:nvSpPr>
        <p:spPr>
          <a:xfrm>
            <a:off x="514350" y="3971925"/>
            <a:ext cx="8858250" cy="1971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0">
                <a:solidFill>
                  <a:srgbClr val="5F6F68"/>
                </a:solidFill>
              </a:defRPr>
            </a:pPr>
            <a:r>
              <a:rPr sz="1200" b="0">
                <a:solidFill>
                  <a:srgbClr val="5F6F68"/>
                </a:solidFill>
              </a:rPr>
              <a:t>Причинами мозаїчності можуть бути:</a:t>
            </a:r>
          </a:p>
          <a:p>
            <a:endParaRPr sz="1200" b="0">
              <a:solidFill>
                <a:srgbClr val="5F6F68"/>
              </a:solidFill>
            </a:endParaRPr>
          </a:p>
          <a:p>
            <a:pPr algn="l">
              <a:defRPr sz="1200" b="0">
                <a:solidFill>
                  <a:srgbClr val="5F6F68"/>
                </a:solidFill>
              </a:defRPr>
            </a:pPr>
            <a:r>
              <a:rPr sz="1200" b="0">
                <a:solidFill>
                  <a:srgbClr val="5F6F68"/>
                </a:solidFill>
              </a:rPr>
              <a:t>• нерівномірне зволоження; </a:t>
            </a:r>
          </a:p>
          <a:p>
            <a:pPr algn="l">
              <a:defRPr sz="1200" b="0">
                <a:solidFill>
                  <a:srgbClr val="5F6F68"/>
                </a:solidFill>
              </a:defRPr>
            </a:pPr>
            <a:r>
              <a:rPr sz="1200" b="0">
                <a:solidFill>
                  <a:srgbClr val="5F6F68"/>
                </a:solidFill>
              </a:rPr>
              <a:t>• особливості рельєфу; </a:t>
            </a:r>
          </a:p>
          <a:p>
            <a:pPr algn="l">
              <a:defRPr sz="1200" b="0">
                <a:solidFill>
                  <a:srgbClr val="5F6F68"/>
                </a:solidFill>
              </a:defRPr>
            </a:pPr>
            <a:r>
              <a:rPr sz="1200" b="0">
                <a:solidFill>
                  <a:srgbClr val="5F6F68"/>
                </a:solidFill>
              </a:rPr>
              <a:t>• відмінності ґрунту; </a:t>
            </a:r>
          </a:p>
          <a:p>
            <a:pPr algn="l">
              <a:defRPr sz="1200" b="0">
                <a:solidFill>
                  <a:srgbClr val="5F6F68"/>
                </a:solidFill>
              </a:defRPr>
            </a:pPr>
            <a:r>
              <a:rPr sz="1200" b="0">
                <a:solidFill>
                  <a:srgbClr val="5F6F68"/>
                </a:solidFill>
              </a:rPr>
              <a:t>• падіння дерев; </a:t>
            </a:r>
          </a:p>
          <a:p>
            <a:pPr algn="l">
              <a:defRPr sz="1200" b="0">
                <a:solidFill>
                  <a:srgbClr val="5F6F68"/>
                </a:solidFill>
              </a:defRPr>
            </a:pPr>
            <a:r>
              <a:rPr sz="1200" b="0">
                <a:solidFill>
                  <a:srgbClr val="5F6F68"/>
                </a:solidFill>
              </a:rPr>
              <a:t>• діяльність тварин; </a:t>
            </a:r>
          </a:p>
          <a:p>
            <a:pPr algn="l">
              <a:defRPr sz="1200" b="0">
                <a:solidFill>
                  <a:srgbClr val="5F6F68"/>
                </a:solidFill>
              </a:defRPr>
            </a:pPr>
            <a:r>
              <a:rPr sz="1200" b="0">
                <a:solidFill>
                  <a:srgbClr val="5F6F68"/>
                </a:solidFill>
              </a:rPr>
              <a:t>• локальні пожежі; </a:t>
            </a:r>
          </a:p>
          <a:p>
            <a:pPr algn="l">
              <a:defRPr sz="1200" b="0">
                <a:solidFill>
                  <a:srgbClr val="5F6F68"/>
                </a:solidFill>
              </a:defRPr>
            </a:pPr>
            <a:r>
              <a:rPr sz="1200" b="0">
                <a:solidFill>
                  <a:srgbClr val="5F6F68"/>
                </a:solidFill>
              </a:rPr>
              <a:t>• механічні порушення. </a:t>
            </a:r>
          </a:p>
          <a:p>
            <a:endParaRPr sz="1200" b="0">
              <a:solidFill>
                <a:srgbClr val="5F6F68"/>
              </a:solidFill>
            </a:endParaRPr>
          </a:p>
          <a:p>
            <a:pPr algn="l">
              <a:defRPr sz="1200" b="0">
                <a:solidFill>
                  <a:srgbClr val="5F6F68"/>
                </a:solidFill>
              </a:defRPr>
            </a:pPr>
            <a:r>
              <a:rPr sz="1200" b="0">
                <a:solidFill>
                  <a:srgbClr val="5F6F68"/>
                </a:solidFill>
              </a:rPr>
              <a:t>Вирви, колії та укріплення створюють нову штучну мозаїчність території. В окремих випадках вона може збільшити різноманіття умов, але масштабне порушення переважно руйнує природну структуру.</a:t>
            </a:r>
          </a:p>
        </p:txBody>
      </p:sp>
      <p:sp>
        <p:nvSpPr>
          <p:cNvPr id="14" name="bottom-24">
            <a:extLst>
              <a:ext uri="{FF2B5EF4-FFF2-40B4-BE49-F238E27FC236}">
                <a16:creationId xmlns:a16="http://schemas.microsoft.com/office/drawing/2014/main" id="{9345AD39-4D40-4881-9EFE-F28B3A43B1B7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3309444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25">
            <a:extLst>
              <a:ext uri="{FF2B5EF4-FFF2-40B4-BE49-F238E27FC236}">
                <a16:creationId xmlns:a16="http://schemas.microsoft.com/office/drawing/2014/main" id="{E1C92361-38B7-4125-9357-D2D73E5B17E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25">
            <a:extLst>
              <a:ext uri="{FF2B5EF4-FFF2-40B4-BE49-F238E27FC236}">
                <a16:creationId xmlns:a16="http://schemas.microsoft.com/office/drawing/2014/main" id="{41449169-A8BF-4791-8E10-2991DFA5A56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4" name="meta-25">
            <a:extLst>
              <a:ext uri="{FF2B5EF4-FFF2-40B4-BE49-F238E27FC236}">
                <a16:creationId xmlns:a16="http://schemas.microsoft.com/office/drawing/2014/main" id="{9B41F484-E0FB-4059-8A80-17126A3CDDA8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5.3</a:t>
            </a:r>
          </a:p>
        </p:txBody>
      </p:sp>
      <p:sp>
        <p:nvSpPr>
          <p:cNvPr id="5" name="num-25">
            <a:extLst>
              <a:ext uri="{FF2B5EF4-FFF2-40B4-BE49-F238E27FC236}">
                <a16:creationId xmlns:a16="http://schemas.microsoft.com/office/drawing/2014/main" id="{786A6A1D-726E-4F5F-8DD4-23E580AD20F0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25</a:t>
            </a:r>
          </a:p>
        </p:txBody>
      </p:sp>
      <p:sp>
        <p:nvSpPr>
          <p:cNvPr id="6" name="foot-25">
            <a:extLst>
              <a:ext uri="{FF2B5EF4-FFF2-40B4-BE49-F238E27FC236}">
                <a16:creationId xmlns:a16="http://schemas.microsoft.com/office/drawing/2014/main" id="{1015DF6E-97C8-4409-9B5B-9440D6DD3421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title-25">
            <a:extLst>
              <a:ext uri="{FF2B5EF4-FFF2-40B4-BE49-F238E27FC236}">
                <a16:creationId xmlns:a16="http://schemas.microsoft.com/office/drawing/2014/main" id="{2AB746DE-F0DD-410F-A587-662E8263B180}"/>
              </a:ext>
            </a:extLst>
          </p:cNvPr>
          <p:cNvSpPr>
            <a:spLocks noGrp="1"/>
          </p:cNvSpPr>
          <p:nvPr/>
        </p:nvSpPr>
        <p:spPr>
          <a:xfrm>
            <a:off x="514350" y="628650"/>
            <a:ext cx="88582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173029"/>
                </a:solidFill>
              </a:defRPr>
            </a:pPr>
            <a:r>
              <a:rPr sz="2925" b="1">
                <a:solidFill>
                  <a:srgbClr val="173029"/>
                </a:solidFill>
              </a:rPr>
              <a:t>Екотон</a:t>
            </a:r>
          </a:p>
        </p:txBody>
      </p:sp>
      <p:sp>
        <p:nvSpPr>
          <p:cNvPr id="8" name="rule-25">
            <a:extLst>
              <a:ext uri="{FF2B5EF4-FFF2-40B4-BE49-F238E27FC236}">
                <a16:creationId xmlns:a16="http://schemas.microsoft.com/office/drawing/2014/main" id="{A8CA38EB-2466-4565-A105-47CA8F306812}"/>
              </a:ext>
            </a:extLst>
          </p:cNvPr>
          <p:cNvSpPr>
            <a:spLocks noGrp="1"/>
          </p:cNvSpPr>
          <p:nvPr/>
        </p:nvSpPr>
        <p:spPr>
          <a:xfrm>
            <a:off x="514350" y="15049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9" name="def-label-25">
            <a:extLst>
              <a:ext uri="{FF2B5EF4-FFF2-40B4-BE49-F238E27FC236}">
                <a16:creationId xmlns:a16="http://schemas.microsoft.com/office/drawing/2014/main" id="{6D9A1E81-C099-471A-8758-3F7182D19069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2571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D8A23A"/>
                </a:solidFill>
              </a:defRPr>
            </a:pPr>
            <a:r>
              <a:rPr sz="1125" b="1">
                <a:solidFill>
                  <a:srgbClr val="D8A23A"/>
                </a:solidFill>
              </a:rPr>
              <a:t>ВИЗНАЧЕННЯ</a:t>
            </a:r>
          </a:p>
        </p:txBody>
      </p:sp>
      <p:sp>
        <p:nvSpPr>
          <p:cNvPr id="10" name="def-box-25">
            <a:extLst>
              <a:ext uri="{FF2B5EF4-FFF2-40B4-BE49-F238E27FC236}">
                <a16:creationId xmlns:a16="http://schemas.microsoft.com/office/drawing/2014/main" id="{337941C5-12B3-4E59-9B63-A32D66EFAD54}"/>
              </a:ext>
            </a:extLst>
          </p:cNvPr>
          <p:cNvSpPr>
            <a:spLocks noGrp="1"/>
          </p:cNvSpPr>
          <p:nvPr/>
        </p:nvSpPr>
        <p:spPr>
          <a:xfrm>
            <a:off x="514350" y="2105025"/>
            <a:ext cx="9010650" cy="1123950"/>
          </a:xfrm>
          <a:prstGeom prst="roundRect">
            <a:avLst>
              <a:gd name="adj" fmla="val 10169"/>
            </a:avLst>
          </a:prstGeom>
          <a:solidFill>
            <a:srgbClr val="123A2F"/>
          </a:solidFill>
          <a:ln w="9525">
            <a:solidFill>
              <a:srgbClr val="123A2F"/>
            </a:solidFill>
            <a:prstDash val="solid"/>
          </a:ln>
        </p:spPr>
      </p:sp>
      <p:sp>
        <p:nvSpPr>
          <p:cNvPr id="11" name="def-25">
            <a:extLst>
              <a:ext uri="{FF2B5EF4-FFF2-40B4-BE49-F238E27FC236}">
                <a16:creationId xmlns:a16="http://schemas.microsoft.com/office/drawing/2014/main" id="{7D030306-DE93-4311-8A26-12387EA02C59}"/>
              </a:ext>
            </a:extLst>
          </p:cNvPr>
          <p:cNvSpPr>
            <a:spLocks noGrp="1"/>
          </p:cNvSpPr>
          <p:nvPr/>
        </p:nvSpPr>
        <p:spPr>
          <a:xfrm>
            <a:off x="838200" y="2286000"/>
            <a:ext cx="82867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Екотон — перехідна смуга між двома сусідніми екосистемами або біоценозами.</a:t>
            </a:r>
          </a:p>
        </p:txBody>
      </p:sp>
      <p:sp>
        <p:nvSpPr>
          <p:cNvPr id="12" name="body-label-25">
            <a:extLst>
              <a:ext uri="{FF2B5EF4-FFF2-40B4-BE49-F238E27FC236}">
                <a16:creationId xmlns:a16="http://schemas.microsoft.com/office/drawing/2014/main" id="{48D62C58-FB86-4EDA-90E4-034339B3C701}"/>
              </a:ext>
            </a:extLst>
          </p:cNvPr>
          <p:cNvSpPr>
            <a:spLocks noGrp="1"/>
          </p:cNvSpPr>
          <p:nvPr/>
        </p:nvSpPr>
        <p:spPr>
          <a:xfrm>
            <a:off x="514350" y="3495675"/>
            <a:ext cx="3619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2E654D"/>
                </a:solidFill>
              </a:defRPr>
            </a:pPr>
            <a:r>
              <a:rPr sz="1725" b="1">
                <a:solidFill>
                  <a:srgbClr val="2E654D"/>
                </a:solidFill>
              </a:rPr>
              <a:t>ОСНОВНІ ПОЛОЖЕННЯ</a:t>
            </a:r>
          </a:p>
        </p:txBody>
      </p:sp>
      <p:sp>
        <p:nvSpPr>
          <p:cNvPr id="13" name="body-25">
            <a:extLst>
              <a:ext uri="{FF2B5EF4-FFF2-40B4-BE49-F238E27FC236}">
                <a16:creationId xmlns:a16="http://schemas.microsoft.com/office/drawing/2014/main" id="{17D38204-3435-43E9-BCC9-717348608CD4}"/>
              </a:ext>
            </a:extLst>
          </p:cNvPr>
          <p:cNvSpPr>
            <a:spLocks noGrp="1"/>
          </p:cNvSpPr>
          <p:nvPr/>
        </p:nvSpPr>
        <p:spPr>
          <a:xfrm>
            <a:off x="514350" y="3971925"/>
            <a:ext cx="8858250" cy="1971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Прикладами є:</a:t>
            </a:r>
          </a:p>
          <a:p>
            <a:endParaRPr sz="1350" b="0">
              <a:solidFill>
                <a:srgbClr val="5F6F68"/>
              </a:solidFill>
            </a:endParaRP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узлісся;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берегова смуга;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межа лісу і луки;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перехід від болота до сухої ділянки. </a:t>
            </a:r>
          </a:p>
          <a:p>
            <a:endParaRPr sz="1350" b="0">
              <a:solidFill>
                <a:srgbClr val="5F6F68"/>
              </a:solidFill>
            </a:endParaRP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Екотони часто характеризуються високим видовим різноманіттям, оскільки містять види обох сусідніх угруповань і специфічні крайові види.</a:t>
            </a:r>
          </a:p>
        </p:txBody>
      </p:sp>
      <p:sp>
        <p:nvSpPr>
          <p:cNvPr id="14" name="bottom-25">
            <a:extLst>
              <a:ext uri="{FF2B5EF4-FFF2-40B4-BE49-F238E27FC236}">
                <a16:creationId xmlns:a16="http://schemas.microsoft.com/office/drawing/2014/main" id="{C291EA0B-B057-4AD6-BAF0-0C3FA596429A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1595373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26">
            <a:extLst>
              <a:ext uri="{FF2B5EF4-FFF2-40B4-BE49-F238E27FC236}">
                <a16:creationId xmlns:a16="http://schemas.microsoft.com/office/drawing/2014/main" id="{7CCA4F84-F55E-4C72-AD0F-69F26EE26DC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26">
            <a:extLst>
              <a:ext uri="{FF2B5EF4-FFF2-40B4-BE49-F238E27FC236}">
                <a16:creationId xmlns:a16="http://schemas.microsoft.com/office/drawing/2014/main" id="{F7A68150-786E-4A4D-BCBA-7321B74BBBB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D8A23A"/>
          </a:solidFill>
          <a:ln w="9525">
            <a:solidFill>
              <a:srgbClr val="D8A23A"/>
            </a:solidFill>
            <a:prstDash val="solid"/>
          </a:ln>
        </p:spPr>
      </p:sp>
      <p:sp>
        <p:nvSpPr>
          <p:cNvPr id="4" name="meta-26">
            <a:extLst>
              <a:ext uri="{FF2B5EF4-FFF2-40B4-BE49-F238E27FC236}">
                <a16:creationId xmlns:a16="http://schemas.microsoft.com/office/drawing/2014/main" id="{D94C73BC-CED2-4E8A-8B65-F82921848172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6</a:t>
            </a:r>
          </a:p>
        </p:txBody>
      </p:sp>
      <p:sp>
        <p:nvSpPr>
          <p:cNvPr id="5" name="num-26">
            <a:extLst>
              <a:ext uri="{FF2B5EF4-FFF2-40B4-BE49-F238E27FC236}">
                <a16:creationId xmlns:a16="http://schemas.microsoft.com/office/drawing/2014/main" id="{E49F5E24-91C8-4DD5-A658-B737B4AA90CD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26</a:t>
            </a:r>
          </a:p>
        </p:txBody>
      </p:sp>
      <p:sp>
        <p:nvSpPr>
          <p:cNvPr id="6" name="foot-26">
            <a:extLst>
              <a:ext uri="{FF2B5EF4-FFF2-40B4-BE49-F238E27FC236}">
                <a16:creationId xmlns:a16="http://schemas.microsoft.com/office/drawing/2014/main" id="{EF8BE776-34F8-46E2-9CCB-47C3D2B34293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section-label-26">
            <a:extLst>
              <a:ext uri="{FF2B5EF4-FFF2-40B4-BE49-F238E27FC236}">
                <a16:creationId xmlns:a16="http://schemas.microsoft.com/office/drawing/2014/main" id="{15B63518-CEC4-4171-91F5-8BDBD6E9C4BD}"/>
              </a:ext>
            </a:extLst>
          </p:cNvPr>
          <p:cNvSpPr>
            <a:spLocks noGrp="1"/>
          </p:cNvSpPr>
          <p:nvPr/>
        </p:nvSpPr>
        <p:spPr>
          <a:xfrm>
            <a:off x="514350" y="781050"/>
            <a:ext cx="285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>
                <a:solidFill>
                  <a:srgbClr val="D8A23A"/>
                </a:solidFill>
              </a:defRPr>
            </a:pPr>
            <a:r>
              <a:rPr sz="1275" b="1">
                <a:solidFill>
                  <a:srgbClr val="D8A23A"/>
                </a:solidFill>
              </a:rPr>
              <a:t>РОЗДІЛ 6</a:t>
            </a:r>
          </a:p>
        </p:txBody>
      </p:sp>
      <p:sp>
        <p:nvSpPr>
          <p:cNvPr id="8" name="section-title-26">
            <a:extLst>
              <a:ext uri="{FF2B5EF4-FFF2-40B4-BE49-F238E27FC236}">
                <a16:creationId xmlns:a16="http://schemas.microsoft.com/office/drawing/2014/main" id="{9EDA3BBD-B78E-4F6A-9082-1825EB75D0E3}"/>
              </a:ext>
            </a:extLst>
          </p:cNvPr>
          <p:cNvSpPr>
            <a:spLocks noGrp="1"/>
          </p:cNvSpPr>
          <p:nvPr/>
        </p:nvSpPr>
        <p:spPr>
          <a:xfrm>
            <a:off x="514350" y="1219200"/>
            <a:ext cx="87630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150" b="1">
                <a:solidFill>
                  <a:srgbClr val="173029"/>
                </a:solidFill>
              </a:defRPr>
            </a:pPr>
            <a:r>
              <a:rPr sz="3150" b="1">
                <a:solidFill>
                  <a:srgbClr val="173029"/>
                </a:solidFill>
              </a:rPr>
              <a:t>Трофічна структура біоценозу</a:t>
            </a:r>
          </a:p>
        </p:txBody>
      </p:sp>
      <p:sp>
        <p:nvSpPr>
          <p:cNvPr id="9" name="section-rule-26">
            <a:extLst>
              <a:ext uri="{FF2B5EF4-FFF2-40B4-BE49-F238E27FC236}">
                <a16:creationId xmlns:a16="http://schemas.microsoft.com/office/drawing/2014/main" id="{38EB83C4-7360-44A1-AC37-216DC05E73BA}"/>
              </a:ext>
            </a:extLst>
          </p:cNvPr>
          <p:cNvSpPr>
            <a:spLocks noGrp="1"/>
          </p:cNvSpPr>
          <p:nvPr/>
        </p:nvSpPr>
        <p:spPr>
          <a:xfrm>
            <a:off x="514350" y="2200275"/>
            <a:ext cx="9010650" cy="47625"/>
          </a:xfrm>
          <a:prstGeom prst="rect">
            <a:avLst/>
          </a:prstGeom>
          <a:solidFill>
            <a:srgbClr val="D8A23A"/>
          </a:solidFill>
          <a:ln w="9525">
            <a:solidFill>
              <a:srgbClr val="D8A23A"/>
            </a:solidFill>
            <a:prstDash val="solid"/>
          </a:ln>
        </p:spPr>
      </p:sp>
      <p:sp>
        <p:nvSpPr>
          <p:cNvPr id="10" name="intro-26">
            <a:extLst>
              <a:ext uri="{FF2B5EF4-FFF2-40B4-BE49-F238E27FC236}">
                <a16:creationId xmlns:a16="http://schemas.microsoft.com/office/drawing/2014/main" id="{F630B5EF-BCC1-4B21-B9FA-2A3B93E73597}"/>
              </a:ext>
            </a:extLst>
          </p:cNvPr>
          <p:cNvSpPr>
            <a:spLocks noGrp="1"/>
          </p:cNvSpPr>
          <p:nvPr/>
        </p:nvSpPr>
        <p:spPr>
          <a:xfrm>
            <a:off x="514350" y="2505075"/>
            <a:ext cx="8763000" cy="1714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За функцією в живленні організми поділяються на продуцентів, консументів і редуцентів.</a:t>
            </a:r>
          </a:p>
        </p:txBody>
      </p:sp>
      <p:sp>
        <p:nvSpPr>
          <p:cNvPr id="11" name="child-label-26">
            <a:extLst>
              <a:ext uri="{FF2B5EF4-FFF2-40B4-BE49-F238E27FC236}">
                <a16:creationId xmlns:a16="http://schemas.microsoft.com/office/drawing/2014/main" id="{902E3845-0C5E-4711-BB05-3280BA5A15E3}"/>
              </a:ext>
            </a:extLst>
          </p:cNvPr>
          <p:cNvSpPr>
            <a:spLocks noGrp="1"/>
          </p:cNvSpPr>
          <p:nvPr/>
        </p:nvSpPr>
        <p:spPr>
          <a:xfrm>
            <a:off x="514350" y="4476750"/>
            <a:ext cx="2286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00" b="1">
                <a:solidFill>
                  <a:srgbClr val="2E654D"/>
                </a:solidFill>
              </a:defRPr>
            </a:pPr>
            <a:r>
              <a:rPr sz="1800" b="1">
                <a:solidFill>
                  <a:srgbClr val="2E654D"/>
                </a:solidFill>
              </a:rPr>
              <a:t>Підпункти</a:t>
            </a:r>
          </a:p>
        </p:txBody>
      </p:sp>
      <p:sp>
        <p:nvSpPr>
          <p:cNvPr id="12" name="child-26">
            <a:extLst>
              <a:ext uri="{FF2B5EF4-FFF2-40B4-BE49-F238E27FC236}">
                <a16:creationId xmlns:a16="http://schemas.microsoft.com/office/drawing/2014/main" id="{3660AC07-AAEA-4754-B62B-902F89536893}"/>
              </a:ext>
            </a:extLst>
          </p:cNvPr>
          <p:cNvSpPr>
            <a:spLocks noGrp="1"/>
          </p:cNvSpPr>
          <p:nvPr/>
        </p:nvSpPr>
        <p:spPr>
          <a:xfrm>
            <a:off x="514350" y="4905375"/>
            <a:ext cx="857250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0">
                <a:solidFill>
                  <a:srgbClr val="5F6F68"/>
                </a:solidFill>
              </a:defRPr>
            </a:pPr>
            <a:r>
              <a:rPr sz="1200" b="0">
                <a:solidFill>
                  <a:srgbClr val="5F6F68"/>
                </a:solidFill>
              </a:rPr>
              <a:t>• 6.1. Продуценти</a:t>
            </a:r>
          </a:p>
          <a:p>
            <a:pPr algn="l">
              <a:defRPr sz="1200" b="0">
                <a:solidFill>
                  <a:srgbClr val="5F6F68"/>
                </a:solidFill>
              </a:defRPr>
            </a:pPr>
            <a:r>
              <a:rPr sz="1200" b="0">
                <a:solidFill>
                  <a:srgbClr val="5F6F68"/>
                </a:solidFill>
              </a:rPr>
              <a:t>• 6.2. Консументи</a:t>
            </a:r>
          </a:p>
          <a:p>
            <a:pPr algn="l">
              <a:defRPr sz="1200" b="0">
                <a:solidFill>
                  <a:srgbClr val="5F6F68"/>
                </a:solidFill>
              </a:defRPr>
            </a:pPr>
            <a:r>
              <a:rPr sz="1200" b="0">
                <a:solidFill>
                  <a:srgbClr val="5F6F68"/>
                </a:solidFill>
              </a:rPr>
              <a:t>• 6.3. Редуценти</a:t>
            </a:r>
          </a:p>
          <a:p>
            <a:pPr algn="l">
              <a:defRPr sz="1200" b="0">
                <a:solidFill>
                  <a:srgbClr val="5F6F68"/>
                </a:solidFill>
              </a:defRPr>
            </a:pPr>
            <a:r>
              <a:rPr sz="1200" b="0">
                <a:solidFill>
                  <a:srgbClr val="5F6F68"/>
                </a:solidFill>
              </a:rPr>
              <a:t>• 6.4. Ланцюги та мережі живлення</a:t>
            </a:r>
          </a:p>
        </p:txBody>
      </p:sp>
      <p:sp>
        <p:nvSpPr>
          <p:cNvPr id="13" name="section-bottom-26">
            <a:extLst>
              <a:ext uri="{FF2B5EF4-FFF2-40B4-BE49-F238E27FC236}">
                <a16:creationId xmlns:a16="http://schemas.microsoft.com/office/drawing/2014/main" id="{C1DF149A-C86D-4C89-B1DF-6EF4295B3AA8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D8A23A"/>
          </a:solidFill>
          <a:ln w="9525">
            <a:solidFill>
              <a:srgbClr val="D8A23A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4125810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27">
            <a:extLst>
              <a:ext uri="{FF2B5EF4-FFF2-40B4-BE49-F238E27FC236}">
                <a16:creationId xmlns:a16="http://schemas.microsoft.com/office/drawing/2014/main" id="{BFC6D0BD-D72B-46E1-A347-DA807E6A31A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27">
            <a:extLst>
              <a:ext uri="{FF2B5EF4-FFF2-40B4-BE49-F238E27FC236}">
                <a16:creationId xmlns:a16="http://schemas.microsoft.com/office/drawing/2014/main" id="{D52C3ABB-B0A7-4CA3-AD16-2F039774C35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4" name="meta-27">
            <a:extLst>
              <a:ext uri="{FF2B5EF4-FFF2-40B4-BE49-F238E27FC236}">
                <a16:creationId xmlns:a16="http://schemas.microsoft.com/office/drawing/2014/main" id="{0C66E402-AB19-4F09-A86D-2F0CA13B4E3D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6.1</a:t>
            </a:r>
          </a:p>
        </p:txBody>
      </p:sp>
      <p:sp>
        <p:nvSpPr>
          <p:cNvPr id="5" name="num-27">
            <a:extLst>
              <a:ext uri="{FF2B5EF4-FFF2-40B4-BE49-F238E27FC236}">
                <a16:creationId xmlns:a16="http://schemas.microsoft.com/office/drawing/2014/main" id="{6C1D20EA-7932-40A8-B041-B8C4AEA1E490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27</a:t>
            </a:r>
          </a:p>
        </p:txBody>
      </p:sp>
      <p:sp>
        <p:nvSpPr>
          <p:cNvPr id="6" name="foot-27">
            <a:extLst>
              <a:ext uri="{FF2B5EF4-FFF2-40B4-BE49-F238E27FC236}">
                <a16:creationId xmlns:a16="http://schemas.microsoft.com/office/drawing/2014/main" id="{B8CDB803-557F-4DB8-AFE9-B1DAD12C2849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title-27">
            <a:extLst>
              <a:ext uri="{FF2B5EF4-FFF2-40B4-BE49-F238E27FC236}">
                <a16:creationId xmlns:a16="http://schemas.microsoft.com/office/drawing/2014/main" id="{0ED4484B-5EE3-4534-A7EB-00ED4A1F7522}"/>
              </a:ext>
            </a:extLst>
          </p:cNvPr>
          <p:cNvSpPr>
            <a:spLocks noGrp="1"/>
          </p:cNvSpPr>
          <p:nvPr/>
        </p:nvSpPr>
        <p:spPr>
          <a:xfrm>
            <a:off x="514350" y="628650"/>
            <a:ext cx="88582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173029"/>
                </a:solidFill>
              </a:defRPr>
            </a:pPr>
            <a:r>
              <a:rPr sz="2925" b="1">
                <a:solidFill>
                  <a:srgbClr val="173029"/>
                </a:solidFill>
              </a:rPr>
              <a:t>Продуценти</a:t>
            </a:r>
          </a:p>
        </p:txBody>
      </p:sp>
      <p:sp>
        <p:nvSpPr>
          <p:cNvPr id="8" name="rule-27">
            <a:extLst>
              <a:ext uri="{FF2B5EF4-FFF2-40B4-BE49-F238E27FC236}">
                <a16:creationId xmlns:a16="http://schemas.microsoft.com/office/drawing/2014/main" id="{8D057F7D-C461-4CC2-8B63-F00212F1C144}"/>
              </a:ext>
            </a:extLst>
          </p:cNvPr>
          <p:cNvSpPr>
            <a:spLocks noGrp="1"/>
          </p:cNvSpPr>
          <p:nvPr/>
        </p:nvSpPr>
        <p:spPr>
          <a:xfrm>
            <a:off x="514350" y="15049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9" name="def-label-27">
            <a:extLst>
              <a:ext uri="{FF2B5EF4-FFF2-40B4-BE49-F238E27FC236}">
                <a16:creationId xmlns:a16="http://schemas.microsoft.com/office/drawing/2014/main" id="{17183179-8055-498D-A790-ABEA3F5692F1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2571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D8A23A"/>
                </a:solidFill>
              </a:defRPr>
            </a:pPr>
            <a:r>
              <a:rPr sz="1125" b="1">
                <a:solidFill>
                  <a:srgbClr val="D8A23A"/>
                </a:solidFill>
              </a:rPr>
              <a:t>ВИЗНАЧЕННЯ</a:t>
            </a:r>
          </a:p>
        </p:txBody>
      </p:sp>
      <p:sp>
        <p:nvSpPr>
          <p:cNvPr id="10" name="def-box-27">
            <a:extLst>
              <a:ext uri="{FF2B5EF4-FFF2-40B4-BE49-F238E27FC236}">
                <a16:creationId xmlns:a16="http://schemas.microsoft.com/office/drawing/2014/main" id="{C6986677-EF79-4610-A808-6691DA6CEE63}"/>
              </a:ext>
            </a:extLst>
          </p:cNvPr>
          <p:cNvSpPr>
            <a:spLocks noGrp="1"/>
          </p:cNvSpPr>
          <p:nvPr/>
        </p:nvSpPr>
        <p:spPr>
          <a:xfrm>
            <a:off x="514350" y="2105025"/>
            <a:ext cx="9010650" cy="1123950"/>
          </a:xfrm>
          <a:prstGeom prst="roundRect">
            <a:avLst>
              <a:gd name="adj" fmla="val 10169"/>
            </a:avLst>
          </a:prstGeom>
          <a:solidFill>
            <a:srgbClr val="123A2F"/>
          </a:solidFill>
          <a:ln w="9525">
            <a:solidFill>
              <a:srgbClr val="123A2F"/>
            </a:solidFill>
            <a:prstDash val="solid"/>
          </a:ln>
        </p:spPr>
      </p:sp>
      <p:sp>
        <p:nvSpPr>
          <p:cNvPr id="11" name="def-27">
            <a:extLst>
              <a:ext uri="{FF2B5EF4-FFF2-40B4-BE49-F238E27FC236}">
                <a16:creationId xmlns:a16="http://schemas.microsoft.com/office/drawing/2014/main" id="{2B153D16-8145-4E94-96FA-A4939292CB22}"/>
              </a:ext>
            </a:extLst>
          </p:cNvPr>
          <p:cNvSpPr>
            <a:spLocks noGrp="1"/>
          </p:cNvSpPr>
          <p:nvPr/>
        </p:nvSpPr>
        <p:spPr>
          <a:xfrm>
            <a:off x="838200" y="2286000"/>
            <a:ext cx="82867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Продуценти — організми, які утворюють органічну речовину з неорганічних сполук.</a:t>
            </a:r>
          </a:p>
        </p:txBody>
      </p:sp>
      <p:sp>
        <p:nvSpPr>
          <p:cNvPr id="12" name="body-label-27">
            <a:extLst>
              <a:ext uri="{FF2B5EF4-FFF2-40B4-BE49-F238E27FC236}">
                <a16:creationId xmlns:a16="http://schemas.microsoft.com/office/drawing/2014/main" id="{6D318104-35F2-41DB-A269-A5043F797C43}"/>
              </a:ext>
            </a:extLst>
          </p:cNvPr>
          <p:cNvSpPr>
            <a:spLocks noGrp="1"/>
          </p:cNvSpPr>
          <p:nvPr/>
        </p:nvSpPr>
        <p:spPr>
          <a:xfrm>
            <a:off x="514350" y="3495675"/>
            <a:ext cx="3619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2E654D"/>
                </a:solidFill>
              </a:defRPr>
            </a:pPr>
            <a:r>
              <a:rPr sz="1725" b="1">
                <a:solidFill>
                  <a:srgbClr val="2E654D"/>
                </a:solidFill>
              </a:rPr>
              <a:t>ОСНОВНІ ПОЛОЖЕННЯ</a:t>
            </a:r>
          </a:p>
        </p:txBody>
      </p:sp>
      <p:sp>
        <p:nvSpPr>
          <p:cNvPr id="13" name="body-27">
            <a:extLst>
              <a:ext uri="{FF2B5EF4-FFF2-40B4-BE49-F238E27FC236}">
                <a16:creationId xmlns:a16="http://schemas.microsoft.com/office/drawing/2014/main" id="{1D8FF862-D67B-468F-9A23-D84CA6475D6D}"/>
              </a:ext>
            </a:extLst>
          </p:cNvPr>
          <p:cNvSpPr>
            <a:spLocks noGrp="1"/>
          </p:cNvSpPr>
          <p:nvPr/>
        </p:nvSpPr>
        <p:spPr>
          <a:xfrm>
            <a:off x="514350" y="3971925"/>
            <a:ext cx="8858250" cy="1971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Основними продуцентами є:</a:t>
            </a:r>
          </a:p>
          <a:p>
            <a:endParaRPr sz="1350" b="0">
              <a:solidFill>
                <a:srgbClr val="5F6F68"/>
              </a:solidFill>
            </a:endParaRP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зелені рослини;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водорості;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деякі бактерії. </a:t>
            </a:r>
          </a:p>
          <a:p>
            <a:endParaRPr sz="1350" b="0">
              <a:solidFill>
                <a:srgbClr val="5F6F68"/>
              </a:solidFill>
            </a:endParaRP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Продуценти створюють первинну органічну речовину та забезпечують енергією інші компоненти біоценозу.</a:t>
            </a:r>
          </a:p>
        </p:txBody>
      </p:sp>
      <p:sp>
        <p:nvSpPr>
          <p:cNvPr id="14" name="bottom-27">
            <a:extLst>
              <a:ext uri="{FF2B5EF4-FFF2-40B4-BE49-F238E27FC236}">
                <a16:creationId xmlns:a16="http://schemas.microsoft.com/office/drawing/2014/main" id="{69085E31-D7E1-4E60-B7BF-F88CE9798403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9782756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28">
            <a:extLst>
              <a:ext uri="{FF2B5EF4-FFF2-40B4-BE49-F238E27FC236}">
                <a16:creationId xmlns:a16="http://schemas.microsoft.com/office/drawing/2014/main" id="{2462D0CC-95D9-4EF8-8DEF-1C9465681BD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28">
            <a:extLst>
              <a:ext uri="{FF2B5EF4-FFF2-40B4-BE49-F238E27FC236}">
                <a16:creationId xmlns:a16="http://schemas.microsoft.com/office/drawing/2014/main" id="{9FBEE20E-7C45-411D-9427-F9F0509EA26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4" name="meta-28">
            <a:extLst>
              <a:ext uri="{FF2B5EF4-FFF2-40B4-BE49-F238E27FC236}">
                <a16:creationId xmlns:a16="http://schemas.microsoft.com/office/drawing/2014/main" id="{4A6E3219-915B-470B-B630-CF7D73D0B6FC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6.2</a:t>
            </a:r>
          </a:p>
        </p:txBody>
      </p:sp>
      <p:sp>
        <p:nvSpPr>
          <p:cNvPr id="5" name="num-28">
            <a:extLst>
              <a:ext uri="{FF2B5EF4-FFF2-40B4-BE49-F238E27FC236}">
                <a16:creationId xmlns:a16="http://schemas.microsoft.com/office/drawing/2014/main" id="{6D60C8BF-3BFC-485F-B11C-143EC0021114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28</a:t>
            </a:r>
          </a:p>
        </p:txBody>
      </p:sp>
      <p:sp>
        <p:nvSpPr>
          <p:cNvPr id="6" name="foot-28">
            <a:extLst>
              <a:ext uri="{FF2B5EF4-FFF2-40B4-BE49-F238E27FC236}">
                <a16:creationId xmlns:a16="http://schemas.microsoft.com/office/drawing/2014/main" id="{4EEE258C-2172-42B0-A9F5-7FBFAFABE98D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title-28">
            <a:extLst>
              <a:ext uri="{FF2B5EF4-FFF2-40B4-BE49-F238E27FC236}">
                <a16:creationId xmlns:a16="http://schemas.microsoft.com/office/drawing/2014/main" id="{D418C2E9-A1FA-4E5D-8C19-929F1AC4B281}"/>
              </a:ext>
            </a:extLst>
          </p:cNvPr>
          <p:cNvSpPr>
            <a:spLocks noGrp="1"/>
          </p:cNvSpPr>
          <p:nvPr/>
        </p:nvSpPr>
        <p:spPr>
          <a:xfrm>
            <a:off x="514350" y="628650"/>
            <a:ext cx="88582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173029"/>
                </a:solidFill>
              </a:defRPr>
            </a:pPr>
            <a:r>
              <a:rPr sz="2925" b="1">
                <a:solidFill>
                  <a:srgbClr val="173029"/>
                </a:solidFill>
              </a:rPr>
              <a:t>Консументи</a:t>
            </a:r>
          </a:p>
        </p:txBody>
      </p:sp>
      <p:sp>
        <p:nvSpPr>
          <p:cNvPr id="8" name="rule-28">
            <a:extLst>
              <a:ext uri="{FF2B5EF4-FFF2-40B4-BE49-F238E27FC236}">
                <a16:creationId xmlns:a16="http://schemas.microsoft.com/office/drawing/2014/main" id="{4B1A0495-A0CF-430E-A9AD-BDE09CBB8770}"/>
              </a:ext>
            </a:extLst>
          </p:cNvPr>
          <p:cNvSpPr>
            <a:spLocks noGrp="1"/>
          </p:cNvSpPr>
          <p:nvPr/>
        </p:nvSpPr>
        <p:spPr>
          <a:xfrm>
            <a:off x="514350" y="15049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9" name="def-label-28">
            <a:extLst>
              <a:ext uri="{FF2B5EF4-FFF2-40B4-BE49-F238E27FC236}">
                <a16:creationId xmlns:a16="http://schemas.microsoft.com/office/drawing/2014/main" id="{5BDED45C-6D7F-49C2-BCAB-9A20EFD5E201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2571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D8A23A"/>
                </a:solidFill>
              </a:defRPr>
            </a:pPr>
            <a:r>
              <a:rPr sz="1125" b="1">
                <a:solidFill>
                  <a:srgbClr val="D8A23A"/>
                </a:solidFill>
              </a:rPr>
              <a:t>ВИЗНАЧЕННЯ</a:t>
            </a:r>
          </a:p>
        </p:txBody>
      </p:sp>
      <p:sp>
        <p:nvSpPr>
          <p:cNvPr id="10" name="def-box-28">
            <a:extLst>
              <a:ext uri="{FF2B5EF4-FFF2-40B4-BE49-F238E27FC236}">
                <a16:creationId xmlns:a16="http://schemas.microsoft.com/office/drawing/2014/main" id="{15EBB2D0-7F83-4834-858D-0562FB477F98}"/>
              </a:ext>
            </a:extLst>
          </p:cNvPr>
          <p:cNvSpPr>
            <a:spLocks noGrp="1"/>
          </p:cNvSpPr>
          <p:nvPr/>
        </p:nvSpPr>
        <p:spPr>
          <a:xfrm>
            <a:off x="514350" y="2105025"/>
            <a:ext cx="9010650" cy="1123950"/>
          </a:xfrm>
          <a:prstGeom prst="roundRect">
            <a:avLst>
              <a:gd name="adj" fmla="val 10169"/>
            </a:avLst>
          </a:prstGeom>
          <a:solidFill>
            <a:srgbClr val="123A2F"/>
          </a:solidFill>
          <a:ln w="9525">
            <a:solidFill>
              <a:srgbClr val="123A2F"/>
            </a:solidFill>
            <a:prstDash val="solid"/>
          </a:ln>
        </p:spPr>
      </p:sp>
      <p:sp>
        <p:nvSpPr>
          <p:cNvPr id="11" name="def-28">
            <a:extLst>
              <a:ext uri="{FF2B5EF4-FFF2-40B4-BE49-F238E27FC236}">
                <a16:creationId xmlns:a16="http://schemas.microsoft.com/office/drawing/2014/main" id="{911CDCB8-7373-4A7F-A561-8E1F98EB0234}"/>
              </a:ext>
            </a:extLst>
          </p:cNvPr>
          <p:cNvSpPr>
            <a:spLocks noGrp="1"/>
          </p:cNvSpPr>
          <p:nvPr/>
        </p:nvSpPr>
        <p:spPr>
          <a:xfrm>
            <a:off x="838200" y="2286000"/>
            <a:ext cx="82867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Консументи — організми, які споживають готову органічну речовину.</a:t>
            </a:r>
          </a:p>
        </p:txBody>
      </p:sp>
      <p:sp>
        <p:nvSpPr>
          <p:cNvPr id="12" name="body-label-28">
            <a:extLst>
              <a:ext uri="{FF2B5EF4-FFF2-40B4-BE49-F238E27FC236}">
                <a16:creationId xmlns:a16="http://schemas.microsoft.com/office/drawing/2014/main" id="{46EB0537-5A44-43BC-BCB4-AB5CB4E65216}"/>
              </a:ext>
            </a:extLst>
          </p:cNvPr>
          <p:cNvSpPr>
            <a:spLocks noGrp="1"/>
          </p:cNvSpPr>
          <p:nvPr/>
        </p:nvSpPr>
        <p:spPr>
          <a:xfrm>
            <a:off x="514350" y="3495675"/>
            <a:ext cx="3619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2E654D"/>
                </a:solidFill>
              </a:defRPr>
            </a:pPr>
            <a:r>
              <a:rPr sz="1725" b="1">
                <a:solidFill>
                  <a:srgbClr val="2E654D"/>
                </a:solidFill>
              </a:rPr>
              <a:t>ОСНОВНІ ПОЛОЖЕННЯ</a:t>
            </a:r>
          </a:p>
        </p:txBody>
      </p:sp>
      <p:sp>
        <p:nvSpPr>
          <p:cNvPr id="13" name="body-28">
            <a:extLst>
              <a:ext uri="{FF2B5EF4-FFF2-40B4-BE49-F238E27FC236}">
                <a16:creationId xmlns:a16="http://schemas.microsoft.com/office/drawing/2014/main" id="{D6B31377-90CB-46EB-9775-9BD5C87203C7}"/>
              </a:ext>
            </a:extLst>
          </p:cNvPr>
          <p:cNvSpPr>
            <a:spLocks noGrp="1"/>
          </p:cNvSpPr>
          <p:nvPr/>
        </p:nvSpPr>
        <p:spPr>
          <a:xfrm>
            <a:off x="514350" y="3971925"/>
            <a:ext cx="8858250" cy="1971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Розрізняють:</a:t>
            </a:r>
          </a:p>
          <a:p>
            <a:endParaRPr sz="1350" b="0">
              <a:solidFill>
                <a:srgbClr val="5F6F68"/>
              </a:solidFill>
            </a:endParaRP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консументів першого порядку — рослиноїдних;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другого порядку — хижаків, що споживають рослиноїдних;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наступних порядків — великих хижаків;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всеїдні організми можуть належати до кількох рівнів.</a:t>
            </a:r>
          </a:p>
        </p:txBody>
      </p:sp>
      <p:sp>
        <p:nvSpPr>
          <p:cNvPr id="14" name="bottom-28">
            <a:extLst>
              <a:ext uri="{FF2B5EF4-FFF2-40B4-BE49-F238E27FC236}">
                <a16:creationId xmlns:a16="http://schemas.microsoft.com/office/drawing/2014/main" id="{8D7F3FFF-04E5-45A8-B858-616929BC9EAF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3085831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29">
            <a:extLst>
              <a:ext uri="{FF2B5EF4-FFF2-40B4-BE49-F238E27FC236}">
                <a16:creationId xmlns:a16="http://schemas.microsoft.com/office/drawing/2014/main" id="{82879B89-3958-4124-9F87-2DA1D820B36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29">
            <a:extLst>
              <a:ext uri="{FF2B5EF4-FFF2-40B4-BE49-F238E27FC236}">
                <a16:creationId xmlns:a16="http://schemas.microsoft.com/office/drawing/2014/main" id="{DA597CCA-53DC-42A4-9B0C-7C37D98707C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4" name="meta-29">
            <a:extLst>
              <a:ext uri="{FF2B5EF4-FFF2-40B4-BE49-F238E27FC236}">
                <a16:creationId xmlns:a16="http://schemas.microsoft.com/office/drawing/2014/main" id="{5776F274-262E-4290-BCCF-F185994D9761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6.3</a:t>
            </a:r>
          </a:p>
        </p:txBody>
      </p:sp>
      <p:sp>
        <p:nvSpPr>
          <p:cNvPr id="5" name="num-29">
            <a:extLst>
              <a:ext uri="{FF2B5EF4-FFF2-40B4-BE49-F238E27FC236}">
                <a16:creationId xmlns:a16="http://schemas.microsoft.com/office/drawing/2014/main" id="{21F63F76-5C1F-4878-B3A0-88CDF7BBD59A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29</a:t>
            </a:r>
          </a:p>
        </p:txBody>
      </p:sp>
      <p:sp>
        <p:nvSpPr>
          <p:cNvPr id="6" name="foot-29">
            <a:extLst>
              <a:ext uri="{FF2B5EF4-FFF2-40B4-BE49-F238E27FC236}">
                <a16:creationId xmlns:a16="http://schemas.microsoft.com/office/drawing/2014/main" id="{44382F1B-1B7E-4E46-9120-E8690B9AC5E4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title-29">
            <a:extLst>
              <a:ext uri="{FF2B5EF4-FFF2-40B4-BE49-F238E27FC236}">
                <a16:creationId xmlns:a16="http://schemas.microsoft.com/office/drawing/2014/main" id="{A4DEFD4C-F8DA-4C24-B51F-AD38186F4E42}"/>
              </a:ext>
            </a:extLst>
          </p:cNvPr>
          <p:cNvSpPr>
            <a:spLocks noGrp="1"/>
          </p:cNvSpPr>
          <p:nvPr/>
        </p:nvSpPr>
        <p:spPr>
          <a:xfrm>
            <a:off x="514350" y="628650"/>
            <a:ext cx="88582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173029"/>
                </a:solidFill>
              </a:defRPr>
            </a:pPr>
            <a:r>
              <a:rPr sz="2925" b="1">
                <a:solidFill>
                  <a:srgbClr val="173029"/>
                </a:solidFill>
              </a:rPr>
              <a:t>Редуценти</a:t>
            </a:r>
          </a:p>
        </p:txBody>
      </p:sp>
      <p:sp>
        <p:nvSpPr>
          <p:cNvPr id="8" name="rule-29">
            <a:extLst>
              <a:ext uri="{FF2B5EF4-FFF2-40B4-BE49-F238E27FC236}">
                <a16:creationId xmlns:a16="http://schemas.microsoft.com/office/drawing/2014/main" id="{AF857ECA-B795-4304-A7F0-0E5F576301C4}"/>
              </a:ext>
            </a:extLst>
          </p:cNvPr>
          <p:cNvSpPr>
            <a:spLocks noGrp="1"/>
          </p:cNvSpPr>
          <p:nvPr/>
        </p:nvSpPr>
        <p:spPr>
          <a:xfrm>
            <a:off x="514350" y="15049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9" name="def-label-29">
            <a:extLst>
              <a:ext uri="{FF2B5EF4-FFF2-40B4-BE49-F238E27FC236}">
                <a16:creationId xmlns:a16="http://schemas.microsoft.com/office/drawing/2014/main" id="{279FCC25-3522-4390-A897-2C0BAC60C8CC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2571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D8A23A"/>
                </a:solidFill>
              </a:defRPr>
            </a:pPr>
            <a:r>
              <a:rPr sz="1125" b="1">
                <a:solidFill>
                  <a:srgbClr val="D8A23A"/>
                </a:solidFill>
              </a:rPr>
              <a:t>ВИЗНАЧЕННЯ</a:t>
            </a:r>
          </a:p>
        </p:txBody>
      </p:sp>
      <p:sp>
        <p:nvSpPr>
          <p:cNvPr id="10" name="def-box-29">
            <a:extLst>
              <a:ext uri="{FF2B5EF4-FFF2-40B4-BE49-F238E27FC236}">
                <a16:creationId xmlns:a16="http://schemas.microsoft.com/office/drawing/2014/main" id="{878F9F06-74A2-4C68-94B5-9C805F58C5D0}"/>
              </a:ext>
            </a:extLst>
          </p:cNvPr>
          <p:cNvSpPr>
            <a:spLocks noGrp="1"/>
          </p:cNvSpPr>
          <p:nvPr/>
        </p:nvSpPr>
        <p:spPr>
          <a:xfrm>
            <a:off x="514350" y="2105025"/>
            <a:ext cx="9010650" cy="1123950"/>
          </a:xfrm>
          <a:prstGeom prst="roundRect">
            <a:avLst>
              <a:gd name="adj" fmla="val 10169"/>
            </a:avLst>
          </a:prstGeom>
          <a:solidFill>
            <a:srgbClr val="123A2F"/>
          </a:solidFill>
          <a:ln w="9525">
            <a:solidFill>
              <a:srgbClr val="123A2F"/>
            </a:solidFill>
            <a:prstDash val="solid"/>
          </a:ln>
        </p:spPr>
      </p:sp>
      <p:sp>
        <p:nvSpPr>
          <p:cNvPr id="11" name="def-29">
            <a:extLst>
              <a:ext uri="{FF2B5EF4-FFF2-40B4-BE49-F238E27FC236}">
                <a16:creationId xmlns:a16="http://schemas.microsoft.com/office/drawing/2014/main" id="{A815EFC7-AD2D-4D6F-AF41-06638C442C25}"/>
              </a:ext>
            </a:extLst>
          </p:cNvPr>
          <p:cNvSpPr>
            <a:spLocks noGrp="1"/>
          </p:cNvSpPr>
          <p:nvPr/>
        </p:nvSpPr>
        <p:spPr>
          <a:xfrm>
            <a:off x="838200" y="2286000"/>
            <a:ext cx="82867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Редуценти — організми, які розкладають органічні рештки до простих неорганічних сполук.</a:t>
            </a:r>
          </a:p>
        </p:txBody>
      </p:sp>
      <p:sp>
        <p:nvSpPr>
          <p:cNvPr id="12" name="body-label-29">
            <a:extLst>
              <a:ext uri="{FF2B5EF4-FFF2-40B4-BE49-F238E27FC236}">
                <a16:creationId xmlns:a16="http://schemas.microsoft.com/office/drawing/2014/main" id="{C1CC9D57-A442-4AE7-93B6-1CB482CF4201}"/>
              </a:ext>
            </a:extLst>
          </p:cNvPr>
          <p:cNvSpPr>
            <a:spLocks noGrp="1"/>
          </p:cNvSpPr>
          <p:nvPr/>
        </p:nvSpPr>
        <p:spPr>
          <a:xfrm>
            <a:off x="514350" y="3495675"/>
            <a:ext cx="3619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2E654D"/>
                </a:solidFill>
              </a:defRPr>
            </a:pPr>
            <a:r>
              <a:rPr sz="1725" b="1">
                <a:solidFill>
                  <a:srgbClr val="2E654D"/>
                </a:solidFill>
              </a:rPr>
              <a:t>ОСНОВНІ ПОЛОЖЕННЯ</a:t>
            </a:r>
          </a:p>
        </p:txBody>
      </p:sp>
      <p:sp>
        <p:nvSpPr>
          <p:cNvPr id="13" name="body-29">
            <a:extLst>
              <a:ext uri="{FF2B5EF4-FFF2-40B4-BE49-F238E27FC236}">
                <a16:creationId xmlns:a16="http://schemas.microsoft.com/office/drawing/2014/main" id="{41C6C562-18F7-40A5-9CCD-C3FDE57A7C08}"/>
              </a:ext>
            </a:extLst>
          </p:cNvPr>
          <p:cNvSpPr>
            <a:spLocks noGrp="1"/>
          </p:cNvSpPr>
          <p:nvPr/>
        </p:nvSpPr>
        <p:spPr>
          <a:xfrm>
            <a:off x="514350" y="3971925"/>
            <a:ext cx="8858250" cy="1971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Вони забезпечують повернення поживних елементів у ґрунт і воду.</a:t>
            </a:r>
          </a:p>
          <a:p>
            <a:endParaRPr sz="1350" b="0">
              <a:solidFill>
                <a:srgbClr val="5F6F68"/>
              </a:solidFill>
            </a:endParaRP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Пожежі, хімічне забруднення та ущільнення ґрунту можуть пригнічувати діяльність редуцентів. Унаслідок цього сповільнюються розкладання решток і колообіг речовин.</a:t>
            </a:r>
          </a:p>
        </p:txBody>
      </p:sp>
      <p:sp>
        <p:nvSpPr>
          <p:cNvPr id="14" name="bottom-29">
            <a:extLst>
              <a:ext uri="{FF2B5EF4-FFF2-40B4-BE49-F238E27FC236}">
                <a16:creationId xmlns:a16="http://schemas.microsoft.com/office/drawing/2014/main" id="{7B866E00-33EC-4DB6-8E27-31AE8953EC1A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6075389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30">
            <a:extLst>
              <a:ext uri="{FF2B5EF4-FFF2-40B4-BE49-F238E27FC236}">
                <a16:creationId xmlns:a16="http://schemas.microsoft.com/office/drawing/2014/main" id="{9F4AD28A-ED9D-4356-BB4D-4B6475D769E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30">
            <a:extLst>
              <a:ext uri="{FF2B5EF4-FFF2-40B4-BE49-F238E27FC236}">
                <a16:creationId xmlns:a16="http://schemas.microsoft.com/office/drawing/2014/main" id="{8CC2FF09-80D6-4DE4-AD4B-373C8ECEE17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4" name="meta-30">
            <a:extLst>
              <a:ext uri="{FF2B5EF4-FFF2-40B4-BE49-F238E27FC236}">
                <a16:creationId xmlns:a16="http://schemas.microsoft.com/office/drawing/2014/main" id="{C5C25482-67AC-43F3-9E66-5267469BBF54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6.4</a:t>
            </a:r>
          </a:p>
        </p:txBody>
      </p:sp>
      <p:sp>
        <p:nvSpPr>
          <p:cNvPr id="5" name="num-30">
            <a:extLst>
              <a:ext uri="{FF2B5EF4-FFF2-40B4-BE49-F238E27FC236}">
                <a16:creationId xmlns:a16="http://schemas.microsoft.com/office/drawing/2014/main" id="{E4ACE591-887B-4D11-A413-3E359C17D28C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30</a:t>
            </a:r>
          </a:p>
        </p:txBody>
      </p:sp>
      <p:sp>
        <p:nvSpPr>
          <p:cNvPr id="6" name="foot-30">
            <a:extLst>
              <a:ext uri="{FF2B5EF4-FFF2-40B4-BE49-F238E27FC236}">
                <a16:creationId xmlns:a16="http://schemas.microsoft.com/office/drawing/2014/main" id="{C8A098F0-6075-47F4-97CC-FC474E904620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title-30">
            <a:extLst>
              <a:ext uri="{FF2B5EF4-FFF2-40B4-BE49-F238E27FC236}">
                <a16:creationId xmlns:a16="http://schemas.microsoft.com/office/drawing/2014/main" id="{2659036E-D7CA-4FB3-BE2D-FB5630735057}"/>
              </a:ext>
            </a:extLst>
          </p:cNvPr>
          <p:cNvSpPr>
            <a:spLocks noGrp="1"/>
          </p:cNvSpPr>
          <p:nvPr/>
        </p:nvSpPr>
        <p:spPr>
          <a:xfrm>
            <a:off x="514350" y="628650"/>
            <a:ext cx="88582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173029"/>
                </a:solidFill>
              </a:defRPr>
            </a:pPr>
            <a:r>
              <a:rPr sz="2925" b="1">
                <a:solidFill>
                  <a:srgbClr val="173029"/>
                </a:solidFill>
              </a:rPr>
              <a:t>Ланцюги та мережі живлення</a:t>
            </a:r>
          </a:p>
        </p:txBody>
      </p:sp>
      <p:sp>
        <p:nvSpPr>
          <p:cNvPr id="8" name="rule-30">
            <a:extLst>
              <a:ext uri="{FF2B5EF4-FFF2-40B4-BE49-F238E27FC236}">
                <a16:creationId xmlns:a16="http://schemas.microsoft.com/office/drawing/2014/main" id="{D38C94F0-5EE5-47A8-AABB-B62842C1F844}"/>
              </a:ext>
            </a:extLst>
          </p:cNvPr>
          <p:cNvSpPr>
            <a:spLocks noGrp="1"/>
          </p:cNvSpPr>
          <p:nvPr/>
        </p:nvSpPr>
        <p:spPr>
          <a:xfrm>
            <a:off x="514350" y="15049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9" name="def-label-30">
            <a:extLst>
              <a:ext uri="{FF2B5EF4-FFF2-40B4-BE49-F238E27FC236}">
                <a16:creationId xmlns:a16="http://schemas.microsoft.com/office/drawing/2014/main" id="{FEFD0443-985A-4C13-A908-895B6AC77599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2571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D8A23A"/>
                </a:solidFill>
              </a:defRPr>
            </a:pPr>
            <a:r>
              <a:rPr sz="1125" b="1">
                <a:solidFill>
                  <a:srgbClr val="D8A23A"/>
                </a:solidFill>
              </a:rPr>
              <a:t>ВИЗНАЧЕННЯ</a:t>
            </a:r>
          </a:p>
        </p:txBody>
      </p:sp>
      <p:sp>
        <p:nvSpPr>
          <p:cNvPr id="10" name="def-box-30">
            <a:extLst>
              <a:ext uri="{FF2B5EF4-FFF2-40B4-BE49-F238E27FC236}">
                <a16:creationId xmlns:a16="http://schemas.microsoft.com/office/drawing/2014/main" id="{48928E31-4225-4482-B7F8-CE414CB36A47}"/>
              </a:ext>
            </a:extLst>
          </p:cNvPr>
          <p:cNvSpPr>
            <a:spLocks noGrp="1"/>
          </p:cNvSpPr>
          <p:nvPr/>
        </p:nvSpPr>
        <p:spPr>
          <a:xfrm>
            <a:off x="514350" y="2105025"/>
            <a:ext cx="9010650" cy="1123950"/>
          </a:xfrm>
          <a:prstGeom prst="roundRect">
            <a:avLst>
              <a:gd name="adj" fmla="val 10169"/>
            </a:avLst>
          </a:prstGeom>
          <a:solidFill>
            <a:srgbClr val="123A2F"/>
          </a:solidFill>
          <a:ln w="9525">
            <a:solidFill>
              <a:srgbClr val="123A2F"/>
            </a:solidFill>
            <a:prstDash val="solid"/>
          </a:ln>
        </p:spPr>
      </p:sp>
      <p:sp>
        <p:nvSpPr>
          <p:cNvPr id="11" name="def-30">
            <a:extLst>
              <a:ext uri="{FF2B5EF4-FFF2-40B4-BE49-F238E27FC236}">
                <a16:creationId xmlns:a16="http://schemas.microsoft.com/office/drawing/2014/main" id="{B5893F08-FE0B-44E9-A038-0D27F736820C}"/>
              </a:ext>
            </a:extLst>
          </p:cNvPr>
          <p:cNvSpPr>
            <a:spLocks noGrp="1"/>
          </p:cNvSpPr>
          <p:nvPr/>
        </p:nvSpPr>
        <p:spPr>
          <a:xfrm>
            <a:off x="838200" y="2286000"/>
            <a:ext cx="82867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Ланцюг живлення — послідовність організмів, у якій кожний попередній організм є джерелом живлення для наступного.</a:t>
            </a:r>
          </a:p>
        </p:txBody>
      </p:sp>
      <p:sp>
        <p:nvSpPr>
          <p:cNvPr id="12" name="body-label-30">
            <a:extLst>
              <a:ext uri="{FF2B5EF4-FFF2-40B4-BE49-F238E27FC236}">
                <a16:creationId xmlns:a16="http://schemas.microsoft.com/office/drawing/2014/main" id="{2D3ECEEC-2EC1-4B79-99D9-B79EC63D1E6D}"/>
              </a:ext>
            </a:extLst>
          </p:cNvPr>
          <p:cNvSpPr>
            <a:spLocks noGrp="1"/>
          </p:cNvSpPr>
          <p:nvPr/>
        </p:nvSpPr>
        <p:spPr>
          <a:xfrm>
            <a:off x="514350" y="3495675"/>
            <a:ext cx="3619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2E654D"/>
                </a:solidFill>
              </a:defRPr>
            </a:pPr>
            <a:r>
              <a:rPr sz="1725" b="1">
                <a:solidFill>
                  <a:srgbClr val="2E654D"/>
                </a:solidFill>
              </a:rPr>
              <a:t>ОСНОВНІ ПОЛОЖЕННЯ</a:t>
            </a:r>
          </a:p>
        </p:txBody>
      </p:sp>
      <p:sp>
        <p:nvSpPr>
          <p:cNvPr id="13" name="body-30">
            <a:extLst>
              <a:ext uri="{FF2B5EF4-FFF2-40B4-BE49-F238E27FC236}">
                <a16:creationId xmlns:a16="http://schemas.microsoft.com/office/drawing/2014/main" id="{6F2D75D2-3C01-4D13-902D-9CF8B0FCF531}"/>
              </a:ext>
            </a:extLst>
          </p:cNvPr>
          <p:cNvSpPr>
            <a:spLocks noGrp="1"/>
          </p:cNvSpPr>
          <p:nvPr/>
        </p:nvSpPr>
        <p:spPr>
          <a:xfrm>
            <a:off x="514350" y="3971925"/>
            <a:ext cx="8858250" cy="1971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Наприклад:</a:t>
            </a:r>
          </a:p>
          <a:p>
            <a:endParaRPr sz="1350" b="0">
              <a:solidFill>
                <a:srgbClr val="5F6F68"/>
              </a:solidFill>
            </a:endParaRP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рослина → гризун → хижий птах.</a:t>
            </a:r>
          </a:p>
          <a:p>
            <a:endParaRPr sz="1350" b="0">
              <a:solidFill>
                <a:srgbClr val="5F6F68"/>
              </a:solidFill>
            </a:endParaRP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Трофічна мережа — сукупність взаємопов’язаних ланцюгів живлення.</a:t>
            </a:r>
          </a:p>
          <a:p>
            <a:endParaRPr sz="1350" b="0">
              <a:solidFill>
                <a:srgbClr val="5F6F68"/>
              </a:solidFill>
            </a:endParaRP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Втрата одного виду може впливати на всю мережу. Зменшення чисельності хижаків, наприклад, може спричинити надмірне зростання чисельності гризунів.</a:t>
            </a:r>
          </a:p>
        </p:txBody>
      </p:sp>
      <p:sp>
        <p:nvSpPr>
          <p:cNvPr id="14" name="bottom-30">
            <a:extLst>
              <a:ext uri="{FF2B5EF4-FFF2-40B4-BE49-F238E27FC236}">
                <a16:creationId xmlns:a16="http://schemas.microsoft.com/office/drawing/2014/main" id="{85EAA8A5-524D-47AB-B9DB-BC4A1C4DA790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2600719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31">
            <a:extLst>
              <a:ext uri="{FF2B5EF4-FFF2-40B4-BE49-F238E27FC236}">
                <a16:creationId xmlns:a16="http://schemas.microsoft.com/office/drawing/2014/main" id="{AD483FC4-6355-4CE5-8108-CF4956B99AC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31">
            <a:extLst>
              <a:ext uri="{FF2B5EF4-FFF2-40B4-BE49-F238E27FC236}">
                <a16:creationId xmlns:a16="http://schemas.microsoft.com/office/drawing/2014/main" id="{F2F6DE2C-57E4-466A-8554-CDD02D26C93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D8A23A"/>
          </a:solidFill>
          <a:ln w="9525">
            <a:solidFill>
              <a:srgbClr val="D8A23A"/>
            </a:solidFill>
            <a:prstDash val="solid"/>
          </a:ln>
        </p:spPr>
      </p:sp>
      <p:sp>
        <p:nvSpPr>
          <p:cNvPr id="4" name="meta-31">
            <a:extLst>
              <a:ext uri="{FF2B5EF4-FFF2-40B4-BE49-F238E27FC236}">
                <a16:creationId xmlns:a16="http://schemas.microsoft.com/office/drawing/2014/main" id="{1301BFA6-6ABB-4A2E-8384-C18BD87221E4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7</a:t>
            </a:r>
          </a:p>
        </p:txBody>
      </p:sp>
      <p:sp>
        <p:nvSpPr>
          <p:cNvPr id="5" name="num-31">
            <a:extLst>
              <a:ext uri="{FF2B5EF4-FFF2-40B4-BE49-F238E27FC236}">
                <a16:creationId xmlns:a16="http://schemas.microsoft.com/office/drawing/2014/main" id="{CF69AC7F-B6E6-4608-BE05-9056A5C883F2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31</a:t>
            </a:r>
          </a:p>
        </p:txBody>
      </p:sp>
      <p:sp>
        <p:nvSpPr>
          <p:cNvPr id="6" name="foot-31">
            <a:extLst>
              <a:ext uri="{FF2B5EF4-FFF2-40B4-BE49-F238E27FC236}">
                <a16:creationId xmlns:a16="http://schemas.microsoft.com/office/drawing/2014/main" id="{1AED41A9-8B0A-4C1F-8E70-E8E39F22C7C2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section-label-31">
            <a:extLst>
              <a:ext uri="{FF2B5EF4-FFF2-40B4-BE49-F238E27FC236}">
                <a16:creationId xmlns:a16="http://schemas.microsoft.com/office/drawing/2014/main" id="{C7815B31-5C7E-42DE-97EE-904973386D0C}"/>
              </a:ext>
            </a:extLst>
          </p:cNvPr>
          <p:cNvSpPr>
            <a:spLocks noGrp="1"/>
          </p:cNvSpPr>
          <p:nvPr/>
        </p:nvSpPr>
        <p:spPr>
          <a:xfrm>
            <a:off x="514350" y="781050"/>
            <a:ext cx="285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>
                <a:solidFill>
                  <a:srgbClr val="D8A23A"/>
                </a:solidFill>
              </a:defRPr>
            </a:pPr>
            <a:r>
              <a:rPr sz="1275" b="1">
                <a:solidFill>
                  <a:srgbClr val="D8A23A"/>
                </a:solidFill>
              </a:rPr>
              <a:t>РОЗДІЛ 7</a:t>
            </a:r>
          </a:p>
        </p:txBody>
      </p:sp>
      <p:sp>
        <p:nvSpPr>
          <p:cNvPr id="8" name="section-title-31">
            <a:extLst>
              <a:ext uri="{FF2B5EF4-FFF2-40B4-BE49-F238E27FC236}">
                <a16:creationId xmlns:a16="http://schemas.microsoft.com/office/drawing/2014/main" id="{E9BCC9D0-EE5B-4A6C-940B-6FB4D6860010}"/>
              </a:ext>
            </a:extLst>
          </p:cNvPr>
          <p:cNvSpPr>
            <a:spLocks noGrp="1"/>
          </p:cNvSpPr>
          <p:nvPr/>
        </p:nvSpPr>
        <p:spPr>
          <a:xfrm>
            <a:off x="514350" y="1219200"/>
            <a:ext cx="87630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150" b="1">
                <a:solidFill>
                  <a:srgbClr val="173029"/>
                </a:solidFill>
              </a:defRPr>
            </a:pPr>
            <a:r>
              <a:rPr sz="3150" b="1">
                <a:solidFill>
                  <a:srgbClr val="173029"/>
                </a:solidFill>
              </a:rPr>
              <a:t>Взаємовідносини організмів у біоценозі</a:t>
            </a:r>
          </a:p>
        </p:txBody>
      </p:sp>
      <p:sp>
        <p:nvSpPr>
          <p:cNvPr id="9" name="section-rule-31">
            <a:extLst>
              <a:ext uri="{FF2B5EF4-FFF2-40B4-BE49-F238E27FC236}">
                <a16:creationId xmlns:a16="http://schemas.microsoft.com/office/drawing/2014/main" id="{1D0DB6BE-46D9-41EB-AD65-5F9A45EFA34B}"/>
              </a:ext>
            </a:extLst>
          </p:cNvPr>
          <p:cNvSpPr>
            <a:spLocks noGrp="1"/>
          </p:cNvSpPr>
          <p:nvPr/>
        </p:nvSpPr>
        <p:spPr>
          <a:xfrm>
            <a:off x="514350" y="2200275"/>
            <a:ext cx="9010650" cy="47625"/>
          </a:xfrm>
          <a:prstGeom prst="rect">
            <a:avLst/>
          </a:prstGeom>
          <a:solidFill>
            <a:srgbClr val="D8A23A"/>
          </a:solidFill>
          <a:ln w="9525">
            <a:solidFill>
              <a:srgbClr val="D8A23A"/>
            </a:solidFill>
            <a:prstDash val="solid"/>
          </a:ln>
        </p:spPr>
      </p:sp>
      <p:sp>
        <p:nvSpPr>
          <p:cNvPr id="10" name="child-label-31">
            <a:extLst>
              <a:ext uri="{FF2B5EF4-FFF2-40B4-BE49-F238E27FC236}">
                <a16:creationId xmlns:a16="http://schemas.microsoft.com/office/drawing/2014/main" id="{222A94FF-6D88-4C5F-AB1F-E40D5C0F87A3}"/>
              </a:ext>
            </a:extLst>
          </p:cNvPr>
          <p:cNvSpPr>
            <a:spLocks noGrp="1"/>
          </p:cNvSpPr>
          <p:nvPr/>
        </p:nvSpPr>
        <p:spPr>
          <a:xfrm>
            <a:off x="514350" y="2647950"/>
            <a:ext cx="2286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00" b="1">
                <a:solidFill>
                  <a:srgbClr val="2E654D"/>
                </a:solidFill>
              </a:defRPr>
            </a:pPr>
            <a:r>
              <a:rPr sz="1800" b="1">
                <a:solidFill>
                  <a:srgbClr val="2E654D"/>
                </a:solidFill>
              </a:rPr>
              <a:t>Підпункти</a:t>
            </a:r>
          </a:p>
        </p:txBody>
      </p:sp>
      <p:sp>
        <p:nvSpPr>
          <p:cNvPr id="11" name="child1-31">
            <a:extLst>
              <a:ext uri="{FF2B5EF4-FFF2-40B4-BE49-F238E27FC236}">
                <a16:creationId xmlns:a16="http://schemas.microsoft.com/office/drawing/2014/main" id="{CFDA69FB-F3BA-4D01-B00D-33EEF7CFD563}"/>
              </a:ext>
            </a:extLst>
          </p:cNvPr>
          <p:cNvSpPr>
            <a:spLocks noGrp="1"/>
          </p:cNvSpPr>
          <p:nvPr/>
        </p:nvSpPr>
        <p:spPr>
          <a:xfrm>
            <a:off x="514350" y="3190875"/>
            <a:ext cx="4095750" cy="2286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7.1. Конкуренція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7.2. Хижацтво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7.3. Паразитизм</a:t>
            </a:r>
          </a:p>
        </p:txBody>
      </p:sp>
      <p:sp>
        <p:nvSpPr>
          <p:cNvPr id="12" name="child2-31">
            <a:extLst>
              <a:ext uri="{FF2B5EF4-FFF2-40B4-BE49-F238E27FC236}">
                <a16:creationId xmlns:a16="http://schemas.microsoft.com/office/drawing/2014/main" id="{1789C2B1-58CA-487E-82F7-CD8B9A5FF711}"/>
              </a:ext>
            </a:extLst>
          </p:cNvPr>
          <p:cNvSpPr>
            <a:spLocks noGrp="1"/>
          </p:cNvSpPr>
          <p:nvPr/>
        </p:nvSpPr>
        <p:spPr>
          <a:xfrm>
            <a:off x="4953000" y="3190875"/>
            <a:ext cx="4095750" cy="2286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7.4. Мутуалізм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7.5. Коменсалізм</a:t>
            </a:r>
          </a:p>
        </p:txBody>
      </p:sp>
      <p:sp>
        <p:nvSpPr>
          <p:cNvPr id="13" name="section-bottom-31">
            <a:extLst>
              <a:ext uri="{FF2B5EF4-FFF2-40B4-BE49-F238E27FC236}">
                <a16:creationId xmlns:a16="http://schemas.microsoft.com/office/drawing/2014/main" id="{0481D1BA-FCAB-4520-92D6-B9FC07E75974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D8A23A"/>
          </a:solidFill>
          <a:ln w="9525">
            <a:solidFill>
              <a:srgbClr val="D8A23A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9358304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32">
            <a:extLst>
              <a:ext uri="{FF2B5EF4-FFF2-40B4-BE49-F238E27FC236}">
                <a16:creationId xmlns:a16="http://schemas.microsoft.com/office/drawing/2014/main" id="{1127053A-0306-4771-9E2E-C4FB18A7E27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32">
            <a:extLst>
              <a:ext uri="{FF2B5EF4-FFF2-40B4-BE49-F238E27FC236}">
                <a16:creationId xmlns:a16="http://schemas.microsoft.com/office/drawing/2014/main" id="{A5134009-5B1B-4E66-94E3-C7905D7F489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4" name="meta-32">
            <a:extLst>
              <a:ext uri="{FF2B5EF4-FFF2-40B4-BE49-F238E27FC236}">
                <a16:creationId xmlns:a16="http://schemas.microsoft.com/office/drawing/2014/main" id="{EBA07A2D-3BBA-44F9-A3B9-B57A34D5C910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7.1</a:t>
            </a:r>
          </a:p>
        </p:txBody>
      </p:sp>
      <p:sp>
        <p:nvSpPr>
          <p:cNvPr id="5" name="num-32">
            <a:extLst>
              <a:ext uri="{FF2B5EF4-FFF2-40B4-BE49-F238E27FC236}">
                <a16:creationId xmlns:a16="http://schemas.microsoft.com/office/drawing/2014/main" id="{9B33D984-C261-4655-8F12-6D27FD58D926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32</a:t>
            </a:r>
          </a:p>
        </p:txBody>
      </p:sp>
      <p:sp>
        <p:nvSpPr>
          <p:cNvPr id="6" name="foot-32">
            <a:extLst>
              <a:ext uri="{FF2B5EF4-FFF2-40B4-BE49-F238E27FC236}">
                <a16:creationId xmlns:a16="http://schemas.microsoft.com/office/drawing/2014/main" id="{2F89C0A2-9B40-4166-A91C-E9723A9A4605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title-32">
            <a:extLst>
              <a:ext uri="{FF2B5EF4-FFF2-40B4-BE49-F238E27FC236}">
                <a16:creationId xmlns:a16="http://schemas.microsoft.com/office/drawing/2014/main" id="{3C77BC36-9BDB-4A4D-A19A-F20B807A456C}"/>
              </a:ext>
            </a:extLst>
          </p:cNvPr>
          <p:cNvSpPr>
            <a:spLocks noGrp="1"/>
          </p:cNvSpPr>
          <p:nvPr/>
        </p:nvSpPr>
        <p:spPr>
          <a:xfrm>
            <a:off x="514350" y="628650"/>
            <a:ext cx="88582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173029"/>
                </a:solidFill>
              </a:defRPr>
            </a:pPr>
            <a:r>
              <a:rPr sz="2925" b="1">
                <a:solidFill>
                  <a:srgbClr val="173029"/>
                </a:solidFill>
              </a:rPr>
              <a:t>Конкуренція</a:t>
            </a:r>
          </a:p>
        </p:txBody>
      </p:sp>
      <p:sp>
        <p:nvSpPr>
          <p:cNvPr id="8" name="rule-32">
            <a:extLst>
              <a:ext uri="{FF2B5EF4-FFF2-40B4-BE49-F238E27FC236}">
                <a16:creationId xmlns:a16="http://schemas.microsoft.com/office/drawing/2014/main" id="{1B1AD469-EAF2-486B-92B2-9DE0D4B09D7A}"/>
              </a:ext>
            </a:extLst>
          </p:cNvPr>
          <p:cNvSpPr>
            <a:spLocks noGrp="1"/>
          </p:cNvSpPr>
          <p:nvPr/>
        </p:nvSpPr>
        <p:spPr>
          <a:xfrm>
            <a:off x="514350" y="15049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9" name="def-label-32">
            <a:extLst>
              <a:ext uri="{FF2B5EF4-FFF2-40B4-BE49-F238E27FC236}">
                <a16:creationId xmlns:a16="http://schemas.microsoft.com/office/drawing/2014/main" id="{188D9F16-6D7C-4F89-8E95-BF3838E68542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2571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D8A23A"/>
                </a:solidFill>
              </a:defRPr>
            </a:pPr>
            <a:r>
              <a:rPr sz="1125" b="1">
                <a:solidFill>
                  <a:srgbClr val="D8A23A"/>
                </a:solidFill>
              </a:rPr>
              <a:t>ВИЗНАЧЕННЯ</a:t>
            </a:r>
          </a:p>
        </p:txBody>
      </p:sp>
      <p:sp>
        <p:nvSpPr>
          <p:cNvPr id="10" name="def-box-32">
            <a:extLst>
              <a:ext uri="{FF2B5EF4-FFF2-40B4-BE49-F238E27FC236}">
                <a16:creationId xmlns:a16="http://schemas.microsoft.com/office/drawing/2014/main" id="{47B7A1F6-F440-460A-AE2E-A6EB58DA7D9E}"/>
              </a:ext>
            </a:extLst>
          </p:cNvPr>
          <p:cNvSpPr>
            <a:spLocks noGrp="1"/>
          </p:cNvSpPr>
          <p:nvPr/>
        </p:nvSpPr>
        <p:spPr>
          <a:xfrm>
            <a:off x="514350" y="2105025"/>
            <a:ext cx="9010650" cy="1123950"/>
          </a:xfrm>
          <a:prstGeom prst="roundRect">
            <a:avLst>
              <a:gd name="adj" fmla="val 10169"/>
            </a:avLst>
          </a:prstGeom>
          <a:solidFill>
            <a:srgbClr val="123A2F"/>
          </a:solidFill>
          <a:ln w="9525">
            <a:solidFill>
              <a:srgbClr val="123A2F"/>
            </a:solidFill>
            <a:prstDash val="solid"/>
          </a:ln>
        </p:spPr>
      </p:sp>
      <p:sp>
        <p:nvSpPr>
          <p:cNvPr id="11" name="def-32">
            <a:extLst>
              <a:ext uri="{FF2B5EF4-FFF2-40B4-BE49-F238E27FC236}">
                <a16:creationId xmlns:a16="http://schemas.microsoft.com/office/drawing/2014/main" id="{86C136E7-48E7-44E1-86D0-FA9CC1CDA8C1}"/>
              </a:ext>
            </a:extLst>
          </p:cNvPr>
          <p:cNvSpPr>
            <a:spLocks noGrp="1"/>
          </p:cNvSpPr>
          <p:nvPr/>
        </p:nvSpPr>
        <p:spPr>
          <a:xfrm>
            <a:off x="838200" y="2286000"/>
            <a:ext cx="82867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Конкуренція — взаємодія, за якої організми використовують один обмежений ресурс і негативно впливають один на одного.</a:t>
            </a:r>
          </a:p>
        </p:txBody>
      </p:sp>
      <p:sp>
        <p:nvSpPr>
          <p:cNvPr id="12" name="body-label-32">
            <a:extLst>
              <a:ext uri="{FF2B5EF4-FFF2-40B4-BE49-F238E27FC236}">
                <a16:creationId xmlns:a16="http://schemas.microsoft.com/office/drawing/2014/main" id="{7B12F7F5-17E5-4630-9419-0B30492A1AE4}"/>
              </a:ext>
            </a:extLst>
          </p:cNvPr>
          <p:cNvSpPr>
            <a:spLocks noGrp="1"/>
          </p:cNvSpPr>
          <p:nvPr/>
        </p:nvSpPr>
        <p:spPr>
          <a:xfrm>
            <a:off x="514350" y="3495675"/>
            <a:ext cx="3619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2E654D"/>
                </a:solidFill>
              </a:defRPr>
            </a:pPr>
            <a:r>
              <a:rPr sz="1725" b="1">
                <a:solidFill>
                  <a:srgbClr val="2E654D"/>
                </a:solidFill>
              </a:rPr>
              <a:t>ОСНОВНІ ПОЛОЖЕННЯ</a:t>
            </a:r>
          </a:p>
        </p:txBody>
      </p:sp>
      <p:sp>
        <p:nvSpPr>
          <p:cNvPr id="13" name="body-32">
            <a:extLst>
              <a:ext uri="{FF2B5EF4-FFF2-40B4-BE49-F238E27FC236}">
                <a16:creationId xmlns:a16="http://schemas.microsoft.com/office/drawing/2014/main" id="{48C81375-90F3-43E8-B2E8-1202EEA830D7}"/>
              </a:ext>
            </a:extLst>
          </p:cNvPr>
          <p:cNvSpPr>
            <a:spLocks noGrp="1"/>
          </p:cNvSpPr>
          <p:nvPr/>
        </p:nvSpPr>
        <p:spPr>
          <a:xfrm>
            <a:off x="514350" y="3971925"/>
            <a:ext cx="8858250" cy="1971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Об’єктами конкуренції можуть бути:</a:t>
            </a:r>
          </a:p>
          <a:p>
            <a:endParaRPr sz="1350" b="0">
              <a:solidFill>
                <a:srgbClr val="5F6F68"/>
              </a:solidFill>
            </a:endParaRP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їжа;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вода;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світло;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територія;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місця розмноження. </a:t>
            </a:r>
          </a:p>
          <a:p>
            <a:endParaRPr sz="1350" b="0">
              <a:solidFill>
                <a:srgbClr val="5F6F68"/>
              </a:solidFill>
            </a:endParaRP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Конкуренція може бути внутрішньовидовою і міжвидовою.</a:t>
            </a:r>
          </a:p>
        </p:txBody>
      </p:sp>
      <p:sp>
        <p:nvSpPr>
          <p:cNvPr id="14" name="bottom-32">
            <a:extLst>
              <a:ext uri="{FF2B5EF4-FFF2-40B4-BE49-F238E27FC236}">
                <a16:creationId xmlns:a16="http://schemas.microsoft.com/office/drawing/2014/main" id="{569AD40F-D397-4508-B49C-E70A95CE27CE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4700373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33">
            <a:extLst>
              <a:ext uri="{FF2B5EF4-FFF2-40B4-BE49-F238E27FC236}">
                <a16:creationId xmlns:a16="http://schemas.microsoft.com/office/drawing/2014/main" id="{D796AB48-5C60-4EED-B686-CA7EB27047B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33">
            <a:extLst>
              <a:ext uri="{FF2B5EF4-FFF2-40B4-BE49-F238E27FC236}">
                <a16:creationId xmlns:a16="http://schemas.microsoft.com/office/drawing/2014/main" id="{A602B5B3-CD8F-476B-9539-333009B4A29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4" name="meta-33">
            <a:extLst>
              <a:ext uri="{FF2B5EF4-FFF2-40B4-BE49-F238E27FC236}">
                <a16:creationId xmlns:a16="http://schemas.microsoft.com/office/drawing/2014/main" id="{3BA2E2DA-D61A-4789-86D1-E5F7A6A98156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7.2</a:t>
            </a:r>
          </a:p>
        </p:txBody>
      </p:sp>
      <p:sp>
        <p:nvSpPr>
          <p:cNvPr id="5" name="num-33">
            <a:extLst>
              <a:ext uri="{FF2B5EF4-FFF2-40B4-BE49-F238E27FC236}">
                <a16:creationId xmlns:a16="http://schemas.microsoft.com/office/drawing/2014/main" id="{935A741E-5EA3-4F43-821E-7360B9E8947D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33</a:t>
            </a:r>
          </a:p>
        </p:txBody>
      </p:sp>
      <p:sp>
        <p:nvSpPr>
          <p:cNvPr id="6" name="foot-33">
            <a:extLst>
              <a:ext uri="{FF2B5EF4-FFF2-40B4-BE49-F238E27FC236}">
                <a16:creationId xmlns:a16="http://schemas.microsoft.com/office/drawing/2014/main" id="{55505C0B-958E-40BE-9077-0F9C0F9CBA9A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title-33">
            <a:extLst>
              <a:ext uri="{FF2B5EF4-FFF2-40B4-BE49-F238E27FC236}">
                <a16:creationId xmlns:a16="http://schemas.microsoft.com/office/drawing/2014/main" id="{FF2A5DD3-68D7-4C53-85A2-05EDD3128C30}"/>
              </a:ext>
            </a:extLst>
          </p:cNvPr>
          <p:cNvSpPr>
            <a:spLocks noGrp="1"/>
          </p:cNvSpPr>
          <p:nvPr/>
        </p:nvSpPr>
        <p:spPr>
          <a:xfrm>
            <a:off x="514350" y="628650"/>
            <a:ext cx="88582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173029"/>
                </a:solidFill>
              </a:defRPr>
            </a:pPr>
            <a:r>
              <a:rPr sz="2925" b="1">
                <a:solidFill>
                  <a:srgbClr val="173029"/>
                </a:solidFill>
              </a:rPr>
              <a:t>Хижацтво</a:t>
            </a:r>
          </a:p>
        </p:txBody>
      </p:sp>
      <p:sp>
        <p:nvSpPr>
          <p:cNvPr id="8" name="rule-33">
            <a:extLst>
              <a:ext uri="{FF2B5EF4-FFF2-40B4-BE49-F238E27FC236}">
                <a16:creationId xmlns:a16="http://schemas.microsoft.com/office/drawing/2014/main" id="{3BECDE19-9E24-4A5E-B569-36C01095A797}"/>
              </a:ext>
            </a:extLst>
          </p:cNvPr>
          <p:cNvSpPr>
            <a:spLocks noGrp="1"/>
          </p:cNvSpPr>
          <p:nvPr/>
        </p:nvSpPr>
        <p:spPr>
          <a:xfrm>
            <a:off x="514350" y="15049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9" name="def-label-33">
            <a:extLst>
              <a:ext uri="{FF2B5EF4-FFF2-40B4-BE49-F238E27FC236}">
                <a16:creationId xmlns:a16="http://schemas.microsoft.com/office/drawing/2014/main" id="{9CDDEC11-506D-4418-8446-A0F2006426C1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2571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D8A23A"/>
                </a:solidFill>
              </a:defRPr>
            </a:pPr>
            <a:r>
              <a:rPr sz="1125" b="1">
                <a:solidFill>
                  <a:srgbClr val="D8A23A"/>
                </a:solidFill>
              </a:rPr>
              <a:t>ВИЗНАЧЕННЯ</a:t>
            </a:r>
          </a:p>
        </p:txBody>
      </p:sp>
      <p:sp>
        <p:nvSpPr>
          <p:cNvPr id="10" name="def-box-33">
            <a:extLst>
              <a:ext uri="{FF2B5EF4-FFF2-40B4-BE49-F238E27FC236}">
                <a16:creationId xmlns:a16="http://schemas.microsoft.com/office/drawing/2014/main" id="{FE446A1F-3FE3-48DB-BD08-BA61E6477D9A}"/>
              </a:ext>
            </a:extLst>
          </p:cNvPr>
          <p:cNvSpPr>
            <a:spLocks noGrp="1"/>
          </p:cNvSpPr>
          <p:nvPr/>
        </p:nvSpPr>
        <p:spPr>
          <a:xfrm>
            <a:off x="514350" y="2105025"/>
            <a:ext cx="9010650" cy="1123950"/>
          </a:xfrm>
          <a:prstGeom prst="roundRect">
            <a:avLst>
              <a:gd name="adj" fmla="val 10169"/>
            </a:avLst>
          </a:prstGeom>
          <a:solidFill>
            <a:srgbClr val="123A2F"/>
          </a:solidFill>
          <a:ln w="9525">
            <a:solidFill>
              <a:srgbClr val="123A2F"/>
            </a:solidFill>
            <a:prstDash val="solid"/>
          </a:ln>
        </p:spPr>
      </p:sp>
      <p:sp>
        <p:nvSpPr>
          <p:cNvPr id="11" name="def-33">
            <a:extLst>
              <a:ext uri="{FF2B5EF4-FFF2-40B4-BE49-F238E27FC236}">
                <a16:creationId xmlns:a16="http://schemas.microsoft.com/office/drawing/2014/main" id="{C2270D3E-9B83-43CD-B0DB-6C14B8836C9A}"/>
              </a:ext>
            </a:extLst>
          </p:cNvPr>
          <p:cNvSpPr>
            <a:spLocks noGrp="1"/>
          </p:cNvSpPr>
          <p:nvPr/>
        </p:nvSpPr>
        <p:spPr>
          <a:xfrm>
            <a:off x="838200" y="2286000"/>
            <a:ext cx="82867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Хижацтво — взаємодія, за якої один організм ловить і споживає інший.</a:t>
            </a:r>
          </a:p>
        </p:txBody>
      </p:sp>
      <p:sp>
        <p:nvSpPr>
          <p:cNvPr id="12" name="body-label-33">
            <a:extLst>
              <a:ext uri="{FF2B5EF4-FFF2-40B4-BE49-F238E27FC236}">
                <a16:creationId xmlns:a16="http://schemas.microsoft.com/office/drawing/2014/main" id="{165D8292-23E3-400B-BBEE-6498C3BA0E16}"/>
              </a:ext>
            </a:extLst>
          </p:cNvPr>
          <p:cNvSpPr>
            <a:spLocks noGrp="1"/>
          </p:cNvSpPr>
          <p:nvPr/>
        </p:nvSpPr>
        <p:spPr>
          <a:xfrm>
            <a:off x="514350" y="3495675"/>
            <a:ext cx="3619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2E654D"/>
                </a:solidFill>
              </a:defRPr>
            </a:pPr>
            <a:r>
              <a:rPr sz="1725" b="1">
                <a:solidFill>
                  <a:srgbClr val="2E654D"/>
                </a:solidFill>
              </a:rPr>
              <a:t>ОСНОВНІ ПОЛОЖЕННЯ</a:t>
            </a:r>
          </a:p>
        </p:txBody>
      </p:sp>
      <p:sp>
        <p:nvSpPr>
          <p:cNvPr id="13" name="body-33">
            <a:extLst>
              <a:ext uri="{FF2B5EF4-FFF2-40B4-BE49-F238E27FC236}">
                <a16:creationId xmlns:a16="http://schemas.microsoft.com/office/drawing/2014/main" id="{CA8720C7-B1A9-4A07-A810-817FA6FF483C}"/>
              </a:ext>
            </a:extLst>
          </p:cNvPr>
          <p:cNvSpPr>
            <a:spLocks noGrp="1"/>
          </p:cNvSpPr>
          <p:nvPr/>
        </p:nvSpPr>
        <p:spPr>
          <a:xfrm>
            <a:off x="514350" y="3971925"/>
            <a:ext cx="8858250" cy="1971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Хижаки беруть участь у регулюванні чисельності популяцій та вилучають ослаблених особин.</a:t>
            </a:r>
          </a:p>
        </p:txBody>
      </p:sp>
      <p:sp>
        <p:nvSpPr>
          <p:cNvPr id="14" name="bottom-33">
            <a:extLst>
              <a:ext uri="{FF2B5EF4-FFF2-40B4-BE49-F238E27FC236}">
                <a16:creationId xmlns:a16="http://schemas.microsoft.com/office/drawing/2014/main" id="{A560405D-DBA6-4ADC-A56B-31EED78A967E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2338949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34">
            <a:extLst>
              <a:ext uri="{FF2B5EF4-FFF2-40B4-BE49-F238E27FC236}">
                <a16:creationId xmlns:a16="http://schemas.microsoft.com/office/drawing/2014/main" id="{9360F212-BF1A-4531-8DDA-0453701BD9F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34">
            <a:extLst>
              <a:ext uri="{FF2B5EF4-FFF2-40B4-BE49-F238E27FC236}">
                <a16:creationId xmlns:a16="http://schemas.microsoft.com/office/drawing/2014/main" id="{C8E73A17-0F2F-4BA0-989D-BCA75B4B3D8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4" name="meta-34">
            <a:extLst>
              <a:ext uri="{FF2B5EF4-FFF2-40B4-BE49-F238E27FC236}">
                <a16:creationId xmlns:a16="http://schemas.microsoft.com/office/drawing/2014/main" id="{FA64AEA6-5B65-4CDD-8A56-3A0113D410FD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7.3</a:t>
            </a:r>
          </a:p>
        </p:txBody>
      </p:sp>
      <p:sp>
        <p:nvSpPr>
          <p:cNvPr id="5" name="num-34">
            <a:extLst>
              <a:ext uri="{FF2B5EF4-FFF2-40B4-BE49-F238E27FC236}">
                <a16:creationId xmlns:a16="http://schemas.microsoft.com/office/drawing/2014/main" id="{0F0CF1B3-C80C-4A20-8959-9F16DF76F1F8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34</a:t>
            </a:r>
          </a:p>
        </p:txBody>
      </p:sp>
      <p:sp>
        <p:nvSpPr>
          <p:cNvPr id="6" name="foot-34">
            <a:extLst>
              <a:ext uri="{FF2B5EF4-FFF2-40B4-BE49-F238E27FC236}">
                <a16:creationId xmlns:a16="http://schemas.microsoft.com/office/drawing/2014/main" id="{6F3F8F39-69DE-4FD5-B835-E56B7A087139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title-34">
            <a:extLst>
              <a:ext uri="{FF2B5EF4-FFF2-40B4-BE49-F238E27FC236}">
                <a16:creationId xmlns:a16="http://schemas.microsoft.com/office/drawing/2014/main" id="{B6BB38C0-C44D-4BE8-9D76-2792EA31AAAC}"/>
              </a:ext>
            </a:extLst>
          </p:cNvPr>
          <p:cNvSpPr>
            <a:spLocks noGrp="1"/>
          </p:cNvSpPr>
          <p:nvPr/>
        </p:nvSpPr>
        <p:spPr>
          <a:xfrm>
            <a:off x="514350" y="628650"/>
            <a:ext cx="88582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173029"/>
                </a:solidFill>
              </a:defRPr>
            </a:pPr>
            <a:r>
              <a:rPr sz="2925" b="1">
                <a:solidFill>
                  <a:srgbClr val="173029"/>
                </a:solidFill>
              </a:rPr>
              <a:t>Паразитизм</a:t>
            </a:r>
          </a:p>
        </p:txBody>
      </p:sp>
      <p:sp>
        <p:nvSpPr>
          <p:cNvPr id="8" name="rule-34">
            <a:extLst>
              <a:ext uri="{FF2B5EF4-FFF2-40B4-BE49-F238E27FC236}">
                <a16:creationId xmlns:a16="http://schemas.microsoft.com/office/drawing/2014/main" id="{365491A6-BB4B-44C5-BFFA-C763613671BF}"/>
              </a:ext>
            </a:extLst>
          </p:cNvPr>
          <p:cNvSpPr>
            <a:spLocks noGrp="1"/>
          </p:cNvSpPr>
          <p:nvPr/>
        </p:nvSpPr>
        <p:spPr>
          <a:xfrm>
            <a:off x="514350" y="15049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9" name="def-label-34">
            <a:extLst>
              <a:ext uri="{FF2B5EF4-FFF2-40B4-BE49-F238E27FC236}">
                <a16:creationId xmlns:a16="http://schemas.microsoft.com/office/drawing/2014/main" id="{80F352B8-9A12-460E-8C55-58C625DBC72D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2571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D8A23A"/>
                </a:solidFill>
              </a:defRPr>
            </a:pPr>
            <a:r>
              <a:rPr sz="1125" b="1">
                <a:solidFill>
                  <a:srgbClr val="D8A23A"/>
                </a:solidFill>
              </a:rPr>
              <a:t>ВИЗНАЧЕННЯ</a:t>
            </a:r>
          </a:p>
        </p:txBody>
      </p:sp>
      <p:sp>
        <p:nvSpPr>
          <p:cNvPr id="10" name="def-box-34">
            <a:extLst>
              <a:ext uri="{FF2B5EF4-FFF2-40B4-BE49-F238E27FC236}">
                <a16:creationId xmlns:a16="http://schemas.microsoft.com/office/drawing/2014/main" id="{9DBCBEF7-A476-46BC-AC5E-1B75E4B80D03}"/>
              </a:ext>
            </a:extLst>
          </p:cNvPr>
          <p:cNvSpPr>
            <a:spLocks noGrp="1"/>
          </p:cNvSpPr>
          <p:nvPr/>
        </p:nvSpPr>
        <p:spPr>
          <a:xfrm>
            <a:off x="514350" y="2105025"/>
            <a:ext cx="9010650" cy="1123950"/>
          </a:xfrm>
          <a:prstGeom prst="roundRect">
            <a:avLst>
              <a:gd name="adj" fmla="val 10169"/>
            </a:avLst>
          </a:prstGeom>
          <a:solidFill>
            <a:srgbClr val="123A2F"/>
          </a:solidFill>
          <a:ln w="9525">
            <a:solidFill>
              <a:srgbClr val="123A2F"/>
            </a:solidFill>
            <a:prstDash val="solid"/>
          </a:ln>
        </p:spPr>
      </p:sp>
      <p:sp>
        <p:nvSpPr>
          <p:cNvPr id="11" name="def-34">
            <a:extLst>
              <a:ext uri="{FF2B5EF4-FFF2-40B4-BE49-F238E27FC236}">
                <a16:creationId xmlns:a16="http://schemas.microsoft.com/office/drawing/2014/main" id="{FD3AA46E-409F-4D24-A012-94826EE44FB9}"/>
              </a:ext>
            </a:extLst>
          </p:cNvPr>
          <p:cNvSpPr>
            <a:spLocks noGrp="1"/>
          </p:cNvSpPr>
          <p:nvPr/>
        </p:nvSpPr>
        <p:spPr>
          <a:xfrm>
            <a:off x="838200" y="2286000"/>
            <a:ext cx="82867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Паразитизм — форма взаємодії, за якої один організм живе на поверхні або всередині іншого, живиться за його рахунок і завдає йому шкоди.</a:t>
            </a:r>
          </a:p>
        </p:txBody>
      </p:sp>
      <p:sp>
        <p:nvSpPr>
          <p:cNvPr id="12" name="body-label-34">
            <a:extLst>
              <a:ext uri="{FF2B5EF4-FFF2-40B4-BE49-F238E27FC236}">
                <a16:creationId xmlns:a16="http://schemas.microsoft.com/office/drawing/2014/main" id="{6727872F-6268-4AD2-80DD-2684C9B059A5}"/>
              </a:ext>
            </a:extLst>
          </p:cNvPr>
          <p:cNvSpPr>
            <a:spLocks noGrp="1"/>
          </p:cNvSpPr>
          <p:nvPr/>
        </p:nvSpPr>
        <p:spPr>
          <a:xfrm>
            <a:off x="514350" y="3495675"/>
            <a:ext cx="3619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2E654D"/>
                </a:solidFill>
              </a:defRPr>
            </a:pPr>
            <a:r>
              <a:rPr sz="1725" b="1">
                <a:solidFill>
                  <a:srgbClr val="2E654D"/>
                </a:solidFill>
              </a:rPr>
              <a:t>ОСНОВНІ ПОЛОЖЕННЯ</a:t>
            </a:r>
          </a:p>
        </p:txBody>
      </p:sp>
      <p:sp>
        <p:nvSpPr>
          <p:cNvPr id="13" name="body-34">
            <a:extLst>
              <a:ext uri="{FF2B5EF4-FFF2-40B4-BE49-F238E27FC236}">
                <a16:creationId xmlns:a16="http://schemas.microsoft.com/office/drawing/2014/main" id="{94E2A7A4-95EC-4A5B-865B-37A4A01BD674}"/>
              </a:ext>
            </a:extLst>
          </p:cNvPr>
          <p:cNvSpPr>
            <a:spLocks noGrp="1"/>
          </p:cNvSpPr>
          <p:nvPr/>
        </p:nvSpPr>
        <p:spPr>
          <a:xfrm>
            <a:off x="514350" y="3971925"/>
            <a:ext cx="8858250" cy="1971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14" name="bottom-34">
            <a:extLst>
              <a:ext uri="{FF2B5EF4-FFF2-40B4-BE49-F238E27FC236}">
                <a16:creationId xmlns:a16="http://schemas.microsoft.com/office/drawing/2014/main" id="{3BA5C1F2-4A79-4CD6-9855-35A6809DF41D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5613890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35">
            <a:extLst>
              <a:ext uri="{FF2B5EF4-FFF2-40B4-BE49-F238E27FC236}">
                <a16:creationId xmlns:a16="http://schemas.microsoft.com/office/drawing/2014/main" id="{386A4581-CBA8-4F40-8DBC-B60D1478609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35">
            <a:extLst>
              <a:ext uri="{FF2B5EF4-FFF2-40B4-BE49-F238E27FC236}">
                <a16:creationId xmlns:a16="http://schemas.microsoft.com/office/drawing/2014/main" id="{209D5982-F674-47F4-9045-1236B89D913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4" name="meta-35">
            <a:extLst>
              <a:ext uri="{FF2B5EF4-FFF2-40B4-BE49-F238E27FC236}">
                <a16:creationId xmlns:a16="http://schemas.microsoft.com/office/drawing/2014/main" id="{C7EF13FC-A5CB-4EB2-A700-0D3F549B20A8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7.4</a:t>
            </a:r>
          </a:p>
        </p:txBody>
      </p:sp>
      <p:sp>
        <p:nvSpPr>
          <p:cNvPr id="5" name="num-35">
            <a:extLst>
              <a:ext uri="{FF2B5EF4-FFF2-40B4-BE49-F238E27FC236}">
                <a16:creationId xmlns:a16="http://schemas.microsoft.com/office/drawing/2014/main" id="{2BFE4946-CDBC-4654-B7A7-60A621241B55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35</a:t>
            </a:r>
          </a:p>
        </p:txBody>
      </p:sp>
      <p:sp>
        <p:nvSpPr>
          <p:cNvPr id="6" name="foot-35">
            <a:extLst>
              <a:ext uri="{FF2B5EF4-FFF2-40B4-BE49-F238E27FC236}">
                <a16:creationId xmlns:a16="http://schemas.microsoft.com/office/drawing/2014/main" id="{0D0C0B5A-B1D7-43AA-8918-23E36055123D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title-35">
            <a:extLst>
              <a:ext uri="{FF2B5EF4-FFF2-40B4-BE49-F238E27FC236}">
                <a16:creationId xmlns:a16="http://schemas.microsoft.com/office/drawing/2014/main" id="{CDF42083-C11C-40A4-BD69-C4D79D953B54}"/>
              </a:ext>
            </a:extLst>
          </p:cNvPr>
          <p:cNvSpPr>
            <a:spLocks noGrp="1"/>
          </p:cNvSpPr>
          <p:nvPr/>
        </p:nvSpPr>
        <p:spPr>
          <a:xfrm>
            <a:off x="514350" y="628650"/>
            <a:ext cx="88582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173029"/>
                </a:solidFill>
              </a:defRPr>
            </a:pPr>
            <a:r>
              <a:rPr sz="2925" b="1">
                <a:solidFill>
                  <a:srgbClr val="173029"/>
                </a:solidFill>
              </a:rPr>
              <a:t>Мутуалізм</a:t>
            </a:r>
          </a:p>
        </p:txBody>
      </p:sp>
      <p:sp>
        <p:nvSpPr>
          <p:cNvPr id="8" name="rule-35">
            <a:extLst>
              <a:ext uri="{FF2B5EF4-FFF2-40B4-BE49-F238E27FC236}">
                <a16:creationId xmlns:a16="http://schemas.microsoft.com/office/drawing/2014/main" id="{D5A13AB5-9B05-4533-B328-9AE9A5721DD6}"/>
              </a:ext>
            </a:extLst>
          </p:cNvPr>
          <p:cNvSpPr>
            <a:spLocks noGrp="1"/>
          </p:cNvSpPr>
          <p:nvPr/>
        </p:nvSpPr>
        <p:spPr>
          <a:xfrm>
            <a:off x="514350" y="15049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9" name="def-label-35">
            <a:extLst>
              <a:ext uri="{FF2B5EF4-FFF2-40B4-BE49-F238E27FC236}">
                <a16:creationId xmlns:a16="http://schemas.microsoft.com/office/drawing/2014/main" id="{CDE69828-F612-4DF3-9208-8BA0EDC32928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2571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D8A23A"/>
                </a:solidFill>
              </a:defRPr>
            </a:pPr>
            <a:r>
              <a:rPr sz="1125" b="1">
                <a:solidFill>
                  <a:srgbClr val="D8A23A"/>
                </a:solidFill>
              </a:rPr>
              <a:t>ВИЗНАЧЕННЯ</a:t>
            </a:r>
          </a:p>
        </p:txBody>
      </p:sp>
      <p:sp>
        <p:nvSpPr>
          <p:cNvPr id="10" name="def-box-35">
            <a:extLst>
              <a:ext uri="{FF2B5EF4-FFF2-40B4-BE49-F238E27FC236}">
                <a16:creationId xmlns:a16="http://schemas.microsoft.com/office/drawing/2014/main" id="{3079D761-2173-4CBA-9F16-9F951F154D0F}"/>
              </a:ext>
            </a:extLst>
          </p:cNvPr>
          <p:cNvSpPr>
            <a:spLocks noGrp="1"/>
          </p:cNvSpPr>
          <p:nvPr/>
        </p:nvSpPr>
        <p:spPr>
          <a:xfrm>
            <a:off x="514350" y="2105025"/>
            <a:ext cx="9010650" cy="1123950"/>
          </a:xfrm>
          <a:prstGeom prst="roundRect">
            <a:avLst>
              <a:gd name="adj" fmla="val 10169"/>
            </a:avLst>
          </a:prstGeom>
          <a:solidFill>
            <a:srgbClr val="123A2F"/>
          </a:solidFill>
          <a:ln w="9525">
            <a:solidFill>
              <a:srgbClr val="123A2F"/>
            </a:solidFill>
            <a:prstDash val="solid"/>
          </a:ln>
        </p:spPr>
      </p:sp>
      <p:sp>
        <p:nvSpPr>
          <p:cNvPr id="11" name="def-35">
            <a:extLst>
              <a:ext uri="{FF2B5EF4-FFF2-40B4-BE49-F238E27FC236}">
                <a16:creationId xmlns:a16="http://schemas.microsoft.com/office/drawing/2014/main" id="{247D331A-86D1-4AAC-BF24-53EB1F6C9BF8}"/>
              </a:ext>
            </a:extLst>
          </p:cNvPr>
          <p:cNvSpPr>
            <a:spLocks noGrp="1"/>
          </p:cNvSpPr>
          <p:nvPr/>
        </p:nvSpPr>
        <p:spPr>
          <a:xfrm>
            <a:off x="838200" y="2286000"/>
            <a:ext cx="82867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Мутуалізм — взаємовигідні відносини між організмами різних видів.</a:t>
            </a:r>
          </a:p>
        </p:txBody>
      </p:sp>
      <p:sp>
        <p:nvSpPr>
          <p:cNvPr id="12" name="body-label-35">
            <a:extLst>
              <a:ext uri="{FF2B5EF4-FFF2-40B4-BE49-F238E27FC236}">
                <a16:creationId xmlns:a16="http://schemas.microsoft.com/office/drawing/2014/main" id="{718A6B37-F172-40DD-902E-A9CF2924E811}"/>
              </a:ext>
            </a:extLst>
          </p:cNvPr>
          <p:cNvSpPr>
            <a:spLocks noGrp="1"/>
          </p:cNvSpPr>
          <p:nvPr/>
        </p:nvSpPr>
        <p:spPr>
          <a:xfrm>
            <a:off x="514350" y="3495675"/>
            <a:ext cx="3619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2E654D"/>
                </a:solidFill>
              </a:defRPr>
            </a:pPr>
            <a:r>
              <a:rPr sz="1725" b="1">
                <a:solidFill>
                  <a:srgbClr val="2E654D"/>
                </a:solidFill>
              </a:rPr>
              <a:t>ОСНОВНІ ПОЛОЖЕННЯ</a:t>
            </a:r>
          </a:p>
        </p:txBody>
      </p:sp>
      <p:sp>
        <p:nvSpPr>
          <p:cNvPr id="13" name="body-35">
            <a:extLst>
              <a:ext uri="{FF2B5EF4-FFF2-40B4-BE49-F238E27FC236}">
                <a16:creationId xmlns:a16="http://schemas.microsoft.com/office/drawing/2014/main" id="{0F5C431D-77C9-45CC-9E42-D9CC38874D65}"/>
              </a:ext>
            </a:extLst>
          </p:cNvPr>
          <p:cNvSpPr>
            <a:spLocks noGrp="1"/>
          </p:cNvSpPr>
          <p:nvPr/>
        </p:nvSpPr>
        <p:spPr>
          <a:xfrm>
            <a:off x="514350" y="3971925"/>
            <a:ext cx="8858250" cy="1971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Прикладом є взаємодія рослин-запилювачів і комах або дерев і грибів, які утворюють мікоризу.</a:t>
            </a:r>
          </a:p>
        </p:txBody>
      </p:sp>
      <p:sp>
        <p:nvSpPr>
          <p:cNvPr id="14" name="bottom-35">
            <a:extLst>
              <a:ext uri="{FF2B5EF4-FFF2-40B4-BE49-F238E27FC236}">
                <a16:creationId xmlns:a16="http://schemas.microsoft.com/office/drawing/2014/main" id="{5DAF113F-D9EF-486B-B6A8-0AD978ADC71F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72933722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36">
            <a:extLst>
              <a:ext uri="{FF2B5EF4-FFF2-40B4-BE49-F238E27FC236}">
                <a16:creationId xmlns:a16="http://schemas.microsoft.com/office/drawing/2014/main" id="{157D6E3F-FF95-4B6C-A045-4B1470A073B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36">
            <a:extLst>
              <a:ext uri="{FF2B5EF4-FFF2-40B4-BE49-F238E27FC236}">
                <a16:creationId xmlns:a16="http://schemas.microsoft.com/office/drawing/2014/main" id="{970085D9-D6D5-45BC-83A1-5426F50178D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4" name="meta-36">
            <a:extLst>
              <a:ext uri="{FF2B5EF4-FFF2-40B4-BE49-F238E27FC236}">
                <a16:creationId xmlns:a16="http://schemas.microsoft.com/office/drawing/2014/main" id="{0092729D-7FA2-4955-880D-A043FDE92CF5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7.5</a:t>
            </a:r>
          </a:p>
        </p:txBody>
      </p:sp>
      <p:sp>
        <p:nvSpPr>
          <p:cNvPr id="5" name="num-36">
            <a:extLst>
              <a:ext uri="{FF2B5EF4-FFF2-40B4-BE49-F238E27FC236}">
                <a16:creationId xmlns:a16="http://schemas.microsoft.com/office/drawing/2014/main" id="{2B9F4949-EC18-430D-80C2-3304BE6406AD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36</a:t>
            </a:r>
          </a:p>
        </p:txBody>
      </p:sp>
      <p:sp>
        <p:nvSpPr>
          <p:cNvPr id="6" name="foot-36">
            <a:extLst>
              <a:ext uri="{FF2B5EF4-FFF2-40B4-BE49-F238E27FC236}">
                <a16:creationId xmlns:a16="http://schemas.microsoft.com/office/drawing/2014/main" id="{123D0694-CD81-44BE-B2A9-862F6B840A9C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title-36">
            <a:extLst>
              <a:ext uri="{FF2B5EF4-FFF2-40B4-BE49-F238E27FC236}">
                <a16:creationId xmlns:a16="http://schemas.microsoft.com/office/drawing/2014/main" id="{A369F403-95BF-4913-A454-530E0CE992E8}"/>
              </a:ext>
            </a:extLst>
          </p:cNvPr>
          <p:cNvSpPr>
            <a:spLocks noGrp="1"/>
          </p:cNvSpPr>
          <p:nvPr/>
        </p:nvSpPr>
        <p:spPr>
          <a:xfrm>
            <a:off x="514350" y="628650"/>
            <a:ext cx="88582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173029"/>
                </a:solidFill>
              </a:defRPr>
            </a:pPr>
            <a:r>
              <a:rPr sz="2925" b="1">
                <a:solidFill>
                  <a:srgbClr val="173029"/>
                </a:solidFill>
              </a:rPr>
              <a:t>Коменсалізм</a:t>
            </a:r>
          </a:p>
        </p:txBody>
      </p:sp>
      <p:sp>
        <p:nvSpPr>
          <p:cNvPr id="8" name="rule-36">
            <a:extLst>
              <a:ext uri="{FF2B5EF4-FFF2-40B4-BE49-F238E27FC236}">
                <a16:creationId xmlns:a16="http://schemas.microsoft.com/office/drawing/2014/main" id="{F70D71B0-F2E6-4EC3-BFB7-0236863B0BAD}"/>
              </a:ext>
            </a:extLst>
          </p:cNvPr>
          <p:cNvSpPr>
            <a:spLocks noGrp="1"/>
          </p:cNvSpPr>
          <p:nvPr/>
        </p:nvSpPr>
        <p:spPr>
          <a:xfrm>
            <a:off x="514350" y="15049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9" name="def-label-36">
            <a:extLst>
              <a:ext uri="{FF2B5EF4-FFF2-40B4-BE49-F238E27FC236}">
                <a16:creationId xmlns:a16="http://schemas.microsoft.com/office/drawing/2014/main" id="{60077709-3F27-4C23-B463-DE8AEE7E84B4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2571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D8A23A"/>
                </a:solidFill>
              </a:defRPr>
            </a:pPr>
            <a:r>
              <a:rPr sz="1125" b="1">
                <a:solidFill>
                  <a:srgbClr val="D8A23A"/>
                </a:solidFill>
              </a:rPr>
              <a:t>ВИЗНАЧЕННЯ</a:t>
            </a:r>
          </a:p>
        </p:txBody>
      </p:sp>
      <p:sp>
        <p:nvSpPr>
          <p:cNvPr id="10" name="def-box-36">
            <a:extLst>
              <a:ext uri="{FF2B5EF4-FFF2-40B4-BE49-F238E27FC236}">
                <a16:creationId xmlns:a16="http://schemas.microsoft.com/office/drawing/2014/main" id="{1A236501-0E63-4FF4-A63F-B7F4CA6B228E}"/>
              </a:ext>
            </a:extLst>
          </p:cNvPr>
          <p:cNvSpPr>
            <a:spLocks noGrp="1"/>
          </p:cNvSpPr>
          <p:nvPr/>
        </p:nvSpPr>
        <p:spPr>
          <a:xfrm>
            <a:off x="514350" y="2105025"/>
            <a:ext cx="9010650" cy="1123950"/>
          </a:xfrm>
          <a:prstGeom prst="roundRect">
            <a:avLst>
              <a:gd name="adj" fmla="val 10169"/>
            </a:avLst>
          </a:prstGeom>
          <a:solidFill>
            <a:srgbClr val="123A2F"/>
          </a:solidFill>
          <a:ln w="9525">
            <a:solidFill>
              <a:srgbClr val="123A2F"/>
            </a:solidFill>
            <a:prstDash val="solid"/>
          </a:ln>
        </p:spPr>
      </p:sp>
      <p:sp>
        <p:nvSpPr>
          <p:cNvPr id="11" name="def-36">
            <a:extLst>
              <a:ext uri="{FF2B5EF4-FFF2-40B4-BE49-F238E27FC236}">
                <a16:creationId xmlns:a16="http://schemas.microsoft.com/office/drawing/2014/main" id="{459FB56C-3A7C-4039-9728-1D20873130D5}"/>
              </a:ext>
            </a:extLst>
          </p:cNvPr>
          <p:cNvSpPr>
            <a:spLocks noGrp="1"/>
          </p:cNvSpPr>
          <p:nvPr/>
        </p:nvSpPr>
        <p:spPr>
          <a:xfrm>
            <a:off x="838200" y="2286000"/>
            <a:ext cx="82867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Коменсалізм — взаємодія, за якої один організм отримує користь, а інший не зазнає істотної користі або шкоди.</a:t>
            </a:r>
          </a:p>
        </p:txBody>
      </p:sp>
      <p:sp>
        <p:nvSpPr>
          <p:cNvPr id="12" name="body-label-36">
            <a:extLst>
              <a:ext uri="{FF2B5EF4-FFF2-40B4-BE49-F238E27FC236}">
                <a16:creationId xmlns:a16="http://schemas.microsoft.com/office/drawing/2014/main" id="{ADBAAD63-E145-4246-ACFB-749469AE057C}"/>
              </a:ext>
            </a:extLst>
          </p:cNvPr>
          <p:cNvSpPr>
            <a:spLocks noGrp="1"/>
          </p:cNvSpPr>
          <p:nvPr/>
        </p:nvSpPr>
        <p:spPr>
          <a:xfrm>
            <a:off x="514350" y="3495675"/>
            <a:ext cx="3619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2E654D"/>
                </a:solidFill>
              </a:defRPr>
            </a:pPr>
            <a:r>
              <a:rPr sz="1725" b="1">
                <a:solidFill>
                  <a:srgbClr val="2E654D"/>
                </a:solidFill>
              </a:rPr>
              <a:t>ОСНОВНІ ПОЛОЖЕННЯ</a:t>
            </a:r>
          </a:p>
        </p:txBody>
      </p:sp>
      <p:sp>
        <p:nvSpPr>
          <p:cNvPr id="13" name="body-36">
            <a:extLst>
              <a:ext uri="{FF2B5EF4-FFF2-40B4-BE49-F238E27FC236}">
                <a16:creationId xmlns:a16="http://schemas.microsoft.com/office/drawing/2014/main" id="{E5103FD1-DB71-4CAC-90A8-4800BB1EBDEE}"/>
              </a:ext>
            </a:extLst>
          </p:cNvPr>
          <p:cNvSpPr>
            <a:spLocks noGrp="1"/>
          </p:cNvSpPr>
          <p:nvPr/>
        </p:nvSpPr>
        <p:spPr>
          <a:xfrm>
            <a:off x="514350" y="3971925"/>
            <a:ext cx="8858250" cy="1971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Складність біотичних зв’язків підвищує цілісність біоценозу. Руйнування таких зв’язків зменшує його стійкість.</a:t>
            </a:r>
          </a:p>
        </p:txBody>
      </p:sp>
      <p:sp>
        <p:nvSpPr>
          <p:cNvPr id="14" name="bottom-36">
            <a:extLst>
              <a:ext uri="{FF2B5EF4-FFF2-40B4-BE49-F238E27FC236}">
                <a16:creationId xmlns:a16="http://schemas.microsoft.com/office/drawing/2014/main" id="{0A0B6F2C-C7D9-42F0-BF7B-D29A89C68A00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00840765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37">
            <a:extLst>
              <a:ext uri="{FF2B5EF4-FFF2-40B4-BE49-F238E27FC236}">
                <a16:creationId xmlns:a16="http://schemas.microsoft.com/office/drawing/2014/main" id="{06B51ED8-B968-41E7-95F5-C37064D8E70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37">
            <a:extLst>
              <a:ext uri="{FF2B5EF4-FFF2-40B4-BE49-F238E27FC236}">
                <a16:creationId xmlns:a16="http://schemas.microsoft.com/office/drawing/2014/main" id="{9C0FC8C6-C934-4FDB-8E80-9867791ECFE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D8A23A"/>
          </a:solidFill>
          <a:ln w="9525">
            <a:solidFill>
              <a:srgbClr val="D8A23A"/>
            </a:solidFill>
            <a:prstDash val="solid"/>
          </a:ln>
        </p:spPr>
      </p:sp>
      <p:sp>
        <p:nvSpPr>
          <p:cNvPr id="4" name="meta-37">
            <a:extLst>
              <a:ext uri="{FF2B5EF4-FFF2-40B4-BE49-F238E27FC236}">
                <a16:creationId xmlns:a16="http://schemas.microsoft.com/office/drawing/2014/main" id="{4B9477E0-F4C0-4783-AFAC-0C3DF0FFA26B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8</a:t>
            </a:r>
          </a:p>
        </p:txBody>
      </p:sp>
      <p:sp>
        <p:nvSpPr>
          <p:cNvPr id="5" name="num-37">
            <a:extLst>
              <a:ext uri="{FF2B5EF4-FFF2-40B4-BE49-F238E27FC236}">
                <a16:creationId xmlns:a16="http://schemas.microsoft.com/office/drawing/2014/main" id="{053D4DC4-3F3D-4D3B-9CAF-AF1AB3878F04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37</a:t>
            </a:r>
          </a:p>
        </p:txBody>
      </p:sp>
      <p:sp>
        <p:nvSpPr>
          <p:cNvPr id="6" name="foot-37">
            <a:extLst>
              <a:ext uri="{FF2B5EF4-FFF2-40B4-BE49-F238E27FC236}">
                <a16:creationId xmlns:a16="http://schemas.microsoft.com/office/drawing/2014/main" id="{941A4AF0-5F8A-497C-A0EE-093FD454FA62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section-label-37">
            <a:extLst>
              <a:ext uri="{FF2B5EF4-FFF2-40B4-BE49-F238E27FC236}">
                <a16:creationId xmlns:a16="http://schemas.microsoft.com/office/drawing/2014/main" id="{6E712504-BCAA-4FFD-A1D0-EF18AADD983E}"/>
              </a:ext>
            </a:extLst>
          </p:cNvPr>
          <p:cNvSpPr>
            <a:spLocks noGrp="1"/>
          </p:cNvSpPr>
          <p:nvPr/>
        </p:nvSpPr>
        <p:spPr>
          <a:xfrm>
            <a:off x="514350" y="781050"/>
            <a:ext cx="285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>
                <a:solidFill>
                  <a:srgbClr val="D8A23A"/>
                </a:solidFill>
              </a:defRPr>
            </a:pPr>
            <a:r>
              <a:rPr sz="1275" b="1">
                <a:solidFill>
                  <a:srgbClr val="D8A23A"/>
                </a:solidFill>
              </a:rPr>
              <a:t>РОЗДІЛ 8</a:t>
            </a:r>
          </a:p>
        </p:txBody>
      </p:sp>
      <p:sp>
        <p:nvSpPr>
          <p:cNvPr id="8" name="section-title-37">
            <a:extLst>
              <a:ext uri="{FF2B5EF4-FFF2-40B4-BE49-F238E27FC236}">
                <a16:creationId xmlns:a16="http://schemas.microsoft.com/office/drawing/2014/main" id="{D120E6C7-9E28-4A9B-BF94-9B43B15FEB53}"/>
              </a:ext>
            </a:extLst>
          </p:cNvPr>
          <p:cNvSpPr>
            <a:spLocks noGrp="1"/>
          </p:cNvSpPr>
          <p:nvPr/>
        </p:nvSpPr>
        <p:spPr>
          <a:xfrm>
            <a:off x="514350" y="1219200"/>
            <a:ext cx="87630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150" b="1">
                <a:solidFill>
                  <a:srgbClr val="173029"/>
                </a:solidFill>
              </a:defRPr>
            </a:pPr>
            <a:r>
              <a:rPr sz="3150" b="1">
                <a:solidFill>
                  <a:srgbClr val="173029"/>
                </a:solidFill>
              </a:rPr>
              <a:t>Функціонування і саморегуляція біогеоценозу</a:t>
            </a:r>
          </a:p>
        </p:txBody>
      </p:sp>
      <p:sp>
        <p:nvSpPr>
          <p:cNvPr id="9" name="section-rule-37">
            <a:extLst>
              <a:ext uri="{FF2B5EF4-FFF2-40B4-BE49-F238E27FC236}">
                <a16:creationId xmlns:a16="http://schemas.microsoft.com/office/drawing/2014/main" id="{E361A762-0946-431C-A3A0-643FBB3C65D0}"/>
              </a:ext>
            </a:extLst>
          </p:cNvPr>
          <p:cNvSpPr>
            <a:spLocks noGrp="1"/>
          </p:cNvSpPr>
          <p:nvPr/>
        </p:nvSpPr>
        <p:spPr>
          <a:xfrm>
            <a:off x="514350" y="2200275"/>
            <a:ext cx="9010650" cy="47625"/>
          </a:xfrm>
          <a:prstGeom prst="rect">
            <a:avLst/>
          </a:prstGeom>
          <a:solidFill>
            <a:srgbClr val="D8A23A"/>
          </a:solidFill>
          <a:ln w="9525">
            <a:solidFill>
              <a:srgbClr val="D8A23A"/>
            </a:solidFill>
            <a:prstDash val="solid"/>
          </a:ln>
        </p:spPr>
      </p:sp>
      <p:sp>
        <p:nvSpPr>
          <p:cNvPr id="10" name="child-label-37">
            <a:extLst>
              <a:ext uri="{FF2B5EF4-FFF2-40B4-BE49-F238E27FC236}">
                <a16:creationId xmlns:a16="http://schemas.microsoft.com/office/drawing/2014/main" id="{C887C1F1-E14A-459A-9A68-CB95319CEE5E}"/>
              </a:ext>
            </a:extLst>
          </p:cNvPr>
          <p:cNvSpPr>
            <a:spLocks noGrp="1"/>
          </p:cNvSpPr>
          <p:nvPr/>
        </p:nvSpPr>
        <p:spPr>
          <a:xfrm>
            <a:off x="514350" y="2647950"/>
            <a:ext cx="2286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00" b="1">
                <a:solidFill>
                  <a:srgbClr val="2E654D"/>
                </a:solidFill>
              </a:defRPr>
            </a:pPr>
            <a:r>
              <a:rPr sz="1800" b="1">
                <a:solidFill>
                  <a:srgbClr val="2E654D"/>
                </a:solidFill>
              </a:rPr>
              <a:t>Підпункти</a:t>
            </a:r>
          </a:p>
        </p:txBody>
      </p:sp>
      <p:sp>
        <p:nvSpPr>
          <p:cNvPr id="11" name="child1-37">
            <a:extLst>
              <a:ext uri="{FF2B5EF4-FFF2-40B4-BE49-F238E27FC236}">
                <a16:creationId xmlns:a16="http://schemas.microsoft.com/office/drawing/2014/main" id="{F65DD685-EC1D-4707-8921-BA5981CA8D15}"/>
              </a:ext>
            </a:extLst>
          </p:cNvPr>
          <p:cNvSpPr>
            <a:spLocks noGrp="1"/>
          </p:cNvSpPr>
          <p:nvPr/>
        </p:nvSpPr>
        <p:spPr>
          <a:xfrm>
            <a:off x="514350" y="3190875"/>
            <a:ext cx="4095750" cy="2286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8.1. Потік енергії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8.2. Колообіг речовин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8.3. Саморегуляція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8.4. Стійкість</a:t>
            </a:r>
          </a:p>
        </p:txBody>
      </p:sp>
      <p:sp>
        <p:nvSpPr>
          <p:cNvPr id="12" name="section-bottom-37">
            <a:extLst>
              <a:ext uri="{FF2B5EF4-FFF2-40B4-BE49-F238E27FC236}">
                <a16:creationId xmlns:a16="http://schemas.microsoft.com/office/drawing/2014/main" id="{E32F4D8F-241E-4D7D-87A1-B7377C747AEE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D8A23A"/>
          </a:solidFill>
          <a:ln w="9525">
            <a:solidFill>
              <a:srgbClr val="D8A23A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87828606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38">
            <a:extLst>
              <a:ext uri="{FF2B5EF4-FFF2-40B4-BE49-F238E27FC236}">
                <a16:creationId xmlns:a16="http://schemas.microsoft.com/office/drawing/2014/main" id="{C14375C4-AAC9-4828-9E98-A943CEE0D5C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38">
            <a:extLst>
              <a:ext uri="{FF2B5EF4-FFF2-40B4-BE49-F238E27FC236}">
                <a16:creationId xmlns:a16="http://schemas.microsoft.com/office/drawing/2014/main" id="{56F196FA-B2D3-4210-9103-C0EA04CC0E1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4" name="meta-38">
            <a:extLst>
              <a:ext uri="{FF2B5EF4-FFF2-40B4-BE49-F238E27FC236}">
                <a16:creationId xmlns:a16="http://schemas.microsoft.com/office/drawing/2014/main" id="{D6EAA37D-C4E9-469E-A9BB-C99D3BD7BA9B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8.1</a:t>
            </a:r>
          </a:p>
        </p:txBody>
      </p:sp>
      <p:sp>
        <p:nvSpPr>
          <p:cNvPr id="5" name="num-38">
            <a:extLst>
              <a:ext uri="{FF2B5EF4-FFF2-40B4-BE49-F238E27FC236}">
                <a16:creationId xmlns:a16="http://schemas.microsoft.com/office/drawing/2014/main" id="{D97385F9-0814-4294-AB80-3D2A2EAF0AD9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38</a:t>
            </a:r>
          </a:p>
        </p:txBody>
      </p:sp>
      <p:sp>
        <p:nvSpPr>
          <p:cNvPr id="6" name="foot-38">
            <a:extLst>
              <a:ext uri="{FF2B5EF4-FFF2-40B4-BE49-F238E27FC236}">
                <a16:creationId xmlns:a16="http://schemas.microsoft.com/office/drawing/2014/main" id="{49E2DAD0-718F-4722-8849-C4BD68BA7E59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title-38">
            <a:extLst>
              <a:ext uri="{FF2B5EF4-FFF2-40B4-BE49-F238E27FC236}">
                <a16:creationId xmlns:a16="http://schemas.microsoft.com/office/drawing/2014/main" id="{1F03D874-2DD3-459A-B9DF-B56A1A611A3D}"/>
              </a:ext>
            </a:extLst>
          </p:cNvPr>
          <p:cNvSpPr>
            <a:spLocks noGrp="1"/>
          </p:cNvSpPr>
          <p:nvPr/>
        </p:nvSpPr>
        <p:spPr>
          <a:xfrm>
            <a:off x="514350" y="628650"/>
            <a:ext cx="88582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173029"/>
                </a:solidFill>
              </a:defRPr>
            </a:pPr>
            <a:r>
              <a:rPr sz="2925" b="1">
                <a:solidFill>
                  <a:srgbClr val="173029"/>
                </a:solidFill>
              </a:rPr>
              <a:t>Потік енергії</a:t>
            </a:r>
          </a:p>
        </p:txBody>
      </p:sp>
      <p:sp>
        <p:nvSpPr>
          <p:cNvPr id="8" name="rule-38">
            <a:extLst>
              <a:ext uri="{FF2B5EF4-FFF2-40B4-BE49-F238E27FC236}">
                <a16:creationId xmlns:a16="http://schemas.microsoft.com/office/drawing/2014/main" id="{FD8219ED-B53C-4EBE-AB0B-BDB8ABE5C954}"/>
              </a:ext>
            </a:extLst>
          </p:cNvPr>
          <p:cNvSpPr>
            <a:spLocks noGrp="1"/>
          </p:cNvSpPr>
          <p:nvPr/>
        </p:nvSpPr>
        <p:spPr>
          <a:xfrm>
            <a:off x="514350" y="15049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9" name="body-label-38">
            <a:extLst>
              <a:ext uri="{FF2B5EF4-FFF2-40B4-BE49-F238E27FC236}">
                <a16:creationId xmlns:a16="http://schemas.microsoft.com/office/drawing/2014/main" id="{DF9F2E0F-16A6-4DDA-BD01-2A3F412C2B52}"/>
              </a:ext>
            </a:extLst>
          </p:cNvPr>
          <p:cNvSpPr>
            <a:spLocks noGrp="1"/>
          </p:cNvSpPr>
          <p:nvPr/>
        </p:nvSpPr>
        <p:spPr>
          <a:xfrm>
            <a:off x="514350" y="1809750"/>
            <a:ext cx="3619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2E654D"/>
                </a:solidFill>
              </a:defRPr>
            </a:pPr>
            <a:r>
              <a:rPr sz="1725" b="1">
                <a:solidFill>
                  <a:srgbClr val="2E654D"/>
                </a:solidFill>
              </a:rPr>
              <a:t>ОСНОВНІ ПОЛОЖЕННЯ</a:t>
            </a:r>
          </a:p>
        </p:txBody>
      </p:sp>
      <p:sp>
        <p:nvSpPr>
          <p:cNvPr id="10" name="body-38">
            <a:extLst>
              <a:ext uri="{FF2B5EF4-FFF2-40B4-BE49-F238E27FC236}">
                <a16:creationId xmlns:a16="http://schemas.microsoft.com/office/drawing/2014/main" id="{45777F2D-2C90-488A-9F1F-ACA3F5643615}"/>
              </a:ext>
            </a:extLst>
          </p:cNvPr>
          <p:cNvSpPr>
            <a:spLocks noGrp="1"/>
          </p:cNvSpPr>
          <p:nvPr/>
        </p:nvSpPr>
        <p:spPr>
          <a:xfrm>
            <a:off x="514350" y="2324100"/>
            <a:ext cx="8858250" cy="3524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Головним джерелом енергії для більшості біогеоценозів є Сонце.</a:t>
            </a:r>
          </a:p>
          <a:p>
            <a:endParaRPr sz="1425" b="0">
              <a:solidFill>
                <a:srgbClr val="5F6F68"/>
              </a:solidFill>
            </a:endParaRP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Енергія проходить шлях:</a:t>
            </a:r>
          </a:p>
          <a:p>
            <a:endParaRPr sz="1425" b="0">
              <a:solidFill>
                <a:srgbClr val="5F6F68"/>
              </a:solidFill>
            </a:endParaRP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Сонце → продуценти →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консументи → редуценти.</a:t>
            </a:r>
          </a:p>
          <a:p>
            <a:endParaRPr sz="1425" b="0">
              <a:solidFill>
                <a:srgbClr val="5F6F68"/>
              </a:solidFill>
            </a:endParaRP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На кожному трофічному рівні частина енергії витрачається на життєдіяльність і розсіюється у вигляді тепла.</a:t>
            </a:r>
          </a:p>
        </p:txBody>
      </p:sp>
      <p:sp>
        <p:nvSpPr>
          <p:cNvPr id="11" name="bottom-38">
            <a:extLst>
              <a:ext uri="{FF2B5EF4-FFF2-40B4-BE49-F238E27FC236}">
                <a16:creationId xmlns:a16="http://schemas.microsoft.com/office/drawing/2014/main" id="{00E068D8-A26B-4B7F-893D-FDC8FAE4AE38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202352878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39">
            <a:extLst>
              <a:ext uri="{FF2B5EF4-FFF2-40B4-BE49-F238E27FC236}">
                <a16:creationId xmlns:a16="http://schemas.microsoft.com/office/drawing/2014/main" id="{57D2CE92-69D7-4625-B9E9-FF0858821B8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39">
            <a:extLst>
              <a:ext uri="{FF2B5EF4-FFF2-40B4-BE49-F238E27FC236}">
                <a16:creationId xmlns:a16="http://schemas.microsoft.com/office/drawing/2014/main" id="{272FB7C0-CC2D-410D-AC31-3477067C909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4" name="meta-39">
            <a:extLst>
              <a:ext uri="{FF2B5EF4-FFF2-40B4-BE49-F238E27FC236}">
                <a16:creationId xmlns:a16="http://schemas.microsoft.com/office/drawing/2014/main" id="{8CCA6CF2-7475-4422-9AA8-8491C396ABDF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8.2</a:t>
            </a:r>
          </a:p>
        </p:txBody>
      </p:sp>
      <p:sp>
        <p:nvSpPr>
          <p:cNvPr id="5" name="num-39">
            <a:extLst>
              <a:ext uri="{FF2B5EF4-FFF2-40B4-BE49-F238E27FC236}">
                <a16:creationId xmlns:a16="http://schemas.microsoft.com/office/drawing/2014/main" id="{E77900E5-A5E0-4825-BC35-B287CDE3F2C8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39</a:t>
            </a:r>
          </a:p>
        </p:txBody>
      </p:sp>
      <p:sp>
        <p:nvSpPr>
          <p:cNvPr id="6" name="foot-39">
            <a:extLst>
              <a:ext uri="{FF2B5EF4-FFF2-40B4-BE49-F238E27FC236}">
                <a16:creationId xmlns:a16="http://schemas.microsoft.com/office/drawing/2014/main" id="{96AFF3CE-3119-4197-8DC0-304C7902B9D8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title-39">
            <a:extLst>
              <a:ext uri="{FF2B5EF4-FFF2-40B4-BE49-F238E27FC236}">
                <a16:creationId xmlns:a16="http://schemas.microsoft.com/office/drawing/2014/main" id="{08531AFA-6457-41C9-8022-973EAA77772A}"/>
              </a:ext>
            </a:extLst>
          </p:cNvPr>
          <p:cNvSpPr>
            <a:spLocks noGrp="1"/>
          </p:cNvSpPr>
          <p:nvPr/>
        </p:nvSpPr>
        <p:spPr>
          <a:xfrm>
            <a:off x="514350" y="628650"/>
            <a:ext cx="88582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173029"/>
                </a:solidFill>
              </a:defRPr>
            </a:pPr>
            <a:r>
              <a:rPr sz="2925" b="1">
                <a:solidFill>
                  <a:srgbClr val="173029"/>
                </a:solidFill>
              </a:rPr>
              <a:t>Колообіг речовин</a:t>
            </a:r>
          </a:p>
        </p:txBody>
      </p:sp>
      <p:sp>
        <p:nvSpPr>
          <p:cNvPr id="8" name="rule-39">
            <a:extLst>
              <a:ext uri="{FF2B5EF4-FFF2-40B4-BE49-F238E27FC236}">
                <a16:creationId xmlns:a16="http://schemas.microsoft.com/office/drawing/2014/main" id="{DFFA09ED-1CC8-4906-A94D-026447DA2293}"/>
              </a:ext>
            </a:extLst>
          </p:cNvPr>
          <p:cNvSpPr>
            <a:spLocks noGrp="1"/>
          </p:cNvSpPr>
          <p:nvPr/>
        </p:nvSpPr>
        <p:spPr>
          <a:xfrm>
            <a:off x="514350" y="15049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9" name="def-label-39">
            <a:extLst>
              <a:ext uri="{FF2B5EF4-FFF2-40B4-BE49-F238E27FC236}">
                <a16:creationId xmlns:a16="http://schemas.microsoft.com/office/drawing/2014/main" id="{569F08E0-40B1-497A-A4B2-B8FAB4241690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2571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D8A23A"/>
                </a:solidFill>
              </a:defRPr>
            </a:pPr>
            <a:r>
              <a:rPr sz="1125" b="1">
                <a:solidFill>
                  <a:srgbClr val="D8A23A"/>
                </a:solidFill>
              </a:rPr>
              <a:t>ВИЗНАЧЕННЯ</a:t>
            </a:r>
          </a:p>
        </p:txBody>
      </p:sp>
      <p:sp>
        <p:nvSpPr>
          <p:cNvPr id="10" name="def-box-39">
            <a:extLst>
              <a:ext uri="{FF2B5EF4-FFF2-40B4-BE49-F238E27FC236}">
                <a16:creationId xmlns:a16="http://schemas.microsoft.com/office/drawing/2014/main" id="{BCDBC079-BFFE-4D90-A8B2-94A270A41C64}"/>
              </a:ext>
            </a:extLst>
          </p:cNvPr>
          <p:cNvSpPr>
            <a:spLocks noGrp="1"/>
          </p:cNvSpPr>
          <p:nvPr/>
        </p:nvSpPr>
        <p:spPr>
          <a:xfrm>
            <a:off x="514350" y="2105025"/>
            <a:ext cx="9010650" cy="1123950"/>
          </a:xfrm>
          <a:prstGeom prst="roundRect">
            <a:avLst>
              <a:gd name="adj" fmla="val 10169"/>
            </a:avLst>
          </a:prstGeom>
          <a:solidFill>
            <a:srgbClr val="123A2F"/>
          </a:solidFill>
          <a:ln w="9525">
            <a:solidFill>
              <a:srgbClr val="123A2F"/>
            </a:solidFill>
            <a:prstDash val="solid"/>
          </a:ln>
        </p:spPr>
      </p:sp>
      <p:sp>
        <p:nvSpPr>
          <p:cNvPr id="11" name="def-39">
            <a:extLst>
              <a:ext uri="{FF2B5EF4-FFF2-40B4-BE49-F238E27FC236}">
                <a16:creationId xmlns:a16="http://schemas.microsoft.com/office/drawing/2014/main" id="{4A782BFC-2E2B-4E42-9D17-2D86308C1E54}"/>
              </a:ext>
            </a:extLst>
          </p:cNvPr>
          <p:cNvSpPr>
            <a:spLocks noGrp="1"/>
          </p:cNvSpPr>
          <p:nvPr/>
        </p:nvSpPr>
        <p:spPr>
          <a:xfrm>
            <a:off x="838200" y="2286000"/>
            <a:ext cx="82867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Біологічний колообіг речовин — багаторазове переміщення хімічних елементів між живими організмами та неживими компонентами середовища.</a:t>
            </a:r>
          </a:p>
        </p:txBody>
      </p:sp>
      <p:sp>
        <p:nvSpPr>
          <p:cNvPr id="12" name="body-label-39">
            <a:extLst>
              <a:ext uri="{FF2B5EF4-FFF2-40B4-BE49-F238E27FC236}">
                <a16:creationId xmlns:a16="http://schemas.microsoft.com/office/drawing/2014/main" id="{E6E1D0C1-B114-495A-A4D7-98206FECDB76}"/>
              </a:ext>
            </a:extLst>
          </p:cNvPr>
          <p:cNvSpPr>
            <a:spLocks noGrp="1"/>
          </p:cNvSpPr>
          <p:nvPr/>
        </p:nvSpPr>
        <p:spPr>
          <a:xfrm>
            <a:off x="514350" y="3495675"/>
            <a:ext cx="3619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2E654D"/>
                </a:solidFill>
              </a:defRPr>
            </a:pPr>
            <a:r>
              <a:rPr sz="1725" b="1">
                <a:solidFill>
                  <a:srgbClr val="2E654D"/>
                </a:solidFill>
              </a:rPr>
              <a:t>ОСНОВНІ ПОЛОЖЕННЯ</a:t>
            </a:r>
          </a:p>
        </p:txBody>
      </p:sp>
      <p:sp>
        <p:nvSpPr>
          <p:cNvPr id="13" name="body-39">
            <a:extLst>
              <a:ext uri="{FF2B5EF4-FFF2-40B4-BE49-F238E27FC236}">
                <a16:creationId xmlns:a16="http://schemas.microsoft.com/office/drawing/2014/main" id="{8D4AA07A-D920-44BB-890F-BD92A3527917}"/>
              </a:ext>
            </a:extLst>
          </p:cNvPr>
          <p:cNvSpPr>
            <a:spLocks noGrp="1"/>
          </p:cNvSpPr>
          <p:nvPr/>
        </p:nvSpPr>
        <p:spPr>
          <a:xfrm>
            <a:off x="514350" y="3971925"/>
            <a:ext cx="8858250" cy="1971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Рослини поглинають воду і мінеральні речовини. Тварини споживають рослини або інших тварин. Після відмирання органічна речовина розкладається редуцентами, а поживні елементи повертаються в середовище.</a:t>
            </a:r>
          </a:p>
        </p:txBody>
      </p:sp>
      <p:sp>
        <p:nvSpPr>
          <p:cNvPr id="14" name="bottom-39">
            <a:extLst>
              <a:ext uri="{FF2B5EF4-FFF2-40B4-BE49-F238E27FC236}">
                <a16:creationId xmlns:a16="http://schemas.microsoft.com/office/drawing/2014/main" id="{59F16EB0-6F80-4ACD-87C2-73BD742DBDA5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95224646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40">
            <a:extLst>
              <a:ext uri="{FF2B5EF4-FFF2-40B4-BE49-F238E27FC236}">
                <a16:creationId xmlns:a16="http://schemas.microsoft.com/office/drawing/2014/main" id="{87941E5E-DF90-47B4-A917-1AC1CC4A1B0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40">
            <a:extLst>
              <a:ext uri="{FF2B5EF4-FFF2-40B4-BE49-F238E27FC236}">
                <a16:creationId xmlns:a16="http://schemas.microsoft.com/office/drawing/2014/main" id="{3C153C50-C42D-408F-99BA-CA7B36870AC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4" name="meta-40">
            <a:extLst>
              <a:ext uri="{FF2B5EF4-FFF2-40B4-BE49-F238E27FC236}">
                <a16:creationId xmlns:a16="http://schemas.microsoft.com/office/drawing/2014/main" id="{343C729B-F7E7-42BA-8712-E5CEB6DD6AE8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8.3</a:t>
            </a:r>
          </a:p>
        </p:txBody>
      </p:sp>
      <p:sp>
        <p:nvSpPr>
          <p:cNvPr id="5" name="num-40">
            <a:extLst>
              <a:ext uri="{FF2B5EF4-FFF2-40B4-BE49-F238E27FC236}">
                <a16:creationId xmlns:a16="http://schemas.microsoft.com/office/drawing/2014/main" id="{7DF4CE90-CDE8-4C0B-BD21-9FC119B26931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40</a:t>
            </a:r>
          </a:p>
        </p:txBody>
      </p:sp>
      <p:sp>
        <p:nvSpPr>
          <p:cNvPr id="6" name="foot-40">
            <a:extLst>
              <a:ext uri="{FF2B5EF4-FFF2-40B4-BE49-F238E27FC236}">
                <a16:creationId xmlns:a16="http://schemas.microsoft.com/office/drawing/2014/main" id="{1D492A04-4D07-42EF-BB39-A14BA000FB63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title-40">
            <a:extLst>
              <a:ext uri="{FF2B5EF4-FFF2-40B4-BE49-F238E27FC236}">
                <a16:creationId xmlns:a16="http://schemas.microsoft.com/office/drawing/2014/main" id="{F73FE470-A6A6-4A09-84DB-F96F32A39136}"/>
              </a:ext>
            </a:extLst>
          </p:cNvPr>
          <p:cNvSpPr>
            <a:spLocks noGrp="1"/>
          </p:cNvSpPr>
          <p:nvPr/>
        </p:nvSpPr>
        <p:spPr>
          <a:xfrm>
            <a:off x="514350" y="628650"/>
            <a:ext cx="88582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173029"/>
                </a:solidFill>
              </a:defRPr>
            </a:pPr>
            <a:r>
              <a:rPr sz="2925" b="1">
                <a:solidFill>
                  <a:srgbClr val="173029"/>
                </a:solidFill>
              </a:rPr>
              <a:t>Саморегуляція</a:t>
            </a:r>
          </a:p>
        </p:txBody>
      </p:sp>
      <p:sp>
        <p:nvSpPr>
          <p:cNvPr id="8" name="rule-40">
            <a:extLst>
              <a:ext uri="{FF2B5EF4-FFF2-40B4-BE49-F238E27FC236}">
                <a16:creationId xmlns:a16="http://schemas.microsoft.com/office/drawing/2014/main" id="{09D63BAE-60D3-4E20-AA23-C4D546F9AEF2}"/>
              </a:ext>
            </a:extLst>
          </p:cNvPr>
          <p:cNvSpPr>
            <a:spLocks noGrp="1"/>
          </p:cNvSpPr>
          <p:nvPr/>
        </p:nvSpPr>
        <p:spPr>
          <a:xfrm>
            <a:off x="514350" y="15049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9" name="def-label-40">
            <a:extLst>
              <a:ext uri="{FF2B5EF4-FFF2-40B4-BE49-F238E27FC236}">
                <a16:creationId xmlns:a16="http://schemas.microsoft.com/office/drawing/2014/main" id="{A2DCF9C7-9A84-4504-88FF-CB779F3EE429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2571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D8A23A"/>
                </a:solidFill>
              </a:defRPr>
            </a:pPr>
            <a:r>
              <a:rPr sz="1125" b="1">
                <a:solidFill>
                  <a:srgbClr val="D8A23A"/>
                </a:solidFill>
              </a:rPr>
              <a:t>ВИЗНАЧЕННЯ</a:t>
            </a:r>
          </a:p>
        </p:txBody>
      </p:sp>
      <p:sp>
        <p:nvSpPr>
          <p:cNvPr id="10" name="def-box-40">
            <a:extLst>
              <a:ext uri="{FF2B5EF4-FFF2-40B4-BE49-F238E27FC236}">
                <a16:creationId xmlns:a16="http://schemas.microsoft.com/office/drawing/2014/main" id="{7EC4D905-4A7B-4608-912D-8384B6F0F1D4}"/>
              </a:ext>
            </a:extLst>
          </p:cNvPr>
          <p:cNvSpPr>
            <a:spLocks noGrp="1"/>
          </p:cNvSpPr>
          <p:nvPr/>
        </p:nvSpPr>
        <p:spPr>
          <a:xfrm>
            <a:off x="514350" y="2105025"/>
            <a:ext cx="9010650" cy="1123950"/>
          </a:xfrm>
          <a:prstGeom prst="roundRect">
            <a:avLst>
              <a:gd name="adj" fmla="val 10169"/>
            </a:avLst>
          </a:prstGeom>
          <a:solidFill>
            <a:srgbClr val="123A2F"/>
          </a:solidFill>
          <a:ln w="9525">
            <a:solidFill>
              <a:srgbClr val="123A2F"/>
            </a:solidFill>
            <a:prstDash val="solid"/>
          </a:ln>
        </p:spPr>
      </p:sp>
      <p:sp>
        <p:nvSpPr>
          <p:cNvPr id="11" name="def-40">
            <a:extLst>
              <a:ext uri="{FF2B5EF4-FFF2-40B4-BE49-F238E27FC236}">
                <a16:creationId xmlns:a16="http://schemas.microsoft.com/office/drawing/2014/main" id="{3AD2F4A1-465F-4FB4-91E8-3A82080E83A0}"/>
              </a:ext>
            </a:extLst>
          </p:cNvPr>
          <p:cNvSpPr>
            <a:spLocks noGrp="1"/>
          </p:cNvSpPr>
          <p:nvPr/>
        </p:nvSpPr>
        <p:spPr>
          <a:xfrm>
            <a:off x="838200" y="2286000"/>
            <a:ext cx="82867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Саморегуляція біогеоценозу — здатність підтримувати основні характеристики завдяки внутрішнім зв’язкам.</a:t>
            </a:r>
          </a:p>
        </p:txBody>
      </p:sp>
      <p:sp>
        <p:nvSpPr>
          <p:cNvPr id="12" name="body-label-40">
            <a:extLst>
              <a:ext uri="{FF2B5EF4-FFF2-40B4-BE49-F238E27FC236}">
                <a16:creationId xmlns:a16="http://schemas.microsoft.com/office/drawing/2014/main" id="{FEC2B36B-5446-4468-AFAC-AEB2F5229917}"/>
              </a:ext>
            </a:extLst>
          </p:cNvPr>
          <p:cNvSpPr>
            <a:spLocks noGrp="1"/>
          </p:cNvSpPr>
          <p:nvPr/>
        </p:nvSpPr>
        <p:spPr>
          <a:xfrm>
            <a:off x="514350" y="3495675"/>
            <a:ext cx="3619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2E654D"/>
                </a:solidFill>
              </a:defRPr>
            </a:pPr>
            <a:r>
              <a:rPr sz="1725" b="1">
                <a:solidFill>
                  <a:srgbClr val="2E654D"/>
                </a:solidFill>
              </a:rPr>
              <a:t>ОСНОВНІ ПОЛОЖЕННЯ</a:t>
            </a:r>
          </a:p>
        </p:txBody>
      </p:sp>
      <p:sp>
        <p:nvSpPr>
          <p:cNvPr id="13" name="body-40">
            <a:extLst>
              <a:ext uri="{FF2B5EF4-FFF2-40B4-BE49-F238E27FC236}">
                <a16:creationId xmlns:a16="http://schemas.microsoft.com/office/drawing/2014/main" id="{0C31148E-6D26-45DD-A8A4-D597DA934679}"/>
              </a:ext>
            </a:extLst>
          </p:cNvPr>
          <p:cNvSpPr>
            <a:spLocks noGrp="1"/>
          </p:cNvSpPr>
          <p:nvPr/>
        </p:nvSpPr>
        <p:spPr>
          <a:xfrm>
            <a:off x="514350" y="3971925"/>
            <a:ext cx="8858250" cy="1971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Саморегуляція забезпечується:</a:t>
            </a:r>
          </a:p>
          <a:p>
            <a:endParaRPr sz="1350" b="0">
              <a:solidFill>
                <a:srgbClr val="5F6F68"/>
              </a:solidFill>
            </a:endParaRP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конкуренцією;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хижацтвом;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обмеженістю ресурсів;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діяльністю редуцентів;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відновленням популяцій;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різноманіттям трофічних зв’язків.</a:t>
            </a:r>
          </a:p>
        </p:txBody>
      </p:sp>
      <p:sp>
        <p:nvSpPr>
          <p:cNvPr id="14" name="bottom-40">
            <a:extLst>
              <a:ext uri="{FF2B5EF4-FFF2-40B4-BE49-F238E27FC236}">
                <a16:creationId xmlns:a16="http://schemas.microsoft.com/office/drawing/2014/main" id="{39C020FE-8C53-4890-BD9E-D7E7D01EAA77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33753067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41">
            <a:extLst>
              <a:ext uri="{FF2B5EF4-FFF2-40B4-BE49-F238E27FC236}">
                <a16:creationId xmlns:a16="http://schemas.microsoft.com/office/drawing/2014/main" id="{4FE5B937-E448-467D-96EB-522B466758B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41">
            <a:extLst>
              <a:ext uri="{FF2B5EF4-FFF2-40B4-BE49-F238E27FC236}">
                <a16:creationId xmlns:a16="http://schemas.microsoft.com/office/drawing/2014/main" id="{1EE81703-DD0F-4974-9F8F-CACF4317ED6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4" name="meta-41">
            <a:extLst>
              <a:ext uri="{FF2B5EF4-FFF2-40B4-BE49-F238E27FC236}">
                <a16:creationId xmlns:a16="http://schemas.microsoft.com/office/drawing/2014/main" id="{A3EA24E0-ABDF-4D88-AF5B-AA0D7BCA4476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8.4</a:t>
            </a:r>
          </a:p>
        </p:txBody>
      </p:sp>
      <p:sp>
        <p:nvSpPr>
          <p:cNvPr id="5" name="num-41">
            <a:extLst>
              <a:ext uri="{FF2B5EF4-FFF2-40B4-BE49-F238E27FC236}">
                <a16:creationId xmlns:a16="http://schemas.microsoft.com/office/drawing/2014/main" id="{9F5C8BDC-6B24-42E6-8D33-902BE14BCC64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41</a:t>
            </a:r>
          </a:p>
        </p:txBody>
      </p:sp>
      <p:sp>
        <p:nvSpPr>
          <p:cNvPr id="6" name="foot-41">
            <a:extLst>
              <a:ext uri="{FF2B5EF4-FFF2-40B4-BE49-F238E27FC236}">
                <a16:creationId xmlns:a16="http://schemas.microsoft.com/office/drawing/2014/main" id="{23BE5669-621F-45B7-AE84-82994CC63EC6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title-41">
            <a:extLst>
              <a:ext uri="{FF2B5EF4-FFF2-40B4-BE49-F238E27FC236}">
                <a16:creationId xmlns:a16="http://schemas.microsoft.com/office/drawing/2014/main" id="{92B0A7C0-6033-43B9-9880-A1670C61EA8F}"/>
              </a:ext>
            </a:extLst>
          </p:cNvPr>
          <p:cNvSpPr>
            <a:spLocks noGrp="1"/>
          </p:cNvSpPr>
          <p:nvPr/>
        </p:nvSpPr>
        <p:spPr>
          <a:xfrm>
            <a:off x="514350" y="628650"/>
            <a:ext cx="88582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173029"/>
                </a:solidFill>
              </a:defRPr>
            </a:pPr>
            <a:r>
              <a:rPr sz="2925" b="1">
                <a:solidFill>
                  <a:srgbClr val="173029"/>
                </a:solidFill>
              </a:rPr>
              <a:t>Стійкість</a:t>
            </a:r>
          </a:p>
        </p:txBody>
      </p:sp>
      <p:sp>
        <p:nvSpPr>
          <p:cNvPr id="8" name="rule-41">
            <a:extLst>
              <a:ext uri="{FF2B5EF4-FFF2-40B4-BE49-F238E27FC236}">
                <a16:creationId xmlns:a16="http://schemas.microsoft.com/office/drawing/2014/main" id="{DEC2B0A8-163F-460F-8693-F285074CC63B}"/>
              </a:ext>
            </a:extLst>
          </p:cNvPr>
          <p:cNvSpPr>
            <a:spLocks noGrp="1"/>
          </p:cNvSpPr>
          <p:nvPr/>
        </p:nvSpPr>
        <p:spPr>
          <a:xfrm>
            <a:off x="514350" y="15049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9" name="def-label-41">
            <a:extLst>
              <a:ext uri="{FF2B5EF4-FFF2-40B4-BE49-F238E27FC236}">
                <a16:creationId xmlns:a16="http://schemas.microsoft.com/office/drawing/2014/main" id="{A3A6B671-4A67-4AC8-923B-3A1A96070470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2571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D8A23A"/>
                </a:solidFill>
              </a:defRPr>
            </a:pPr>
            <a:r>
              <a:rPr sz="1125" b="1">
                <a:solidFill>
                  <a:srgbClr val="D8A23A"/>
                </a:solidFill>
              </a:rPr>
              <a:t>ВИЗНАЧЕННЯ</a:t>
            </a:r>
          </a:p>
        </p:txBody>
      </p:sp>
      <p:sp>
        <p:nvSpPr>
          <p:cNvPr id="10" name="def-box-41">
            <a:extLst>
              <a:ext uri="{FF2B5EF4-FFF2-40B4-BE49-F238E27FC236}">
                <a16:creationId xmlns:a16="http://schemas.microsoft.com/office/drawing/2014/main" id="{2743867B-F72C-4C7C-97DD-A048BF632F4F}"/>
              </a:ext>
            </a:extLst>
          </p:cNvPr>
          <p:cNvSpPr>
            <a:spLocks noGrp="1"/>
          </p:cNvSpPr>
          <p:nvPr/>
        </p:nvSpPr>
        <p:spPr>
          <a:xfrm>
            <a:off x="514350" y="2105025"/>
            <a:ext cx="9010650" cy="1123950"/>
          </a:xfrm>
          <a:prstGeom prst="roundRect">
            <a:avLst>
              <a:gd name="adj" fmla="val 10169"/>
            </a:avLst>
          </a:prstGeom>
          <a:solidFill>
            <a:srgbClr val="123A2F"/>
          </a:solidFill>
          <a:ln w="9525">
            <a:solidFill>
              <a:srgbClr val="123A2F"/>
            </a:solidFill>
            <a:prstDash val="solid"/>
          </a:ln>
        </p:spPr>
      </p:sp>
      <p:sp>
        <p:nvSpPr>
          <p:cNvPr id="11" name="def-41">
            <a:extLst>
              <a:ext uri="{FF2B5EF4-FFF2-40B4-BE49-F238E27FC236}">
                <a16:creationId xmlns:a16="http://schemas.microsoft.com/office/drawing/2014/main" id="{600E0D4E-3626-4088-94D6-0192C7558998}"/>
              </a:ext>
            </a:extLst>
          </p:cNvPr>
          <p:cNvSpPr>
            <a:spLocks noGrp="1"/>
          </p:cNvSpPr>
          <p:nvPr/>
        </p:nvSpPr>
        <p:spPr>
          <a:xfrm>
            <a:off x="838200" y="2286000"/>
            <a:ext cx="82867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Стійкість біогеоценозу — здатність протистояти зовнішнім впливам, зберігати основні функції та відновлюватися після порушення.</a:t>
            </a:r>
          </a:p>
        </p:txBody>
      </p:sp>
      <p:sp>
        <p:nvSpPr>
          <p:cNvPr id="12" name="body-label-41">
            <a:extLst>
              <a:ext uri="{FF2B5EF4-FFF2-40B4-BE49-F238E27FC236}">
                <a16:creationId xmlns:a16="http://schemas.microsoft.com/office/drawing/2014/main" id="{3F8EC517-DF76-486C-B0F3-5A115D55BC6C}"/>
              </a:ext>
            </a:extLst>
          </p:cNvPr>
          <p:cNvSpPr>
            <a:spLocks noGrp="1"/>
          </p:cNvSpPr>
          <p:nvPr/>
        </p:nvSpPr>
        <p:spPr>
          <a:xfrm>
            <a:off x="514350" y="3495675"/>
            <a:ext cx="3619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2E654D"/>
                </a:solidFill>
              </a:defRPr>
            </a:pPr>
            <a:r>
              <a:rPr sz="1725" b="1">
                <a:solidFill>
                  <a:srgbClr val="2E654D"/>
                </a:solidFill>
              </a:rPr>
              <a:t>ОСНОВНІ ПОЛОЖЕННЯ</a:t>
            </a:r>
          </a:p>
        </p:txBody>
      </p:sp>
      <p:sp>
        <p:nvSpPr>
          <p:cNvPr id="13" name="body-41">
            <a:extLst>
              <a:ext uri="{FF2B5EF4-FFF2-40B4-BE49-F238E27FC236}">
                <a16:creationId xmlns:a16="http://schemas.microsoft.com/office/drawing/2014/main" id="{04583BC4-1B02-46E5-8373-5298C7D388F6}"/>
              </a:ext>
            </a:extLst>
          </p:cNvPr>
          <p:cNvSpPr>
            <a:spLocks noGrp="1"/>
          </p:cNvSpPr>
          <p:nvPr/>
        </p:nvSpPr>
        <p:spPr>
          <a:xfrm>
            <a:off x="514350" y="3971925"/>
            <a:ext cx="8858250" cy="1971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Стійкість залежить від:</a:t>
            </a:r>
          </a:p>
          <a:p>
            <a:endParaRPr sz="1350" b="0">
              <a:solidFill>
                <a:srgbClr val="5F6F68"/>
              </a:solidFill>
            </a:endParaRP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видового різноманіття;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складності трофічної мережі;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стану ґрунту;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водного режиму;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масштабу і тривалості впливу;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наявності джерел природного відновлення.</a:t>
            </a:r>
          </a:p>
        </p:txBody>
      </p:sp>
      <p:sp>
        <p:nvSpPr>
          <p:cNvPr id="14" name="bottom-41">
            <a:extLst>
              <a:ext uri="{FF2B5EF4-FFF2-40B4-BE49-F238E27FC236}">
                <a16:creationId xmlns:a16="http://schemas.microsoft.com/office/drawing/2014/main" id="{9549D15F-41D4-44C3-89D2-0CFF4A8EAB66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3790969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42">
            <a:extLst>
              <a:ext uri="{FF2B5EF4-FFF2-40B4-BE49-F238E27FC236}">
                <a16:creationId xmlns:a16="http://schemas.microsoft.com/office/drawing/2014/main" id="{C3028E0B-A013-4258-9A1D-60298C50BCB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42">
            <a:extLst>
              <a:ext uri="{FF2B5EF4-FFF2-40B4-BE49-F238E27FC236}">
                <a16:creationId xmlns:a16="http://schemas.microsoft.com/office/drawing/2014/main" id="{6FE9276A-9F7C-4BAA-8891-C51176B9135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D8A23A"/>
          </a:solidFill>
          <a:ln w="9525">
            <a:solidFill>
              <a:srgbClr val="D8A23A"/>
            </a:solidFill>
            <a:prstDash val="solid"/>
          </a:ln>
        </p:spPr>
      </p:sp>
      <p:sp>
        <p:nvSpPr>
          <p:cNvPr id="4" name="meta-42">
            <a:extLst>
              <a:ext uri="{FF2B5EF4-FFF2-40B4-BE49-F238E27FC236}">
                <a16:creationId xmlns:a16="http://schemas.microsoft.com/office/drawing/2014/main" id="{0B719305-1580-4513-8D4A-912346BF09B0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9</a:t>
            </a:r>
          </a:p>
        </p:txBody>
      </p:sp>
      <p:sp>
        <p:nvSpPr>
          <p:cNvPr id="5" name="num-42">
            <a:extLst>
              <a:ext uri="{FF2B5EF4-FFF2-40B4-BE49-F238E27FC236}">
                <a16:creationId xmlns:a16="http://schemas.microsoft.com/office/drawing/2014/main" id="{C500B659-719E-4584-ABAC-149FF8DF48BC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42</a:t>
            </a:r>
          </a:p>
        </p:txBody>
      </p:sp>
      <p:sp>
        <p:nvSpPr>
          <p:cNvPr id="6" name="foot-42">
            <a:extLst>
              <a:ext uri="{FF2B5EF4-FFF2-40B4-BE49-F238E27FC236}">
                <a16:creationId xmlns:a16="http://schemas.microsoft.com/office/drawing/2014/main" id="{17C9D609-EB21-4696-9D1D-FDB6C688E0FB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section-label-42">
            <a:extLst>
              <a:ext uri="{FF2B5EF4-FFF2-40B4-BE49-F238E27FC236}">
                <a16:creationId xmlns:a16="http://schemas.microsoft.com/office/drawing/2014/main" id="{1BAC348C-3496-4089-83F2-E420BDA2CBD3}"/>
              </a:ext>
            </a:extLst>
          </p:cNvPr>
          <p:cNvSpPr>
            <a:spLocks noGrp="1"/>
          </p:cNvSpPr>
          <p:nvPr/>
        </p:nvSpPr>
        <p:spPr>
          <a:xfrm>
            <a:off x="514350" y="781050"/>
            <a:ext cx="285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>
                <a:solidFill>
                  <a:srgbClr val="D8A23A"/>
                </a:solidFill>
              </a:defRPr>
            </a:pPr>
            <a:r>
              <a:rPr sz="1275" b="1">
                <a:solidFill>
                  <a:srgbClr val="D8A23A"/>
                </a:solidFill>
              </a:rPr>
              <a:t>РОЗДІЛ 9</a:t>
            </a:r>
          </a:p>
        </p:txBody>
      </p:sp>
      <p:sp>
        <p:nvSpPr>
          <p:cNvPr id="8" name="section-title-42">
            <a:extLst>
              <a:ext uri="{FF2B5EF4-FFF2-40B4-BE49-F238E27FC236}">
                <a16:creationId xmlns:a16="http://schemas.microsoft.com/office/drawing/2014/main" id="{F8E849DF-46FD-4C22-95E1-BE7B13A35162}"/>
              </a:ext>
            </a:extLst>
          </p:cNvPr>
          <p:cNvSpPr>
            <a:spLocks noGrp="1"/>
          </p:cNvSpPr>
          <p:nvPr/>
        </p:nvSpPr>
        <p:spPr>
          <a:xfrm>
            <a:off x="514350" y="1219200"/>
            <a:ext cx="87630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150" b="1">
                <a:solidFill>
                  <a:srgbClr val="173029"/>
                </a:solidFill>
              </a:defRPr>
            </a:pPr>
            <a:r>
              <a:rPr sz="3150" b="1">
                <a:solidFill>
                  <a:srgbClr val="173029"/>
                </a:solidFill>
              </a:rPr>
              <a:t>Порушення біогеоценозів</a:t>
            </a:r>
          </a:p>
        </p:txBody>
      </p:sp>
      <p:sp>
        <p:nvSpPr>
          <p:cNvPr id="9" name="section-rule-42">
            <a:extLst>
              <a:ext uri="{FF2B5EF4-FFF2-40B4-BE49-F238E27FC236}">
                <a16:creationId xmlns:a16="http://schemas.microsoft.com/office/drawing/2014/main" id="{103EF5C2-7E37-46F5-91E6-EB4E612686B2}"/>
              </a:ext>
            </a:extLst>
          </p:cNvPr>
          <p:cNvSpPr>
            <a:spLocks noGrp="1"/>
          </p:cNvSpPr>
          <p:nvPr/>
        </p:nvSpPr>
        <p:spPr>
          <a:xfrm>
            <a:off x="514350" y="2200275"/>
            <a:ext cx="9010650" cy="47625"/>
          </a:xfrm>
          <a:prstGeom prst="rect">
            <a:avLst/>
          </a:prstGeom>
          <a:solidFill>
            <a:srgbClr val="D8A23A"/>
          </a:solidFill>
          <a:ln w="9525">
            <a:solidFill>
              <a:srgbClr val="D8A23A"/>
            </a:solidFill>
            <a:prstDash val="solid"/>
          </a:ln>
        </p:spPr>
      </p:sp>
      <p:sp>
        <p:nvSpPr>
          <p:cNvPr id="10" name="intro-42">
            <a:extLst>
              <a:ext uri="{FF2B5EF4-FFF2-40B4-BE49-F238E27FC236}">
                <a16:creationId xmlns:a16="http://schemas.microsoft.com/office/drawing/2014/main" id="{ED300047-8ED6-44C4-A57F-FD72F0162DCE}"/>
              </a:ext>
            </a:extLst>
          </p:cNvPr>
          <p:cNvSpPr>
            <a:spLocks noGrp="1"/>
          </p:cNvSpPr>
          <p:nvPr/>
        </p:nvSpPr>
        <p:spPr>
          <a:xfrm>
            <a:off x="514350" y="2505075"/>
            <a:ext cx="8763000" cy="1714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Екологічне порушення — подія або процес, який змінює структуру, ресурси, фізичні умови чи функціонування екосистеми.</a:t>
            </a:r>
          </a:p>
          <a:p>
            <a:endParaRPr sz="1350" b="0">
              <a:solidFill>
                <a:srgbClr val="5F6F68"/>
              </a:solidFill>
            </a:endParaRP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Порушення можуть бути природними та антропогенними.</a:t>
            </a:r>
          </a:p>
        </p:txBody>
      </p:sp>
      <p:sp>
        <p:nvSpPr>
          <p:cNvPr id="11" name="child-label-42">
            <a:extLst>
              <a:ext uri="{FF2B5EF4-FFF2-40B4-BE49-F238E27FC236}">
                <a16:creationId xmlns:a16="http://schemas.microsoft.com/office/drawing/2014/main" id="{F5C28A17-DAC7-470E-9DCF-F35162FEE4C5}"/>
              </a:ext>
            </a:extLst>
          </p:cNvPr>
          <p:cNvSpPr>
            <a:spLocks noGrp="1"/>
          </p:cNvSpPr>
          <p:nvPr/>
        </p:nvSpPr>
        <p:spPr>
          <a:xfrm>
            <a:off x="514350" y="4476750"/>
            <a:ext cx="2286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00" b="1">
                <a:solidFill>
                  <a:srgbClr val="2E654D"/>
                </a:solidFill>
              </a:defRPr>
            </a:pPr>
            <a:r>
              <a:rPr sz="1800" b="1">
                <a:solidFill>
                  <a:srgbClr val="2E654D"/>
                </a:solidFill>
              </a:rPr>
              <a:t>Підпункти</a:t>
            </a:r>
          </a:p>
        </p:txBody>
      </p:sp>
      <p:sp>
        <p:nvSpPr>
          <p:cNvPr id="12" name="child-42">
            <a:extLst>
              <a:ext uri="{FF2B5EF4-FFF2-40B4-BE49-F238E27FC236}">
                <a16:creationId xmlns:a16="http://schemas.microsoft.com/office/drawing/2014/main" id="{D633353E-AA22-446F-A19A-3DC69FF5A3CD}"/>
              </a:ext>
            </a:extLst>
          </p:cNvPr>
          <p:cNvSpPr>
            <a:spLocks noGrp="1"/>
          </p:cNvSpPr>
          <p:nvPr/>
        </p:nvSpPr>
        <p:spPr>
          <a:xfrm>
            <a:off x="514350" y="4905375"/>
            <a:ext cx="857250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0">
                <a:solidFill>
                  <a:srgbClr val="5F6F68"/>
                </a:solidFill>
              </a:defRPr>
            </a:pPr>
            <a:r>
              <a:rPr sz="1200" b="0">
                <a:solidFill>
                  <a:srgbClr val="5F6F68"/>
                </a:solidFill>
              </a:rPr>
              <a:t>• 9.1. Природні порушення</a:t>
            </a:r>
          </a:p>
          <a:p>
            <a:pPr algn="l">
              <a:defRPr sz="1200" b="0">
                <a:solidFill>
                  <a:srgbClr val="5F6F68"/>
                </a:solidFill>
              </a:defRPr>
            </a:pPr>
            <a:r>
              <a:rPr sz="1200" b="0">
                <a:solidFill>
                  <a:srgbClr val="5F6F68"/>
                </a:solidFill>
              </a:rPr>
              <a:t>• 9.2. Антропогенні порушення</a:t>
            </a:r>
          </a:p>
          <a:p>
            <a:pPr algn="l">
              <a:defRPr sz="1200" b="0">
                <a:solidFill>
                  <a:srgbClr val="5F6F68"/>
                </a:solidFill>
              </a:defRPr>
            </a:pPr>
            <a:r>
              <a:rPr sz="1200" b="0">
                <a:solidFill>
                  <a:srgbClr val="5F6F68"/>
                </a:solidFill>
              </a:rPr>
              <a:t>• 9.3. Характеристики порушення</a:t>
            </a:r>
          </a:p>
        </p:txBody>
      </p:sp>
      <p:sp>
        <p:nvSpPr>
          <p:cNvPr id="13" name="section-bottom-42">
            <a:extLst>
              <a:ext uri="{FF2B5EF4-FFF2-40B4-BE49-F238E27FC236}">
                <a16:creationId xmlns:a16="http://schemas.microsoft.com/office/drawing/2014/main" id="{5628A3EC-178E-4AB7-9762-BBAD24E661F9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D8A23A"/>
          </a:solidFill>
          <a:ln w="9525">
            <a:solidFill>
              <a:srgbClr val="D8A23A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88796038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43">
            <a:extLst>
              <a:ext uri="{FF2B5EF4-FFF2-40B4-BE49-F238E27FC236}">
                <a16:creationId xmlns:a16="http://schemas.microsoft.com/office/drawing/2014/main" id="{B8CD9807-A815-4624-8FBA-FD53E3ED9B7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43">
            <a:extLst>
              <a:ext uri="{FF2B5EF4-FFF2-40B4-BE49-F238E27FC236}">
                <a16:creationId xmlns:a16="http://schemas.microsoft.com/office/drawing/2014/main" id="{0596B310-58D8-4ADE-9D12-11583CADEC6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4" name="meta-43">
            <a:extLst>
              <a:ext uri="{FF2B5EF4-FFF2-40B4-BE49-F238E27FC236}">
                <a16:creationId xmlns:a16="http://schemas.microsoft.com/office/drawing/2014/main" id="{DB1B9A57-FD73-41B3-81D5-7D1AFDF80923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9.1</a:t>
            </a:r>
          </a:p>
        </p:txBody>
      </p:sp>
      <p:sp>
        <p:nvSpPr>
          <p:cNvPr id="5" name="num-43">
            <a:extLst>
              <a:ext uri="{FF2B5EF4-FFF2-40B4-BE49-F238E27FC236}">
                <a16:creationId xmlns:a16="http://schemas.microsoft.com/office/drawing/2014/main" id="{7CD7089C-5940-4B7A-993E-FC7F5DE9111D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43</a:t>
            </a:r>
          </a:p>
        </p:txBody>
      </p:sp>
      <p:sp>
        <p:nvSpPr>
          <p:cNvPr id="6" name="foot-43">
            <a:extLst>
              <a:ext uri="{FF2B5EF4-FFF2-40B4-BE49-F238E27FC236}">
                <a16:creationId xmlns:a16="http://schemas.microsoft.com/office/drawing/2014/main" id="{FBCDCF42-D524-48B3-8376-A32DA785A90E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title-43">
            <a:extLst>
              <a:ext uri="{FF2B5EF4-FFF2-40B4-BE49-F238E27FC236}">
                <a16:creationId xmlns:a16="http://schemas.microsoft.com/office/drawing/2014/main" id="{C4FC31BD-B0FC-403D-A398-078DE10562EF}"/>
              </a:ext>
            </a:extLst>
          </p:cNvPr>
          <p:cNvSpPr>
            <a:spLocks noGrp="1"/>
          </p:cNvSpPr>
          <p:nvPr/>
        </p:nvSpPr>
        <p:spPr>
          <a:xfrm>
            <a:off x="514350" y="628650"/>
            <a:ext cx="88582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173029"/>
                </a:solidFill>
              </a:defRPr>
            </a:pPr>
            <a:r>
              <a:rPr sz="2925" b="1">
                <a:solidFill>
                  <a:srgbClr val="173029"/>
                </a:solidFill>
              </a:rPr>
              <a:t>Природні порушення</a:t>
            </a:r>
          </a:p>
        </p:txBody>
      </p:sp>
      <p:sp>
        <p:nvSpPr>
          <p:cNvPr id="8" name="rule-43">
            <a:extLst>
              <a:ext uri="{FF2B5EF4-FFF2-40B4-BE49-F238E27FC236}">
                <a16:creationId xmlns:a16="http://schemas.microsoft.com/office/drawing/2014/main" id="{DD4D4492-18A6-44D4-87DD-4A8132F2A1A9}"/>
              </a:ext>
            </a:extLst>
          </p:cNvPr>
          <p:cNvSpPr>
            <a:spLocks noGrp="1"/>
          </p:cNvSpPr>
          <p:nvPr/>
        </p:nvSpPr>
        <p:spPr>
          <a:xfrm>
            <a:off x="514350" y="15049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9" name="body-label-43">
            <a:extLst>
              <a:ext uri="{FF2B5EF4-FFF2-40B4-BE49-F238E27FC236}">
                <a16:creationId xmlns:a16="http://schemas.microsoft.com/office/drawing/2014/main" id="{B5E9255D-EEFC-4503-81B9-0B4AFE168CD4}"/>
              </a:ext>
            </a:extLst>
          </p:cNvPr>
          <p:cNvSpPr>
            <a:spLocks noGrp="1"/>
          </p:cNvSpPr>
          <p:nvPr/>
        </p:nvSpPr>
        <p:spPr>
          <a:xfrm>
            <a:off x="514350" y="1809750"/>
            <a:ext cx="3619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2E654D"/>
                </a:solidFill>
              </a:defRPr>
            </a:pPr>
            <a:r>
              <a:rPr sz="1725" b="1">
                <a:solidFill>
                  <a:srgbClr val="2E654D"/>
                </a:solidFill>
              </a:rPr>
              <a:t>ОСНОВНІ ПОЛОЖЕННЯ</a:t>
            </a:r>
          </a:p>
        </p:txBody>
      </p:sp>
      <p:sp>
        <p:nvSpPr>
          <p:cNvPr id="10" name="body-43">
            <a:extLst>
              <a:ext uri="{FF2B5EF4-FFF2-40B4-BE49-F238E27FC236}">
                <a16:creationId xmlns:a16="http://schemas.microsoft.com/office/drawing/2014/main" id="{559BD7CA-67CF-410F-974C-324F389074D9}"/>
              </a:ext>
            </a:extLst>
          </p:cNvPr>
          <p:cNvSpPr>
            <a:spLocks noGrp="1"/>
          </p:cNvSpPr>
          <p:nvPr/>
        </p:nvSpPr>
        <p:spPr>
          <a:xfrm>
            <a:off x="514350" y="2324100"/>
            <a:ext cx="8858250" cy="3524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• буревії;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• повені;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• посухи;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• природні пожежі;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• зсуви;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• спалахи чисельності шкідників;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• екстремальні температури.</a:t>
            </a:r>
          </a:p>
        </p:txBody>
      </p:sp>
      <p:sp>
        <p:nvSpPr>
          <p:cNvPr id="11" name="bottom-43">
            <a:extLst>
              <a:ext uri="{FF2B5EF4-FFF2-40B4-BE49-F238E27FC236}">
                <a16:creationId xmlns:a16="http://schemas.microsoft.com/office/drawing/2014/main" id="{8FD883D6-5245-453A-974F-ED423B201665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42982727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44">
            <a:extLst>
              <a:ext uri="{FF2B5EF4-FFF2-40B4-BE49-F238E27FC236}">
                <a16:creationId xmlns:a16="http://schemas.microsoft.com/office/drawing/2014/main" id="{7DC359BE-6468-4FB9-8DB1-B9F8CA35A2E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44">
            <a:extLst>
              <a:ext uri="{FF2B5EF4-FFF2-40B4-BE49-F238E27FC236}">
                <a16:creationId xmlns:a16="http://schemas.microsoft.com/office/drawing/2014/main" id="{1D0A264A-7E7D-4B30-A352-10F1658C725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4" name="meta-44">
            <a:extLst>
              <a:ext uri="{FF2B5EF4-FFF2-40B4-BE49-F238E27FC236}">
                <a16:creationId xmlns:a16="http://schemas.microsoft.com/office/drawing/2014/main" id="{18526C79-BF99-41C0-B844-01387CEA2CAD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9.2</a:t>
            </a:r>
          </a:p>
        </p:txBody>
      </p:sp>
      <p:sp>
        <p:nvSpPr>
          <p:cNvPr id="5" name="num-44">
            <a:extLst>
              <a:ext uri="{FF2B5EF4-FFF2-40B4-BE49-F238E27FC236}">
                <a16:creationId xmlns:a16="http://schemas.microsoft.com/office/drawing/2014/main" id="{B6207FB5-3ACD-40AB-9FE8-0C524892E648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44</a:t>
            </a:r>
          </a:p>
        </p:txBody>
      </p:sp>
      <p:sp>
        <p:nvSpPr>
          <p:cNvPr id="6" name="foot-44">
            <a:extLst>
              <a:ext uri="{FF2B5EF4-FFF2-40B4-BE49-F238E27FC236}">
                <a16:creationId xmlns:a16="http://schemas.microsoft.com/office/drawing/2014/main" id="{28CEFE7E-18DC-4FF7-93F2-3A2ADBD39CA8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title-44">
            <a:extLst>
              <a:ext uri="{FF2B5EF4-FFF2-40B4-BE49-F238E27FC236}">
                <a16:creationId xmlns:a16="http://schemas.microsoft.com/office/drawing/2014/main" id="{BA35E75C-8789-4ED5-A996-DB8665959A2B}"/>
              </a:ext>
            </a:extLst>
          </p:cNvPr>
          <p:cNvSpPr>
            <a:spLocks noGrp="1"/>
          </p:cNvSpPr>
          <p:nvPr/>
        </p:nvSpPr>
        <p:spPr>
          <a:xfrm>
            <a:off x="514350" y="628650"/>
            <a:ext cx="88582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173029"/>
                </a:solidFill>
              </a:defRPr>
            </a:pPr>
            <a:r>
              <a:rPr sz="2925" b="1">
                <a:solidFill>
                  <a:srgbClr val="173029"/>
                </a:solidFill>
              </a:rPr>
              <a:t>Антропогенні порушення</a:t>
            </a:r>
          </a:p>
        </p:txBody>
      </p:sp>
      <p:sp>
        <p:nvSpPr>
          <p:cNvPr id="8" name="rule-44">
            <a:extLst>
              <a:ext uri="{FF2B5EF4-FFF2-40B4-BE49-F238E27FC236}">
                <a16:creationId xmlns:a16="http://schemas.microsoft.com/office/drawing/2014/main" id="{BE49C37F-DE23-474A-AC92-C9032B2F9933}"/>
              </a:ext>
            </a:extLst>
          </p:cNvPr>
          <p:cNvSpPr>
            <a:spLocks noGrp="1"/>
          </p:cNvSpPr>
          <p:nvPr/>
        </p:nvSpPr>
        <p:spPr>
          <a:xfrm>
            <a:off x="514350" y="15049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9" name="body-label-44">
            <a:extLst>
              <a:ext uri="{FF2B5EF4-FFF2-40B4-BE49-F238E27FC236}">
                <a16:creationId xmlns:a16="http://schemas.microsoft.com/office/drawing/2014/main" id="{0AF23871-F877-4E14-90CF-DCE8F08B8701}"/>
              </a:ext>
            </a:extLst>
          </p:cNvPr>
          <p:cNvSpPr>
            <a:spLocks noGrp="1"/>
          </p:cNvSpPr>
          <p:nvPr/>
        </p:nvSpPr>
        <p:spPr>
          <a:xfrm>
            <a:off x="514350" y="1809750"/>
            <a:ext cx="3619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2E654D"/>
                </a:solidFill>
              </a:defRPr>
            </a:pPr>
            <a:r>
              <a:rPr sz="1725" b="1">
                <a:solidFill>
                  <a:srgbClr val="2E654D"/>
                </a:solidFill>
              </a:rPr>
              <a:t>ОСНОВНІ ПОЛОЖЕННЯ</a:t>
            </a:r>
          </a:p>
        </p:txBody>
      </p:sp>
      <p:sp>
        <p:nvSpPr>
          <p:cNvPr id="10" name="body-44">
            <a:extLst>
              <a:ext uri="{FF2B5EF4-FFF2-40B4-BE49-F238E27FC236}">
                <a16:creationId xmlns:a16="http://schemas.microsoft.com/office/drawing/2014/main" id="{81591C4D-8C3B-4A2D-A07A-788F88FEB382}"/>
              </a:ext>
            </a:extLst>
          </p:cNvPr>
          <p:cNvSpPr>
            <a:spLocks noGrp="1"/>
          </p:cNvSpPr>
          <p:nvPr/>
        </p:nvSpPr>
        <p:spPr>
          <a:xfrm>
            <a:off x="514350" y="2324100"/>
            <a:ext cx="8858250" cy="3524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• вирубування;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• розорювання;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• осушення;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• забудова;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• забруднення;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• видобування корисних копалин;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• рух важкої техніки;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• військові навчання;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• бойові дії.</a:t>
            </a:r>
          </a:p>
        </p:txBody>
      </p:sp>
      <p:sp>
        <p:nvSpPr>
          <p:cNvPr id="11" name="bottom-44">
            <a:extLst>
              <a:ext uri="{FF2B5EF4-FFF2-40B4-BE49-F238E27FC236}">
                <a16:creationId xmlns:a16="http://schemas.microsoft.com/office/drawing/2014/main" id="{BE851EA6-CAEF-4478-B296-F21E2162E5D6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42054564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45">
            <a:extLst>
              <a:ext uri="{FF2B5EF4-FFF2-40B4-BE49-F238E27FC236}">
                <a16:creationId xmlns:a16="http://schemas.microsoft.com/office/drawing/2014/main" id="{9BE524D1-7613-4812-95EA-CBE513D40CC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45">
            <a:extLst>
              <a:ext uri="{FF2B5EF4-FFF2-40B4-BE49-F238E27FC236}">
                <a16:creationId xmlns:a16="http://schemas.microsoft.com/office/drawing/2014/main" id="{13A01760-C28B-4FA6-B4EF-77C0D493BA1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4" name="meta-45">
            <a:extLst>
              <a:ext uri="{FF2B5EF4-FFF2-40B4-BE49-F238E27FC236}">
                <a16:creationId xmlns:a16="http://schemas.microsoft.com/office/drawing/2014/main" id="{8D40272A-10EB-46C7-AF2B-ED22315C3A05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9.3</a:t>
            </a:r>
          </a:p>
        </p:txBody>
      </p:sp>
      <p:sp>
        <p:nvSpPr>
          <p:cNvPr id="5" name="num-45">
            <a:extLst>
              <a:ext uri="{FF2B5EF4-FFF2-40B4-BE49-F238E27FC236}">
                <a16:creationId xmlns:a16="http://schemas.microsoft.com/office/drawing/2014/main" id="{DF264942-D9C9-4E1C-88D2-4ADABA66227C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45</a:t>
            </a:r>
          </a:p>
        </p:txBody>
      </p:sp>
      <p:sp>
        <p:nvSpPr>
          <p:cNvPr id="6" name="foot-45">
            <a:extLst>
              <a:ext uri="{FF2B5EF4-FFF2-40B4-BE49-F238E27FC236}">
                <a16:creationId xmlns:a16="http://schemas.microsoft.com/office/drawing/2014/main" id="{2A515B0E-1076-4EA8-9C25-76AF85042768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title-45">
            <a:extLst>
              <a:ext uri="{FF2B5EF4-FFF2-40B4-BE49-F238E27FC236}">
                <a16:creationId xmlns:a16="http://schemas.microsoft.com/office/drawing/2014/main" id="{54AB216A-9449-4CF1-AB2D-D280FEF33E76}"/>
              </a:ext>
            </a:extLst>
          </p:cNvPr>
          <p:cNvSpPr>
            <a:spLocks noGrp="1"/>
          </p:cNvSpPr>
          <p:nvPr/>
        </p:nvSpPr>
        <p:spPr>
          <a:xfrm>
            <a:off x="514350" y="628650"/>
            <a:ext cx="88582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173029"/>
                </a:solidFill>
              </a:defRPr>
            </a:pPr>
            <a:r>
              <a:rPr sz="2925" b="1">
                <a:solidFill>
                  <a:srgbClr val="173029"/>
                </a:solidFill>
              </a:rPr>
              <a:t>Характеристики порушення</a:t>
            </a:r>
          </a:p>
        </p:txBody>
      </p:sp>
      <p:sp>
        <p:nvSpPr>
          <p:cNvPr id="8" name="rule-45">
            <a:extLst>
              <a:ext uri="{FF2B5EF4-FFF2-40B4-BE49-F238E27FC236}">
                <a16:creationId xmlns:a16="http://schemas.microsoft.com/office/drawing/2014/main" id="{3F58A83F-19FF-452C-BCA6-317C8206CC11}"/>
              </a:ext>
            </a:extLst>
          </p:cNvPr>
          <p:cNvSpPr>
            <a:spLocks noGrp="1"/>
          </p:cNvSpPr>
          <p:nvPr/>
        </p:nvSpPr>
        <p:spPr>
          <a:xfrm>
            <a:off x="514350" y="15049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9" name="body-label-45">
            <a:extLst>
              <a:ext uri="{FF2B5EF4-FFF2-40B4-BE49-F238E27FC236}">
                <a16:creationId xmlns:a16="http://schemas.microsoft.com/office/drawing/2014/main" id="{8972CBD6-1422-48DA-ABC3-316E2B949480}"/>
              </a:ext>
            </a:extLst>
          </p:cNvPr>
          <p:cNvSpPr>
            <a:spLocks noGrp="1"/>
          </p:cNvSpPr>
          <p:nvPr/>
        </p:nvSpPr>
        <p:spPr>
          <a:xfrm>
            <a:off x="514350" y="1809750"/>
            <a:ext cx="3619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2E654D"/>
                </a:solidFill>
              </a:defRPr>
            </a:pPr>
            <a:r>
              <a:rPr sz="1725" b="1">
                <a:solidFill>
                  <a:srgbClr val="2E654D"/>
                </a:solidFill>
              </a:rPr>
              <a:t>ОСНОВНІ ПОЛОЖЕННЯ</a:t>
            </a:r>
          </a:p>
        </p:txBody>
      </p:sp>
      <p:sp>
        <p:nvSpPr>
          <p:cNvPr id="10" name="body-45">
            <a:extLst>
              <a:ext uri="{FF2B5EF4-FFF2-40B4-BE49-F238E27FC236}">
                <a16:creationId xmlns:a16="http://schemas.microsoft.com/office/drawing/2014/main" id="{DE1D08D6-EA6D-4E81-8BF4-B94464462666}"/>
              </a:ext>
            </a:extLst>
          </p:cNvPr>
          <p:cNvSpPr>
            <a:spLocks noGrp="1"/>
          </p:cNvSpPr>
          <p:nvPr/>
        </p:nvSpPr>
        <p:spPr>
          <a:xfrm>
            <a:off x="514350" y="2324100"/>
            <a:ext cx="8858250" cy="3524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Під час оцінювання враховують:</a:t>
            </a:r>
          </a:p>
          <a:p>
            <a:endParaRPr sz="1425" b="0">
              <a:solidFill>
                <a:srgbClr val="5F6F68"/>
              </a:solidFill>
            </a:endParaRP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• інтенсивність;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• тривалість;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• частоту;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• площу;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• сезон виникнення;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• тип пошкодженого біоценозу;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• можливість повторного впливу. </a:t>
            </a:r>
          </a:p>
          <a:p>
            <a:endParaRPr sz="1425" b="0">
              <a:solidFill>
                <a:srgbClr val="5F6F68"/>
              </a:solidFill>
            </a:endParaRP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Одноразовий слабкий вплив і багаторазове інтенсивне порушення спричиняють різні наслідки.</a:t>
            </a:r>
          </a:p>
        </p:txBody>
      </p:sp>
      <p:sp>
        <p:nvSpPr>
          <p:cNvPr id="11" name="bottom-45">
            <a:extLst>
              <a:ext uri="{FF2B5EF4-FFF2-40B4-BE49-F238E27FC236}">
                <a16:creationId xmlns:a16="http://schemas.microsoft.com/office/drawing/2014/main" id="{B145E1F9-9F50-42FA-9A12-E2C9E073E31F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86837935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46">
            <a:extLst>
              <a:ext uri="{FF2B5EF4-FFF2-40B4-BE49-F238E27FC236}">
                <a16:creationId xmlns:a16="http://schemas.microsoft.com/office/drawing/2014/main" id="{DF8F3F54-93A2-4C15-96F6-A5FA8923A4C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46">
            <a:extLst>
              <a:ext uri="{FF2B5EF4-FFF2-40B4-BE49-F238E27FC236}">
                <a16:creationId xmlns:a16="http://schemas.microsoft.com/office/drawing/2014/main" id="{9EA990AA-CAD9-4164-A5E5-FD0DA45FA3E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D8A23A"/>
          </a:solidFill>
          <a:ln w="9525">
            <a:solidFill>
              <a:srgbClr val="D8A23A"/>
            </a:solidFill>
            <a:prstDash val="solid"/>
          </a:ln>
        </p:spPr>
      </p:sp>
      <p:sp>
        <p:nvSpPr>
          <p:cNvPr id="4" name="meta-46">
            <a:extLst>
              <a:ext uri="{FF2B5EF4-FFF2-40B4-BE49-F238E27FC236}">
                <a16:creationId xmlns:a16="http://schemas.microsoft.com/office/drawing/2014/main" id="{A686F133-4AB0-4519-A166-0FF4ED27271B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10</a:t>
            </a:r>
          </a:p>
        </p:txBody>
      </p:sp>
      <p:sp>
        <p:nvSpPr>
          <p:cNvPr id="5" name="num-46">
            <a:extLst>
              <a:ext uri="{FF2B5EF4-FFF2-40B4-BE49-F238E27FC236}">
                <a16:creationId xmlns:a16="http://schemas.microsoft.com/office/drawing/2014/main" id="{5EE2BF5E-3E4A-41D3-AE51-9ACD61DAB62A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46</a:t>
            </a:r>
          </a:p>
        </p:txBody>
      </p:sp>
      <p:sp>
        <p:nvSpPr>
          <p:cNvPr id="6" name="foot-46">
            <a:extLst>
              <a:ext uri="{FF2B5EF4-FFF2-40B4-BE49-F238E27FC236}">
                <a16:creationId xmlns:a16="http://schemas.microsoft.com/office/drawing/2014/main" id="{9C232678-6473-4799-9B99-06534868D834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section-label-46">
            <a:extLst>
              <a:ext uri="{FF2B5EF4-FFF2-40B4-BE49-F238E27FC236}">
                <a16:creationId xmlns:a16="http://schemas.microsoft.com/office/drawing/2014/main" id="{897C1DDD-DBBF-4D79-80B2-11F8BB179E0A}"/>
              </a:ext>
            </a:extLst>
          </p:cNvPr>
          <p:cNvSpPr>
            <a:spLocks noGrp="1"/>
          </p:cNvSpPr>
          <p:nvPr/>
        </p:nvSpPr>
        <p:spPr>
          <a:xfrm>
            <a:off x="514350" y="781050"/>
            <a:ext cx="285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>
                <a:solidFill>
                  <a:srgbClr val="D8A23A"/>
                </a:solidFill>
              </a:defRPr>
            </a:pPr>
            <a:r>
              <a:rPr sz="1275" b="1">
                <a:solidFill>
                  <a:srgbClr val="D8A23A"/>
                </a:solidFill>
              </a:rPr>
              <a:t>РОЗДІЛ 10</a:t>
            </a:r>
          </a:p>
        </p:txBody>
      </p:sp>
      <p:sp>
        <p:nvSpPr>
          <p:cNvPr id="8" name="section-title-46">
            <a:extLst>
              <a:ext uri="{FF2B5EF4-FFF2-40B4-BE49-F238E27FC236}">
                <a16:creationId xmlns:a16="http://schemas.microsoft.com/office/drawing/2014/main" id="{59DA91E1-6E67-4729-B417-303DD7E8E9DD}"/>
              </a:ext>
            </a:extLst>
          </p:cNvPr>
          <p:cNvSpPr>
            <a:spLocks noGrp="1"/>
          </p:cNvSpPr>
          <p:nvPr/>
        </p:nvSpPr>
        <p:spPr>
          <a:xfrm>
            <a:off x="514350" y="1219200"/>
            <a:ext cx="87630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150" b="1">
                <a:solidFill>
                  <a:srgbClr val="173029"/>
                </a:solidFill>
              </a:defRPr>
            </a:pPr>
            <a:r>
              <a:rPr sz="3150" b="1">
                <a:solidFill>
                  <a:srgbClr val="173029"/>
                </a:solidFill>
              </a:rPr>
              <a:t>Поняття екологічної сукцесії</a:t>
            </a:r>
          </a:p>
        </p:txBody>
      </p:sp>
      <p:sp>
        <p:nvSpPr>
          <p:cNvPr id="9" name="section-rule-46">
            <a:extLst>
              <a:ext uri="{FF2B5EF4-FFF2-40B4-BE49-F238E27FC236}">
                <a16:creationId xmlns:a16="http://schemas.microsoft.com/office/drawing/2014/main" id="{48C94DF5-6D91-4E5E-84D1-E6618D7BB20B}"/>
              </a:ext>
            </a:extLst>
          </p:cNvPr>
          <p:cNvSpPr>
            <a:spLocks noGrp="1"/>
          </p:cNvSpPr>
          <p:nvPr/>
        </p:nvSpPr>
        <p:spPr>
          <a:xfrm>
            <a:off x="514350" y="2200275"/>
            <a:ext cx="9010650" cy="47625"/>
          </a:xfrm>
          <a:prstGeom prst="rect">
            <a:avLst/>
          </a:prstGeom>
          <a:solidFill>
            <a:srgbClr val="D8A23A"/>
          </a:solidFill>
          <a:ln w="9525">
            <a:solidFill>
              <a:srgbClr val="D8A23A"/>
            </a:solidFill>
            <a:prstDash val="solid"/>
          </a:ln>
        </p:spPr>
      </p:sp>
      <p:sp>
        <p:nvSpPr>
          <p:cNvPr id="10" name="child-label-46">
            <a:extLst>
              <a:ext uri="{FF2B5EF4-FFF2-40B4-BE49-F238E27FC236}">
                <a16:creationId xmlns:a16="http://schemas.microsoft.com/office/drawing/2014/main" id="{B609B1B5-EE69-45A3-9A80-D47931ED1B6E}"/>
              </a:ext>
            </a:extLst>
          </p:cNvPr>
          <p:cNvSpPr>
            <a:spLocks noGrp="1"/>
          </p:cNvSpPr>
          <p:nvPr/>
        </p:nvSpPr>
        <p:spPr>
          <a:xfrm>
            <a:off x="514350" y="2647950"/>
            <a:ext cx="2286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00" b="1">
                <a:solidFill>
                  <a:srgbClr val="2E654D"/>
                </a:solidFill>
              </a:defRPr>
            </a:pPr>
            <a:r>
              <a:rPr sz="1800" b="1">
                <a:solidFill>
                  <a:srgbClr val="2E654D"/>
                </a:solidFill>
              </a:rPr>
              <a:t>Підпункти</a:t>
            </a:r>
          </a:p>
        </p:txBody>
      </p:sp>
      <p:sp>
        <p:nvSpPr>
          <p:cNvPr id="11" name="child1-46">
            <a:extLst>
              <a:ext uri="{FF2B5EF4-FFF2-40B4-BE49-F238E27FC236}">
                <a16:creationId xmlns:a16="http://schemas.microsoft.com/office/drawing/2014/main" id="{D44F4FB3-1693-43A5-A944-163E59838D03}"/>
              </a:ext>
            </a:extLst>
          </p:cNvPr>
          <p:cNvSpPr>
            <a:spLocks noGrp="1"/>
          </p:cNvSpPr>
          <p:nvPr/>
        </p:nvSpPr>
        <p:spPr>
          <a:xfrm>
            <a:off x="514350" y="3190875"/>
            <a:ext cx="4095750" cy="2286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10.1. Визначення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10.2. Сукцесійний ряд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10.3. Клімаксне угруповання</a:t>
            </a:r>
          </a:p>
        </p:txBody>
      </p:sp>
      <p:sp>
        <p:nvSpPr>
          <p:cNvPr id="12" name="section-bottom-46">
            <a:extLst>
              <a:ext uri="{FF2B5EF4-FFF2-40B4-BE49-F238E27FC236}">
                <a16:creationId xmlns:a16="http://schemas.microsoft.com/office/drawing/2014/main" id="{DCA5EDC3-C5D7-40F4-8CF2-813A9D2D52CC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D8A23A"/>
          </a:solidFill>
          <a:ln w="9525">
            <a:solidFill>
              <a:srgbClr val="D8A23A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202400653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47">
            <a:extLst>
              <a:ext uri="{FF2B5EF4-FFF2-40B4-BE49-F238E27FC236}">
                <a16:creationId xmlns:a16="http://schemas.microsoft.com/office/drawing/2014/main" id="{173B5E04-63AC-4BCF-AB84-86913C39FF87}"/>
              </a:ext>
            </a:extLst>
          </p:cNvPr>
          <p:cNvSpPr>
            <a:spLocks noGrp="1"/>
          </p:cNvSpPr>
          <p:nvPr/>
        </p:nvSpPr>
        <p:spPr>
          <a:xfrm>
            <a:off x="-47625" y="14068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47">
            <a:extLst>
              <a:ext uri="{FF2B5EF4-FFF2-40B4-BE49-F238E27FC236}">
                <a16:creationId xmlns:a16="http://schemas.microsoft.com/office/drawing/2014/main" id="{458BB710-1BE7-4660-9E5E-C07B58F24C9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4" name="meta-47">
            <a:extLst>
              <a:ext uri="{FF2B5EF4-FFF2-40B4-BE49-F238E27FC236}">
                <a16:creationId xmlns:a16="http://schemas.microsoft.com/office/drawing/2014/main" id="{F346C7C3-21D2-4700-98A9-39558497D2BF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10.1</a:t>
            </a:r>
          </a:p>
        </p:txBody>
      </p:sp>
      <p:sp>
        <p:nvSpPr>
          <p:cNvPr id="5" name="num-47">
            <a:extLst>
              <a:ext uri="{FF2B5EF4-FFF2-40B4-BE49-F238E27FC236}">
                <a16:creationId xmlns:a16="http://schemas.microsoft.com/office/drawing/2014/main" id="{2DDD08A9-31AB-4469-94D3-C6F43BBC454F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47</a:t>
            </a:r>
          </a:p>
        </p:txBody>
      </p:sp>
      <p:sp>
        <p:nvSpPr>
          <p:cNvPr id="6" name="foot-47">
            <a:extLst>
              <a:ext uri="{FF2B5EF4-FFF2-40B4-BE49-F238E27FC236}">
                <a16:creationId xmlns:a16="http://schemas.microsoft.com/office/drawing/2014/main" id="{7EDEC579-3CA5-4AF0-9D73-06A7C0886A1E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title-47">
            <a:extLst>
              <a:ext uri="{FF2B5EF4-FFF2-40B4-BE49-F238E27FC236}">
                <a16:creationId xmlns:a16="http://schemas.microsoft.com/office/drawing/2014/main" id="{60E1F258-CC06-418E-A462-8E45B21FAFA2}"/>
              </a:ext>
            </a:extLst>
          </p:cNvPr>
          <p:cNvSpPr>
            <a:spLocks noGrp="1"/>
          </p:cNvSpPr>
          <p:nvPr/>
        </p:nvSpPr>
        <p:spPr>
          <a:xfrm>
            <a:off x="514350" y="628650"/>
            <a:ext cx="88582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173029"/>
                </a:solidFill>
              </a:defRPr>
            </a:pPr>
            <a:r>
              <a:rPr sz="2925" b="1">
                <a:solidFill>
                  <a:srgbClr val="173029"/>
                </a:solidFill>
              </a:rPr>
              <a:t>Визначення</a:t>
            </a:r>
          </a:p>
        </p:txBody>
      </p:sp>
      <p:sp>
        <p:nvSpPr>
          <p:cNvPr id="8" name="rule-47">
            <a:extLst>
              <a:ext uri="{FF2B5EF4-FFF2-40B4-BE49-F238E27FC236}">
                <a16:creationId xmlns:a16="http://schemas.microsoft.com/office/drawing/2014/main" id="{E68CA021-390A-4DE9-81D3-6912BB6A93FD}"/>
              </a:ext>
            </a:extLst>
          </p:cNvPr>
          <p:cNvSpPr>
            <a:spLocks noGrp="1"/>
          </p:cNvSpPr>
          <p:nvPr/>
        </p:nvSpPr>
        <p:spPr>
          <a:xfrm>
            <a:off x="514350" y="15049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9" name="def-label-47">
            <a:extLst>
              <a:ext uri="{FF2B5EF4-FFF2-40B4-BE49-F238E27FC236}">
                <a16:creationId xmlns:a16="http://schemas.microsoft.com/office/drawing/2014/main" id="{8132A387-9D79-470E-B739-218113B9E628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2571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D8A23A"/>
                </a:solidFill>
              </a:defRPr>
            </a:pPr>
            <a:r>
              <a:rPr sz="1125" b="1">
                <a:solidFill>
                  <a:srgbClr val="D8A23A"/>
                </a:solidFill>
              </a:rPr>
              <a:t>ВИЗНАЧЕННЯ</a:t>
            </a:r>
          </a:p>
        </p:txBody>
      </p:sp>
      <p:sp>
        <p:nvSpPr>
          <p:cNvPr id="10" name="def-box-47">
            <a:extLst>
              <a:ext uri="{FF2B5EF4-FFF2-40B4-BE49-F238E27FC236}">
                <a16:creationId xmlns:a16="http://schemas.microsoft.com/office/drawing/2014/main" id="{394A7F34-EABD-4188-B5CD-F4F17184B3B9}"/>
              </a:ext>
            </a:extLst>
          </p:cNvPr>
          <p:cNvSpPr>
            <a:spLocks noGrp="1"/>
          </p:cNvSpPr>
          <p:nvPr/>
        </p:nvSpPr>
        <p:spPr>
          <a:xfrm>
            <a:off x="514350" y="2105025"/>
            <a:ext cx="9010650" cy="1123950"/>
          </a:xfrm>
          <a:prstGeom prst="roundRect">
            <a:avLst>
              <a:gd name="adj" fmla="val 10169"/>
            </a:avLst>
          </a:prstGeom>
          <a:solidFill>
            <a:srgbClr val="123A2F"/>
          </a:solidFill>
          <a:ln w="9525">
            <a:solidFill>
              <a:srgbClr val="123A2F"/>
            </a:solidFill>
            <a:prstDash val="solid"/>
          </a:ln>
        </p:spPr>
      </p:sp>
      <p:sp>
        <p:nvSpPr>
          <p:cNvPr id="11" name="def-47">
            <a:extLst>
              <a:ext uri="{FF2B5EF4-FFF2-40B4-BE49-F238E27FC236}">
                <a16:creationId xmlns:a16="http://schemas.microsoft.com/office/drawing/2014/main" id="{D6B4B109-2550-437D-905E-602991D99CF8}"/>
              </a:ext>
            </a:extLst>
          </p:cNvPr>
          <p:cNvSpPr>
            <a:spLocks noGrp="1"/>
          </p:cNvSpPr>
          <p:nvPr/>
        </p:nvSpPr>
        <p:spPr>
          <a:xfrm>
            <a:off x="838200" y="2286000"/>
            <a:ext cx="82867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Екологічна сукцесія — закономірна, спрямована і послідовна зміна складу, структури та функціонування угруповань на певній території.</a:t>
            </a:r>
          </a:p>
        </p:txBody>
      </p:sp>
      <p:sp>
        <p:nvSpPr>
          <p:cNvPr id="12" name="body-label-47">
            <a:extLst>
              <a:ext uri="{FF2B5EF4-FFF2-40B4-BE49-F238E27FC236}">
                <a16:creationId xmlns:a16="http://schemas.microsoft.com/office/drawing/2014/main" id="{7C42D71A-2F62-4D59-80FA-714F696CD5F4}"/>
              </a:ext>
            </a:extLst>
          </p:cNvPr>
          <p:cNvSpPr>
            <a:spLocks noGrp="1"/>
          </p:cNvSpPr>
          <p:nvPr/>
        </p:nvSpPr>
        <p:spPr>
          <a:xfrm>
            <a:off x="514350" y="3300412"/>
            <a:ext cx="3619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2E654D"/>
                </a:solidFill>
              </a:defRPr>
            </a:pPr>
            <a:r>
              <a:rPr sz="1725" b="1" dirty="0">
                <a:solidFill>
                  <a:srgbClr val="2E654D"/>
                </a:solidFill>
              </a:rPr>
              <a:t>ОСНОВНІ ПОЛОЖЕННЯ</a:t>
            </a:r>
          </a:p>
        </p:txBody>
      </p:sp>
      <p:sp>
        <p:nvSpPr>
          <p:cNvPr id="13" name="body-47">
            <a:extLst>
              <a:ext uri="{FF2B5EF4-FFF2-40B4-BE49-F238E27FC236}">
                <a16:creationId xmlns:a16="http://schemas.microsoft.com/office/drawing/2014/main" id="{B716301F-33F9-4697-AA15-FC0E483F5A47}"/>
              </a:ext>
            </a:extLst>
          </p:cNvPr>
          <p:cNvSpPr>
            <a:spLocks noGrp="1"/>
          </p:cNvSpPr>
          <p:nvPr/>
        </p:nvSpPr>
        <p:spPr>
          <a:xfrm>
            <a:off x="514350" y="3971925"/>
            <a:ext cx="8858250" cy="1971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 dirty="0" err="1">
                <a:solidFill>
                  <a:srgbClr val="5F6F68"/>
                </a:solidFill>
              </a:rPr>
              <a:t>Під</a:t>
            </a:r>
            <a:r>
              <a:rPr sz="1350" b="0" dirty="0">
                <a:solidFill>
                  <a:srgbClr val="5F6F68"/>
                </a:solidFill>
              </a:rPr>
              <a:t> </a:t>
            </a:r>
            <a:r>
              <a:rPr sz="1350" b="0" dirty="0" err="1">
                <a:solidFill>
                  <a:srgbClr val="5F6F68"/>
                </a:solidFill>
              </a:rPr>
              <a:t>час</a:t>
            </a:r>
            <a:r>
              <a:rPr sz="1350" b="0" dirty="0">
                <a:solidFill>
                  <a:srgbClr val="5F6F68"/>
                </a:solidFill>
              </a:rPr>
              <a:t> </a:t>
            </a:r>
            <a:r>
              <a:rPr sz="1350" b="0" dirty="0" err="1">
                <a:solidFill>
                  <a:srgbClr val="5F6F68"/>
                </a:solidFill>
              </a:rPr>
              <a:t>сукцесії</a:t>
            </a:r>
            <a:r>
              <a:rPr sz="1350" b="0" dirty="0">
                <a:solidFill>
                  <a:srgbClr val="5F6F68"/>
                </a:solidFill>
              </a:rPr>
              <a:t> </a:t>
            </a:r>
            <a:r>
              <a:rPr sz="1350" b="0" dirty="0" err="1">
                <a:solidFill>
                  <a:srgbClr val="5F6F68"/>
                </a:solidFill>
              </a:rPr>
              <a:t>один</a:t>
            </a:r>
            <a:r>
              <a:rPr sz="1350" b="0" dirty="0">
                <a:solidFill>
                  <a:srgbClr val="5F6F68"/>
                </a:solidFill>
              </a:rPr>
              <a:t> </a:t>
            </a:r>
            <a:r>
              <a:rPr sz="1350" b="0" dirty="0" err="1">
                <a:solidFill>
                  <a:srgbClr val="5F6F68"/>
                </a:solidFill>
              </a:rPr>
              <a:t>біоценоз</a:t>
            </a:r>
            <a:r>
              <a:rPr sz="1350" b="0" dirty="0">
                <a:solidFill>
                  <a:srgbClr val="5F6F68"/>
                </a:solidFill>
              </a:rPr>
              <a:t> </a:t>
            </a:r>
            <a:r>
              <a:rPr sz="1350" b="0" dirty="0" err="1">
                <a:solidFill>
                  <a:srgbClr val="5F6F68"/>
                </a:solidFill>
              </a:rPr>
              <a:t>поступово</a:t>
            </a:r>
            <a:r>
              <a:rPr sz="1350" b="0" dirty="0">
                <a:solidFill>
                  <a:srgbClr val="5F6F68"/>
                </a:solidFill>
              </a:rPr>
              <a:t> </a:t>
            </a:r>
            <a:r>
              <a:rPr sz="1350" b="0" dirty="0" err="1">
                <a:solidFill>
                  <a:srgbClr val="5F6F68"/>
                </a:solidFill>
              </a:rPr>
              <a:t>замінюється</a:t>
            </a:r>
            <a:r>
              <a:rPr sz="1350" b="0" dirty="0">
                <a:solidFill>
                  <a:srgbClr val="5F6F68"/>
                </a:solidFill>
              </a:rPr>
              <a:t> </a:t>
            </a:r>
            <a:r>
              <a:rPr sz="1350" b="0" dirty="0" err="1">
                <a:solidFill>
                  <a:srgbClr val="5F6F68"/>
                </a:solidFill>
              </a:rPr>
              <a:t>іншим</a:t>
            </a:r>
            <a:r>
              <a:rPr sz="1350" b="0" dirty="0">
                <a:solidFill>
                  <a:srgbClr val="5F6F68"/>
                </a:solidFill>
              </a:rPr>
              <a:t>.</a:t>
            </a:r>
          </a:p>
          <a:p>
            <a:endParaRPr sz="1350" b="0" dirty="0">
              <a:solidFill>
                <a:srgbClr val="5F6F68"/>
              </a:solidFill>
            </a:endParaRP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 dirty="0" err="1">
                <a:solidFill>
                  <a:srgbClr val="5F6F68"/>
                </a:solidFill>
              </a:rPr>
              <a:t>Причинами</a:t>
            </a:r>
            <a:r>
              <a:rPr sz="1350" b="0" dirty="0">
                <a:solidFill>
                  <a:srgbClr val="5F6F68"/>
                </a:solidFill>
              </a:rPr>
              <a:t> є:</a:t>
            </a:r>
          </a:p>
          <a:p>
            <a:endParaRPr sz="1350" b="0" dirty="0">
              <a:solidFill>
                <a:srgbClr val="5F6F68"/>
              </a:solidFill>
            </a:endParaRP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 dirty="0">
                <a:solidFill>
                  <a:srgbClr val="5F6F68"/>
                </a:solidFill>
              </a:rPr>
              <a:t>• </a:t>
            </a:r>
            <a:r>
              <a:rPr sz="1350" b="0" dirty="0" err="1">
                <a:solidFill>
                  <a:srgbClr val="5F6F68"/>
                </a:solidFill>
              </a:rPr>
              <a:t>зміна</a:t>
            </a:r>
            <a:r>
              <a:rPr sz="1350" b="0" dirty="0">
                <a:solidFill>
                  <a:srgbClr val="5F6F68"/>
                </a:solidFill>
              </a:rPr>
              <a:t> </a:t>
            </a:r>
            <a:r>
              <a:rPr sz="1350" b="0" dirty="0" err="1">
                <a:solidFill>
                  <a:srgbClr val="5F6F68"/>
                </a:solidFill>
              </a:rPr>
              <a:t>клімату</a:t>
            </a:r>
            <a:r>
              <a:rPr sz="1350" b="0" dirty="0">
                <a:solidFill>
                  <a:srgbClr val="5F6F68"/>
                </a:solidFill>
              </a:rPr>
              <a:t>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 dirty="0">
                <a:solidFill>
                  <a:srgbClr val="5F6F68"/>
                </a:solidFill>
              </a:rPr>
              <a:t>• </a:t>
            </a:r>
            <a:r>
              <a:rPr sz="1350" b="0" dirty="0" err="1">
                <a:solidFill>
                  <a:srgbClr val="5F6F68"/>
                </a:solidFill>
              </a:rPr>
              <a:t>ґрунтоутворення</a:t>
            </a:r>
            <a:r>
              <a:rPr sz="1350" b="0" dirty="0">
                <a:solidFill>
                  <a:srgbClr val="5F6F68"/>
                </a:solidFill>
              </a:rPr>
              <a:t>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 dirty="0">
                <a:solidFill>
                  <a:srgbClr val="5F6F68"/>
                </a:solidFill>
              </a:rPr>
              <a:t>• </a:t>
            </a:r>
            <a:r>
              <a:rPr sz="1350" b="0" dirty="0" err="1">
                <a:solidFill>
                  <a:srgbClr val="5F6F68"/>
                </a:solidFill>
              </a:rPr>
              <a:t>зміна</a:t>
            </a:r>
            <a:r>
              <a:rPr sz="1350" b="0" dirty="0">
                <a:solidFill>
                  <a:srgbClr val="5F6F68"/>
                </a:solidFill>
              </a:rPr>
              <a:t> </a:t>
            </a:r>
            <a:r>
              <a:rPr sz="1350" b="0" dirty="0" err="1">
                <a:solidFill>
                  <a:srgbClr val="5F6F68"/>
                </a:solidFill>
              </a:rPr>
              <a:t>водного</a:t>
            </a:r>
            <a:r>
              <a:rPr sz="1350" b="0" dirty="0">
                <a:solidFill>
                  <a:srgbClr val="5F6F68"/>
                </a:solidFill>
              </a:rPr>
              <a:t> </a:t>
            </a:r>
            <a:r>
              <a:rPr sz="1350" b="0" dirty="0" err="1">
                <a:solidFill>
                  <a:srgbClr val="5F6F68"/>
                </a:solidFill>
              </a:rPr>
              <a:t>режиму</a:t>
            </a:r>
            <a:r>
              <a:rPr sz="1350" b="0" dirty="0">
                <a:solidFill>
                  <a:srgbClr val="5F6F68"/>
                </a:solidFill>
              </a:rPr>
              <a:t>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 dirty="0">
                <a:solidFill>
                  <a:srgbClr val="5F6F68"/>
                </a:solidFill>
              </a:rPr>
              <a:t>• </a:t>
            </a:r>
            <a:r>
              <a:rPr sz="1350" b="0" dirty="0" err="1">
                <a:solidFill>
                  <a:srgbClr val="5F6F68"/>
                </a:solidFill>
              </a:rPr>
              <a:t>діяльність</a:t>
            </a:r>
            <a:r>
              <a:rPr sz="1350" b="0" dirty="0">
                <a:solidFill>
                  <a:srgbClr val="5F6F68"/>
                </a:solidFill>
              </a:rPr>
              <a:t> </a:t>
            </a:r>
            <a:r>
              <a:rPr sz="1350" b="0" dirty="0" err="1">
                <a:solidFill>
                  <a:srgbClr val="5F6F68"/>
                </a:solidFill>
              </a:rPr>
              <a:t>організмів</a:t>
            </a:r>
            <a:r>
              <a:rPr sz="1350" b="0" dirty="0">
                <a:solidFill>
                  <a:srgbClr val="5F6F68"/>
                </a:solidFill>
              </a:rPr>
              <a:t>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 dirty="0">
                <a:solidFill>
                  <a:srgbClr val="5F6F68"/>
                </a:solidFill>
              </a:rPr>
              <a:t>• </a:t>
            </a:r>
            <a:r>
              <a:rPr sz="1350" b="0" dirty="0" err="1">
                <a:solidFill>
                  <a:srgbClr val="5F6F68"/>
                </a:solidFill>
              </a:rPr>
              <a:t>пожежі</a:t>
            </a:r>
            <a:r>
              <a:rPr sz="1350" b="0" dirty="0">
                <a:solidFill>
                  <a:srgbClr val="5F6F68"/>
                </a:solidFill>
              </a:rPr>
              <a:t>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 dirty="0">
                <a:solidFill>
                  <a:srgbClr val="5F6F68"/>
                </a:solidFill>
              </a:rPr>
              <a:t>• </a:t>
            </a:r>
            <a:r>
              <a:rPr sz="1350" b="0" dirty="0" err="1">
                <a:solidFill>
                  <a:srgbClr val="5F6F68"/>
                </a:solidFill>
              </a:rPr>
              <a:t>повені</a:t>
            </a:r>
            <a:r>
              <a:rPr sz="1350" b="0" dirty="0">
                <a:solidFill>
                  <a:srgbClr val="5F6F68"/>
                </a:solidFill>
              </a:rPr>
              <a:t>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 dirty="0">
                <a:solidFill>
                  <a:srgbClr val="5F6F68"/>
                </a:solidFill>
              </a:rPr>
              <a:t>• </a:t>
            </a:r>
            <a:r>
              <a:rPr sz="1350" b="0" dirty="0" err="1">
                <a:solidFill>
                  <a:srgbClr val="5F6F68"/>
                </a:solidFill>
              </a:rPr>
              <a:t>вирубування</a:t>
            </a:r>
            <a:r>
              <a:rPr sz="1350" b="0" dirty="0">
                <a:solidFill>
                  <a:srgbClr val="5F6F68"/>
                </a:solidFill>
              </a:rPr>
              <a:t>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 dirty="0">
                <a:solidFill>
                  <a:srgbClr val="5F6F68"/>
                </a:solidFill>
              </a:rPr>
              <a:t>• </a:t>
            </a:r>
            <a:r>
              <a:rPr sz="1350" b="0" dirty="0" err="1">
                <a:solidFill>
                  <a:srgbClr val="5F6F68"/>
                </a:solidFill>
              </a:rPr>
              <a:t>забруднення</a:t>
            </a:r>
            <a:r>
              <a:rPr sz="1350" b="0" dirty="0">
                <a:solidFill>
                  <a:srgbClr val="5F6F68"/>
                </a:solidFill>
              </a:rPr>
              <a:t>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 dirty="0">
                <a:solidFill>
                  <a:srgbClr val="5F6F68"/>
                </a:solidFill>
              </a:rPr>
              <a:t>• </a:t>
            </a:r>
            <a:r>
              <a:rPr sz="1350" b="0" dirty="0" err="1">
                <a:solidFill>
                  <a:srgbClr val="5F6F68"/>
                </a:solidFill>
              </a:rPr>
              <a:t>військові</a:t>
            </a:r>
            <a:r>
              <a:rPr sz="1350" b="0" dirty="0">
                <a:solidFill>
                  <a:srgbClr val="5F6F68"/>
                </a:solidFill>
              </a:rPr>
              <a:t> </a:t>
            </a:r>
            <a:r>
              <a:rPr sz="1350" b="0" dirty="0" err="1">
                <a:solidFill>
                  <a:srgbClr val="5F6F68"/>
                </a:solidFill>
              </a:rPr>
              <a:t>порушення</a:t>
            </a:r>
            <a:r>
              <a:rPr sz="1350" b="0" dirty="0">
                <a:solidFill>
                  <a:srgbClr val="5F6F68"/>
                </a:solidFill>
              </a:rPr>
              <a:t>.</a:t>
            </a:r>
          </a:p>
        </p:txBody>
      </p:sp>
      <p:sp>
        <p:nvSpPr>
          <p:cNvPr id="14" name="bottom-47">
            <a:extLst>
              <a:ext uri="{FF2B5EF4-FFF2-40B4-BE49-F238E27FC236}">
                <a16:creationId xmlns:a16="http://schemas.microsoft.com/office/drawing/2014/main" id="{EAAA2250-C595-4F99-A5CC-700C76F124F3}"/>
              </a:ext>
            </a:extLst>
          </p:cNvPr>
          <p:cNvSpPr>
            <a:spLocks noGrp="1"/>
          </p:cNvSpPr>
          <p:nvPr/>
        </p:nvSpPr>
        <p:spPr>
          <a:xfrm flipV="1">
            <a:off x="514350" y="6457949"/>
            <a:ext cx="9010650" cy="45719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4097591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48">
            <a:extLst>
              <a:ext uri="{FF2B5EF4-FFF2-40B4-BE49-F238E27FC236}">
                <a16:creationId xmlns:a16="http://schemas.microsoft.com/office/drawing/2014/main" id="{3D00A909-FFCD-4D26-B103-F93669DF481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48">
            <a:extLst>
              <a:ext uri="{FF2B5EF4-FFF2-40B4-BE49-F238E27FC236}">
                <a16:creationId xmlns:a16="http://schemas.microsoft.com/office/drawing/2014/main" id="{E6394771-32AF-49FA-A95B-A47EC71D8F5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4" name="meta-48">
            <a:extLst>
              <a:ext uri="{FF2B5EF4-FFF2-40B4-BE49-F238E27FC236}">
                <a16:creationId xmlns:a16="http://schemas.microsoft.com/office/drawing/2014/main" id="{54C701CE-084D-4090-8672-4351B5A5BB4F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10.2</a:t>
            </a:r>
          </a:p>
        </p:txBody>
      </p:sp>
      <p:sp>
        <p:nvSpPr>
          <p:cNvPr id="5" name="num-48">
            <a:extLst>
              <a:ext uri="{FF2B5EF4-FFF2-40B4-BE49-F238E27FC236}">
                <a16:creationId xmlns:a16="http://schemas.microsoft.com/office/drawing/2014/main" id="{C1915AB4-3C4F-4132-ADD5-3935C2DD4A5E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48</a:t>
            </a:r>
          </a:p>
        </p:txBody>
      </p:sp>
      <p:sp>
        <p:nvSpPr>
          <p:cNvPr id="6" name="foot-48">
            <a:extLst>
              <a:ext uri="{FF2B5EF4-FFF2-40B4-BE49-F238E27FC236}">
                <a16:creationId xmlns:a16="http://schemas.microsoft.com/office/drawing/2014/main" id="{E2418C03-728F-406A-B6D4-D6BE7FD4E6B6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title-48">
            <a:extLst>
              <a:ext uri="{FF2B5EF4-FFF2-40B4-BE49-F238E27FC236}">
                <a16:creationId xmlns:a16="http://schemas.microsoft.com/office/drawing/2014/main" id="{3CE436A1-AE8A-45CE-93E4-9636961DD2CB}"/>
              </a:ext>
            </a:extLst>
          </p:cNvPr>
          <p:cNvSpPr>
            <a:spLocks noGrp="1"/>
          </p:cNvSpPr>
          <p:nvPr/>
        </p:nvSpPr>
        <p:spPr>
          <a:xfrm>
            <a:off x="514350" y="628650"/>
            <a:ext cx="88582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173029"/>
                </a:solidFill>
              </a:defRPr>
            </a:pPr>
            <a:r>
              <a:rPr sz="2925" b="1">
                <a:solidFill>
                  <a:srgbClr val="173029"/>
                </a:solidFill>
              </a:rPr>
              <a:t>Сукцесійний ряд</a:t>
            </a:r>
          </a:p>
        </p:txBody>
      </p:sp>
      <p:sp>
        <p:nvSpPr>
          <p:cNvPr id="8" name="rule-48">
            <a:extLst>
              <a:ext uri="{FF2B5EF4-FFF2-40B4-BE49-F238E27FC236}">
                <a16:creationId xmlns:a16="http://schemas.microsoft.com/office/drawing/2014/main" id="{7B86F795-9424-4C19-A733-0930D6F48B65}"/>
              </a:ext>
            </a:extLst>
          </p:cNvPr>
          <p:cNvSpPr>
            <a:spLocks noGrp="1"/>
          </p:cNvSpPr>
          <p:nvPr/>
        </p:nvSpPr>
        <p:spPr>
          <a:xfrm>
            <a:off x="514350" y="15049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9" name="def-label-48">
            <a:extLst>
              <a:ext uri="{FF2B5EF4-FFF2-40B4-BE49-F238E27FC236}">
                <a16:creationId xmlns:a16="http://schemas.microsoft.com/office/drawing/2014/main" id="{A79959A6-BEC0-4DBD-9688-5B6F6C110B62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2571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D8A23A"/>
                </a:solidFill>
              </a:defRPr>
            </a:pPr>
            <a:r>
              <a:rPr sz="1125" b="1">
                <a:solidFill>
                  <a:srgbClr val="D8A23A"/>
                </a:solidFill>
              </a:rPr>
              <a:t>ВИЗНАЧЕННЯ</a:t>
            </a:r>
          </a:p>
        </p:txBody>
      </p:sp>
      <p:sp>
        <p:nvSpPr>
          <p:cNvPr id="10" name="def-box-48">
            <a:extLst>
              <a:ext uri="{FF2B5EF4-FFF2-40B4-BE49-F238E27FC236}">
                <a16:creationId xmlns:a16="http://schemas.microsoft.com/office/drawing/2014/main" id="{3DE9DC81-5D62-4F93-9E2B-98430949F2CA}"/>
              </a:ext>
            </a:extLst>
          </p:cNvPr>
          <p:cNvSpPr>
            <a:spLocks noGrp="1"/>
          </p:cNvSpPr>
          <p:nvPr/>
        </p:nvSpPr>
        <p:spPr>
          <a:xfrm>
            <a:off x="514350" y="2105025"/>
            <a:ext cx="9010650" cy="1123950"/>
          </a:xfrm>
          <a:prstGeom prst="roundRect">
            <a:avLst>
              <a:gd name="adj" fmla="val 10169"/>
            </a:avLst>
          </a:prstGeom>
          <a:solidFill>
            <a:srgbClr val="123A2F"/>
          </a:solidFill>
          <a:ln w="9525">
            <a:solidFill>
              <a:srgbClr val="123A2F"/>
            </a:solidFill>
            <a:prstDash val="solid"/>
          </a:ln>
        </p:spPr>
      </p:sp>
      <p:sp>
        <p:nvSpPr>
          <p:cNvPr id="11" name="def-48">
            <a:extLst>
              <a:ext uri="{FF2B5EF4-FFF2-40B4-BE49-F238E27FC236}">
                <a16:creationId xmlns:a16="http://schemas.microsoft.com/office/drawing/2014/main" id="{D23F79CB-7B85-4C77-8A33-7159C0BD7191}"/>
              </a:ext>
            </a:extLst>
          </p:cNvPr>
          <p:cNvSpPr>
            <a:spLocks noGrp="1"/>
          </p:cNvSpPr>
          <p:nvPr/>
        </p:nvSpPr>
        <p:spPr>
          <a:xfrm>
            <a:off x="838200" y="2286000"/>
            <a:ext cx="82867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Сукцесійний ряд — послідовність угруповань, які змінюють одне одного на певній території.</a:t>
            </a:r>
          </a:p>
        </p:txBody>
      </p:sp>
      <p:sp>
        <p:nvSpPr>
          <p:cNvPr id="12" name="body-label-48">
            <a:extLst>
              <a:ext uri="{FF2B5EF4-FFF2-40B4-BE49-F238E27FC236}">
                <a16:creationId xmlns:a16="http://schemas.microsoft.com/office/drawing/2014/main" id="{2EEBE66D-87C3-4528-B636-B8885B595D40}"/>
              </a:ext>
            </a:extLst>
          </p:cNvPr>
          <p:cNvSpPr>
            <a:spLocks noGrp="1"/>
          </p:cNvSpPr>
          <p:nvPr/>
        </p:nvSpPr>
        <p:spPr>
          <a:xfrm>
            <a:off x="514350" y="3495675"/>
            <a:ext cx="3619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2E654D"/>
                </a:solidFill>
              </a:defRPr>
            </a:pPr>
            <a:r>
              <a:rPr sz="1725" b="1">
                <a:solidFill>
                  <a:srgbClr val="2E654D"/>
                </a:solidFill>
              </a:rPr>
              <a:t>ОСНОВНІ ПОЛОЖЕННЯ</a:t>
            </a:r>
          </a:p>
        </p:txBody>
      </p:sp>
      <p:sp>
        <p:nvSpPr>
          <p:cNvPr id="13" name="body-48">
            <a:extLst>
              <a:ext uri="{FF2B5EF4-FFF2-40B4-BE49-F238E27FC236}">
                <a16:creationId xmlns:a16="http://schemas.microsoft.com/office/drawing/2014/main" id="{7624EB21-0CB2-4FE7-AAA9-D9EE7EC1A489}"/>
              </a:ext>
            </a:extLst>
          </p:cNvPr>
          <p:cNvSpPr>
            <a:spLocks noGrp="1"/>
          </p:cNvSpPr>
          <p:nvPr/>
        </p:nvSpPr>
        <p:spPr>
          <a:xfrm>
            <a:off x="514350" y="3971925"/>
            <a:ext cx="8858250" cy="1971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Окрему стадію цього ряду називають серійним угрупованням, або серальною стадією.</a:t>
            </a:r>
          </a:p>
          <a:p>
            <a:endParaRPr sz="1350" b="0">
              <a:solidFill>
                <a:srgbClr val="5F6F68"/>
              </a:solidFill>
            </a:endParaRP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У спрощеному вигляді відновлення лісової території може відбуватися так:</a:t>
            </a:r>
          </a:p>
          <a:p>
            <a:endParaRPr sz="1350" b="0">
              <a:solidFill>
                <a:srgbClr val="5F6F68"/>
              </a:solidFill>
            </a:endParaRP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оголений ґрунт → однорічні трави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→ багаторічні трави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→ чагарники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→ молодий ліс.</a:t>
            </a:r>
          </a:p>
        </p:txBody>
      </p:sp>
      <p:sp>
        <p:nvSpPr>
          <p:cNvPr id="14" name="bottom-48">
            <a:extLst>
              <a:ext uri="{FF2B5EF4-FFF2-40B4-BE49-F238E27FC236}">
                <a16:creationId xmlns:a16="http://schemas.microsoft.com/office/drawing/2014/main" id="{DFA6B6BD-2362-4768-9F1F-84DF94270BD1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36647074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49">
            <a:extLst>
              <a:ext uri="{FF2B5EF4-FFF2-40B4-BE49-F238E27FC236}">
                <a16:creationId xmlns:a16="http://schemas.microsoft.com/office/drawing/2014/main" id="{16008BAD-50CD-48C5-BF3B-A6B177FDA37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49">
            <a:extLst>
              <a:ext uri="{FF2B5EF4-FFF2-40B4-BE49-F238E27FC236}">
                <a16:creationId xmlns:a16="http://schemas.microsoft.com/office/drawing/2014/main" id="{65E7D225-9514-4E41-A260-F6C82E5EAFF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4" name="meta-49">
            <a:extLst>
              <a:ext uri="{FF2B5EF4-FFF2-40B4-BE49-F238E27FC236}">
                <a16:creationId xmlns:a16="http://schemas.microsoft.com/office/drawing/2014/main" id="{F4AA8379-3864-49E4-9629-EBDC47DDA866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10.3</a:t>
            </a:r>
          </a:p>
        </p:txBody>
      </p:sp>
      <p:sp>
        <p:nvSpPr>
          <p:cNvPr id="5" name="num-49">
            <a:extLst>
              <a:ext uri="{FF2B5EF4-FFF2-40B4-BE49-F238E27FC236}">
                <a16:creationId xmlns:a16="http://schemas.microsoft.com/office/drawing/2014/main" id="{B54F2211-F56E-45E3-B352-E8AC1904F7BE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49</a:t>
            </a:r>
          </a:p>
        </p:txBody>
      </p:sp>
      <p:sp>
        <p:nvSpPr>
          <p:cNvPr id="6" name="foot-49">
            <a:extLst>
              <a:ext uri="{FF2B5EF4-FFF2-40B4-BE49-F238E27FC236}">
                <a16:creationId xmlns:a16="http://schemas.microsoft.com/office/drawing/2014/main" id="{BBE7F070-0060-4791-A429-524C8A60461A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title-49">
            <a:extLst>
              <a:ext uri="{FF2B5EF4-FFF2-40B4-BE49-F238E27FC236}">
                <a16:creationId xmlns:a16="http://schemas.microsoft.com/office/drawing/2014/main" id="{BE0C7395-D342-4B67-ACA1-4AB65EC1DDF3}"/>
              </a:ext>
            </a:extLst>
          </p:cNvPr>
          <p:cNvSpPr>
            <a:spLocks noGrp="1"/>
          </p:cNvSpPr>
          <p:nvPr/>
        </p:nvSpPr>
        <p:spPr>
          <a:xfrm>
            <a:off x="514350" y="628650"/>
            <a:ext cx="88582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173029"/>
                </a:solidFill>
              </a:defRPr>
            </a:pPr>
            <a:r>
              <a:rPr sz="2925" b="1">
                <a:solidFill>
                  <a:srgbClr val="173029"/>
                </a:solidFill>
              </a:rPr>
              <a:t>Клімаксне угруповання</a:t>
            </a:r>
          </a:p>
        </p:txBody>
      </p:sp>
      <p:sp>
        <p:nvSpPr>
          <p:cNvPr id="8" name="rule-49">
            <a:extLst>
              <a:ext uri="{FF2B5EF4-FFF2-40B4-BE49-F238E27FC236}">
                <a16:creationId xmlns:a16="http://schemas.microsoft.com/office/drawing/2014/main" id="{8CCE6890-63C6-4674-9D0D-1380FDD1759B}"/>
              </a:ext>
            </a:extLst>
          </p:cNvPr>
          <p:cNvSpPr>
            <a:spLocks noGrp="1"/>
          </p:cNvSpPr>
          <p:nvPr/>
        </p:nvSpPr>
        <p:spPr>
          <a:xfrm>
            <a:off x="514350" y="15049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9" name="def-label-49">
            <a:extLst>
              <a:ext uri="{FF2B5EF4-FFF2-40B4-BE49-F238E27FC236}">
                <a16:creationId xmlns:a16="http://schemas.microsoft.com/office/drawing/2014/main" id="{BEDA577A-223F-4A4E-97FA-B4A9FB132871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2571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D8A23A"/>
                </a:solidFill>
              </a:defRPr>
            </a:pPr>
            <a:r>
              <a:rPr sz="1125" b="1">
                <a:solidFill>
                  <a:srgbClr val="D8A23A"/>
                </a:solidFill>
              </a:rPr>
              <a:t>ВИЗНАЧЕННЯ</a:t>
            </a:r>
          </a:p>
        </p:txBody>
      </p:sp>
      <p:sp>
        <p:nvSpPr>
          <p:cNvPr id="10" name="def-box-49">
            <a:extLst>
              <a:ext uri="{FF2B5EF4-FFF2-40B4-BE49-F238E27FC236}">
                <a16:creationId xmlns:a16="http://schemas.microsoft.com/office/drawing/2014/main" id="{12172D8A-5750-4D69-B6D6-F18D49C0E627}"/>
              </a:ext>
            </a:extLst>
          </p:cNvPr>
          <p:cNvSpPr>
            <a:spLocks noGrp="1"/>
          </p:cNvSpPr>
          <p:nvPr/>
        </p:nvSpPr>
        <p:spPr>
          <a:xfrm>
            <a:off x="514350" y="2105025"/>
            <a:ext cx="9010650" cy="1123950"/>
          </a:xfrm>
          <a:prstGeom prst="roundRect">
            <a:avLst>
              <a:gd name="adj" fmla="val 10169"/>
            </a:avLst>
          </a:prstGeom>
          <a:solidFill>
            <a:srgbClr val="123A2F"/>
          </a:solidFill>
          <a:ln w="9525">
            <a:solidFill>
              <a:srgbClr val="123A2F"/>
            </a:solidFill>
            <a:prstDash val="solid"/>
          </a:ln>
        </p:spPr>
      </p:sp>
      <p:sp>
        <p:nvSpPr>
          <p:cNvPr id="11" name="def-49">
            <a:extLst>
              <a:ext uri="{FF2B5EF4-FFF2-40B4-BE49-F238E27FC236}">
                <a16:creationId xmlns:a16="http://schemas.microsoft.com/office/drawing/2014/main" id="{1F6A5556-F1E5-4DEA-A688-5CCABCDBB791}"/>
              </a:ext>
            </a:extLst>
          </p:cNvPr>
          <p:cNvSpPr>
            <a:spLocks noGrp="1"/>
          </p:cNvSpPr>
          <p:nvPr/>
        </p:nvSpPr>
        <p:spPr>
          <a:xfrm>
            <a:off x="838200" y="2286000"/>
            <a:ext cx="82867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Клімаксне угруповання — відносно стабільне угруповання, яке сформувалося на завершальних стадіях сукцесії та відповідає місцевим умовам середовища.</a:t>
            </a:r>
          </a:p>
        </p:txBody>
      </p:sp>
      <p:sp>
        <p:nvSpPr>
          <p:cNvPr id="12" name="body-label-49">
            <a:extLst>
              <a:ext uri="{FF2B5EF4-FFF2-40B4-BE49-F238E27FC236}">
                <a16:creationId xmlns:a16="http://schemas.microsoft.com/office/drawing/2014/main" id="{C5E2B46A-4E01-42A1-B318-9227842828BD}"/>
              </a:ext>
            </a:extLst>
          </p:cNvPr>
          <p:cNvSpPr>
            <a:spLocks noGrp="1"/>
          </p:cNvSpPr>
          <p:nvPr/>
        </p:nvSpPr>
        <p:spPr>
          <a:xfrm>
            <a:off x="514350" y="3495675"/>
            <a:ext cx="3619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2E654D"/>
                </a:solidFill>
              </a:defRPr>
            </a:pPr>
            <a:r>
              <a:rPr sz="1725" b="1">
                <a:solidFill>
                  <a:srgbClr val="2E654D"/>
                </a:solidFill>
              </a:rPr>
              <a:t>ОСНОВНІ ПОЛОЖЕННЯ</a:t>
            </a:r>
          </a:p>
        </p:txBody>
      </p:sp>
      <p:sp>
        <p:nvSpPr>
          <p:cNvPr id="13" name="body-49">
            <a:extLst>
              <a:ext uri="{FF2B5EF4-FFF2-40B4-BE49-F238E27FC236}">
                <a16:creationId xmlns:a16="http://schemas.microsoft.com/office/drawing/2014/main" id="{4CC6C676-794A-4FC9-9103-6AA69EBD9EDE}"/>
              </a:ext>
            </a:extLst>
          </p:cNvPr>
          <p:cNvSpPr>
            <a:spLocks noGrp="1"/>
          </p:cNvSpPr>
          <p:nvPr/>
        </p:nvSpPr>
        <p:spPr>
          <a:xfrm>
            <a:off x="514350" y="3971925"/>
            <a:ext cx="8858250" cy="1971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У сучасній екології клімакс не розглядають як абсолютно незмінний кінцевий стан. Природні системи продовжують змінюватися під впливом клімату, організмів і періодичних порушень.</a:t>
            </a:r>
          </a:p>
        </p:txBody>
      </p:sp>
      <p:sp>
        <p:nvSpPr>
          <p:cNvPr id="14" name="bottom-49">
            <a:extLst>
              <a:ext uri="{FF2B5EF4-FFF2-40B4-BE49-F238E27FC236}">
                <a16:creationId xmlns:a16="http://schemas.microsoft.com/office/drawing/2014/main" id="{48DE5879-FE68-4073-8995-4A42D6A6B83D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43009474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50">
            <a:extLst>
              <a:ext uri="{FF2B5EF4-FFF2-40B4-BE49-F238E27FC236}">
                <a16:creationId xmlns:a16="http://schemas.microsoft.com/office/drawing/2014/main" id="{E99F1D3B-706A-4E2B-A4E0-0D11C982E9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50">
            <a:extLst>
              <a:ext uri="{FF2B5EF4-FFF2-40B4-BE49-F238E27FC236}">
                <a16:creationId xmlns:a16="http://schemas.microsoft.com/office/drawing/2014/main" id="{507A9E35-E423-4CB3-8129-A2BD6BAF22C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D8A23A"/>
          </a:solidFill>
          <a:ln w="9525">
            <a:solidFill>
              <a:srgbClr val="D8A23A"/>
            </a:solidFill>
            <a:prstDash val="solid"/>
          </a:ln>
        </p:spPr>
      </p:sp>
      <p:sp>
        <p:nvSpPr>
          <p:cNvPr id="4" name="meta-50">
            <a:extLst>
              <a:ext uri="{FF2B5EF4-FFF2-40B4-BE49-F238E27FC236}">
                <a16:creationId xmlns:a16="http://schemas.microsoft.com/office/drawing/2014/main" id="{024755BC-B5F8-40CB-89C9-50CC6B92BA68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11</a:t>
            </a:r>
          </a:p>
        </p:txBody>
      </p:sp>
      <p:sp>
        <p:nvSpPr>
          <p:cNvPr id="5" name="num-50">
            <a:extLst>
              <a:ext uri="{FF2B5EF4-FFF2-40B4-BE49-F238E27FC236}">
                <a16:creationId xmlns:a16="http://schemas.microsoft.com/office/drawing/2014/main" id="{4237710C-3189-4890-9F4D-A4B32DA1C4BB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50</a:t>
            </a:r>
          </a:p>
        </p:txBody>
      </p:sp>
      <p:sp>
        <p:nvSpPr>
          <p:cNvPr id="6" name="foot-50">
            <a:extLst>
              <a:ext uri="{FF2B5EF4-FFF2-40B4-BE49-F238E27FC236}">
                <a16:creationId xmlns:a16="http://schemas.microsoft.com/office/drawing/2014/main" id="{15E35E83-31B2-4F84-9855-041E90CDE54B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section-label-50">
            <a:extLst>
              <a:ext uri="{FF2B5EF4-FFF2-40B4-BE49-F238E27FC236}">
                <a16:creationId xmlns:a16="http://schemas.microsoft.com/office/drawing/2014/main" id="{2D247450-B248-4F5B-8BDC-B168D61ED367}"/>
              </a:ext>
            </a:extLst>
          </p:cNvPr>
          <p:cNvSpPr>
            <a:spLocks noGrp="1"/>
          </p:cNvSpPr>
          <p:nvPr/>
        </p:nvSpPr>
        <p:spPr>
          <a:xfrm>
            <a:off x="514350" y="781050"/>
            <a:ext cx="285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>
                <a:solidFill>
                  <a:srgbClr val="D8A23A"/>
                </a:solidFill>
              </a:defRPr>
            </a:pPr>
            <a:r>
              <a:rPr sz="1275" b="1">
                <a:solidFill>
                  <a:srgbClr val="D8A23A"/>
                </a:solidFill>
              </a:rPr>
              <a:t>РОЗДІЛ 11</a:t>
            </a:r>
          </a:p>
        </p:txBody>
      </p:sp>
      <p:sp>
        <p:nvSpPr>
          <p:cNvPr id="8" name="section-title-50">
            <a:extLst>
              <a:ext uri="{FF2B5EF4-FFF2-40B4-BE49-F238E27FC236}">
                <a16:creationId xmlns:a16="http://schemas.microsoft.com/office/drawing/2014/main" id="{809C1BAD-C5E9-4DE6-9614-17C7B498FA1D}"/>
              </a:ext>
            </a:extLst>
          </p:cNvPr>
          <p:cNvSpPr>
            <a:spLocks noGrp="1"/>
          </p:cNvSpPr>
          <p:nvPr/>
        </p:nvSpPr>
        <p:spPr>
          <a:xfrm>
            <a:off x="514350" y="1219200"/>
            <a:ext cx="87630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150" b="1">
                <a:solidFill>
                  <a:srgbClr val="173029"/>
                </a:solidFill>
              </a:defRPr>
            </a:pPr>
            <a:r>
              <a:rPr sz="3150" b="1">
                <a:solidFill>
                  <a:srgbClr val="173029"/>
                </a:solidFill>
              </a:rPr>
              <a:t>Первинна сукцесія</a:t>
            </a:r>
          </a:p>
        </p:txBody>
      </p:sp>
      <p:sp>
        <p:nvSpPr>
          <p:cNvPr id="9" name="section-rule-50">
            <a:extLst>
              <a:ext uri="{FF2B5EF4-FFF2-40B4-BE49-F238E27FC236}">
                <a16:creationId xmlns:a16="http://schemas.microsoft.com/office/drawing/2014/main" id="{D9920836-365B-4DE0-B0E4-D79028AAD103}"/>
              </a:ext>
            </a:extLst>
          </p:cNvPr>
          <p:cNvSpPr>
            <a:spLocks noGrp="1"/>
          </p:cNvSpPr>
          <p:nvPr/>
        </p:nvSpPr>
        <p:spPr>
          <a:xfrm>
            <a:off x="514350" y="2200275"/>
            <a:ext cx="9010650" cy="47625"/>
          </a:xfrm>
          <a:prstGeom prst="rect">
            <a:avLst/>
          </a:prstGeom>
          <a:solidFill>
            <a:srgbClr val="D8A23A"/>
          </a:solidFill>
          <a:ln w="9525">
            <a:solidFill>
              <a:srgbClr val="D8A23A"/>
            </a:solidFill>
            <a:prstDash val="solid"/>
          </a:ln>
        </p:spPr>
      </p:sp>
      <p:sp>
        <p:nvSpPr>
          <p:cNvPr id="10" name="child-label-50">
            <a:extLst>
              <a:ext uri="{FF2B5EF4-FFF2-40B4-BE49-F238E27FC236}">
                <a16:creationId xmlns:a16="http://schemas.microsoft.com/office/drawing/2014/main" id="{706A34B9-0562-43E0-9F52-0E6BE79F452D}"/>
              </a:ext>
            </a:extLst>
          </p:cNvPr>
          <p:cNvSpPr>
            <a:spLocks noGrp="1"/>
          </p:cNvSpPr>
          <p:nvPr/>
        </p:nvSpPr>
        <p:spPr>
          <a:xfrm>
            <a:off x="514350" y="2647950"/>
            <a:ext cx="2286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00" b="1">
                <a:solidFill>
                  <a:srgbClr val="2E654D"/>
                </a:solidFill>
              </a:defRPr>
            </a:pPr>
            <a:r>
              <a:rPr sz="1800" b="1">
                <a:solidFill>
                  <a:srgbClr val="2E654D"/>
                </a:solidFill>
              </a:rPr>
              <a:t>Підпункти</a:t>
            </a:r>
          </a:p>
        </p:txBody>
      </p:sp>
      <p:sp>
        <p:nvSpPr>
          <p:cNvPr id="11" name="child1-50">
            <a:extLst>
              <a:ext uri="{FF2B5EF4-FFF2-40B4-BE49-F238E27FC236}">
                <a16:creationId xmlns:a16="http://schemas.microsoft.com/office/drawing/2014/main" id="{2C899F94-E6F8-4360-AB36-1D9588EC021C}"/>
              </a:ext>
            </a:extLst>
          </p:cNvPr>
          <p:cNvSpPr>
            <a:spLocks noGrp="1"/>
          </p:cNvSpPr>
          <p:nvPr/>
        </p:nvSpPr>
        <p:spPr>
          <a:xfrm>
            <a:off x="514350" y="3190875"/>
            <a:ext cx="4095750" cy="2286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11.1. Визначення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11.2. Основні етапи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11.3. Піонерні види</a:t>
            </a:r>
          </a:p>
        </p:txBody>
      </p:sp>
      <p:sp>
        <p:nvSpPr>
          <p:cNvPr id="12" name="section-bottom-50">
            <a:extLst>
              <a:ext uri="{FF2B5EF4-FFF2-40B4-BE49-F238E27FC236}">
                <a16:creationId xmlns:a16="http://schemas.microsoft.com/office/drawing/2014/main" id="{CCB6F9B4-A512-41F4-951D-A0ED660E8657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D8A23A"/>
          </a:solidFill>
          <a:ln w="9525">
            <a:solidFill>
              <a:srgbClr val="D8A23A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214561572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51">
            <a:extLst>
              <a:ext uri="{FF2B5EF4-FFF2-40B4-BE49-F238E27FC236}">
                <a16:creationId xmlns:a16="http://schemas.microsoft.com/office/drawing/2014/main" id="{B868AC77-7AD7-4199-ACDF-5E0632EC8E5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51">
            <a:extLst>
              <a:ext uri="{FF2B5EF4-FFF2-40B4-BE49-F238E27FC236}">
                <a16:creationId xmlns:a16="http://schemas.microsoft.com/office/drawing/2014/main" id="{2686A8C6-018F-47F2-BC41-BDE0675649C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4" name="meta-51">
            <a:extLst>
              <a:ext uri="{FF2B5EF4-FFF2-40B4-BE49-F238E27FC236}">
                <a16:creationId xmlns:a16="http://schemas.microsoft.com/office/drawing/2014/main" id="{997F5288-3BDE-4822-8D7D-85A496B3199D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11.1</a:t>
            </a:r>
          </a:p>
        </p:txBody>
      </p:sp>
      <p:sp>
        <p:nvSpPr>
          <p:cNvPr id="5" name="num-51">
            <a:extLst>
              <a:ext uri="{FF2B5EF4-FFF2-40B4-BE49-F238E27FC236}">
                <a16:creationId xmlns:a16="http://schemas.microsoft.com/office/drawing/2014/main" id="{B423B04D-46AC-43CA-92C9-FCB0E594F8E2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51</a:t>
            </a:r>
          </a:p>
        </p:txBody>
      </p:sp>
      <p:sp>
        <p:nvSpPr>
          <p:cNvPr id="6" name="foot-51">
            <a:extLst>
              <a:ext uri="{FF2B5EF4-FFF2-40B4-BE49-F238E27FC236}">
                <a16:creationId xmlns:a16="http://schemas.microsoft.com/office/drawing/2014/main" id="{4F4669AD-8A29-41AD-A8ED-8DCF354C185F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title-51">
            <a:extLst>
              <a:ext uri="{FF2B5EF4-FFF2-40B4-BE49-F238E27FC236}">
                <a16:creationId xmlns:a16="http://schemas.microsoft.com/office/drawing/2014/main" id="{79E820A7-98BE-49F9-B8AC-24599821EAD7}"/>
              </a:ext>
            </a:extLst>
          </p:cNvPr>
          <p:cNvSpPr>
            <a:spLocks noGrp="1"/>
          </p:cNvSpPr>
          <p:nvPr/>
        </p:nvSpPr>
        <p:spPr>
          <a:xfrm>
            <a:off x="514350" y="628650"/>
            <a:ext cx="88582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173029"/>
                </a:solidFill>
              </a:defRPr>
            </a:pPr>
            <a:r>
              <a:rPr sz="2925" b="1">
                <a:solidFill>
                  <a:srgbClr val="173029"/>
                </a:solidFill>
              </a:rPr>
              <a:t>Визначення</a:t>
            </a:r>
          </a:p>
        </p:txBody>
      </p:sp>
      <p:sp>
        <p:nvSpPr>
          <p:cNvPr id="8" name="rule-51">
            <a:extLst>
              <a:ext uri="{FF2B5EF4-FFF2-40B4-BE49-F238E27FC236}">
                <a16:creationId xmlns:a16="http://schemas.microsoft.com/office/drawing/2014/main" id="{71A65318-312D-4895-B3F3-EB57A9F78B61}"/>
              </a:ext>
            </a:extLst>
          </p:cNvPr>
          <p:cNvSpPr>
            <a:spLocks noGrp="1"/>
          </p:cNvSpPr>
          <p:nvPr/>
        </p:nvSpPr>
        <p:spPr>
          <a:xfrm>
            <a:off x="514350" y="15049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9" name="def-label-51">
            <a:extLst>
              <a:ext uri="{FF2B5EF4-FFF2-40B4-BE49-F238E27FC236}">
                <a16:creationId xmlns:a16="http://schemas.microsoft.com/office/drawing/2014/main" id="{44569362-68F1-4CC8-B8EF-938ED40A59EA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2571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D8A23A"/>
                </a:solidFill>
              </a:defRPr>
            </a:pPr>
            <a:r>
              <a:rPr sz="1125" b="1">
                <a:solidFill>
                  <a:srgbClr val="D8A23A"/>
                </a:solidFill>
              </a:rPr>
              <a:t>ВИЗНАЧЕННЯ</a:t>
            </a:r>
          </a:p>
        </p:txBody>
      </p:sp>
      <p:sp>
        <p:nvSpPr>
          <p:cNvPr id="10" name="def-box-51">
            <a:extLst>
              <a:ext uri="{FF2B5EF4-FFF2-40B4-BE49-F238E27FC236}">
                <a16:creationId xmlns:a16="http://schemas.microsoft.com/office/drawing/2014/main" id="{B5524041-ECD1-4224-B978-65C0C60AA615}"/>
              </a:ext>
            </a:extLst>
          </p:cNvPr>
          <p:cNvSpPr>
            <a:spLocks noGrp="1"/>
          </p:cNvSpPr>
          <p:nvPr/>
        </p:nvSpPr>
        <p:spPr>
          <a:xfrm>
            <a:off x="514350" y="2105025"/>
            <a:ext cx="9010650" cy="1123950"/>
          </a:xfrm>
          <a:prstGeom prst="roundRect">
            <a:avLst>
              <a:gd name="adj" fmla="val 10169"/>
            </a:avLst>
          </a:prstGeom>
          <a:solidFill>
            <a:srgbClr val="123A2F"/>
          </a:solidFill>
          <a:ln w="9525">
            <a:solidFill>
              <a:srgbClr val="123A2F"/>
            </a:solidFill>
            <a:prstDash val="solid"/>
          </a:ln>
        </p:spPr>
      </p:sp>
      <p:sp>
        <p:nvSpPr>
          <p:cNvPr id="11" name="def-51">
            <a:extLst>
              <a:ext uri="{FF2B5EF4-FFF2-40B4-BE49-F238E27FC236}">
                <a16:creationId xmlns:a16="http://schemas.microsoft.com/office/drawing/2014/main" id="{CE1AF3BB-CFF2-4193-AE92-54825884EB33}"/>
              </a:ext>
            </a:extLst>
          </p:cNvPr>
          <p:cNvSpPr>
            <a:spLocks noGrp="1"/>
          </p:cNvSpPr>
          <p:nvPr/>
        </p:nvSpPr>
        <p:spPr>
          <a:xfrm>
            <a:off x="838200" y="2286000"/>
            <a:ext cx="82867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Первинна сукцесія — формування біоценозу на поверхні, де раніше не існувало сформованого ґрунту і розвиненого живого угруповання.</a:t>
            </a:r>
          </a:p>
        </p:txBody>
      </p:sp>
      <p:sp>
        <p:nvSpPr>
          <p:cNvPr id="12" name="body-label-51">
            <a:extLst>
              <a:ext uri="{FF2B5EF4-FFF2-40B4-BE49-F238E27FC236}">
                <a16:creationId xmlns:a16="http://schemas.microsoft.com/office/drawing/2014/main" id="{FF976BBC-EE88-4E91-871A-1E797620EB95}"/>
              </a:ext>
            </a:extLst>
          </p:cNvPr>
          <p:cNvSpPr>
            <a:spLocks noGrp="1"/>
          </p:cNvSpPr>
          <p:nvPr/>
        </p:nvSpPr>
        <p:spPr>
          <a:xfrm>
            <a:off x="514350" y="3495675"/>
            <a:ext cx="3619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2E654D"/>
                </a:solidFill>
              </a:defRPr>
            </a:pPr>
            <a:r>
              <a:rPr sz="1725" b="1">
                <a:solidFill>
                  <a:srgbClr val="2E654D"/>
                </a:solidFill>
              </a:rPr>
              <a:t>ОСНОВНІ ПОЛОЖЕННЯ</a:t>
            </a:r>
          </a:p>
        </p:txBody>
      </p:sp>
      <p:sp>
        <p:nvSpPr>
          <p:cNvPr id="13" name="body-51">
            <a:extLst>
              <a:ext uri="{FF2B5EF4-FFF2-40B4-BE49-F238E27FC236}">
                <a16:creationId xmlns:a16="http://schemas.microsoft.com/office/drawing/2014/main" id="{14BA4606-9B2C-4E92-8DCF-3020290E1220}"/>
              </a:ext>
            </a:extLst>
          </p:cNvPr>
          <p:cNvSpPr>
            <a:spLocks noGrp="1"/>
          </p:cNvSpPr>
          <p:nvPr/>
        </p:nvSpPr>
        <p:spPr>
          <a:xfrm>
            <a:off x="514350" y="3971925"/>
            <a:ext cx="8858250" cy="1971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Вона може починатися на:</a:t>
            </a:r>
          </a:p>
          <a:p>
            <a:endParaRPr sz="1350" b="0">
              <a:solidFill>
                <a:srgbClr val="5F6F68"/>
              </a:solidFill>
            </a:endParaRP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оголеній гірській породі;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свіжих піщаних наносах;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вулканічних відкладах;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поверхні після відступу льодовика;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глибоко порушеній техногенній поверхні.</a:t>
            </a:r>
          </a:p>
        </p:txBody>
      </p:sp>
      <p:sp>
        <p:nvSpPr>
          <p:cNvPr id="14" name="bottom-51">
            <a:extLst>
              <a:ext uri="{FF2B5EF4-FFF2-40B4-BE49-F238E27FC236}">
                <a16:creationId xmlns:a16="http://schemas.microsoft.com/office/drawing/2014/main" id="{03FFCF6D-7699-4F67-AC1C-630AD2243BEF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69025167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52">
            <a:extLst>
              <a:ext uri="{FF2B5EF4-FFF2-40B4-BE49-F238E27FC236}">
                <a16:creationId xmlns:a16="http://schemas.microsoft.com/office/drawing/2014/main" id="{D6013450-A43F-4904-A992-9BDDF181F1A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52">
            <a:extLst>
              <a:ext uri="{FF2B5EF4-FFF2-40B4-BE49-F238E27FC236}">
                <a16:creationId xmlns:a16="http://schemas.microsoft.com/office/drawing/2014/main" id="{E3E287FA-49E7-4341-B47D-4746B98E92F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4" name="meta-52">
            <a:extLst>
              <a:ext uri="{FF2B5EF4-FFF2-40B4-BE49-F238E27FC236}">
                <a16:creationId xmlns:a16="http://schemas.microsoft.com/office/drawing/2014/main" id="{C1ACAD8B-08EC-4F55-BAD7-30A226C03697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11.2</a:t>
            </a:r>
          </a:p>
        </p:txBody>
      </p:sp>
      <p:sp>
        <p:nvSpPr>
          <p:cNvPr id="5" name="num-52">
            <a:extLst>
              <a:ext uri="{FF2B5EF4-FFF2-40B4-BE49-F238E27FC236}">
                <a16:creationId xmlns:a16="http://schemas.microsoft.com/office/drawing/2014/main" id="{A85838DE-A335-4369-87BE-5F62417D780E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52</a:t>
            </a:r>
          </a:p>
        </p:txBody>
      </p:sp>
      <p:sp>
        <p:nvSpPr>
          <p:cNvPr id="6" name="foot-52">
            <a:extLst>
              <a:ext uri="{FF2B5EF4-FFF2-40B4-BE49-F238E27FC236}">
                <a16:creationId xmlns:a16="http://schemas.microsoft.com/office/drawing/2014/main" id="{F2591948-8F7B-48F9-A8A2-AA5B3C6A2DA9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title-52">
            <a:extLst>
              <a:ext uri="{FF2B5EF4-FFF2-40B4-BE49-F238E27FC236}">
                <a16:creationId xmlns:a16="http://schemas.microsoft.com/office/drawing/2014/main" id="{EF5540CF-968A-401D-8E93-F7F971A39261}"/>
              </a:ext>
            </a:extLst>
          </p:cNvPr>
          <p:cNvSpPr>
            <a:spLocks noGrp="1"/>
          </p:cNvSpPr>
          <p:nvPr/>
        </p:nvSpPr>
        <p:spPr>
          <a:xfrm>
            <a:off x="514350" y="628650"/>
            <a:ext cx="88582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173029"/>
                </a:solidFill>
              </a:defRPr>
            </a:pPr>
            <a:r>
              <a:rPr sz="2925" b="1">
                <a:solidFill>
                  <a:srgbClr val="173029"/>
                </a:solidFill>
              </a:rPr>
              <a:t>Основні етапи</a:t>
            </a:r>
          </a:p>
        </p:txBody>
      </p:sp>
      <p:sp>
        <p:nvSpPr>
          <p:cNvPr id="8" name="rule-52">
            <a:extLst>
              <a:ext uri="{FF2B5EF4-FFF2-40B4-BE49-F238E27FC236}">
                <a16:creationId xmlns:a16="http://schemas.microsoft.com/office/drawing/2014/main" id="{6E0B3340-837C-4160-86C1-4CEC8FE597F1}"/>
              </a:ext>
            </a:extLst>
          </p:cNvPr>
          <p:cNvSpPr>
            <a:spLocks noGrp="1"/>
          </p:cNvSpPr>
          <p:nvPr/>
        </p:nvSpPr>
        <p:spPr>
          <a:xfrm>
            <a:off x="514350" y="15049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9" name="body-label-52">
            <a:extLst>
              <a:ext uri="{FF2B5EF4-FFF2-40B4-BE49-F238E27FC236}">
                <a16:creationId xmlns:a16="http://schemas.microsoft.com/office/drawing/2014/main" id="{2F12C2A2-6F92-4147-838D-B8354754663D}"/>
              </a:ext>
            </a:extLst>
          </p:cNvPr>
          <p:cNvSpPr>
            <a:spLocks noGrp="1"/>
          </p:cNvSpPr>
          <p:nvPr/>
        </p:nvSpPr>
        <p:spPr>
          <a:xfrm>
            <a:off x="514350" y="1809750"/>
            <a:ext cx="3619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2E654D"/>
                </a:solidFill>
              </a:defRPr>
            </a:pPr>
            <a:r>
              <a:rPr sz="1725" b="1">
                <a:solidFill>
                  <a:srgbClr val="2E654D"/>
                </a:solidFill>
              </a:rPr>
              <a:t>ОСНОВНІ ПОЛОЖЕННЯ</a:t>
            </a:r>
          </a:p>
        </p:txBody>
      </p:sp>
      <p:sp>
        <p:nvSpPr>
          <p:cNvPr id="10" name="body-52">
            <a:extLst>
              <a:ext uri="{FF2B5EF4-FFF2-40B4-BE49-F238E27FC236}">
                <a16:creationId xmlns:a16="http://schemas.microsoft.com/office/drawing/2014/main" id="{DD346A32-00B4-44D1-B93F-B03825D3F2C8}"/>
              </a:ext>
            </a:extLst>
          </p:cNvPr>
          <p:cNvSpPr>
            <a:spLocks noGrp="1"/>
          </p:cNvSpPr>
          <p:nvPr/>
        </p:nvSpPr>
        <p:spPr>
          <a:xfrm>
            <a:off x="514350" y="2324100"/>
            <a:ext cx="8858250" cy="3524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1. Заселення піонерними організмами.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2. Накопичення органічної речовини.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3. Початок ґрунтоутворення.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4. Поява трав’янистих рослин.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5. Формування складніших угруповань.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6. Поступове збільшення видової і просторової структури.</a:t>
            </a:r>
          </a:p>
        </p:txBody>
      </p:sp>
      <p:sp>
        <p:nvSpPr>
          <p:cNvPr id="11" name="bottom-52">
            <a:extLst>
              <a:ext uri="{FF2B5EF4-FFF2-40B4-BE49-F238E27FC236}">
                <a16:creationId xmlns:a16="http://schemas.microsoft.com/office/drawing/2014/main" id="{938406F0-A42F-47E6-82D0-4EE7D1E1FA13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447940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53">
            <a:extLst>
              <a:ext uri="{FF2B5EF4-FFF2-40B4-BE49-F238E27FC236}">
                <a16:creationId xmlns:a16="http://schemas.microsoft.com/office/drawing/2014/main" id="{1CA359B9-4979-48CF-837E-607E3562F04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53">
            <a:extLst>
              <a:ext uri="{FF2B5EF4-FFF2-40B4-BE49-F238E27FC236}">
                <a16:creationId xmlns:a16="http://schemas.microsoft.com/office/drawing/2014/main" id="{D46A4A3A-4C91-4DA2-85D6-5DFFCC15EA7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4" name="meta-53">
            <a:extLst>
              <a:ext uri="{FF2B5EF4-FFF2-40B4-BE49-F238E27FC236}">
                <a16:creationId xmlns:a16="http://schemas.microsoft.com/office/drawing/2014/main" id="{2D922DFA-E668-40A1-A308-002B205F6F2D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11.3</a:t>
            </a:r>
          </a:p>
        </p:txBody>
      </p:sp>
      <p:sp>
        <p:nvSpPr>
          <p:cNvPr id="5" name="num-53">
            <a:extLst>
              <a:ext uri="{FF2B5EF4-FFF2-40B4-BE49-F238E27FC236}">
                <a16:creationId xmlns:a16="http://schemas.microsoft.com/office/drawing/2014/main" id="{EE720621-F315-430D-A1E1-CC348345F9AF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53</a:t>
            </a:r>
          </a:p>
        </p:txBody>
      </p:sp>
      <p:sp>
        <p:nvSpPr>
          <p:cNvPr id="6" name="foot-53">
            <a:extLst>
              <a:ext uri="{FF2B5EF4-FFF2-40B4-BE49-F238E27FC236}">
                <a16:creationId xmlns:a16="http://schemas.microsoft.com/office/drawing/2014/main" id="{1004FB93-6E6D-4813-A3A5-0D148C7598B7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title-53">
            <a:extLst>
              <a:ext uri="{FF2B5EF4-FFF2-40B4-BE49-F238E27FC236}">
                <a16:creationId xmlns:a16="http://schemas.microsoft.com/office/drawing/2014/main" id="{4593E327-F496-43EF-8B74-842631F13611}"/>
              </a:ext>
            </a:extLst>
          </p:cNvPr>
          <p:cNvSpPr>
            <a:spLocks noGrp="1"/>
          </p:cNvSpPr>
          <p:nvPr/>
        </p:nvSpPr>
        <p:spPr>
          <a:xfrm>
            <a:off x="514350" y="628650"/>
            <a:ext cx="88582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173029"/>
                </a:solidFill>
              </a:defRPr>
            </a:pPr>
            <a:r>
              <a:rPr sz="2925" b="1">
                <a:solidFill>
                  <a:srgbClr val="173029"/>
                </a:solidFill>
              </a:rPr>
              <a:t>Піонерні види</a:t>
            </a:r>
          </a:p>
        </p:txBody>
      </p:sp>
      <p:sp>
        <p:nvSpPr>
          <p:cNvPr id="8" name="rule-53">
            <a:extLst>
              <a:ext uri="{FF2B5EF4-FFF2-40B4-BE49-F238E27FC236}">
                <a16:creationId xmlns:a16="http://schemas.microsoft.com/office/drawing/2014/main" id="{EEEE62E1-1B6C-4C1C-BC5D-0649D79254E9}"/>
              </a:ext>
            </a:extLst>
          </p:cNvPr>
          <p:cNvSpPr>
            <a:spLocks noGrp="1"/>
          </p:cNvSpPr>
          <p:nvPr/>
        </p:nvSpPr>
        <p:spPr>
          <a:xfrm>
            <a:off x="514350" y="15049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9" name="def-label-53">
            <a:extLst>
              <a:ext uri="{FF2B5EF4-FFF2-40B4-BE49-F238E27FC236}">
                <a16:creationId xmlns:a16="http://schemas.microsoft.com/office/drawing/2014/main" id="{60C44943-329C-479F-BA8B-079773AF1ED3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2571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D8A23A"/>
                </a:solidFill>
              </a:defRPr>
            </a:pPr>
            <a:r>
              <a:rPr sz="1125" b="1">
                <a:solidFill>
                  <a:srgbClr val="D8A23A"/>
                </a:solidFill>
              </a:rPr>
              <a:t>ВИЗНАЧЕННЯ</a:t>
            </a:r>
          </a:p>
        </p:txBody>
      </p:sp>
      <p:sp>
        <p:nvSpPr>
          <p:cNvPr id="10" name="def-box-53">
            <a:extLst>
              <a:ext uri="{FF2B5EF4-FFF2-40B4-BE49-F238E27FC236}">
                <a16:creationId xmlns:a16="http://schemas.microsoft.com/office/drawing/2014/main" id="{E4718AC4-06D0-4492-A681-2445376463F9}"/>
              </a:ext>
            </a:extLst>
          </p:cNvPr>
          <p:cNvSpPr>
            <a:spLocks noGrp="1"/>
          </p:cNvSpPr>
          <p:nvPr/>
        </p:nvSpPr>
        <p:spPr>
          <a:xfrm>
            <a:off x="514350" y="2105025"/>
            <a:ext cx="9010650" cy="1123950"/>
          </a:xfrm>
          <a:prstGeom prst="roundRect">
            <a:avLst>
              <a:gd name="adj" fmla="val 10169"/>
            </a:avLst>
          </a:prstGeom>
          <a:solidFill>
            <a:srgbClr val="123A2F"/>
          </a:solidFill>
          <a:ln w="9525">
            <a:solidFill>
              <a:srgbClr val="123A2F"/>
            </a:solidFill>
            <a:prstDash val="solid"/>
          </a:ln>
        </p:spPr>
      </p:sp>
      <p:sp>
        <p:nvSpPr>
          <p:cNvPr id="11" name="def-53">
            <a:extLst>
              <a:ext uri="{FF2B5EF4-FFF2-40B4-BE49-F238E27FC236}">
                <a16:creationId xmlns:a16="http://schemas.microsoft.com/office/drawing/2014/main" id="{F20B53C9-7BEC-4098-B5C6-B141A019F937}"/>
              </a:ext>
            </a:extLst>
          </p:cNvPr>
          <p:cNvSpPr>
            <a:spLocks noGrp="1"/>
          </p:cNvSpPr>
          <p:nvPr/>
        </p:nvSpPr>
        <p:spPr>
          <a:xfrm>
            <a:off x="838200" y="2286000"/>
            <a:ext cx="82867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Піонерні види — організми, які першими заселяють вільну або сильно порушену поверхню.</a:t>
            </a:r>
          </a:p>
        </p:txBody>
      </p:sp>
      <p:sp>
        <p:nvSpPr>
          <p:cNvPr id="12" name="body-label-53">
            <a:extLst>
              <a:ext uri="{FF2B5EF4-FFF2-40B4-BE49-F238E27FC236}">
                <a16:creationId xmlns:a16="http://schemas.microsoft.com/office/drawing/2014/main" id="{9AA8957E-F8C6-47EB-BDE3-451F16009655}"/>
              </a:ext>
            </a:extLst>
          </p:cNvPr>
          <p:cNvSpPr>
            <a:spLocks noGrp="1"/>
          </p:cNvSpPr>
          <p:nvPr/>
        </p:nvSpPr>
        <p:spPr>
          <a:xfrm>
            <a:off x="514350" y="3495675"/>
            <a:ext cx="3619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2E654D"/>
                </a:solidFill>
              </a:defRPr>
            </a:pPr>
            <a:r>
              <a:rPr sz="1725" b="1">
                <a:solidFill>
                  <a:srgbClr val="2E654D"/>
                </a:solidFill>
              </a:rPr>
              <a:t>ОСНОВНІ ПОЛОЖЕННЯ</a:t>
            </a:r>
          </a:p>
        </p:txBody>
      </p:sp>
      <p:sp>
        <p:nvSpPr>
          <p:cNvPr id="13" name="body-53">
            <a:extLst>
              <a:ext uri="{FF2B5EF4-FFF2-40B4-BE49-F238E27FC236}">
                <a16:creationId xmlns:a16="http://schemas.microsoft.com/office/drawing/2014/main" id="{8763E505-C299-4486-9F54-0CA7F0D48E9B}"/>
              </a:ext>
            </a:extLst>
          </p:cNvPr>
          <p:cNvSpPr>
            <a:spLocks noGrp="1"/>
          </p:cNvSpPr>
          <p:nvPr/>
        </p:nvSpPr>
        <p:spPr>
          <a:xfrm>
            <a:off x="514350" y="3971925"/>
            <a:ext cx="8858250" cy="1971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Вони мають такі властивості:</a:t>
            </a:r>
          </a:p>
          <a:p>
            <a:endParaRPr sz="1350" b="0">
              <a:solidFill>
                <a:srgbClr val="5F6F68"/>
              </a:solidFill>
            </a:endParaRP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швидке розмноження;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широке поширення;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стійкість до несприятливих умов;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невисокі вимоги до ресурсів. </a:t>
            </a:r>
          </a:p>
          <a:p>
            <a:endParaRPr sz="1350" b="0">
              <a:solidFill>
                <a:srgbClr val="5F6F68"/>
              </a:solidFill>
            </a:endParaRP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Первинна сукцесія відбувається повільно, оскільки одночасно з формуванням угруповання має утворитися ґрунт.</a:t>
            </a:r>
          </a:p>
        </p:txBody>
      </p:sp>
      <p:sp>
        <p:nvSpPr>
          <p:cNvPr id="14" name="bottom-53">
            <a:extLst>
              <a:ext uri="{FF2B5EF4-FFF2-40B4-BE49-F238E27FC236}">
                <a16:creationId xmlns:a16="http://schemas.microsoft.com/office/drawing/2014/main" id="{C684A75B-5CA5-4B1E-B13B-8DF0CA0479A7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00948202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54">
            <a:extLst>
              <a:ext uri="{FF2B5EF4-FFF2-40B4-BE49-F238E27FC236}">
                <a16:creationId xmlns:a16="http://schemas.microsoft.com/office/drawing/2014/main" id="{DE21B0FE-0207-4095-9C94-B090012ECB0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54">
            <a:extLst>
              <a:ext uri="{FF2B5EF4-FFF2-40B4-BE49-F238E27FC236}">
                <a16:creationId xmlns:a16="http://schemas.microsoft.com/office/drawing/2014/main" id="{13B2E5F6-BC2C-4404-8F67-E5729C77289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D8A23A"/>
          </a:solidFill>
          <a:ln w="9525">
            <a:solidFill>
              <a:srgbClr val="D8A23A"/>
            </a:solidFill>
            <a:prstDash val="solid"/>
          </a:ln>
        </p:spPr>
      </p:sp>
      <p:sp>
        <p:nvSpPr>
          <p:cNvPr id="4" name="meta-54">
            <a:extLst>
              <a:ext uri="{FF2B5EF4-FFF2-40B4-BE49-F238E27FC236}">
                <a16:creationId xmlns:a16="http://schemas.microsoft.com/office/drawing/2014/main" id="{23A43C28-281F-4C3D-93AA-2385C83C4592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12</a:t>
            </a:r>
          </a:p>
        </p:txBody>
      </p:sp>
      <p:sp>
        <p:nvSpPr>
          <p:cNvPr id="5" name="num-54">
            <a:extLst>
              <a:ext uri="{FF2B5EF4-FFF2-40B4-BE49-F238E27FC236}">
                <a16:creationId xmlns:a16="http://schemas.microsoft.com/office/drawing/2014/main" id="{2B681C89-6933-4273-803D-17B4FC31290E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54</a:t>
            </a:r>
          </a:p>
        </p:txBody>
      </p:sp>
      <p:sp>
        <p:nvSpPr>
          <p:cNvPr id="6" name="foot-54">
            <a:extLst>
              <a:ext uri="{FF2B5EF4-FFF2-40B4-BE49-F238E27FC236}">
                <a16:creationId xmlns:a16="http://schemas.microsoft.com/office/drawing/2014/main" id="{796ED6F7-53C1-49AC-A0B9-F5FB20B53BDE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section-label-54">
            <a:extLst>
              <a:ext uri="{FF2B5EF4-FFF2-40B4-BE49-F238E27FC236}">
                <a16:creationId xmlns:a16="http://schemas.microsoft.com/office/drawing/2014/main" id="{4027F45B-E2AE-4254-8264-D5C03D0C42B5}"/>
              </a:ext>
            </a:extLst>
          </p:cNvPr>
          <p:cNvSpPr>
            <a:spLocks noGrp="1"/>
          </p:cNvSpPr>
          <p:nvPr/>
        </p:nvSpPr>
        <p:spPr>
          <a:xfrm>
            <a:off x="514350" y="781050"/>
            <a:ext cx="285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>
                <a:solidFill>
                  <a:srgbClr val="D8A23A"/>
                </a:solidFill>
              </a:defRPr>
            </a:pPr>
            <a:r>
              <a:rPr sz="1275" b="1">
                <a:solidFill>
                  <a:srgbClr val="D8A23A"/>
                </a:solidFill>
              </a:rPr>
              <a:t>РОЗДІЛ 12</a:t>
            </a:r>
          </a:p>
        </p:txBody>
      </p:sp>
      <p:sp>
        <p:nvSpPr>
          <p:cNvPr id="8" name="section-title-54">
            <a:extLst>
              <a:ext uri="{FF2B5EF4-FFF2-40B4-BE49-F238E27FC236}">
                <a16:creationId xmlns:a16="http://schemas.microsoft.com/office/drawing/2014/main" id="{66F3133A-60D4-4B6E-B951-C4ECEC9140B2}"/>
              </a:ext>
            </a:extLst>
          </p:cNvPr>
          <p:cNvSpPr>
            <a:spLocks noGrp="1"/>
          </p:cNvSpPr>
          <p:nvPr/>
        </p:nvSpPr>
        <p:spPr>
          <a:xfrm>
            <a:off x="514350" y="1219200"/>
            <a:ext cx="87630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150" b="1">
                <a:solidFill>
                  <a:srgbClr val="173029"/>
                </a:solidFill>
              </a:defRPr>
            </a:pPr>
            <a:r>
              <a:rPr sz="3150" b="1">
                <a:solidFill>
                  <a:srgbClr val="173029"/>
                </a:solidFill>
              </a:rPr>
              <a:t>Вторинна сукцесія</a:t>
            </a:r>
          </a:p>
        </p:txBody>
      </p:sp>
      <p:sp>
        <p:nvSpPr>
          <p:cNvPr id="9" name="section-rule-54">
            <a:extLst>
              <a:ext uri="{FF2B5EF4-FFF2-40B4-BE49-F238E27FC236}">
                <a16:creationId xmlns:a16="http://schemas.microsoft.com/office/drawing/2014/main" id="{7E9638ED-DA33-4E88-AF76-E0385B74C6C9}"/>
              </a:ext>
            </a:extLst>
          </p:cNvPr>
          <p:cNvSpPr>
            <a:spLocks noGrp="1"/>
          </p:cNvSpPr>
          <p:nvPr/>
        </p:nvSpPr>
        <p:spPr>
          <a:xfrm>
            <a:off x="514350" y="2200275"/>
            <a:ext cx="9010650" cy="47625"/>
          </a:xfrm>
          <a:prstGeom prst="rect">
            <a:avLst/>
          </a:prstGeom>
          <a:solidFill>
            <a:srgbClr val="D8A23A"/>
          </a:solidFill>
          <a:ln w="9525">
            <a:solidFill>
              <a:srgbClr val="D8A23A"/>
            </a:solidFill>
            <a:prstDash val="solid"/>
          </a:ln>
        </p:spPr>
      </p:sp>
      <p:sp>
        <p:nvSpPr>
          <p:cNvPr id="10" name="child-label-54">
            <a:extLst>
              <a:ext uri="{FF2B5EF4-FFF2-40B4-BE49-F238E27FC236}">
                <a16:creationId xmlns:a16="http://schemas.microsoft.com/office/drawing/2014/main" id="{4DBEB291-2888-4139-ABB0-F93FCE822A00}"/>
              </a:ext>
            </a:extLst>
          </p:cNvPr>
          <p:cNvSpPr>
            <a:spLocks noGrp="1"/>
          </p:cNvSpPr>
          <p:nvPr/>
        </p:nvSpPr>
        <p:spPr>
          <a:xfrm>
            <a:off x="514350" y="2647950"/>
            <a:ext cx="2286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00" b="1">
                <a:solidFill>
                  <a:srgbClr val="2E654D"/>
                </a:solidFill>
              </a:defRPr>
            </a:pPr>
            <a:r>
              <a:rPr sz="1800" b="1">
                <a:solidFill>
                  <a:srgbClr val="2E654D"/>
                </a:solidFill>
              </a:rPr>
              <a:t>Підпункти</a:t>
            </a:r>
          </a:p>
        </p:txBody>
      </p:sp>
      <p:sp>
        <p:nvSpPr>
          <p:cNvPr id="11" name="child1-54">
            <a:extLst>
              <a:ext uri="{FF2B5EF4-FFF2-40B4-BE49-F238E27FC236}">
                <a16:creationId xmlns:a16="http://schemas.microsoft.com/office/drawing/2014/main" id="{BE0E3153-68F2-47EB-9D70-5B10572A2407}"/>
              </a:ext>
            </a:extLst>
          </p:cNvPr>
          <p:cNvSpPr>
            <a:spLocks noGrp="1"/>
          </p:cNvSpPr>
          <p:nvPr/>
        </p:nvSpPr>
        <p:spPr>
          <a:xfrm>
            <a:off x="514350" y="3190875"/>
            <a:ext cx="4095750" cy="2286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12.1. Визначення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12.2. Особливості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12.3. Приклад</a:t>
            </a:r>
          </a:p>
        </p:txBody>
      </p:sp>
      <p:sp>
        <p:nvSpPr>
          <p:cNvPr id="12" name="section-bottom-54">
            <a:extLst>
              <a:ext uri="{FF2B5EF4-FFF2-40B4-BE49-F238E27FC236}">
                <a16:creationId xmlns:a16="http://schemas.microsoft.com/office/drawing/2014/main" id="{ACD1AB99-507B-434E-8908-0DC6D644A969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D8A23A"/>
          </a:solidFill>
          <a:ln w="9525">
            <a:solidFill>
              <a:srgbClr val="D8A23A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60069421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55">
            <a:extLst>
              <a:ext uri="{FF2B5EF4-FFF2-40B4-BE49-F238E27FC236}">
                <a16:creationId xmlns:a16="http://schemas.microsoft.com/office/drawing/2014/main" id="{1EFD167B-6A9A-4F3D-9B93-152860C0816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55">
            <a:extLst>
              <a:ext uri="{FF2B5EF4-FFF2-40B4-BE49-F238E27FC236}">
                <a16:creationId xmlns:a16="http://schemas.microsoft.com/office/drawing/2014/main" id="{C46FE4B3-4AE7-466A-AF33-60BCD2A41DD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4" name="meta-55">
            <a:extLst>
              <a:ext uri="{FF2B5EF4-FFF2-40B4-BE49-F238E27FC236}">
                <a16:creationId xmlns:a16="http://schemas.microsoft.com/office/drawing/2014/main" id="{DC1E747A-13A7-43F8-A635-7DD01E1EBC84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12.1</a:t>
            </a:r>
          </a:p>
        </p:txBody>
      </p:sp>
      <p:sp>
        <p:nvSpPr>
          <p:cNvPr id="5" name="num-55">
            <a:extLst>
              <a:ext uri="{FF2B5EF4-FFF2-40B4-BE49-F238E27FC236}">
                <a16:creationId xmlns:a16="http://schemas.microsoft.com/office/drawing/2014/main" id="{7EB98F9B-9306-4ED2-83BF-BA9DDFAD5807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55</a:t>
            </a:r>
          </a:p>
        </p:txBody>
      </p:sp>
      <p:sp>
        <p:nvSpPr>
          <p:cNvPr id="6" name="foot-55">
            <a:extLst>
              <a:ext uri="{FF2B5EF4-FFF2-40B4-BE49-F238E27FC236}">
                <a16:creationId xmlns:a16="http://schemas.microsoft.com/office/drawing/2014/main" id="{76053C7E-23DC-429C-B1AE-8947636FE910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title-55">
            <a:extLst>
              <a:ext uri="{FF2B5EF4-FFF2-40B4-BE49-F238E27FC236}">
                <a16:creationId xmlns:a16="http://schemas.microsoft.com/office/drawing/2014/main" id="{641EDA43-96CF-4FD6-9430-B882D6491298}"/>
              </a:ext>
            </a:extLst>
          </p:cNvPr>
          <p:cNvSpPr>
            <a:spLocks noGrp="1"/>
          </p:cNvSpPr>
          <p:nvPr/>
        </p:nvSpPr>
        <p:spPr>
          <a:xfrm>
            <a:off x="514350" y="628650"/>
            <a:ext cx="88582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173029"/>
                </a:solidFill>
              </a:defRPr>
            </a:pPr>
            <a:r>
              <a:rPr sz="2925" b="1">
                <a:solidFill>
                  <a:srgbClr val="173029"/>
                </a:solidFill>
              </a:rPr>
              <a:t>Визначення</a:t>
            </a:r>
          </a:p>
        </p:txBody>
      </p:sp>
      <p:sp>
        <p:nvSpPr>
          <p:cNvPr id="8" name="rule-55">
            <a:extLst>
              <a:ext uri="{FF2B5EF4-FFF2-40B4-BE49-F238E27FC236}">
                <a16:creationId xmlns:a16="http://schemas.microsoft.com/office/drawing/2014/main" id="{48335CC9-CBD1-420D-A17E-AE8B0B5EE3DD}"/>
              </a:ext>
            </a:extLst>
          </p:cNvPr>
          <p:cNvSpPr>
            <a:spLocks noGrp="1"/>
          </p:cNvSpPr>
          <p:nvPr/>
        </p:nvSpPr>
        <p:spPr>
          <a:xfrm>
            <a:off x="514350" y="15049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9" name="def-label-55">
            <a:extLst>
              <a:ext uri="{FF2B5EF4-FFF2-40B4-BE49-F238E27FC236}">
                <a16:creationId xmlns:a16="http://schemas.microsoft.com/office/drawing/2014/main" id="{AB9BC1C5-293E-4EA5-9A8B-0F8C70C1B251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2571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D8A23A"/>
                </a:solidFill>
              </a:defRPr>
            </a:pPr>
            <a:r>
              <a:rPr sz="1125" b="1">
                <a:solidFill>
                  <a:srgbClr val="D8A23A"/>
                </a:solidFill>
              </a:rPr>
              <a:t>ВИЗНАЧЕННЯ</a:t>
            </a:r>
          </a:p>
        </p:txBody>
      </p:sp>
      <p:sp>
        <p:nvSpPr>
          <p:cNvPr id="10" name="def-box-55">
            <a:extLst>
              <a:ext uri="{FF2B5EF4-FFF2-40B4-BE49-F238E27FC236}">
                <a16:creationId xmlns:a16="http://schemas.microsoft.com/office/drawing/2014/main" id="{10CA6996-5D96-4D4A-B08D-CB3E965A2299}"/>
              </a:ext>
            </a:extLst>
          </p:cNvPr>
          <p:cNvSpPr>
            <a:spLocks noGrp="1"/>
          </p:cNvSpPr>
          <p:nvPr/>
        </p:nvSpPr>
        <p:spPr>
          <a:xfrm>
            <a:off x="514350" y="2105025"/>
            <a:ext cx="9010650" cy="1123950"/>
          </a:xfrm>
          <a:prstGeom prst="roundRect">
            <a:avLst>
              <a:gd name="adj" fmla="val 10169"/>
            </a:avLst>
          </a:prstGeom>
          <a:solidFill>
            <a:srgbClr val="123A2F"/>
          </a:solidFill>
          <a:ln w="9525">
            <a:solidFill>
              <a:srgbClr val="123A2F"/>
            </a:solidFill>
            <a:prstDash val="solid"/>
          </a:ln>
        </p:spPr>
      </p:sp>
      <p:sp>
        <p:nvSpPr>
          <p:cNvPr id="11" name="def-55">
            <a:extLst>
              <a:ext uri="{FF2B5EF4-FFF2-40B4-BE49-F238E27FC236}">
                <a16:creationId xmlns:a16="http://schemas.microsoft.com/office/drawing/2014/main" id="{08185C83-33DF-4E12-AAC4-FD5560A0B5A7}"/>
              </a:ext>
            </a:extLst>
          </p:cNvPr>
          <p:cNvSpPr>
            <a:spLocks noGrp="1"/>
          </p:cNvSpPr>
          <p:nvPr/>
        </p:nvSpPr>
        <p:spPr>
          <a:xfrm>
            <a:off x="838200" y="2286000"/>
            <a:ext cx="82867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Вторинна сукцесія — відновлення та послідовна зміна угруповань на території, де попередній біоценоз був порушений, але ґрунт, частина організмів, насіння або органічна речовина збереглися.</a:t>
            </a:r>
          </a:p>
        </p:txBody>
      </p:sp>
      <p:sp>
        <p:nvSpPr>
          <p:cNvPr id="12" name="body-label-55">
            <a:extLst>
              <a:ext uri="{FF2B5EF4-FFF2-40B4-BE49-F238E27FC236}">
                <a16:creationId xmlns:a16="http://schemas.microsoft.com/office/drawing/2014/main" id="{A1EA0F0A-89D4-4450-80AF-2D2DA8C1F736}"/>
              </a:ext>
            </a:extLst>
          </p:cNvPr>
          <p:cNvSpPr>
            <a:spLocks noGrp="1"/>
          </p:cNvSpPr>
          <p:nvPr/>
        </p:nvSpPr>
        <p:spPr>
          <a:xfrm>
            <a:off x="514350" y="3495675"/>
            <a:ext cx="3619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2E654D"/>
                </a:solidFill>
              </a:defRPr>
            </a:pPr>
            <a:r>
              <a:rPr sz="1725" b="1">
                <a:solidFill>
                  <a:srgbClr val="2E654D"/>
                </a:solidFill>
              </a:rPr>
              <a:t>ОСНОВНІ ПОЛОЖЕННЯ</a:t>
            </a:r>
          </a:p>
        </p:txBody>
      </p:sp>
      <p:sp>
        <p:nvSpPr>
          <p:cNvPr id="13" name="body-55">
            <a:extLst>
              <a:ext uri="{FF2B5EF4-FFF2-40B4-BE49-F238E27FC236}">
                <a16:creationId xmlns:a16="http://schemas.microsoft.com/office/drawing/2014/main" id="{C18BBA66-E604-49A3-9AD5-112ECAA3F82E}"/>
              </a:ext>
            </a:extLst>
          </p:cNvPr>
          <p:cNvSpPr>
            <a:spLocks noGrp="1"/>
          </p:cNvSpPr>
          <p:nvPr/>
        </p:nvSpPr>
        <p:spPr>
          <a:xfrm>
            <a:off x="514350" y="3971925"/>
            <a:ext cx="8858250" cy="1971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Причинами можуть бути:</a:t>
            </a:r>
          </a:p>
          <a:p>
            <a:endParaRPr sz="1350" b="0">
              <a:solidFill>
                <a:srgbClr val="5F6F68"/>
              </a:solidFill>
            </a:endParaRP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пожежа;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вирубування;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припинення обробітку поля;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підтоплення;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рух техніки;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вибухи;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локальне забруднення.</a:t>
            </a:r>
          </a:p>
        </p:txBody>
      </p:sp>
      <p:sp>
        <p:nvSpPr>
          <p:cNvPr id="14" name="bottom-55">
            <a:extLst>
              <a:ext uri="{FF2B5EF4-FFF2-40B4-BE49-F238E27FC236}">
                <a16:creationId xmlns:a16="http://schemas.microsoft.com/office/drawing/2014/main" id="{610DD983-55CF-4142-A72A-B4CF33D7782A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21507478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56">
            <a:extLst>
              <a:ext uri="{FF2B5EF4-FFF2-40B4-BE49-F238E27FC236}">
                <a16:creationId xmlns:a16="http://schemas.microsoft.com/office/drawing/2014/main" id="{69FDE30E-6C90-467E-8096-F8E0E69DB55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56">
            <a:extLst>
              <a:ext uri="{FF2B5EF4-FFF2-40B4-BE49-F238E27FC236}">
                <a16:creationId xmlns:a16="http://schemas.microsoft.com/office/drawing/2014/main" id="{A381EC8F-1033-46A0-AFCF-2783B32083E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4" name="meta-56">
            <a:extLst>
              <a:ext uri="{FF2B5EF4-FFF2-40B4-BE49-F238E27FC236}">
                <a16:creationId xmlns:a16="http://schemas.microsoft.com/office/drawing/2014/main" id="{E871EC68-D73C-45A5-9404-4EAB57FB5F69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12.2</a:t>
            </a:r>
          </a:p>
        </p:txBody>
      </p:sp>
      <p:sp>
        <p:nvSpPr>
          <p:cNvPr id="5" name="num-56">
            <a:extLst>
              <a:ext uri="{FF2B5EF4-FFF2-40B4-BE49-F238E27FC236}">
                <a16:creationId xmlns:a16="http://schemas.microsoft.com/office/drawing/2014/main" id="{F0A7C825-4C7F-4987-80EE-CF6053000852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56</a:t>
            </a:r>
          </a:p>
        </p:txBody>
      </p:sp>
      <p:sp>
        <p:nvSpPr>
          <p:cNvPr id="6" name="foot-56">
            <a:extLst>
              <a:ext uri="{FF2B5EF4-FFF2-40B4-BE49-F238E27FC236}">
                <a16:creationId xmlns:a16="http://schemas.microsoft.com/office/drawing/2014/main" id="{34257974-D0EB-4B40-ACFF-7138B0F30692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title-56">
            <a:extLst>
              <a:ext uri="{FF2B5EF4-FFF2-40B4-BE49-F238E27FC236}">
                <a16:creationId xmlns:a16="http://schemas.microsoft.com/office/drawing/2014/main" id="{DDAB23B0-DB6B-4DBD-B8EC-932AE3463CF4}"/>
              </a:ext>
            </a:extLst>
          </p:cNvPr>
          <p:cNvSpPr>
            <a:spLocks noGrp="1"/>
          </p:cNvSpPr>
          <p:nvPr/>
        </p:nvSpPr>
        <p:spPr>
          <a:xfrm>
            <a:off x="514350" y="628650"/>
            <a:ext cx="88582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173029"/>
                </a:solidFill>
              </a:defRPr>
            </a:pPr>
            <a:r>
              <a:rPr sz="2925" b="1">
                <a:solidFill>
                  <a:srgbClr val="173029"/>
                </a:solidFill>
              </a:rPr>
              <a:t>Особливості</a:t>
            </a:r>
          </a:p>
        </p:txBody>
      </p:sp>
      <p:sp>
        <p:nvSpPr>
          <p:cNvPr id="8" name="rule-56">
            <a:extLst>
              <a:ext uri="{FF2B5EF4-FFF2-40B4-BE49-F238E27FC236}">
                <a16:creationId xmlns:a16="http://schemas.microsoft.com/office/drawing/2014/main" id="{4CDD241A-3217-4E98-BE46-8A983071BBEB}"/>
              </a:ext>
            </a:extLst>
          </p:cNvPr>
          <p:cNvSpPr>
            <a:spLocks noGrp="1"/>
          </p:cNvSpPr>
          <p:nvPr/>
        </p:nvSpPr>
        <p:spPr>
          <a:xfrm>
            <a:off x="514350" y="15049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9" name="body-label-56">
            <a:extLst>
              <a:ext uri="{FF2B5EF4-FFF2-40B4-BE49-F238E27FC236}">
                <a16:creationId xmlns:a16="http://schemas.microsoft.com/office/drawing/2014/main" id="{976DC032-3986-4907-8CB2-75D6B91D187F}"/>
              </a:ext>
            </a:extLst>
          </p:cNvPr>
          <p:cNvSpPr>
            <a:spLocks noGrp="1"/>
          </p:cNvSpPr>
          <p:nvPr/>
        </p:nvSpPr>
        <p:spPr>
          <a:xfrm>
            <a:off x="514350" y="1809750"/>
            <a:ext cx="3619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2E654D"/>
                </a:solidFill>
              </a:defRPr>
            </a:pPr>
            <a:r>
              <a:rPr sz="1725" b="1">
                <a:solidFill>
                  <a:srgbClr val="2E654D"/>
                </a:solidFill>
              </a:rPr>
              <a:t>ОСНОВНІ ПОЛОЖЕННЯ</a:t>
            </a:r>
          </a:p>
        </p:txBody>
      </p:sp>
      <p:sp>
        <p:nvSpPr>
          <p:cNvPr id="10" name="body-56">
            <a:extLst>
              <a:ext uri="{FF2B5EF4-FFF2-40B4-BE49-F238E27FC236}">
                <a16:creationId xmlns:a16="http://schemas.microsoft.com/office/drawing/2014/main" id="{52937C45-4D06-484D-961D-52C3D6B98DD9}"/>
              </a:ext>
            </a:extLst>
          </p:cNvPr>
          <p:cNvSpPr>
            <a:spLocks noGrp="1"/>
          </p:cNvSpPr>
          <p:nvPr/>
        </p:nvSpPr>
        <p:spPr>
          <a:xfrm>
            <a:off x="514350" y="2324100"/>
            <a:ext cx="8858250" cy="3524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Вторинна сукцесія відбувається швидше за первинну, тому що зберігаються:</a:t>
            </a:r>
          </a:p>
          <a:p>
            <a:endParaRPr sz="1425" b="0">
              <a:solidFill>
                <a:srgbClr val="5F6F68"/>
              </a:solidFill>
            </a:endParaRP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• ґрунт;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• насіння;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• кореневища;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• ґрунтові організми;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• органічна речовина;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• сусідні джерела заселення.</a:t>
            </a:r>
          </a:p>
        </p:txBody>
      </p:sp>
      <p:sp>
        <p:nvSpPr>
          <p:cNvPr id="11" name="bottom-56">
            <a:extLst>
              <a:ext uri="{FF2B5EF4-FFF2-40B4-BE49-F238E27FC236}">
                <a16:creationId xmlns:a16="http://schemas.microsoft.com/office/drawing/2014/main" id="{9FDDB533-1010-4542-AC9E-9F71947A0258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68018366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57">
            <a:extLst>
              <a:ext uri="{FF2B5EF4-FFF2-40B4-BE49-F238E27FC236}">
                <a16:creationId xmlns:a16="http://schemas.microsoft.com/office/drawing/2014/main" id="{BDF06F46-D4D1-4993-A00E-8C059E13F10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57">
            <a:extLst>
              <a:ext uri="{FF2B5EF4-FFF2-40B4-BE49-F238E27FC236}">
                <a16:creationId xmlns:a16="http://schemas.microsoft.com/office/drawing/2014/main" id="{8658F305-7060-4F67-A886-69D9A9E9918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4" name="meta-57">
            <a:extLst>
              <a:ext uri="{FF2B5EF4-FFF2-40B4-BE49-F238E27FC236}">
                <a16:creationId xmlns:a16="http://schemas.microsoft.com/office/drawing/2014/main" id="{F0C2CE5E-FE60-4110-A5FF-8F505061E12D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12.3</a:t>
            </a:r>
          </a:p>
        </p:txBody>
      </p:sp>
      <p:sp>
        <p:nvSpPr>
          <p:cNvPr id="5" name="num-57">
            <a:extLst>
              <a:ext uri="{FF2B5EF4-FFF2-40B4-BE49-F238E27FC236}">
                <a16:creationId xmlns:a16="http://schemas.microsoft.com/office/drawing/2014/main" id="{3EFBCDE3-9C27-43A6-8471-C32A130FE75E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57</a:t>
            </a:r>
          </a:p>
        </p:txBody>
      </p:sp>
      <p:sp>
        <p:nvSpPr>
          <p:cNvPr id="6" name="foot-57">
            <a:extLst>
              <a:ext uri="{FF2B5EF4-FFF2-40B4-BE49-F238E27FC236}">
                <a16:creationId xmlns:a16="http://schemas.microsoft.com/office/drawing/2014/main" id="{6E3644F8-B5C0-4510-B510-59A7533465DB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title-57">
            <a:extLst>
              <a:ext uri="{FF2B5EF4-FFF2-40B4-BE49-F238E27FC236}">
                <a16:creationId xmlns:a16="http://schemas.microsoft.com/office/drawing/2014/main" id="{7837ADBB-554C-421E-A8C6-837534C1B285}"/>
              </a:ext>
            </a:extLst>
          </p:cNvPr>
          <p:cNvSpPr>
            <a:spLocks noGrp="1"/>
          </p:cNvSpPr>
          <p:nvPr/>
        </p:nvSpPr>
        <p:spPr>
          <a:xfrm>
            <a:off x="514350" y="628650"/>
            <a:ext cx="88582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173029"/>
                </a:solidFill>
              </a:defRPr>
            </a:pPr>
            <a:r>
              <a:rPr sz="2925" b="1">
                <a:solidFill>
                  <a:srgbClr val="173029"/>
                </a:solidFill>
              </a:rPr>
              <a:t>Приклад</a:t>
            </a:r>
          </a:p>
        </p:txBody>
      </p:sp>
      <p:sp>
        <p:nvSpPr>
          <p:cNvPr id="8" name="rule-57">
            <a:extLst>
              <a:ext uri="{FF2B5EF4-FFF2-40B4-BE49-F238E27FC236}">
                <a16:creationId xmlns:a16="http://schemas.microsoft.com/office/drawing/2014/main" id="{AEF1027C-7F9E-432B-9CEB-5B0DC02297F6}"/>
              </a:ext>
            </a:extLst>
          </p:cNvPr>
          <p:cNvSpPr>
            <a:spLocks noGrp="1"/>
          </p:cNvSpPr>
          <p:nvPr/>
        </p:nvSpPr>
        <p:spPr>
          <a:xfrm>
            <a:off x="514350" y="15049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9" name="body-label-57">
            <a:extLst>
              <a:ext uri="{FF2B5EF4-FFF2-40B4-BE49-F238E27FC236}">
                <a16:creationId xmlns:a16="http://schemas.microsoft.com/office/drawing/2014/main" id="{B3BDDFBB-F9D6-4E6A-89A9-7E92D9673B24}"/>
              </a:ext>
            </a:extLst>
          </p:cNvPr>
          <p:cNvSpPr>
            <a:spLocks noGrp="1"/>
          </p:cNvSpPr>
          <p:nvPr/>
        </p:nvSpPr>
        <p:spPr>
          <a:xfrm>
            <a:off x="514350" y="1809750"/>
            <a:ext cx="3619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2E654D"/>
                </a:solidFill>
              </a:defRPr>
            </a:pPr>
            <a:r>
              <a:rPr sz="1725" b="1">
                <a:solidFill>
                  <a:srgbClr val="2E654D"/>
                </a:solidFill>
              </a:rPr>
              <a:t>ОСНОВНІ ПОЛОЖЕННЯ</a:t>
            </a:r>
          </a:p>
        </p:txBody>
      </p:sp>
      <p:sp>
        <p:nvSpPr>
          <p:cNvPr id="10" name="body-57">
            <a:extLst>
              <a:ext uri="{FF2B5EF4-FFF2-40B4-BE49-F238E27FC236}">
                <a16:creationId xmlns:a16="http://schemas.microsoft.com/office/drawing/2014/main" id="{7D6438E3-3B58-446B-B8FD-A63B0B2DAF26}"/>
              </a:ext>
            </a:extLst>
          </p:cNvPr>
          <p:cNvSpPr>
            <a:spLocks noGrp="1"/>
          </p:cNvSpPr>
          <p:nvPr/>
        </p:nvSpPr>
        <p:spPr>
          <a:xfrm>
            <a:off x="514350" y="2324100"/>
            <a:ext cx="8858250" cy="3524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Після помірної лісової пожежі послідовність може бути такою: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1. З’являються трав’янисті піонерні види.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2. Відновлюються багаторічні трави.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3. Поширюються чагарники.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4. З’являється підріст дерев.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5. Формується молодий ліс.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6. Відновлюється багатоярусна структура. </a:t>
            </a:r>
          </a:p>
          <a:p>
            <a:endParaRPr sz="1425" b="0">
              <a:solidFill>
                <a:srgbClr val="5F6F68"/>
              </a:solidFill>
            </a:endParaRP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Якщо ґрунт забруднений токсичними речовинами або багаторазово пошкоджується, сукцесія сповільнюється чи переходить в інший напрям.</a:t>
            </a:r>
          </a:p>
        </p:txBody>
      </p:sp>
      <p:sp>
        <p:nvSpPr>
          <p:cNvPr id="11" name="bottom-57">
            <a:extLst>
              <a:ext uri="{FF2B5EF4-FFF2-40B4-BE49-F238E27FC236}">
                <a16:creationId xmlns:a16="http://schemas.microsoft.com/office/drawing/2014/main" id="{940540A3-82F2-4E54-9894-77DA688F9DAB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69670761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58">
            <a:extLst>
              <a:ext uri="{FF2B5EF4-FFF2-40B4-BE49-F238E27FC236}">
                <a16:creationId xmlns:a16="http://schemas.microsoft.com/office/drawing/2014/main" id="{FC0ADCEC-62EA-45DA-AA42-4B81C073BE6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58">
            <a:extLst>
              <a:ext uri="{FF2B5EF4-FFF2-40B4-BE49-F238E27FC236}">
                <a16:creationId xmlns:a16="http://schemas.microsoft.com/office/drawing/2014/main" id="{7B11A052-BA4B-4D14-A6C1-A854080E4AB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D8A23A"/>
          </a:solidFill>
          <a:ln w="9525">
            <a:solidFill>
              <a:srgbClr val="D8A23A"/>
            </a:solidFill>
            <a:prstDash val="solid"/>
          </a:ln>
        </p:spPr>
      </p:sp>
      <p:sp>
        <p:nvSpPr>
          <p:cNvPr id="4" name="meta-58">
            <a:extLst>
              <a:ext uri="{FF2B5EF4-FFF2-40B4-BE49-F238E27FC236}">
                <a16:creationId xmlns:a16="http://schemas.microsoft.com/office/drawing/2014/main" id="{6AE8F5D3-63F8-40AF-B164-B23DB0E0CB1D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13</a:t>
            </a:r>
          </a:p>
        </p:txBody>
      </p:sp>
      <p:sp>
        <p:nvSpPr>
          <p:cNvPr id="5" name="num-58">
            <a:extLst>
              <a:ext uri="{FF2B5EF4-FFF2-40B4-BE49-F238E27FC236}">
                <a16:creationId xmlns:a16="http://schemas.microsoft.com/office/drawing/2014/main" id="{4DEC3022-B449-41AD-AB9E-44F6E437E684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58</a:t>
            </a:r>
          </a:p>
        </p:txBody>
      </p:sp>
      <p:sp>
        <p:nvSpPr>
          <p:cNvPr id="6" name="foot-58">
            <a:extLst>
              <a:ext uri="{FF2B5EF4-FFF2-40B4-BE49-F238E27FC236}">
                <a16:creationId xmlns:a16="http://schemas.microsoft.com/office/drawing/2014/main" id="{B8C2FA27-55A8-4A03-A975-B25937C1AB37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section-label-58">
            <a:extLst>
              <a:ext uri="{FF2B5EF4-FFF2-40B4-BE49-F238E27FC236}">
                <a16:creationId xmlns:a16="http://schemas.microsoft.com/office/drawing/2014/main" id="{9F8FEE34-0BEE-4CF4-9367-8E3EC2604F14}"/>
              </a:ext>
            </a:extLst>
          </p:cNvPr>
          <p:cNvSpPr>
            <a:spLocks noGrp="1"/>
          </p:cNvSpPr>
          <p:nvPr/>
        </p:nvSpPr>
        <p:spPr>
          <a:xfrm>
            <a:off x="514350" y="781050"/>
            <a:ext cx="285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>
                <a:solidFill>
                  <a:srgbClr val="D8A23A"/>
                </a:solidFill>
              </a:defRPr>
            </a:pPr>
            <a:r>
              <a:rPr sz="1275" b="1">
                <a:solidFill>
                  <a:srgbClr val="D8A23A"/>
                </a:solidFill>
              </a:rPr>
              <a:t>РОЗДІЛ 13</a:t>
            </a:r>
          </a:p>
        </p:txBody>
      </p:sp>
      <p:sp>
        <p:nvSpPr>
          <p:cNvPr id="8" name="section-title-58">
            <a:extLst>
              <a:ext uri="{FF2B5EF4-FFF2-40B4-BE49-F238E27FC236}">
                <a16:creationId xmlns:a16="http://schemas.microsoft.com/office/drawing/2014/main" id="{A4A6502D-2ECD-4FF0-8C7B-16646937131C}"/>
              </a:ext>
            </a:extLst>
          </p:cNvPr>
          <p:cNvSpPr>
            <a:spLocks noGrp="1"/>
          </p:cNvSpPr>
          <p:nvPr/>
        </p:nvSpPr>
        <p:spPr>
          <a:xfrm>
            <a:off x="514350" y="1219200"/>
            <a:ext cx="87630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150" b="1">
                <a:solidFill>
                  <a:srgbClr val="173029"/>
                </a:solidFill>
              </a:defRPr>
            </a:pPr>
            <a:r>
              <a:rPr sz="3150" b="1">
                <a:solidFill>
                  <a:srgbClr val="173029"/>
                </a:solidFill>
              </a:rPr>
              <a:t>Автогенні та алогенні сукцесії</a:t>
            </a:r>
          </a:p>
        </p:txBody>
      </p:sp>
      <p:sp>
        <p:nvSpPr>
          <p:cNvPr id="9" name="section-rule-58">
            <a:extLst>
              <a:ext uri="{FF2B5EF4-FFF2-40B4-BE49-F238E27FC236}">
                <a16:creationId xmlns:a16="http://schemas.microsoft.com/office/drawing/2014/main" id="{9AB64A74-5620-4882-80F8-EB2E4B5D9279}"/>
              </a:ext>
            </a:extLst>
          </p:cNvPr>
          <p:cNvSpPr>
            <a:spLocks noGrp="1"/>
          </p:cNvSpPr>
          <p:nvPr/>
        </p:nvSpPr>
        <p:spPr>
          <a:xfrm>
            <a:off x="514350" y="2200275"/>
            <a:ext cx="9010650" cy="47625"/>
          </a:xfrm>
          <a:prstGeom prst="rect">
            <a:avLst/>
          </a:prstGeom>
          <a:solidFill>
            <a:srgbClr val="D8A23A"/>
          </a:solidFill>
          <a:ln w="9525">
            <a:solidFill>
              <a:srgbClr val="D8A23A"/>
            </a:solidFill>
            <a:prstDash val="solid"/>
          </a:ln>
        </p:spPr>
      </p:sp>
      <p:sp>
        <p:nvSpPr>
          <p:cNvPr id="10" name="child-label-58">
            <a:extLst>
              <a:ext uri="{FF2B5EF4-FFF2-40B4-BE49-F238E27FC236}">
                <a16:creationId xmlns:a16="http://schemas.microsoft.com/office/drawing/2014/main" id="{4BB478B8-9602-4D6E-83FF-14F6224D72DA}"/>
              </a:ext>
            </a:extLst>
          </p:cNvPr>
          <p:cNvSpPr>
            <a:spLocks noGrp="1"/>
          </p:cNvSpPr>
          <p:nvPr/>
        </p:nvSpPr>
        <p:spPr>
          <a:xfrm>
            <a:off x="514350" y="2647950"/>
            <a:ext cx="2286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00" b="1">
                <a:solidFill>
                  <a:srgbClr val="2E654D"/>
                </a:solidFill>
              </a:defRPr>
            </a:pPr>
            <a:r>
              <a:rPr sz="1800" b="1">
                <a:solidFill>
                  <a:srgbClr val="2E654D"/>
                </a:solidFill>
              </a:rPr>
              <a:t>Підпункти</a:t>
            </a:r>
          </a:p>
        </p:txBody>
      </p:sp>
      <p:sp>
        <p:nvSpPr>
          <p:cNvPr id="11" name="child1-58">
            <a:extLst>
              <a:ext uri="{FF2B5EF4-FFF2-40B4-BE49-F238E27FC236}">
                <a16:creationId xmlns:a16="http://schemas.microsoft.com/office/drawing/2014/main" id="{0F58FC96-8857-4E76-BC63-41E4880DB274}"/>
              </a:ext>
            </a:extLst>
          </p:cNvPr>
          <p:cNvSpPr>
            <a:spLocks noGrp="1"/>
          </p:cNvSpPr>
          <p:nvPr/>
        </p:nvSpPr>
        <p:spPr>
          <a:xfrm>
            <a:off x="514350" y="3190875"/>
            <a:ext cx="4095750" cy="2286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13.1. Автогенна сукцесія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13.2. Алогенна сукцесія</a:t>
            </a:r>
          </a:p>
        </p:txBody>
      </p:sp>
      <p:sp>
        <p:nvSpPr>
          <p:cNvPr id="12" name="section-bottom-58">
            <a:extLst>
              <a:ext uri="{FF2B5EF4-FFF2-40B4-BE49-F238E27FC236}">
                <a16:creationId xmlns:a16="http://schemas.microsoft.com/office/drawing/2014/main" id="{74F10564-5283-4EA0-9BD1-DB1ACF4CF053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D8A23A"/>
          </a:solidFill>
          <a:ln w="9525">
            <a:solidFill>
              <a:srgbClr val="D8A23A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212730035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59">
            <a:extLst>
              <a:ext uri="{FF2B5EF4-FFF2-40B4-BE49-F238E27FC236}">
                <a16:creationId xmlns:a16="http://schemas.microsoft.com/office/drawing/2014/main" id="{1F59CF46-93AE-479F-9418-B1C1DB73F5D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59">
            <a:extLst>
              <a:ext uri="{FF2B5EF4-FFF2-40B4-BE49-F238E27FC236}">
                <a16:creationId xmlns:a16="http://schemas.microsoft.com/office/drawing/2014/main" id="{00AAFD98-1A86-47F0-9A92-BA7153D0C10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4" name="meta-59">
            <a:extLst>
              <a:ext uri="{FF2B5EF4-FFF2-40B4-BE49-F238E27FC236}">
                <a16:creationId xmlns:a16="http://schemas.microsoft.com/office/drawing/2014/main" id="{394E9E8F-0AC0-469A-84A5-39C36649795F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13.1</a:t>
            </a:r>
          </a:p>
        </p:txBody>
      </p:sp>
      <p:sp>
        <p:nvSpPr>
          <p:cNvPr id="5" name="num-59">
            <a:extLst>
              <a:ext uri="{FF2B5EF4-FFF2-40B4-BE49-F238E27FC236}">
                <a16:creationId xmlns:a16="http://schemas.microsoft.com/office/drawing/2014/main" id="{C7413DC7-DF21-4C48-800A-C01EB2C9FC9E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59</a:t>
            </a:r>
          </a:p>
        </p:txBody>
      </p:sp>
      <p:sp>
        <p:nvSpPr>
          <p:cNvPr id="6" name="foot-59">
            <a:extLst>
              <a:ext uri="{FF2B5EF4-FFF2-40B4-BE49-F238E27FC236}">
                <a16:creationId xmlns:a16="http://schemas.microsoft.com/office/drawing/2014/main" id="{F3F0980A-E4D1-459C-A9F7-A03E51AE5499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title-59">
            <a:extLst>
              <a:ext uri="{FF2B5EF4-FFF2-40B4-BE49-F238E27FC236}">
                <a16:creationId xmlns:a16="http://schemas.microsoft.com/office/drawing/2014/main" id="{B3455679-DA34-445B-ADE2-F903A621AB21}"/>
              </a:ext>
            </a:extLst>
          </p:cNvPr>
          <p:cNvSpPr>
            <a:spLocks noGrp="1"/>
          </p:cNvSpPr>
          <p:nvPr/>
        </p:nvSpPr>
        <p:spPr>
          <a:xfrm>
            <a:off x="514350" y="628650"/>
            <a:ext cx="88582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173029"/>
                </a:solidFill>
              </a:defRPr>
            </a:pPr>
            <a:r>
              <a:rPr sz="2925" b="1">
                <a:solidFill>
                  <a:srgbClr val="173029"/>
                </a:solidFill>
              </a:rPr>
              <a:t>Автогенна сукцесія</a:t>
            </a:r>
          </a:p>
        </p:txBody>
      </p:sp>
      <p:sp>
        <p:nvSpPr>
          <p:cNvPr id="8" name="rule-59">
            <a:extLst>
              <a:ext uri="{FF2B5EF4-FFF2-40B4-BE49-F238E27FC236}">
                <a16:creationId xmlns:a16="http://schemas.microsoft.com/office/drawing/2014/main" id="{6F53B657-A4E7-481D-A3A8-9CEBAD3639E6}"/>
              </a:ext>
            </a:extLst>
          </p:cNvPr>
          <p:cNvSpPr>
            <a:spLocks noGrp="1"/>
          </p:cNvSpPr>
          <p:nvPr/>
        </p:nvSpPr>
        <p:spPr>
          <a:xfrm>
            <a:off x="514350" y="15049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9" name="def-label-59">
            <a:extLst>
              <a:ext uri="{FF2B5EF4-FFF2-40B4-BE49-F238E27FC236}">
                <a16:creationId xmlns:a16="http://schemas.microsoft.com/office/drawing/2014/main" id="{1A2DF760-C9FE-475A-88E6-E171EBBC3809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2571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D8A23A"/>
                </a:solidFill>
              </a:defRPr>
            </a:pPr>
            <a:r>
              <a:rPr sz="1125" b="1">
                <a:solidFill>
                  <a:srgbClr val="D8A23A"/>
                </a:solidFill>
              </a:rPr>
              <a:t>ВИЗНАЧЕННЯ</a:t>
            </a:r>
          </a:p>
        </p:txBody>
      </p:sp>
      <p:sp>
        <p:nvSpPr>
          <p:cNvPr id="10" name="def-box-59">
            <a:extLst>
              <a:ext uri="{FF2B5EF4-FFF2-40B4-BE49-F238E27FC236}">
                <a16:creationId xmlns:a16="http://schemas.microsoft.com/office/drawing/2014/main" id="{D7F02832-48CA-4DFE-AA9F-7AAC717025F2}"/>
              </a:ext>
            </a:extLst>
          </p:cNvPr>
          <p:cNvSpPr>
            <a:spLocks noGrp="1"/>
          </p:cNvSpPr>
          <p:nvPr/>
        </p:nvSpPr>
        <p:spPr>
          <a:xfrm>
            <a:off x="514350" y="2105025"/>
            <a:ext cx="9010650" cy="1123950"/>
          </a:xfrm>
          <a:prstGeom prst="roundRect">
            <a:avLst>
              <a:gd name="adj" fmla="val 10169"/>
            </a:avLst>
          </a:prstGeom>
          <a:solidFill>
            <a:srgbClr val="123A2F"/>
          </a:solidFill>
          <a:ln w="9525">
            <a:solidFill>
              <a:srgbClr val="123A2F"/>
            </a:solidFill>
            <a:prstDash val="solid"/>
          </a:ln>
        </p:spPr>
      </p:sp>
      <p:sp>
        <p:nvSpPr>
          <p:cNvPr id="11" name="def-59">
            <a:extLst>
              <a:ext uri="{FF2B5EF4-FFF2-40B4-BE49-F238E27FC236}">
                <a16:creationId xmlns:a16="http://schemas.microsoft.com/office/drawing/2014/main" id="{C7D2333A-4A60-4CEB-9DAF-D3C55D77EB14}"/>
              </a:ext>
            </a:extLst>
          </p:cNvPr>
          <p:cNvSpPr>
            <a:spLocks noGrp="1"/>
          </p:cNvSpPr>
          <p:nvPr/>
        </p:nvSpPr>
        <p:spPr>
          <a:xfrm>
            <a:off x="838200" y="2286000"/>
            <a:ext cx="82867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Автогенна сукцесія — зміна угруповання, спричинена життєдіяльністю самих організмів.</a:t>
            </a:r>
          </a:p>
        </p:txBody>
      </p:sp>
      <p:sp>
        <p:nvSpPr>
          <p:cNvPr id="12" name="body-label-59">
            <a:extLst>
              <a:ext uri="{FF2B5EF4-FFF2-40B4-BE49-F238E27FC236}">
                <a16:creationId xmlns:a16="http://schemas.microsoft.com/office/drawing/2014/main" id="{7973F917-85C1-4BC1-867B-C50293F3FC0B}"/>
              </a:ext>
            </a:extLst>
          </p:cNvPr>
          <p:cNvSpPr>
            <a:spLocks noGrp="1"/>
          </p:cNvSpPr>
          <p:nvPr/>
        </p:nvSpPr>
        <p:spPr>
          <a:xfrm>
            <a:off x="514350" y="3495675"/>
            <a:ext cx="3619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2E654D"/>
                </a:solidFill>
              </a:defRPr>
            </a:pPr>
            <a:r>
              <a:rPr sz="1725" b="1">
                <a:solidFill>
                  <a:srgbClr val="2E654D"/>
                </a:solidFill>
              </a:rPr>
              <a:t>ОСНОВНІ ПОЛОЖЕННЯ</a:t>
            </a:r>
          </a:p>
        </p:txBody>
      </p:sp>
      <p:sp>
        <p:nvSpPr>
          <p:cNvPr id="13" name="body-59">
            <a:extLst>
              <a:ext uri="{FF2B5EF4-FFF2-40B4-BE49-F238E27FC236}">
                <a16:creationId xmlns:a16="http://schemas.microsoft.com/office/drawing/2014/main" id="{D30C3648-88A1-46D0-9E98-AB26B6A30464}"/>
              </a:ext>
            </a:extLst>
          </p:cNvPr>
          <p:cNvSpPr>
            <a:spLocks noGrp="1"/>
          </p:cNvSpPr>
          <p:nvPr/>
        </p:nvSpPr>
        <p:spPr>
          <a:xfrm>
            <a:off x="514350" y="3971925"/>
            <a:ext cx="8858250" cy="1971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Наприклад, рослини:</a:t>
            </a:r>
          </a:p>
          <a:p>
            <a:endParaRPr sz="1350" b="0">
              <a:solidFill>
                <a:srgbClr val="5F6F68"/>
              </a:solidFill>
            </a:endParaRP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затінюють поверхню;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накопичують органічну речовину;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змінюють кислотність ґрунту;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впливають на вологість;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створюють умови для інших видів.</a:t>
            </a:r>
          </a:p>
        </p:txBody>
      </p:sp>
      <p:sp>
        <p:nvSpPr>
          <p:cNvPr id="14" name="bottom-59">
            <a:extLst>
              <a:ext uri="{FF2B5EF4-FFF2-40B4-BE49-F238E27FC236}">
                <a16:creationId xmlns:a16="http://schemas.microsoft.com/office/drawing/2014/main" id="{0260EBC9-767E-46A6-8F94-CA64F32FC6AA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87620233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60">
            <a:extLst>
              <a:ext uri="{FF2B5EF4-FFF2-40B4-BE49-F238E27FC236}">
                <a16:creationId xmlns:a16="http://schemas.microsoft.com/office/drawing/2014/main" id="{BE3154C5-7336-4B0B-BB34-16A68A06680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60">
            <a:extLst>
              <a:ext uri="{FF2B5EF4-FFF2-40B4-BE49-F238E27FC236}">
                <a16:creationId xmlns:a16="http://schemas.microsoft.com/office/drawing/2014/main" id="{D7CCA048-90DF-46D1-A3D9-1B3D6EC956B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4" name="meta-60">
            <a:extLst>
              <a:ext uri="{FF2B5EF4-FFF2-40B4-BE49-F238E27FC236}">
                <a16:creationId xmlns:a16="http://schemas.microsoft.com/office/drawing/2014/main" id="{BE327FDE-A511-498A-A173-15D545B86D12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13.2</a:t>
            </a:r>
          </a:p>
        </p:txBody>
      </p:sp>
      <p:sp>
        <p:nvSpPr>
          <p:cNvPr id="5" name="num-60">
            <a:extLst>
              <a:ext uri="{FF2B5EF4-FFF2-40B4-BE49-F238E27FC236}">
                <a16:creationId xmlns:a16="http://schemas.microsoft.com/office/drawing/2014/main" id="{1C852B23-7A7D-4E8B-8927-A45E8A4F06B5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60</a:t>
            </a:r>
          </a:p>
        </p:txBody>
      </p:sp>
      <p:sp>
        <p:nvSpPr>
          <p:cNvPr id="6" name="foot-60">
            <a:extLst>
              <a:ext uri="{FF2B5EF4-FFF2-40B4-BE49-F238E27FC236}">
                <a16:creationId xmlns:a16="http://schemas.microsoft.com/office/drawing/2014/main" id="{B99407D8-9379-4A07-9E75-AFBF91047D0E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title-60">
            <a:extLst>
              <a:ext uri="{FF2B5EF4-FFF2-40B4-BE49-F238E27FC236}">
                <a16:creationId xmlns:a16="http://schemas.microsoft.com/office/drawing/2014/main" id="{A533DBCD-A7CF-4D93-83FE-DDCBB1C7E2E9}"/>
              </a:ext>
            </a:extLst>
          </p:cNvPr>
          <p:cNvSpPr>
            <a:spLocks noGrp="1"/>
          </p:cNvSpPr>
          <p:nvPr/>
        </p:nvSpPr>
        <p:spPr>
          <a:xfrm>
            <a:off x="514350" y="628650"/>
            <a:ext cx="88582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173029"/>
                </a:solidFill>
              </a:defRPr>
            </a:pPr>
            <a:r>
              <a:rPr sz="2925" b="1">
                <a:solidFill>
                  <a:srgbClr val="173029"/>
                </a:solidFill>
              </a:rPr>
              <a:t>Алогенна сукцесія</a:t>
            </a:r>
          </a:p>
        </p:txBody>
      </p:sp>
      <p:sp>
        <p:nvSpPr>
          <p:cNvPr id="8" name="rule-60">
            <a:extLst>
              <a:ext uri="{FF2B5EF4-FFF2-40B4-BE49-F238E27FC236}">
                <a16:creationId xmlns:a16="http://schemas.microsoft.com/office/drawing/2014/main" id="{3471BA71-D58E-4E50-9DC6-099BD9466D97}"/>
              </a:ext>
            </a:extLst>
          </p:cNvPr>
          <p:cNvSpPr>
            <a:spLocks noGrp="1"/>
          </p:cNvSpPr>
          <p:nvPr/>
        </p:nvSpPr>
        <p:spPr>
          <a:xfrm>
            <a:off x="514350" y="15049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9" name="def-label-60">
            <a:extLst>
              <a:ext uri="{FF2B5EF4-FFF2-40B4-BE49-F238E27FC236}">
                <a16:creationId xmlns:a16="http://schemas.microsoft.com/office/drawing/2014/main" id="{28D36545-1E8F-4D70-BE28-FC09A1700E54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2571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D8A23A"/>
                </a:solidFill>
              </a:defRPr>
            </a:pPr>
            <a:r>
              <a:rPr sz="1125" b="1">
                <a:solidFill>
                  <a:srgbClr val="D8A23A"/>
                </a:solidFill>
              </a:rPr>
              <a:t>ВИЗНАЧЕННЯ</a:t>
            </a:r>
          </a:p>
        </p:txBody>
      </p:sp>
      <p:sp>
        <p:nvSpPr>
          <p:cNvPr id="10" name="def-box-60">
            <a:extLst>
              <a:ext uri="{FF2B5EF4-FFF2-40B4-BE49-F238E27FC236}">
                <a16:creationId xmlns:a16="http://schemas.microsoft.com/office/drawing/2014/main" id="{448592A8-E1FE-453F-A3A2-A748ADBBC0E4}"/>
              </a:ext>
            </a:extLst>
          </p:cNvPr>
          <p:cNvSpPr>
            <a:spLocks noGrp="1"/>
          </p:cNvSpPr>
          <p:nvPr/>
        </p:nvSpPr>
        <p:spPr>
          <a:xfrm>
            <a:off x="514350" y="2105025"/>
            <a:ext cx="9010650" cy="1123950"/>
          </a:xfrm>
          <a:prstGeom prst="roundRect">
            <a:avLst>
              <a:gd name="adj" fmla="val 10169"/>
            </a:avLst>
          </a:prstGeom>
          <a:solidFill>
            <a:srgbClr val="123A2F"/>
          </a:solidFill>
          <a:ln w="9525">
            <a:solidFill>
              <a:srgbClr val="123A2F"/>
            </a:solidFill>
            <a:prstDash val="solid"/>
          </a:ln>
        </p:spPr>
      </p:sp>
      <p:sp>
        <p:nvSpPr>
          <p:cNvPr id="11" name="def-60">
            <a:extLst>
              <a:ext uri="{FF2B5EF4-FFF2-40B4-BE49-F238E27FC236}">
                <a16:creationId xmlns:a16="http://schemas.microsoft.com/office/drawing/2014/main" id="{BC527ED7-9222-4EAC-B5EE-2CA4D85877B5}"/>
              </a:ext>
            </a:extLst>
          </p:cNvPr>
          <p:cNvSpPr>
            <a:spLocks noGrp="1"/>
          </p:cNvSpPr>
          <p:nvPr/>
        </p:nvSpPr>
        <p:spPr>
          <a:xfrm>
            <a:off x="838200" y="2286000"/>
            <a:ext cx="82867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Алогенна сукцесія — зміна угруповання під впливом зовнішніх чинників.</a:t>
            </a:r>
          </a:p>
        </p:txBody>
      </p:sp>
      <p:sp>
        <p:nvSpPr>
          <p:cNvPr id="12" name="body-label-60">
            <a:extLst>
              <a:ext uri="{FF2B5EF4-FFF2-40B4-BE49-F238E27FC236}">
                <a16:creationId xmlns:a16="http://schemas.microsoft.com/office/drawing/2014/main" id="{76639021-BF9A-4969-B043-93196176070D}"/>
              </a:ext>
            </a:extLst>
          </p:cNvPr>
          <p:cNvSpPr>
            <a:spLocks noGrp="1"/>
          </p:cNvSpPr>
          <p:nvPr/>
        </p:nvSpPr>
        <p:spPr>
          <a:xfrm>
            <a:off x="514350" y="3495675"/>
            <a:ext cx="3619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2E654D"/>
                </a:solidFill>
              </a:defRPr>
            </a:pPr>
            <a:r>
              <a:rPr sz="1725" b="1">
                <a:solidFill>
                  <a:srgbClr val="2E654D"/>
                </a:solidFill>
              </a:rPr>
              <a:t>ОСНОВНІ ПОЛОЖЕННЯ</a:t>
            </a:r>
          </a:p>
        </p:txBody>
      </p:sp>
      <p:sp>
        <p:nvSpPr>
          <p:cNvPr id="13" name="body-60">
            <a:extLst>
              <a:ext uri="{FF2B5EF4-FFF2-40B4-BE49-F238E27FC236}">
                <a16:creationId xmlns:a16="http://schemas.microsoft.com/office/drawing/2014/main" id="{ABA59668-2A21-4969-A71B-E681E639FC98}"/>
              </a:ext>
            </a:extLst>
          </p:cNvPr>
          <p:cNvSpPr>
            <a:spLocks noGrp="1"/>
          </p:cNvSpPr>
          <p:nvPr/>
        </p:nvSpPr>
        <p:spPr>
          <a:xfrm>
            <a:off x="514350" y="3971925"/>
            <a:ext cx="8858250" cy="1971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До таких чинників належать:</a:t>
            </a:r>
          </a:p>
          <a:p>
            <a:endParaRPr sz="1350" b="0">
              <a:solidFill>
                <a:srgbClr val="5F6F68"/>
              </a:solidFill>
            </a:endParaRP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зміна клімату;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повінь;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пожежа;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забруднення;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осушення;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військова діяльність;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зміна русла річки. </a:t>
            </a:r>
          </a:p>
          <a:p>
            <a:endParaRPr sz="1350" b="0">
              <a:solidFill>
                <a:srgbClr val="5F6F68"/>
              </a:solidFill>
            </a:endParaRP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На практиці автогенні й алогенні процеси часто відбуваються одночасно.</a:t>
            </a:r>
          </a:p>
        </p:txBody>
      </p:sp>
      <p:sp>
        <p:nvSpPr>
          <p:cNvPr id="14" name="bottom-60">
            <a:extLst>
              <a:ext uri="{FF2B5EF4-FFF2-40B4-BE49-F238E27FC236}">
                <a16:creationId xmlns:a16="http://schemas.microsoft.com/office/drawing/2014/main" id="{DE05FCC8-9CAA-47FA-A4A3-52055ECAA49D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84204986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61">
            <a:extLst>
              <a:ext uri="{FF2B5EF4-FFF2-40B4-BE49-F238E27FC236}">
                <a16:creationId xmlns:a16="http://schemas.microsoft.com/office/drawing/2014/main" id="{3FAFA97B-4F77-4E2C-BCDF-D61687E7B42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61">
            <a:extLst>
              <a:ext uri="{FF2B5EF4-FFF2-40B4-BE49-F238E27FC236}">
                <a16:creationId xmlns:a16="http://schemas.microsoft.com/office/drawing/2014/main" id="{4A44D301-8E63-476F-B56D-0F198337D7F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D8A23A"/>
          </a:solidFill>
          <a:ln w="9525">
            <a:solidFill>
              <a:srgbClr val="D8A23A"/>
            </a:solidFill>
            <a:prstDash val="solid"/>
          </a:ln>
        </p:spPr>
      </p:sp>
      <p:sp>
        <p:nvSpPr>
          <p:cNvPr id="4" name="meta-61">
            <a:extLst>
              <a:ext uri="{FF2B5EF4-FFF2-40B4-BE49-F238E27FC236}">
                <a16:creationId xmlns:a16="http://schemas.microsoft.com/office/drawing/2014/main" id="{676EF7B1-4821-4BD0-A124-43C7B88D4E64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14</a:t>
            </a:r>
          </a:p>
        </p:txBody>
      </p:sp>
      <p:sp>
        <p:nvSpPr>
          <p:cNvPr id="5" name="num-61">
            <a:extLst>
              <a:ext uri="{FF2B5EF4-FFF2-40B4-BE49-F238E27FC236}">
                <a16:creationId xmlns:a16="http://schemas.microsoft.com/office/drawing/2014/main" id="{B734D0B8-3B64-4EC9-B0AA-A99960C094FF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61</a:t>
            </a:r>
          </a:p>
        </p:txBody>
      </p:sp>
      <p:sp>
        <p:nvSpPr>
          <p:cNvPr id="6" name="foot-61">
            <a:extLst>
              <a:ext uri="{FF2B5EF4-FFF2-40B4-BE49-F238E27FC236}">
                <a16:creationId xmlns:a16="http://schemas.microsoft.com/office/drawing/2014/main" id="{4B2473DB-E0A2-4764-8E48-2FAB22491689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section-label-61">
            <a:extLst>
              <a:ext uri="{FF2B5EF4-FFF2-40B4-BE49-F238E27FC236}">
                <a16:creationId xmlns:a16="http://schemas.microsoft.com/office/drawing/2014/main" id="{737E96FD-048B-41F0-8D6D-3AFAA6A96DAD}"/>
              </a:ext>
            </a:extLst>
          </p:cNvPr>
          <p:cNvSpPr>
            <a:spLocks noGrp="1"/>
          </p:cNvSpPr>
          <p:nvPr/>
        </p:nvSpPr>
        <p:spPr>
          <a:xfrm>
            <a:off x="514350" y="781050"/>
            <a:ext cx="285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>
                <a:solidFill>
                  <a:srgbClr val="D8A23A"/>
                </a:solidFill>
              </a:defRPr>
            </a:pPr>
            <a:r>
              <a:rPr sz="1275" b="1">
                <a:solidFill>
                  <a:srgbClr val="D8A23A"/>
                </a:solidFill>
              </a:rPr>
              <a:t>РОЗДІЛ 14</a:t>
            </a:r>
          </a:p>
        </p:txBody>
      </p:sp>
      <p:sp>
        <p:nvSpPr>
          <p:cNvPr id="8" name="section-title-61">
            <a:extLst>
              <a:ext uri="{FF2B5EF4-FFF2-40B4-BE49-F238E27FC236}">
                <a16:creationId xmlns:a16="http://schemas.microsoft.com/office/drawing/2014/main" id="{96277D8B-C88A-41BC-AA98-87EDBDD62A46}"/>
              </a:ext>
            </a:extLst>
          </p:cNvPr>
          <p:cNvSpPr>
            <a:spLocks noGrp="1"/>
          </p:cNvSpPr>
          <p:nvPr/>
        </p:nvSpPr>
        <p:spPr>
          <a:xfrm>
            <a:off x="514350" y="1219200"/>
            <a:ext cx="87630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150" b="1">
                <a:solidFill>
                  <a:srgbClr val="173029"/>
                </a:solidFill>
              </a:defRPr>
            </a:pPr>
            <a:r>
              <a:rPr sz="3150" b="1">
                <a:solidFill>
                  <a:srgbClr val="173029"/>
                </a:solidFill>
              </a:rPr>
              <a:t>Прогресивні, регресивні та циклічні зміни</a:t>
            </a:r>
          </a:p>
        </p:txBody>
      </p:sp>
      <p:sp>
        <p:nvSpPr>
          <p:cNvPr id="9" name="section-rule-61">
            <a:extLst>
              <a:ext uri="{FF2B5EF4-FFF2-40B4-BE49-F238E27FC236}">
                <a16:creationId xmlns:a16="http://schemas.microsoft.com/office/drawing/2014/main" id="{D85D4574-2CBD-4BB7-8938-7D52393FB60E}"/>
              </a:ext>
            </a:extLst>
          </p:cNvPr>
          <p:cNvSpPr>
            <a:spLocks noGrp="1"/>
          </p:cNvSpPr>
          <p:nvPr/>
        </p:nvSpPr>
        <p:spPr>
          <a:xfrm>
            <a:off x="514350" y="2200275"/>
            <a:ext cx="9010650" cy="47625"/>
          </a:xfrm>
          <a:prstGeom prst="rect">
            <a:avLst/>
          </a:prstGeom>
          <a:solidFill>
            <a:srgbClr val="D8A23A"/>
          </a:solidFill>
          <a:ln w="9525">
            <a:solidFill>
              <a:srgbClr val="D8A23A"/>
            </a:solidFill>
            <a:prstDash val="solid"/>
          </a:ln>
        </p:spPr>
      </p:sp>
      <p:sp>
        <p:nvSpPr>
          <p:cNvPr id="10" name="child-label-61">
            <a:extLst>
              <a:ext uri="{FF2B5EF4-FFF2-40B4-BE49-F238E27FC236}">
                <a16:creationId xmlns:a16="http://schemas.microsoft.com/office/drawing/2014/main" id="{BD5013A8-A041-4D82-86BF-157F4C8D0C13}"/>
              </a:ext>
            </a:extLst>
          </p:cNvPr>
          <p:cNvSpPr>
            <a:spLocks noGrp="1"/>
          </p:cNvSpPr>
          <p:nvPr/>
        </p:nvSpPr>
        <p:spPr>
          <a:xfrm>
            <a:off x="514350" y="2647950"/>
            <a:ext cx="2286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00" b="1">
                <a:solidFill>
                  <a:srgbClr val="2E654D"/>
                </a:solidFill>
              </a:defRPr>
            </a:pPr>
            <a:r>
              <a:rPr sz="1800" b="1">
                <a:solidFill>
                  <a:srgbClr val="2E654D"/>
                </a:solidFill>
              </a:rPr>
              <a:t>Підпункти</a:t>
            </a:r>
          </a:p>
        </p:txBody>
      </p:sp>
      <p:sp>
        <p:nvSpPr>
          <p:cNvPr id="11" name="child1-61">
            <a:extLst>
              <a:ext uri="{FF2B5EF4-FFF2-40B4-BE49-F238E27FC236}">
                <a16:creationId xmlns:a16="http://schemas.microsoft.com/office/drawing/2014/main" id="{A99FE4ED-2BFF-4330-AA45-5282A6FE6896}"/>
              </a:ext>
            </a:extLst>
          </p:cNvPr>
          <p:cNvSpPr>
            <a:spLocks noGrp="1"/>
          </p:cNvSpPr>
          <p:nvPr/>
        </p:nvSpPr>
        <p:spPr>
          <a:xfrm>
            <a:off x="514350" y="3190875"/>
            <a:ext cx="4095750" cy="2286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14.1. Прогресивна сукцесія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14.2. Регресивна сукцесія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14.3. Циклічні зміни</a:t>
            </a:r>
          </a:p>
        </p:txBody>
      </p:sp>
      <p:sp>
        <p:nvSpPr>
          <p:cNvPr id="12" name="section-bottom-61">
            <a:extLst>
              <a:ext uri="{FF2B5EF4-FFF2-40B4-BE49-F238E27FC236}">
                <a16:creationId xmlns:a16="http://schemas.microsoft.com/office/drawing/2014/main" id="{65F8038F-EE17-4BE1-BEE8-46AF2F04F0BB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D8A23A"/>
          </a:solidFill>
          <a:ln w="9525">
            <a:solidFill>
              <a:srgbClr val="D8A23A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21473988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62">
            <a:extLst>
              <a:ext uri="{FF2B5EF4-FFF2-40B4-BE49-F238E27FC236}">
                <a16:creationId xmlns:a16="http://schemas.microsoft.com/office/drawing/2014/main" id="{8065DF41-A817-4AF9-9423-981343C653B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62">
            <a:extLst>
              <a:ext uri="{FF2B5EF4-FFF2-40B4-BE49-F238E27FC236}">
                <a16:creationId xmlns:a16="http://schemas.microsoft.com/office/drawing/2014/main" id="{3FA40023-B5E8-4189-BA67-93473754B05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4" name="meta-62">
            <a:extLst>
              <a:ext uri="{FF2B5EF4-FFF2-40B4-BE49-F238E27FC236}">
                <a16:creationId xmlns:a16="http://schemas.microsoft.com/office/drawing/2014/main" id="{5FD98345-D531-46A5-8CEE-BADB26E0F224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14.1</a:t>
            </a:r>
          </a:p>
        </p:txBody>
      </p:sp>
      <p:sp>
        <p:nvSpPr>
          <p:cNvPr id="5" name="num-62">
            <a:extLst>
              <a:ext uri="{FF2B5EF4-FFF2-40B4-BE49-F238E27FC236}">
                <a16:creationId xmlns:a16="http://schemas.microsoft.com/office/drawing/2014/main" id="{3BAD5944-2DA5-4D4F-9203-E53A2AF4D314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62</a:t>
            </a:r>
          </a:p>
        </p:txBody>
      </p:sp>
      <p:sp>
        <p:nvSpPr>
          <p:cNvPr id="6" name="foot-62">
            <a:extLst>
              <a:ext uri="{FF2B5EF4-FFF2-40B4-BE49-F238E27FC236}">
                <a16:creationId xmlns:a16="http://schemas.microsoft.com/office/drawing/2014/main" id="{9518967B-C4F0-4674-820D-5FF94BDF5397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title-62">
            <a:extLst>
              <a:ext uri="{FF2B5EF4-FFF2-40B4-BE49-F238E27FC236}">
                <a16:creationId xmlns:a16="http://schemas.microsoft.com/office/drawing/2014/main" id="{827B7052-78F2-4C8A-915C-517E348CBA14}"/>
              </a:ext>
            </a:extLst>
          </p:cNvPr>
          <p:cNvSpPr>
            <a:spLocks noGrp="1"/>
          </p:cNvSpPr>
          <p:nvPr/>
        </p:nvSpPr>
        <p:spPr>
          <a:xfrm>
            <a:off x="514350" y="628650"/>
            <a:ext cx="88582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173029"/>
                </a:solidFill>
              </a:defRPr>
            </a:pPr>
            <a:r>
              <a:rPr sz="2925" b="1">
                <a:solidFill>
                  <a:srgbClr val="173029"/>
                </a:solidFill>
              </a:rPr>
              <a:t>Прогресивна сукцесія</a:t>
            </a:r>
          </a:p>
        </p:txBody>
      </p:sp>
      <p:sp>
        <p:nvSpPr>
          <p:cNvPr id="8" name="rule-62">
            <a:extLst>
              <a:ext uri="{FF2B5EF4-FFF2-40B4-BE49-F238E27FC236}">
                <a16:creationId xmlns:a16="http://schemas.microsoft.com/office/drawing/2014/main" id="{778408B2-D74B-45BE-A395-504B7CBCBEC7}"/>
              </a:ext>
            </a:extLst>
          </p:cNvPr>
          <p:cNvSpPr>
            <a:spLocks noGrp="1"/>
          </p:cNvSpPr>
          <p:nvPr/>
        </p:nvSpPr>
        <p:spPr>
          <a:xfrm>
            <a:off x="514350" y="15049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9" name="def-label-62">
            <a:extLst>
              <a:ext uri="{FF2B5EF4-FFF2-40B4-BE49-F238E27FC236}">
                <a16:creationId xmlns:a16="http://schemas.microsoft.com/office/drawing/2014/main" id="{4C1F5726-D73F-4156-9117-D603080F3DF0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2571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D8A23A"/>
                </a:solidFill>
              </a:defRPr>
            </a:pPr>
            <a:r>
              <a:rPr sz="1125" b="1">
                <a:solidFill>
                  <a:srgbClr val="D8A23A"/>
                </a:solidFill>
              </a:rPr>
              <a:t>ВИЗНАЧЕННЯ</a:t>
            </a:r>
          </a:p>
        </p:txBody>
      </p:sp>
      <p:sp>
        <p:nvSpPr>
          <p:cNvPr id="10" name="def-box-62">
            <a:extLst>
              <a:ext uri="{FF2B5EF4-FFF2-40B4-BE49-F238E27FC236}">
                <a16:creationId xmlns:a16="http://schemas.microsoft.com/office/drawing/2014/main" id="{117F8A2F-BF73-46BB-96E5-E8B9C0C2714F}"/>
              </a:ext>
            </a:extLst>
          </p:cNvPr>
          <p:cNvSpPr>
            <a:spLocks noGrp="1"/>
          </p:cNvSpPr>
          <p:nvPr/>
        </p:nvSpPr>
        <p:spPr>
          <a:xfrm>
            <a:off x="514350" y="2105025"/>
            <a:ext cx="9010650" cy="1123950"/>
          </a:xfrm>
          <a:prstGeom prst="roundRect">
            <a:avLst>
              <a:gd name="adj" fmla="val 10169"/>
            </a:avLst>
          </a:prstGeom>
          <a:solidFill>
            <a:srgbClr val="123A2F"/>
          </a:solidFill>
          <a:ln w="9525">
            <a:solidFill>
              <a:srgbClr val="123A2F"/>
            </a:solidFill>
            <a:prstDash val="solid"/>
          </a:ln>
        </p:spPr>
      </p:sp>
      <p:sp>
        <p:nvSpPr>
          <p:cNvPr id="11" name="def-62">
            <a:extLst>
              <a:ext uri="{FF2B5EF4-FFF2-40B4-BE49-F238E27FC236}">
                <a16:creationId xmlns:a16="http://schemas.microsoft.com/office/drawing/2014/main" id="{D030E525-9D6E-461D-9A54-95E028493AA9}"/>
              </a:ext>
            </a:extLst>
          </p:cNvPr>
          <p:cNvSpPr>
            <a:spLocks noGrp="1"/>
          </p:cNvSpPr>
          <p:nvPr/>
        </p:nvSpPr>
        <p:spPr>
          <a:xfrm>
            <a:off x="838200" y="2286000"/>
            <a:ext cx="82867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Прогресивна сукцесія — зміна, під час якої переважно збільшуються біомаса, складність структури, різноманіття зв’язків і здатність системи до саморегуляції.</a:t>
            </a:r>
          </a:p>
        </p:txBody>
      </p:sp>
      <p:sp>
        <p:nvSpPr>
          <p:cNvPr id="12" name="body-label-62">
            <a:extLst>
              <a:ext uri="{FF2B5EF4-FFF2-40B4-BE49-F238E27FC236}">
                <a16:creationId xmlns:a16="http://schemas.microsoft.com/office/drawing/2014/main" id="{27D3FBAC-922E-4F9A-AF0C-AEA29A796915}"/>
              </a:ext>
            </a:extLst>
          </p:cNvPr>
          <p:cNvSpPr>
            <a:spLocks noGrp="1"/>
          </p:cNvSpPr>
          <p:nvPr/>
        </p:nvSpPr>
        <p:spPr>
          <a:xfrm>
            <a:off x="514350" y="3495675"/>
            <a:ext cx="3619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2E654D"/>
                </a:solidFill>
              </a:defRPr>
            </a:pPr>
            <a:r>
              <a:rPr sz="1725" b="1">
                <a:solidFill>
                  <a:srgbClr val="2E654D"/>
                </a:solidFill>
              </a:rPr>
              <a:t>ОСНОВНІ ПОЛОЖЕННЯ</a:t>
            </a:r>
          </a:p>
        </p:txBody>
      </p:sp>
      <p:sp>
        <p:nvSpPr>
          <p:cNvPr id="13" name="body-62">
            <a:extLst>
              <a:ext uri="{FF2B5EF4-FFF2-40B4-BE49-F238E27FC236}">
                <a16:creationId xmlns:a16="http://schemas.microsoft.com/office/drawing/2014/main" id="{27B1AF0B-16C6-406D-9253-574B40ED22DE}"/>
              </a:ext>
            </a:extLst>
          </p:cNvPr>
          <p:cNvSpPr>
            <a:spLocks noGrp="1"/>
          </p:cNvSpPr>
          <p:nvPr/>
        </p:nvSpPr>
        <p:spPr>
          <a:xfrm>
            <a:off x="514350" y="3971925"/>
            <a:ext cx="8858250" cy="1971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14" name="bottom-62">
            <a:extLst>
              <a:ext uri="{FF2B5EF4-FFF2-40B4-BE49-F238E27FC236}">
                <a16:creationId xmlns:a16="http://schemas.microsoft.com/office/drawing/2014/main" id="{83ECC80D-A10D-4D8C-AD2D-AD82ABCF94DF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28720355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63">
            <a:extLst>
              <a:ext uri="{FF2B5EF4-FFF2-40B4-BE49-F238E27FC236}">
                <a16:creationId xmlns:a16="http://schemas.microsoft.com/office/drawing/2014/main" id="{815A0FAF-8022-40A9-B326-A9D47D976B6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63">
            <a:extLst>
              <a:ext uri="{FF2B5EF4-FFF2-40B4-BE49-F238E27FC236}">
                <a16:creationId xmlns:a16="http://schemas.microsoft.com/office/drawing/2014/main" id="{7A74E931-43A5-4D75-B19F-FD374430864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4" name="meta-63">
            <a:extLst>
              <a:ext uri="{FF2B5EF4-FFF2-40B4-BE49-F238E27FC236}">
                <a16:creationId xmlns:a16="http://schemas.microsoft.com/office/drawing/2014/main" id="{C3BA7633-5DE8-4961-8722-C0ED4A738E25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14.2</a:t>
            </a:r>
          </a:p>
        </p:txBody>
      </p:sp>
      <p:sp>
        <p:nvSpPr>
          <p:cNvPr id="5" name="num-63">
            <a:extLst>
              <a:ext uri="{FF2B5EF4-FFF2-40B4-BE49-F238E27FC236}">
                <a16:creationId xmlns:a16="http://schemas.microsoft.com/office/drawing/2014/main" id="{3E1F592E-3AD3-46E7-B01B-AE77629D030A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63</a:t>
            </a:r>
          </a:p>
        </p:txBody>
      </p:sp>
      <p:sp>
        <p:nvSpPr>
          <p:cNvPr id="6" name="foot-63">
            <a:extLst>
              <a:ext uri="{FF2B5EF4-FFF2-40B4-BE49-F238E27FC236}">
                <a16:creationId xmlns:a16="http://schemas.microsoft.com/office/drawing/2014/main" id="{558F3668-B8D2-42E2-BAEE-A778715E1596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title-63">
            <a:extLst>
              <a:ext uri="{FF2B5EF4-FFF2-40B4-BE49-F238E27FC236}">
                <a16:creationId xmlns:a16="http://schemas.microsoft.com/office/drawing/2014/main" id="{6BD868BD-8982-4B6C-A8DF-7F765D970A91}"/>
              </a:ext>
            </a:extLst>
          </p:cNvPr>
          <p:cNvSpPr>
            <a:spLocks noGrp="1"/>
          </p:cNvSpPr>
          <p:nvPr/>
        </p:nvSpPr>
        <p:spPr>
          <a:xfrm>
            <a:off x="514350" y="628650"/>
            <a:ext cx="88582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173029"/>
                </a:solidFill>
              </a:defRPr>
            </a:pPr>
            <a:r>
              <a:rPr sz="2925" b="1">
                <a:solidFill>
                  <a:srgbClr val="173029"/>
                </a:solidFill>
              </a:rPr>
              <a:t>Регресивна сукцесія</a:t>
            </a:r>
          </a:p>
        </p:txBody>
      </p:sp>
      <p:sp>
        <p:nvSpPr>
          <p:cNvPr id="8" name="rule-63">
            <a:extLst>
              <a:ext uri="{FF2B5EF4-FFF2-40B4-BE49-F238E27FC236}">
                <a16:creationId xmlns:a16="http://schemas.microsoft.com/office/drawing/2014/main" id="{ACA4FA29-5F72-4590-B6EF-A52BFD24B731}"/>
              </a:ext>
            </a:extLst>
          </p:cNvPr>
          <p:cNvSpPr>
            <a:spLocks noGrp="1"/>
          </p:cNvSpPr>
          <p:nvPr/>
        </p:nvSpPr>
        <p:spPr>
          <a:xfrm>
            <a:off x="514350" y="15049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9" name="def-label-63">
            <a:extLst>
              <a:ext uri="{FF2B5EF4-FFF2-40B4-BE49-F238E27FC236}">
                <a16:creationId xmlns:a16="http://schemas.microsoft.com/office/drawing/2014/main" id="{AA6DEAC4-B62C-4C7B-A058-3B5ED0D43062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2571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D8A23A"/>
                </a:solidFill>
              </a:defRPr>
            </a:pPr>
            <a:r>
              <a:rPr sz="1125" b="1">
                <a:solidFill>
                  <a:srgbClr val="D8A23A"/>
                </a:solidFill>
              </a:rPr>
              <a:t>ВИЗНАЧЕННЯ</a:t>
            </a:r>
          </a:p>
        </p:txBody>
      </p:sp>
      <p:sp>
        <p:nvSpPr>
          <p:cNvPr id="10" name="def-box-63">
            <a:extLst>
              <a:ext uri="{FF2B5EF4-FFF2-40B4-BE49-F238E27FC236}">
                <a16:creationId xmlns:a16="http://schemas.microsoft.com/office/drawing/2014/main" id="{166508E4-8545-44D2-97C6-BE1AF9C38698}"/>
              </a:ext>
            </a:extLst>
          </p:cNvPr>
          <p:cNvSpPr>
            <a:spLocks noGrp="1"/>
          </p:cNvSpPr>
          <p:nvPr/>
        </p:nvSpPr>
        <p:spPr>
          <a:xfrm>
            <a:off x="514350" y="2105025"/>
            <a:ext cx="9010650" cy="1123950"/>
          </a:xfrm>
          <a:prstGeom prst="roundRect">
            <a:avLst>
              <a:gd name="adj" fmla="val 10169"/>
            </a:avLst>
          </a:prstGeom>
          <a:solidFill>
            <a:srgbClr val="123A2F"/>
          </a:solidFill>
          <a:ln w="9525">
            <a:solidFill>
              <a:srgbClr val="123A2F"/>
            </a:solidFill>
            <a:prstDash val="solid"/>
          </a:ln>
        </p:spPr>
      </p:sp>
      <p:sp>
        <p:nvSpPr>
          <p:cNvPr id="11" name="def-63">
            <a:extLst>
              <a:ext uri="{FF2B5EF4-FFF2-40B4-BE49-F238E27FC236}">
                <a16:creationId xmlns:a16="http://schemas.microsoft.com/office/drawing/2014/main" id="{24AD0241-2671-43E5-9939-FE71C08B4AD2}"/>
              </a:ext>
            </a:extLst>
          </p:cNvPr>
          <p:cNvSpPr>
            <a:spLocks noGrp="1"/>
          </p:cNvSpPr>
          <p:nvPr/>
        </p:nvSpPr>
        <p:spPr>
          <a:xfrm>
            <a:off x="838200" y="2286000"/>
            <a:ext cx="82867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Регресивна сукцесія, або дегресія, — спрощення структури угруповання, зменшення біомаси й різноманіття під впливом сильного або тривалого навантаження.</a:t>
            </a:r>
          </a:p>
        </p:txBody>
      </p:sp>
      <p:sp>
        <p:nvSpPr>
          <p:cNvPr id="12" name="body-label-63">
            <a:extLst>
              <a:ext uri="{FF2B5EF4-FFF2-40B4-BE49-F238E27FC236}">
                <a16:creationId xmlns:a16="http://schemas.microsoft.com/office/drawing/2014/main" id="{53297051-6FBD-459B-A6FF-E1DF0863A7D3}"/>
              </a:ext>
            </a:extLst>
          </p:cNvPr>
          <p:cNvSpPr>
            <a:spLocks noGrp="1"/>
          </p:cNvSpPr>
          <p:nvPr/>
        </p:nvSpPr>
        <p:spPr>
          <a:xfrm>
            <a:off x="514350" y="3495675"/>
            <a:ext cx="3619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2E654D"/>
                </a:solidFill>
              </a:defRPr>
            </a:pPr>
            <a:r>
              <a:rPr sz="1725" b="1">
                <a:solidFill>
                  <a:srgbClr val="2E654D"/>
                </a:solidFill>
              </a:rPr>
              <a:t>ОСНОВНІ ПОЛОЖЕННЯ</a:t>
            </a:r>
          </a:p>
        </p:txBody>
      </p:sp>
      <p:sp>
        <p:nvSpPr>
          <p:cNvPr id="13" name="body-63">
            <a:extLst>
              <a:ext uri="{FF2B5EF4-FFF2-40B4-BE49-F238E27FC236}">
                <a16:creationId xmlns:a16="http://schemas.microsoft.com/office/drawing/2014/main" id="{DC4F5F88-BDDA-449D-A353-6C9A4F724D79}"/>
              </a:ext>
            </a:extLst>
          </p:cNvPr>
          <p:cNvSpPr>
            <a:spLocks noGrp="1"/>
          </p:cNvSpPr>
          <p:nvPr/>
        </p:nvSpPr>
        <p:spPr>
          <a:xfrm>
            <a:off x="514350" y="3971925"/>
            <a:ext cx="8858250" cy="1971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Причинами можуть бути:</a:t>
            </a:r>
          </a:p>
          <a:p>
            <a:endParaRPr sz="1350" b="0">
              <a:solidFill>
                <a:srgbClr val="5F6F68"/>
              </a:solidFill>
            </a:endParaRP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постійне витоптування;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багаторазовий рух техніки;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надмірне випасання;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повторні пожежі;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тривале забруднення;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руйнування ґрунту. </a:t>
            </a:r>
          </a:p>
          <a:p>
            <a:endParaRPr sz="1350" b="0">
              <a:solidFill>
                <a:srgbClr val="5F6F68"/>
              </a:solidFill>
            </a:endParaRP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Унаслідок дегресії ліс може змінитися чагарниковим або трав’яним угрупованням, а рослинна ділянка — оголеним еродованим ґрунтом.</a:t>
            </a:r>
          </a:p>
        </p:txBody>
      </p:sp>
      <p:sp>
        <p:nvSpPr>
          <p:cNvPr id="14" name="bottom-63">
            <a:extLst>
              <a:ext uri="{FF2B5EF4-FFF2-40B4-BE49-F238E27FC236}">
                <a16:creationId xmlns:a16="http://schemas.microsoft.com/office/drawing/2014/main" id="{7B3E3507-837D-454A-9A6B-978B4E30B9CD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13366367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64">
            <a:extLst>
              <a:ext uri="{FF2B5EF4-FFF2-40B4-BE49-F238E27FC236}">
                <a16:creationId xmlns:a16="http://schemas.microsoft.com/office/drawing/2014/main" id="{19DD0C84-F41D-4183-9284-B288DC622BC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64">
            <a:extLst>
              <a:ext uri="{FF2B5EF4-FFF2-40B4-BE49-F238E27FC236}">
                <a16:creationId xmlns:a16="http://schemas.microsoft.com/office/drawing/2014/main" id="{A6300699-0566-4F99-9ECA-8229249B6E8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4" name="meta-64">
            <a:extLst>
              <a:ext uri="{FF2B5EF4-FFF2-40B4-BE49-F238E27FC236}">
                <a16:creationId xmlns:a16="http://schemas.microsoft.com/office/drawing/2014/main" id="{7A56FC56-1B6B-428F-B4B1-6AF14C25D3CE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14.3</a:t>
            </a:r>
          </a:p>
        </p:txBody>
      </p:sp>
      <p:sp>
        <p:nvSpPr>
          <p:cNvPr id="5" name="num-64">
            <a:extLst>
              <a:ext uri="{FF2B5EF4-FFF2-40B4-BE49-F238E27FC236}">
                <a16:creationId xmlns:a16="http://schemas.microsoft.com/office/drawing/2014/main" id="{19C8142F-9172-4045-9F78-6655ACB0A63D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64</a:t>
            </a:r>
          </a:p>
        </p:txBody>
      </p:sp>
      <p:sp>
        <p:nvSpPr>
          <p:cNvPr id="6" name="foot-64">
            <a:extLst>
              <a:ext uri="{FF2B5EF4-FFF2-40B4-BE49-F238E27FC236}">
                <a16:creationId xmlns:a16="http://schemas.microsoft.com/office/drawing/2014/main" id="{B12FE9E6-42F2-4383-B448-E62EE7ECB4F3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title-64">
            <a:extLst>
              <a:ext uri="{FF2B5EF4-FFF2-40B4-BE49-F238E27FC236}">
                <a16:creationId xmlns:a16="http://schemas.microsoft.com/office/drawing/2014/main" id="{13FAB288-98EE-4CD5-9ADC-F5C27D30E2E6}"/>
              </a:ext>
            </a:extLst>
          </p:cNvPr>
          <p:cNvSpPr>
            <a:spLocks noGrp="1"/>
          </p:cNvSpPr>
          <p:nvPr/>
        </p:nvSpPr>
        <p:spPr>
          <a:xfrm>
            <a:off x="514350" y="628650"/>
            <a:ext cx="88582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173029"/>
                </a:solidFill>
              </a:defRPr>
            </a:pPr>
            <a:r>
              <a:rPr sz="2925" b="1">
                <a:solidFill>
                  <a:srgbClr val="173029"/>
                </a:solidFill>
              </a:rPr>
              <a:t>Циклічні зміни</a:t>
            </a:r>
          </a:p>
        </p:txBody>
      </p:sp>
      <p:sp>
        <p:nvSpPr>
          <p:cNvPr id="8" name="rule-64">
            <a:extLst>
              <a:ext uri="{FF2B5EF4-FFF2-40B4-BE49-F238E27FC236}">
                <a16:creationId xmlns:a16="http://schemas.microsoft.com/office/drawing/2014/main" id="{E318CB5E-1A20-4AB5-B22D-D2990C18E373}"/>
              </a:ext>
            </a:extLst>
          </p:cNvPr>
          <p:cNvSpPr>
            <a:spLocks noGrp="1"/>
          </p:cNvSpPr>
          <p:nvPr/>
        </p:nvSpPr>
        <p:spPr>
          <a:xfrm>
            <a:off x="514350" y="15049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9" name="def-label-64">
            <a:extLst>
              <a:ext uri="{FF2B5EF4-FFF2-40B4-BE49-F238E27FC236}">
                <a16:creationId xmlns:a16="http://schemas.microsoft.com/office/drawing/2014/main" id="{27A9F42D-C9BD-4316-A508-7E7471679BA7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2571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D8A23A"/>
                </a:solidFill>
              </a:defRPr>
            </a:pPr>
            <a:r>
              <a:rPr sz="1125" b="1">
                <a:solidFill>
                  <a:srgbClr val="D8A23A"/>
                </a:solidFill>
              </a:rPr>
              <a:t>ВИЗНАЧЕННЯ</a:t>
            </a:r>
          </a:p>
        </p:txBody>
      </p:sp>
      <p:sp>
        <p:nvSpPr>
          <p:cNvPr id="10" name="def-box-64">
            <a:extLst>
              <a:ext uri="{FF2B5EF4-FFF2-40B4-BE49-F238E27FC236}">
                <a16:creationId xmlns:a16="http://schemas.microsoft.com/office/drawing/2014/main" id="{4F4FA5A2-41ED-404F-AFB6-04E4AC343074}"/>
              </a:ext>
            </a:extLst>
          </p:cNvPr>
          <p:cNvSpPr>
            <a:spLocks noGrp="1"/>
          </p:cNvSpPr>
          <p:nvPr/>
        </p:nvSpPr>
        <p:spPr>
          <a:xfrm>
            <a:off x="514350" y="2105025"/>
            <a:ext cx="9010650" cy="1123950"/>
          </a:xfrm>
          <a:prstGeom prst="roundRect">
            <a:avLst>
              <a:gd name="adj" fmla="val 10169"/>
            </a:avLst>
          </a:prstGeom>
          <a:solidFill>
            <a:srgbClr val="123A2F"/>
          </a:solidFill>
          <a:ln w="9525">
            <a:solidFill>
              <a:srgbClr val="123A2F"/>
            </a:solidFill>
            <a:prstDash val="solid"/>
          </a:ln>
        </p:spPr>
      </p:sp>
      <p:sp>
        <p:nvSpPr>
          <p:cNvPr id="11" name="def-64">
            <a:extLst>
              <a:ext uri="{FF2B5EF4-FFF2-40B4-BE49-F238E27FC236}">
                <a16:creationId xmlns:a16="http://schemas.microsoft.com/office/drawing/2014/main" id="{CB726A7F-5F98-41A5-8892-510C455580F0}"/>
              </a:ext>
            </a:extLst>
          </p:cNvPr>
          <p:cNvSpPr>
            <a:spLocks noGrp="1"/>
          </p:cNvSpPr>
          <p:nvPr/>
        </p:nvSpPr>
        <p:spPr>
          <a:xfrm>
            <a:off x="838200" y="2286000"/>
            <a:ext cx="82867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Циклічні зміни — регулярні повторювані зміни біоценозу, пов’язані із сезонами, багаторічними коливаннями клімату або чисельності організмів.</a:t>
            </a:r>
          </a:p>
        </p:txBody>
      </p:sp>
      <p:sp>
        <p:nvSpPr>
          <p:cNvPr id="12" name="body-label-64">
            <a:extLst>
              <a:ext uri="{FF2B5EF4-FFF2-40B4-BE49-F238E27FC236}">
                <a16:creationId xmlns:a16="http://schemas.microsoft.com/office/drawing/2014/main" id="{D2ED3858-D273-43A0-A689-A800CE2213B5}"/>
              </a:ext>
            </a:extLst>
          </p:cNvPr>
          <p:cNvSpPr>
            <a:spLocks noGrp="1"/>
          </p:cNvSpPr>
          <p:nvPr/>
        </p:nvSpPr>
        <p:spPr>
          <a:xfrm>
            <a:off x="514350" y="3495675"/>
            <a:ext cx="3619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2E654D"/>
                </a:solidFill>
              </a:defRPr>
            </a:pPr>
            <a:r>
              <a:rPr sz="1725" b="1">
                <a:solidFill>
                  <a:srgbClr val="2E654D"/>
                </a:solidFill>
              </a:rPr>
              <a:t>ОСНОВНІ ПОЛОЖЕННЯ</a:t>
            </a:r>
          </a:p>
        </p:txBody>
      </p:sp>
      <p:sp>
        <p:nvSpPr>
          <p:cNvPr id="13" name="body-64">
            <a:extLst>
              <a:ext uri="{FF2B5EF4-FFF2-40B4-BE49-F238E27FC236}">
                <a16:creationId xmlns:a16="http://schemas.microsoft.com/office/drawing/2014/main" id="{A57F367E-EA1E-4B1A-A22C-5B9256CDAC7A}"/>
              </a:ext>
            </a:extLst>
          </p:cNvPr>
          <p:cNvSpPr>
            <a:spLocks noGrp="1"/>
          </p:cNvSpPr>
          <p:nvPr/>
        </p:nvSpPr>
        <p:spPr>
          <a:xfrm>
            <a:off x="514350" y="3971925"/>
            <a:ext cx="8858250" cy="1971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Не кожна зміна біоценозу є сукцесією. Сезонне відмирання трав восени та їх відновлення навесні є циклічною зміною.</a:t>
            </a:r>
          </a:p>
        </p:txBody>
      </p:sp>
      <p:sp>
        <p:nvSpPr>
          <p:cNvPr id="14" name="bottom-64">
            <a:extLst>
              <a:ext uri="{FF2B5EF4-FFF2-40B4-BE49-F238E27FC236}">
                <a16:creationId xmlns:a16="http://schemas.microsoft.com/office/drawing/2014/main" id="{7043F508-99C2-410F-9D44-B0B970433784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5016261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65">
            <a:extLst>
              <a:ext uri="{FF2B5EF4-FFF2-40B4-BE49-F238E27FC236}">
                <a16:creationId xmlns:a16="http://schemas.microsoft.com/office/drawing/2014/main" id="{B348BD0A-E8D9-484B-849B-BC6494AE4DB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65">
            <a:extLst>
              <a:ext uri="{FF2B5EF4-FFF2-40B4-BE49-F238E27FC236}">
                <a16:creationId xmlns:a16="http://schemas.microsoft.com/office/drawing/2014/main" id="{C050262D-115A-4C71-868C-49C8814A8FF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D8A23A"/>
          </a:solidFill>
          <a:ln w="9525">
            <a:solidFill>
              <a:srgbClr val="D8A23A"/>
            </a:solidFill>
            <a:prstDash val="solid"/>
          </a:ln>
        </p:spPr>
      </p:sp>
      <p:sp>
        <p:nvSpPr>
          <p:cNvPr id="4" name="meta-65">
            <a:extLst>
              <a:ext uri="{FF2B5EF4-FFF2-40B4-BE49-F238E27FC236}">
                <a16:creationId xmlns:a16="http://schemas.microsoft.com/office/drawing/2014/main" id="{7461FF4A-C4AB-4E9F-A5F8-1BB8BEB901EC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15</a:t>
            </a:r>
          </a:p>
        </p:txBody>
      </p:sp>
      <p:sp>
        <p:nvSpPr>
          <p:cNvPr id="5" name="num-65">
            <a:extLst>
              <a:ext uri="{FF2B5EF4-FFF2-40B4-BE49-F238E27FC236}">
                <a16:creationId xmlns:a16="http://schemas.microsoft.com/office/drawing/2014/main" id="{3CF18115-5D24-474C-88DD-1C2BA4DF930D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65</a:t>
            </a:r>
          </a:p>
        </p:txBody>
      </p:sp>
      <p:sp>
        <p:nvSpPr>
          <p:cNvPr id="6" name="foot-65">
            <a:extLst>
              <a:ext uri="{FF2B5EF4-FFF2-40B4-BE49-F238E27FC236}">
                <a16:creationId xmlns:a16="http://schemas.microsoft.com/office/drawing/2014/main" id="{6B28D947-E181-4704-8A59-80CF6CCBA058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section-label-65">
            <a:extLst>
              <a:ext uri="{FF2B5EF4-FFF2-40B4-BE49-F238E27FC236}">
                <a16:creationId xmlns:a16="http://schemas.microsoft.com/office/drawing/2014/main" id="{A82B033E-68EB-4A8F-BD10-09F35C3A99A6}"/>
              </a:ext>
            </a:extLst>
          </p:cNvPr>
          <p:cNvSpPr>
            <a:spLocks noGrp="1"/>
          </p:cNvSpPr>
          <p:nvPr/>
        </p:nvSpPr>
        <p:spPr>
          <a:xfrm>
            <a:off x="514350" y="781050"/>
            <a:ext cx="285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>
                <a:solidFill>
                  <a:srgbClr val="D8A23A"/>
                </a:solidFill>
              </a:defRPr>
            </a:pPr>
            <a:r>
              <a:rPr sz="1275" b="1">
                <a:solidFill>
                  <a:srgbClr val="D8A23A"/>
                </a:solidFill>
              </a:rPr>
              <a:t>РОЗДІЛ 15</a:t>
            </a:r>
          </a:p>
        </p:txBody>
      </p:sp>
      <p:sp>
        <p:nvSpPr>
          <p:cNvPr id="8" name="section-title-65">
            <a:extLst>
              <a:ext uri="{FF2B5EF4-FFF2-40B4-BE49-F238E27FC236}">
                <a16:creationId xmlns:a16="http://schemas.microsoft.com/office/drawing/2014/main" id="{35783435-7121-41A7-8231-C53FF57B036A}"/>
              </a:ext>
            </a:extLst>
          </p:cNvPr>
          <p:cNvSpPr>
            <a:spLocks noGrp="1"/>
          </p:cNvSpPr>
          <p:nvPr/>
        </p:nvSpPr>
        <p:spPr>
          <a:xfrm>
            <a:off x="514350" y="1219200"/>
            <a:ext cx="87630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150" b="1">
                <a:solidFill>
                  <a:srgbClr val="173029"/>
                </a:solidFill>
              </a:defRPr>
            </a:pPr>
            <a:r>
              <a:rPr sz="3150" b="1">
                <a:solidFill>
                  <a:srgbClr val="173029"/>
                </a:solidFill>
              </a:rPr>
              <a:t>Вплив військової діяльності на біогеоценози</a:t>
            </a:r>
          </a:p>
        </p:txBody>
      </p:sp>
      <p:sp>
        <p:nvSpPr>
          <p:cNvPr id="9" name="section-rule-65">
            <a:extLst>
              <a:ext uri="{FF2B5EF4-FFF2-40B4-BE49-F238E27FC236}">
                <a16:creationId xmlns:a16="http://schemas.microsoft.com/office/drawing/2014/main" id="{6B9F23ED-29DF-4147-91BC-2B055562C90C}"/>
              </a:ext>
            </a:extLst>
          </p:cNvPr>
          <p:cNvSpPr>
            <a:spLocks noGrp="1"/>
          </p:cNvSpPr>
          <p:nvPr/>
        </p:nvSpPr>
        <p:spPr>
          <a:xfrm>
            <a:off x="514350" y="2200275"/>
            <a:ext cx="9010650" cy="47625"/>
          </a:xfrm>
          <a:prstGeom prst="rect">
            <a:avLst/>
          </a:prstGeom>
          <a:solidFill>
            <a:srgbClr val="D8A23A"/>
          </a:solidFill>
          <a:ln w="9525">
            <a:solidFill>
              <a:srgbClr val="D8A23A"/>
            </a:solidFill>
            <a:prstDash val="solid"/>
          </a:ln>
        </p:spPr>
      </p:sp>
      <p:sp>
        <p:nvSpPr>
          <p:cNvPr id="10" name="child-label-65">
            <a:extLst>
              <a:ext uri="{FF2B5EF4-FFF2-40B4-BE49-F238E27FC236}">
                <a16:creationId xmlns:a16="http://schemas.microsoft.com/office/drawing/2014/main" id="{427849D9-173D-4373-AB47-0DAB52932E0F}"/>
              </a:ext>
            </a:extLst>
          </p:cNvPr>
          <p:cNvSpPr>
            <a:spLocks noGrp="1"/>
          </p:cNvSpPr>
          <p:nvPr/>
        </p:nvSpPr>
        <p:spPr>
          <a:xfrm>
            <a:off x="514350" y="2647950"/>
            <a:ext cx="2286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00" b="1">
                <a:solidFill>
                  <a:srgbClr val="2E654D"/>
                </a:solidFill>
              </a:defRPr>
            </a:pPr>
            <a:r>
              <a:rPr sz="1800" b="1">
                <a:solidFill>
                  <a:srgbClr val="2E654D"/>
                </a:solidFill>
              </a:rPr>
              <a:t>Підпункти</a:t>
            </a:r>
          </a:p>
        </p:txBody>
      </p:sp>
      <p:sp>
        <p:nvSpPr>
          <p:cNvPr id="11" name="child1-65">
            <a:extLst>
              <a:ext uri="{FF2B5EF4-FFF2-40B4-BE49-F238E27FC236}">
                <a16:creationId xmlns:a16="http://schemas.microsoft.com/office/drawing/2014/main" id="{F2DE36DF-86D5-47A9-A616-13856BA2B894}"/>
              </a:ext>
            </a:extLst>
          </p:cNvPr>
          <p:cNvSpPr>
            <a:spLocks noGrp="1"/>
          </p:cNvSpPr>
          <p:nvPr/>
        </p:nvSpPr>
        <p:spPr>
          <a:xfrm>
            <a:off x="514350" y="3190875"/>
            <a:ext cx="4095750" cy="2286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15.1. Механічний вплив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15.2. Хімічний вплив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15.3. Фізичний вплив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15.4. Фрагментація оселищ</a:t>
            </a:r>
          </a:p>
        </p:txBody>
      </p:sp>
      <p:sp>
        <p:nvSpPr>
          <p:cNvPr id="12" name="section-bottom-65">
            <a:extLst>
              <a:ext uri="{FF2B5EF4-FFF2-40B4-BE49-F238E27FC236}">
                <a16:creationId xmlns:a16="http://schemas.microsoft.com/office/drawing/2014/main" id="{76D1F1B7-2885-4050-B374-37D383B73303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D8A23A"/>
          </a:solidFill>
          <a:ln w="9525">
            <a:solidFill>
              <a:srgbClr val="D8A23A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41395436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66">
            <a:extLst>
              <a:ext uri="{FF2B5EF4-FFF2-40B4-BE49-F238E27FC236}">
                <a16:creationId xmlns:a16="http://schemas.microsoft.com/office/drawing/2014/main" id="{3A666C10-D7C2-4B44-A903-4BA73D40B0B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66">
            <a:extLst>
              <a:ext uri="{FF2B5EF4-FFF2-40B4-BE49-F238E27FC236}">
                <a16:creationId xmlns:a16="http://schemas.microsoft.com/office/drawing/2014/main" id="{DA572F02-5DCE-470E-96AF-2061E160E43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4" name="meta-66">
            <a:extLst>
              <a:ext uri="{FF2B5EF4-FFF2-40B4-BE49-F238E27FC236}">
                <a16:creationId xmlns:a16="http://schemas.microsoft.com/office/drawing/2014/main" id="{3A87FAF0-E08E-4990-82C5-468C164EB06C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15.1</a:t>
            </a:r>
          </a:p>
        </p:txBody>
      </p:sp>
      <p:sp>
        <p:nvSpPr>
          <p:cNvPr id="5" name="num-66">
            <a:extLst>
              <a:ext uri="{FF2B5EF4-FFF2-40B4-BE49-F238E27FC236}">
                <a16:creationId xmlns:a16="http://schemas.microsoft.com/office/drawing/2014/main" id="{98C2DA69-B8C5-4F67-894D-F300FE4EDE92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66</a:t>
            </a:r>
          </a:p>
        </p:txBody>
      </p:sp>
      <p:sp>
        <p:nvSpPr>
          <p:cNvPr id="6" name="foot-66">
            <a:extLst>
              <a:ext uri="{FF2B5EF4-FFF2-40B4-BE49-F238E27FC236}">
                <a16:creationId xmlns:a16="http://schemas.microsoft.com/office/drawing/2014/main" id="{C59B72E6-2DC9-4366-A136-DCCF41D80C22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title-66">
            <a:extLst>
              <a:ext uri="{FF2B5EF4-FFF2-40B4-BE49-F238E27FC236}">
                <a16:creationId xmlns:a16="http://schemas.microsoft.com/office/drawing/2014/main" id="{334B3684-EFEB-49C3-9288-0BD3BE9EFD4C}"/>
              </a:ext>
            </a:extLst>
          </p:cNvPr>
          <p:cNvSpPr>
            <a:spLocks noGrp="1"/>
          </p:cNvSpPr>
          <p:nvPr/>
        </p:nvSpPr>
        <p:spPr>
          <a:xfrm>
            <a:off x="514350" y="628650"/>
            <a:ext cx="88582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173029"/>
                </a:solidFill>
              </a:defRPr>
            </a:pPr>
            <a:r>
              <a:rPr sz="2925" b="1">
                <a:solidFill>
                  <a:srgbClr val="173029"/>
                </a:solidFill>
              </a:rPr>
              <a:t>Механічний вплив</a:t>
            </a:r>
          </a:p>
        </p:txBody>
      </p:sp>
      <p:sp>
        <p:nvSpPr>
          <p:cNvPr id="8" name="rule-66">
            <a:extLst>
              <a:ext uri="{FF2B5EF4-FFF2-40B4-BE49-F238E27FC236}">
                <a16:creationId xmlns:a16="http://schemas.microsoft.com/office/drawing/2014/main" id="{89629A3F-1084-4DD0-91CC-E65F6C7BF9FE}"/>
              </a:ext>
            </a:extLst>
          </p:cNvPr>
          <p:cNvSpPr>
            <a:spLocks noGrp="1"/>
          </p:cNvSpPr>
          <p:nvPr/>
        </p:nvSpPr>
        <p:spPr>
          <a:xfrm>
            <a:off x="514350" y="15049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9" name="body-label-66">
            <a:extLst>
              <a:ext uri="{FF2B5EF4-FFF2-40B4-BE49-F238E27FC236}">
                <a16:creationId xmlns:a16="http://schemas.microsoft.com/office/drawing/2014/main" id="{12F8DB0A-32D1-4F4C-91CF-F35A0B21611D}"/>
              </a:ext>
            </a:extLst>
          </p:cNvPr>
          <p:cNvSpPr>
            <a:spLocks noGrp="1"/>
          </p:cNvSpPr>
          <p:nvPr/>
        </p:nvSpPr>
        <p:spPr>
          <a:xfrm>
            <a:off x="514350" y="1809750"/>
            <a:ext cx="3619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2E654D"/>
                </a:solidFill>
              </a:defRPr>
            </a:pPr>
            <a:r>
              <a:rPr sz="1725" b="1">
                <a:solidFill>
                  <a:srgbClr val="2E654D"/>
                </a:solidFill>
              </a:rPr>
              <a:t>ОСНОВНІ ПОЛОЖЕННЯ</a:t>
            </a:r>
          </a:p>
        </p:txBody>
      </p:sp>
      <p:sp>
        <p:nvSpPr>
          <p:cNvPr id="10" name="body-66">
            <a:extLst>
              <a:ext uri="{FF2B5EF4-FFF2-40B4-BE49-F238E27FC236}">
                <a16:creationId xmlns:a16="http://schemas.microsoft.com/office/drawing/2014/main" id="{A3488CD0-702E-4819-86BF-219749C7E335}"/>
              </a:ext>
            </a:extLst>
          </p:cNvPr>
          <p:cNvSpPr>
            <a:spLocks noGrp="1"/>
          </p:cNvSpPr>
          <p:nvPr/>
        </p:nvSpPr>
        <p:spPr>
          <a:xfrm>
            <a:off x="514350" y="2324100"/>
            <a:ext cx="8858250" cy="3524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Рух військової техніки, будівництво укріплень і вибухи спричиняють:</a:t>
            </a:r>
          </a:p>
          <a:p>
            <a:endParaRPr sz="1425" b="0">
              <a:solidFill>
                <a:srgbClr val="5F6F68"/>
              </a:solidFill>
            </a:endParaRP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• руйнування рослинного покриву;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• ущільнення ґрунту;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• пошкодження коренів;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• утворення колій і вирв;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• зміну рельєфу;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• посилення ерозії;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• порушення ґрунтової біоти. </a:t>
            </a:r>
          </a:p>
          <a:p>
            <a:endParaRPr sz="1425" b="0">
              <a:solidFill>
                <a:srgbClr val="5F6F68"/>
              </a:solidFill>
            </a:endParaRP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Ущільнений ґрунт гірше пропускає воду й повітря, що ускладнює проростання насіння та розвиток кореневих систем.</a:t>
            </a:r>
          </a:p>
        </p:txBody>
      </p:sp>
      <p:sp>
        <p:nvSpPr>
          <p:cNvPr id="11" name="bottom-66">
            <a:extLst>
              <a:ext uri="{FF2B5EF4-FFF2-40B4-BE49-F238E27FC236}">
                <a16:creationId xmlns:a16="http://schemas.microsoft.com/office/drawing/2014/main" id="{ECA82767-A97F-4943-A423-1B53A38B633E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56181375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67">
            <a:extLst>
              <a:ext uri="{FF2B5EF4-FFF2-40B4-BE49-F238E27FC236}">
                <a16:creationId xmlns:a16="http://schemas.microsoft.com/office/drawing/2014/main" id="{1C46E63B-D2C7-478B-9C0C-5AE24FBD99F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67">
            <a:extLst>
              <a:ext uri="{FF2B5EF4-FFF2-40B4-BE49-F238E27FC236}">
                <a16:creationId xmlns:a16="http://schemas.microsoft.com/office/drawing/2014/main" id="{59E94ED1-3979-45CA-B00C-C42FB2D809E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4" name="meta-67">
            <a:extLst>
              <a:ext uri="{FF2B5EF4-FFF2-40B4-BE49-F238E27FC236}">
                <a16:creationId xmlns:a16="http://schemas.microsoft.com/office/drawing/2014/main" id="{3D2617EA-E626-439C-B2C7-49A95EB43BFE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15.2</a:t>
            </a:r>
          </a:p>
        </p:txBody>
      </p:sp>
      <p:sp>
        <p:nvSpPr>
          <p:cNvPr id="5" name="num-67">
            <a:extLst>
              <a:ext uri="{FF2B5EF4-FFF2-40B4-BE49-F238E27FC236}">
                <a16:creationId xmlns:a16="http://schemas.microsoft.com/office/drawing/2014/main" id="{637273CB-513E-4C0D-ACAA-AC8B4BAE9524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67</a:t>
            </a:r>
          </a:p>
        </p:txBody>
      </p:sp>
      <p:sp>
        <p:nvSpPr>
          <p:cNvPr id="6" name="foot-67">
            <a:extLst>
              <a:ext uri="{FF2B5EF4-FFF2-40B4-BE49-F238E27FC236}">
                <a16:creationId xmlns:a16="http://schemas.microsoft.com/office/drawing/2014/main" id="{91D061D6-DE06-4F97-BD5B-C033F90EE29F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title-67">
            <a:extLst>
              <a:ext uri="{FF2B5EF4-FFF2-40B4-BE49-F238E27FC236}">
                <a16:creationId xmlns:a16="http://schemas.microsoft.com/office/drawing/2014/main" id="{579FE1AD-AA0C-438A-BE1E-55185742BB5D}"/>
              </a:ext>
            </a:extLst>
          </p:cNvPr>
          <p:cNvSpPr>
            <a:spLocks noGrp="1"/>
          </p:cNvSpPr>
          <p:nvPr/>
        </p:nvSpPr>
        <p:spPr>
          <a:xfrm>
            <a:off x="514350" y="628650"/>
            <a:ext cx="88582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173029"/>
                </a:solidFill>
              </a:defRPr>
            </a:pPr>
            <a:r>
              <a:rPr sz="2925" b="1">
                <a:solidFill>
                  <a:srgbClr val="173029"/>
                </a:solidFill>
              </a:rPr>
              <a:t>Хімічний вплив</a:t>
            </a:r>
          </a:p>
        </p:txBody>
      </p:sp>
      <p:sp>
        <p:nvSpPr>
          <p:cNvPr id="8" name="rule-67">
            <a:extLst>
              <a:ext uri="{FF2B5EF4-FFF2-40B4-BE49-F238E27FC236}">
                <a16:creationId xmlns:a16="http://schemas.microsoft.com/office/drawing/2014/main" id="{BB53EFEA-D334-4E89-AB6D-ED59FF5CFB07}"/>
              </a:ext>
            </a:extLst>
          </p:cNvPr>
          <p:cNvSpPr>
            <a:spLocks noGrp="1"/>
          </p:cNvSpPr>
          <p:nvPr/>
        </p:nvSpPr>
        <p:spPr>
          <a:xfrm>
            <a:off x="514350" y="15049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9" name="body-label-67">
            <a:extLst>
              <a:ext uri="{FF2B5EF4-FFF2-40B4-BE49-F238E27FC236}">
                <a16:creationId xmlns:a16="http://schemas.microsoft.com/office/drawing/2014/main" id="{1B4BC41F-508F-41E5-A5F4-33AEBF883A1E}"/>
              </a:ext>
            </a:extLst>
          </p:cNvPr>
          <p:cNvSpPr>
            <a:spLocks noGrp="1"/>
          </p:cNvSpPr>
          <p:nvPr/>
        </p:nvSpPr>
        <p:spPr>
          <a:xfrm>
            <a:off x="514350" y="1809750"/>
            <a:ext cx="3619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2E654D"/>
                </a:solidFill>
              </a:defRPr>
            </a:pPr>
            <a:r>
              <a:rPr sz="1725" b="1">
                <a:solidFill>
                  <a:srgbClr val="2E654D"/>
                </a:solidFill>
              </a:rPr>
              <a:t>ОСНОВНІ ПОЛОЖЕННЯ</a:t>
            </a:r>
          </a:p>
        </p:txBody>
      </p:sp>
      <p:sp>
        <p:nvSpPr>
          <p:cNvPr id="10" name="body-67">
            <a:extLst>
              <a:ext uri="{FF2B5EF4-FFF2-40B4-BE49-F238E27FC236}">
                <a16:creationId xmlns:a16="http://schemas.microsoft.com/office/drawing/2014/main" id="{440E3099-A25F-426D-ABB7-5568BD381C68}"/>
              </a:ext>
            </a:extLst>
          </p:cNvPr>
          <p:cNvSpPr>
            <a:spLocks noGrp="1"/>
          </p:cNvSpPr>
          <p:nvPr/>
        </p:nvSpPr>
        <p:spPr>
          <a:xfrm>
            <a:off x="514350" y="2324100"/>
            <a:ext cx="8858250" cy="3524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Джерелами забруднення є:</a:t>
            </a:r>
          </a:p>
          <a:p>
            <a:endParaRPr sz="1425" b="0">
              <a:solidFill>
                <a:srgbClr val="5F6F68"/>
              </a:solidFill>
            </a:endParaRP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• нафтопродукти;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• мастила;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• важкі метали;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• залишки вибухових речовин;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• продукти горіння;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• пошкоджені акумулятори;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• небезпечні відходи. </a:t>
            </a:r>
          </a:p>
          <a:p>
            <a:endParaRPr sz="1425" b="0">
              <a:solidFill>
                <a:srgbClr val="5F6F68"/>
              </a:solidFill>
            </a:endParaRP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Хімічне забруднення може змінювати видовий склад мікроорганізмів, пригнічувати рослини та накопичуватися у трофічних ланцюгах.</a:t>
            </a:r>
          </a:p>
        </p:txBody>
      </p:sp>
      <p:sp>
        <p:nvSpPr>
          <p:cNvPr id="11" name="bottom-67">
            <a:extLst>
              <a:ext uri="{FF2B5EF4-FFF2-40B4-BE49-F238E27FC236}">
                <a16:creationId xmlns:a16="http://schemas.microsoft.com/office/drawing/2014/main" id="{23706C92-D6AD-4C97-A123-2E5908933957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0292247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68">
            <a:extLst>
              <a:ext uri="{FF2B5EF4-FFF2-40B4-BE49-F238E27FC236}">
                <a16:creationId xmlns:a16="http://schemas.microsoft.com/office/drawing/2014/main" id="{E19ADCBC-20F3-4598-AB05-022D543F67A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68">
            <a:extLst>
              <a:ext uri="{FF2B5EF4-FFF2-40B4-BE49-F238E27FC236}">
                <a16:creationId xmlns:a16="http://schemas.microsoft.com/office/drawing/2014/main" id="{1526E1EE-5A1B-41D7-8EF8-D12A3557D87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4" name="meta-68">
            <a:extLst>
              <a:ext uri="{FF2B5EF4-FFF2-40B4-BE49-F238E27FC236}">
                <a16:creationId xmlns:a16="http://schemas.microsoft.com/office/drawing/2014/main" id="{1E615E13-AEBB-471E-9E63-B725FF4590FE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15.3</a:t>
            </a:r>
          </a:p>
        </p:txBody>
      </p:sp>
      <p:sp>
        <p:nvSpPr>
          <p:cNvPr id="5" name="num-68">
            <a:extLst>
              <a:ext uri="{FF2B5EF4-FFF2-40B4-BE49-F238E27FC236}">
                <a16:creationId xmlns:a16="http://schemas.microsoft.com/office/drawing/2014/main" id="{7E9CA7FB-D25A-4B65-938E-3A99C3D9A758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68</a:t>
            </a:r>
          </a:p>
        </p:txBody>
      </p:sp>
      <p:sp>
        <p:nvSpPr>
          <p:cNvPr id="6" name="foot-68">
            <a:extLst>
              <a:ext uri="{FF2B5EF4-FFF2-40B4-BE49-F238E27FC236}">
                <a16:creationId xmlns:a16="http://schemas.microsoft.com/office/drawing/2014/main" id="{66EBB2E7-B3CB-4F1D-A495-D82636905054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title-68">
            <a:extLst>
              <a:ext uri="{FF2B5EF4-FFF2-40B4-BE49-F238E27FC236}">
                <a16:creationId xmlns:a16="http://schemas.microsoft.com/office/drawing/2014/main" id="{CA212335-BB0F-4B62-8ABE-9C1FE5A796DC}"/>
              </a:ext>
            </a:extLst>
          </p:cNvPr>
          <p:cNvSpPr>
            <a:spLocks noGrp="1"/>
          </p:cNvSpPr>
          <p:nvPr/>
        </p:nvSpPr>
        <p:spPr>
          <a:xfrm>
            <a:off x="514350" y="628650"/>
            <a:ext cx="88582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173029"/>
                </a:solidFill>
              </a:defRPr>
            </a:pPr>
            <a:r>
              <a:rPr sz="2925" b="1">
                <a:solidFill>
                  <a:srgbClr val="173029"/>
                </a:solidFill>
              </a:rPr>
              <a:t>Фізичний вплив</a:t>
            </a:r>
          </a:p>
        </p:txBody>
      </p:sp>
      <p:sp>
        <p:nvSpPr>
          <p:cNvPr id="8" name="rule-68">
            <a:extLst>
              <a:ext uri="{FF2B5EF4-FFF2-40B4-BE49-F238E27FC236}">
                <a16:creationId xmlns:a16="http://schemas.microsoft.com/office/drawing/2014/main" id="{A2EBBE1B-ADFB-4A3B-ADAE-338F73A4450F}"/>
              </a:ext>
            </a:extLst>
          </p:cNvPr>
          <p:cNvSpPr>
            <a:spLocks noGrp="1"/>
          </p:cNvSpPr>
          <p:nvPr/>
        </p:nvSpPr>
        <p:spPr>
          <a:xfrm>
            <a:off x="514350" y="15049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9" name="body-label-68">
            <a:extLst>
              <a:ext uri="{FF2B5EF4-FFF2-40B4-BE49-F238E27FC236}">
                <a16:creationId xmlns:a16="http://schemas.microsoft.com/office/drawing/2014/main" id="{E3D5F446-45B1-4C28-A883-EBB6B063C1DB}"/>
              </a:ext>
            </a:extLst>
          </p:cNvPr>
          <p:cNvSpPr>
            <a:spLocks noGrp="1"/>
          </p:cNvSpPr>
          <p:nvPr/>
        </p:nvSpPr>
        <p:spPr>
          <a:xfrm>
            <a:off x="514350" y="1809750"/>
            <a:ext cx="3619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2E654D"/>
                </a:solidFill>
              </a:defRPr>
            </a:pPr>
            <a:r>
              <a:rPr sz="1725" b="1">
                <a:solidFill>
                  <a:srgbClr val="2E654D"/>
                </a:solidFill>
              </a:rPr>
              <a:t>ОСНОВНІ ПОЛОЖЕННЯ</a:t>
            </a:r>
          </a:p>
        </p:txBody>
      </p:sp>
      <p:sp>
        <p:nvSpPr>
          <p:cNvPr id="10" name="body-68">
            <a:extLst>
              <a:ext uri="{FF2B5EF4-FFF2-40B4-BE49-F238E27FC236}">
                <a16:creationId xmlns:a16="http://schemas.microsoft.com/office/drawing/2014/main" id="{F400BB00-43C6-4CF4-9030-74734D4819E6}"/>
              </a:ext>
            </a:extLst>
          </p:cNvPr>
          <p:cNvSpPr>
            <a:spLocks noGrp="1"/>
          </p:cNvSpPr>
          <p:nvPr/>
        </p:nvSpPr>
        <p:spPr>
          <a:xfrm>
            <a:off x="514350" y="2324100"/>
            <a:ext cx="8858250" cy="3524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До фізичних чинників належать:</a:t>
            </a:r>
          </a:p>
          <a:p>
            <a:endParaRPr sz="1425" b="0">
              <a:solidFill>
                <a:srgbClr val="5F6F68"/>
              </a:solidFill>
            </a:endParaRP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• шум;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• вібрація;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• тепловий вплив;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• інтенсивне освітлення;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• пожежі;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• ударні хвилі. </a:t>
            </a:r>
          </a:p>
          <a:p>
            <a:endParaRPr sz="1425" b="0">
              <a:solidFill>
                <a:srgbClr val="5F6F68"/>
              </a:solidFill>
            </a:endParaRP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Шум і світло змінюють поведінку тварин, порушують розмноження та можуть змушувати їх залишати оселища.</a:t>
            </a:r>
          </a:p>
        </p:txBody>
      </p:sp>
      <p:sp>
        <p:nvSpPr>
          <p:cNvPr id="11" name="bottom-68">
            <a:extLst>
              <a:ext uri="{FF2B5EF4-FFF2-40B4-BE49-F238E27FC236}">
                <a16:creationId xmlns:a16="http://schemas.microsoft.com/office/drawing/2014/main" id="{72B4171B-1B09-4286-8428-F3F85605B60A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58999781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69">
            <a:extLst>
              <a:ext uri="{FF2B5EF4-FFF2-40B4-BE49-F238E27FC236}">
                <a16:creationId xmlns:a16="http://schemas.microsoft.com/office/drawing/2014/main" id="{247F24FA-6468-48A9-9525-1A3A4010ACF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69">
            <a:extLst>
              <a:ext uri="{FF2B5EF4-FFF2-40B4-BE49-F238E27FC236}">
                <a16:creationId xmlns:a16="http://schemas.microsoft.com/office/drawing/2014/main" id="{981A4127-332D-4B41-8C6D-7FAA28D8F6D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4" name="meta-69">
            <a:extLst>
              <a:ext uri="{FF2B5EF4-FFF2-40B4-BE49-F238E27FC236}">
                <a16:creationId xmlns:a16="http://schemas.microsoft.com/office/drawing/2014/main" id="{BA6689D6-FD23-4301-B734-14641AACC6FE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15.4</a:t>
            </a:r>
          </a:p>
        </p:txBody>
      </p:sp>
      <p:sp>
        <p:nvSpPr>
          <p:cNvPr id="5" name="num-69">
            <a:extLst>
              <a:ext uri="{FF2B5EF4-FFF2-40B4-BE49-F238E27FC236}">
                <a16:creationId xmlns:a16="http://schemas.microsoft.com/office/drawing/2014/main" id="{9B6187F9-B9F5-4D36-B083-7981EC6F8DC9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69</a:t>
            </a:r>
          </a:p>
        </p:txBody>
      </p:sp>
      <p:sp>
        <p:nvSpPr>
          <p:cNvPr id="6" name="foot-69">
            <a:extLst>
              <a:ext uri="{FF2B5EF4-FFF2-40B4-BE49-F238E27FC236}">
                <a16:creationId xmlns:a16="http://schemas.microsoft.com/office/drawing/2014/main" id="{8B68B2E4-7461-4CD5-B3FF-1FE0C88F1B3C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title-69">
            <a:extLst>
              <a:ext uri="{FF2B5EF4-FFF2-40B4-BE49-F238E27FC236}">
                <a16:creationId xmlns:a16="http://schemas.microsoft.com/office/drawing/2014/main" id="{8617EA18-6A52-4BB2-890E-FC6ABA6A7DA3}"/>
              </a:ext>
            </a:extLst>
          </p:cNvPr>
          <p:cNvSpPr>
            <a:spLocks noGrp="1"/>
          </p:cNvSpPr>
          <p:nvPr/>
        </p:nvSpPr>
        <p:spPr>
          <a:xfrm>
            <a:off x="514350" y="628650"/>
            <a:ext cx="88582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173029"/>
                </a:solidFill>
              </a:defRPr>
            </a:pPr>
            <a:r>
              <a:rPr sz="2925" b="1">
                <a:solidFill>
                  <a:srgbClr val="173029"/>
                </a:solidFill>
              </a:rPr>
              <a:t>Фрагментація оселищ</a:t>
            </a:r>
          </a:p>
        </p:txBody>
      </p:sp>
      <p:sp>
        <p:nvSpPr>
          <p:cNvPr id="8" name="rule-69">
            <a:extLst>
              <a:ext uri="{FF2B5EF4-FFF2-40B4-BE49-F238E27FC236}">
                <a16:creationId xmlns:a16="http://schemas.microsoft.com/office/drawing/2014/main" id="{8B0E41B9-F150-4B60-B58A-F9A3E5986898}"/>
              </a:ext>
            </a:extLst>
          </p:cNvPr>
          <p:cNvSpPr>
            <a:spLocks noGrp="1"/>
          </p:cNvSpPr>
          <p:nvPr/>
        </p:nvSpPr>
        <p:spPr>
          <a:xfrm>
            <a:off x="514350" y="15049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9" name="body-label-69">
            <a:extLst>
              <a:ext uri="{FF2B5EF4-FFF2-40B4-BE49-F238E27FC236}">
                <a16:creationId xmlns:a16="http://schemas.microsoft.com/office/drawing/2014/main" id="{C05B78A7-160A-410E-A776-F0D6F0160E66}"/>
              </a:ext>
            </a:extLst>
          </p:cNvPr>
          <p:cNvSpPr>
            <a:spLocks noGrp="1"/>
          </p:cNvSpPr>
          <p:nvPr/>
        </p:nvSpPr>
        <p:spPr>
          <a:xfrm>
            <a:off x="514350" y="1809750"/>
            <a:ext cx="3619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2E654D"/>
                </a:solidFill>
              </a:defRPr>
            </a:pPr>
            <a:r>
              <a:rPr sz="1725" b="1">
                <a:solidFill>
                  <a:srgbClr val="2E654D"/>
                </a:solidFill>
              </a:rPr>
              <a:t>ОСНОВНІ ПОЛОЖЕННЯ</a:t>
            </a:r>
          </a:p>
        </p:txBody>
      </p:sp>
      <p:sp>
        <p:nvSpPr>
          <p:cNvPr id="10" name="body-69">
            <a:extLst>
              <a:ext uri="{FF2B5EF4-FFF2-40B4-BE49-F238E27FC236}">
                <a16:creationId xmlns:a16="http://schemas.microsoft.com/office/drawing/2014/main" id="{9443F552-0F74-4347-9670-7DB389064059}"/>
              </a:ext>
            </a:extLst>
          </p:cNvPr>
          <p:cNvSpPr>
            <a:spLocks noGrp="1"/>
          </p:cNvSpPr>
          <p:nvPr/>
        </p:nvSpPr>
        <p:spPr>
          <a:xfrm>
            <a:off x="514350" y="2324100"/>
            <a:ext cx="8858250" cy="3524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Дороги, траншеї, укріплення, вирубані смуги та заміновані території розділяють природні оселища.</a:t>
            </a:r>
          </a:p>
          <a:p>
            <a:endParaRPr sz="1425" b="0">
              <a:solidFill>
                <a:srgbClr val="5F6F68"/>
              </a:solidFill>
            </a:endParaRP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Наслідками є:</a:t>
            </a:r>
          </a:p>
          <a:p>
            <a:endParaRPr sz="1425" b="0">
              <a:solidFill>
                <a:srgbClr val="5F6F68"/>
              </a:solidFill>
            </a:endParaRP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• ізоляція популяцій;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• порушення міграцій;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• зменшення доступної території;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• ускладнення обміну особинами між популяціями;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• зростання ризику локального зникнення видів.</a:t>
            </a:r>
          </a:p>
        </p:txBody>
      </p:sp>
      <p:sp>
        <p:nvSpPr>
          <p:cNvPr id="11" name="bottom-69">
            <a:extLst>
              <a:ext uri="{FF2B5EF4-FFF2-40B4-BE49-F238E27FC236}">
                <a16:creationId xmlns:a16="http://schemas.microsoft.com/office/drawing/2014/main" id="{F64F7E5D-6ADF-4E47-BD43-46FBD2CBAB3B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81784545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70">
            <a:extLst>
              <a:ext uri="{FF2B5EF4-FFF2-40B4-BE49-F238E27FC236}">
                <a16:creationId xmlns:a16="http://schemas.microsoft.com/office/drawing/2014/main" id="{8C03E87A-4628-440D-99A4-6D4D3EA50BE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70">
            <a:extLst>
              <a:ext uri="{FF2B5EF4-FFF2-40B4-BE49-F238E27FC236}">
                <a16:creationId xmlns:a16="http://schemas.microsoft.com/office/drawing/2014/main" id="{2CE1A193-1157-4162-A1EE-9F9F3773944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D8A23A"/>
          </a:solidFill>
          <a:ln w="9525">
            <a:solidFill>
              <a:srgbClr val="D8A23A"/>
            </a:solidFill>
            <a:prstDash val="solid"/>
          </a:ln>
        </p:spPr>
      </p:sp>
      <p:sp>
        <p:nvSpPr>
          <p:cNvPr id="4" name="meta-70">
            <a:extLst>
              <a:ext uri="{FF2B5EF4-FFF2-40B4-BE49-F238E27FC236}">
                <a16:creationId xmlns:a16="http://schemas.microsoft.com/office/drawing/2014/main" id="{3E8415A0-4E7F-44E4-8BF7-BD6F3D733DC8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16</a:t>
            </a:r>
          </a:p>
        </p:txBody>
      </p:sp>
      <p:sp>
        <p:nvSpPr>
          <p:cNvPr id="5" name="num-70">
            <a:extLst>
              <a:ext uri="{FF2B5EF4-FFF2-40B4-BE49-F238E27FC236}">
                <a16:creationId xmlns:a16="http://schemas.microsoft.com/office/drawing/2014/main" id="{6E6791B3-4CEC-4AF9-A877-8D2A83D08C71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70</a:t>
            </a:r>
          </a:p>
        </p:txBody>
      </p:sp>
      <p:sp>
        <p:nvSpPr>
          <p:cNvPr id="6" name="foot-70">
            <a:extLst>
              <a:ext uri="{FF2B5EF4-FFF2-40B4-BE49-F238E27FC236}">
                <a16:creationId xmlns:a16="http://schemas.microsoft.com/office/drawing/2014/main" id="{F3EBD886-BCE1-49EA-B322-B0420E49B35D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section-label-70">
            <a:extLst>
              <a:ext uri="{FF2B5EF4-FFF2-40B4-BE49-F238E27FC236}">
                <a16:creationId xmlns:a16="http://schemas.microsoft.com/office/drawing/2014/main" id="{7D34E80E-1D4E-4EC5-A975-EFA6841431BD}"/>
              </a:ext>
            </a:extLst>
          </p:cNvPr>
          <p:cNvSpPr>
            <a:spLocks noGrp="1"/>
          </p:cNvSpPr>
          <p:nvPr/>
        </p:nvSpPr>
        <p:spPr>
          <a:xfrm>
            <a:off x="514350" y="781050"/>
            <a:ext cx="285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>
                <a:solidFill>
                  <a:srgbClr val="D8A23A"/>
                </a:solidFill>
              </a:defRPr>
            </a:pPr>
            <a:r>
              <a:rPr sz="1275" b="1">
                <a:solidFill>
                  <a:srgbClr val="D8A23A"/>
                </a:solidFill>
              </a:rPr>
              <a:t>РОЗДІЛ 16</a:t>
            </a:r>
          </a:p>
        </p:txBody>
      </p:sp>
      <p:sp>
        <p:nvSpPr>
          <p:cNvPr id="8" name="section-title-70">
            <a:extLst>
              <a:ext uri="{FF2B5EF4-FFF2-40B4-BE49-F238E27FC236}">
                <a16:creationId xmlns:a16="http://schemas.microsoft.com/office/drawing/2014/main" id="{052137C2-AB1B-42E1-B5CD-3AE67F670DA0}"/>
              </a:ext>
            </a:extLst>
          </p:cNvPr>
          <p:cNvSpPr>
            <a:spLocks noGrp="1"/>
          </p:cNvSpPr>
          <p:nvPr/>
        </p:nvSpPr>
        <p:spPr>
          <a:xfrm>
            <a:off x="514350" y="1219200"/>
            <a:ext cx="87630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150" b="1">
                <a:solidFill>
                  <a:srgbClr val="173029"/>
                </a:solidFill>
              </a:defRPr>
            </a:pPr>
            <a:r>
              <a:rPr sz="3150" b="1">
                <a:solidFill>
                  <a:srgbClr val="173029"/>
                </a:solidFill>
              </a:rPr>
              <a:t>Сукцесії на територіях військового впливу</a:t>
            </a:r>
          </a:p>
        </p:txBody>
      </p:sp>
      <p:sp>
        <p:nvSpPr>
          <p:cNvPr id="9" name="section-rule-70">
            <a:extLst>
              <a:ext uri="{FF2B5EF4-FFF2-40B4-BE49-F238E27FC236}">
                <a16:creationId xmlns:a16="http://schemas.microsoft.com/office/drawing/2014/main" id="{826AF9B8-7CD5-4FE6-81AE-AF5A4711695B}"/>
              </a:ext>
            </a:extLst>
          </p:cNvPr>
          <p:cNvSpPr>
            <a:spLocks noGrp="1"/>
          </p:cNvSpPr>
          <p:nvPr/>
        </p:nvSpPr>
        <p:spPr>
          <a:xfrm>
            <a:off x="514350" y="2200275"/>
            <a:ext cx="9010650" cy="47625"/>
          </a:xfrm>
          <a:prstGeom prst="rect">
            <a:avLst/>
          </a:prstGeom>
          <a:solidFill>
            <a:srgbClr val="D8A23A"/>
          </a:solidFill>
          <a:ln w="9525">
            <a:solidFill>
              <a:srgbClr val="D8A23A"/>
            </a:solidFill>
            <a:prstDash val="solid"/>
          </a:ln>
        </p:spPr>
      </p:sp>
      <p:sp>
        <p:nvSpPr>
          <p:cNvPr id="10" name="intro-70">
            <a:extLst>
              <a:ext uri="{FF2B5EF4-FFF2-40B4-BE49-F238E27FC236}">
                <a16:creationId xmlns:a16="http://schemas.microsoft.com/office/drawing/2014/main" id="{0D52C13E-CDFA-42EA-9200-4BE4C26959B9}"/>
              </a:ext>
            </a:extLst>
          </p:cNvPr>
          <p:cNvSpPr>
            <a:spLocks noGrp="1"/>
          </p:cNvSpPr>
          <p:nvPr/>
        </p:nvSpPr>
        <p:spPr>
          <a:xfrm>
            <a:off x="514350" y="2505075"/>
            <a:ext cx="8763000" cy="1714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Після припинення впливу на порушеній території можуть розпочатися відновні сукцесії. Їхній напрям залежить від характеру пошкодження.</a:t>
            </a:r>
          </a:p>
        </p:txBody>
      </p:sp>
      <p:sp>
        <p:nvSpPr>
          <p:cNvPr id="11" name="child-label-70">
            <a:extLst>
              <a:ext uri="{FF2B5EF4-FFF2-40B4-BE49-F238E27FC236}">
                <a16:creationId xmlns:a16="http://schemas.microsoft.com/office/drawing/2014/main" id="{8C040A3B-F576-41D7-9112-4927B4A04C98}"/>
              </a:ext>
            </a:extLst>
          </p:cNvPr>
          <p:cNvSpPr>
            <a:spLocks noGrp="1"/>
          </p:cNvSpPr>
          <p:nvPr/>
        </p:nvSpPr>
        <p:spPr>
          <a:xfrm>
            <a:off x="514350" y="4476750"/>
            <a:ext cx="2286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00" b="1">
                <a:solidFill>
                  <a:srgbClr val="2E654D"/>
                </a:solidFill>
              </a:defRPr>
            </a:pPr>
            <a:r>
              <a:rPr sz="1800" b="1">
                <a:solidFill>
                  <a:srgbClr val="2E654D"/>
                </a:solidFill>
              </a:rPr>
              <a:t>Підпункти</a:t>
            </a:r>
          </a:p>
        </p:txBody>
      </p:sp>
      <p:sp>
        <p:nvSpPr>
          <p:cNvPr id="12" name="child-70">
            <a:extLst>
              <a:ext uri="{FF2B5EF4-FFF2-40B4-BE49-F238E27FC236}">
                <a16:creationId xmlns:a16="http://schemas.microsoft.com/office/drawing/2014/main" id="{6D861D12-6179-48AF-9668-663AE4FDAF26}"/>
              </a:ext>
            </a:extLst>
          </p:cNvPr>
          <p:cNvSpPr>
            <a:spLocks noGrp="1"/>
          </p:cNvSpPr>
          <p:nvPr/>
        </p:nvSpPr>
        <p:spPr>
          <a:xfrm>
            <a:off x="514350" y="4905375"/>
            <a:ext cx="857250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0">
                <a:solidFill>
                  <a:srgbClr val="5F6F68"/>
                </a:solidFill>
              </a:defRPr>
            </a:pPr>
            <a:r>
              <a:rPr sz="1200" b="0">
                <a:solidFill>
                  <a:srgbClr val="5F6F68"/>
                </a:solidFill>
              </a:rPr>
              <a:t>• 16.1. Після механічного порушення</a:t>
            </a:r>
          </a:p>
          <a:p>
            <a:pPr algn="l">
              <a:defRPr sz="1200" b="0">
                <a:solidFill>
                  <a:srgbClr val="5F6F68"/>
                </a:solidFill>
              </a:defRPr>
            </a:pPr>
            <a:r>
              <a:rPr sz="1200" b="0">
                <a:solidFill>
                  <a:srgbClr val="5F6F68"/>
                </a:solidFill>
              </a:rPr>
              <a:t>• 16.2. Після пожежі</a:t>
            </a:r>
          </a:p>
          <a:p>
            <a:pPr algn="l">
              <a:defRPr sz="1200" b="0">
                <a:solidFill>
                  <a:srgbClr val="5F6F68"/>
                </a:solidFill>
              </a:defRPr>
            </a:pPr>
            <a:r>
              <a:rPr sz="1200" b="0">
                <a:solidFill>
                  <a:srgbClr val="5F6F68"/>
                </a:solidFill>
              </a:rPr>
              <a:t>• 16.3. Після хімічного забруднення</a:t>
            </a:r>
          </a:p>
          <a:p>
            <a:pPr algn="l">
              <a:defRPr sz="1200" b="0">
                <a:solidFill>
                  <a:srgbClr val="5F6F68"/>
                </a:solidFill>
              </a:defRPr>
            </a:pPr>
            <a:r>
              <a:rPr sz="1200" b="0">
                <a:solidFill>
                  <a:srgbClr val="5F6F68"/>
                </a:solidFill>
              </a:rPr>
              <a:t>• 16.4. Альтернативний стан</a:t>
            </a:r>
          </a:p>
        </p:txBody>
      </p:sp>
      <p:sp>
        <p:nvSpPr>
          <p:cNvPr id="13" name="section-bottom-70">
            <a:extLst>
              <a:ext uri="{FF2B5EF4-FFF2-40B4-BE49-F238E27FC236}">
                <a16:creationId xmlns:a16="http://schemas.microsoft.com/office/drawing/2014/main" id="{C54465A5-6372-459C-B1C1-1D76D9E115A0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D8A23A"/>
          </a:solidFill>
          <a:ln w="9525">
            <a:solidFill>
              <a:srgbClr val="D8A23A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25054790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71">
            <a:extLst>
              <a:ext uri="{FF2B5EF4-FFF2-40B4-BE49-F238E27FC236}">
                <a16:creationId xmlns:a16="http://schemas.microsoft.com/office/drawing/2014/main" id="{1B117904-2CC2-4A4F-9C15-0FCE49AEF15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71">
            <a:extLst>
              <a:ext uri="{FF2B5EF4-FFF2-40B4-BE49-F238E27FC236}">
                <a16:creationId xmlns:a16="http://schemas.microsoft.com/office/drawing/2014/main" id="{BF44CD18-D1A4-450C-B41B-1EBA9161F37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4" name="meta-71">
            <a:extLst>
              <a:ext uri="{FF2B5EF4-FFF2-40B4-BE49-F238E27FC236}">
                <a16:creationId xmlns:a16="http://schemas.microsoft.com/office/drawing/2014/main" id="{E5740F4A-ECD3-4D47-891A-444B9391F987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16.1</a:t>
            </a:r>
          </a:p>
        </p:txBody>
      </p:sp>
      <p:sp>
        <p:nvSpPr>
          <p:cNvPr id="5" name="num-71">
            <a:extLst>
              <a:ext uri="{FF2B5EF4-FFF2-40B4-BE49-F238E27FC236}">
                <a16:creationId xmlns:a16="http://schemas.microsoft.com/office/drawing/2014/main" id="{D757E665-C2E7-46B4-884F-E91864CBCF8A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71</a:t>
            </a:r>
          </a:p>
        </p:txBody>
      </p:sp>
      <p:sp>
        <p:nvSpPr>
          <p:cNvPr id="6" name="foot-71">
            <a:extLst>
              <a:ext uri="{FF2B5EF4-FFF2-40B4-BE49-F238E27FC236}">
                <a16:creationId xmlns:a16="http://schemas.microsoft.com/office/drawing/2014/main" id="{799552B6-9EF0-4643-8142-C027C40B7C5B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title-71">
            <a:extLst>
              <a:ext uri="{FF2B5EF4-FFF2-40B4-BE49-F238E27FC236}">
                <a16:creationId xmlns:a16="http://schemas.microsoft.com/office/drawing/2014/main" id="{B3F3375D-CED3-4DD4-B0AD-8D31270EF623}"/>
              </a:ext>
            </a:extLst>
          </p:cNvPr>
          <p:cNvSpPr>
            <a:spLocks noGrp="1"/>
          </p:cNvSpPr>
          <p:nvPr/>
        </p:nvSpPr>
        <p:spPr>
          <a:xfrm>
            <a:off x="514350" y="628650"/>
            <a:ext cx="88582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173029"/>
                </a:solidFill>
              </a:defRPr>
            </a:pPr>
            <a:r>
              <a:rPr sz="2925" b="1">
                <a:solidFill>
                  <a:srgbClr val="173029"/>
                </a:solidFill>
              </a:rPr>
              <a:t>Після механічного порушення</a:t>
            </a:r>
          </a:p>
        </p:txBody>
      </p:sp>
      <p:sp>
        <p:nvSpPr>
          <p:cNvPr id="8" name="rule-71">
            <a:extLst>
              <a:ext uri="{FF2B5EF4-FFF2-40B4-BE49-F238E27FC236}">
                <a16:creationId xmlns:a16="http://schemas.microsoft.com/office/drawing/2014/main" id="{03477745-8E9E-4707-8AF5-913E0DA04170}"/>
              </a:ext>
            </a:extLst>
          </p:cNvPr>
          <p:cNvSpPr>
            <a:spLocks noGrp="1"/>
          </p:cNvSpPr>
          <p:nvPr/>
        </p:nvSpPr>
        <p:spPr>
          <a:xfrm>
            <a:off x="514350" y="15049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9" name="body-label-71">
            <a:extLst>
              <a:ext uri="{FF2B5EF4-FFF2-40B4-BE49-F238E27FC236}">
                <a16:creationId xmlns:a16="http://schemas.microsoft.com/office/drawing/2014/main" id="{E36B2B71-3E10-4B74-BCF4-1EFF44935BDC}"/>
              </a:ext>
            </a:extLst>
          </p:cNvPr>
          <p:cNvSpPr>
            <a:spLocks noGrp="1"/>
          </p:cNvSpPr>
          <p:nvPr/>
        </p:nvSpPr>
        <p:spPr>
          <a:xfrm>
            <a:off x="514350" y="1809750"/>
            <a:ext cx="3619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2E654D"/>
                </a:solidFill>
              </a:defRPr>
            </a:pPr>
            <a:r>
              <a:rPr sz="1725" b="1">
                <a:solidFill>
                  <a:srgbClr val="2E654D"/>
                </a:solidFill>
              </a:rPr>
              <a:t>ОСНОВНІ ПОЛОЖЕННЯ</a:t>
            </a:r>
          </a:p>
        </p:txBody>
      </p:sp>
      <p:sp>
        <p:nvSpPr>
          <p:cNvPr id="10" name="body-71">
            <a:extLst>
              <a:ext uri="{FF2B5EF4-FFF2-40B4-BE49-F238E27FC236}">
                <a16:creationId xmlns:a16="http://schemas.microsoft.com/office/drawing/2014/main" id="{8707C2F8-BAA9-4EAC-91D7-5C2F6F62ADBC}"/>
              </a:ext>
            </a:extLst>
          </p:cNvPr>
          <p:cNvSpPr>
            <a:spLocks noGrp="1"/>
          </p:cNvSpPr>
          <p:nvPr/>
        </p:nvSpPr>
        <p:spPr>
          <a:xfrm>
            <a:off x="514350" y="2324100"/>
            <a:ext cx="8858250" cy="3524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Якщо ґрунт зберігся і не забруднений, відновлення може розпочатися з:</a:t>
            </a:r>
          </a:p>
          <a:p>
            <a:endParaRPr sz="1425" b="0">
              <a:solidFill>
                <a:srgbClr val="5F6F68"/>
              </a:solidFill>
            </a:endParaRP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• однорічних трав;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• багаторічних трав;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• чагарників;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• молодих дерев.</a:t>
            </a:r>
          </a:p>
        </p:txBody>
      </p:sp>
      <p:sp>
        <p:nvSpPr>
          <p:cNvPr id="11" name="bottom-71">
            <a:extLst>
              <a:ext uri="{FF2B5EF4-FFF2-40B4-BE49-F238E27FC236}">
                <a16:creationId xmlns:a16="http://schemas.microsoft.com/office/drawing/2014/main" id="{1A0DA084-D2A4-4DF7-94F6-C6D5E2AA847B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91001832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72">
            <a:extLst>
              <a:ext uri="{FF2B5EF4-FFF2-40B4-BE49-F238E27FC236}">
                <a16:creationId xmlns:a16="http://schemas.microsoft.com/office/drawing/2014/main" id="{5E3B26FF-915D-40C7-9D3F-E52B59CD3CA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72">
            <a:extLst>
              <a:ext uri="{FF2B5EF4-FFF2-40B4-BE49-F238E27FC236}">
                <a16:creationId xmlns:a16="http://schemas.microsoft.com/office/drawing/2014/main" id="{2234ADCC-5D2C-47FC-838F-380796D9A5C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4" name="meta-72">
            <a:extLst>
              <a:ext uri="{FF2B5EF4-FFF2-40B4-BE49-F238E27FC236}">
                <a16:creationId xmlns:a16="http://schemas.microsoft.com/office/drawing/2014/main" id="{78699089-E366-40E6-9EC1-FE53FD85BA22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16.2</a:t>
            </a:r>
          </a:p>
        </p:txBody>
      </p:sp>
      <p:sp>
        <p:nvSpPr>
          <p:cNvPr id="5" name="num-72">
            <a:extLst>
              <a:ext uri="{FF2B5EF4-FFF2-40B4-BE49-F238E27FC236}">
                <a16:creationId xmlns:a16="http://schemas.microsoft.com/office/drawing/2014/main" id="{A6FD7B73-FDDC-4AA1-890F-06F2CCCE20B2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72</a:t>
            </a:r>
          </a:p>
        </p:txBody>
      </p:sp>
      <p:sp>
        <p:nvSpPr>
          <p:cNvPr id="6" name="foot-72">
            <a:extLst>
              <a:ext uri="{FF2B5EF4-FFF2-40B4-BE49-F238E27FC236}">
                <a16:creationId xmlns:a16="http://schemas.microsoft.com/office/drawing/2014/main" id="{2C23D1C6-D0BD-4BCA-B2BF-26BA722836A1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title-72">
            <a:extLst>
              <a:ext uri="{FF2B5EF4-FFF2-40B4-BE49-F238E27FC236}">
                <a16:creationId xmlns:a16="http://schemas.microsoft.com/office/drawing/2014/main" id="{FD6F1CA4-7EE2-46EF-AFB6-31053033BF78}"/>
              </a:ext>
            </a:extLst>
          </p:cNvPr>
          <p:cNvSpPr>
            <a:spLocks noGrp="1"/>
          </p:cNvSpPr>
          <p:nvPr/>
        </p:nvSpPr>
        <p:spPr>
          <a:xfrm>
            <a:off x="514350" y="628650"/>
            <a:ext cx="88582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173029"/>
                </a:solidFill>
              </a:defRPr>
            </a:pPr>
            <a:r>
              <a:rPr sz="2925" b="1">
                <a:solidFill>
                  <a:srgbClr val="173029"/>
                </a:solidFill>
              </a:rPr>
              <a:t>Після пожежі</a:t>
            </a:r>
          </a:p>
        </p:txBody>
      </p:sp>
      <p:sp>
        <p:nvSpPr>
          <p:cNvPr id="8" name="rule-72">
            <a:extLst>
              <a:ext uri="{FF2B5EF4-FFF2-40B4-BE49-F238E27FC236}">
                <a16:creationId xmlns:a16="http://schemas.microsoft.com/office/drawing/2014/main" id="{6762B06B-93D9-4403-9038-3ED42136DEAF}"/>
              </a:ext>
            </a:extLst>
          </p:cNvPr>
          <p:cNvSpPr>
            <a:spLocks noGrp="1"/>
          </p:cNvSpPr>
          <p:nvPr/>
        </p:nvSpPr>
        <p:spPr>
          <a:xfrm>
            <a:off x="514350" y="15049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9" name="body-label-72">
            <a:extLst>
              <a:ext uri="{FF2B5EF4-FFF2-40B4-BE49-F238E27FC236}">
                <a16:creationId xmlns:a16="http://schemas.microsoft.com/office/drawing/2014/main" id="{5B2030F7-8D9B-49C3-8434-B74826919019}"/>
              </a:ext>
            </a:extLst>
          </p:cNvPr>
          <p:cNvSpPr>
            <a:spLocks noGrp="1"/>
          </p:cNvSpPr>
          <p:nvPr/>
        </p:nvSpPr>
        <p:spPr>
          <a:xfrm>
            <a:off x="514350" y="1809750"/>
            <a:ext cx="3619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2E654D"/>
                </a:solidFill>
              </a:defRPr>
            </a:pPr>
            <a:r>
              <a:rPr sz="1725" b="1">
                <a:solidFill>
                  <a:srgbClr val="2E654D"/>
                </a:solidFill>
              </a:rPr>
              <a:t>ОСНОВНІ ПОЛОЖЕННЯ</a:t>
            </a:r>
          </a:p>
        </p:txBody>
      </p:sp>
      <p:sp>
        <p:nvSpPr>
          <p:cNvPr id="10" name="body-72">
            <a:extLst>
              <a:ext uri="{FF2B5EF4-FFF2-40B4-BE49-F238E27FC236}">
                <a16:creationId xmlns:a16="http://schemas.microsoft.com/office/drawing/2014/main" id="{57673284-CE8C-41CF-9245-9FE3B8DFB521}"/>
              </a:ext>
            </a:extLst>
          </p:cNvPr>
          <p:cNvSpPr>
            <a:spLocks noGrp="1"/>
          </p:cNvSpPr>
          <p:nvPr/>
        </p:nvSpPr>
        <p:spPr>
          <a:xfrm>
            <a:off x="514350" y="2324100"/>
            <a:ext cx="8858250" cy="3524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Наслідки залежать від:</a:t>
            </a:r>
          </a:p>
          <a:p>
            <a:endParaRPr sz="1425" b="0">
              <a:solidFill>
                <a:srgbClr val="5F6F68"/>
              </a:solidFill>
            </a:endParaRP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• інтенсивності пожежі;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• глибини прогрівання ґрунту;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• сезону;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• збереження насіння;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• близькості непошкоджених ділянок. </a:t>
            </a:r>
          </a:p>
          <a:p>
            <a:endParaRPr sz="1425" b="0">
              <a:solidFill>
                <a:srgbClr val="5F6F68"/>
              </a:solidFill>
            </a:endParaRP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Низова пожежа може залишити частину кореневих систем і ґрунтових організмів. Сильна пожежа може знищити підстилку, насіння та верхній шар ґрунту.</a:t>
            </a:r>
          </a:p>
        </p:txBody>
      </p:sp>
      <p:sp>
        <p:nvSpPr>
          <p:cNvPr id="11" name="bottom-72">
            <a:extLst>
              <a:ext uri="{FF2B5EF4-FFF2-40B4-BE49-F238E27FC236}">
                <a16:creationId xmlns:a16="http://schemas.microsoft.com/office/drawing/2014/main" id="{297C9744-1BB7-4CF3-8B22-E1DFDD887C33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29907095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73">
            <a:extLst>
              <a:ext uri="{FF2B5EF4-FFF2-40B4-BE49-F238E27FC236}">
                <a16:creationId xmlns:a16="http://schemas.microsoft.com/office/drawing/2014/main" id="{90A90F40-F8A7-44A3-87D8-67BBA1CBCB4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73">
            <a:extLst>
              <a:ext uri="{FF2B5EF4-FFF2-40B4-BE49-F238E27FC236}">
                <a16:creationId xmlns:a16="http://schemas.microsoft.com/office/drawing/2014/main" id="{C5D19ED8-740B-4ACE-8B20-DCD74B6A129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4" name="meta-73">
            <a:extLst>
              <a:ext uri="{FF2B5EF4-FFF2-40B4-BE49-F238E27FC236}">
                <a16:creationId xmlns:a16="http://schemas.microsoft.com/office/drawing/2014/main" id="{DC834BA9-F5E7-4271-A0DA-8115FC478075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16.3</a:t>
            </a:r>
          </a:p>
        </p:txBody>
      </p:sp>
      <p:sp>
        <p:nvSpPr>
          <p:cNvPr id="5" name="num-73">
            <a:extLst>
              <a:ext uri="{FF2B5EF4-FFF2-40B4-BE49-F238E27FC236}">
                <a16:creationId xmlns:a16="http://schemas.microsoft.com/office/drawing/2014/main" id="{5806DE54-26B0-43FE-9EA1-603A3DD6D580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73</a:t>
            </a:r>
          </a:p>
        </p:txBody>
      </p:sp>
      <p:sp>
        <p:nvSpPr>
          <p:cNvPr id="6" name="foot-73">
            <a:extLst>
              <a:ext uri="{FF2B5EF4-FFF2-40B4-BE49-F238E27FC236}">
                <a16:creationId xmlns:a16="http://schemas.microsoft.com/office/drawing/2014/main" id="{B61687F3-D809-435F-AD3C-EBFEDDF73EDB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title-73">
            <a:extLst>
              <a:ext uri="{FF2B5EF4-FFF2-40B4-BE49-F238E27FC236}">
                <a16:creationId xmlns:a16="http://schemas.microsoft.com/office/drawing/2014/main" id="{F4462DCF-E7D2-426B-9A1F-69E0A98F88A5}"/>
              </a:ext>
            </a:extLst>
          </p:cNvPr>
          <p:cNvSpPr>
            <a:spLocks noGrp="1"/>
          </p:cNvSpPr>
          <p:nvPr/>
        </p:nvSpPr>
        <p:spPr>
          <a:xfrm>
            <a:off x="514350" y="628650"/>
            <a:ext cx="88582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173029"/>
                </a:solidFill>
              </a:defRPr>
            </a:pPr>
            <a:r>
              <a:rPr sz="2925" b="1">
                <a:solidFill>
                  <a:srgbClr val="173029"/>
                </a:solidFill>
              </a:rPr>
              <a:t>Після хімічного забруднення</a:t>
            </a:r>
          </a:p>
        </p:txBody>
      </p:sp>
      <p:sp>
        <p:nvSpPr>
          <p:cNvPr id="8" name="rule-73">
            <a:extLst>
              <a:ext uri="{FF2B5EF4-FFF2-40B4-BE49-F238E27FC236}">
                <a16:creationId xmlns:a16="http://schemas.microsoft.com/office/drawing/2014/main" id="{04675B1E-2A5D-43DF-B680-3D48007AE93E}"/>
              </a:ext>
            </a:extLst>
          </p:cNvPr>
          <p:cNvSpPr>
            <a:spLocks noGrp="1"/>
          </p:cNvSpPr>
          <p:nvPr/>
        </p:nvSpPr>
        <p:spPr>
          <a:xfrm>
            <a:off x="514350" y="15049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9" name="body-label-73">
            <a:extLst>
              <a:ext uri="{FF2B5EF4-FFF2-40B4-BE49-F238E27FC236}">
                <a16:creationId xmlns:a16="http://schemas.microsoft.com/office/drawing/2014/main" id="{7D0375CD-F3CC-4A19-9FAC-4FCFF10FEC1E}"/>
              </a:ext>
            </a:extLst>
          </p:cNvPr>
          <p:cNvSpPr>
            <a:spLocks noGrp="1"/>
          </p:cNvSpPr>
          <p:nvPr/>
        </p:nvSpPr>
        <p:spPr>
          <a:xfrm>
            <a:off x="514350" y="1809750"/>
            <a:ext cx="3619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2E654D"/>
                </a:solidFill>
              </a:defRPr>
            </a:pPr>
            <a:r>
              <a:rPr sz="1725" b="1">
                <a:solidFill>
                  <a:srgbClr val="2E654D"/>
                </a:solidFill>
              </a:rPr>
              <a:t>ОСНОВНІ ПОЛОЖЕННЯ</a:t>
            </a:r>
          </a:p>
        </p:txBody>
      </p:sp>
      <p:sp>
        <p:nvSpPr>
          <p:cNvPr id="10" name="body-73">
            <a:extLst>
              <a:ext uri="{FF2B5EF4-FFF2-40B4-BE49-F238E27FC236}">
                <a16:creationId xmlns:a16="http://schemas.microsoft.com/office/drawing/2014/main" id="{3AFE34DD-A56C-4630-A726-024B9E99F59B}"/>
              </a:ext>
            </a:extLst>
          </p:cNvPr>
          <p:cNvSpPr>
            <a:spLocks noGrp="1"/>
          </p:cNvSpPr>
          <p:nvPr/>
        </p:nvSpPr>
        <p:spPr>
          <a:xfrm>
            <a:off x="514350" y="2324100"/>
            <a:ext cx="8858250" cy="3524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За наявності токсичних речовин природне відновлення може не розпочатися або відбуватися дуже повільно.</a:t>
            </a:r>
          </a:p>
          <a:p>
            <a:endParaRPr sz="1425" b="0">
              <a:solidFill>
                <a:srgbClr val="5F6F68"/>
              </a:solidFill>
            </a:endParaRP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У такому разі необхідно: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1. Визначити вид забруднювача.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2. Установити його концентрацію.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3. Локалізувати джерело.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4. Провести очищення.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5. Відновити властивості ґрунту.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6. Розпочати біологічний етап рекультивації.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7. Проводити моніторинг.</a:t>
            </a:r>
          </a:p>
        </p:txBody>
      </p:sp>
      <p:sp>
        <p:nvSpPr>
          <p:cNvPr id="11" name="bottom-73">
            <a:extLst>
              <a:ext uri="{FF2B5EF4-FFF2-40B4-BE49-F238E27FC236}">
                <a16:creationId xmlns:a16="http://schemas.microsoft.com/office/drawing/2014/main" id="{20380FBE-AC93-4182-AD3A-3CD4F604B5B9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01166145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74">
            <a:extLst>
              <a:ext uri="{FF2B5EF4-FFF2-40B4-BE49-F238E27FC236}">
                <a16:creationId xmlns:a16="http://schemas.microsoft.com/office/drawing/2014/main" id="{79F6EF2F-CC52-4929-9ADC-8F0DB4F4CFA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74">
            <a:extLst>
              <a:ext uri="{FF2B5EF4-FFF2-40B4-BE49-F238E27FC236}">
                <a16:creationId xmlns:a16="http://schemas.microsoft.com/office/drawing/2014/main" id="{B779A3EF-1F5A-4B48-B6B0-03500B5A2C0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4" name="meta-74">
            <a:extLst>
              <a:ext uri="{FF2B5EF4-FFF2-40B4-BE49-F238E27FC236}">
                <a16:creationId xmlns:a16="http://schemas.microsoft.com/office/drawing/2014/main" id="{EB8DE478-CD44-411F-B566-3ABC37882C78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16.4</a:t>
            </a:r>
          </a:p>
        </p:txBody>
      </p:sp>
      <p:sp>
        <p:nvSpPr>
          <p:cNvPr id="5" name="num-74">
            <a:extLst>
              <a:ext uri="{FF2B5EF4-FFF2-40B4-BE49-F238E27FC236}">
                <a16:creationId xmlns:a16="http://schemas.microsoft.com/office/drawing/2014/main" id="{1ABF0809-404F-4903-BA9A-0C9B4B89AF94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74</a:t>
            </a:r>
          </a:p>
        </p:txBody>
      </p:sp>
      <p:sp>
        <p:nvSpPr>
          <p:cNvPr id="6" name="foot-74">
            <a:extLst>
              <a:ext uri="{FF2B5EF4-FFF2-40B4-BE49-F238E27FC236}">
                <a16:creationId xmlns:a16="http://schemas.microsoft.com/office/drawing/2014/main" id="{9F807A56-4E8F-4E25-A1C3-5ADB6070A97C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title-74">
            <a:extLst>
              <a:ext uri="{FF2B5EF4-FFF2-40B4-BE49-F238E27FC236}">
                <a16:creationId xmlns:a16="http://schemas.microsoft.com/office/drawing/2014/main" id="{918D1AAC-CF90-4759-907E-748D7697EDA1}"/>
              </a:ext>
            </a:extLst>
          </p:cNvPr>
          <p:cNvSpPr>
            <a:spLocks noGrp="1"/>
          </p:cNvSpPr>
          <p:nvPr/>
        </p:nvSpPr>
        <p:spPr>
          <a:xfrm>
            <a:off x="514350" y="628650"/>
            <a:ext cx="88582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173029"/>
                </a:solidFill>
              </a:defRPr>
            </a:pPr>
            <a:r>
              <a:rPr sz="2925" b="1">
                <a:solidFill>
                  <a:srgbClr val="173029"/>
                </a:solidFill>
              </a:rPr>
              <a:t>Альтернативний стан</a:t>
            </a:r>
          </a:p>
        </p:txBody>
      </p:sp>
      <p:sp>
        <p:nvSpPr>
          <p:cNvPr id="8" name="rule-74">
            <a:extLst>
              <a:ext uri="{FF2B5EF4-FFF2-40B4-BE49-F238E27FC236}">
                <a16:creationId xmlns:a16="http://schemas.microsoft.com/office/drawing/2014/main" id="{C8EF469D-CF3E-4EBA-82F7-ED67E3C026DF}"/>
              </a:ext>
            </a:extLst>
          </p:cNvPr>
          <p:cNvSpPr>
            <a:spLocks noGrp="1"/>
          </p:cNvSpPr>
          <p:nvPr/>
        </p:nvSpPr>
        <p:spPr>
          <a:xfrm>
            <a:off x="514350" y="15049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9" name="def-label-74">
            <a:extLst>
              <a:ext uri="{FF2B5EF4-FFF2-40B4-BE49-F238E27FC236}">
                <a16:creationId xmlns:a16="http://schemas.microsoft.com/office/drawing/2014/main" id="{883DBCB0-2C75-417C-9FBB-57BBC8C0FF0B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2571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D8A23A"/>
                </a:solidFill>
              </a:defRPr>
            </a:pPr>
            <a:r>
              <a:rPr sz="1125" b="1">
                <a:solidFill>
                  <a:srgbClr val="D8A23A"/>
                </a:solidFill>
              </a:rPr>
              <a:t>ВИЗНАЧЕННЯ</a:t>
            </a:r>
          </a:p>
        </p:txBody>
      </p:sp>
      <p:sp>
        <p:nvSpPr>
          <p:cNvPr id="10" name="def-box-74">
            <a:extLst>
              <a:ext uri="{FF2B5EF4-FFF2-40B4-BE49-F238E27FC236}">
                <a16:creationId xmlns:a16="http://schemas.microsoft.com/office/drawing/2014/main" id="{71AD0B4F-2723-4A5C-9156-5D81A041D173}"/>
              </a:ext>
            </a:extLst>
          </p:cNvPr>
          <p:cNvSpPr>
            <a:spLocks noGrp="1"/>
          </p:cNvSpPr>
          <p:nvPr/>
        </p:nvSpPr>
        <p:spPr>
          <a:xfrm>
            <a:off x="514350" y="2105025"/>
            <a:ext cx="9010650" cy="1123950"/>
          </a:xfrm>
          <a:prstGeom prst="roundRect">
            <a:avLst>
              <a:gd name="adj" fmla="val 10169"/>
            </a:avLst>
          </a:prstGeom>
          <a:solidFill>
            <a:srgbClr val="123A2F"/>
          </a:solidFill>
          <a:ln w="9525">
            <a:solidFill>
              <a:srgbClr val="123A2F"/>
            </a:solidFill>
            <a:prstDash val="solid"/>
          </a:ln>
        </p:spPr>
      </p:sp>
      <p:sp>
        <p:nvSpPr>
          <p:cNvPr id="11" name="def-74">
            <a:extLst>
              <a:ext uri="{FF2B5EF4-FFF2-40B4-BE49-F238E27FC236}">
                <a16:creationId xmlns:a16="http://schemas.microsoft.com/office/drawing/2014/main" id="{291CE7AA-A4EA-4E26-A87B-70CBA8CB2EFF}"/>
              </a:ext>
            </a:extLst>
          </p:cNvPr>
          <p:cNvSpPr>
            <a:spLocks noGrp="1"/>
          </p:cNvSpPr>
          <p:nvPr/>
        </p:nvSpPr>
        <p:spPr>
          <a:xfrm>
            <a:off x="838200" y="2286000"/>
            <a:ext cx="82867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Альтернативний стабільний стан — новий відносно стійкий стан екосистеми, який відрізняється від того, що існував до порушення.</a:t>
            </a:r>
          </a:p>
        </p:txBody>
      </p:sp>
      <p:sp>
        <p:nvSpPr>
          <p:cNvPr id="12" name="body-label-74">
            <a:extLst>
              <a:ext uri="{FF2B5EF4-FFF2-40B4-BE49-F238E27FC236}">
                <a16:creationId xmlns:a16="http://schemas.microsoft.com/office/drawing/2014/main" id="{96B6556B-43AF-4E59-BB38-AEA5BA53FA38}"/>
              </a:ext>
            </a:extLst>
          </p:cNvPr>
          <p:cNvSpPr>
            <a:spLocks noGrp="1"/>
          </p:cNvSpPr>
          <p:nvPr/>
        </p:nvSpPr>
        <p:spPr>
          <a:xfrm>
            <a:off x="514350" y="3495675"/>
            <a:ext cx="3619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2E654D"/>
                </a:solidFill>
              </a:defRPr>
            </a:pPr>
            <a:r>
              <a:rPr sz="1725" b="1">
                <a:solidFill>
                  <a:srgbClr val="2E654D"/>
                </a:solidFill>
              </a:rPr>
              <a:t>ОСНОВНІ ПОЛОЖЕННЯ</a:t>
            </a:r>
          </a:p>
        </p:txBody>
      </p:sp>
      <p:sp>
        <p:nvSpPr>
          <p:cNvPr id="13" name="body-74">
            <a:extLst>
              <a:ext uri="{FF2B5EF4-FFF2-40B4-BE49-F238E27FC236}">
                <a16:creationId xmlns:a16="http://schemas.microsoft.com/office/drawing/2014/main" id="{3C9363C7-F986-4A58-929F-20CF443D6BDC}"/>
              </a:ext>
            </a:extLst>
          </p:cNvPr>
          <p:cNvSpPr>
            <a:spLocks noGrp="1"/>
          </p:cNvSpPr>
          <p:nvPr/>
        </p:nvSpPr>
        <p:spPr>
          <a:xfrm>
            <a:off x="514350" y="3971925"/>
            <a:ext cx="8858250" cy="1971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Наприклад, після повторних пожеж ліс може не відновитися і тривалий час залишатися трав’яно-чагарниковою системою.</a:t>
            </a:r>
          </a:p>
        </p:txBody>
      </p:sp>
      <p:sp>
        <p:nvSpPr>
          <p:cNvPr id="14" name="bottom-74">
            <a:extLst>
              <a:ext uri="{FF2B5EF4-FFF2-40B4-BE49-F238E27FC236}">
                <a16:creationId xmlns:a16="http://schemas.microsoft.com/office/drawing/2014/main" id="{123810CC-A798-45C9-91BC-F1F3E89A1E71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23062168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75">
            <a:extLst>
              <a:ext uri="{FF2B5EF4-FFF2-40B4-BE49-F238E27FC236}">
                <a16:creationId xmlns:a16="http://schemas.microsoft.com/office/drawing/2014/main" id="{27BB7D2A-D221-4841-A6CA-DB19AED46D9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75">
            <a:extLst>
              <a:ext uri="{FF2B5EF4-FFF2-40B4-BE49-F238E27FC236}">
                <a16:creationId xmlns:a16="http://schemas.microsoft.com/office/drawing/2014/main" id="{0A7B56F2-FCF2-44D8-92DF-0B87DDCFD18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D8A23A"/>
          </a:solidFill>
          <a:ln w="9525">
            <a:solidFill>
              <a:srgbClr val="D8A23A"/>
            </a:solidFill>
            <a:prstDash val="solid"/>
          </a:ln>
        </p:spPr>
      </p:sp>
      <p:sp>
        <p:nvSpPr>
          <p:cNvPr id="4" name="meta-75">
            <a:extLst>
              <a:ext uri="{FF2B5EF4-FFF2-40B4-BE49-F238E27FC236}">
                <a16:creationId xmlns:a16="http://schemas.microsoft.com/office/drawing/2014/main" id="{A634C737-80C9-4263-BBFB-D611560CB17B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17</a:t>
            </a:r>
          </a:p>
        </p:txBody>
      </p:sp>
      <p:sp>
        <p:nvSpPr>
          <p:cNvPr id="5" name="num-75">
            <a:extLst>
              <a:ext uri="{FF2B5EF4-FFF2-40B4-BE49-F238E27FC236}">
                <a16:creationId xmlns:a16="http://schemas.microsoft.com/office/drawing/2014/main" id="{2DD1F511-68F8-4357-883A-6E32754FF5CF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75</a:t>
            </a:r>
          </a:p>
        </p:txBody>
      </p:sp>
      <p:sp>
        <p:nvSpPr>
          <p:cNvPr id="6" name="foot-75">
            <a:extLst>
              <a:ext uri="{FF2B5EF4-FFF2-40B4-BE49-F238E27FC236}">
                <a16:creationId xmlns:a16="http://schemas.microsoft.com/office/drawing/2014/main" id="{7F65B11D-7025-41BE-8072-D19637C93A40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section-label-75">
            <a:extLst>
              <a:ext uri="{FF2B5EF4-FFF2-40B4-BE49-F238E27FC236}">
                <a16:creationId xmlns:a16="http://schemas.microsoft.com/office/drawing/2014/main" id="{034884AB-1708-4E52-BA1F-72A4CD97C873}"/>
              </a:ext>
            </a:extLst>
          </p:cNvPr>
          <p:cNvSpPr>
            <a:spLocks noGrp="1"/>
          </p:cNvSpPr>
          <p:nvPr/>
        </p:nvSpPr>
        <p:spPr>
          <a:xfrm>
            <a:off x="514350" y="781050"/>
            <a:ext cx="285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>
                <a:solidFill>
                  <a:srgbClr val="D8A23A"/>
                </a:solidFill>
              </a:defRPr>
            </a:pPr>
            <a:r>
              <a:rPr sz="1275" b="1">
                <a:solidFill>
                  <a:srgbClr val="D8A23A"/>
                </a:solidFill>
              </a:rPr>
              <a:t>РОЗДІЛ 17</a:t>
            </a:r>
          </a:p>
        </p:txBody>
      </p:sp>
      <p:sp>
        <p:nvSpPr>
          <p:cNvPr id="8" name="section-title-75">
            <a:extLst>
              <a:ext uri="{FF2B5EF4-FFF2-40B4-BE49-F238E27FC236}">
                <a16:creationId xmlns:a16="http://schemas.microsoft.com/office/drawing/2014/main" id="{66F18F13-3D6C-43FD-AB45-C7B72798DEC8}"/>
              </a:ext>
            </a:extLst>
          </p:cNvPr>
          <p:cNvSpPr>
            <a:spLocks noGrp="1"/>
          </p:cNvSpPr>
          <p:nvPr/>
        </p:nvSpPr>
        <p:spPr>
          <a:xfrm>
            <a:off x="514350" y="1219200"/>
            <a:ext cx="87630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150" b="1">
                <a:solidFill>
                  <a:srgbClr val="173029"/>
                </a:solidFill>
              </a:defRPr>
            </a:pPr>
            <a:r>
              <a:rPr sz="3150" b="1">
                <a:solidFill>
                  <a:srgbClr val="173029"/>
                </a:solidFill>
              </a:rPr>
              <a:t>Оцінювання стану біогеоценозів</a:t>
            </a:r>
          </a:p>
        </p:txBody>
      </p:sp>
      <p:sp>
        <p:nvSpPr>
          <p:cNvPr id="9" name="section-rule-75">
            <a:extLst>
              <a:ext uri="{FF2B5EF4-FFF2-40B4-BE49-F238E27FC236}">
                <a16:creationId xmlns:a16="http://schemas.microsoft.com/office/drawing/2014/main" id="{EC0152B3-6F70-4B5F-8DEC-9D109FAC51E6}"/>
              </a:ext>
            </a:extLst>
          </p:cNvPr>
          <p:cNvSpPr>
            <a:spLocks noGrp="1"/>
          </p:cNvSpPr>
          <p:nvPr/>
        </p:nvSpPr>
        <p:spPr>
          <a:xfrm>
            <a:off x="514350" y="2200275"/>
            <a:ext cx="9010650" cy="47625"/>
          </a:xfrm>
          <a:prstGeom prst="rect">
            <a:avLst/>
          </a:prstGeom>
          <a:solidFill>
            <a:srgbClr val="D8A23A"/>
          </a:solidFill>
          <a:ln w="9525">
            <a:solidFill>
              <a:srgbClr val="D8A23A"/>
            </a:solidFill>
            <a:prstDash val="solid"/>
          </a:ln>
        </p:spPr>
      </p:sp>
      <p:sp>
        <p:nvSpPr>
          <p:cNvPr id="10" name="child-label-75">
            <a:extLst>
              <a:ext uri="{FF2B5EF4-FFF2-40B4-BE49-F238E27FC236}">
                <a16:creationId xmlns:a16="http://schemas.microsoft.com/office/drawing/2014/main" id="{F18D85F2-EB72-46E3-BD39-35B5AF74010A}"/>
              </a:ext>
            </a:extLst>
          </p:cNvPr>
          <p:cNvSpPr>
            <a:spLocks noGrp="1"/>
          </p:cNvSpPr>
          <p:nvPr/>
        </p:nvSpPr>
        <p:spPr>
          <a:xfrm>
            <a:off x="514350" y="2647950"/>
            <a:ext cx="2286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00" b="1">
                <a:solidFill>
                  <a:srgbClr val="2E654D"/>
                </a:solidFill>
              </a:defRPr>
            </a:pPr>
            <a:r>
              <a:rPr sz="1800" b="1">
                <a:solidFill>
                  <a:srgbClr val="2E654D"/>
                </a:solidFill>
              </a:rPr>
              <a:t>Підпункти</a:t>
            </a:r>
          </a:p>
        </p:txBody>
      </p:sp>
      <p:sp>
        <p:nvSpPr>
          <p:cNvPr id="11" name="child1-75">
            <a:extLst>
              <a:ext uri="{FF2B5EF4-FFF2-40B4-BE49-F238E27FC236}">
                <a16:creationId xmlns:a16="http://schemas.microsoft.com/office/drawing/2014/main" id="{2A684891-99C4-4186-89A1-894B43711ADD}"/>
              </a:ext>
            </a:extLst>
          </p:cNvPr>
          <p:cNvSpPr>
            <a:spLocks noGrp="1"/>
          </p:cNvSpPr>
          <p:nvPr/>
        </p:nvSpPr>
        <p:spPr>
          <a:xfrm>
            <a:off x="514350" y="3190875"/>
            <a:ext cx="4095750" cy="2286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17.1. Екологічний моніторинг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17.2. Проєктивне покриття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17.3. Біоіндикація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17.4. Порівняльні ділянки</a:t>
            </a:r>
          </a:p>
        </p:txBody>
      </p:sp>
      <p:sp>
        <p:nvSpPr>
          <p:cNvPr id="12" name="section-bottom-75">
            <a:extLst>
              <a:ext uri="{FF2B5EF4-FFF2-40B4-BE49-F238E27FC236}">
                <a16:creationId xmlns:a16="http://schemas.microsoft.com/office/drawing/2014/main" id="{A62FAE24-7AF6-4353-B348-7D27BF08FA29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D8A23A"/>
          </a:solidFill>
          <a:ln w="9525">
            <a:solidFill>
              <a:srgbClr val="D8A23A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96099611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76">
            <a:extLst>
              <a:ext uri="{FF2B5EF4-FFF2-40B4-BE49-F238E27FC236}">
                <a16:creationId xmlns:a16="http://schemas.microsoft.com/office/drawing/2014/main" id="{A08986DF-9F74-49DE-B964-9E1799324095}"/>
              </a:ext>
            </a:extLst>
          </p:cNvPr>
          <p:cNvSpPr>
            <a:spLocks noGrp="1"/>
          </p:cNvSpPr>
          <p:nvPr/>
        </p:nvSpPr>
        <p:spPr>
          <a:xfrm>
            <a:off x="0" y="28136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76">
            <a:extLst>
              <a:ext uri="{FF2B5EF4-FFF2-40B4-BE49-F238E27FC236}">
                <a16:creationId xmlns:a16="http://schemas.microsoft.com/office/drawing/2014/main" id="{3DD51878-AE85-41D2-AB9F-785E311FB58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4" name="meta-76">
            <a:extLst>
              <a:ext uri="{FF2B5EF4-FFF2-40B4-BE49-F238E27FC236}">
                <a16:creationId xmlns:a16="http://schemas.microsoft.com/office/drawing/2014/main" id="{45C73871-9A99-4284-8D87-64394EC30093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17.1</a:t>
            </a:r>
          </a:p>
        </p:txBody>
      </p:sp>
      <p:sp>
        <p:nvSpPr>
          <p:cNvPr id="5" name="num-76">
            <a:extLst>
              <a:ext uri="{FF2B5EF4-FFF2-40B4-BE49-F238E27FC236}">
                <a16:creationId xmlns:a16="http://schemas.microsoft.com/office/drawing/2014/main" id="{BBDCA1A2-DE59-4DBA-8E70-88D97810D95A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76</a:t>
            </a:r>
          </a:p>
        </p:txBody>
      </p:sp>
      <p:sp>
        <p:nvSpPr>
          <p:cNvPr id="6" name="foot-76">
            <a:extLst>
              <a:ext uri="{FF2B5EF4-FFF2-40B4-BE49-F238E27FC236}">
                <a16:creationId xmlns:a16="http://schemas.microsoft.com/office/drawing/2014/main" id="{6D46FB52-1FE2-432B-9A73-2E7D5C1DCC36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title-76">
            <a:extLst>
              <a:ext uri="{FF2B5EF4-FFF2-40B4-BE49-F238E27FC236}">
                <a16:creationId xmlns:a16="http://schemas.microsoft.com/office/drawing/2014/main" id="{865F5CE5-F11E-4DE7-B915-4CEFD2686DB7}"/>
              </a:ext>
            </a:extLst>
          </p:cNvPr>
          <p:cNvSpPr>
            <a:spLocks noGrp="1"/>
          </p:cNvSpPr>
          <p:nvPr/>
        </p:nvSpPr>
        <p:spPr>
          <a:xfrm>
            <a:off x="514350" y="628650"/>
            <a:ext cx="88582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173029"/>
                </a:solidFill>
              </a:defRPr>
            </a:pPr>
            <a:r>
              <a:rPr sz="2925" b="1">
                <a:solidFill>
                  <a:srgbClr val="173029"/>
                </a:solidFill>
              </a:rPr>
              <a:t>Екологічний моніторинг</a:t>
            </a:r>
          </a:p>
        </p:txBody>
      </p:sp>
      <p:sp>
        <p:nvSpPr>
          <p:cNvPr id="8" name="rule-76">
            <a:extLst>
              <a:ext uri="{FF2B5EF4-FFF2-40B4-BE49-F238E27FC236}">
                <a16:creationId xmlns:a16="http://schemas.microsoft.com/office/drawing/2014/main" id="{79005BF2-8AC0-4189-B094-3CAE2432D795}"/>
              </a:ext>
            </a:extLst>
          </p:cNvPr>
          <p:cNvSpPr>
            <a:spLocks noGrp="1"/>
          </p:cNvSpPr>
          <p:nvPr/>
        </p:nvSpPr>
        <p:spPr>
          <a:xfrm>
            <a:off x="514350" y="15049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9" name="def-label-76">
            <a:extLst>
              <a:ext uri="{FF2B5EF4-FFF2-40B4-BE49-F238E27FC236}">
                <a16:creationId xmlns:a16="http://schemas.microsoft.com/office/drawing/2014/main" id="{B810D262-3D1C-47C1-A072-7C9143268E4D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2571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D8A23A"/>
                </a:solidFill>
              </a:defRPr>
            </a:pPr>
            <a:r>
              <a:rPr sz="1125" b="1">
                <a:solidFill>
                  <a:srgbClr val="D8A23A"/>
                </a:solidFill>
              </a:rPr>
              <a:t>ВИЗНАЧЕННЯ</a:t>
            </a:r>
          </a:p>
        </p:txBody>
      </p:sp>
      <p:sp>
        <p:nvSpPr>
          <p:cNvPr id="10" name="def-box-76">
            <a:extLst>
              <a:ext uri="{FF2B5EF4-FFF2-40B4-BE49-F238E27FC236}">
                <a16:creationId xmlns:a16="http://schemas.microsoft.com/office/drawing/2014/main" id="{875312E5-D3E9-425F-A246-0A92D38A577B}"/>
              </a:ext>
            </a:extLst>
          </p:cNvPr>
          <p:cNvSpPr>
            <a:spLocks noGrp="1"/>
          </p:cNvSpPr>
          <p:nvPr/>
        </p:nvSpPr>
        <p:spPr>
          <a:xfrm>
            <a:off x="514350" y="2105025"/>
            <a:ext cx="9010650" cy="1123950"/>
          </a:xfrm>
          <a:prstGeom prst="roundRect">
            <a:avLst>
              <a:gd name="adj" fmla="val 10169"/>
            </a:avLst>
          </a:prstGeom>
          <a:solidFill>
            <a:srgbClr val="123A2F"/>
          </a:solidFill>
          <a:ln w="9525">
            <a:solidFill>
              <a:srgbClr val="123A2F"/>
            </a:solidFill>
            <a:prstDash val="solid"/>
          </a:ln>
        </p:spPr>
      </p:sp>
      <p:sp>
        <p:nvSpPr>
          <p:cNvPr id="11" name="def-76">
            <a:extLst>
              <a:ext uri="{FF2B5EF4-FFF2-40B4-BE49-F238E27FC236}">
                <a16:creationId xmlns:a16="http://schemas.microsoft.com/office/drawing/2014/main" id="{F5F25892-1969-411A-B746-E3987E924BCD}"/>
              </a:ext>
            </a:extLst>
          </p:cNvPr>
          <p:cNvSpPr>
            <a:spLocks noGrp="1"/>
          </p:cNvSpPr>
          <p:nvPr/>
        </p:nvSpPr>
        <p:spPr>
          <a:xfrm>
            <a:off x="838200" y="2286000"/>
            <a:ext cx="82867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Моніторинг біогеоценозу — система регулярних спостережень за його структурою, станом і змінами.</a:t>
            </a:r>
          </a:p>
        </p:txBody>
      </p:sp>
      <p:sp>
        <p:nvSpPr>
          <p:cNvPr id="12" name="body-label-76">
            <a:extLst>
              <a:ext uri="{FF2B5EF4-FFF2-40B4-BE49-F238E27FC236}">
                <a16:creationId xmlns:a16="http://schemas.microsoft.com/office/drawing/2014/main" id="{E74CFB93-A3DF-4FF6-B1AC-C809E54ACE77}"/>
              </a:ext>
            </a:extLst>
          </p:cNvPr>
          <p:cNvSpPr>
            <a:spLocks noGrp="1"/>
          </p:cNvSpPr>
          <p:nvPr/>
        </p:nvSpPr>
        <p:spPr>
          <a:xfrm>
            <a:off x="514350" y="3495675"/>
            <a:ext cx="3619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2E654D"/>
                </a:solidFill>
              </a:defRPr>
            </a:pPr>
            <a:r>
              <a:rPr sz="1725" b="1">
                <a:solidFill>
                  <a:srgbClr val="2E654D"/>
                </a:solidFill>
              </a:rPr>
              <a:t>ОСНОВНІ ПОЛОЖЕННЯ</a:t>
            </a:r>
          </a:p>
        </p:txBody>
      </p:sp>
      <p:sp>
        <p:nvSpPr>
          <p:cNvPr id="13" name="body-76">
            <a:extLst>
              <a:ext uri="{FF2B5EF4-FFF2-40B4-BE49-F238E27FC236}">
                <a16:creationId xmlns:a16="http://schemas.microsoft.com/office/drawing/2014/main" id="{548C2FF5-7353-478B-9FDB-AF311D81C996}"/>
              </a:ext>
            </a:extLst>
          </p:cNvPr>
          <p:cNvSpPr>
            <a:spLocks noGrp="1"/>
          </p:cNvSpPr>
          <p:nvPr/>
        </p:nvSpPr>
        <p:spPr>
          <a:xfrm>
            <a:off x="514350" y="3971925"/>
            <a:ext cx="8858250" cy="1971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Під час моніторингу оцінюють:</a:t>
            </a:r>
          </a:p>
          <a:p>
            <a:endParaRPr sz="1350" b="0">
              <a:solidFill>
                <a:srgbClr val="5F6F68"/>
              </a:solidFill>
            </a:endParaRP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видовий склад;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чисельність організмів;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проєктивне покриття рослинності;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стан дерев;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ярусність;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наявність інвазійних видів;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властивості ґрунту;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якість води;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площу порушених ділянок;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швидкість відновлення.</a:t>
            </a:r>
          </a:p>
        </p:txBody>
      </p:sp>
      <p:sp>
        <p:nvSpPr>
          <p:cNvPr id="14" name="bottom-76">
            <a:extLst>
              <a:ext uri="{FF2B5EF4-FFF2-40B4-BE49-F238E27FC236}">
                <a16:creationId xmlns:a16="http://schemas.microsoft.com/office/drawing/2014/main" id="{C178C43C-6E8B-4801-AAC7-03955AF18C28}"/>
              </a:ext>
            </a:extLst>
          </p:cNvPr>
          <p:cNvSpPr>
            <a:spLocks noGrp="1"/>
          </p:cNvSpPr>
          <p:nvPr/>
        </p:nvSpPr>
        <p:spPr>
          <a:xfrm flipV="1">
            <a:off x="514350" y="6457949"/>
            <a:ext cx="9010650" cy="45719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28213579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77">
            <a:extLst>
              <a:ext uri="{FF2B5EF4-FFF2-40B4-BE49-F238E27FC236}">
                <a16:creationId xmlns:a16="http://schemas.microsoft.com/office/drawing/2014/main" id="{0D012438-D348-486A-A2C8-56D01BE0F34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77">
            <a:extLst>
              <a:ext uri="{FF2B5EF4-FFF2-40B4-BE49-F238E27FC236}">
                <a16:creationId xmlns:a16="http://schemas.microsoft.com/office/drawing/2014/main" id="{C0332F3B-ADE8-46FF-A512-D7DA21AFFB1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4" name="meta-77">
            <a:extLst>
              <a:ext uri="{FF2B5EF4-FFF2-40B4-BE49-F238E27FC236}">
                <a16:creationId xmlns:a16="http://schemas.microsoft.com/office/drawing/2014/main" id="{A5DC9843-C503-4D84-A023-2314390CB6F5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17.2</a:t>
            </a:r>
          </a:p>
        </p:txBody>
      </p:sp>
      <p:sp>
        <p:nvSpPr>
          <p:cNvPr id="5" name="num-77">
            <a:extLst>
              <a:ext uri="{FF2B5EF4-FFF2-40B4-BE49-F238E27FC236}">
                <a16:creationId xmlns:a16="http://schemas.microsoft.com/office/drawing/2014/main" id="{66A04CE5-CE1D-4FFC-90BE-7967AF8F4E03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77</a:t>
            </a:r>
          </a:p>
        </p:txBody>
      </p:sp>
      <p:sp>
        <p:nvSpPr>
          <p:cNvPr id="6" name="foot-77">
            <a:extLst>
              <a:ext uri="{FF2B5EF4-FFF2-40B4-BE49-F238E27FC236}">
                <a16:creationId xmlns:a16="http://schemas.microsoft.com/office/drawing/2014/main" id="{12D0B12E-D870-41E1-91F3-3951A24F9041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title-77">
            <a:extLst>
              <a:ext uri="{FF2B5EF4-FFF2-40B4-BE49-F238E27FC236}">
                <a16:creationId xmlns:a16="http://schemas.microsoft.com/office/drawing/2014/main" id="{450236BB-6672-4B9B-B607-048CC5B1658B}"/>
              </a:ext>
            </a:extLst>
          </p:cNvPr>
          <p:cNvSpPr>
            <a:spLocks noGrp="1"/>
          </p:cNvSpPr>
          <p:nvPr/>
        </p:nvSpPr>
        <p:spPr>
          <a:xfrm>
            <a:off x="514350" y="628650"/>
            <a:ext cx="88582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173029"/>
                </a:solidFill>
              </a:defRPr>
            </a:pPr>
            <a:r>
              <a:rPr sz="2925" b="1">
                <a:solidFill>
                  <a:srgbClr val="173029"/>
                </a:solidFill>
              </a:rPr>
              <a:t>Проєктивне покриття</a:t>
            </a:r>
          </a:p>
        </p:txBody>
      </p:sp>
      <p:sp>
        <p:nvSpPr>
          <p:cNvPr id="8" name="rule-77">
            <a:extLst>
              <a:ext uri="{FF2B5EF4-FFF2-40B4-BE49-F238E27FC236}">
                <a16:creationId xmlns:a16="http://schemas.microsoft.com/office/drawing/2014/main" id="{DE96B7A3-AE29-4108-9B94-87783BE8F65D}"/>
              </a:ext>
            </a:extLst>
          </p:cNvPr>
          <p:cNvSpPr>
            <a:spLocks noGrp="1"/>
          </p:cNvSpPr>
          <p:nvPr/>
        </p:nvSpPr>
        <p:spPr>
          <a:xfrm>
            <a:off x="514350" y="15049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9" name="def-label-77">
            <a:extLst>
              <a:ext uri="{FF2B5EF4-FFF2-40B4-BE49-F238E27FC236}">
                <a16:creationId xmlns:a16="http://schemas.microsoft.com/office/drawing/2014/main" id="{0D11F3CC-2168-4862-B751-ABA8CEFC3BFE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2571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D8A23A"/>
                </a:solidFill>
              </a:defRPr>
            </a:pPr>
            <a:r>
              <a:rPr sz="1125" b="1">
                <a:solidFill>
                  <a:srgbClr val="D8A23A"/>
                </a:solidFill>
              </a:rPr>
              <a:t>ВИЗНАЧЕННЯ</a:t>
            </a:r>
          </a:p>
        </p:txBody>
      </p:sp>
      <p:sp>
        <p:nvSpPr>
          <p:cNvPr id="10" name="def-box-77">
            <a:extLst>
              <a:ext uri="{FF2B5EF4-FFF2-40B4-BE49-F238E27FC236}">
                <a16:creationId xmlns:a16="http://schemas.microsoft.com/office/drawing/2014/main" id="{D6597363-85ED-4B96-9342-BF3F914DAD20}"/>
              </a:ext>
            </a:extLst>
          </p:cNvPr>
          <p:cNvSpPr>
            <a:spLocks noGrp="1"/>
          </p:cNvSpPr>
          <p:nvPr/>
        </p:nvSpPr>
        <p:spPr>
          <a:xfrm>
            <a:off x="514350" y="2105025"/>
            <a:ext cx="9010650" cy="1123950"/>
          </a:xfrm>
          <a:prstGeom prst="roundRect">
            <a:avLst>
              <a:gd name="adj" fmla="val 10169"/>
            </a:avLst>
          </a:prstGeom>
          <a:solidFill>
            <a:srgbClr val="123A2F"/>
          </a:solidFill>
          <a:ln w="9525">
            <a:solidFill>
              <a:srgbClr val="123A2F"/>
            </a:solidFill>
            <a:prstDash val="solid"/>
          </a:ln>
        </p:spPr>
      </p:sp>
      <p:sp>
        <p:nvSpPr>
          <p:cNvPr id="11" name="def-77">
            <a:extLst>
              <a:ext uri="{FF2B5EF4-FFF2-40B4-BE49-F238E27FC236}">
                <a16:creationId xmlns:a16="http://schemas.microsoft.com/office/drawing/2014/main" id="{FE4F0238-D698-48C6-A3E8-94A186277B5F}"/>
              </a:ext>
            </a:extLst>
          </p:cNvPr>
          <p:cNvSpPr>
            <a:spLocks noGrp="1"/>
          </p:cNvSpPr>
          <p:nvPr/>
        </p:nvSpPr>
        <p:spPr>
          <a:xfrm>
            <a:off x="838200" y="2286000"/>
            <a:ext cx="82867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Проєктивне покриття — частка поверхні ґрунту, яку займає вертикальна проєкція надземних частин рослин. Його виражають у відсотках.</a:t>
            </a:r>
          </a:p>
        </p:txBody>
      </p:sp>
      <p:sp>
        <p:nvSpPr>
          <p:cNvPr id="12" name="body-label-77">
            <a:extLst>
              <a:ext uri="{FF2B5EF4-FFF2-40B4-BE49-F238E27FC236}">
                <a16:creationId xmlns:a16="http://schemas.microsoft.com/office/drawing/2014/main" id="{C6EE7EEA-B609-49C6-B155-53F8FFB6CB48}"/>
              </a:ext>
            </a:extLst>
          </p:cNvPr>
          <p:cNvSpPr>
            <a:spLocks noGrp="1"/>
          </p:cNvSpPr>
          <p:nvPr/>
        </p:nvSpPr>
        <p:spPr>
          <a:xfrm>
            <a:off x="514350" y="3495675"/>
            <a:ext cx="3619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2E654D"/>
                </a:solidFill>
              </a:defRPr>
            </a:pPr>
            <a:r>
              <a:rPr sz="1725" b="1">
                <a:solidFill>
                  <a:srgbClr val="2E654D"/>
                </a:solidFill>
              </a:rPr>
              <a:t>ОСНОВНІ ПОЛОЖЕННЯ</a:t>
            </a:r>
          </a:p>
        </p:txBody>
      </p:sp>
      <p:sp>
        <p:nvSpPr>
          <p:cNvPr id="13" name="body-77">
            <a:extLst>
              <a:ext uri="{FF2B5EF4-FFF2-40B4-BE49-F238E27FC236}">
                <a16:creationId xmlns:a16="http://schemas.microsoft.com/office/drawing/2014/main" id="{63315D5B-9870-4540-B51F-80C7D3B586A3}"/>
              </a:ext>
            </a:extLst>
          </p:cNvPr>
          <p:cNvSpPr>
            <a:spLocks noGrp="1"/>
          </p:cNvSpPr>
          <p:nvPr/>
        </p:nvSpPr>
        <p:spPr>
          <a:xfrm>
            <a:off x="514350" y="3971925"/>
            <a:ext cx="8858250" cy="1971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Зменшення проєктивного покриття може свідчити про витоптування, пожежу, забруднення або механічне пошкодження.</a:t>
            </a:r>
          </a:p>
        </p:txBody>
      </p:sp>
      <p:sp>
        <p:nvSpPr>
          <p:cNvPr id="14" name="bottom-77">
            <a:extLst>
              <a:ext uri="{FF2B5EF4-FFF2-40B4-BE49-F238E27FC236}">
                <a16:creationId xmlns:a16="http://schemas.microsoft.com/office/drawing/2014/main" id="{3705B394-F6D5-477E-A75A-1BA2AF8185EE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209933979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78">
            <a:extLst>
              <a:ext uri="{FF2B5EF4-FFF2-40B4-BE49-F238E27FC236}">
                <a16:creationId xmlns:a16="http://schemas.microsoft.com/office/drawing/2014/main" id="{2193B6CA-D892-4E29-B492-1131F047672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78">
            <a:extLst>
              <a:ext uri="{FF2B5EF4-FFF2-40B4-BE49-F238E27FC236}">
                <a16:creationId xmlns:a16="http://schemas.microsoft.com/office/drawing/2014/main" id="{2FE8F8D0-9725-486A-8BC6-24BD03C72A1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4" name="meta-78">
            <a:extLst>
              <a:ext uri="{FF2B5EF4-FFF2-40B4-BE49-F238E27FC236}">
                <a16:creationId xmlns:a16="http://schemas.microsoft.com/office/drawing/2014/main" id="{0084A477-D308-462F-9561-70C54E7F29CA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17.3</a:t>
            </a:r>
          </a:p>
        </p:txBody>
      </p:sp>
      <p:sp>
        <p:nvSpPr>
          <p:cNvPr id="5" name="num-78">
            <a:extLst>
              <a:ext uri="{FF2B5EF4-FFF2-40B4-BE49-F238E27FC236}">
                <a16:creationId xmlns:a16="http://schemas.microsoft.com/office/drawing/2014/main" id="{77A10D0E-0641-4894-A9DD-29B9CB9B85F8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78</a:t>
            </a:r>
          </a:p>
        </p:txBody>
      </p:sp>
      <p:sp>
        <p:nvSpPr>
          <p:cNvPr id="6" name="foot-78">
            <a:extLst>
              <a:ext uri="{FF2B5EF4-FFF2-40B4-BE49-F238E27FC236}">
                <a16:creationId xmlns:a16="http://schemas.microsoft.com/office/drawing/2014/main" id="{13FA2878-EA1B-4C4C-99DC-613B0B20BC25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title-78">
            <a:extLst>
              <a:ext uri="{FF2B5EF4-FFF2-40B4-BE49-F238E27FC236}">
                <a16:creationId xmlns:a16="http://schemas.microsoft.com/office/drawing/2014/main" id="{6CFA3C16-178E-4675-BA9B-A45D7B17DE73}"/>
              </a:ext>
            </a:extLst>
          </p:cNvPr>
          <p:cNvSpPr>
            <a:spLocks noGrp="1"/>
          </p:cNvSpPr>
          <p:nvPr/>
        </p:nvSpPr>
        <p:spPr>
          <a:xfrm>
            <a:off x="514350" y="628650"/>
            <a:ext cx="88582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173029"/>
                </a:solidFill>
              </a:defRPr>
            </a:pPr>
            <a:r>
              <a:rPr sz="2925" b="1">
                <a:solidFill>
                  <a:srgbClr val="173029"/>
                </a:solidFill>
              </a:rPr>
              <a:t>Біоіндикація</a:t>
            </a:r>
          </a:p>
        </p:txBody>
      </p:sp>
      <p:sp>
        <p:nvSpPr>
          <p:cNvPr id="8" name="rule-78">
            <a:extLst>
              <a:ext uri="{FF2B5EF4-FFF2-40B4-BE49-F238E27FC236}">
                <a16:creationId xmlns:a16="http://schemas.microsoft.com/office/drawing/2014/main" id="{FD16B21D-4A38-4BDA-8F31-39F63A7495CB}"/>
              </a:ext>
            </a:extLst>
          </p:cNvPr>
          <p:cNvSpPr>
            <a:spLocks noGrp="1"/>
          </p:cNvSpPr>
          <p:nvPr/>
        </p:nvSpPr>
        <p:spPr>
          <a:xfrm>
            <a:off x="514350" y="15049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9" name="def-label-78">
            <a:extLst>
              <a:ext uri="{FF2B5EF4-FFF2-40B4-BE49-F238E27FC236}">
                <a16:creationId xmlns:a16="http://schemas.microsoft.com/office/drawing/2014/main" id="{3EF104DC-84C9-452A-AE09-5DA0CA9709DA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2571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D8A23A"/>
                </a:solidFill>
              </a:defRPr>
            </a:pPr>
            <a:r>
              <a:rPr sz="1125" b="1">
                <a:solidFill>
                  <a:srgbClr val="D8A23A"/>
                </a:solidFill>
              </a:rPr>
              <a:t>ВИЗНАЧЕННЯ</a:t>
            </a:r>
          </a:p>
        </p:txBody>
      </p:sp>
      <p:sp>
        <p:nvSpPr>
          <p:cNvPr id="10" name="def-box-78">
            <a:extLst>
              <a:ext uri="{FF2B5EF4-FFF2-40B4-BE49-F238E27FC236}">
                <a16:creationId xmlns:a16="http://schemas.microsoft.com/office/drawing/2014/main" id="{63DF820D-143D-4CEC-8761-5EAE64EDD5D5}"/>
              </a:ext>
            </a:extLst>
          </p:cNvPr>
          <p:cNvSpPr>
            <a:spLocks noGrp="1"/>
          </p:cNvSpPr>
          <p:nvPr/>
        </p:nvSpPr>
        <p:spPr>
          <a:xfrm>
            <a:off x="514350" y="2105025"/>
            <a:ext cx="9010650" cy="1123950"/>
          </a:xfrm>
          <a:prstGeom prst="roundRect">
            <a:avLst>
              <a:gd name="adj" fmla="val 10169"/>
            </a:avLst>
          </a:prstGeom>
          <a:solidFill>
            <a:srgbClr val="123A2F"/>
          </a:solidFill>
          <a:ln w="9525">
            <a:solidFill>
              <a:srgbClr val="123A2F"/>
            </a:solidFill>
            <a:prstDash val="solid"/>
          </a:ln>
        </p:spPr>
      </p:sp>
      <p:sp>
        <p:nvSpPr>
          <p:cNvPr id="11" name="def-78">
            <a:extLst>
              <a:ext uri="{FF2B5EF4-FFF2-40B4-BE49-F238E27FC236}">
                <a16:creationId xmlns:a16="http://schemas.microsoft.com/office/drawing/2014/main" id="{C1E9CEA0-F80D-429B-9101-7F9FB8CF0C48}"/>
              </a:ext>
            </a:extLst>
          </p:cNvPr>
          <p:cNvSpPr>
            <a:spLocks noGrp="1"/>
          </p:cNvSpPr>
          <p:nvPr/>
        </p:nvSpPr>
        <p:spPr>
          <a:xfrm>
            <a:off x="838200" y="2286000"/>
            <a:ext cx="82867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Біоіндикація — оцінювання стану середовища за реакцією живих організмів.</a:t>
            </a:r>
          </a:p>
        </p:txBody>
      </p:sp>
      <p:sp>
        <p:nvSpPr>
          <p:cNvPr id="12" name="body-label-78">
            <a:extLst>
              <a:ext uri="{FF2B5EF4-FFF2-40B4-BE49-F238E27FC236}">
                <a16:creationId xmlns:a16="http://schemas.microsoft.com/office/drawing/2014/main" id="{40D6284F-30F2-4AA5-98B5-89F68F5BE475}"/>
              </a:ext>
            </a:extLst>
          </p:cNvPr>
          <p:cNvSpPr>
            <a:spLocks noGrp="1"/>
          </p:cNvSpPr>
          <p:nvPr/>
        </p:nvSpPr>
        <p:spPr>
          <a:xfrm>
            <a:off x="514350" y="3495675"/>
            <a:ext cx="3619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2E654D"/>
                </a:solidFill>
              </a:defRPr>
            </a:pPr>
            <a:r>
              <a:rPr sz="1725" b="1">
                <a:solidFill>
                  <a:srgbClr val="2E654D"/>
                </a:solidFill>
              </a:rPr>
              <a:t>ОСНОВНІ ПОЛОЖЕННЯ</a:t>
            </a:r>
          </a:p>
        </p:txBody>
      </p:sp>
      <p:sp>
        <p:nvSpPr>
          <p:cNvPr id="13" name="body-78">
            <a:extLst>
              <a:ext uri="{FF2B5EF4-FFF2-40B4-BE49-F238E27FC236}">
                <a16:creationId xmlns:a16="http://schemas.microsoft.com/office/drawing/2014/main" id="{866A5B5B-3209-48A4-AF13-F442D6EFC28E}"/>
              </a:ext>
            </a:extLst>
          </p:cNvPr>
          <p:cNvSpPr>
            <a:spLocks noGrp="1"/>
          </p:cNvSpPr>
          <p:nvPr/>
        </p:nvSpPr>
        <p:spPr>
          <a:xfrm>
            <a:off x="514350" y="3971925"/>
            <a:ext cx="8858250" cy="1971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Індикаторами можуть бути:</a:t>
            </a:r>
          </a:p>
          <a:p>
            <a:endParaRPr sz="1350" b="0">
              <a:solidFill>
                <a:srgbClr val="5F6F68"/>
              </a:solidFill>
            </a:endParaRP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лишайники;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мохи;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ґрунтові безхребетні;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водні організми;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стан листя;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наявність або відсутність чутливих видів.</a:t>
            </a:r>
          </a:p>
        </p:txBody>
      </p:sp>
      <p:sp>
        <p:nvSpPr>
          <p:cNvPr id="14" name="bottom-78">
            <a:extLst>
              <a:ext uri="{FF2B5EF4-FFF2-40B4-BE49-F238E27FC236}">
                <a16:creationId xmlns:a16="http://schemas.microsoft.com/office/drawing/2014/main" id="{EA703AD1-A7A6-46D5-A36C-30B74EEC1DB6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45207854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79">
            <a:extLst>
              <a:ext uri="{FF2B5EF4-FFF2-40B4-BE49-F238E27FC236}">
                <a16:creationId xmlns:a16="http://schemas.microsoft.com/office/drawing/2014/main" id="{81A72A53-F64D-4469-B1F2-4C432983E83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79">
            <a:extLst>
              <a:ext uri="{FF2B5EF4-FFF2-40B4-BE49-F238E27FC236}">
                <a16:creationId xmlns:a16="http://schemas.microsoft.com/office/drawing/2014/main" id="{F5F8042C-76FD-405E-A91A-0B2DA79EABA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4" name="meta-79">
            <a:extLst>
              <a:ext uri="{FF2B5EF4-FFF2-40B4-BE49-F238E27FC236}">
                <a16:creationId xmlns:a16="http://schemas.microsoft.com/office/drawing/2014/main" id="{02490D00-4592-487F-9322-D29BFEDB4DA4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17.4</a:t>
            </a:r>
          </a:p>
        </p:txBody>
      </p:sp>
      <p:sp>
        <p:nvSpPr>
          <p:cNvPr id="5" name="num-79">
            <a:extLst>
              <a:ext uri="{FF2B5EF4-FFF2-40B4-BE49-F238E27FC236}">
                <a16:creationId xmlns:a16="http://schemas.microsoft.com/office/drawing/2014/main" id="{E892195A-DDD4-4C0D-9A8D-A53AD75FA74C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79</a:t>
            </a:r>
          </a:p>
        </p:txBody>
      </p:sp>
      <p:sp>
        <p:nvSpPr>
          <p:cNvPr id="6" name="foot-79">
            <a:extLst>
              <a:ext uri="{FF2B5EF4-FFF2-40B4-BE49-F238E27FC236}">
                <a16:creationId xmlns:a16="http://schemas.microsoft.com/office/drawing/2014/main" id="{121C7687-A0D0-4C16-B723-1226D3BC14E3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title-79">
            <a:extLst>
              <a:ext uri="{FF2B5EF4-FFF2-40B4-BE49-F238E27FC236}">
                <a16:creationId xmlns:a16="http://schemas.microsoft.com/office/drawing/2014/main" id="{50703921-7882-4693-A011-C144CF1D79EF}"/>
              </a:ext>
            </a:extLst>
          </p:cNvPr>
          <p:cNvSpPr>
            <a:spLocks noGrp="1"/>
          </p:cNvSpPr>
          <p:nvPr/>
        </p:nvSpPr>
        <p:spPr>
          <a:xfrm>
            <a:off x="514350" y="628650"/>
            <a:ext cx="88582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173029"/>
                </a:solidFill>
              </a:defRPr>
            </a:pPr>
            <a:r>
              <a:rPr sz="2925" b="1">
                <a:solidFill>
                  <a:srgbClr val="173029"/>
                </a:solidFill>
              </a:rPr>
              <a:t>Порівняльні ділянки</a:t>
            </a:r>
          </a:p>
        </p:txBody>
      </p:sp>
      <p:sp>
        <p:nvSpPr>
          <p:cNvPr id="8" name="rule-79">
            <a:extLst>
              <a:ext uri="{FF2B5EF4-FFF2-40B4-BE49-F238E27FC236}">
                <a16:creationId xmlns:a16="http://schemas.microsoft.com/office/drawing/2014/main" id="{064BCA10-6CED-4A27-BA9D-C0F0E4C89B70}"/>
              </a:ext>
            </a:extLst>
          </p:cNvPr>
          <p:cNvSpPr>
            <a:spLocks noGrp="1"/>
          </p:cNvSpPr>
          <p:nvPr/>
        </p:nvSpPr>
        <p:spPr>
          <a:xfrm>
            <a:off x="514350" y="15049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9" name="body-label-79">
            <a:extLst>
              <a:ext uri="{FF2B5EF4-FFF2-40B4-BE49-F238E27FC236}">
                <a16:creationId xmlns:a16="http://schemas.microsoft.com/office/drawing/2014/main" id="{EF47214B-CB28-4072-81AB-906247F87A6F}"/>
              </a:ext>
            </a:extLst>
          </p:cNvPr>
          <p:cNvSpPr>
            <a:spLocks noGrp="1"/>
          </p:cNvSpPr>
          <p:nvPr/>
        </p:nvSpPr>
        <p:spPr>
          <a:xfrm>
            <a:off x="514350" y="1809750"/>
            <a:ext cx="3619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2E654D"/>
                </a:solidFill>
              </a:defRPr>
            </a:pPr>
            <a:r>
              <a:rPr sz="1725" b="1">
                <a:solidFill>
                  <a:srgbClr val="2E654D"/>
                </a:solidFill>
              </a:rPr>
              <a:t>ОСНОВНІ ПОЛОЖЕННЯ</a:t>
            </a:r>
          </a:p>
        </p:txBody>
      </p:sp>
      <p:sp>
        <p:nvSpPr>
          <p:cNvPr id="10" name="body-79">
            <a:extLst>
              <a:ext uri="{FF2B5EF4-FFF2-40B4-BE49-F238E27FC236}">
                <a16:creationId xmlns:a16="http://schemas.microsoft.com/office/drawing/2014/main" id="{222FF779-E7A2-4463-8B6A-75519E27FA06}"/>
              </a:ext>
            </a:extLst>
          </p:cNvPr>
          <p:cNvSpPr>
            <a:spLocks noGrp="1"/>
          </p:cNvSpPr>
          <p:nvPr/>
        </p:nvSpPr>
        <p:spPr>
          <a:xfrm>
            <a:off x="514350" y="2324100"/>
            <a:ext cx="8858250" cy="3524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Для оцінювання впливу доцільно порівнювати:</a:t>
            </a:r>
          </a:p>
          <a:p>
            <a:endParaRPr sz="1425" b="0">
              <a:solidFill>
                <a:srgbClr val="5F6F68"/>
              </a:solidFill>
            </a:endParaRP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• порушену ділянку;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• фонову або контрольну ділянку;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• проміжну зону між ними. </a:t>
            </a:r>
          </a:p>
          <a:p>
            <a:endParaRPr sz="1425" b="0">
              <a:solidFill>
                <a:srgbClr val="5F6F68"/>
              </a:solidFill>
            </a:endParaRP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Це допомагає відокремити наслідки військового впливу від природної мінливості.</a:t>
            </a:r>
          </a:p>
        </p:txBody>
      </p:sp>
      <p:sp>
        <p:nvSpPr>
          <p:cNvPr id="11" name="bottom-79">
            <a:extLst>
              <a:ext uri="{FF2B5EF4-FFF2-40B4-BE49-F238E27FC236}">
                <a16:creationId xmlns:a16="http://schemas.microsoft.com/office/drawing/2014/main" id="{AE58AE3B-43B8-4EED-AFB2-4BA6C7483626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11010463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80">
            <a:extLst>
              <a:ext uri="{FF2B5EF4-FFF2-40B4-BE49-F238E27FC236}">
                <a16:creationId xmlns:a16="http://schemas.microsoft.com/office/drawing/2014/main" id="{CB679731-A893-455F-840C-7B37C269658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80">
            <a:extLst>
              <a:ext uri="{FF2B5EF4-FFF2-40B4-BE49-F238E27FC236}">
                <a16:creationId xmlns:a16="http://schemas.microsoft.com/office/drawing/2014/main" id="{138B3A6E-BD8E-4FEE-A66C-0482035B25B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D8A23A"/>
          </a:solidFill>
          <a:ln w="9525">
            <a:solidFill>
              <a:srgbClr val="D8A23A"/>
            </a:solidFill>
            <a:prstDash val="solid"/>
          </a:ln>
        </p:spPr>
      </p:sp>
      <p:sp>
        <p:nvSpPr>
          <p:cNvPr id="4" name="meta-80">
            <a:extLst>
              <a:ext uri="{FF2B5EF4-FFF2-40B4-BE49-F238E27FC236}">
                <a16:creationId xmlns:a16="http://schemas.microsoft.com/office/drawing/2014/main" id="{B1A756B7-9086-48D0-8915-309A98E3EE85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18</a:t>
            </a:r>
          </a:p>
        </p:txBody>
      </p:sp>
      <p:sp>
        <p:nvSpPr>
          <p:cNvPr id="5" name="num-80">
            <a:extLst>
              <a:ext uri="{FF2B5EF4-FFF2-40B4-BE49-F238E27FC236}">
                <a16:creationId xmlns:a16="http://schemas.microsoft.com/office/drawing/2014/main" id="{467AAB32-7001-462A-AA02-3D4235ECE30E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80</a:t>
            </a:r>
          </a:p>
        </p:txBody>
      </p:sp>
      <p:sp>
        <p:nvSpPr>
          <p:cNvPr id="6" name="foot-80">
            <a:extLst>
              <a:ext uri="{FF2B5EF4-FFF2-40B4-BE49-F238E27FC236}">
                <a16:creationId xmlns:a16="http://schemas.microsoft.com/office/drawing/2014/main" id="{105E9F66-0C93-4935-B22E-55B5B5B3B7C4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section-label-80">
            <a:extLst>
              <a:ext uri="{FF2B5EF4-FFF2-40B4-BE49-F238E27FC236}">
                <a16:creationId xmlns:a16="http://schemas.microsoft.com/office/drawing/2014/main" id="{546264C4-A851-4CE9-8DBE-E4E83CF7D1D8}"/>
              </a:ext>
            </a:extLst>
          </p:cNvPr>
          <p:cNvSpPr>
            <a:spLocks noGrp="1"/>
          </p:cNvSpPr>
          <p:nvPr/>
        </p:nvSpPr>
        <p:spPr>
          <a:xfrm>
            <a:off x="514350" y="781050"/>
            <a:ext cx="285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>
                <a:solidFill>
                  <a:srgbClr val="D8A23A"/>
                </a:solidFill>
              </a:defRPr>
            </a:pPr>
            <a:r>
              <a:rPr sz="1275" b="1">
                <a:solidFill>
                  <a:srgbClr val="D8A23A"/>
                </a:solidFill>
              </a:rPr>
              <a:t>РОЗДІЛ 18</a:t>
            </a:r>
          </a:p>
        </p:txBody>
      </p:sp>
      <p:sp>
        <p:nvSpPr>
          <p:cNvPr id="8" name="section-title-80">
            <a:extLst>
              <a:ext uri="{FF2B5EF4-FFF2-40B4-BE49-F238E27FC236}">
                <a16:creationId xmlns:a16="http://schemas.microsoft.com/office/drawing/2014/main" id="{2BDBB687-A1FA-485C-9A03-77F1D02A6551}"/>
              </a:ext>
            </a:extLst>
          </p:cNvPr>
          <p:cNvSpPr>
            <a:spLocks noGrp="1"/>
          </p:cNvSpPr>
          <p:nvPr/>
        </p:nvSpPr>
        <p:spPr>
          <a:xfrm>
            <a:off x="514350" y="1219200"/>
            <a:ext cx="87630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150" b="1">
                <a:solidFill>
                  <a:srgbClr val="173029"/>
                </a:solidFill>
              </a:defRPr>
            </a:pPr>
            <a:r>
              <a:rPr sz="3150" b="1">
                <a:solidFill>
                  <a:srgbClr val="173029"/>
                </a:solidFill>
              </a:rPr>
              <a:t>Відновлення порушених біогеоценозів</a:t>
            </a:r>
          </a:p>
        </p:txBody>
      </p:sp>
      <p:sp>
        <p:nvSpPr>
          <p:cNvPr id="9" name="section-rule-80">
            <a:extLst>
              <a:ext uri="{FF2B5EF4-FFF2-40B4-BE49-F238E27FC236}">
                <a16:creationId xmlns:a16="http://schemas.microsoft.com/office/drawing/2014/main" id="{49C0B458-E573-4986-8C55-DC20F2CBDF2D}"/>
              </a:ext>
            </a:extLst>
          </p:cNvPr>
          <p:cNvSpPr>
            <a:spLocks noGrp="1"/>
          </p:cNvSpPr>
          <p:nvPr/>
        </p:nvSpPr>
        <p:spPr>
          <a:xfrm>
            <a:off x="514350" y="2200275"/>
            <a:ext cx="9010650" cy="47625"/>
          </a:xfrm>
          <a:prstGeom prst="rect">
            <a:avLst/>
          </a:prstGeom>
          <a:solidFill>
            <a:srgbClr val="D8A23A"/>
          </a:solidFill>
          <a:ln w="9525">
            <a:solidFill>
              <a:srgbClr val="D8A23A"/>
            </a:solidFill>
            <a:prstDash val="solid"/>
          </a:ln>
        </p:spPr>
      </p:sp>
      <p:sp>
        <p:nvSpPr>
          <p:cNvPr id="10" name="child-label-80">
            <a:extLst>
              <a:ext uri="{FF2B5EF4-FFF2-40B4-BE49-F238E27FC236}">
                <a16:creationId xmlns:a16="http://schemas.microsoft.com/office/drawing/2014/main" id="{65D62078-9A9E-450C-805B-AE41319CC480}"/>
              </a:ext>
            </a:extLst>
          </p:cNvPr>
          <p:cNvSpPr>
            <a:spLocks noGrp="1"/>
          </p:cNvSpPr>
          <p:nvPr/>
        </p:nvSpPr>
        <p:spPr>
          <a:xfrm>
            <a:off x="514350" y="2647950"/>
            <a:ext cx="2286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00" b="1">
                <a:solidFill>
                  <a:srgbClr val="2E654D"/>
                </a:solidFill>
              </a:defRPr>
            </a:pPr>
            <a:r>
              <a:rPr sz="1800" b="1">
                <a:solidFill>
                  <a:srgbClr val="2E654D"/>
                </a:solidFill>
              </a:rPr>
              <a:t>Підпункти</a:t>
            </a:r>
          </a:p>
        </p:txBody>
      </p:sp>
      <p:sp>
        <p:nvSpPr>
          <p:cNvPr id="11" name="child1-80">
            <a:extLst>
              <a:ext uri="{FF2B5EF4-FFF2-40B4-BE49-F238E27FC236}">
                <a16:creationId xmlns:a16="http://schemas.microsoft.com/office/drawing/2014/main" id="{7FBCE509-01C6-4026-9E98-101ADEAF198E}"/>
              </a:ext>
            </a:extLst>
          </p:cNvPr>
          <p:cNvSpPr>
            <a:spLocks noGrp="1"/>
          </p:cNvSpPr>
          <p:nvPr/>
        </p:nvSpPr>
        <p:spPr>
          <a:xfrm>
            <a:off x="514350" y="3190875"/>
            <a:ext cx="4095750" cy="2286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18.1. Природне відновлення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18.2. Активне відновлення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18.3. Рекультивація</a:t>
            </a:r>
          </a:p>
        </p:txBody>
      </p:sp>
      <p:sp>
        <p:nvSpPr>
          <p:cNvPr id="12" name="child2-80">
            <a:extLst>
              <a:ext uri="{FF2B5EF4-FFF2-40B4-BE49-F238E27FC236}">
                <a16:creationId xmlns:a16="http://schemas.microsoft.com/office/drawing/2014/main" id="{80EC0F3E-4E92-448D-B02F-F335ADB31C22}"/>
              </a:ext>
            </a:extLst>
          </p:cNvPr>
          <p:cNvSpPr>
            <a:spLocks noGrp="1"/>
          </p:cNvSpPr>
          <p:nvPr/>
        </p:nvSpPr>
        <p:spPr>
          <a:xfrm>
            <a:off x="4953000" y="3190875"/>
            <a:ext cx="4095750" cy="2286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18.4. Ремедіація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18.5. Відновна сукцесія</a:t>
            </a:r>
          </a:p>
        </p:txBody>
      </p:sp>
      <p:sp>
        <p:nvSpPr>
          <p:cNvPr id="13" name="section-bottom-80">
            <a:extLst>
              <a:ext uri="{FF2B5EF4-FFF2-40B4-BE49-F238E27FC236}">
                <a16:creationId xmlns:a16="http://schemas.microsoft.com/office/drawing/2014/main" id="{033226D8-4D10-45C8-8CB0-CC6B5A260552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D8A23A"/>
          </a:solidFill>
          <a:ln w="9525">
            <a:solidFill>
              <a:srgbClr val="D8A23A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90977150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81">
            <a:extLst>
              <a:ext uri="{FF2B5EF4-FFF2-40B4-BE49-F238E27FC236}">
                <a16:creationId xmlns:a16="http://schemas.microsoft.com/office/drawing/2014/main" id="{BE6AC35D-2BE9-4AC7-A7D3-AE65F6ED222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81">
            <a:extLst>
              <a:ext uri="{FF2B5EF4-FFF2-40B4-BE49-F238E27FC236}">
                <a16:creationId xmlns:a16="http://schemas.microsoft.com/office/drawing/2014/main" id="{979D279B-C3B7-4BE0-8FD2-756FBA90A3D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4" name="meta-81">
            <a:extLst>
              <a:ext uri="{FF2B5EF4-FFF2-40B4-BE49-F238E27FC236}">
                <a16:creationId xmlns:a16="http://schemas.microsoft.com/office/drawing/2014/main" id="{A57CB668-D1D1-4DF3-9971-5F54DABF6C37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18.1</a:t>
            </a:r>
          </a:p>
        </p:txBody>
      </p:sp>
      <p:sp>
        <p:nvSpPr>
          <p:cNvPr id="5" name="num-81">
            <a:extLst>
              <a:ext uri="{FF2B5EF4-FFF2-40B4-BE49-F238E27FC236}">
                <a16:creationId xmlns:a16="http://schemas.microsoft.com/office/drawing/2014/main" id="{947C9132-61F6-411C-A39C-71C883402897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81</a:t>
            </a:r>
          </a:p>
        </p:txBody>
      </p:sp>
      <p:sp>
        <p:nvSpPr>
          <p:cNvPr id="6" name="foot-81">
            <a:extLst>
              <a:ext uri="{FF2B5EF4-FFF2-40B4-BE49-F238E27FC236}">
                <a16:creationId xmlns:a16="http://schemas.microsoft.com/office/drawing/2014/main" id="{42A4A686-61BF-42DA-A164-2A6D2998AFBC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title-81">
            <a:extLst>
              <a:ext uri="{FF2B5EF4-FFF2-40B4-BE49-F238E27FC236}">
                <a16:creationId xmlns:a16="http://schemas.microsoft.com/office/drawing/2014/main" id="{F48DC1B7-D505-45AF-B9D4-CF8450AB9433}"/>
              </a:ext>
            </a:extLst>
          </p:cNvPr>
          <p:cNvSpPr>
            <a:spLocks noGrp="1"/>
          </p:cNvSpPr>
          <p:nvPr/>
        </p:nvSpPr>
        <p:spPr>
          <a:xfrm>
            <a:off x="514350" y="628650"/>
            <a:ext cx="88582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173029"/>
                </a:solidFill>
              </a:defRPr>
            </a:pPr>
            <a:r>
              <a:rPr sz="2925" b="1">
                <a:solidFill>
                  <a:srgbClr val="173029"/>
                </a:solidFill>
              </a:rPr>
              <a:t>Природне відновлення</a:t>
            </a:r>
          </a:p>
        </p:txBody>
      </p:sp>
      <p:sp>
        <p:nvSpPr>
          <p:cNvPr id="8" name="rule-81">
            <a:extLst>
              <a:ext uri="{FF2B5EF4-FFF2-40B4-BE49-F238E27FC236}">
                <a16:creationId xmlns:a16="http://schemas.microsoft.com/office/drawing/2014/main" id="{3928AB93-7029-45A3-B33D-DEC1906E97BB}"/>
              </a:ext>
            </a:extLst>
          </p:cNvPr>
          <p:cNvSpPr>
            <a:spLocks noGrp="1"/>
          </p:cNvSpPr>
          <p:nvPr/>
        </p:nvSpPr>
        <p:spPr>
          <a:xfrm>
            <a:off x="514350" y="15049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9" name="def-label-81">
            <a:extLst>
              <a:ext uri="{FF2B5EF4-FFF2-40B4-BE49-F238E27FC236}">
                <a16:creationId xmlns:a16="http://schemas.microsoft.com/office/drawing/2014/main" id="{022478DC-566F-43D2-A1E1-28A947BA83B5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2571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D8A23A"/>
                </a:solidFill>
              </a:defRPr>
            </a:pPr>
            <a:r>
              <a:rPr sz="1125" b="1">
                <a:solidFill>
                  <a:srgbClr val="D8A23A"/>
                </a:solidFill>
              </a:rPr>
              <a:t>ВИЗНАЧЕННЯ</a:t>
            </a:r>
          </a:p>
        </p:txBody>
      </p:sp>
      <p:sp>
        <p:nvSpPr>
          <p:cNvPr id="10" name="def-box-81">
            <a:extLst>
              <a:ext uri="{FF2B5EF4-FFF2-40B4-BE49-F238E27FC236}">
                <a16:creationId xmlns:a16="http://schemas.microsoft.com/office/drawing/2014/main" id="{3DE27DE0-0F18-4ED6-B481-BC44924DD2EE}"/>
              </a:ext>
            </a:extLst>
          </p:cNvPr>
          <p:cNvSpPr>
            <a:spLocks noGrp="1"/>
          </p:cNvSpPr>
          <p:nvPr/>
        </p:nvSpPr>
        <p:spPr>
          <a:xfrm>
            <a:off x="514350" y="2105025"/>
            <a:ext cx="9010650" cy="1123950"/>
          </a:xfrm>
          <a:prstGeom prst="roundRect">
            <a:avLst>
              <a:gd name="adj" fmla="val 10169"/>
            </a:avLst>
          </a:prstGeom>
          <a:solidFill>
            <a:srgbClr val="123A2F"/>
          </a:solidFill>
          <a:ln w="9525">
            <a:solidFill>
              <a:srgbClr val="123A2F"/>
            </a:solidFill>
            <a:prstDash val="solid"/>
          </a:ln>
        </p:spPr>
      </p:sp>
      <p:sp>
        <p:nvSpPr>
          <p:cNvPr id="11" name="def-81">
            <a:extLst>
              <a:ext uri="{FF2B5EF4-FFF2-40B4-BE49-F238E27FC236}">
                <a16:creationId xmlns:a16="http://schemas.microsoft.com/office/drawing/2014/main" id="{954E2E7B-3AAF-4CAE-9808-A2D8B9B2AB44}"/>
              </a:ext>
            </a:extLst>
          </p:cNvPr>
          <p:cNvSpPr>
            <a:spLocks noGrp="1"/>
          </p:cNvSpPr>
          <p:nvPr/>
        </p:nvSpPr>
        <p:spPr>
          <a:xfrm>
            <a:off x="838200" y="2286000"/>
            <a:ext cx="82867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Природне відновлення — відновлення біогеоценозу завдяки природним сукцесійним процесам без значного втручання людини.</a:t>
            </a:r>
          </a:p>
        </p:txBody>
      </p:sp>
      <p:sp>
        <p:nvSpPr>
          <p:cNvPr id="12" name="body-label-81">
            <a:extLst>
              <a:ext uri="{FF2B5EF4-FFF2-40B4-BE49-F238E27FC236}">
                <a16:creationId xmlns:a16="http://schemas.microsoft.com/office/drawing/2014/main" id="{395C1F2D-FBA6-42CB-82CD-BEDFC733843D}"/>
              </a:ext>
            </a:extLst>
          </p:cNvPr>
          <p:cNvSpPr>
            <a:spLocks noGrp="1"/>
          </p:cNvSpPr>
          <p:nvPr/>
        </p:nvSpPr>
        <p:spPr>
          <a:xfrm>
            <a:off x="514350" y="3495675"/>
            <a:ext cx="3619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2E654D"/>
                </a:solidFill>
              </a:defRPr>
            </a:pPr>
            <a:r>
              <a:rPr sz="1725" b="1">
                <a:solidFill>
                  <a:srgbClr val="2E654D"/>
                </a:solidFill>
              </a:rPr>
              <a:t>ОСНОВНІ ПОЛОЖЕННЯ</a:t>
            </a:r>
          </a:p>
        </p:txBody>
      </p:sp>
      <p:sp>
        <p:nvSpPr>
          <p:cNvPr id="13" name="body-81">
            <a:extLst>
              <a:ext uri="{FF2B5EF4-FFF2-40B4-BE49-F238E27FC236}">
                <a16:creationId xmlns:a16="http://schemas.microsoft.com/office/drawing/2014/main" id="{3405CB92-4842-4127-90DD-96499794963B}"/>
              </a:ext>
            </a:extLst>
          </p:cNvPr>
          <p:cNvSpPr>
            <a:spLocks noGrp="1"/>
          </p:cNvSpPr>
          <p:nvPr/>
        </p:nvSpPr>
        <p:spPr>
          <a:xfrm>
            <a:off x="514350" y="3971925"/>
            <a:ext cx="8858250" cy="1971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Його доцільно застосовувати, якщо:</a:t>
            </a:r>
          </a:p>
          <a:p>
            <a:endParaRPr sz="1350" b="0">
              <a:solidFill>
                <a:srgbClr val="5F6F68"/>
              </a:solidFill>
            </a:endParaRP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відсутнє небезпечне забруднення;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збережений ґрунт;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є джерела насіння;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територія не зазнає повторного впливу;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природна сукцесія спрямована в бажаному напрямі.</a:t>
            </a:r>
          </a:p>
        </p:txBody>
      </p:sp>
      <p:sp>
        <p:nvSpPr>
          <p:cNvPr id="14" name="bottom-81">
            <a:extLst>
              <a:ext uri="{FF2B5EF4-FFF2-40B4-BE49-F238E27FC236}">
                <a16:creationId xmlns:a16="http://schemas.microsoft.com/office/drawing/2014/main" id="{8C73DE4E-DEB8-4ABE-A9E1-7CB48B3D56E5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76685560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82">
            <a:extLst>
              <a:ext uri="{FF2B5EF4-FFF2-40B4-BE49-F238E27FC236}">
                <a16:creationId xmlns:a16="http://schemas.microsoft.com/office/drawing/2014/main" id="{B0FC1547-4218-4CB8-A675-20C36D53E72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82">
            <a:extLst>
              <a:ext uri="{FF2B5EF4-FFF2-40B4-BE49-F238E27FC236}">
                <a16:creationId xmlns:a16="http://schemas.microsoft.com/office/drawing/2014/main" id="{51603935-7F46-42B9-B03E-A7B08E53528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4" name="meta-82">
            <a:extLst>
              <a:ext uri="{FF2B5EF4-FFF2-40B4-BE49-F238E27FC236}">
                <a16:creationId xmlns:a16="http://schemas.microsoft.com/office/drawing/2014/main" id="{53888BE0-310E-4C26-A80A-9C511640DC04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18.2</a:t>
            </a:r>
          </a:p>
        </p:txBody>
      </p:sp>
      <p:sp>
        <p:nvSpPr>
          <p:cNvPr id="5" name="num-82">
            <a:extLst>
              <a:ext uri="{FF2B5EF4-FFF2-40B4-BE49-F238E27FC236}">
                <a16:creationId xmlns:a16="http://schemas.microsoft.com/office/drawing/2014/main" id="{505ADE39-BDD6-4DA8-998E-18BE2D753432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82</a:t>
            </a:r>
          </a:p>
        </p:txBody>
      </p:sp>
      <p:sp>
        <p:nvSpPr>
          <p:cNvPr id="6" name="foot-82">
            <a:extLst>
              <a:ext uri="{FF2B5EF4-FFF2-40B4-BE49-F238E27FC236}">
                <a16:creationId xmlns:a16="http://schemas.microsoft.com/office/drawing/2014/main" id="{3532960E-FE2C-492B-967F-5A4F640FC447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title-82">
            <a:extLst>
              <a:ext uri="{FF2B5EF4-FFF2-40B4-BE49-F238E27FC236}">
                <a16:creationId xmlns:a16="http://schemas.microsoft.com/office/drawing/2014/main" id="{F7A69725-BFF4-4400-A110-C76F3D22DE75}"/>
              </a:ext>
            </a:extLst>
          </p:cNvPr>
          <p:cNvSpPr>
            <a:spLocks noGrp="1"/>
          </p:cNvSpPr>
          <p:nvPr/>
        </p:nvSpPr>
        <p:spPr>
          <a:xfrm>
            <a:off x="514350" y="628650"/>
            <a:ext cx="88582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173029"/>
                </a:solidFill>
              </a:defRPr>
            </a:pPr>
            <a:r>
              <a:rPr sz="2925" b="1">
                <a:solidFill>
                  <a:srgbClr val="173029"/>
                </a:solidFill>
              </a:rPr>
              <a:t>Активне відновлення</a:t>
            </a:r>
          </a:p>
        </p:txBody>
      </p:sp>
      <p:sp>
        <p:nvSpPr>
          <p:cNvPr id="8" name="rule-82">
            <a:extLst>
              <a:ext uri="{FF2B5EF4-FFF2-40B4-BE49-F238E27FC236}">
                <a16:creationId xmlns:a16="http://schemas.microsoft.com/office/drawing/2014/main" id="{D6A063B2-4B29-419B-BE3B-BE8F782F1B41}"/>
              </a:ext>
            </a:extLst>
          </p:cNvPr>
          <p:cNvSpPr>
            <a:spLocks noGrp="1"/>
          </p:cNvSpPr>
          <p:nvPr/>
        </p:nvSpPr>
        <p:spPr>
          <a:xfrm>
            <a:off x="514350" y="15049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9" name="def-label-82">
            <a:extLst>
              <a:ext uri="{FF2B5EF4-FFF2-40B4-BE49-F238E27FC236}">
                <a16:creationId xmlns:a16="http://schemas.microsoft.com/office/drawing/2014/main" id="{FCDC6B01-F992-456C-886E-331E4C9B967A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2571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D8A23A"/>
                </a:solidFill>
              </a:defRPr>
            </a:pPr>
            <a:r>
              <a:rPr sz="1125" b="1">
                <a:solidFill>
                  <a:srgbClr val="D8A23A"/>
                </a:solidFill>
              </a:rPr>
              <a:t>ВИЗНАЧЕННЯ</a:t>
            </a:r>
          </a:p>
        </p:txBody>
      </p:sp>
      <p:sp>
        <p:nvSpPr>
          <p:cNvPr id="10" name="def-box-82">
            <a:extLst>
              <a:ext uri="{FF2B5EF4-FFF2-40B4-BE49-F238E27FC236}">
                <a16:creationId xmlns:a16="http://schemas.microsoft.com/office/drawing/2014/main" id="{0BC46B44-8487-441D-ACB2-7C1C9FFF0D46}"/>
              </a:ext>
            </a:extLst>
          </p:cNvPr>
          <p:cNvSpPr>
            <a:spLocks noGrp="1"/>
          </p:cNvSpPr>
          <p:nvPr/>
        </p:nvSpPr>
        <p:spPr>
          <a:xfrm>
            <a:off x="514350" y="2105025"/>
            <a:ext cx="9010650" cy="1123950"/>
          </a:xfrm>
          <a:prstGeom prst="roundRect">
            <a:avLst>
              <a:gd name="adj" fmla="val 10169"/>
            </a:avLst>
          </a:prstGeom>
          <a:solidFill>
            <a:srgbClr val="123A2F"/>
          </a:solidFill>
          <a:ln w="9525">
            <a:solidFill>
              <a:srgbClr val="123A2F"/>
            </a:solidFill>
            <a:prstDash val="solid"/>
          </a:ln>
        </p:spPr>
      </p:sp>
      <p:sp>
        <p:nvSpPr>
          <p:cNvPr id="11" name="def-82">
            <a:extLst>
              <a:ext uri="{FF2B5EF4-FFF2-40B4-BE49-F238E27FC236}">
                <a16:creationId xmlns:a16="http://schemas.microsoft.com/office/drawing/2014/main" id="{763934B0-8D43-4052-A75B-2299CF5C518F}"/>
              </a:ext>
            </a:extLst>
          </p:cNvPr>
          <p:cNvSpPr>
            <a:spLocks noGrp="1"/>
          </p:cNvSpPr>
          <p:nvPr/>
        </p:nvSpPr>
        <p:spPr>
          <a:xfrm>
            <a:off x="838200" y="2286000"/>
            <a:ext cx="82867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Активне відновлення — цілеспрямоване застосування інженерних, ґрунтових і біологічних заходів.</a:t>
            </a:r>
          </a:p>
        </p:txBody>
      </p:sp>
      <p:sp>
        <p:nvSpPr>
          <p:cNvPr id="12" name="body-label-82">
            <a:extLst>
              <a:ext uri="{FF2B5EF4-FFF2-40B4-BE49-F238E27FC236}">
                <a16:creationId xmlns:a16="http://schemas.microsoft.com/office/drawing/2014/main" id="{D91E038B-9BF8-43FC-9E09-7ECD5BE7F27B}"/>
              </a:ext>
            </a:extLst>
          </p:cNvPr>
          <p:cNvSpPr>
            <a:spLocks noGrp="1"/>
          </p:cNvSpPr>
          <p:nvPr/>
        </p:nvSpPr>
        <p:spPr>
          <a:xfrm>
            <a:off x="514350" y="3495675"/>
            <a:ext cx="3619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2E654D"/>
                </a:solidFill>
              </a:defRPr>
            </a:pPr>
            <a:r>
              <a:rPr sz="1725" b="1">
                <a:solidFill>
                  <a:srgbClr val="2E654D"/>
                </a:solidFill>
              </a:rPr>
              <a:t>ОСНОВНІ ПОЛОЖЕННЯ</a:t>
            </a:r>
          </a:p>
        </p:txBody>
      </p:sp>
      <p:sp>
        <p:nvSpPr>
          <p:cNvPr id="13" name="body-82">
            <a:extLst>
              <a:ext uri="{FF2B5EF4-FFF2-40B4-BE49-F238E27FC236}">
                <a16:creationId xmlns:a16="http://schemas.microsoft.com/office/drawing/2014/main" id="{62E821C2-BB5A-4D50-B3D7-3B7C1E7C1D0F}"/>
              </a:ext>
            </a:extLst>
          </p:cNvPr>
          <p:cNvSpPr>
            <a:spLocks noGrp="1"/>
          </p:cNvSpPr>
          <p:nvPr/>
        </p:nvSpPr>
        <p:spPr>
          <a:xfrm>
            <a:off x="514350" y="3971925"/>
            <a:ext cx="8858250" cy="1971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Воно включає:</a:t>
            </a:r>
          </a:p>
          <a:p>
            <a:endParaRPr sz="1350" b="0">
              <a:solidFill>
                <a:srgbClr val="5F6F68"/>
              </a:solidFill>
            </a:endParaRP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прибирання відходів;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очищення забрудненого ґрунту;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засипання небезпечних вирв;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стабілізацію схилів;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відновлення водного режиму;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внесення безпечного родючого субстрату;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висівання місцевих трав;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висаджування дерев і чагарників;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• контроль інвазійних видів.</a:t>
            </a:r>
          </a:p>
        </p:txBody>
      </p:sp>
      <p:sp>
        <p:nvSpPr>
          <p:cNvPr id="14" name="bottom-82">
            <a:extLst>
              <a:ext uri="{FF2B5EF4-FFF2-40B4-BE49-F238E27FC236}">
                <a16:creationId xmlns:a16="http://schemas.microsoft.com/office/drawing/2014/main" id="{8A2CF884-B7E3-4617-9D2D-49300C2C433D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68320511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83">
            <a:extLst>
              <a:ext uri="{FF2B5EF4-FFF2-40B4-BE49-F238E27FC236}">
                <a16:creationId xmlns:a16="http://schemas.microsoft.com/office/drawing/2014/main" id="{D9F19D22-9A5A-4115-A3DC-9AF556DEAB9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83">
            <a:extLst>
              <a:ext uri="{FF2B5EF4-FFF2-40B4-BE49-F238E27FC236}">
                <a16:creationId xmlns:a16="http://schemas.microsoft.com/office/drawing/2014/main" id="{A3AB6F42-1CBD-4315-A7EF-D8E40E38E54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4" name="meta-83">
            <a:extLst>
              <a:ext uri="{FF2B5EF4-FFF2-40B4-BE49-F238E27FC236}">
                <a16:creationId xmlns:a16="http://schemas.microsoft.com/office/drawing/2014/main" id="{2B1FA85F-AAE4-4F6A-9F6C-510F494EB2EB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18.3</a:t>
            </a:r>
          </a:p>
        </p:txBody>
      </p:sp>
      <p:sp>
        <p:nvSpPr>
          <p:cNvPr id="5" name="num-83">
            <a:extLst>
              <a:ext uri="{FF2B5EF4-FFF2-40B4-BE49-F238E27FC236}">
                <a16:creationId xmlns:a16="http://schemas.microsoft.com/office/drawing/2014/main" id="{E1C34D07-AF7A-41B1-AEC6-AA75F64ABB91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83</a:t>
            </a:r>
          </a:p>
        </p:txBody>
      </p:sp>
      <p:sp>
        <p:nvSpPr>
          <p:cNvPr id="6" name="foot-83">
            <a:extLst>
              <a:ext uri="{FF2B5EF4-FFF2-40B4-BE49-F238E27FC236}">
                <a16:creationId xmlns:a16="http://schemas.microsoft.com/office/drawing/2014/main" id="{2C4125B4-C33F-44FC-B031-D101630FF8FC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title-83">
            <a:extLst>
              <a:ext uri="{FF2B5EF4-FFF2-40B4-BE49-F238E27FC236}">
                <a16:creationId xmlns:a16="http://schemas.microsoft.com/office/drawing/2014/main" id="{188C5FA9-BA4F-4353-B616-70971955C3F0}"/>
              </a:ext>
            </a:extLst>
          </p:cNvPr>
          <p:cNvSpPr>
            <a:spLocks noGrp="1"/>
          </p:cNvSpPr>
          <p:nvPr/>
        </p:nvSpPr>
        <p:spPr>
          <a:xfrm>
            <a:off x="514350" y="628650"/>
            <a:ext cx="88582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173029"/>
                </a:solidFill>
              </a:defRPr>
            </a:pPr>
            <a:r>
              <a:rPr sz="2925" b="1">
                <a:solidFill>
                  <a:srgbClr val="173029"/>
                </a:solidFill>
              </a:rPr>
              <a:t>Рекультивація</a:t>
            </a:r>
          </a:p>
        </p:txBody>
      </p:sp>
      <p:sp>
        <p:nvSpPr>
          <p:cNvPr id="8" name="rule-83">
            <a:extLst>
              <a:ext uri="{FF2B5EF4-FFF2-40B4-BE49-F238E27FC236}">
                <a16:creationId xmlns:a16="http://schemas.microsoft.com/office/drawing/2014/main" id="{720B95B7-B53F-476C-BF2A-03E7781BDF2F}"/>
              </a:ext>
            </a:extLst>
          </p:cNvPr>
          <p:cNvSpPr>
            <a:spLocks noGrp="1"/>
          </p:cNvSpPr>
          <p:nvPr/>
        </p:nvSpPr>
        <p:spPr>
          <a:xfrm>
            <a:off x="514350" y="15049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9" name="def-label-83">
            <a:extLst>
              <a:ext uri="{FF2B5EF4-FFF2-40B4-BE49-F238E27FC236}">
                <a16:creationId xmlns:a16="http://schemas.microsoft.com/office/drawing/2014/main" id="{95FFA377-23D9-4196-A77E-4CD5D7DAD857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2571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D8A23A"/>
                </a:solidFill>
              </a:defRPr>
            </a:pPr>
            <a:r>
              <a:rPr sz="1125" b="1">
                <a:solidFill>
                  <a:srgbClr val="D8A23A"/>
                </a:solidFill>
              </a:rPr>
              <a:t>ВИЗНАЧЕННЯ</a:t>
            </a:r>
          </a:p>
        </p:txBody>
      </p:sp>
      <p:sp>
        <p:nvSpPr>
          <p:cNvPr id="10" name="def-box-83">
            <a:extLst>
              <a:ext uri="{FF2B5EF4-FFF2-40B4-BE49-F238E27FC236}">
                <a16:creationId xmlns:a16="http://schemas.microsoft.com/office/drawing/2014/main" id="{8CF610B6-7599-4AA7-BD14-F4E46726B8B0}"/>
              </a:ext>
            </a:extLst>
          </p:cNvPr>
          <p:cNvSpPr>
            <a:spLocks noGrp="1"/>
          </p:cNvSpPr>
          <p:nvPr/>
        </p:nvSpPr>
        <p:spPr>
          <a:xfrm>
            <a:off x="514350" y="2105025"/>
            <a:ext cx="9010650" cy="1123950"/>
          </a:xfrm>
          <a:prstGeom prst="roundRect">
            <a:avLst>
              <a:gd name="adj" fmla="val 10169"/>
            </a:avLst>
          </a:prstGeom>
          <a:solidFill>
            <a:srgbClr val="123A2F"/>
          </a:solidFill>
          <a:ln w="9525">
            <a:solidFill>
              <a:srgbClr val="123A2F"/>
            </a:solidFill>
            <a:prstDash val="solid"/>
          </a:ln>
        </p:spPr>
      </p:sp>
      <p:sp>
        <p:nvSpPr>
          <p:cNvPr id="11" name="def-83">
            <a:extLst>
              <a:ext uri="{FF2B5EF4-FFF2-40B4-BE49-F238E27FC236}">
                <a16:creationId xmlns:a16="http://schemas.microsoft.com/office/drawing/2014/main" id="{E72E9322-C051-4C6E-A5F8-65CDCE401D63}"/>
              </a:ext>
            </a:extLst>
          </p:cNvPr>
          <p:cNvSpPr>
            <a:spLocks noGrp="1"/>
          </p:cNvSpPr>
          <p:nvPr/>
        </p:nvSpPr>
        <p:spPr>
          <a:xfrm>
            <a:off x="838200" y="2286000"/>
            <a:ext cx="82867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Рекультивація — комплекс робіт, спрямованих на відновлення продуктивності та екологічних функцій порушених земель.</a:t>
            </a:r>
          </a:p>
        </p:txBody>
      </p:sp>
      <p:sp>
        <p:nvSpPr>
          <p:cNvPr id="12" name="body-label-83">
            <a:extLst>
              <a:ext uri="{FF2B5EF4-FFF2-40B4-BE49-F238E27FC236}">
                <a16:creationId xmlns:a16="http://schemas.microsoft.com/office/drawing/2014/main" id="{7523F0B4-162B-42CE-89FC-39ED3B02B408}"/>
              </a:ext>
            </a:extLst>
          </p:cNvPr>
          <p:cNvSpPr>
            <a:spLocks noGrp="1"/>
          </p:cNvSpPr>
          <p:nvPr/>
        </p:nvSpPr>
        <p:spPr>
          <a:xfrm>
            <a:off x="514350" y="3495675"/>
            <a:ext cx="3619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2E654D"/>
                </a:solidFill>
              </a:defRPr>
            </a:pPr>
            <a:r>
              <a:rPr sz="1725" b="1">
                <a:solidFill>
                  <a:srgbClr val="2E654D"/>
                </a:solidFill>
              </a:rPr>
              <a:t>ОСНОВНІ ПОЛОЖЕННЯ</a:t>
            </a:r>
          </a:p>
        </p:txBody>
      </p:sp>
      <p:sp>
        <p:nvSpPr>
          <p:cNvPr id="13" name="body-83">
            <a:extLst>
              <a:ext uri="{FF2B5EF4-FFF2-40B4-BE49-F238E27FC236}">
                <a16:creationId xmlns:a16="http://schemas.microsoft.com/office/drawing/2014/main" id="{0231C633-6D1C-48CB-A829-0EAAA0DFC84D}"/>
              </a:ext>
            </a:extLst>
          </p:cNvPr>
          <p:cNvSpPr>
            <a:spLocks noGrp="1"/>
          </p:cNvSpPr>
          <p:nvPr/>
        </p:nvSpPr>
        <p:spPr>
          <a:xfrm>
            <a:off x="514350" y="3971925"/>
            <a:ext cx="8858250" cy="1971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Вона має два основні етапи: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1. Технічний — планування рельєфу, очищення, стабілізація поверхні. </a:t>
            </a: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2. Біологічний — відновлення ґрунту і рослинного покриву.</a:t>
            </a:r>
          </a:p>
        </p:txBody>
      </p:sp>
      <p:sp>
        <p:nvSpPr>
          <p:cNvPr id="14" name="bottom-83">
            <a:extLst>
              <a:ext uri="{FF2B5EF4-FFF2-40B4-BE49-F238E27FC236}">
                <a16:creationId xmlns:a16="http://schemas.microsoft.com/office/drawing/2014/main" id="{79740D09-70C0-44F9-98F0-88E11DFA60E3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90094449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84">
            <a:extLst>
              <a:ext uri="{FF2B5EF4-FFF2-40B4-BE49-F238E27FC236}">
                <a16:creationId xmlns:a16="http://schemas.microsoft.com/office/drawing/2014/main" id="{A07D9B0C-DCE5-4DF2-A778-E5BDDDE09E8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84">
            <a:extLst>
              <a:ext uri="{FF2B5EF4-FFF2-40B4-BE49-F238E27FC236}">
                <a16:creationId xmlns:a16="http://schemas.microsoft.com/office/drawing/2014/main" id="{1C7B2168-E848-4554-ADF7-0EF225F58A6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4" name="meta-84">
            <a:extLst>
              <a:ext uri="{FF2B5EF4-FFF2-40B4-BE49-F238E27FC236}">
                <a16:creationId xmlns:a16="http://schemas.microsoft.com/office/drawing/2014/main" id="{43F49789-8639-4D32-9A50-37C8288361BD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18.4</a:t>
            </a:r>
          </a:p>
        </p:txBody>
      </p:sp>
      <p:sp>
        <p:nvSpPr>
          <p:cNvPr id="5" name="num-84">
            <a:extLst>
              <a:ext uri="{FF2B5EF4-FFF2-40B4-BE49-F238E27FC236}">
                <a16:creationId xmlns:a16="http://schemas.microsoft.com/office/drawing/2014/main" id="{B5FA859E-DFB2-47C0-A6B6-C4085FE77F02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84</a:t>
            </a:r>
          </a:p>
        </p:txBody>
      </p:sp>
      <p:sp>
        <p:nvSpPr>
          <p:cNvPr id="6" name="foot-84">
            <a:extLst>
              <a:ext uri="{FF2B5EF4-FFF2-40B4-BE49-F238E27FC236}">
                <a16:creationId xmlns:a16="http://schemas.microsoft.com/office/drawing/2014/main" id="{EBB5D6FB-9652-480F-9CE1-236A1D578BFF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title-84">
            <a:extLst>
              <a:ext uri="{FF2B5EF4-FFF2-40B4-BE49-F238E27FC236}">
                <a16:creationId xmlns:a16="http://schemas.microsoft.com/office/drawing/2014/main" id="{1CCB2E64-3487-4D71-8C6F-076B9CB9952E}"/>
              </a:ext>
            </a:extLst>
          </p:cNvPr>
          <p:cNvSpPr>
            <a:spLocks noGrp="1"/>
          </p:cNvSpPr>
          <p:nvPr/>
        </p:nvSpPr>
        <p:spPr>
          <a:xfrm>
            <a:off x="514350" y="628650"/>
            <a:ext cx="88582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173029"/>
                </a:solidFill>
              </a:defRPr>
            </a:pPr>
            <a:r>
              <a:rPr sz="2925" b="1">
                <a:solidFill>
                  <a:srgbClr val="173029"/>
                </a:solidFill>
              </a:rPr>
              <a:t>Ремедіація</a:t>
            </a:r>
          </a:p>
        </p:txBody>
      </p:sp>
      <p:sp>
        <p:nvSpPr>
          <p:cNvPr id="8" name="rule-84">
            <a:extLst>
              <a:ext uri="{FF2B5EF4-FFF2-40B4-BE49-F238E27FC236}">
                <a16:creationId xmlns:a16="http://schemas.microsoft.com/office/drawing/2014/main" id="{D2F5FEDB-3382-4433-A5F3-97DCFA8E48C2}"/>
              </a:ext>
            </a:extLst>
          </p:cNvPr>
          <p:cNvSpPr>
            <a:spLocks noGrp="1"/>
          </p:cNvSpPr>
          <p:nvPr/>
        </p:nvSpPr>
        <p:spPr>
          <a:xfrm>
            <a:off x="514350" y="15049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9" name="def-label-84">
            <a:extLst>
              <a:ext uri="{FF2B5EF4-FFF2-40B4-BE49-F238E27FC236}">
                <a16:creationId xmlns:a16="http://schemas.microsoft.com/office/drawing/2014/main" id="{4E9FCDD3-85DE-4B38-84B9-D375FFA56E5E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2571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D8A23A"/>
                </a:solidFill>
              </a:defRPr>
            </a:pPr>
            <a:r>
              <a:rPr sz="1125" b="1">
                <a:solidFill>
                  <a:srgbClr val="D8A23A"/>
                </a:solidFill>
              </a:rPr>
              <a:t>ВИЗНАЧЕННЯ</a:t>
            </a:r>
          </a:p>
        </p:txBody>
      </p:sp>
      <p:sp>
        <p:nvSpPr>
          <p:cNvPr id="10" name="def-box-84">
            <a:extLst>
              <a:ext uri="{FF2B5EF4-FFF2-40B4-BE49-F238E27FC236}">
                <a16:creationId xmlns:a16="http://schemas.microsoft.com/office/drawing/2014/main" id="{22E3EF4A-009A-4942-BFD5-1897118D8244}"/>
              </a:ext>
            </a:extLst>
          </p:cNvPr>
          <p:cNvSpPr>
            <a:spLocks noGrp="1"/>
          </p:cNvSpPr>
          <p:nvPr/>
        </p:nvSpPr>
        <p:spPr>
          <a:xfrm>
            <a:off x="514350" y="2105025"/>
            <a:ext cx="9010650" cy="1123950"/>
          </a:xfrm>
          <a:prstGeom prst="roundRect">
            <a:avLst>
              <a:gd name="adj" fmla="val 10169"/>
            </a:avLst>
          </a:prstGeom>
          <a:solidFill>
            <a:srgbClr val="123A2F"/>
          </a:solidFill>
          <a:ln w="9525">
            <a:solidFill>
              <a:srgbClr val="123A2F"/>
            </a:solidFill>
            <a:prstDash val="solid"/>
          </a:ln>
        </p:spPr>
      </p:sp>
      <p:sp>
        <p:nvSpPr>
          <p:cNvPr id="11" name="def-84">
            <a:extLst>
              <a:ext uri="{FF2B5EF4-FFF2-40B4-BE49-F238E27FC236}">
                <a16:creationId xmlns:a16="http://schemas.microsoft.com/office/drawing/2014/main" id="{810947F1-14A2-4FD0-9573-16DE18C2C427}"/>
              </a:ext>
            </a:extLst>
          </p:cNvPr>
          <p:cNvSpPr>
            <a:spLocks noGrp="1"/>
          </p:cNvSpPr>
          <p:nvPr/>
        </p:nvSpPr>
        <p:spPr>
          <a:xfrm>
            <a:off x="838200" y="2286000"/>
            <a:ext cx="82867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Ремедіація — очищення забруднених ґрунтів, вод або донних відкладів до прийнятного стану.</a:t>
            </a:r>
          </a:p>
        </p:txBody>
      </p:sp>
      <p:sp>
        <p:nvSpPr>
          <p:cNvPr id="12" name="body-label-84">
            <a:extLst>
              <a:ext uri="{FF2B5EF4-FFF2-40B4-BE49-F238E27FC236}">
                <a16:creationId xmlns:a16="http://schemas.microsoft.com/office/drawing/2014/main" id="{8416C65F-D59F-4986-B253-1BDFBAF713E8}"/>
              </a:ext>
            </a:extLst>
          </p:cNvPr>
          <p:cNvSpPr>
            <a:spLocks noGrp="1"/>
          </p:cNvSpPr>
          <p:nvPr/>
        </p:nvSpPr>
        <p:spPr>
          <a:xfrm>
            <a:off x="514350" y="3495675"/>
            <a:ext cx="3619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2E654D"/>
                </a:solidFill>
              </a:defRPr>
            </a:pPr>
            <a:r>
              <a:rPr sz="1725" b="1">
                <a:solidFill>
                  <a:srgbClr val="2E654D"/>
                </a:solidFill>
              </a:rPr>
              <a:t>ОСНОВНІ ПОЛОЖЕННЯ</a:t>
            </a:r>
          </a:p>
        </p:txBody>
      </p:sp>
      <p:sp>
        <p:nvSpPr>
          <p:cNvPr id="13" name="body-84">
            <a:extLst>
              <a:ext uri="{FF2B5EF4-FFF2-40B4-BE49-F238E27FC236}">
                <a16:creationId xmlns:a16="http://schemas.microsoft.com/office/drawing/2014/main" id="{50948E90-C401-4FD1-80DE-E893C515BDF8}"/>
              </a:ext>
            </a:extLst>
          </p:cNvPr>
          <p:cNvSpPr>
            <a:spLocks noGrp="1"/>
          </p:cNvSpPr>
          <p:nvPr/>
        </p:nvSpPr>
        <p:spPr>
          <a:xfrm>
            <a:off x="514350" y="3971925"/>
            <a:ext cx="8858250" cy="1971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Фіторемедіація — використання рослин для вилучення, зв’язування або зменшення рухливості забруднювачів.</a:t>
            </a:r>
          </a:p>
          <a:p>
            <a:endParaRPr sz="1350" b="0">
              <a:solidFill>
                <a:srgbClr val="5F6F68"/>
              </a:solidFill>
            </a:endParaRPr>
          </a:p>
          <a:p>
            <a:pPr algn="l">
              <a:defRPr sz="1350" b="0">
                <a:solidFill>
                  <a:srgbClr val="5F6F68"/>
                </a:solidFill>
              </a:defRPr>
            </a:pPr>
            <a:r>
              <a:rPr sz="1350" b="0">
                <a:solidFill>
                  <a:srgbClr val="5F6F68"/>
                </a:solidFill>
              </a:rPr>
              <a:t>Біоремедіація — використання мікроорганізмів для розкладання чи перетворення забруднювальних речовин.</a:t>
            </a:r>
          </a:p>
        </p:txBody>
      </p:sp>
      <p:sp>
        <p:nvSpPr>
          <p:cNvPr id="14" name="bottom-84">
            <a:extLst>
              <a:ext uri="{FF2B5EF4-FFF2-40B4-BE49-F238E27FC236}">
                <a16:creationId xmlns:a16="http://schemas.microsoft.com/office/drawing/2014/main" id="{38DF3466-130A-41A1-89CE-C13D2ABD3100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20411550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85">
            <a:extLst>
              <a:ext uri="{FF2B5EF4-FFF2-40B4-BE49-F238E27FC236}">
                <a16:creationId xmlns:a16="http://schemas.microsoft.com/office/drawing/2014/main" id="{C887EFB2-ED3A-4EF1-B166-BD30F05070E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85">
            <a:extLst>
              <a:ext uri="{FF2B5EF4-FFF2-40B4-BE49-F238E27FC236}">
                <a16:creationId xmlns:a16="http://schemas.microsoft.com/office/drawing/2014/main" id="{8EE7DE40-8588-49E9-AE6B-22538C318E1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4" name="meta-85">
            <a:extLst>
              <a:ext uri="{FF2B5EF4-FFF2-40B4-BE49-F238E27FC236}">
                <a16:creationId xmlns:a16="http://schemas.microsoft.com/office/drawing/2014/main" id="{9C9817D2-5397-41D8-8C6D-4DA3EF02FF3E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18.5</a:t>
            </a:r>
          </a:p>
        </p:txBody>
      </p:sp>
      <p:sp>
        <p:nvSpPr>
          <p:cNvPr id="5" name="num-85">
            <a:extLst>
              <a:ext uri="{FF2B5EF4-FFF2-40B4-BE49-F238E27FC236}">
                <a16:creationId xmlns:a16="http://schemas.microsoft.com/office/drawing/2014/main" id="{C2EFACE1-277C-44C3-9DF4-BC98CA9A7939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85</a:t>
            </a:r>
          </a:p>
        </p:txBody>
      </p:sp>
      <p:sp>
        <p:nvSpPr>
          <p:cNvPr id="6" name="foot-85">
            <a:extLst>
              <a:ext uri="{FF2B5EF4-FFF2-40B4-BE49-F238E27FC236}">
                <a16:creationId xmlns:a16="http://schemas.microsoft.com/office/drawing/2014/main" id="{4EDDA9D5-4A53-4D1A-A9BC-EECDDD51AA17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title-85">
            <a:extLst>
              <a:ext uri="{FF2B5EF4-FFF2-40B4-BE49-F238E27FC236}">
                <a16:creationId xmlns:a16="http://schemas.microsoft.com/office/drawing/2014/main" id="{C4BAD800-F231-4F60-BF35-4634A8B0D6EB}"/>
              </a:ext>
            </a:extLst>
          </p:cNvPr>
          <p:cNvSpPr>
            <a:spLocks noGrp="1"/>
          </p:cNvSpPr>
          <p:nvPr/>
        </p:nvSpPr>
        <p:spPr>
          <a:xfrm>
            <a:off x="514350" y="628650"/>
            <a:ext cx="88582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173029"/>
                </a:solidFill>
              </a:defRPr>
            </a:pPr>
            <a:r>
              <a:rPr sz="2925" b="1">
                <a:solidFill>
                  <a:srgbClr val="173029"/>
                </a:solidFill>
              </a:rPr>
              <a:t>Відновна сукцесія</a:t>
            </a:r>
          </a:p>
        </p:txBody>
      </p:sp>
      <p:sp>
        <p:nvSpPr>
          <p:cNvPr id="8" name="rule-85">
            <a:extLst>
              <a:ext uri="{FF2B5EF4-FFF2-40B4-BE49-F238E27FC236}">
                <a16:creationId xmlns:a16="http://schemas.microsoft.com/office/drawing/2014/main" id="{7E300767-581E-42CA-97C9-472734C732AB}"/>
              </a:ext>
            </a:extLst>
          </p:cNvPr>
          <p:cNvSpPr>
            <a:spLocks noGrp="1"/>
          </p:cNvSpPr>
          <p:nvPr/>
        </p:nvSpPr>
        <p:spPr>
          <a:xfrm>
            <a:off x="514350" y="15049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  <p:sp>
        <p:nvSpPr>
          <p:cNvPr id="9" name="body-label-85">
            <a:extLst>
              <a:ext uri="{FF2B5EF4-FFF2-40B4-BE49-F238E27FC236}">
                <a16:creationId xmlns:a16="http://schemas.microsoft.com/office/drawing/2014/main" id="{12897E13-34DE-46FA-B2DE-5ABEE2A9FC6A}"/>
              </a:ext>
            </a:extLst>
          </p:cNvPr>
          <p:cNvSpPr>
            <a:spLocks noGrp="1"/>
          </p:cNvSpPr>
          <p:nvPr/>
        </p:nvSpPr>
        <p:spPr>
          <a:xfrm>
            <a:off x="514350" y="1809750"/>
            <a:ext cx="3619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2E654D"/>
                </a:solidFill>
              </a:defRPr>
            </a:pPr>
            <a:r>
              <a:rPr sz="1725" b="1">
                <a:solidFill>
                  <a:srgbClr val="2E654D"/>
                </a:solidFill>
              </a:rPr>
              <a:t>ОСНОВНІ ПОЛОЖЕННЯ</a:t>
            </a:r>
          </a:p>
        </p:txBody>
      </p:sp>
      <p:sp>
        <p:nvSpPr>
          <p:cNvPr id="10" name="body-85">
            <a:extLst>
              <a:ext uri="{FF2B5EF4-FFF2-40B4-BE49-F238E27FC236}">
                <a16:creationId xmlns:a16="http://schemas.microsoft.com/office/drawing/2014/main" id="{4178D0C5-FB62-4584-B6DD-8D4B481CE58F}"/>
              </a:ext>
            </a:extLst>
          </p:cNvPr>
          <p:cNvSpPr>
            <a:spLocks noGrp="1"/>
          </p:cNvSpPr>
          <p:nvPr/>
        </p:nvSpPr>
        <p:spPr>
          <a:xfrm>
            <a:off x="514350" y="2324100"/>
            <a:ext cx="8858250" cy="3524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Успішне відновлення не завжди означає точне відтворення попереднього біоценозу. Основною метою може бути повернення:</a:t>
            </a:r>
          </a:p>
          <a:p>
            <a:endParaRPr sz="1425" b="0">
              <a:solidFill>
                <a:srgbClr val="5F6F68"/>
              </a:solidFill>
            </a:endParaRP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• стійкого рослинного покриву;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• природного водного режиму;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• ґрунтозахисної функції;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• основних трофічних зв’язків;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• місцевих видів; </a:t>
            </a:r>
          </a:p>
          <a:p>
            <a:pPr algn="l">
              <a:defRPr sz="1425" b="0">
                <a:solidFill>
                  <a:srgbClr val="5F6F68"/>
                </a:solidFill>
              </a:defRPr>
            </a:pPr>
            <a:r>
              <a:rPr sz="1425" b="0">
                <a:solidFill>
                  <a:srgbClr val="5F6F68"/>
                </a:solidFill>
              </a:rPr>
              <a:t>• здатності до саморегуляції.</a:t>
            </a:r>
          </a:p>
        </p:txBody>
      </p:sp>
      <p:sp>
        <p:nvSpPr>
          <p:cNvPr id="11" name="bottom-85">
            <a:extLst>
              <a:ext uri="{FF2B5EF4-FFF2-40B4-BE49-F238E27FC236}">
                <a16:creationId xmlns:a16="http://schemas.microsoft.com/office/drawing/2014/main" id="{1C049AFF-9FCA-489E-98DC-66BEC8BE3DAE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4E7C82"/>
          </a:solidFill>
          <a:ln w="9525">
            <a:solidFill>
              <a:srgbClr val="4E7C82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47620872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86">
            <a:extLst>
              <a:ext uri="{FF2B5EF4-FFF2-40B4-BE49-F238E27FC236}">
                <a16:creationId xmlns:a16="http://schemas.microsoft.com/office/drawing/2014/main" id="{4AD0FF2C-3DAB-4FE7-BFB7-12CCCD071A8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86">
            <a:extLst>
              <a:ext uri="{FF2B5EF4-FFF2-40B4-BE49-F238E27FC236}">
                <a16:creationId xmlns:a16="http://schemas.microsoft.com/office/drawing/2014/main" id="{8C04ACEF-6F47-4171-89F6-FE5A887E28D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D8A23A"/>
          </a:solidFill>
          <a:ln w="9525">
            <a:solidFill>
              <a:srgbClr val="D8A23A"/>
            </a:solidFill>
            <a:prstDash val="solid"/>
          </a:ln>
        </p:spPr>
      </p:sp>
      <p:sp>
        <p:nvSpPr>
          <p:cNvPr id="4" name="meta-86">
            <a:extLst>
              <a:ext uri="{FF2B5EF4-FFF2-40B4-BE49-F238E27FC236}">
                <a16:creationId xmlns:a16="http://schemas.microsoft.com/office/drawing/2014/main" id="{6CE0FF49-DBD5-41FA-BCEB-2E1B8936C051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19</a:t>
            </a:r>
          </a:p>
        </p:txBody>
      </p:sp>
      <p:sp>
        <p:nvSpPr>
          <p:cNvPr id="5" name="num-86">
            <a:extLst>
              <a:ext uri="{FF2B5EF4-FFF2-40B4-BE49-F238E27FC236}">
                <a16:creationId xmlns:a16="http://schemas.microsoft.com/office/drawing/2014/main" id="{A16A0EF2-5E5C-4FEE-B7DE-097B754DFC08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86</a:t>
            </a:r>
          </a:p>
        </p:txBody>
      </p:sp>
      <p:sp>
        <p:nvSpPr>
          <p:cNvPr id="6" name="foot-86">
            <a:extLst>
              <a:ext uri="{FF2B5EF4-FFF2-40B4-BE49-F238E27FC236}">
                <a16:creationId xmlns:a16="http://schemas.microsoft.com/office/drawing/2014/main" id="{D19D4E3C-5213-4FC9-8419-82C0B7D09135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section-label-86">
            <a:extLst>
              <a:ext uri="{FF2B5EF4-FFF2-40B4-BE49-F238E27FC236}">
                <a16:creationId xmlns:a16="http://schemas.microsoft.com/office/drawing/2014/main" id="{7279DCBD-DC50-47ED-B05E-116D727C7CF2}"/>
              </a:ext>
            </a:extLst>
          </p:cNvPr>
          <p:cNvSpPr>
            <a:spLocks noGrp="1"/>
          </p:cNvSpPr>
          <p:nvPr/>
        </p:nvSpPr>
        <p:spPr>
          <a:xfrm>
            <a:off x="514350" y="781050"/>
            <a:ext cx="285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>
                <a:solidFill>
                  <a:srgbClr val="D8A23A"/>
                </a:solidFill>
              </a:defRPr>
            </a:pPr>
            <a:r>
              <a:rPr sz="1275" b="1">
                <a:solidFill>
                  <a:srgbClr val="D8A23A"/>
                </a:solidFill>
              </a:rPr>
              <a:t>РОЗДІЛ 19</a:t>
            </a:r>
          </a:p>
        </p:txBody>
      </p:sp>
      <p:sp>
        <p:nvSpPr>
          <p:cNvPr id="8" name="section-title-86">
            <a:extLst>
              <a:ext uri="{FF2B5EF4-FFF2-40B4-BE49-F238E27FC236}">
                <a16:creationId xmlns:a16="http://schemas.microsoft.com/office/drawing/2014/main" id="{66974281-7782-40B6-88A1-0FD1A775DD79}"/>
              </a:ext>
            </a:extLst>
          </p:cNvPr>
          <p:cNvSpPr>
            <a:spLocks noGrp="1"/>
          </p:cNvSpPr>
          <p:nvPr/>
        </p:nvSpPr>
        <p:spPr>
          <a:xfrm>
            <a:off x="514350" y="1219200"/>
            <a:ext cx="87630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150" b="1">
                <a:solidFill>
                  <a:srgbClr val="173029"/>
                </a:solidFill>
              </a:defRPr>
            </a:pPr>
            <a:r>
              <a:rPr sz="3150" b="1" dirty="0" err="1">
                <a:solidFill>
                  <a:srgbClr val="173029"/>
                </a:solidFill>
              </a:rPr>
              <a:t>Екосистемний</a:t>
            </a:r>
            <a:r>
              <a:rPr sz="3150" b="1" dirty="0">
                <a:solidFill>
                  <a:srgbClr val="173029"/>
                </a:solidFill>
              </a:rPr>
              <a:t> </a:t>
            </a:r>
            <a:r>
              <a:rPr sz="3150" b="1" dirty="0" err="1">
                <a:solidFill>
                  <a:srgbClr val="173029"/>
                </a:solidFill>
              </a:rPr>
              <a:t>підхід</a:t>
            </a:r>
            <a:r>
              <a:rPr sz="3150" b="1" dirty="0">
                <a:solidFill>
                  <a:srgbClr val="173029"/>
                </a:solidFill>
              </a:rPr>
              <a:t> у </a:t>
            </a:r>
            <a:r>
              <a:rPr sz="3150" b="1" dirty="0" err="1">
                <a:solidFill>
                  <a:srgbClr val="173029"/>
                </a:solidFill>
              </a:rPr>
              <a:t>військовій</a:t>
            </a:r>
            <a:r>
              <a:rPr sz="3150" b="1" dirty="0">
                <a:solidFill>
                  <a:srgbClr val="173029"/>
                </a:solidFill>
              </a:rPr>
              <a:t> екології</a:t>
            </a:r>
          </a:p>
        </p:txBody>
      </p:sp>
      <p:sp>
        <p:nvSpPr>
          <p:cNvPr id="9" name="section-rule-86">
            <a:extLst>
              <a:ext uri="{FF2B5EF4-FFF2-40B4-BE49-F238E27FC236}">
                <a16:creationId xmlns:a16="http://schemas.microsoft.com/office/drawing/2014/main" id="{EB169780-09A0-4BBD-A9EF-155745165674}"/>
              </a:ext>
            </a:extLst>
          </p:cNvPr>
          <p:cNvSpPr>
            <a:spLocks noGrp="1"/>
          </p:cNvSpPr>
          <p:nvPr/>
        </p:nvSpPr>
        <p:spPr>
          <a:xfrm>
            <a:off x="514350" y="2200275"/>
            <a:ext cx="9010650" cy="47625"/>
          </a:xfrm>
          <a:prstGeom prst="rect">
            <a:avLst/>
          </a:prstGeom>
          <a:solidFill>
            <a:srgbClr val="D8A23A"/>
          </a:solidFill>
          <a:ln w="9525">
            <a:solidFill>
              <a:srgbClr val="D8A23A"/>
            </a:solidFill>
            <a:prstDash val="solid"/>
          </a:ln>
        </p:spPr>
      </p:sp>
      <p:sp>
        <p:nvSpPr>
          <p:cNvPr id="10" name="intro-86">
            <a:extLst>
              <a:ext uri="{FF2B5EF4-FFF2-40B4-BE49-F238E27FC236}">
                <a16:creationId xmlns:a16="http://schemas.microsoft.com/office/drawing/2014/main" id="{7EDEE591-3F13-4590-8E67-7883D77A23D6}"/>
              </a:ext>
            </a:extLst>
          </p:cNvPr>
          <p:cNvSpPr>
            <a:spLocks noGrp="1"/>
          </p:cNvSpPr>
          <p:nvPr/>
        </p:nvSpPr>
        <p:spPr>
          <a:xfrm>
            <a:off x="514350" y="2505074"/>
            <a:ext cx="8763000" cy="3705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0">
                <a:solidFill>
                  <a:srgbClr val="5F6F68"/>
                </a:solidFill>
              </a:defRPr>
            </a:pPr>
            <a:r>
              <a:rPr sz="1200" b="0" dirty="0" err="1">
                <a:solidFill>
                  <a:srgbClr val="5F6F68"/>
                </a:solidFill>
              </a:rPr>
              <a:t>Екосистемний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підхід</a:t>
            </a:r>
            <a:r>
              <a:rPr sz="1200" b="0" dirty="0">
                <a:solidFill>
                  <a:srgbClr val="5F6F68"/>
                </a:solidFill>
              </a:rPr>
              <a:t> — </a:t>
            </a:r>
            <a:r>
              <a:rPr sz="1200" b="0" dirty="0" err="1">
                <a:solidFill>
                  <a:srgbClr val="5F6F68"/>
                </a:solidFill>
              </a:rPr>
              <a:t>комплексне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управління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територією</a:t>
            </a:r>
            <a:r>
              <a:rPr sz="1200" b="0" dirty="0">
                <a:solidFill>
                  <a:srgbClr val="5F6F68"/>
                </a:solidFill>
              </a:rPr>
              <a:t> з </a:t>
            </a:r>
            <a:r>
              <a:rPr sz="1200" b="0" dirty="0" err="1">
                <a:solidFill>
                  <a:srgbClr val="5F6F68"/>
                </a:solidFill>
              </a:rPr>
              <a:t>урахуванням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взаємозв’язків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між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живими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організмами</a:t>
            </a:r>
            <a:r>
              <a:rPr sz="1200" b="0" dirty="0">
                <a:solidFill>
                  <a:srgbClr val="5F6F68"/>
                </a:solidFill>
              </a:rPr>
              <a:t>, </a:t>
            </a:r>
            <a:r>
              <a:rPr sz="1200" b="0" dirty="0" err="1">
                <a:solidFill>
                  <a:srgbClr val="5F6F68"/>
                </a:solidFill>
              </a:rPr>
              <a:t>ґрунтами</a:t>
            </a:r>
            <a:r>
              <a:rPr sz="1200" b="0" dirty="0">
                <a:solidFill>
                  <a:srgbClr val="5F6F68"/>
                </a:solidFill>
              </a:rPr>
              <a:t>, </a:t>
            </a:r>
            <a:r>
              <a:rPr sz="1200" b="0" dirty="0" err="1">
                <a:solidFill>
                  <a:srgbClr val="5F6F68"/>
                </a:solidFill>
              </a:rPr>
              <a:t>водою</a:t>
            </a:r>
            <a:r>
              <a:rPr sz="1200" b="0" dirty="0">
                <a:solidFill>
                  <a:srgbClr val="5F6F68"/>
                </a:solidFill>
              </a:rPr>
              <a:t>, </a:t>
            </a:r>
            <a:r>
              <a:rPr sz="1200" b="0" dirty="0" err="1">
                <a:solidFill>
                  <a:srgbClr val="5F6F68"/>
                </a:solidFill>
              </a:rPr>
              <a:t>повітрям</a:t>
            </a:r>
            <a:r>
              <a:rPr sz="1200" b="0" dirty="0">
                <a:solidFill>
                  <a:srgbClr val="5F6F68"/>
                </a:solidFill>
              </a:rPr>
              <a:t> і </a:t>
            </a:r>
            <a:r>
              <a:rPr sz="1200" b="0" dirty="0" err="1">
                <a:solidFill>
                  <a:srgbClr val="5F6F68"/>
                </a:solidFill>
              </a:rPr>
              <a:t>діяльністю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людини</a:t>
            </a:r>
            <a:r>
              <a:rPr sz="1200" b="0" dirty="0">
                <a:solidFill>
                  <a:srgbClr val="5F6F68"/>
                </a:solidFill>
              </a:rPr>
              <a:t>.</a:t>
            </a:r>
          </a:p>
          <a:p>
            <a:endParaRPr sz="1200" b="0" dirty="0">
              <a:solidFill>
                <a:srgbClr val="5F6F68"/>
              </a:solidFill>
            </a:endParaRPr>
          </a:p>
          <a:p>
            <a:pPr algn="l">
              <a:defRPr sz="1200" b="0">
                <a:solidFill>
                  <a:srgbClr val="5F6F68"/>
                </a:solidFill>
              </a:defRPr>
            </a:pPr>
            <a:r>
              <a:rPr sz="1200" b="0" dirty="0">
                <a:solidFill>
                  <a:srgbClr val="5F6F68"/>
                </a:solidFill>
              </a:rPr>
              <a:t>У </a:t>
            </a:r>
            <a:r>
              <a:rPr sz="1200" b="0" dirty="0" err="1">
                <a:solidFill>
                  <a:srgbClr val="5F6F68"/>
                </a:solidFill>
              </a:rPr>
              <a:t>військовій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сфері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він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передбачає</a:t>
            </a:r>
            <a:r>
              <a:rPr sz="1200" b="0" dirty="0">
                <a:solidFill>
                  <a:srgbClr val="5F6F68"/>
                </a:solidFill>
              </a:rPr>
              <a:t>:</a:t>
            </a:r>
          </a:p>
          <a:p>
            <a:endParaRPr sz="1200" b="0" dirty="0">
              <a:solidFill>
                <a:srgbClr val="5F6F68"/>
              </a:solidFill>
            </a:endParaRPr>
          </a:p>
          <a:p>
            <a:pPr algn="l">
              <a:defRPr sz="1200" b="0">
                <a:solidFill>
                  <a:srgbClr val="5F6F68"/>
                </a:solidFill>
              </a:defRPr>
            </a:pPr>
            <a:r>
              <a:rPr sz="1200" b="0" dirty="0">
                <a:solidFill>
                  <a:srgbClr val="5F6F68"/>
                </a:solidFill>
              </a:rPr>
              <a:t>• </a:t>
            </a:r>
            <a:r>
              <a:rPr sz="1200" b="0" dirty="0" err="1">
                <a:solidFill>
                  <a:srgbClr val="5F6F68"/>
                </a:solidFill>
              </a:rPr>
              <a:t>визначення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цінних</a:t>
            </a:r>
            <a:r>
              <a:rPr sz="1200" b="0" dirty="0">
                <a:solidFill>
                  <a:srgbClr val="5F6F68"/>
                </a:solidFill>
              </a:rPr>
              <a:t> і </a:t>
            </a:r>
            <a:r>
              <a:rPr sz="1200" b="0" dirty="0" err="1">
                <a:solidFill>
                  <a:srgbClr val="5F6F68"/>
                </a:solidFill>
              </a:rPr>
              <a:t>вразливих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біоценозів</a:t>
            </a:r>
            <a:r>
              <a:rPr sz="1200" b="0" dirty="0">
                <a:solidFill>
                  <a:srgbClr val="5F6F68"/>
                </a:solidFill>
              </a:rPr>
              <a:t>; </a:t>
            </a:r>
          </a:p>
          <a:p>
            <a:pPr algn="l">
              <a:defRPr sz="1200" b="0">
                <a:solidFill>
                  <a:srgbClr val="5F6F68"/>
                </a:solidFill>
              </a:defRPr>
            </a:pPr>
            <a:r>
              <a:rPr sz="1200" b="0" dirty="0">
                <a:solidFill>
                  <a:srgbClr val="5F6F68"/>
                </a:solidFill>
              </a:rPr>
              <a:t>• </a:t>
            </a:r>
            <a:r>
              <a:rPr sz="1200" b="0" dirty="0" err="1">
                <a:solidFill>
                  <a:srgbClr val="5F6F68"/>
                </a:solidFill>
              </a:rPr>
              <a:t>урахування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шляхів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міграції</a:t>
            </a:r>
            <a:r>
              <a:rPr sz="1200" b="0" dirty="0">
                <a:solidFill>
                  <a:srgbClr val="5F6F68"/>
                </a:solidFill>
              </a:rPr>
              <a:t> тварин; </a:t>
            </a:r>
          </a:p>
          <a:p>
            <a:pPr algn="l">
              <a:defRPr sz="1200" b="0">
                <a:solidFill>
                  <a:srgbClr val="5F6F68"/>
                </a:solidFill>
              </a:defRPr>
            </a:pPr>
            <a:r>
              <a:rPr sz="1200" b="0" dirty="0">
                <a:solidFill>
                  <a:srgbClr val="5F6F68"/>
                </a:solidFill>
              </a:rPr>
              <a:t>• </a:t>
            </a:r>
            <a:r>
              <a:rPr sz="1200" b="0" dirty="0" err="1">
                <a:solidFill>
                  <a:srgbClr val="5F6F68"/>
                </a:solidFill>
              </a:rPr>
              <a:t>збереження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водоохоронних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смуг</a:t>
            </a:r>
            <a:r>
              <a:rPr sz="1200" b="0" dirty="0">
                <a:solidFill>
                  <a:srgbClr val="5F6F68"/>
                </a:solidFill>
              </a:rPr>
              <a:t>; </a:t>
            </a:r>
          </a:p>
          <a:p>
            <a:pPr algn="l">
              <a:defRPr sz="1200" b="0">
                <a:solidFill>
                  <a:srgbClr val="5F6F68"/>
                </a:solidFill>
              </a:defRPr>
            </a:pPr>
            <a:r>
              <a:rPr sz="1200" b="0" dirty="0">
                <a:solidFill>
                  <a:srgbClr val="5F6F68"/>
                </a:solidFill>
              </a:rPr>
              <a:t>• </a:t>
            </a:r>
            <a:r>
              <a:rPr sz="1200" b="0" dirty="0" err="1">
                <a:solidFill>
                  <a:srgbClr val="5F6F68"/>
                </a:solidFill>
              </a:rPr>
              <a:t>обмеження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руху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техніки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поза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маршрутами</a:t>
            </a:r>
            <a:r>
              <a:rPr sz="1200" b="0" dirty="0">
                <a:solidFill>
                  <a:srgbClr val="5F6F68"/>
                </a:solidFill>
              </a:rPr>
              <a:t>; </a:t>
            </a:r>
          </a:p>
          <a:p>
            <a:pPr algn="l">
              <a:defRPr sz="1200" b="0">
                <a:solidFill>
                  <a:srgbClr val="5F6F68"/>
                </a:solidFill>
              </a:defRPr>
            </a:pPr>
            <a:r>
              <a:rPr sz="1200" b="0" dirty="0">
                <a:solidFill>
                  <a:srgbClr val="5F6F68"/>
                </a:solidFill>
              </a:rPr>
              <a:t>• </a:t>
            </a:r>
            <a:r>
              <a:rPr sz="1200" b="0" dirty="0" err="1">
                <a:solidFill>
                  <a:srgbClr val="5F6F68"/>
                </a:solidFill>
              </a:rPr>
              <a:t>запобігання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пожежам</a:t>
            </a:r>
            <a:r>
              <a:rPr sz="1200" b="0" dirty="0">
                <a:solidFill>
                  <a:srgbClr val="5F6F68"/>
                </a:solidFill>
              </a:rPr>
              <a:t>; </a:t>
            </a:r>
          </a:p>
          <a:p>
            <a:pPr algn="l">
              <a:defRPr sz="1200" b="0">
                <a:solidFill>
                  <a:srgbClr val="5F6F68"/>
                </a:solidFill>
              </a:defRPr>
            </a:pPr>
            <a:r>
              <a:rPr sz="1200" b="0" dirty="0">
                <a:solidFill>
                  <a:srgbClr val="5F6F68"/>
                </a:solidFill>
              </a:rPr>
              <a:t>• </a:t>
            </a:r>
            <a:r>
              <a:rPr sz="1200" b="0" dirty="0" err="1">
                <a:solidFill>
                  <a:srgbClr val="5F6F68"/>
                </a:solidFill>
              </a:rPr>
              <a:t>належне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зберігання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пального</a:t>
            </a:r>
            <a:r>
              <a:rPr sz="1200" b="0" dirty="0">
                <a:solidFill>
                  <a:srgbClr val="5F6F68"/>
                </a:solidFill>
              </a:rPr>
              <a:t>; </a:t>
            </a:r>
          </a:p>
          <a:p>
            <a:pPr algn="l">
              <a:defRPr sz="1200" b="0">
                <a:solidFill>
                  <a:srgbClr val="5F6F68"/>
                </a:solidFill>
              </a:defRPr>
            </a:pPr>
            <a:r>
              <a:rPr sz="1200" b="0" dirty="0">
                <a:solidFill>
                  <a:srgbClr val="5F6F68"/>
                </a:solidFill>
              </a:rPr>
              <a:t>• </a:t>
            </a:r>
            <a:r>
              <a:rPr sz="1200" b="0" dirty="0" err="1">
                <a:solidFill>
                  <a:srgbClr val="5F6F68"/>
                </a:solidFill>
              </a:rPr>
              <a:t>контроль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відходів</a:t>
            </a:r>
            <a:r>
              <a:rPr sz="1200" b="0" dirty="0">
                <a:solidFill>
                  <a:srgbClr val="5F6F68"/>
                </a:solidFill>
              </a:rPr>
              <a:t>; </a:t>
            </a:r>
          </a:p>
          <a:p>
            <a:pPr algn="l">
              <a:defRPr sz="1200" b="0">
                <a:solidFill>
                  <a:srgbClr val="5F6F68"/>
                </a:solidFill>
              </a:defRPr>
            </a:pPr>
            <a:r>
              <a:rPr sz="1200" b="0" dirty="0">
                <a:solidFill>
                  <a:srgbClr val="5F6F68"/>
                </a:solidFill>
              </a:rPr>
              <a:t>• </a:t>
            </a:r>
            <a:r>
              <a:rPr sz="1200" b="0" dirty="0" err="1">
                <a:solidFill>
                  <a:srgbClr val="5F6F68"/>
                </a:solidFill>
              </a:rPr>
              <a:t>оцінювання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кумулятивного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впливу</a:t>
            </a:r>
            <a:r>
              <a:rPr sz="1200" b="0" dirty="0">
                <a:solidFill>
                  <a:srgbClr val="5F6F68"/>
                </a:solidFill>
              </a:rPr>
              <a:t>; </a:t>
            </a:r>
          </a:p>
          <a:p>
            <a:pPr algn="l">
              <a:defRPr sz="1200" b="0">
                <a:solidFill>
                  <a:srgbClr val="5F6F68"/>
                </a:solidFill>
              </a:defRPr>
            </a:pPr>
            <a:r>
              <a:rPr sz="1200" b="0" dirty="0">
                <a:solidFill>
                  <a:srgbClr val="5F6F68"/>
                </a:solidFill>
              </a:rPr>
              <a:t>• </a:t>
            </a:r>
            <a:r>
              <a:rPr sz="1200" b="0" dirty="0" err="1">
                <a:solidFill>
                  <a:srgbClr val="5F6F68"/>
                </a:solidFill>
              </a:rPr>
              <a:t>планування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відновлення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територій</a:t>
            </a:r>
            <a:r>
              <a:rPr sz="1200" b="0" dirty="0">
                <a:solidFill>
                  <a:srgbClr val="5F6F68"/>
                </a:solidFill>
              </a:rPr>
              <a:t>. </a:t>
            </a:r>
          </a:p>
          <a:p>
            <a:endParaRPr sz="1200" b="0" dirty="0">
              <a:solidFill>
                <a:srgbClr val="5F6F68"/>
              </a:solidFill>
            </a:endParaRPr>
          </a:p>
          <a:p>
            <a:pPr algn="l">
              <a:defRPr sz="1200" b="0">
                <a:solidFill>
                  <a:srgbClr val="5F6F68"/>
                </a:solidFill>
              </a:defRPr>
            </a:pPr>
            <a:r>
              <a:rPr sz="1200" b="0" dirty="0" err="1">
                <a:solidFill>
                  <a:srgbClr val="5F6F68"/>
                </a:solidFill>
              </a:rPr>
              <a:t>Особливо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важливо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враховувати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ланцюговий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характер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наслідків</a:t>
            </a:r>
            <a:r>
              <a:rPr sz="1200" b="0" dirty="0">
                <a:solidFill>
                  <a:srgbClr val="5F6F68"/>
                </a:solidFill>
              </a:rPr>
              <a:t>:</a:t>
            </a:r>
          </a:p>
          <a:p>
            <a:endParaRPr sz="1200" b="0" dirty="0">
              <a:solidFill>
                <a:srgbClr val="5F6F68"/>
              </a:solidFill>
            </a:endParaRPr>
          </a:p>
          <a:p>
            <a:pPr algn="l">
              <a:defRPr sz="1200" b="0">
                <a:solidFill>
                  <a:srgbClr val="5F6F68"/>
                </a:solidFill>
              </a:defRPr>
            </a:pPr>
            <a:r>
              <a:rPr sz="1200" b="0" dirty="0" err="1">
                <a:solidFill>
                  <a:srgbClr val="5F6F68"/>
                </a:solidFill>
              </a:rPr>
              <a:t>знищення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рослинності</a:t>
            </a:r>
            <a:endParaRPr sz="1200" b="0" dirty="0">
              <a:solidFill>
                <a:srgbClr val="5F6F68"/>
              </a:solidFill>
            </a:endParaRPr>
          </a:p>
          <a:p>
            <a:pPr algn="l">
              <a:defRPr sz="1200" b="0">
                <a:solidFill>
                  <a:srgbClr val="5F6F68"/>
                </a:solidFill>
              </a:defRPr>
            </a:pPr>
            <a:r>
              <a:rPr sz="1200" b="0" dirty="0">
                <a:solidFill>
                  <a:srgbClr val="5F6F68"/>
                </a:solidFill>
              </a:rPr>
              <a:t>→ </a:t>
            </a:r>
            <a:r>
              <a:rPr sz="1200" b="0" dirty="0" err="1">
                <a:solidFill>
                  <a:srgbClr val="5F6F68"/>
                </a:solidFill>
              </a:rPr>
              <a:t>оголення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ґрунту</a:t>
            </a:r>
            <a:endParaRPr sz="1200" b="0" dirty="0">
              <a:solidFill>
                <a:srgbClr val="5F6F68"/>
              </a:solidFill>
            </a:endParaRPr>
          </a:p>
          <a:p>
            <a:pPr algn="l">
              <a:defRPr sz="1200" b="0">
                <a:solidFill>
                  <a:srgbClr val="5F6F68"/>
                </a:solidFill>
              </a:defRPr>
            </a:pPr>
            <a:r>
              <a:rPr sz="1200" b="0" dirty="0">
                <a:solidFill>
                  <a:srgbClr val="5F6F68"/>
                </a:solidFill>
              </a:rPr>
              <a:t>→ </a:t>
            </a:r>
            <a:r>
              <a:rPr sz="1200" b="0" dirty="0" err="1">
                <a:solidFill>
                  <a:srgbClr val="5F6F68"/>
                </a:solidFill>
              </a:rPr>
              <a:t>ерозія</a:t>
            </a:r>
            <a:endParaRPr sz="1200" b="0" dirty="0">
              <a:solidFill>
                <a:srgbClr val="5F6F68"/>
              </a:solidFill>
            </a:endParaRPr>
          </a:p>
          <a:p>
            <a:pPr algn="l">
              <a:defRPr sz="1200" b="0">
                <a:solidFill>
                  <a:srgbClr val="5F6F68"/>
                </a:solidFill>
              </a:defRPr>
            </a:pPr>
            <a:r>
              <a:rPr sz="1200" b="0" dirty="0">
                <a:solidFill>
                  <a:srgbClr val="5F6F68"/>
                </a:solidFill>
              </a:rPr>
              <a:t>→ </a:t>
            </a:r>
            <a:r>
              <a:rPr sz="1200" b="0" dirty="0" err="1">
                <a:solidFill>
                  <a:srgbClr val="5F6F68"/>
                </a:solidFill>
              </a:rPr>
              <a:t>замулення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водойми</a:t>
            </a:r>
            <a:endParaRPr sz="1200" b="0" dirty="0">
              <a:solidFill>
                <a:srgbClr val="5F6F68"/>
              </a:solidFill>
            </a:endParaRPr>
          </a:p>
          <a:p>
            <a:pPr algn="l">
              <a:defRPr sz="1200" b="0">
                <a:solidFill>
                  <a:srgbClr val="5F6F68"/>
                </a:solidFill>
              </a:defRPr>
            </a:pPr>
            <a:r>
              <a:rPr sz="1200" b="0" dirty="0">
                <a:solidFill>
                  <a:srgbClr val="5F6F68"/>
                </a:solidFill>
              </a:rPr>
              <a:t>→ </a:t>
            </a:r>
            <a:r>
              <a:rPr sz="1200" b="0" dirty="0" err="1">
                <a:solidFill>
                  <a:srgbClr val="5F6F68"/>
                </a:solidFill>
              </a:rPr>
              <a:t>погіршення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умов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для</a:t>
            </a:r>
            <a:r>
              <a:rPr sz="1200" b="0" dirty="0">
                <a:solidFill>
                  <a:srgbClr val="5F6F68"/>
                </a:solidFill>
              </a:rPr>
              <a:t> гідробіонтів.</a:t>
            </a:r>
          </a:p>
        </p:txBody>
      </p:sp>
      <p:sp>
        <p:nvSpPr>
          <p:cNvPr id="11" name="child-label-86">
            <a:extLst>
              <a:ext uri="{FF2B5EF4-FFF2-40B4-BE49-F238E27FC236}">
                <a16:creationId xmlns:a16="http://schemas.microsoft.com/office/drawing/2014/main" id="{0D1CA820-0208-4BC4-8545-482F42A8E483}"/>
              </a:ext>
            </a:extLst>
          </p:cNvPr>
          <p:cNvSpPr>
            <a:spLocks noGrp="1"/>
          </p:cNvSpPr>
          <p:nvPr/>
        </p:nvSpPr>
        <p:spPr>
          <a:xfrm>
            <a:off x="514350" y="4600575"/>
            <a:ext cx="228600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00" b="1">
                <a:solidFill>
                  <a:srgbClr val="2E654D"/>
                </a:solidFill>
              </a:defRPr>
            </a:pPr>
            <a:r>
              <a:rPr sz="1800" b="1" dirty="0" err="1">
                <a:solidFill>
                  <a:srgbClr val="2E654D"/>
                </a:solidFill>
              </a:rPr>
              <a:t>Підпункти</a:t>
            </a:r>
            <a:endParaRPr sz="1800" b="1" dirty="0">
              <a:solidFill>
                <a:srgbClr val="2E654D"/>
              </a:solidFill>
            </a:endParaRPr>
          </a:p>
        </p:txBody>
      </p:sp>
      <p:sp>
        <p:nvSpPr>
          <p:cNvPr id="12" name="child-86">
            <a:extLst>
              <a:ext uri="{FF2B5EF4-FFF2-40B4-BE49-F238E27FC236}">
                <a16:creationId xmlns:a16="http://schemas.microsoft.com/office/drawing/2014/main" id="{CCAC1C0C-3201-45E0-90D9-8752A954A4BA}"/>
              </a:ext>
            </a:extLst>
          </p:cNvPr>
          <p:cNvSpPr>
            <a:spLocks noGrp="1"/>
          </p:cNvSpPr>
          <p:nvPr/>
        </p:nvSpPr>
        <p:spPr>
          <a:xfrm>
            <a:off x="514350" y="4905375"/>
            <a:ext cx="857250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13" name="section-bottom-86">
            <a:extLst>
              <a:ext uri="{FF2B5EF4-FFF2-40B4-BE49-F238E27FC236}">
                <a16:creationId xmlns:a16="http://schemas.microsoft.com/office/drawing/2014/main" id="{6C114432-FF07-49F6-8180-58D93D1BAD4B}"/>
              </a:ext>
            </a:extLst>
          </p:cNvPr>
          <p:cNvSpPr>
            <a:spLocks noGrp="1"/>
          </p:cNvSpPr>
          <p:nvPr/>
        </p:nvSpPr>
        <p:spPr>
          <a:xfrm>
            <a:off x="514350" y="6515098"/>
            <a:ext cx="9010650" cy="114301"/>
          </a:xfrm>
          <a:prstGeom prst="rect">
            <a:avLst/>
          </a:prstGeom>
          <a:solidFill>
            <a:srgbClr val="D8A23A"/>
          </a:solidFill>
          <a:ln w="9525">
            <a:solidFill>
              <a:srgbClr val="D8A23A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205363590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87">
            <a:extLst>
              <a:ext uri="{FF2B5EF4-FFF2-40B4-BE49-F238E27FC236}">
                <a16:creationId xmlns:a16="http://schemas.microsoft.com/office/drawing/2014/main" id="{2FB0326F-9C74-4AB2-9E90-A007CE1BD1E7}"/>
              </a:ext>
            </a:extLst>
          </p:cNvPr>
          <p:cNvSpPr>
            <a:spLocks noGrp="1"/>
          </p:cNvSpPr>
          <p:nvPr/>
        </p:nvSpPr>
        <p:spPr>
          <a:xfrm>
            <a:off x="-47625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87">
            <a:extLst>
              <a:ext uri="{FF2B5EF4-FFF2-40B4-BE49-F238E27FC236}">
                <a16:creationId xmlns:a16="http://schemas.microsoft.com/office/drawing/2014/main" id="{2F4790D8-8F74-40BE-BAB5-D85DA328839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D8A23A"/>
          </a:solidFill>
          <a:ln w="9525">
            <a:solidFill>
              <a:srgbClr val="D8A23A"/>
            </a:solidFill>
            <a:prstDash val="solid"/>
          </a:ln>
        </p:spPr>
      </p:sp>
      <p:sp>
        <p:nvSpPr>
          <p:cNvPr id="4" name="meta-87">
            <a:extLst>
              <a:ext uri="{FF2B5EF4-FFF2-40B4-BE49-F238E27FC236}">
                <a16:creationId xmlns:a16="http://schemas.microsoft.com/office/drawing/2014/main" id="{0AA7BA15-8A13-4BBF-94ED-A4427B3F9EB1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20</a:t>
            </a:r>
          </a:p>
        </p:txBody>
      </p:sp>
      <p:sp>
        <p:nvSpPr>
          <p:cNvPr id="5" name="num-87">
            <a:extLst>
              <a:ext uri="{FF2B5EF4-FFF2-40B4-BE49-F238E27FC236}">
                <a16:creationId xmlns:a16="http://schemas.microsoft.com/office/drawing/2014/main" id="{83486BE2-9A01-4FB2-A7C6-F202AB3891A2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87</a:t>
            </a:r>
          </a:p>
        </p:txBody>
      </p:sp>
      <p:sp>
        <p:nvSpPr>
          <p:cNvPr id="6" name="foot-87">
            <a:extLst>
              <a:ext uri="{FF2B5EF4-FFF2-40B4-BE49-F238E27FC236}">
                <a16:creationId xmlns:a16="http://schemas.microsoft.com/office/drawing/2014/main" id="{006523C8-23DA-4484-8626-82EB63349680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section-label-87">
            <a:extLst>
              <a:ext uri="{FF2B5EF4-FFF2-40B4-BE49-F238E27FC236}">
                <a16:creationId xmlns:a16="http://schemas.microsoft.com/office/drawing/2014/main" id="{B8B493E3-D926-40E4-8A44-12F5341AA4EB}"/>
              </a:ext>
            </a:extLst>
          </p:cNvPr>
          <p:cNvSpPr>
            <a:spLocks noGrp="1"/>
          </p:cNvSpPr>
          <p:nvPr/>
        </p:nvSpPr>
        <p:spPr>
          <a:xfrm>
            <a:off x="514350" y="781050"/>
            <a:ext cx="285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>
                <a:solidFill>
                  <a:srgbClr val="D8A23A"/>
                </a:solidFill>
              </a:defRPr>
            </a:pPr>
            <a:r>
              <a:rPr sz="1275" b="1">
                <a:solidFill>
                  <a:srgbClr val="D8A23A"/>
                </a:solidFill>
              </a:rPr>
              <a:t>РОЗДІЛ 20</a:t>
            </a:r>
          </a:p>
        </p:txBody>
      </p:sp>
      <p:sp>
        <p:nvSpPr>
          <p:cNvPr id="8" name="section-title-87">
            <a:extLst>
              <a:ext uri="{FF2B5EF4-FFF2-40B4-BE49-F238E27FC236}">
                <a16:creationId xmlns:a16="http://schemas.microsoft.com/office/drawing/2014/main" id="{72704FC0-ECAE-4E64-9563-1D9EB4D8DFF5}"/>
              </a:ext>
            </a:extLst>
          </p:cNvPr>
          <p:cNvSpPr>
            <a:spLocks noGrp="1"/>
          </p:cNvSpPr>
          <p:nvPr/>
        </p:nvSpPr>
        <p:spPr>
          <a:xfrm>
            <a:off x="514350" y="1219200"/>
            <a:ext cx="87630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00" b="1">
                <a:solidFill>
                  <a:srgbClr val="173029"/>
                </a:solidFill>
              </a:defRPr>
            </a:pPr>
            <a:r>
              <a:rPr sz="2700" b="1">
                <a:solidFill>
                  <a:srgbClr val="173029"/>
                </a:solidFill>
              </a:rPr>
              <a:t>Значення біогеоценозів для військової та екологічної безпеки</a:t>
            </a:r>
          </a:p>
        </p:txBody>
      </p:sp>
      <p:sp>
        <p:nvSpPr>
          <p:cNvPr id="9" name="section-rule-87">
            <a:extLst>
              <a:ext uri="{FF2B5EF4-FFF2-40B4-BE49-F238E27FC236}">
                <a16:creationId xmlns:a16="http://schemas.microsoft.com/office/drawing/2014/main" id="{ACD38661-95F5-4F86-B209-D29F55217C14}"/>
              </a:ext>
            </a:extLst>
          </p:cNvPr>
          <p:cNvSpPr>
            <a:spLocks noGrp="1"/>
          </p:cNvSpPr>
          <p:nvPr/>
        </p:nvSpPr>
        <p:spPr>
          <a:xfrm>
            <a:off x="514350" y="2200275"/>
            <a:ext cx="9010650" cy="47625"/>
          </a:xfrm>
          <a:prstGeom prst="rect">
            <a:avLst/>
          </a:prstGeom>
          <a:solidFill>
            <a:srgbClr val="D8A23A"/>
          </a:solidFill>
          <a:ln w="9525">
            <a:solidFill>
              <a:srgbClr val="D8A23A"/>
            </a:solidFill>
            <a:prstDash val="solid"/>
          </a:ln>
        </p:spPr>
      </p:sp>
      <p:sp>
        <p:nvSpPr>
          <p:cNvPr id="10" name="intro-87">
            <a:extLst>
              <a:ext uri="{FF2B5EF4-FFF2-40B4-BE49-F238E27FC236}">
                <a16:creationId xmlns:a16="http://schemas.microsoft.com/office/drawing/2014/main" id="{E9DC6B73-F8FB-4966-888D-EEAD2E490E0E}"/>
              </a:ext>
            </a:extLst>
          </p:cNvPr>
          <p:cNvSpPr>
            <a:spLocks noGrp="1"/>
          </p:cNvSpPr>
          <p:nvPr/>
        </p:nvSpPr>
        <p:spPr>
          <a:xfrm>
            <a:off x="514350" y="3267075"/>
            <a:ext cx="8763000" cy="1714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0">
                <a:solidFill>
                  <a:srgbClr val="5F6F68"/>
                </a:solidFill>
              </a:defRPr>
            </a:pPr>
            <a:r>
              <a:rPr sz="1200" b="0" dirty="0" err="1">
                <a:solidFill>
                  <a:srgbClr val="5F6F68"/>
                </a:solidFill>
              </a:rPr>
              <a:t>Стан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природних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біогеоценозів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впливає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на</a:t>
            </a:r>
            <a:r>
              <a:rPr sz="1200" b="0" dirty="0">
                <a:solidFill>
                  <a:srgbClr val="5F6F68"/>
                </a:solidFill>
              </a:rPr>
              <a:t>:</a:t>
            </a:r>
          </a:p>
          <a:p>
            <a:endParaRPr sz="1200" b="0" dirty="0">
              <a:solidFill>
                <a:srgbClr val="5F6F68"/>
              </a:solidFill>
            </a:endParaRPr>
          </a:p>
          <a:p>
            <a:pPr algn="l">
              <a:defRPr sz="1200" b="0">
                <a:solidFill>
                  <a:srgbClr val="5F6F68"/>
                </a:solidFill>
              </a:defRPr>
            </a:pPr>
            <a:r>
              <a:rPr sz="1200" b="0" dirty="0">
                <a:solidFill>
                  <a:srgbClr val="5F6F68"/>
                </a:solidFill>
              </a:rPr>
              <a:t>• </a:t>
            </a:r>
            <a:r>
              <a:rPr sz="1200" b="0" dirty="0" err="1">
                <a:solidFill>
                  <a:srgbClr val="5F6F68"/>
                </a:solidFill>
              </a:rPr>
              <a:t>якість</a:t>
            </a:r>
            <a:r>
              <a:rPr sz="1200" b="0" dirty="0">
                <a:solidFill>
                  <a:srgbClr val="5F6F68"/>
                </a:solidFill>
              </a:rPr>
              <a:t> і </a:t>
            </a:r>
            <a:r>
              <a:rPr sz="1200" b="0" dirty="0" err="1">
                <a:solidFill>
                  <a:srgbClr val="5F6F68"/>
                </a:solidFill>
              </a:rPr>
              <a:t>доступність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води</a:t>
            </a:r>
            <a:r>
              <a:rPr sz="1200" b="0" dirty="0">
                <a:solidFill>
                  <a:srgbClr val="5F6F68"/>
                </a:solidFill>
              </a:rPr>
              <a:t>; </a:t>
            </a:r>
          </a:p>
          <a:p>
            <a:pPr algn="l">
              <a:defRPr sz="1200" b="0">
                <a:solidFill>
                  <a:srgbClr val="5F6F68"/>
                </a:solidFill>
              </a:defRPr>
            </a:pPr>
            <a:r>
              <a:rPr sz="1200" b="0" dirty="0">
                <a:solidFill>
                  <a:srgbClr val="5F6F68"/>
                </a:solidFill>
              </a:rPr>
              <a:t>• </a:t>
            </a:r>
            <a:r>
              <a:rPr sz="1200" b="0" dirty="0" err="1">
                <a:solidFill>
                  <a:srgbClr val="5F6F68"/>
                </a:solidFill>
              </a:rPr>
              <a:t>стійкість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ґрунтів</a:t>
            </a:r>
            <a:r>
              <a:rPr sz="1200" b="0" dirty="0">
                <a:solidFill>
                  <a:srgbClr val="5F6F68"/>
                </a:solidFill>
              </a:rPr>
              <a:t>; </a:t>
            </a:r>
          </a:p>
          <a:p>
            <a:pPr algn="l">
              <a:defRPr sz="1200" b="0">
                <a:solidFill>
                  <a:srgbClr val="5F6F68"/>
                </a:solidFill>
              </a:defRPr>
            </a:pPr>
            <a:r>
              <a:rPr sz="1200" b="0" dirty="0">
                <a:solidFill>
                  <a:srgbClr val="5F6F68"/>
                </a:solidFill>
              </a:rPr>
              <a:t>• </a:t>
            </a:r>
            <a:r>
              <a:rPr sz="1200" b="0" dirty="0" err="1">
                <a:solidFill>
                  <a:srgbClr val="5F6F68"/>
                </a:solidFill>
              </a:rPr>
              <a:t>пожежну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небезпеку</a:t>
            </a:r>
            <a:r>
              <a:rPr sz="1200" b="0" dirty="0">
                <a:solidFill>
                  <a:srgbClr val="5F6F68"/>
                </a:solidFill>
              </a:rPr>
              <a:t>; </a:t>
            </a:r>
          </a:p>
          <a:p>
            <a:pPr algn="l">
              <a:defRPr sz="1200" b="0">
                <a:solidFill>
                  <a:srgbClr val="5F6F68"/>
                </a:solidFill>
              </a:defRPr>
            </a:pPr>
            <a:r>
              <a:rPr sz="1200" b="0" dirty="0">
                <a:solidFill>
                  <a:srgbClr val="5F6F68"/>
                </a:solidFill>
              </a:rPr>
              <a:t>• </a:t>
            </a:r>
            <a:r>
              <a:rPr sz="1200" b="0" dirty="0" err="1">
                <a:solidFill>
                  <a:srgbClr val="5F6F68"/>
                </a:solidFill>
              </a:rPr>
              <a:t>санітарний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стан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території</a:t>
            </a:r>
            <a:r>
              <a:rPr sz="1200" b="0" dirty="0">
                <a:solidFill>
                  <a:srgbClr val="5F6F68"/>
                </a:solidFill>
              </a:rPr>
              <a:t>; </a:t>
            </a:r>
          </a:p>
          <a:p>
            <a:pPr algn="l">
              <a:defRPr sz="1200" b="0">
                <a:solidFill>
                  <a:srgbClr val="5F6F68"/>
                </a:solidFill>
              </a:defRPr>
            </a:pPr>
            <a:r>
              <a:rPr sz="1200" b="0" dirty="0">
                <a:solidFill>
                  <a:srgbClr val="5F6F68"/>
                </a:solidFill>
              </a:rPr>
              <a:t>• </a:t>
            </a:r>
            <a:r>
              <a:rPr sz="1200" b="0" dirty="0" err="1">
                <a:solidFill>
                  <a:srgbClr val="5F6F68"/>
                </a:solidFill>
              </a:rPr>
              <a:t>поширення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збудників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захворювань</a:t>
            </a:r>
            <a:r>
              <a:rPr sz="1200" b="0" dirty="0">
                <a:solidFill>
                  <a:srgbClr val="5F6F68"/>
                </a:solidFill>
              </a:rPr>
              <a:t>; </a:t>
            </a:r>
          </a:p>
          <a:p>
            <a:pPr algn="l">
              <a:defRPr sz="1200" b="0">
                <a:solidFill>
                  <a:srgbClr val="5F6F68"/>
                </a:solidFill>
              </a:defRPr>
            </a:pPr>
            <a:r>
              <a:rPr sz="1200" b="0" dirty="0">
                <a:solidFill>
                  <a:srgbClr val="5F6F68"/>
                </a:solidFill>
              </a:rPr>
              <a:t>• </a:t>
            </a:r>
            <a:r>
              <a:rPr sz="1200" b="0" dirty="0" err="1">
                <a:solidFill>
                  <a:srgbClr val="5F6F68"/>
                </a:solidFill>
              </a:rPr>
              <a:t>місцевий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мікроклімат</a:t>
            </a:r>
            <a:r>
              <a:rPr sz="1200" b="0" dirty="0">
                <a:solidFill>
                  <a:srgbClr val="5F6F68"/>
                </a:solidFill>
              </a:rPr>
              <a:t>; </a:t>
            </a:r>
          </a:p>
          <a:p>
            <a:pPr algn="l">
              <a:defRPr sz="1200" b="0">
                <a:solidFill>
                  <a:srgbClr val="5F6F68"/>
                </a:solidFill>
              </a:defRPr>
            </a:pPr>
            <a:r>
              <a:rPr sz="1200" b="0" dirty="0">
                <a:solidFill>
                  <a:srgbClr val="5F6F68"/>
                </a:solidFill>
              </a:rPr>
              <a:t>• </a:t>
            </a:r>
            <a:r>
              <a:rPr sz="1200" b="0" dirty="0" err="1">
                <a:solidFill>
                  <a:srgbClr val="5F6F68"/>
                </a:solidFill>
              </a:rPr>
              <a:t>можливість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безпечного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використання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земель</a:t>
            </a:r>
            <a:r>
              <a:rPr sz="1200" b="0" dirty="0">
                <a:solidFill>
                  <a:srgbClr val="5F6F68"/>
                </a:solidFill>
              </a:rPr>
              <a:t>; </a:t>
            </a:r>
          </a:p>
          <a:p>
            <a:pPr algn="l">
              <a:defRPr sz="1200" b="0">
                <a:solidFill>
                  <a:srgbClr val="5F6F68"/>
                </a:solidFill>
              </a:defRPr>
            </a:pPr>
            <a:r>
              <a:rPr sz="1200" b="0" dirty="0">
                <a:solidFill>
                  <a:srgbClr val="5F6F68"/>
                </a:solidFill>
              </a:rPr>
              <a:t>• </a:t>
            </a:r>
            <a:r>
              <a:rPr sz="1200" b="0" dirty="0" err="1">
                <a:solidFill>
                  <a:srgbClr val="5F6F68"/>
                </a:solidFill>
              </a:rPr>
              <a:t>швидкість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післявоєнного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відновлення</a:t>
            </a:r>
            <a:r>
              <a:rPr sz="1200" b="0" dirty="0">
                <a:solidFill>
                  <a:srgbClr val="5F6F68"/>
                </a:solidFill>
              </a:rPr>
              <a:t>. </a:t>
            </a:r>
          </a:p>
          <a:p>
            <a:endParaRPr sz="1200" b="0" dirty="0">
              <a:solidFill>
                <a:srgbClr val="5F6F68"/>
              </a:solidFill>
            </a:endParaRPr>
          </a:p>
          <a:p>
            <a:pPr algn="l">
              <a:defRPr sz="1200" b="0">
                <a:solidFill>
                  <a:srgbClr val="5F6F68"/>
                </a:solidFill>
              </a:defRPr>
            </a:pPr>
            <a:r>
              <a:rPr sz="1200" b="0" dirty="0" err="1">
                <a:solidFill>
                  <a:srgbClr val="5F6F68"/>
                </a:solidFill>
              </a:rPr>
              <a:t>Збережений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рослинний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покрив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зменшує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ерозію</a:t>
            </a:r>
            <a:r>
              <a:rPr sz="1200" b="0" dirty="0">
                <a:solidFill>
                  <a:srgbClr val="5F6F68"/>
                </a:solidFill>
              </a:rPr>
              <a:t>, </a:t>
            </a:r>
            <a:r>
              <a:rPr sz="1200" b="0" dirty="0" err="1">
                <a:solidFill>
                  <a:srgbClr val="5F6F68"/>
                </a:solidFill>
              </a:rPr>
              <a:t>затримує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пил</a:t>
            </a:r>
            <a:r>
              <a:rPr sz="1200" b="0" dirty="0">
                <a:solidFill>
                  <a:srgbClr val="5F6F68"/>
                </a:solidFill>
              </a:rPr>
              <a:t> і </a:t>
            </a:r>
            <a:r>
              <a:rPr sz="1200" b="0" dirty="0" err="1">
                <a:solidFill>
                  <a:srgbClr val="5F6F68"/>
                </a:solidFill>
              </a:rPr>
              <a:t>регулює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поверхневий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стік</a:t>
            </a:r>
            <a:r>
              <a:rPr sz="1200" b="0" dirty="0">
                <a:solidFill>
                  <a:srgbClr val="5F6F68"/>
                </a:solidFill>
              </a:rPr>
              <a:t>. </a:t>
            </a:r>
            <a:r>
              <a:rPr sz="1200" b="0" dirty="0" err="1">
                <a:solidFill>
                  <a:srgbClr val="5F6F68"/>
                </a:solidFill>
              </a:rPr>
              <a:t>Водно-болотні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угіддя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накопичують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воду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та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послаблюють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повені</a:t>
            </a:r>
            <a:r>
              <a:rPr sz="1200" b="0" dirty="0">
                <a:solidFill>
                  <a:srgbClr val="5F6F68"/>
                </a:solidFill>
              </a:rPr>
              <a:t>. </a:t>
            </a:r>
            <a:r>
              <a:rPr sz="1200" b="0" dirty="0" err="1">
                <a:solidFill>
                  <a:srgbClr val="5F6F68"/>
                </a:solidFill>
              </a:rPr>
              <a:t>Лісові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біогеоценози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впливають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на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мікроклімат</a:t>
            </a:r>
            <a:r>
              <a:rPr sz="1200" b="0" dirty="0">
                <a:solidFill>
                  <a:srgbClr val="5F6F68"/>
                </a:solidFill>
              </a:rPr>
              <a:t> і </a:t>
            </a:r>
            <a:r>
              <a:rPr sz="1200" b="0" dirty="0" err="1">
                <a:solidFill>
                  <a:srgbClr val="5F6F68"/>
                </a:solidFill>
              </a:rPr>
              <a:t>водний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режим</a:t>
            </a:r>
            <a:r>
              <a:rPr sz="1200" b="0" dirty="0">
                <a:solidFill>
                  <a:srgbClr val="5F6F68"/>
                </a:solidFill>
              </a:rPr>
              <a:t>.</a:t>
            </a:r>
          </a:p>
          <a:p>
            <a:endParaRPr sz="1200" b="0" dirty="0">
              <a:solidFill>
                <a:srgbClr val="5F6F68"/>
              </a:solidFill>
            </a:endParaRPr>
          </a:p>
          <a:p>
            <a:pPr algn="l">
              <a:defRPr sz="1200" b="0">
                <a:solidFill>
                  <a:srgbClr val="5F6F68"/>
                </a:solidFill>
              </a:defRPr>
            </a:pPr>
            <a:r>
              <a:rPr sz="1200" b="0" dirty="0" err="1">
                <a:solidFill>
                  <a:srgbClr val="5F6F68"/>
                </a:solidFill>
              </a:rPr>
              <a:t>Отже</a:t>
            </a:r>
            <a:r>
              <a:rPr sz="1200" b="0" dirty="0">
                <a:solidFill>
                  <a:srgbClr val="5F6F68"/>
                </a:solidFill>
              </a:rPr>
              <a:t>, </a:t>
            </a:r>
            <a:r>
              <a:rPr sz="1200" b="0" dirty="0" err="1">
                <a:solidFill>
                  <a:srgbClr val="5F6F68"/>
                </a:solidFill>
              </a:rPr>
              <a:t>охорона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біогеоценозів</a:t>
            </a:r>
            <a:r>
              <a:rPr sz="1200" b="0" dirty="0">
                <a:solidFill>
                  <a:srgbClr val="5F6F68"/>
                </a:solidFill>
              </a:rPr>
              <a:t> має </a:t>
            </a:r>
            <a:r>
              <a:rPr sz="1200" b="0" dirty="0" err="1">
                <a:solidFill>
                  <a:srgbClr val="5F6F68"/>
                </a:solidFill>
              </a:rPr>
              <a:t>не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лише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природоохоронне</a:t>
            </a:r>
            <a:r>
              <a:rPr sz="1200" b="0" dirty="0">
                <a:solidFill>
                  <a:srgbClr val="5F6F68"/>
                </a:solidFill>
              </a:rPr>
              <a:t>, а й </a:t>
            </a:r>
            <a:r>
              <a:rPr sz="1200" b="0" dirty="0" err="1">
                <a:solidFill>
                  <a:srgbClr val="5F6F68"/>
                </a:solidFill>
              </a:rPr>
              <a:t>важливе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безпекове</a:t>
            </a:r>
            <a:r>
              <a:rPr sz="1200" b="0" dirty="0">
                <a:solidFill>
                  <a:srgbClr val="5F6F68"/>
                </a:solidFill>
              </a:rPr>
              <a:t> </a:t>
            </a:r>
            <a:r>
              <a:rPr sz="1200" b="0" dirty="0" err="1">
                <a:solidFill>
                  <a:srgbClr val="5F6F68"/>
                </a:solidFill>
              </a:rPr>
              <a:t>значення</a:t>
            </a:r>
            <a:r>
              <a:rPr sz="1200" b="0" dirty="0">
                <a:solidFill>
                  <a:srgbClr val="5F6F68"/>
                </a:solidFill>
              </a:rPr>
              <a:t>.</a:t>
            </a:r>
          </a:p>
        </p:txBody>
      </p:sp>
      <p:sp>
        <p:nvSpPr>
          <p:cNvPr id="12" name="child-87">
            <a:extLst>
              <a:ext uri="{FF2B5EF4-FFF2-40B4-BE49-F238E27FC236}">
                <a16:creationId xmlns:a16="http://schemas.microsoft.com/office/drawing/2014/main" id="{0F78E4CB-2728-4118-AC13-4CD9605A0C13}"/>
              </a:ext>
            </a:extLst>
          </p:cNvPr>
          <p:cNvSpPr>
            <a:spLocks noGrp="1"/>
          </p:cNvSpPr>
          <p:nvPr/>
        </p:nvSpPr>
        <p:spPr>
          <a:xfrm>
            <a:off x="514350" y="4905375"/>
            <a:ext cx="857250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13" name="section-bottom-87">
            <a:extLst>
              <a:ext uri="{FF2B5EF4-FFF2-40B4-BE49-F238E27FC236}">
                <a16:creationId xmlns:a16="http://schemas.microsoft.com/office/drawing/2014/main" id="{53129F27-4F01-4962-BB43-2ED8300BAB3C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D8A23A"/>
          </a:solidFill>
          <a:ln w="9525">
            <a:solidFill>
              <a:srgbClr val="D8A23A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81458770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88">
            <a:extLst>
              <a:ext uri="{FF2B5EF4-FFF2-40B4-BE49-F238E27FC236}">
                <a16:creationId xmlns:a16="http://schemas.microsoft.com/office/drawing/2014/main" id="{B868E6CD-5FEB-4DA6-B521-E0291CA40BE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AF8F0"/>
          </a:solidFill>
          <a:ln w="9525">
            <a:solidFill>
              <a:srgbClr val="FAF8F0"/>
            </a:solidFill>
            <a:prstDash val="solid"/>
          </a:ln>
        </p:spPr>
      </p:sp>
      <p:sp>
        <p:nvSpPr>
          <p:cNvPr id="3" name="edge-88">
            <a:extLst>
              <a:ext uri="{FF2B5EF4-FFF2-40B4-BE49-F238E27FC236}">
                <a16:creationId xmlns:a16="http://schemas.microsoft.com/office/drawing/2014/main" id="{626A7481-F97C-45DA-8E90-D0871FF4C0A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D8A23A"/>
          </a:solidFill>
          <a:ln w="9525">
            <a:solidFill>
              <a:srgbClr val="D8A23A"/>
            </a:solidFill>
            <a:prstDash val="solid"/>
          </a:ln>
        </p:spPr>
      </p:sp>
      <p:sp>
        <p:nvSpPr>
          <p:cNvPr id="4" name="meta-88">
            <a:extLst>
              <a:ext uri="{FF2B5EF4-FFF2-40B4-BE49-F238E27FC236}">
                <a16:creationId xmlns:a16="http://schemas.microsoft.com/office/drawing/2014/main" id="{A2BFE5FF-AA5C-47FB-A293-6C2956640382}"/>
              </a:ext>
            </a:extLst>
          </p:cNvPr>
          <p:cNvSpPr>
            <a:spLocks noGrp="1"/>
          </p:cNvSpPr>
          <p:nvPr/>
        </p:nvSpPr>
        <p:spPr>
          <a:xfrm>
            <a:off x="514350" y="2286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E654D"/>
                </a:solidFill>
              </a:defRPr>
            </a:pPr>
            <a:r>
              <a:rPr sz="975" b="1">
                <a:solidFill>
                  <a:srgbClr val="2E654D"/>
                </a:solidFill>
              </a:rPr>
              <a:t>ВІЙСЬКОВА ЕКОЛОГІЯ  ·  ВИСНОВКИ</a:t>
            </a:r>
          </a:p>
        </p:txBody>
      </p:sp>
      <p:sp>
        <p:nvSpPr>
          <p:cNvPr id="5" name="num-88">
            <a:extLst>
              <a:ext uri="{FF2B5EF4-FFF2-40B4-BE49-F238E27FC236}">
                <a16:creationId xmlns:a16="http://schemas.microsoft.com/office/drawing/2014/main" id="{9C93CC7B-B9F8-402F-8D2F-BD3035D691A1}"/>
              </a:ext>
            </a:extLst>
          </p:cNvPr>
          <p:cNvSpPr>
            <a:spLocks noGrp="1"/>
          </p:cNvSpPr>
          <p:nvPr/>
        </p:nvSpPr>
        <p:spPr>
          <a:xfrm>
            <a:off x="10572750" y="333375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88</a:t>
            </a:r>
          </a:p>
        </p:txBody>
      </p:sp>
      <p:sp>
        <p:nvSpPr>
          <p:cNvPr id="6" name="foot-88">
            <a:extLst>
              <a:ext uri="{FF2B5EF4-FFF2-40B4-BE49-F238E27FC236}">
                <a16:creationId xmlns:a16="http://schemas.microsoft.com/office/drawing/2014/main" id="{46CB721F-5281-4B00-9808-F2396EAD7FC1}"/>
              </a:ext>
            </a:extLst>
          </p:cNvPr>
          <p:cNvSpPr>
            <a:spLocks noGrp="1"/>
          </p:cNvSpPr>
          <p:nvPr/>
        </p:nvSpPr>
        <p:spPr>
          <a:xfrm>
            <a:off x="10287000" y="6210300"/>
            <a:ext cx="1571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БІОГЕОЦЕНОЗ</a:t>
            </a:r>
          </a:p>
        </p:txBody>
      </p:sp>
      <p:sp>
        <p:nvSpPr>
          <p:cNvPr id="7" name="title-88">
            <a:extLst>
              <a:ext uri="{FF2B5EF4-FFF2-40B4-BE49-F238E27FC236}">
                <a16:creationId xmlns:a16="http://schemas.microsoft.com/office/drawing/2014/main" id="{A58B8F96-0047-404B-8F9C-BBD224B823FB}"/>
              </a:ext>
            </a:extLst>
          </p:cNvPr>
          <p:cNvSpPr>
            <a:spLocks noGrp="1"/>
          </p:cNvSpPr>
          <p:nvPr/>
        </p:nvSpPr>
        <p:spPr>
          <a:xfrm>
            <a:off x="514350" y="685800"/>
            <a:ext cx="87630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150" b="1">
                <a:solidFill>
                  <a:srgbClr val="173029"/>
                </a:solidFill>
              </a:defRPr>
            </a:pPr>
            <a:r>
              <a:rPr sz="3150" b="1">
                <a:solidFill>
                  <a:srgbClr val="173029"/>
                </a:solidFill>
              </a:rPr>
              <a:t>Висновки</a:t>
            </a:r>
          </a:p>
        </p:txBody>
      </p:sp>
      <p:sp>
        <p:nvSpPr>
          <p:cNvPr id="8" name="rule-88">
            <a:extLst>
              <a:ext uri="{FF2B5EF4-FFF2-40B4-BE49-F238E27FC236}">
                <a16:creationId xmlns:a16="http://schemas.microsoft.com/office/drawing/2014/main" id="{17F6599C-935B-4AAB-AA64-1A68D0338F8C}"/>
              </a:ext>
            </a:extLst>
          </p:cNvPr>
          <p:cNvSpPr>
            <a:spLocks noGrp="1"/>
          </p:cNvSpPr>
          <p:nvPr/>
        </p:nvSpPr>
        <p:spPr>
          <a:xfrm>
            <a:off x="514350" y="1504950"/>
            <a:ext cx="9010650" cy="38100"/>
          </a:xfrm>
          <a:prstGeom prst="rect">
            <a:avLst/>
          </a:prstGeom>
          <a:solidFill>
            <a:srgbClr val="D8A23A"/>
          </a:solidFill>
          <a:ln w="9525">
            <a:solidFill>
              <a:srgbClr val="D8A23A"/>
            </a:solidFill>
            <a:prstDash val="solid"/>
          </a:ln>
        </p:spPr>
      </p:sp>
      <p:sp>
        <p:nvSpPr>
          <p:cNvPr id="9" name="box-88">
            <a:extLst>
              <a:ext uri="{FF2B5EF4-FFF2-40B4-BE49-F238E27FC236}">
                <a16:creationId xmlns:a16="http://schemas.microsoft.com/office/drawing/2014/main" id="{C138C500-7BFF-4E08-B97B-CC2B5D35218C}"/>
              </a:ext>
            </a:extLst>
          </p:cNvPr>
          <p:cNvSpPr>
            <a:spLocks noGrp="1"/>
          </p:cNvSpPr>
          <p:nvPr/>
        </p:nvSpPr>
        <p:spPr>
          <a:xfrm>
            <a:off x="514350" y="1924050"/>
            <a:ext cx="9010650" cy="3952875"/>
          </a:xfrm>
          <a:prstGeom prst="roundRect">
            <a:avLst>
              <a:gd name="adj" fmla="val 2892"/>
            </a:avLst>
          </a:prstGeom>
          <a:solidFill>
            <a:srgbClr val="123A2F"/>
          </a:solidFill>
          <a:ln w="9525">
            <a:solidFill>
              <a:srgbClr val="123A2F"/>
            </a:solidFill>
            <a:prstDash val="solid"/>
          </a:ln>
        </p:spPr>
      </p:sp>
      <p:sp>
        <p:nvSpPr>
          <p:cNvPr id="10" name="body-88">
            <a:extLst>
              <a:ext uri="{FF2B5EF4-FFF2-40B4-BE49-F238E27FC236}">
                <a16:creationId xmlns:a16="http://schemas.microsoft.com/office/drawing/2014/main" id="{E344B1EE-CBF9-402F-8C2A-673B51DEDF79}"/>
              </a:ext>
            </a:extLst>
          </p:cNvPr>
          <p:cNvSpPr>
            <a:spLocks noGrp="1"/>
          </p:cNvSpPr>
          <p:nvPr/>
        </p:nvSpPr>
        <p:spPr>
          <a:xfrm>
            <a:off x="857250" y="2190750"/>
            <a:ext cx="8286750" cy="3429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FFFFFF"/>
                </a:solidFill>
              </a:defRPr>
            </a:pPr>
            <a:r>
              <a:rPr sz="1275" b="0">
                <a:solidFill>
                  <a:srgbClr val="FFFFFF"/>
                </a:solidFill>
              </a:rPr>
              <a:t>Біогеоценоз є цілісною природною системою, до складу якої входять біоценоз та абіотичне середовище. Усі компоненти пов’язані потоками енергії, колообігами речовин і системою взаємних впливів.</a:t>
            </a:r>
          </a:p>
          <a:p>
            <a:endParaRPr sz="1275" b="0">
              <a:solidFill>
                <a:srgbClr val="FFFFFF"/>
              </a:solidFill>
            </a:endParaRPr>
          </a:p>
          <a:p>
            <a:pPr algn="l">
              <a:defRPr sz="1275" b="0">
                <a:solidFill>
                  <a:srgbClr val="FFFFFF"/>
                </a:solidFill>
              </a:defRPr>
            </a:pPr>
            <a:r>
              <a:rPr sz="1275" b="0">
                <a:solidFill>
                  <a:srgbClr val="FFFFFF"/>
                </a:solidFill>
              </a:rPr>
              <a:t>Біоценоз охоплює популяції рослин, тварин, грибів і мікроорганізмів. Його характеризують видовий склад, просторове розміщення, трофічна структура та біотичні взаємозв’язки.</a:t>
            </a:r>
          </a:p>
          <a:p>
            <a:endParaRPr sz="1275" b="0">
              <a:solidFill>
                <a:srgbClr val="FFFFFF"/>
              </a:solidFill>
            </a:endParaRPr>
          </a:p>
          <a:p>
            <a:pPr algn="l">
              <a:defRPr sz="1275" b="0">
                <a:solidFill>
                  <a:srgbClr val="FFFFFF"/>
                </a:solidFill>
              </a:defRPr>
            </a:pPr>
            <a:r>
              <a:rPr sz="1275" b="0">
                <a:solidFill>
                  <a:srgbClr val="FFFFFF"/>
                </a:solidFill>
              </a:rPr>
              <a:t>Екологічна сукцесія є закономірним процесом зміни угруповань. Первинна сукцесія починається на поверхні без сформованого ґрунту, а вторинна — на території, де ґрунт і частина біологічних компонентів збереглися.</a:t>
            </a:r>
          </a:p>
          <a:p>
            <a:endParaRPr sz="1275" b="0">
              <a:solidFill>
                <a:srgbClr val="FFFFFF"/>
              </a:solidFill>
            </a:endParaRPr>
          </a:p>
          <a:p>
            <a:pPr algn="l">
              <a:defRPr sz="1275" b="0">
                <a:solidFill>
                  <a:srgbClr val="FFFFFF"/>
                </a:solidFill>
              </a:defRPr>
            </a:pPr>
            <a:r>
              <a:rPr sz="1275" b="0">
                <a:solidFill>
                  <a:srgbClr val="FFFFFF"/>
                </a:solidFill>
              </a:rPr>
              <a:t>Військова діяльність може запускати, прискорювати або змінювати напрям сукцесії. Механічні пошкодження, пожежі, хімічне забруднення та фрагментація оселищ зменшують стійкість біогеоценозів і порушують їхні функції.</a:t>
            </a:r>
          </a:p>
          <a:p>
            <a:endParaRPr sz="1275" b="0">
              <a:solidFill>
                <a:srgbClr val="FFFFFF"/>
              </a:solidFill>
            </a:endParaRPr>
          </a:p>
          <a:p>
            <a:pPr algn="l">
              <a:defRPr sz="1275" b="0">
                <a:solidFill>
                  <a:srgbClr val="FFFFFF"/>
                </a:solidFill>
              </a:defRPr>
            </a:pPr>
            <a:r>
              <a:rPr sz="1275" b="0">
                <a:solidFill>
                  <a:srgbClr val="FFFFFF"/>
                </a:solidFill>
              </a:rPr>
              <a:t>Відновлення територій повинно враховувати природні сукцесійні процеси. Там, де природного відновлення недостатньо, застосовують рекультивацію, ремедіацію, відновлення водного режиму та висаджування місцевих видів.</a:t>
            </a:r>
          </a:p>
        </p:txBody>
      </p:sp>
      <p:sp>
        <p:nvSpPr>
          <p:cNvPr id="11" name="bottom-88">
            <a:extLst>
              <a:ext uri="{FF2B5EF4-FFF2-40B4-BE49-F238E27FC236}">
                <a16:creationId xmlns:a16="http://schemas.microsoft.com/office/drawing/2014/main" id="{99274C48-A4C9-4D9F-93C0-B9630B3D7032}"/>
              </a:ext>
            </a:extLst>
          </p:cNvPr>
          <p:cNvSpPr>
            <a:spLocks noGrp="1"/>
          </p:cNvSpPr>
          <p:nvPr/>
        </p:nvSpPr>
        <p:spPr>
          <a:xfrm>
            <a:off x="514350" y="6115050"/>
            <a:ext cx="9010650" cy="38100"/>
          </a:xfrm>
          <a:prstGeom prst="rect">
            <a:avLst/>
          </a:prstGeom>
          <a:solidFill>
            <a:srgbClr val="D8A23A"/>
          </a:solidFill>
          <a:ln w="9525">
            <a:solidFill>
              <a:srgbClr val="D8A23A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576240849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7755</Words>
  <Application>Microsoft Office PowerPoint</Application>
  <DocSecurity>0</DocSecurity>
  <PresentationFormat>Широкий екран</PresentationFormat>
  <Paragraphs>1485</Paragraphs>
  <Slides>89</Slides>
  <Notes>89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89</vt:i4>
      </vt:variant>
    </vt:vector>
  </HeadingPairs>
  <TitlesOfParts>
    <vt:vector size="91" baseType="lpstr">
      <vt:lpstr>Calibri</vt:lpstr>
      <vt:lpstr>ChatGPT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Lenovo</cp:lastModifiedBy>
  <cp:revision>2</cp:revision>
  <dcterms:created xsi:type="dcterms:W3CDTF">2026-09-07T08:08:08Z</dcterms:created>
  <dcterms:modified xsi:type="dcterms:W3CDTF">2026-09-07T10:19:51Z</dcterms:modified>
</cp:coreProperties>
</file>