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- Додатковий протокол I до Женевських конвенцій: https://ihl-databases.icrc.org/en/ihl-treaties/api-1977</a:t>
            </a:r>
          </a:p>
          <a:p>
            <a:r>
              <a:t>- Конвенція ENMOD (зазначена у вихідному тексті).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- Додатковий протокол I до Женевських конвенцій: https://ihl-databases.icrc.org/en/ihl-treaties/api-1977</a:t>
            </a:r>
          </a:p>
          <a:p>
            <a:r>
              <a:t>- Конвенція ENMOD (зазначена у вихідному тексті).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«Біосфера. Екологічна ніша людства».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over-panel">
            <a:extLst>
              <a:ext uri="{FF2B5EF4-FFF2-40B4-BE49-F238E27FC236}">
                <a16:creationId xmlns:a16="http://schemas.microsoft.com/office/drawing/2014/main" id="{2D42CC59-C3D5-4760-AD74-66C267C2BAA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rgbClr val="123B32"/>
          </a:solidFill>
          <a:ln w="9525">
            <a:solidFill>
              <a:srgbClr val="123B32"/>
            </a:solidFill>
            <a:prstDash val="solid"/>
          </a:ln>
        </p:spPr>
      </p:sp>
      <p:sp>
        <p:nvSpPr>
          <p:cNvPr id="3" name="cover-edge">
            <a:extLst>
              <a:ext uri="{FF2B5EF4-FFF2-40B4-BE49-F238E27FC236}">
                <a16:creationId xmlns:a16="http://schemas.microsoft.com/office/drawing/2014/main" id="{F695852A-AD0E-4453-A538-8D944809841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4" name="cover-kicker">
            <a:extLst>
              <a:ext uri="{FF2B5EF4-FFF2-40B4-BE49-F238E27FC236}">
                <a16:creationId xmlns:a16="http://schemas.microsoft.com/office/drawing/2014/main" id="{C4433B95-695C-4868-B681-DA754ED8A85B}"/>
              </a:ext>
            </a:extLst>
          </p:cNvPr>
          <p:cNvSpPr>
            <a:spLocks noGrp="1"/>
          </p:cNvSpPr>
          <p:nvPr/>
        </p:nvSpPr>
        <p:spPr>
          <a:xfrm>
            <a:off x="666750" y="68580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79D"/>
                </a:solidFill>
              </a:defRPr>
            </a:pPr>
            <a:r>
              <a:rPr sz="1125" b="1">
                <a:solidFill>
                  <a:srgbClr val="F2D79D"/>
                </a:solidFill>
              </a:rPr>
              <a:t>ЛЕКЦІЯ З ДИСЦИПЛІНИ «ВІЙСЬКОВА ЕКОЛОГІЯ»</a:t>
            </a:r>
          </a:p>
        </p:txBody>
      </p:sp>
      <p:sp>
        <p:nvSpPr>
          <p:cNvPr id="5" name="cover-title">
            <a:extLst>
              <a:ext uri="{FF2B5EF4-FFF2-40B4-BE49-F238E27FC236}">
                <a16:creationId xmlns:a16="http://schemas.microsoft.com/office/drawing/2014/main" id="{32D54E6B-C88A-402F-AEFD-E42BF615B403}"/>
              </a:ext>
            </a:extLst>
          </p:cNvPr>
          <p:cNvSpPr>
            <a:spLocks noGrp="1"/>
          </p:cNvSpPr>
          <p:nvPr/>
        </p:nvSpPr>
        <p:spPr>
          <a:xfrm>
            <a:off x="666750" y="1238250"/>
            <a:ext cx="5905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6" name="cover-subtitle">
            <a:extLst>
              <a:ext uri="{FF2B5EF4-FFF2-40B4-BE49-F238E27FC236}">
                <a16:creationId xmlns:a16="http://schemas.microsoft.com/office/drawing/2014/main" id="{B936B80E-877E-44A2-99E4-CCC759E0CD0B}"/>
              </a:ext>
            </a:extLst>
          </p:cNvPr>
          <p:cNvSpPr>
            <a:spLocks noGrp="1"/>
          </p:cNvSpPr>
          <p:nvPr/>
        </p:nvSpPr>
        <p:spPr>
          <a:xfrm>
            <a:off x="666750" y="2076450"/>
            <a:ext cx="5905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Екологічна ніша людства</a:t>
            </a:r>
          </a:p>
        </p:txBody>
      </p:sp>
      <p:sp>
        <p:nvSpPr>
          <p:cNvPr id="7" name="cover-rule">
            <a:extLst>
              <a:ext uri="{FF2B5EF4-FFF2-40B4-BE49-F238E27FC236}">
                <a16:creationId xmlns:a16="http://schemas.microsoft.com/office/drawing/2014/main" id="{4B43A19B-B43D-4177-8348-8C0AFD4BE217}"/>
              </a:ext>
            </a:extLst>
          </p:cNvPr>
          <p:cNvSpPr>
            <a:spLocks noGrp="1"/>
          </p:cNvSpPr>
          <p:nvPr/>
        </p:nvSpPr>
        <p:spPr>
          <a:xfrm>
            <a:off x="666750" y="3333750"/>
            <a:ext cx="2381250" cy="5715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8" name="cover-note">
            <a:extLst>
              <a:ext uri="{FF2B5EF4-FFF2-40B4-BE49-F238E27FC236}">
                <a16:creationId xmlns:a16="http://schemas.microsoft.com/office/drawing/2014/main" id="{66EB156A-F0AC-4C3F-B31C-14871671C3C0}"/>
              </a:ext>
            </a:extLst>
          </p:cNvPr>
          <p:cNvSpPr>
            <a:spLocks noGrp="1"/>
          </p:cNvSpPr>
          <p:nvPr/>
        </p:nvSpPr>
        <p:spPr>
          <a:xfrm>
            <a:off x="666750" y="3686175"/>
            <a:ext cx="561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E4ECE6"/>
                </a:solidFill>
              </a:defRPr>
            </a:pPr>
            <a:r>
              <a:rPr sz="1500" b="1">
                <a:solidFill>
                  <a:srgbClr val="E4ECE6"/>
                </a:solidFill>
              </a:rPr>
              <a:t>12 розділів · по 2 слайди на кожен пункт</a:t>
            </a:r>
          </a:p>
        </p:txBody>
      </p:sp>
      <p:sp>
        <p:nvSpPr>
          <p:cNvPr id="9" name="cover-purpose">
            <a:extLst>
              <a:ext uri="{FF2B5EF4-FFF2-40B4-BE49-F238E27FC236}">
                <a16:creationId xmlns:a16="http://schemas.microsoft.com/office/drawing/2014/main" id="{C0F5578A-1AF1-434C-BAA3-45B470884FE3}"/>
              </a:ext>
            </a:extLst>
          </p:cNvPr>
          <p:cNvSpPr>
            <a:spLocks noGrp="1"/>
          </p:cNvSpPr>
          <p:nvPr/>
        </p:nvSpPr>
        <p:spPr>
          <a:xfrm>
            <a:off x="666750" y="4533900"/>
            <a:ext cx="5619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D6E0D8"/>
                </a:solidFill>
              </a:defRPr>
            </a:pPr>
            <a:r>
              <a:rPr sz="1500" b="0">
                <a:solidFill>
                  <a:srgbClr val="D6E0D8"/>
                </a:solidFill>
              </a:rPr>
              <a:t>Від закономірностей біосфери — до військово-екологічних ризиків, відповідальності та відновлення</a:t>
            </a:r>
          </a:p>
        </p:txBody>
      </p:sp>
    </p:spTree>
    <p:extLst>
      <p:ext uri="{BB962C8B-B14F-4D97-AF65-F5344CB8AC3E}">
        <p14:creationId xmlns:p14="http://schemas.microsoft.com/office/powerpoint/2010/main" val="31328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">
            <a:extLst>
              <a:ext uri="{FF2B5EF4-FFF2-40B4-BE49-F238E27FC236}">
                <a16:creationId xmlns:a16="http://schemas.microsoft.com/office/drawing/2014/main" id="{C1BB41CF-989C-42DF-A121-D974C6CBDB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1">
            <a:extLst>
              <a:ext uri="{FF2B5EF4-FFF2-40B4-BE49-F238E27FC236}">
                <a16:creationId xmlns:a16="http://schemas.microsoft.com/office/drawing/2014/main" id="{A31186D3-42AA-4D0C-A58E-A0211C5C69F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4" name="course-1">
            <a:extLst>
              <a:ext uri="{FF2B5EF4-FFF2-40B4-BE49-F238E27FC236}">
                <a16:creationId xmlns:a16="http://schemas.microsoft.com/office/drawing/2014/main" id="{BD4F58F1-2B87-485A-933C-2EBAF2C99AA2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1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1">
            <a:extLst>
              <a:ext uri="{FF2B5EF4-FFF2-40B4-BE49-F238E27FC236}">
                <a16:creationId xmlns:a16="http://schemas.microsoft.com/office/drawing/2014/main" id="{72C0A10F-BA79-41FD-BC5A-788BC763B5B5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Біосфера — глобальна оболонка життя і взаємодії</a:t>
            </a:r>
          </a:p>
        </p:txBody>
      </p:sp>
      <p:sp>
        <p:nvSpPr>
          <p:cNvPr id="6" name="rule-1">
            <a:extLst>
              <a:ext uri="{FF2B5EF4-FFF2-40B4-BE49-F238E27FC236}">
                <a16:creationId xmlns:a16="http://schemas.microsoft.com/office/drawing/2014/main" id="{B9AF1E8A-1B02-4B7B-87F2-03F36831C63B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7" name="number-1">
            <a:extLst>
              <a:ext uri="{FF2B5EF4-FFF2-40B4-BE49-F238E27FC236}">
                <a16:creationId xmlns:a16="http://schemas.microsoft.com/office/drawing/2014/main" id="{F85B5889-8418-44AD-876A-C4DB10C10A17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8" name="foot-1">
            <a:extLst>
              <a:ext uri="{FF2B5EF4-FFF2-40B4-BE49-F238E27FC236}">
                <a16:creationId xmlns:a16="http://schemas.microsoft.com/office/drawing/2014/main" id="{4FFB8F3E-F304-4BB0-B825-74A0E4FB9856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def-1">
            <a:extLst>
              <a:ext uri="{FF2B5EF4-FFF2-40B4-BE49-F238E27FC236}">
                <a16:creationId xmlns:a16="http://schemas.microsoft.com/office/drawing/2014/main" id="{6BB487B9-3DD9-47A2-BCB3-627102E3EFD8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029"/>
                </a:solidFill>
              </a:defRPr>
            </a:pPr>
            <a:r>
              <a:rPr sz="1650" b="1">
                <a:solidFill>
                  <a:srgbClr val="173029"/>
                </a:solidFill>
              </a:rPr>
              <a:t>Біосфера охоплює нижню частину атмосфери, всю гідросферу та верхню частину літосфери, де жива речовина змінює повітря, воду, ґрунти й породи.</a:t>
            </a:r>
          </a:p>
        </p:txBody>
      </p:sp>
      <p:sp>
        <p:nvSpPr>
          <p:cNvPr id="10" name="num-1-0">
            <a:extLst>
              <a:ext uri="{FF2B5EF4-FFF2-40B4-BE49-F238E27FC236}">
                <a16:creationId xmlns:a16="http://schemas.microsoft.com/office/drawing/2014/main" id="{96AB85C5-D138-4F46-B354-79891582A9AD}"/>
              </a:ext>
            </a:extLst>
          </p:cNvPr>
          <p:cNvSpPr>
            <a:spLocks noGrp="1"/>
          </p:cNvSpPr>
          <p:nvPr/>
        </p:nvSpPr>
        <p:spPr>
          <a:xfrm>
            <a:off x="5143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01</a:t>
            </a:r>
          </a:p>
        </p:txBody>
      </p:sp>
      <p:sp>
        <p:nvSpPr>
          <p:cNvPr id="11" name="head-1-0">
            <a:extLst>
              <a:ext uri="{FF2B5EF4-FFF2-40B4-BE49-F238E27FC236}">
                <a16:creationId xmlns:a16="http://schemas.microsoft.com/office/drawing/2014/main" id="{5A64DCE3-096B-4C8D-A3AC-A1E97000D568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Жива речовина</a:t>
            </a:r>
          </a:p>
        </p:txBody>
      </p:sp>
      <p:sp>
        <p:nvSpPr>
          <p:cNvPr id="12" name="body-1-0">
            <a:extLst>
              <a:ext uri="{FF2B5EF4-FFF2-40B4-BE49-F238E27FC236}">
                <a16:creationId xmlns:a16="http://schemas.microsoft.com/office/drawing/2014/main" id="{A572B7D0-943F-453D-9D8A-923E5683C4D7}"/>
              </a:ext>
            </a:extLst>
          </p:cNvPr>
          <p:cNvSpPr>
            <a:spLocks noGrp="1"/>
          </p:cNvSpPr>
          <p:nvPr/>
        </p:nvSpPr>
        <p:spPr>
          <a:xfrm>
            <a:off x="5143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Усі рослини, тварини, гриби, бактерії та інші організми планети.</a:t>
            </a:r>
          </a:p>
        </p:txBody>
      </p:sp>
      <p:sp>
        <p:nvSpPr>
          <p:cNvPr id="13" name="line-1-0">
            <a:extLst>
              <a:ext uri="{FF2B5EF4-FFF2-40B4-BE49-F238E27FC236}">
                <a16:creationId xmlns:a16="http://schemas.microsoft.com/office/drawing/2014/main" id="{6132AA44-87F0-47B7-94FE-27813C0F077C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2624F"/>
          </a:solidFill>
          <a:ln w="9525">
            <a:solidFill>
              <a:srgbClr val="32624F"/>
            </a:solidFill>
            <a:prstDash val="solid"/>
          </a:ln>
        </p:spPr>
      </p:sp>
      <p:sp>
        <p:nvSpPr>
          <p:cNvPr id="14" name="num-1-1">
            <a:extLst>
              <a:ext uri="{FF2B5EF4-FFF2-40B4-BE49-F238E27FC236}">
                <a16:creationId xmlns:a16="http://schemas.microsoft.com/office/drawing/2014/main" id="{72EC7A9B-0B6A-44D1-BC71-962721839F80}"/>
              </a:ext>
            </a:extLst>
          </p:cNvPr>
          <p:cNvSpPr>
            <a:spLocks noGrp="1"/>
          </p:cNvSpPr>
          <p:nvPr/>
        </p:nvSpPr>
        <p:spPr>
          <a:xfrm>
            <a:off x="35242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02</a:t>
            </a:r>
          </a:p>
        </p:txBody>
      </p:sp>
      <p:sp>
        <p:nvSpPr>
          <p:cNvPr id="15" name="head-1-1">
            <a:extLst>
              <a:ext uri="{FF2B5EF4-FFF2-40B4-BE49-F238E27FC236}">
                <a16:creationId xmlns:a16="http://schemas.microsoft.com/office/drawing/2014/main" id="{292B3B8F-16F2-4B7B-8FD1-66C47CDF51A9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Речовини біосфери</a:t>
            </a:r>
          </a:p>
        </p:txBody>
      </p:sp>
      <p:sp>
        <p:nvSpPr>
          <p:cNvPr id="16" name="body-1-1">
            <a:extLst>
              <a:ext uri="{FF2B5EF4-FFF2-40B4-BE49-F238E27FC236}">
                <a16:creationId xmlns:a16="http://schemas.microsoft.com/office/drawing/2014/main" id="{0A661E47-5EDB-46E8-8948-61712DEA0602}"/>
              </a:ext>
            </a:extLst>
          </p:cNvPr>
          <p:cNvSpPr>
            <a:spLocks noGrp="1"/>
          </p:cNvSpPr>
          <p:nvPr/>
        </p:nvSpPr>
        <p:spPr>
          <a:xfrm>
            <a:off x="35242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Біогенна утворена життям; косна — без його прямої участі; біокосна — спільною дією, як ґрунт.</a:t>
            </a:r>
          </a:p>
        </p:txBody>
      </p:sp>
      <p:sp>
        <p:nvSpPr>
          <p:cNvPr id="17" name="line-1-1">
            <a:extLst>
              <a:ext uri="{FF2B5EF4-FFF2-40B4-BE49-F238E27FC236}">
                <a16:creationId xmlns:a16="http://schemas.microsoft.com/office/drawing/2014/main" id="{2B955B1C-FB7E-4CB8-91A4-807BC6B13D91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8" name="num-1-2">
            <a:extLst>
              <a:ext uri="{FF2B5EF4-FFF2-40B4-BE49-F238E27FC236}">
                <a16:creationId xmlns:a16="http://schemas.microsoft.com/office/drawing/2014/main" id="{3EA7C6F1-A8D1-41D7-8DF0-08C1BAA32E13}"/>
              </a:ext>
            </a:extLst>
          </p:cNvPr>
          <p:cNvSpPr>
            <a:spLocks noGrp="1"/>
          </p:cNvSpPr>
          <p:nvPr/>
        </p:nvSpPr>
        <p:spPr>
          <a:xfrm>
            <a:off x="65341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03</a:t>
            </a:r>
          </a:p>
        </p:txBody>
      </p:sp>
      <p:sp>
        <p:nvSpPr>
          <p:cNvPr id="19" name="head-1-2">
            <a:extLst>
              <a:ext uri="{FF2B5EF4-FFF2-40B4-BE49-F238E27FC236}">
                <a16:creationId xmlns:a16="http://schemas.microsoft.com/office/drawing/2014/main" id="{B017DD4A-5D21-4590-8C4D-87175B3C35BA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Межі життя</a:t>
            </a:r>
          </a:p>
        </p:txBody>
      </p:sp>
      <p:sp>
        <p:nvSpPr>
          <p:cNvPr id="20" name="body-1-2">
            <a:extLst>
              <a:ext uri="{FF2B5EF4-FFF2-40B4-BE49-F238E27FC236}">
                <a16:creationId xmlns:a16="http://schemas.microsoft.com/office/drawing/2014/main" id="{03189AF8-93DD-45F9-B880-F24F35679FBD}"/>
              </a:ext>
            </a:extLst>
          </p:cNvPr>
          <p:cNvSpPr>
            <a:spLocks noGrp="1"/>
          </p:cNvSpPr>
          <p:nvPr/>
        </p:nvSpPr>
        <p:spPr>
          <a:xfrm>
            <a:off x="65341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Їх визначають вода, температура, кисень, тиск, поживні речовини та сонячна радіація.</a:t>
            </a:r>
          </a:p>
        </p:txBody>
      </p:sp>
      <p:sp>
        <p:nvSpPr>
          <p:cNvPr id="21" name="line-1-2">
            <a:extLst>
              <a:ext uri="{FF2B5EF4-FFF2-40B4-BE49-F238E27FC236}">
                <a16:creationId xmlns:a16="http://schemas.microsoft.com/office/drawing/2014/main" id="{17D7B18F-0AFF-4024-8EC4-68C2DD77AC7B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76142"/>
          </a:solidFill>
          <a:ln w="9525">
            <a:solidFill>
              <a:srgbClr val="A7614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831707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">
            <a:extLst>
              <a:ext uri="{FF2B5EF4-FFF2-40B4-BE49-F238E27FC236}">
                <a16:creationId xmlns:a16="http://schemas.microsoft.com/office/drawing/2014/main" id="{2353F2B4-6CFE-489F-AEE2-B2E500CD635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2">
            <a:extLst>
              <a:ext uri="{FF2B5EF4-FFF2-40B4-BE49-F238E27FC236}">
                <a16:creationId xmlns:a16="http://schemas.microsoft.com/office/drawing/2014/main" id="{02479126-A9E5-485A-925D-7F83447ED66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4" name="course-2">
            <a:extLst>
              <a:ext uri="{FF2B5EF4-FFF2-40B4-BE49-F238E27FC236}">
                <a16:creationId xmlns:a16="http://schemas.microsoft.com/office/drawing/2014/main" id="{3486235A-66DD-4276-8A73-92C698DADAE9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1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2">
            <a:extLst>
              <a:ext uri="{FF2B5EF4-FFF2-40B4-BE49-F238E27FC236}">
                <a16:creationId xmlns:a16="http://schemas.microsoft.com/office/drawing/2014/main" id="{1C10B6D6-7817-45D0-9E63-A7326366F9F1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Життя організоване від організму до біосфери</a:t>
            </a:r>
          </a:p>
        </p:txBody>
      </p:sp>
      <p:sp>
        <p:nvSpPr>
          <p:cNvPr id="6" name="rule-2">
            <a:extLst>
              <a:ext uri="{FF2B5EF4-FFF2-40B4-BE49-F238E27FC236}">
                <a16:creationId xmlns:a16="http://schemas.microsoft.com/office/drawing/2014/main" id="{46E0B4BF-5AC5-47DB-AA99-092D0C174EAF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7" name="number-2">
            <a:extLst>
              <a:ext uri="{FF2B5EF4-FFF2-40B4-BE49-F238E27FC236}">
                <a16:creationId xmlns:a16="http://schemas.microsoft.com/office/drawing/2014/main" id="{7EB25479-F106-4936-8CA7-5755147BD336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8" name="foot-2">
            <a:extLst>
              <a:ext uri="{FF2B5EF4-FFF2-40B4-BE49-F238E27FC236}">
                <a16:creationId xmlns:a16="http://schemas.microsoft.com/office/drawing/2014/main" id="{7DEE11C5-F0A4-4A35-B4CC-DE6A90B1507D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lead-1">
            <a:extLst>
              <a:ext uri="{FF2B5EF4-FFF2-40B4-BE49-F238E27FC236}">
                <a16:creationId xmlns:a16="http://schemas.microsoft.com/office/drawing/2014/main" id="{E7CF6F31-C116-4DEF-979A-C7327FB017E6}"/>
              </a:ext>
            </a:extLst>
          </p:cNvPr>
          <p:cNvSpPr>
            <a:spLocks noGrp="1"/>
          </p:cNvSpPr>
          <p:nvPr/>
        </p:nvSpPr>
        <p:spPr>
          <a:xfrm>
            <a:off x="514350" y="1781175"/>
            <a:ext cx="90106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029"/>
                </a:solidFill>
              </a:defRPr>
            </a:pPr>
            <a:r>
              <a:rPr sz="1575" b="1">
                <a:solidFill>
                  <a:srgbClr val="173029"/>
                </a:solidFill>
              </a:rPr>
              <a:t>Кожен рівень включає попередній і додає нові зв’язки: організм → популяція → біоценоз → екосистема → біом → біосфера.</a:t>
            </a:r>
          </a:p>
        </p:txBody>
      </p:sp>
      <p:sp>
        <p:nvSpPr>
          <p:cNvPr id="10" name="practical-1">
            <a:extLst>
              <a:ext uri="{FF2B5EF4-FFF2-40B4-BE49-F238E27FC236}">
                <a16:creationId xmlns:a16="http://schemas.microsoft.com/office/drawing/2014/main" id="{5BFBEFF9-88BC-40E2-80E5-C0AB34C881C1}"/>
              </a:ext>
            </a:extLst>
          </p:cNvPr>
          <p:cNvSpPr>
            <a:spLocks noGrp="1"/>
          </p:cNvSpPr>
          <p:nvPr/>
        </p:nvSpPr>
        <p:spPr>
          <a:xfrm>
            <a:off x="514350" y="2619375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32624F"/>
                </a:solidFill>
              </a:defRPr>
            </a:pPr>
            <a:r>
              <a:rPr sz="1800" b="1">
                <a:solidFill>
                  <a:srgbClr val="32624F"/>
                </a:solidFill>
              </a:rPr>
              <a:t>Що врахувати на практиці</a:t>
            </a:r>
          </a:p>
        </p:txBody>
      </p:sp>
      <p:sp>
        <p:nvSpPr>
          <p:cNvPr id="11" name="actions-1">
            <a:extLst>
              <a:ext uri="{FF2B5EF4-FFF2-40B4-BE49-F238E27FC236}">
                <a16:creationId xmlns:a16="http://schemas.microsoft.com/office/drawing/2014/main" id="{FA1CFD99-D199-4AA8-AB5E-D31988D45C80}"/>
              </a:ext>
            </a:extLst>
          </p:cNvPr>
          <p:cNvSpPr>
            <a:spLocks noGrp="1"/>
          </p:cNvSpPr>
          <p:nvPr/>
        </p:nvSpPr>
        <p:spPr>
          <a:xfrm>
            <a:off x="514350" y="3238500"/>
            <a:ext cx="40957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розрізняти екосистему й біогеоценоз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бачити зв’язок локальних змін із глобальною системою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оцінювати контакт повітря, води й ґрунту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враховувати межі поширення життя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аналізувати територію на кількох рівнях</a:t>
            </a:r>
          </a:p>
        </p:txBody>
      </p:sp>
      <p:sp>
        <p:nvSpPr>
          <p:cNvPr id="12" name="callout-1">
            <a:extLst>
              <a:ext uri="{FF2B5EF4-FFF2-40B4-BE49-F238E27FC236}">
                <a16:creationId xmlns:a16="http://schemas.microsoft.com/office/drawing/2014/main" id="{D7924D06-E759-47CF-8255-0E57FD9F0373}"/>
              </a:ext>
            </a:extLst>
          </p:cNvPr>
          <p:cNvSpPr>
            <a:spLocks noGrp="1"/>
          </p:cNvSpPr>
          <p:nvPr/>
        </p:nvSpPr>
        <p:spPr>
          <a:xfrm>
            <a:off x="5086350" y="2800350"/>
            <a:ext cx="4438650" cy="2171700"/>
          </a:xfrm>
          <a:prstGeom prst="roundRect">
            <a:avLst>
              <a:gd name="adj" fmla="val 5263"/>
            </a:avLst>
          </a:prstGeom>
          <a:solidFill>
            <a:srgbClr val="123B32"/>
          </a:solidFill>
          <a:ln w="9525">
            <a:solidFill>
              <a:srgbClr val="123B32"/>
            </a:solidFill>
            <a:prstDash val="solid"/>
          </a:ln>
        </p:spPr>
      </p:sp>
      <p:sp>
        <p:nvSpPr>
          <p:cNvPr id="13" name="callout-label-1">
            <a:extLst>
              <a:ext uri="{FF2B5EF4-FFF2-40B4-BE49-F238E27FC236}">
                <a16:creationId xmlns:a16="http://schemas.microsoft.com/office/drawing/2014/main" id="{B7634229-5415-461A-A323-4B10626C33B4}"/>
              </a:ext>
            </a:extLst>
          </p:cNvPr>
          <p:cNvSpPr>
            <a:spLocks noGrp="1"/>
          </p:cNvSpPr>
          <p:nvPr/>
        </p:nvSpPr>
        <p:spPr>
          <a:xfrm>
            <a:off x="5524500" y="30289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F1CB77"/>
                </a:solidFill>
              </a:defRPr>
            </a:pPr>
            <a:r>
              <a:rPr sz="1050" b="1">
                <a:solidFill>
                  <a:srgbClr val="F1CB77"/>
                </a:solidFill>
              </a:rPr>
              <a:t>КЛЮЧОВИЙ АКЦЕНТ</a:t>
            </a:r>
          </a:p>
        </p:txBody>
      </p:sp>
      <p:sp>
        <p:nvSpPr>
          <p:cNvPr id="14" name="callout-text-1">
            <a:extLst>
              <a:ext uri="{FF2B5EF4-FFF2-40B4-BE49-F238E27FC236}">
                <a16:creationId xmlns:a16="http://schemas.microsoft.com/office/drawing/2014/main" id="{A33902A6-ECB1-480B-98C3-904FBA3A2646}"/>
              </a:ext>
            </a:extLst>
          </p:cNvPr>
          <p:cNvSpPr>
            <a:spLocks noGrp="1"/>
          </p:cNvSpPr>
          <p:nvPr/>
        </p:nvSpPr>
        <p:spPr>
          <a:xfrm>
            <a:off x="5524500" y="3476625"/>
            <a:ext cx="3429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В. Вернадський розглядав живі організми як геологічну силу, що перетворює планету.</a:t>
            </a:r>
          </a:p>
        </p:txBody>
      </p:sp>
      <p:sp>
        <p:nvSpPr>
          <p:cNvPr id="15" name="bottom-rule-1">
            <a:extLst>
              <a:ext uri="{FF2B5EF4-FFF2-40B4-BE49-F238E27FC236}">
                <a16:creationId xmlns:a16="http://schemas.microsoft.com/office/drawing/2014/main" id="{719FFC08-7CEE-4E27-A900-C03B492933B7}"/>
              </a:ext>
            </a:extLst>
          </p:cNvPr>
          <p:cNvSpPr>
            <a:spLocks noGrp="1"/>
          </p:cNvSpPr>
          <p:nvPr/>
        </p:nvSpPr>
        <p:spPr>
          <a:xfrm>
            <a:off x="514350" y="5619750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6" name="note-1">
            <a:extLst>
              <a:ext uri="{FF2B5EF4-FFF2-40B4-BE49-F238E27FC236}">
                <a16:creationId xmlns:a16="http://schemas.microsoft.com/office/drawing/2014/main" id="{0A025FC1-9A5D-4C45-8116-874711BAAF0A}"/>
              </a:ext>
            </a:extLst>
          </p:cNvPr>
          <p:cNvSpPr>
            <a:spLocks noGrp="1"/>
          </p:cNvSpPr>
          <p:nvPr/>
        </p:nvSpPr>
        <p:spPr>
          <a:xfrm>
            <a:off x="895350" y="5876925"/>
            <a:ext cx="82391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2624F"/>
                </a:solidFill>
              </a:defRPr>
            </a:pPr>
            <a:r>
              <a:rPr sz="1275" b="1">
                <a:solidFill>
                  <a:srgbClr val="32624F"/>
                </a:solidFill>
              </a:rPr>
              <a:t>Найвища концентрація життя — біля поверхні Землі, де взаємодіють повітря, вода і ґрунт.</a:t>
            </a:r>
          </a:p>
        </p:txBody>
      </p:sp>
    </p:spTree>
    <p:extLst>
      <p:ext uri="{BB962C8B-B14F-4D97-AF65-F5344CB8AC3E}">
        <p14:creationId xmlns:p14="http://schemas.microsoft.com/office/powerpoint/2010/main" val="530807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">
            <a:extLst>
              <a:ext uri="{FF2B5EF4-FFF2-40B4-BE49-F238E27FC236}">
                <a16:creationId xmlns:a16="http://schemas.microsoft.com/office/drawing/2014/main" id="{26104A81-4D51-4954-90D7-8878AF2D1FB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3">
            <a:extLst>
              <a:ext uri="{FF2B5EF4-FFF2-40B4-BE49-F238E27FC236}">
                <a16:creationId xmlns:a16="http://schemas.microsoft.com/office/drawing/2014/main" id="{449500CE-8726-4B2B-846A-D976EB3C3D0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4" name="course-3">
            <a:extLst>
              <a:ext uri="{FF2B5EF4-FFF2-40B4-BE49-F238E27FC236}">
                <a16:creationId xmlns:a16="http://schemas.microsoft.com/office/drawing/2014/main" id="{D1D09118-A3B4-464E-BF7A-DB37CF5B92D6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2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3">
            <a:extLst>
              <a:ext uri="{FF2B5EF4-FFF2-40B4-BE49-F238E27FC236}">
                <a16:creationId xmlns:a16="http://schemas.microsoft.com/office/drawing/2014/main" id="{11D9A6A8-6D05-4E09-AD0E-96EC623C36BD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Енергія проходить крізь біосферу, а речовини повертаються в обіг</a:t>
            </a:r>
          </a:p>
        </p:txBody>
      </p:sp>
      <p:sp>
        <p:nvSpPr>
          <p:cNvPr id="6" name="rule-3">
            <a:extLst>
              <a:ext uri="{FF2B5EF4-FFF2-40B4-BE49-F238E27FC236}">
                <a16:creationId xmlns:a16="http://schemas.microsoft.com/office/drawing/2014/main" id="{B4A93BF3-1B0D-4C34-8435-C65A44AF102A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7" name="number-3">
            <a:extLst>
              <a:ext uri="{FF2B5EF4-FFF2-40B4-BE49-F238E27FC236}">
                <a16:creationId xmlns:a16="http://schemas.microsoft.com/office/drawing/2014/main" id="{997330E4-826E-4DCD-A2AD-A9FE9D1E9585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8" name="foot-3">
            <a:extLst>
              <a:ext uri="{FF2B5EF4-FFF2-40B4-BE49-F238E27FC236}">
                <a16:creationId xmlns:a16="http://schemas.microsoft.com/office/drawing/2014/main" id="{FA901522-F42D-448E-9343-E8084422F045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def-2">
            <a:extLst>
              <a:ext uri="{FF2B5EF4-FFF2-40B4-BE49-F238E27FC236}">
                <a16:creationId xmlns:a16="http://schemas.microsoft.com/office/drawing/2014/main" id="{0E708CAF-561A-4A31-928C-98BAFEC5193B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029"/>
                </a:solidFill>
              </a:defRPr>
            </a:pPr>
            <a:r>
              <a:rPr sz="1650" b="1">
                <a:solidFill>
                  <a:srgbClr val="173029"/>
                </a:solidFill>
              </a:rPr>
              <a:t>Сонячна енергія надходить через фотосинтез, передається трофічними рівнями й розсіюється як тепло; вода та хімічні елементи циркулюють між оболонками Землі.</a:t>
            </a:r>
          </a:p>
        </p:txBody>
      </p:sp>
      <p:sp>
        <p:nvSpPr>
          <p:cNvPr id="10" name="num-2-0">
            <a:extLst>
              <a:ext uri="{FF2B5EF4-FFF2-40B4-BE49-F238E27FC236}">
                <a16:creationId xmlns:a16="http://schemas.microsoft.com/office/drawing/2014/main" id="{35BD3E55-E3C1-4AC0-8045-59E28A033B02}"/>
              </a:ext>
            </a:extLst>
          </p:cNvPr>
          <p:cNvSpPr>
            <a:spLocks noGrp="1"/>
          </p:cNvSpPr>
          <p:nvPr/>
        </p:nvSpPr>
        <p:spPr>
          <a:xfrm>
            <a:off x="5143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01</a:t>
            </a:r>
          </a:p>
        </p:txBody>
      </p:sp>
      <p:sp>
        <p:nvSpPr>
          <p:cNvPr id="11" name="head-2-0">
            <a:extLst>
              <a:ext uri="{FF2B5EF4-FFF2-40B4-BE49-F238E27FC236}">
                <a16:creationId xmlns:a16="http://schemas.microsoft.com/office/drawing/2014/main" id="{B587B95E-A7DB-436A-855A-F47D5680E571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Продуценти</a:t>
            </a:r>
          </a:p>
        </p:txBody>
      </p:sp>
      <p:sp>
        <p:nvSpPr>
          <p:cNvPr id="12" name="body-2-0">
            <a:extLst>
              <a:ext uri="{FF2B5EF4-FFF2-40B4-BE49-F238E27FC236}">
                <a16:creationId xmlns:a16="http://schemas.microsoft.com/office/drawing/2014/main" id="{EDA0BA36-ECA0-420B-AD72-FF8DFC820F8E}"/>
              </a:ext>
            </a:extLst>
          </p:cNvPr>
          <p:cNvSpPr>
            <a:spLocks noGrp="1"/>
          </p:cNvSpPr>
          <p:nvPr/>
        </p:nvSpPr>
        <p:spPr>
          <a:xfrm>
            <a:off x="5143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Рослини й водорості створюють органічну речовину з неорганічної.</a:t>
            </a:r>
          </a:p>
        </p:txBody>
      </p:sp>
      <p:sp>
        <p:nvSpPr>
          <p:cNvPr id="13" name="line-2-0">
            <a:extLst>
              <a:ext uri="{FF2B5EF4-FFF2-40B4-BE49-F238E27FC236}">
                <a16:creationId xmlns:a16="http://schemas.microsoft.com/office/drawing/2014/main" id="{009AB106-1441-4D12-BC4A-2D85B68A30B2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2624F"/>
          </a:solidFill>
          <a:ln w="9525">
            <a:solidFill>
              <a:srgbClr val="32624F"/>
            </a:solidFill>
            <a:prstDash val="solid"/>
          </a:ln>
        </p:spPr>
      </p:sp>
      <p:sp>
        <p:nvSpPr>
          <p:cNvPr id="14" name="num-2-1">
            <a:extLst>
              <a:ext uri="{FF2B5EF4-FFF2-40B4-BE49-F238E27FC236}">
                <a16:creationId xmlns:a16="http://schemas.microsoft.com/office/drawing/2014/main" id="{50942F29-54E3-4219-A5F4-74A8D7935D5B}"/>
              </a:ext>
            </a:extLst>
          </p:cNvPr>
          <p:cNvSpPr>
            <a:spLocks noGrp="1"/>
          </p:cNvSpPr>
          <p:nvPr/>
        </p:nvSpPr>
        <p:spPr>
          <a:xfrm>
            <a:off x="35242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02</a:t>
            </a:r>
          </a:p>
        </p:txBody>
      </p:sp>
      <p:sp>
        <p:nvSpPr>
          <p:cNvPr id="15" name="head-2-1">
            <a:extLst>
              <a:ext uri="{FF2B5EF4-FFF2-40B4-BE49-F238E27FC236}">
                <a16:creationId xmlns:a16="http://schemas.microsoft.com/office/drawing/2014/main" id="{B208DF20-F2BC-44ED-82C5-BF7A3D9CE3CB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Консументи</a:t>
            </a:r>
          </a:p>
        </p:txBody>
      </p:sp>
      <p:sp>
        <p:nvSpPr>
          <p:cNvPr id="16" name="body-2-1">
            <a:extLst>
              <a:ext uri="{FF2B5EF4-FFF2-40B4-BE49-F238E27FC236}">
                <a16:creationId xmlns:a16="http://schemas.microsoft.com/office/drawing/2014/main" id="{31713B4F-49D6-49C0-A705-6BFF4194D505}"/>
              </a:ext>
            </a:extLst>
          </p:cNvPr>
          <p:cNvSpPr>
            <a:spLocks noGrp="1"/>
          </p:cNvSpPr>
          <p:nvPr/>
        </p:nvSpPr>
        <p:spPr>
          <a:xfrm>
            <a:off x="35242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Тварини й людина споживають готову органічну речовину.</a:t>
            </a:r>
          </a:p>
        </p:txBody>
      </p:sp>
      <p:sp>
        <p:nvSpPr>
          <p:cNvPr id="17" name="line-2-1">
            <a:extLst>
              <a:ext uri="{FF2B5EF4-FFF2-40B4-BE49-F238E27FC236}">
                <a16:creationId xmlns:a16="http://schemas.microsoft.com/office/drawing/2014/main" id="{9E773684-BA0D-477C-8E92-AD4619C29715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8" name="num-2-2">
            <a:extLst>
              <a:ext uri="{FF2B5EF4-FFF2-40B4-BE49-F238E27FC236}">
                <a16:creationId xmlns:a16="http://schemas.microsoft.com/office/drawing/2014/main" id="{FFECB05F-5291-46E6-9BB9-143B28C9F4D0}"/>
              </a:ext>
            </a:extLst>
          </p:cNvPr>
          <p:cNvSpPr>
            <a:spLocks noGrp="1"/>
          </p:cNvSpPr>
          <p:nvPr/>
        </p:nvSpPr>
        <p:spPr>
          <a:xfrm>
            <a:off x="65341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03</a:t>
            </a:r>
          </a:p>
        </p:txBody>
      </p:sp>
      <p:sp>
        <p:nvSpPr>
          <p:cNvPr id="19" name="head-2-2">
            <a:extLst>
              <a:ext uri="{FF2B5EF4-FFF2-40B4-BE49-F238E27FC236}">
                <a16:creationId xmlns:a16="http://schemas.microsoft.com/office/drawing/2014/main" id="{FAD0621F-90C9-4BDF-A7C1-2C03D395BFAE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Редуценти</a:t>
            </a:r>
          </a:p>
        </p:txBody>
      </p:sp>
      <p:sp>
        <p:nvSpPr>
          <p:cNvPr id="20" name="body-2-2">
            <a:extLst>
              <a:ext uri="{FF2B5EF4-FFF2-40B4-BE49-F238E27FC236}">
                <a16:creationId xmlns:a16="http://schemas.microsoft.com/office/drawing/2014/main" id="{9D51E735-0D69-4926-A094-DE977A1E77B9}"/>
              </a:ext>
            </a:extLst>
          </p:cNvPr>
          <p:cNvSpPr>
            <a:spLocks noGrp="1"/>
          </p:cNvSpPr>
          <p:nvPr/>
        </p:nvSpPr>
        <p:spPr>
          <a:xfrm>
            <a:off x="65341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Бактерії та гриби повертають прості сполуки у воду, повітря й ґрунт.</a:t>
            </a:r>
          </a:p>
        </p:txBody>
      </p:sp>
      <p:sp>
        <p:nvSpPr>
          <p:cNvPr id="21" name="line-2-2">
            <a:extLst>
              <a:ext uri="{FF2B5EF4-FFF2-40B4-BE49-F238E27FC236}">
                <a16:creationId xmlns:a16="http://schemas.microsoft.com/office/drawing/2014/main" id="{FA861C0E-B94A-488A-A0C8-0DC542282C89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76142"/>
          </a:solidFill>
          <a:ln w="9525">
            <a:solidFill>
              <a:srgbClr val="A7614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796803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4">
            <a:extLst>
              <a:ext uri="{FF2B5EF4-FFF2-40B4-BE49-F238E27FC236}">
                <a16:creationId xmlns:a16="http://schemas.microsoft.com/office/drawing/2014/main" id="{479123C6-0F46-40DA-B294-74B536E69BD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4">
            <a:extLst>
              <a:ext uri="{FF2B5EF4-FFF2-40B4-BE49-F238E27FC236}">
                <a16:creationId xmlns:a16="http://schemas.microsoft.com/office/drawing/2014/main" id="{F83B66AB-633C-47DD-AAF3-146F29D01FF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4" name="course-4">
            <a:extLst>
              <a:ext uri="{FF2B5EF4-FFF2-40B4-BE49-F238E27FC236}">
                <a16:creationId xmlns:a16="http://schemas.microsoft.com/office/drawing/2014/main" id="{70DDE033-09B2-40E4-862F-BE0AE5DAAFB3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2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4">
            <a:extLst>
              <a:ext uri="{FF2B5EF4-FFF2-40B4-BE49-F238E27FC236}">
                <a16:creationId xmlns:a16="http://schemas.microsoft.com/office/drawing/2014/main" id="{57F9ACB9-D277-4229-854F-9B9F50C2AFC4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Стійкість біосфери має межі</a:t>
            </a:r>
          </a:p>
        </p:txBody>
      </p:sp>
      <p:sp>
        <p:nvSpPr>
          <p:cNvPr id="6" name="rule-4">
            <a:extLst>
              <a:ext uri="{FF2B5EF4-FFF2-40B4-BE49-F238E27FC236}">
                <a16:creationId xmlns:a16="http://schemas.microsoft.com/office/drawing/2014/main" id="{BB38E2C9-E867-45B1-A85E-0D5D8E1CA84A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7" name="number-4">
            <a:extLst>
              <a:ext uri="{FF2B5EF4-FFF2-40B4-BE49-F238E27FC236}">
                <a16:creationId xmlns:a16="http://schemas.microsoft.com/office/drawing/2014/main" id="{A140CCBD-93F3-4774-BDD9-63279400331F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8" name="foot-4">
            <a:extLst>
              <a:ext uri="{FF2B5EF4-FFF2-40B4-BE49-F238E27FC236}">
                <a16:creationId xmlns:a16="http://schemas.microsoft.com/office/drawing/2014/main" id="{FD794CC0-31AE-487E-85D8-83A27E121506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lead-2">
            <a:extLst>
              <a:ext uri="{FF2B5EF4-FFF2-40B4-BE49-F238E27FC236}">
                <a16:creationId xmlns:a16="http://schemas.microsoft.com/office/drawing/2014/main" id="{3A28B409-69D4-4C08-84FF-7DA619B8DFDF}"/>
              </a:ext>
            </a:extLst>
          </p:cNvPr>
          <p:cNvSpPr>
            <a:spLocks noGrp="1"/>
          </p:cNvSpPr>
          <p:nvPr/>
        </p:nvSpPr>
        <p:spPr>
          <a:xfrm>
            <a:off x="514350" y="1781175"/>
            <a:ext cx="90106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029"/>
                </a:solidFill>
              </a:defRPr>
            </a:pPr>
            <a:r>
              <a:rPr sz="1575" b="1">
                <a:solidFill>
                  <a:srgbClr val="173029"/>
                </a:solidFill>
              </a:rPr>
              <a:t>Саморегуляція підтримує відносну рівновагу, але повторні пожежі, ущільнення ґрунтів, забруднення та руйнування оселищ можуть перевищити здатність системи до відновлення.</a:t>
            </a:r>
          </a:p>
        </p:txBody>
      </p:sp>
      <p:sp>
        <p:nvSpPr>
          <p:cNvPr id="10" name="practical-2">
            <a:extLst>
              <a:ext uri="{FF2B5EF4-FFF2-40B4-BE49-F238E27FC236}">
                <a16:creationId xmlns:a16="http://schemas.microsoft.com/office/drawing/2014/main" id="{4951A675-40C6-447B-9D2D-62B7D401C883}"/>
              </a:ext>
            </a:extLst>
          </p:cNvPr>
          <p:cNvSpPr>
            <a:spLocks noGrp="1"/>
          </p:cNvSpPr>
          <p:nvPr/>
        </p:nvSpPr>
        <p:spPr>
          <a:xfrm>
            <a:off x="514350" y="2619375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32624F"/>
                </a:solidFill>
              </a:defRPr>
            </a:pPr>
            <a:r>
              <a:rPr sz="1800" b="1">
                <a:solidFill>
                  <a:srgbClr val="32624F"/>
                </a:solidFill>
              </a:rPr>
              <a:t>Що врахувати на практиці</a:t>
            </a:r>
          </a:p>
        </p:txBody>
      </p:sp>
      <p:sp>
        <p:nvSpPr>
          <p:cNvPr id="11" name="actions-2">
            <a:extLst>
              <a:ext uri="{FF2B5EF4-FFF2-40B4-BE49-F238E27FC236}">
                <a16:creationId xmlns:a16="http://schemas.microsoft.com/office/drawing/2014/main" id="{BAE16742-EB3A-47DA-8265-9515E97857C0}"/>
              </a:ext>
            </a:extLst>
          </p:cNvPr>
          <p:cNvSpPr>
            <a:spLocks noGrp="1"/>
          </p:cNvSpPr>
          <p:nvPr/>
        </p:nvSpPr>
        <p:spPr>
          <a:xfrm>
            <a:off x="514350" y="3238500"/>
            <a:ext cx="40957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контролювати інтенсивність і тривалість впливу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зберігати біорізноманіття та трофічні зв’язки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не порушувати водний і вуглецевий колообіги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порівнювати навантаження зі здатністю до відновлення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відстежувати накопичення змін у часі</a:t>
            </a:r>
          </a:p>
        </p:txBody>
      </p:sp>
      <p:sp>
        <p:nvSpPr>
          <p:cNvPr id="12" name="callout-2">
            <a:extLst>
              <a:ext uri="{FF2B5EF4-FFF2-40B4-BE49-F238E27FC236}">
                <a16:creationId xmlns:a16="http://schemas.microsoft.com/office/drawing/2014/main" id="{0FFB0922-9D62-45B1-9479-EBACF896CD9B}"/>
              </a:ext>
            </a:extLst>
          </p:cNvPr>
          <p:cNvSpPr>
            <a:spLocks noGrp="1"/>
          </p:cNvSpPr>
          <p:nvPr/>
        </p:nvSpPr>
        <p:spPr>
          <a:xfrm>
            <a:off x="5086350" y="2800350"/>
            <a:ext cx="4438650" cy="2171700"/>
          </a:xfrm>
          <a:prstGeom prst="roundRect">
            <a:avLst>
              <a:gd name="adj" fmla="val 5263"/>
            </a:avLst>
          </a:prstGeom>
          <a:solidFill>
            <a:srgbClr val="123B32"/>
          </a:solidFill>
          <a:ln w="9525">
            <a:solidFill>
              <a:srgbClr val="123B32"/>
            </a:solidFill>
            <a:prstDash val="solid"/>
          </a:ln>
        </p:spPr>
      </p:sp>
      <p:sp>
        <p:nvSpPr>
          <p:cNvPr id="13" name="callout-label-2">
            <a:extLst>
              <a:ext uri="{FF2B5EF4-FFF2-40B4-BE49-F238E27FC236}">
                <a16:creationId xmlns:a16="http://schemas.microsoft.com/office/drawing/2014/main" id="{B63BF617-F4D2-481A-87CA-3EB81362ABD1}"/>
              </a:ext>
            </a:extLst>
          </p:cNvPr>
          <p:cNvSpPr>
            <a:spLocks noGrp="1"/>
          </p:cNvSpPr>
          <p:nvPr/>
        </p:nvSpPr>
        <p:spPr>
          <a:xfrm>
            <a:off x="5524500" y="30289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F1CB77"/>
                </a:solidFill>
              </a:defRPr>
            </a:pPr>
            <a:r>
              <a:rPr sz="1050" b="1">
                <a:solidFill>
                  <a:srgbClr val="F1CB77"/>
                </a:solidFill>
              </a:rPr>
              <a:t>КЛЮЧОВИЙ АКЦЕНТ</a:t>
            </a:r>
          </a:p>
        </p:txBody>
      </p:sp>
      <p:sp>
        <p:nvSpPr>
          <p:cNvPr id="14" name="callout-text-2">
            <a:extLst>
              <a:ext uri="{FF2B5EF4-FFF2-40B4-BE49-F238E27FC236}">
                <a16:creationId xmlns:a16="http://schemas.microsoft.com/office/drawing/2014/main" id="{34B39DEE-C72D-4EF1-93B3-B019A341B227}"/>
              </a:ext>
            </a:extLst>
          </p:cNvPr>
          <p:cNvSpPr>
            <a:spLocks noGrp="1"/>
          </p:cNvSpPr>
          <p:nvPr/>
        </p:nvSpPr>
        <p:spPr>
          <a:xfrm>
            <a:off x="5524500" y="3476625"/>
            <a:ext cx="3429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Біорізноманіття підтримує очищення води й повітря, ґрунтоутворення, регуляцію клімату та відновлення екосистем.</a:t>
            </a:r>
          </a:p>
        </p:txBody>
      </p:sp>
      <p:sp>
        <p:nvSpPr>
          <p:cNvPr id="15" name="bottom-rule-2">
            <a:extLst>
              <a:ext uri="{FF2B5EF4-FFF2-40B4-BE49-F238E27FC236}">
                <a16:creationId xmlns:a16="http://schemas.microsoft.com/office/drawing/2014/main" id="{CB29C759-B1AD-496B-96BE-B49CF47E9380}"/>
              </a:ext>
            </a:extLst>
          </p:cNvPr>
          <p:cNvSpPr>
            <a:spLocks noGrp="1"/>
          </p:cNvSpPr>
          <p:nvPr/>
        </p:nvSpPr>
        <p:spPr>
          <a:xfrm>
            <a:off x="514350" y="5619750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6" name="note-2">
            <a:extLst>
              <a:ext uri="{FF2B5EF4-FFF2-40B4-BE49-F238E27FC236}">
                <a16:creationId xmlns:a16="http://schemas.microsoft.com/office/drawing/2014/main" id="{1FC50A13-AF13-47F8-945C-3494331A296E}"/>
              </a:ext>
            </a:extLst>
          </p:cNvPr>
          <p:cNvSpPr>
            <a:spLocks noGrp="1"/>
          </p:cNvSpPr>
          <p:nvPr/>
        </p:nvSpPr>
        <p:spPr>
          <a:xfrm>
            <a:off x="895350" y="5876925"/>
            <a:ext cx="82391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2624F"/>
                </a:solidFill>
              </a:defRPr>
            </a:pPr>
            <a:r>
              <a:rPr sz="1275" b="1">
                <a:solidFill>
                  <a:srgbClr val="32624F"/>
                </a:solidFill>
              </a:rPr>
              <a:t>Стійкість — це не незмінність, а здатність витримувати порушення або повертати основні функції.</a:t>
            </a:r>
          </a:p>
        </p:txBody>
      </p:sp>
    </p:spTree>
    <p:extLst>
      <p:ext uri="{BB962C8B-B14F-4D97-AF65-F5344CB8AC3E}">
        <p14:creationId xmlns:p14="http://schemas.microsoft.com/office/powerpoint/2010/main" val="1177439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5">
            <a:extLst>
              <a:ext uri="{FF2B5EF4-FFF2-40B4-BE49-F238E27FC236}">
                <a16:creationId xmlns:a16="http://schemas.microsoft.com/office/drawing/2014/main" id="{404FCD3A-D25A-466E-B3EB-3CC8D29138D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5">
            <a:extLst>
              <a:ext uri="{FF2B5EF4-FFF2-40B4-BE49-F238E27FC236}">
                <a16:creationId xmlns:a16="http://schemas.microsoft.com/office/drawing/2014/main" id="{7D166F2D-FBC6-4B3B-A3B6-15331774793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4" name="course-5">
            <a:extLst>
              <a:ext uri="{FF2B5EF4-FFF2-40B4-BE49-F238E27FC236}">
                <a16:creationId xmlns:a16="http://schemas.microsoft.com/office/drawing/2014/main" id="{FCA53000-3E81-4B8D-8184-76BB91FE3A08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3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5">
            <a:extLst>
              <a:ext uri="{FF2B5EF4-FFF2-40B4-BE49-F238E27FC236}">
                <a16:creationId xmlns:a16="http://schemas.microsoft.com/office/drawing/2014/main" id="{14302D79-9BC0-44B5-8D02-95804B7DE2DD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Екологічна ніша описує не лише місце, а й роль виду</a:t>
            </a:r>
          </a:p>
        </p:txBody>
      </p:sp>
      <p:sp>
        <p:nvSpPr>
          <p:cNvPr id="6" name="rule-5">
            <a:extLst>
              <a:ext uri="{FF2B5EF4-FFF2-40B4-BE49-F238E27FC236}">
                <a16:creationId xmlns:a16="http://schemas.microsoft.com/office/drawing/2014/main" id="{00A594E8-1F5F-4F61-A594-0C043B0C34F5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7" name="number-5">
            <a:extLst>
              <a:ext uri="{FF2B5EF4-FFF2-40B4-BE49-F238E27FC236}">
                <a16:creationId xmlns:a16="http://schemas.microsoft.com/office/drawing/2014/main" id="{5FB6FAB4-5519-4A17-B14C-714F11157241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8" name="foot-5">
            <a:extLst>
              <a:ext uri="{FF2B5EF4-FFF2-40B4-BE49-F238E27FC236}">
                <a16:creationId xmlns:a16="http://schemas.microsoft.com/office/drawing/2014/main" id="{15898040-A154-40DC-9DF1-9C49D27CAA34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def-3">
            <a:extLst>
              <a:ext uri="{FF2B5EF4-FFF2-40B4-BE49-F238E27FC236}">
                <a16:creationId xmlns:a16="http://schemas.microsoft.com/office/drawing/2014/main" id="{0CEECC53-BCCB-4F4E-A7C9-AE7B962659C2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029"/>
                </a:solidFill>
              </a:defRPr>
            </a:pPr>
            <a:r>
              <a:rPr sz="1650" b="1">
                <a:solidFill>
                  <a:srgbClr val="173029"/>
                </a:solidFill>
              </a:rPr>
              <a:t>Екологічна ніша — сукупність умов існування, ресурсів, способів активності, функцій і взаємозв’язків виду в екосистемі.</a:t>
            </a:r>
          </a:p>
        </p:txBody>
      </p:sp>
      <p:sp>
        <p:nvSpPr>
          <p:cNvPr id="10" name="num-3-0">
            <a:extLst>
              <a:ext uri="{FF2B5EF4-FFF2-40B4-BE49-F238E27FC236}">
                <a16:creationId xmlns:a16="http://schemas.microsoft.com/office/drawing/2014/main" id="{13243D92-9EC6-4C76-958A-F333A7D02393}"/>
              </a:ext>
            </a:extLst>
          </p:cNvPr>
          <p:cNvSpPr>
            <a:spLocks noGrp="1"/>
          </p:cNvSpPr>
          <p:nvPr/>
        </p:nvSpPr>
        <p:spPr>
          <a:xfrm>
            <a:off x="5143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01</a:t>
            </a:r>
          </a:p>
        </p:txBody>
      </p:sp>
      <p:sp>
        <p:nvSpPr>
          <p:cNvPr id="11" name="head-3-0">
            <a:extLst>
              <a:ext uri="{FF2B5EF4-FFF2-40B4-BE49-F238E27FC236}">
                <a16:creationId xmlns:a16="http://schemas.microsoft.com/office/drawing/2014/main" id="{A90756AA-0581-4BA2-BE06-ADA5261D34C6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Простір і час</a:t>
            </a:r>
          </a:p>
        </p:txBody>
      </p:sp>
      <p:sp>
        <p:nvSpPr>
          <p:cNvPr id="12" name="body-3-0">
            <a:extLst>
              <a:ext uri="{FF2B5EF4-FFF2-40B4-BE49-F238E27FC236}">
                <a16:creationId xmlns:a16="http://schemas.microsoft.com/office/drawing/2014/main" id="{D6587B18-BD2D-4F83-B7BA-8863C62958A9}"/>
              </a:ext>
            </a:extLst>
          </p:cNvPr>
          <p:cNvSpPr>
            <a:spLocks noGrp="1"/>
          </p:cNvSpPr>
          <p:nvPr/>
        </p:nvSpPr>
        <p:spPr>
          <a:xfrm>
            <a:off x="5143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Де вид живе та коли проявляє добову і сезонну активність.</a:t>
            </a:r>
          </a:p>
        </p:txBody>
      </p:sp>
      <p:sp>
        <p:nvSpPr>
          <p:cNvPr id="13" name="line-3-0">
            <a:extLst>
              <a:ext uri="{FF2B5EF4-FFF2-40B4-BE49-F238E27FC236}">
                <a16:creationId xmlns:a16="http://schemas.microsoft.com/office/drawing/2014/main" id="{91580057-9DA5-47F1-8251-B850EAAD52DD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2624F"/>
          </a:solidFill>
          <a:ln w="9525">
            <a:solidFill>
              <a:srgbClr val="32624F"/>
            </a:solidFill>
            <a:prstDash val="solid"/>
          </a:ln>
        </p:spPr>
      </p:sp>
      <p:sp>
        <p:nvSpPr>
          <p:cNvPr id="14" name="num-3-1">
            <a:extLst>
              <a:ext uri="{FF2B5EF4-FFF2-40B4-BE49-F238E27FC236}">
                <a16:creationId xmlns:a16="http://schemas.microsoft.com/office/drawing/2014/main" id="{A8D21FF1-116E-406C-B4D9-3BD811AC582E}"/>
              </a:ext>
            </a:extLst>
          </p:cNvPr>
          <p:cNvSpPr>
            <a:spLocks noGrp="1"/>
          </p:cNvSpPr>
          <p:nvPr/>
        </p:nvSpPr>
        <p:spPr>
          <a:xfrm>
            <a:off x="35242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02</a:t>
            </a:r>
          </a:p>
        </p:txBody>
      </p:sp>
      <p:sp>
        <p:nvSpPr>
          <p:cNvPr id="15" name="head-3-1">
            <a:extLst>
              <a:ext uri="{FF2B5EF4-FFF2-40B4-BE49-F238E27FC236}">
                <a16:creationId xmlns:a16="http://schemas.microsoft.com/office/drawing/2014/main" id="{54E4C606-12A8-4ED7-9D43-C00FAA6B4254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Живлення і функція</a:t>
            </a:r>
          </a:p>
        </p:txBody>
      </p:sp>
      <p:sp>
        <p:nvSpPr>
          <p:cNvPr id="16" name="body-3-1">
            <a:extLst>
              <a:ext uri="{FF2B5EF4-FFF2-40B4-BE49-F238E27FC236}">
                <a16:creationId xmlns:a16="http://schemas.microsoft.com/office/drawing/2014/main" id="{D8187A72-D8C8-4E31-B6DE-4F8C8E6CCD2C}"/>
              </a:ext>
            </a:extLst>
          </p:cNvPr>
          <p:cNvSpPr>
            <a:spLocks noGrp="1"/>
          </p:cNvSpPr>
          <p:nvPr/>
        </p:nvSpPr>
        <p:spPr>
          <a:xfrm>
            <a:off x="35242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Які ресурси використовує та яку роль виконує в трофічній мережі.</a:t>
            </a:r>
          </a:p>
        </p:txBody>
      </p:sp>
      <p:sp>
        <p:nvSpPr>
          <p:cNvPr id="17" name="line-3-1">
            <a:extLst>
              <a:ext uri="{FF2B5EF4-FFF2-40B4-BE49-F238E27FC236}">
                <a16:creationId xmlns:a16="http://schemas.microsoft.com/office/drawing/2014/main" id="{628913E4-8549-4BFE-A4A3-9023E9A622D6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8" name="num-3-2">
            <a:extLst>
              <a:ext uri="{FF2B5EF4-FFF2-40B4-BE49-F238E27FC236}">
                <a16:creationId xmlns:a16="http://schemas.microsoft.com/office/drawing/2014/main" id="{FDB2F5BE-2FE3-462C-B490-73F2978195F9}"/>
              </a:ext>
            </a:extLst>
          </p:cNvPr>
          <p:cNvSpPr>
            <a:spLocks noGrp="1"/>
          </p:cNvSpPr>
          <p:nvPr/>
        </p:nvSpPr>
        <p:spPr>
          <a:xfrm>
            <a:off x="65341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03</a:t>
            </a:r>
          </a:p>
        </p:txBody>
      </p:sp>
      <p:sp>
        <p:nvSpPr>
          <p:cNvPr id="19" name="head-3-2">
            <a:extLst>
              <a:ext uri="{FF2B5EF4-FFF2-40B4-BE49-F238E27FC236}">
                <a16:creationId xmlns:a16="http://schemas.microsoft.com/office/drawing/2014/main" id="{23BCCF32-97D7-475F-B768-F86BEF42F13F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Толерантність і зв’язки</a:t>
            </a:r>
          </a:p>
        </p:txBody>
      </p:sp>
      <p:sp>
        <p:nvSpPr>
          <p:cNvPr id="20" name="body-3-2">
            <a:extLst>
              <a:ext uri="{FF2B5EF4-FFF2-40B4-BE49-F238E27FC236}">
                <a16:creationId xmlns:a16="http://schemas.microsoft.com/office/drawing/2014/main" id="{E22F2981-04FF-45A1-BB51-B65182DF05DC}"/>
              </a:ext>
            </a:extLst>
          </p:cNvPr>
          <p:cNvSpPr>
            <a:spLocks noGrp="1"/>
          </p:cNvSpPr>
          <p:nvPr/>
        </p:nvSpPr>
        <p:spPr>
          <a:xfrm>
            <a:off x="65341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Межі чинників середовища, конкуренція, хижацтво, паразитизм і симбіоз.</a:t>
            </a:r>
          </a:p>
        </p:txBody>
      </p:sp>
      <p:sp>
        <p:nvSpPr>
          <p:cNvPr id="21" name="line-3-2">
            <a:extLst>
              <a:ext uri="{FF2B5EF4-FFF2-40B4-BE49-F238E27FC236}">
                <a16:creationId xmlns:a16="http://schemas.microsoft.com/office/drawing/2014/main" id="{A12239FA-47DF-4387-AC08-A864DBDE0CAE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76142"/>
          </a:solidFill>
          <a:ln w="9525">
            <a:solidFill>
              <a:srgbClr val="A7614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809424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6">
            <a:extLst>
              <a:ext uri="{FF2B5EF4-FFF2-40B4-BE49-F238E27FC236}">
                <a16:creationId xmlns:a16="http://schemas.microsoft.com/office/drawing/2014/main" id="{0720A8C3-1B92-469B-87ED-D40404E46F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6">
            <a:extLst>
              <a:ext uri="{FF2B5EF4-FFF2-40B4-BE49-F238E27FC236}">
                <a16:creationId xmlns:a16="http://schemas.microsoft.com/office/drawing/2014/main" id="{940EB8F6-22B0-44D4-BB55-A3FB0A4753E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4" name="course-6">
            <a:extLst>
              <a:ext uri="{FF2B5EF4-FFF2-40B4-BE49-F238E27FC236}">
                <a16:creationId xmlns:a16="http://schemas.microsoft.com/office/drawing/2014/main" id="{03870EC4-F8BD-4108-A192-D84F5F66B464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</a:t>
            </a:r>
            <a:r>
              <a:rPr lang="uk-UA" sz="975" b="1" dirty="0">
                <a:solidFill>
                  <a:srgbClr val="32624F"/>
                </a:solidFill>
              </a:rPr>
              <a:t>3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6">
            <a:extLst>
              <a:ext uri="{FF2B5EF4-FFF2-40B4-BE49-F238E27FC236}">
                <a16:creationId xmlns:a16="http://schemas.microsoft.com/office/drawing/2014/main" id="{2BD2F74F-2C8C-45E1-943C-6B889A2BC287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Фундаментальна ніша ширша за реалізовану</a:t>
            </a:r>
          </a:p>
        </p:txBody>
      </p:sp>
      <p:sp>
        <p:nvSpPr>
          <p:cNvPr id="6" name="rule-6">
            <a:extLst>
              <a:ext uri="{FF2B5EF4-FFF2-40B4-BE49-F238E27FC236}">
                <a16:creationId xmlns:a16="http://schemas.microsoft.com/office/drawing/2014/main" id="{196C446E-9786-47AD-8835-308FBDA4B5DE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7" name="number-6">
            <a:extLst>
              <a:ext uri="{FF2B5EF4-FFF2-40B4-BE49-F238E27FC236}">
                <a16:creationId xmlns:a16="http://schemas.microsoft.com/office/drawing/2014/main" id="{2E0260C9-D45A-485E-BC94-E5A4EC5582D9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06</a:t>
            </a:r>
          </a:p>
        </p:txBody>
      </p:sp>
      <p:sp>
        <p:nvSpPr>
          <p:cNvPr id="8" name="foot-6">
            <a:extLst>
              <a:ext uri="{FF2B5EF4-FFF2-40B4-BE49-F238E27FC236}">
                <a16:creationId xmlns:a16="http://schemas.microsoft.com/office/drawing/2014/main" id="{AEAD87F3-5307-468F-8D5A-A836C69D160B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lead-3">
            <a:extLst>
              <a:ext uri="{FF2B5EF4-FFF2-40B4-BE49-F238E27FC236}">
                <a16:creationId xmlns:a16="http://schemas.microsoft.com/office/drawing/2014/main" id="{15E5C3F0-B477-472A-A845-126D19167A9D}"/>
              </a:ext>
            </a:extLst>
          </p:cNvPr>
          <p:cNvSpPr>
            <a:spLocks noGrp="1"/>
          </p:cNvSpPr>
          <p:nvPr/>
        </p:nvSpPr>
        <p:spPr>
          <a:xfrm>
            <a:off x="514350" y="1781175"/>
            <a:ext cx="90106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029"/>
                </a:solidFill>
              </a:defRPr>
            </a:pPr>
            <a:r>
              <a:rPr sz="1575" b="1">
                <a:solidFill>
                  <a:srgbClr val="173029"/>
                </a:solidFill>
              </a:rPr>
              <a:t>Фундаментальна ніша охоплює всі потенційно придатні умови; реалізована — лише ті, які вид фактично займає під дією конкурентів, хижаків, хвороб і людини.</a:t>
            </a:r>
          </a:p>
        </p:txBody>
      </p:sp>
      <p:sp>
        <p:nvSpPr>
          <p:cNvPr id="10" name="practical-3">
            <a:extLst>
              <a:ext uri="{FF2B5EF4-FFF2-40B4-BE49-F238E27FC236}">
                <a16:creationId xmlns:a16="http://schemas.microsoft.com/office/drawing/2014/main" id="{749AB0CB-5230-4714-8874-62991AFF1522}"/>
              </a:ext>
            </a:extLst>
          </p:cNvPr>
          <p:cNvSpPr>
            <a:spLocks noGrp="1"/>
          </p:cNvSpPr>
          <p:nvPr/>
        </p:nvSpPr>
        <p:spPr>
          <a:xfrm>
            <a:off x="514350" y="2619375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32624F"/>
                </a:solidFill>
              </a:defRPr>
            </a:pPr>
            <a:r>
              <a:rPr sz="1800" b="1">
                <a:solidFill>
                  <a:srgbClr val="32624F"/>
                </a:solidFill>
              </a:rPr>
              <a:t>Що врахувати на практиці</a:t>
            </a:r>
          </a:p>
        </p:txBody>
      </p:sp>
      <p:sp>
        <p:nvSpPr>
          <p:cNvPr id="11" name="actions-3">
            <a:extLst>
              <a:ext uri="{FF2B5EF4-FFF2-40B4-BE49-F238E27FC236}">
                <a16:creationId xmlns:a16="http://schemas.microsoft.com/office/drawing/2014/main" id="{7766D7DC-C846-4880-9734-81A6C6072706}"/>
              </a:ext>
            </a:extLst>
          </p:cNvPr>
          <p:cNvSpPr>
            <a:spLocks noGrp="1"/>
          </p:cNvSpPr>
          <p:nvPr/>
        </p:nvSpPr>
        <p:spPr>
          <a:xfrm>
            <a:off x="514350" y="3238500"/>
            <a:ext cx="40957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відрізняти середовище існування від ніші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визначати ключові ресурси виду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враховувати просторові й часові обмеження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аналізувати взаємодії з іншими організмами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фіксувати звуження ніші через шум, пожежі й мінування</a:t>
            </a:r>
          </a:p>
        </p:txBody>
      </p:sp>
      <p:sp>
        <p:nvSpPr>
          <p:cNvPr id="12" name="callout-3">
            <a:extLst>
              <a:ext uri="{FF2B5EF4-FFF2-40B4-BE49-F238E27FC236}">
                <a16:creationId xmlns:a16="http://schemas.microsoft.com/office/drawing/2014/main" id="{DF33D438-DBC1-4CED-B5E1-77DD2E29E2D9}"/>
              </a:ext>
            </a:extLst>
          </p:cNvPr>
          <p:cNvSpPr>
            <a:spLocks noGrp="1"/>
          </p:cNvSpPr>
          <p:nvPr/>
        </p:nvSpPr>
        <p:spPr>
          <a:xfrm>
            <a:off x="5086350" y="2800350"/>
            <a:ext cx="4438650" cy="2171700"/>
          </a:xfrm>
          <a:prstGeom prst="roundRect">
            <a:avLst>
              <a:gd name="adj" fmla="val 5263"/>
            </a:avLst>
          </a:prstGeom>
          <a:solidFill>
            <a:srgbClr val="123B32"/>
          </a:solidFill>
          <a:ln w="9525">
            <a:solidFill>
              <a:srgbClr val="123B32"/>
            </a:solidFill>
            <a:prstDash val="solid"/>
          </a:ln>
        </p:spPr>
      </p:sp>
      <p:sp>
        <p:nvSpPr>
          <p:cNvPr id="13" name="callout-label-3">
            <a:extLst>
              <a:ext uri="{FF2B5EF4-FFF2-40B4-BE49-F238E27FC236}">
                <a16:creationId xmlns:a16="http://schemas.microsoft.com/office/drawing/2014/main" id="{BD575DD8-EBE2-4D88-96E7-857F080D8BF7}"/>
              </a:ext>
            </a:extLst>
          </p:cNvPr>
          <p:cNvSpPr>
            <a:spLocks noGrp="1"/>
          </p:cNvSpPr>
          <p:nvPr/>
        </p:nvSpPr>
        <p:spPr>
          <a:xfrm>
            <a:off x="5524500" y="30289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F1CB77"/>
                </a:solidFill>
              </a:defRPr>
            </a:pPr>
            <a:r>
              <a:rPr sz="1050" b="1">
                <a:solidFill>
                  <a:srgbClr val="F1CB77"/>
                </a:solidFill>
              </a:rPr>
              <a:t>КЛЮЧОВИЙ АКЦЕНТ</a:t>
            </a:r>
          </a:p>
        </p:txBody>
      </p:sp>
      <p:sp>
        <p:nvSpPr>
          <p:cNvPr id="14" name="callout-text-3">
            <a:extLst>
              <a:ext uri="{FF2B5EF4-FFF2-40B4-BE49-F238E27FC236}">
                <a16:creationId xmlns:a16="http://schemas.microsoft.com/office/drawing/2014/main" id="{3AE40A77-3557-4A24-9760-6353692722A2}"/>
              </a:ext>
            </a:extLst>
          </p:cNvPr>
          <p:cNvSpPr>
            <a:spLocks noGrp="1"/>
          </p:cNvSpPr>
          <p:nvPr/>
        </p:nvSpPr>
        <p:spPr>
          <a:xfrm>
            <a:off x="5524500" y="3476625"/>
            <a:ext cx="3429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Середовище існування — «адреса» виду, а екологічна ніша — його «професія» і спосіб життя.</a:t>
            </a:r>
          </a:p>
        </p:txBody>
      </p:sp>
      <p:sp>
        <p:nvSpPr>
          <p:cNvPr id="15" name="bottom-rule-3">
            <a:extLst>
              <a:ext uri="{FF2B5EF4-FFF2-40B4-BE49-F238E27FC236}">
                <a16:creationId xmlns:a16="http://schemas.microsoft.com/office/drawing/2014/main" id="{7D6491CE-9C63-4C90-96BF-7D61FD112CE1}"/>
              </a:ext>
            </a:extLst>
          </p:cNvPr>
          <p:cNvSpPr>
            <a:spLocks noGrp="1"/>
          </p:cNvSpPr>
          <p:nvPr/>
        </p:nvSpPr>
        <p:spPr>
          <a:xfrm>
            <a:off x="514350" y="5619750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6" name="note-3">
            <a:extLst>
              <a:ext uri="{FF2B5EF4-FFF2-40B4-BE49-F238E27FC236}">
                <a16:creationId xmlns:a16="http://schemas.microsoft.com/office/drawing/2014/main" id="{797F569F-F63F-4390-A5F8-EF8E176198A8}"/>
              </a:ext>
            </a:extLst>
          </p:cNvPr>
          <p:cNvSpPr>
            <a:spLocks noGrp="1"/>
          </p:cNvSpPr>
          <p:nvPr/>
        </p:nvSpPr>
        <p:spPr>
          <a:xfrm>
            <a:off x="895350" y="5876925"/>
            <a:ext cx="82391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2624F"/>
                </a:solidFill>
              </a:defRPr>
            </a:pPr>
            <a:r>
              <a:rPr sz="1275" b="1">
                <a:solidFill>
                  <a:srgbClr val="32624F"/>
                </a:solidFill>
              </a:rPr>
              <a:t>Види можуть мешкати в одному лісі, але використовувати різні ресурси й час активності.</a:t>
            </a:r>
          </a:p>
        </p:txBody>
      </p:sp>
    </p:spTree>
    <p:extLst>
      <p:ext uri="{BB962C8B-B14F-4D97-AF65-F5344CB8AC3E}">
        <p14:creationId xmlns:p14="http://schemas.microsoft.com/office/powerpoint/2010/main" val="278318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7">
            <a:extLst>
              <a:ext uri="{FF2B5EF4-FFF2-40B4-BE49-F238E27FC236}">
                <a16:creationId xmlns:a16="http://schemas.microsoft.com/office/drawing/2014/main" id="{6F207558-1334-4D87-9601-170D86285B0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7">
            <a:extLst>
              <a:ext uri="{FF2B5EF4-FFF2-40B4-BE49-F238E27FC236}">
                <a16:creationId xmlns:a16="http://schemas.microsoft.com/office/drawing/2014/main" id="{0AD159FE-2230-43B0-87B1-0E63504DAB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4" name="course-7">
            <a:extLst>
              <a:ext uri="{FF2B5EF4-FFF2-40B4-BE49-F238E27FC236}">
                <a16:creationId xmlns:a16="http://schemas.microsoft.com/office/drawing/2014/main" id="{24EDAC18-ACF5-47D6-AC02-DB3AAC03F074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4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7">
            <a:extLst>
              <a:ext uri="{FF2B5EF4-FFF2-40B4-BE49-F238E27FC236}">
                <a16:creationId xmlns:a16="http://schemas.microsoft.com/office/drawing/2014/main" id="{9A3D9E43-159C-4BD3-8F40-49A46D9A69A4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Ніша людства поєднує біологічну залежність і технологічну силу</a:t>
            </a:r>
          </a:p>
        </p:txBody>
      </p:sp>
      <p:sp>
        <p:nvSpPr>
          <p:cNvPr id="6" name="rule-7">
            <a:extLst>
              <a:ext uri="{FF2B5EF4-FFF2-40B4-BE49-F238E27FC236}">
                <a16:creationId xmlns:a16="http://schemas.microsoft.com/office/drawing/2014/main" id="{B1AE7E2C-8D22-4850-9782-A3E49558D03E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7" name="number-7">
            <a:extLst>
              <a:ext uri="{FF2B5EF4-FFF2-40B4-BE49-F238E27FC236}">
                <a16:creationId xmlns:a16="http://schemas.microsoft.com/office/drawing/2014/main" id="{A323D32C-1E73-4B5C-A53E-BA6451E6593C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07</a:t>
            </a:r>
          </a:p>
        </p:txBody>
      </p:sp>
      <p:sp>
        <p:nvSpPr>
          <p:cNvPr id="8" name="foot-7">
            <a:extLst>
              <a:ext uri="{FF2B5EF4-FFF2-40B4-BE49-F238E27FC236}">
                <a16:creationId xmlns:a16="http://schemas.microsoft.com/office/drawing/2014/main" id="{BAC90E52-B700-4C65-A735-D55B297BD18A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def-4">
            <a:extLst>
              <a:ext uri="{FF2B5EF4-FFF2-40B4-BE49-F238E27FC236}">
                <a16:creationId xmlns:a16="http://schemas.microsoft.com/office/drawing/2014/main" id="{A74FA3C7-63D1-4150-A2F4-FE8102AC23F4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029"/>
                </a:solidFill>
              </a:defRPr>
            </a:pPr>
            <a:r>
              <a:rPr sz="1650" b="1">
                <a:solidFill>
                  <a:srgbClr val="173029"/>
                </a:solidFill>
              </a:rPr>
              <a:t>Людина потребує повітря, води, їжі та безпечного клімату, але завдяки суспільству й техніці створює штучне середовище та змінює природні системи.</a:t>
            </a:r>
          </a:p>
        </p:txBody>
      </p:sp>
      <p:sp>
        <p:nvSpPr>
          <p:cNvPr id="10" name="num-4-0">
            <a:extLst>
              <a:ext uri="{FF2B5EF4-FFF2-40B4-BE49-F238E27FC236}">
                <a16:creationId xmlns:a16="http://schemas.microsoft.com/office/drawing/2014/main" id="{E975C7CE-5DCC-4EA3-9F56-F19C5681D0A7}"/>
              </a:ext>
            </a:extLst>
          </p:cNvPr>
          <p:cNvSpPr>
            <a:spLocks noGrp="1"/>
          </p:cNvSpPr>
          <p:nvPr/>
        </p:nvSpPr>
        <p:spPr>
          <a:xfrm>
            <a:off x="5143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01</a:t>
            </a:r>
          </a:p>
        </p:txBody>
      </p:sp>
      <p:sp>
        <p:nvSpPr>
          <p:cNvPr id="11" name="head-4-0">
            <a:extLst>
              <a:ext uri="{FF2B5EF4-FFF2-40B4-BE49-F238E27FC236}">
                <a16:creationId xmlns:a16="http://schemas.microsoft.com/office/drawing/2014/main" id="{F28C7816-C65B-40F2-A268-22D72C2BA7DB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Біологічна основа</a:t>
            </a:r>
          </a:p>
        </p:txBody>
      </p:sp>
      <p:sp>
        <p:nvSpPr>
          <p:cNvPr id="12" name="body-4-0">
            <a:extLst>
              <a:ext uri="{FF2B5EF4-FFF2-40B4-BE49-F238E27FC236}">
                <a16:creationId xmlns:a16="http://schemas.microsoft.com/office/drawing/2014/main" id="{5EC23917-D5F7-43DF-BA6A-2CAB93FAFBAD}"/>
              </a:ext>
            </a:extLst>
          </p:cNvPr>
          <p:cNvSpPr>
            <a:spLocks noGrp="1"/>
          </p:cNvSpPr>
          <p:nvPr/>
        </p:nvSpPr>
        <p:spPr>
          <a:xfrm>
            <a:off x="5143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Людина є консументом і залежить від природних ресурсів та екосистемних функцій.</a:t>
            </a:r>
          </a:p>
        </p:txBody>
      </p:sp>
      <p:sp>
        <p:nvSpPr>
          <p:cNvPr id="13" name="line-4-0">
            <a:extLst>
              <a:ext uri="{FF2B5EF4-FFF2-40B4-BE49-F238E27FC236}">
                <a16:creationId xmlns:a16="http://schemas.microsoft.com/office/drawing/2014/main" id="{200E5C53-D060-4D1A-BCD2-A120F8922EB1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2624F"/>
          </a:solidFill>
          <a:ln w="9525">
            <a:solidFill>
              <a:srgbClr val="32624F"/>
            </a:solidFill>
            <a:prstDash val="solid"/>
          </a:ln>
        </p:spPr>
      </p:sp>
      <p:sp>
        <p:nvSpPr>
          <p:cNvPr id="14" name="num-4-1">
            <a:extLst>
              <a:ext uri="{FF2B5EF4-FFF2-40B4-BE49-F238E27FC236}">
                <a16:creationId xmlns:a16="http://schemas.microsoft.com/office/drawing/2014/main" id="{465A6962-EF9D-4364-925D-E573BE363C1D}"/>
              </a:ext>
            </a:extLst>
          </p:cNvPr>
          <p:cNvSpPr>
            <a:spLocks noGrp="1"/>
          </p:cNvSpPr>
          <p:nvPr/>
        </p:nvSpPr>
        <p:spPr>
          <a:xfrm>
            <a:off x="35242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02</a:t>
            </a:r>
          </a:p>
        </p:txBody>
      </p:sp>
      <p:sp>
        <p:nvSpPr>
          <p:cNvPr id="15" name="head-4-1">
            <a:extLst>
              <a:ext uri="{FF2B5EF4-FFF2-40B4-BE49-F238E27FC236}">
                <a16:creationId xmlns:a16="http://schemas.microsoft.com/office/drawing/2014/main" id="{0E3D0327-1B28-41F6-8CC2-190592A2B832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Соціальний вимір</a:t>
            </a:r>
          </a:p>
        </p:txBody>
      </p:sp>
      <p:sp>
        <p:nvSpPr>
          <p:cNvPr id="16" name="body-4-1">
            <a:extLst>
              <a:ext uri="{FF2B5EF4-FFF2-40B4-BE49-F238E27FC236}">
                <a16:creationId xmlns:a16="http://schemas.microsoft.com/office/drawing/2014/main" id="{6606CDAF-D030-44AB-AF8C-566C782E49C0}"/>
              </a:ext>
            </a:extLst>
          </p:cNvPr>
          <p:cNvSpPr>
            <a:spLocks noGrp="1"/>
          </p:cNvSpPr>
          <p:nvPr/>
        </p:nvSpPr>
        <p:spPr>
          <a:xfrm>
            <a:off x="35242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Культура, управління, знання і виробництво розширюють можливості виду.</a:t>
            </a:r>
          </a:p>
        </p:txBody>
      </p:sp>
      <p:sp>
        <p:nvSpPr>
          <p:cNvPr id="17" name="line-4-1">
            <a:extLst>
              <a:ext uri="{FF2B5EF4-FFF2-40B4-BE49-F238E27FC236}">
                <a16:creationId xmlns:a16="http://schemas.microsoft.com/office/drawing/2014/main" id="{285D1BEF-4834-4B0E-8331-BF8685DFFA7F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8" name="num-4-2">
            <a:extLst>
              <a:ext uri="{FF2B5EF4-FFF2-40B4-BE49-F238E27FC236}">
                <a16:creationId xmlns:a16="http://schemas.microsoft.com/office/drawing/2014/main" id="{428D1F3F-C301-4927-B5C7-175775A4671B}"/>
              </a:ext>
            </a:extLst>
          </p:cNvPr>
          <p:cNvSpPr>
            <a:spLocks noGrp="1"/>
          </p:cNvSpPr>
          <p:nvPr/>
        </p:nvSpPr>
        <p:spPr>
          <a:xfrm>
            <a:off x="65341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03</a:t>
            </a:r>
          </a:p>
        </p:txBody>
      </p:sp>
      <p:sp>
        <p:nvSpPr>
          <p:cNvPr id="19" name="head-4-2">
            <a:extLst>
              <a:ext uri="{FF2B5EF4-FFF2-40B4-BE49-F238E27FC236}">
                <a16:creationId xmlns:a16="http://schemas.microsoft.com/office/drawing/2014/main" id="{151F28E9-0545-40E3-9673-8F9AF6D00A08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Планетарний масштаб</a:t>
            </a:r>
          </a:p>
        </p:txBody>
      </p:sp>
      <p:sp>
        <p:nvSpPr>
          <p:cNvPr id="20" name="body-4-2">
            <a:extLst>
              <a:ext uri="{FF2B5EF4-FFF2-40B4-BE49-F238E27FC236}">
                <a16:creationId xmlns:a16="http://schemas.microsoft.com/office/drawing/2014/main" id="{DFFACB4A-6617-43FC-AC1D-18B9358F4B12}"/>
              </a:ext>
            </a:extLst>
          </p:cNvPr>
          <p:cNvSpPr>
            <a:spLocks noGrp="1"/>
          </p:cNvSpPr>
          <p:nvPr/>
        </p:nvSpPr>
        <p:spPr>
          <a:xfrm>
            <a:off x="65341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Людська ніша охоплює майже всю Землю та впливає на ніші інших організмів.</a:t>
            </a:r>
          </a:p>
        </p:txBody>
      </p:sp>
      <p:sp>
        <p:nvSpPr>
          <p:cNvPr id="21" name="line-4-2">
            <a:extLst>
              <a:ext uri="{FF2B5EF4-FFF2-40B4-BE49-F238E27FC236}">
                <a16:creationId xmlns:a16="http://schemas.microsoft.com/office/drawing/2014/main" id="{72EC7291-199B-430E-AA73-90F301655AD0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76142"/>
          </a:solidFill>
          <a:ln w="9525">
            <a:solidFill>
              <a:srgbClr val="A7614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015099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8">
            <a:extLst>
              <a:ext uri="{FF2B5EF4-FFF2-40B4-BE49-F238E27FC236}">
                <a16:creationId xmlns:a16="http://schemas.microsoft.com/office/drawing/2014/main" id="{346A7357-4294-47C7-B6A1-19826939721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8">
            <a:extLst>
              <a:ext uri="{FF2B5EF4-FFF2-40B4-BE49-F238E27FC236}">
                <a16:creationId xmlns:a16="http://schemas.microsoft.com/office/drawing/2014/main" id="{CD02855A-109F-4396-83F5-D357CC2EED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4" name="course-8">
            <a:extLst>
              <a:ext uri="{FF2B5EF4-FFF2-40B4-BE49-F238E27FC236}">
                <a16:creationId xmlns:a16="http://schemas.microsoft.com/office/drawing/2014/main" id="{ABF6A969-E0BB-4FFF-81F7-C8CDC8ADE705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4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8">
            <a:extLst>
              <a:ext uri="{FF2B5EF4-FFF2-40B4-BE49-F238E27FC236}">
                <a16:creationId xmlns:a16="http://schemas.microsoft.com/office/drawing/2014/main" id="{9882D97D-E17C-46A5-8614-DA37E7C6247E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Техносфера має перейти від споживання до відповідальності</a:t>
            </a:r>
          </a:p>
        </p:txBody>
      </p:sp>
      <p:sp>
        <p:nvSpPr>
          <p:cNvPr id="6" name="rule-8">
            <a:extLst>
              <a:ext uri="{FF2B5EF4-FFF2-40B4-BE49-F238E27FC236}">
                <a16:creationId xmlns:a16="http://schemas.microsoft.com/office/drawing/2014/main" id="{2BB85A81-64C3-4DD0-98D4-AF4E360A8D49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7" name="number-8">
            <a:extLst>
              <a:ext uri="{FF2B5EF4-FFF2-40B4-BE49-F238E27FC236}">
                <a16:creationId xmlns:a16="http://schemas.microsoft.com/office/drawing/2014/main" id="{EF6F83C4-6841-4815-9E93-950C324489FA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08</a:t>
            </a:r>
          </a:p>
        </p:txBody>
      </p:sp>
      <p:sp>
        <p:nvSpPr>
          <p:cNvPr id="8" name="foot-8">
            <a:extLst>
              <a:ext uri="{FF2B5EF4-FFF2-40B4-BE49-F238E27FC236}">
                <a16:creationId xmlns:a16="http://schemas.microsoft.com/office/drawing/2014/main" id="{982DEF5E-95FA-4A5D-8698-45BF5C856BE1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lead-4">
            <a:extLst>
              <a:ext uri="{FF2B5EF4-FFF2-40B4-BE49-F238E27FC236}">
                <a16:creationId xmlns:a16="http://schemas.microsoft.com/office/drawing/2014/main" id="{A53141EB-10F0-4752-9621-764374BF5AD8}"/>
              </a:ext>
            </a:extLst>
          </p:cNvPr>
          <p:cNvSpPr>
            <a:spLocks noGrp="1"/>
          </p:cNvSpPr>
          <p:nvPr/>
        </p:nvSpPr>
        <p:spPr>
          <a:xfrm>
            <a:off x="514350" y="1781175"/>
            <a:ext cx="90106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029"/>
                </a:solidFill>
              </a:defRPr>
            </a:pPr>
            <a:r>
              <a:rPr sz="1575" b="1">
                <a:solidFill>
                  <a:srgbClr val="173029"/>
                </a:solidFill>
              </a:rPr>
              <a:t>Міста, транспорт, енергетика, промисловість і військова інфраструктура використовують ресурси біосфери та повертають у неї викиди, стоки, відходи й тепло.</a:t>
            </a:r>
          </a:p>
        </p:txBody>
      </p:sp>
      <p:sp>
        <p:nvSpPr>
          <p:cNvPr id="10" name="practical-4">
            <a:extLst>
              <a:ext uri="{FF2B5EF4-FFF2-40B4-BE49-F238E27FC236}">
                <a16:creationId xmlns:a16="http://schemas.microsoft.com/office/drawing/2014/main" id="{661FB08F-D065-4C3F-8EA1-DEDA65D1A883}"/>
              </a:ext>
            </a:extLst>
          </p:cNvPr>
          <p:cNvSpPr>
            <a:spLocks noGrp="1"/>
          </p:cNvSpPr>
          <p:nvPr/>
        </p:nvSpPr>
        <p:spPr>
          <a:xfrm>
            <a:off x="514350" y="2619375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32624F"/>
                </a:solidFill>
              </a:defRPr>
            </a:pPr>
            <a:r>
              <a:rPr sz="1800" b="1">
                <a:solidFill>
                  <a:srgbClr val="32624F"/>
                </a:solidFill>
              </a:rPr>
              <a:t>Що врахувати на практиці</a:t>
            </a:r>
          </a:p>
        </p:txBody>
      </p:sp>
      <p:sp>
        <p:nvSpPr>
          <p:cNvPr id="11" name="actions-4">
            <a:extLst>
              <a:ext uri="{FF2B5EF4-FFF2-40B4-BE49-F238E27FC236}">
                <a16:creationId xmlns:a16="http://schemas.microsoft.com/office/drawing/2014/main" id="{D7D13098-1D81-4606-B20E-D65F8CF6201A}"/>
              </a:ext>
            </a:extLst>
          </p:cNvPr>
          <p:cNvSpPr>
            <a:spLocks noGrp="1"/>
          </p:cNvSpPr>
          <p:nvPr/>
        </p:nvSpPr>
        <p:spPr>
          <a:xfrm>
            <a:off x="514350" y="3238500"/>
            <a:ext cx="40957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враховувати екологічні наслідки рішень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зменшувати ресурсну залежність техносфери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запобігати забрудненню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відновлювати землі після використання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розвивати ноосферне — свідоме й відповідальне — управління</a:t>
            </a:r>
          </a:p>
        </p:txBody>
      </p:sp>
      <p:sp>
        <p:nvSpPr>
          <p:cNvPr id="12" name="callout-4">
            <a:extLst>
              <a:ext uri="{FF2B5EF4-FFF2-40B4-BE49-F238E27FC236}">
                <a16:creationId xmlns:a16="http://schemas.microsoft.com/office/drawing/2014/main" id="{AB5A647C-3375-4F3E-8ECC-C88597F1E791}"/>
              </a:ext>
            </a:extLst>
          </p:cNvPr>
          <p:cNvSpPr>
            <a:spLocks noGrp="1"/>
          </p:cNvSpPr>
          <p:nvPr/>
        </p:nvSpPr>
        <p:spPr>
          <a:xfrm>
            <a:off x="5086350" y="2800350"/>
            <a:ext cx="4438650" cy="2171700"/>
          </a:xfrm>
          <a:prstGeom prst="roundRect">
            <a:avLst>
              <a:gd name="adj" fmla="val 5263"/>
            </a:avLst>
          </a:prstGeom>
          <a:solidFill>
            <a:srgbClr val="123B32"/>
          </a:solidFill>
          <a:ln w="9525">
            <a:solidFill>
              <a:srgbClr val="123B32"/>
            </a:solidFill>
            <a:prstDash val="solid"/>
          </a:ln>
        </p:spPr>
      </p:sp>
      <p:sp>
        <p:nvSpPr>
          <p:cNvPr id="13" name="callout-label-4">
            <a:extLst>
              <a:ext uri="{FF2B5EF4-FFF2-40B4-BE49-F238E27FC236}">
                <a16:creationId xmlns:a16="http://schemas.microsoft.com/office/drawing/2014/main" id="{EA8667E4-A38D-42E9-9E85-AEF3A944A9A3}"/>
              </a:ext>
            </a:extLst>
          </p:cNvPr>
          <p:cNvSpPr>
            <a:spLocks noGrp="1"/>
          </p:cNvSpPr>
          <p:nvPr/>
        </p:nvSpPr>
        <p:spPr>
          <a:xfrm>
            <a:off x="5524500" y="30289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F1CB77"/>
                </a:solidFill>
              </a:defRPr>
            </a:pPr>
            <a:r>
              <a:rPr sz="1050" b="1">
                <a:solidFill>
                  <a:srgbClr val="F1CB77"/>
                </a:solidFill>
              </a:rPr>
              <a:t>КЛЮЧОВИЙ АКЦЕНТ</a:t>
            </a:r>
          </a:p>
        </p:txBody>
      </p:sp>
      <p:sp>
        <p:nvSpPr>
          <p:cNvPr id="14" name="callout-text-4">
            <a:extLst>
              <a:ext uri="{FF2B5EF4-FFF2-40B4-BE49-F238E27FC236}">
                <a16:creationId xmlns:a16="http://schemas.microsoft.com/office/drawing/2014/main" id="{153E9CDB-DB95-468C-9003-F21F86BE7809}"/>
              </a:ext>
            </a:extLst>
          </p:cNvPr>
          <p:cNvSpPr>
            <a:spLocks noGrp="1"/>
          </p:cNvSpPr>
          <p:nvPr/>
        </p:nvSpPr>
        <p:spPr>
          <a:xfrm>
            <a:off x="5524500" y="3476625"/>
            <a:ext cx="3429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Ноосфера — стан біосфери, у якому розумна діяльність людства стає визначальним чинником розвитку.</a:t>
            </a:r>
          </a:p>
        </p:txBody>
      </p:sp>
      <p:sp>
        <p:nvSpPr>
          <p:cNvPr id="15" name="bottom-rule-4">
            <a:extLst>
              <a:ext uri="{FF2B5EF4-FFF2-40B4-BE49-F238E27FC236}">
                <a16:creationId xmlns:a16="http://schemas.microsoft.com/office/drawing/2014/main" id="{C4E571D3-A304-4BF8-811E-8264FF023C23}"/>
              </a:ext>
            </a:extLst>
          </p:cNvPr>
          <p:cNvSpPr>
            <a:spLocks noGrp="1"/>
          </p:cNvSpPr>
          <p:nvPr/>
        </p:nvSpPr>
        <p:spPr>
          <a:xfrm>
            <a:off x="514350" y="5619750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6" name="note-4">
            <a:extLst>
              <a:ext uri="{FF2B5EF4-FFF2-40B4-BE49-F238E27FC236}">
                <a16:creationId xmlns:a16="http://schemas.microsoft.com/office/drawing/2014/main" id="{5A6FA9EB-D965-4CDC-AA18-4E79B72FAC21}"/>
              </a:ext>
            </a:extLst>
          </p:cNvPr>
          <p:cNvSpPr>
            <a:spLocks noGrp="1"/>
          </p:cNvSpPr>
          <p:nvPr/>
        </p:nvSpPr>
        <p:spPr>
          <a:xfrm>
            <a:off x="895350" y="5876925"/>
            <a:ext cx="82391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2624F"/>
                </a:solidFill>
              </a:defRPr>
            </a:pPr>
            <a:r>
              <a:rPr sz="1275" b="1">
                <a:solidFill>
                  <a:srgbClr val="32624F"/>
                </a:solidFill>
              </a:rPr>
              <a:t>Техносфера не відокремлена від природи: її безпека залежить від стабільності біосфери.</a:t>
            </a:r>
          </a:p>
        </p:txBody>
      </p:sp>
    </p:spTree>
    <p:extLst>
      <p:ext uri="{BB962C8B-B14F-4D97-AF65-F5344CB8AC3E}">
        <p14:creationId xmlns:p14="http://schemas.microsoft.com/office/powerpoint/2010/main" val="1924564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9">
            <a:extLst>
              <a:ext uri="{FF2B5EF4-FFF2-40B4-BE49-F238E27FC236}">
                <a16:creationId xmlns:a16="http://schemas.microsoft.com/office/drawing/2014/main" id="{A43AF64C-05FA-46FE-8C69-29C07DEA04A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9">
            <a:extLst>
              <a:ext uri="{FF2B5EF4-FFF2-40B4-BE49-F238E27FC236}">
                <a16:creationId xmlns:a16="http://schemas.microsoft.com/office/drawing/2014/main" id="{8C5D59DF-AADD-4F6C-927E-F6BB6DC1164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4" name="course-9">
            <a:extLst>
              <a:ext uri="{FF2B5EF4-FFF2-40B4-BE49-F238E27FC236}">
                <a16:creationId xmlns:a16="http://schemas.microsoft.com/office/drawing/2014/main" id="{441D9256-0418-4A90-8B8E-61511B79A0AC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5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9">
            <a:extLst>
              <a:ext uri="{FF2B5EF4-FFF2-40B4-BE49-F238E27FC236}">
                <a16:creationId xmlns:a16="http://schemas.microsoft.com/office/drawing/2014/main" id="{FE83D2BA-E5F2-4D52-8BB3-A1645AB021A4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Антропогенне навантаження змінює речовини, енергію та структуру середовища</a:t>
            </a:r>
          </a:p>
        </p:txBody>
      </p:sp>
      <p:sp>
        <p:nvSpPr>
          <p:cNvPr id="6" name="rule-9">
            <a:extLst>
              <a:ext uri="{FF2B5EF4-FFF2-40B4-BE49-F238E27FC236}">
                <a16:creationId xmlns:a16="http://schemas.microsoft.com/office/drawing/2014/main" id="{8C7D2A50-7A41-44C4-89CC-45569FBBE5E8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7" name="number-9">
            <a:extLst>
              <a:ext uri="{FF2B5EF4-FFF2-40B4-BE49-F238E27FC236}">
                <a16:creationId xmlns:a16="http://schemas.microsoft.com/office/drawing/2014/main" id="{4AD1F367-B589-4B1F-9178-E282DF633E1E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09</a:t>
            </a:r>
          </a:p>
        </p:txBody>
      </p:sp>
      <p:sp>
        <p:nvSpPr>
          <p:cNvPr id="8" name="foot-9">
            <a:extLst>
              <a:ext uri="{FF2B5EF4-FFF2-40B4-BE49-F238E27FC236}">
                <a16:creationId xmlns:a16="http://schemas.microsoft.com/office/drawing/2014/main" id="{0CAFC303-F17C-41AA-B869-F917999FD51C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def-5">
            <a:extLst>
              <a:ext uri="{FF2B5EF4-FFF2-40B4-BE49-F238E27FC236}">
                <a16:creationId xmlns:a16="http://schemas.microsoft.com/office/drawing/2014/main" id="{F8C4E49F-1527-46FF-B653-B36BA3AFCCCC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029"/>
                </a:solidFill>
              </a:defRPr>
            </a:pPr>
            <a:r>
              <a:rPr sz="1650" b="1">
                <a:solidFill>
                  <a:srgbClr val="173029"/>
                </a:solidFill>
              </a:rPr>
              <a:t>Антропогенний вплив охоплює прямі й опосередковані зміни природи; техногенний пов’язаний із технікою, транспортом, підприємствами, енергетичними та військовими об’єктами.</a:t>
            </a:r>
          </a:p>
        </p:txBody>
      </p:sp>
      <p:sp>
        <p:nvSpPr>
          <p:cNvPr id="10" name="num-5-0">
            <a:extLst>
              <a:ext uri="{FF2B5EF4-FFF2-40B4-BE49-F238E27FC236}">
                <a16:creationId xmlns:a16="http://schemas.microsoft.com/office/drawing/2014/main" id="{E350460B-3540-43C7-97DF-70F59FAE60DB}"/>
              </a:ext>
            </a:extLst>
          </p:cNvPr>
          <p:cNvSpPr>
            <a:spLocks noGrp="1"/>
          </p:cNvSpPr>
          <p:nvPr/>
        </p:nvSpPr>
        <p:spPr>
          <a:xfrm>
            <a:off x="5143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01</a:t>
            </a:r>
          </a:p>
        </p:txBody>
      </p:sp>
      <p:sp>
        <p:nvSpPr>
          <p:cNvPr id="11" name="head-5-0">
            <a:extLst>
              <a:ext uri="{FF2B5EF4-FFF2-40B4-BE49-F238E27FC236}">
                <a16:creationId xmlns:a16="http://schemas.microsoft.com/office/drawing/2014/main" id="{6FC5A7DA-199D-474E-AFD6-6CEDF4C92A14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Хімічне</a:t>
            </a:r>
          </a:p>
        </p:txBody>
      </p:sp>
      <p:sp>
        <p:nvSpPr>
          <p:cNvPr id="12" name="body-5-0">
            <a:extLst>
              <a:ext uri="{FF2B5EF4-FFF2-40B4-BE49-F238E27FC236}">
                <a16:creationId xmlns:a16="http://schemas.microsoft.com/office/drawing/2014/main" id="{D1A0B070-BD44-4F23-A8A4-DCA6B7838E0A}"/>
              </a:ext>
            </a:extLst>
          </p:cNvPr>
          <p:cNvSpPr>
            <a:spLocks noGrp="1"/>
          </p:cNvSpPr>
          <p:nvPr/>
        </p:nvSpPr>
        <p:spPr>
          <a:xfrm>
            <a:off x="5143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Нафтопродукти, важкі метали, кислоти, луги, вибухові та інші небезпечні речовини.</a:t>
            </a:r>
          </a:p>
        </p:txBody>
      </p:sp>
      <p:sp>
        <p:nvSpPr>
          <p:cNvPr id="13" name="line-5-0">
            <a:extLst>
              <a:ext uri="{FF2B5EF4-FFF2-40B4-BE49-F238E27FC236}">
                <a16:creationId xmlns:a16="http://schemas.microsoft.com/office/drawing/2014/main" id="{A69B8521-2D2E-44CC-BBFE-43CBDBA869C4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2624F"/>
          </a:solidFill>
          <a:ln w="9525">
            <a:solidFill>
              <a:srgbClr val="32624F"/>
            </a:solidFill>
            <a:prstDash val="solid"/>
          </a:ln>
        </p:spPr>
      </p:sp>
      <p:sp>
        <p:nvSpPr>
          <p:cNvPr id="14" name="num-5-1">
            <a:extLst>
              <a:ext uri="{FF2B5EF4-FFF2-40B4-BE49-F238E27FC236}">
                <a16:creationId xmlns:a16="http://schemas.microsoft.com/office/drawing/2014/main" id="{B84ABD81-170E-45C4-B1BC-1714336E6D77}"/>
              </a:ext>
            </a:extLst>
          </p:cNvPr>
          <p:cNvSpPr>
            <a:spLocks noGrp="1"/>
          </p:cNvSpPr>
          <p:nvPr/>
        </p:nvSpPr>
        <p:spPr>
          <a:xfrm>
            <a:off x="35242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02</a:t>
            </a:r>
          </a:p>
        </p:txBody>
      </p:sp>
      <p:sp>
        <p:nvSpPr>
          <p:cNvPr id="15" name="head-5-1">
            <a:extLst>
              <a:ext uri="{FF2B5EF4-FFF2-40B4-BE49-F238E27FC236}">
                <a16:creationId xmlns:a16="http://schemas.microsoft.com/office/drawing/2014/main" id="{98B50B6F-AF98-4D8A-9D1C-61A1DA2BBB2A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Фізичне</a:t>
            </a:r>
          </a:p>
        </p:txBody>
      </p:sp>
      <p:sp>
        <p:nvSpPr>
          <p:cNvPr id="16" name="body-5-1">
            <a:extLst>
              <a:ext uri="{FF2B5EF4-FFF2-40B4-BE49-F238E27FC236}">
                <a16:creationId xmlns:a16="http://schemas.microsoft.com/office/drawing/2014/main" id="{32ED60C1-0F44-4C53-BAD4-67238DFF40BD}"/>
              </a:ext>
            </a:extLst>
          </p:cNvPr>
          <p:cNvSpPr>
            <a:spLocks noGrp="1"/>
          </p:cNvSpPr>
          <p:nvPr/>
        </p:nvSpPr>
        <p:spPr>
          <a:xfrm>
            <a:off x="35242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Шум, тепло, вібрація, радіаційне та електромагнітне навантаження.</a:t>
            </a:r>
          </a:p>
        </p:txBody>
      </p:sp>
      <p:sp>
        <p:nvSpPr>
          <p:cNvPr id="17" name="line-5-1">
            <a:extLst>
              <a:ext uri="{FF2B5EF4-FFF2-40B4-BE49-F238E27FC236}">
                <a16:creationId xmlns:a16="http://schemas.microsoft.com/office/drawing/2014/main" id="{1F64E35F-0451-4545-BF17-44F3F13F80C1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8" name="num-5-2">
            <a:extLst>
              <a:ext uri="{FF2B5EF4-FFF2-40B4-BE49-F238E27FC236}">
                <a16:creationId xmlns:a16="http://schemas.microsoft.com/office/drawing/2014/main" id="{4C5E2C58-BA5D-48FB-A427-9C54355E6848}"/>
              </a:ext>
            </a:extLst>
          </p:cNvPr>
          <p:cNvSpPr>
            <a:spLocks noGrp="1"/>
          </p:cNvSpPr>
          <p:nvPr/>
        </p:nvSpPr>
        <p:spPr>
          <a:xfrm>
            <a:off x="65341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03</a:t>
            </a:r>
          </a:p>
        </p:txBody>
      </p:sp>
      <p:sp>
        <p:nvSpPr>
          <p:cNvPr id="19" name="head-5-2">
            <a:extLst>
              <a:ext uri="{FF2B5EF4-FFF2-40B4-BE49-F238E27FC236}">
                <a16:creationId xmlns:a16="http://schemas.microsoft.com/office/drawing/2014/main" id="{D0E0AC7B-25F1-44FB-8D82-31EF4216BC00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Біологічне й механічне</a:t>
            </a:r>
          </a:p>
        </p:txBody>
      </p:sp>
      <p:sp>
        <p:nvSpPr>
          <p:cNvPr id="20" name="body-5-2">
            <a:extLst>
              <a:ext uri="{FF2B5EF4-FFF2-40B4-BE49-F238E27FC236}">
                <a16:creationId xmlns:a16="http://schemas.microsoft.com/office/drawing/2014/main" id="{07CCC708-EF00-42D3-8175-AED0B293B243}"/>
              </a:ext>
            </a:extLst>
          </p:cNvPr>
          <p:cNvSpPr>
            <a:spLocks noGrp="1"/>
          </p:cNvSpPr>
          <p:nvPr/>
        </p:nvSpPr>
        <p:spPr>
          <a:xfrm>
            <a:off x="65341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Патогени, чужорідні види, уламки, відходи та фрагменти зруйнованих об’єктів.</a:t>
            </a:r>
          </a:p>
        </p:txBody>
      </p:sp>
      <p:sp>
        <p:nvSpPr>
          <p:cNvPr id="21" name="line-5-2">
            <a:extLst>
              <a:ext uri="{FF2B5EF4-FFF2-40B4-BE49-F238E27FC236}">
                <a16:creationId xmlns:a16="http://schemas.microsoft.com/office/drawing/2014/main" id="{76BAA336-CCB9-45BF-8106-96B6DBC4C47A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76142"/>
          </a:solidFill>
          <a:ln w="9525">
            <a:solidFill>
              <a:srgbClr val="A7614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404237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0">
            <a:extLst>
              <a:ext uri="{FF2B5EF4-FFF2-40B4-BE49-F238E27FC236}">
                <a16:creationId xmlns:a16="http://schemas.microsoft.com/office/drawing/2014/main" id="{50289DE6-9327-485D-9376-2D3CBC8AD88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10">
            <a:extLst>
              <a:ext uri="{FF2B5EF4-FFF2-40B4-BE49-F238E27FC236}">
                <a16:creationId xmlns:a16="http://schemas.microsoft.com/office/drawing/2014/main" id="{EE335C20-E92C-45FF-BD17-80AAF0FF962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4" name="course-10">
            <a:extLst>
              <a:ext uri="{FF2B5EF4-FFF2-40B4-BE49-F238E27FC236}">
                <a16:creationId xmlns:a16="http://schemas.microsoft.com/office/drawing/2014/main" id="{D6BDD23A-F119-4861-B8E3-326B0B077AEB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5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10">
            <a:extLst>
              <a:ext uri="{FF2B5EF4-FFF2-40B4-BE49-F238E27FC236}">
                <a16:creationId xmlns:a16="http://schemas.microsoft.com/office/drawing/2014/main" id="{C6EC75E6-7D8A-4676-8248-0F96A0D0EC7B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Екологічні проблеми стають чинниками оборонної безпеки</a:t>
            </a:r>
          </a:p>
        </p:txBody>
      </p:sp>
      <p:sp>
        <p:nvSpPr>
          <p:cNvPr id="6" name="rule-10">
            <a:extLst>
              <a:ext uri="{FF2B5EF4-FFF2-40B4-BE49-F238E27FC236}">
                <a16:creationId xmlns:a16="http://schemas.microsoft.com/office/drawing/2014/main" id="{B92C7C69-FE73-42B6-90F2-14B957DB83B2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7" name="number-10">
            <a:extLst>
              <a:ext uri="{FF2B5EF4-FFF2-40B4-BE49-F238E27FC236}">
                <a16:creationId xmlns:a16="http://schemas.microsoft.com/office/drawing/2014/main" id="{0C9904DD-4EFF-4749-BB69-B50B771B09A0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10</a:t>
            </a:r>
          </a:p>
        </p:txBody>
      </p:sp>
      <p:sp>
        <p:nvSpPr>
          <p:cNvPr id="8" name="foot-10">
            <a:extLst>
              <a:ext uri="{FF2B5EF4-FFF2-40B4-BE49-F238E27FC236}">
                <a16:creationId xmlns:a16="http://schemas.microsoft.com/office/drawing/2014/main" id="{E6B1837A-3D92-4624-A818-0E22C9CBEE5E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lead-5">
            <a:extLst>
              <a:ext uri="{FF2B5EF4-FFF2-40B4-BE49-F238E27FC236}">
                <a16:creationId xmlns:a16="http://schemas.microsoft.com/office/drawing/2014/main" id="{9D506CDB-85D0-46D0-ADA3-656A40055EE2}"/>
              </a:ext>
            </a:extLst>
          </p:cNvPr>
          <p:cNvSpPr>
            <a:spLocks noGrp="1"/>
          </p:cNvSpPr>
          <p:nvPr/>
        </p:nvSpPr>
        <p:spPr>
          <a:xfrm>
            <a:off x="514350" y="1781175"/>
            <a:ext cx="90106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029"/>
                </a:solidFill>
              </a:defRPr>
            </a:pPr>
            <a:r>
              <a:rPr sz="1575" b="1">
                <a:solidFill>
                  <a:srgbClr val="173029"/>
                </a:solidFill>
              </a:rPr>
              <a:t>Дефіцит води, деградація ґрунтів, пожежі, екстремальна погода та втрата природних територій ускладнюють логістику, розміщення військ і захист населення.</a:t>
            </a:r>
          </a:p>
        </p:txBody>
      </p:sp>
      <p:sp>
        <p:nvSpPr>
          <p:cNvPr id="10" name="practical-5">
            <a:extLst>
              <a:ext uri="{FF2B5EF4-FFF2-40B4-BE49-F238E27FC236}">
                <a16:creationId xmlns:a16="http://schemas.microsoft.com/office/drawing/2014/main" id="{0879124A-0093-4EB9-8B5E-3525CD1A1AF9}"/>
              </a:ext>
            </a:extLst>
          </p:cNvPr>
          <p:cNvSpPr>
            <a:spLocks noGrp="1"/>
          </p:cNvSpPr>
          <p:nvPr/>
        </p:nvSpPr>
        <p:spPr>
          <a:xfrm>
            <a:off x="514350" y="2619375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32624F"/>
                </a:solidFill>
              </a:defRPr>
            </a:pPr>
            <a:r>
              <a:rPr sz="1800" b="1">
                <a:solidFill>
                  <a:srgbClr val="32624F"/>
                </a:solidFill>
              </a:rPr>
              <a:t>Що врахувати на практиці</a:t>
            </a:r>
          </a:p>
        </p:txBody>
      </p:sp>
      <p:sp>
        <p:nvSpPr>
          <p:cNvPr id="11" name="actions-5">
            <a:extLst>
              <a:ext uri="{FF2B5EF4-FFF2-40B4-BE49-F238E27FC236}">
                <a16:creationId xmlns:a16="http://schemas.microsoft.com/office/drawing/2014/main" id="{534726B6-A0AD-4564-AA96-28F70DCC8039}"/>
              </a:ext>
            </a:extLst>
          </p:cNvPr>
          <p:cNvSpPr>
            <a:spLocks noGrp="1"/>
          </p:cNvSpPr>
          <p:nvPr/>
        </p:nvSpPr>
        <p:spPr>
          <a:xfrm>
            <a:off x="514350" y="3238500"/>
            <a:ext cx="40957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оцінювати сукупне навантаження на територію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контролювати концентрації небезпечних речовин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визначати локальні й глобальні наслідки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враховувати вразливість води та ґрунтів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пов’язувати екологічні ризики з виконанням завдань</a:t>
            </a:r>
          </a:p>
        </p:txBody>
      </p:sp>
      <p:sp>
        <p:nvSpPr>
          <p:cNvPr id="12" name="callout-5">
            <a:extLst>
              <a:ext uri="{FF2B5EF4-FFF2-40B4-BE49-F238E27FC236}">
                <a16:creationId xmlns:a16="http://schemas.microsoft.com/office/drawing/2014/main" id="{DC6B62D8-2D8C-41C6-86EC-0A87CB78244D}"/>
              </a:ext>
            </a:extLst>
          </p:cNvPr>
          <p:cNvSpPr>
            <a:spLocks noGrp="1"/>
          </p:cNvSpPr>
          <p:nvPr/>
        </p:nvSpPr>
        <p:spPr>
          <a:xfrm>
            <a:off x="5086350" y="2800350"/>
            <a:ext cx="4438650" cy="2171700"/>
          </a:xfrm>
          <a:prstGeom prst="roundRect">
            <a:avLst>
              <a:gd name="adj" fmla="val 5263"/>
            </a:avLst>
          </a:prstGeom>
          <a:solidFill>
            <a:srgbClr val="123B32"/>
          </a:solidFill>
          <a:ln w="9525">
            <a:solidFill>
              <a:srgbClr val="123B32"/>
            </a:solidFill>
            <a:prstDash val="solid"/>
          </a:ln>
        </p:spPr>
      </p:sp>
      <p:sp>
        <p:nvSpPr>
          <p:cNvPr id="13" name="callout-label-5">
            <a:extLst>
              <a:ext uri="{FF2B5EF4-FFF2-40B4-BE49-F238E27FC236}">
                <a16:creationId xmlns:a16="http://schemas.microsoft.com/office/drawing/2014/main" id="{15C524C7-7CDA-4CA5-B4A5-DB477CABCAD9}"/>
              </a:ext>
            </a:extLst>
          </p:cNvPr>
          <p:cNvSpPr>
            <a:spLocks noGrp="1"/>
          </p:cNvSpPr>
          <p:nvPr/>
        </p:nvSpPr>
        <p:spPr>
          <a:xfrm>
            <a:off x="5524500" y="30289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F1CB77"/>
                </a:solidFill>
              </a:defRPr>
            </a:pPr>
            <a:r>
              <a:rPr sz="1050" b="1">
                <a:solidFill>
                  <a:srgbClr val="F1CB77"/>
                </a:solidFill>
              </a:rPr>
              <a:t>КЛЮЧОВИЙ АКЦЕНТ</a:t>
            </a:r>
          </a:p>
        </p:txBody>
      </p:sp>
      <p:sp>
        <p:nvSpPr>
          <p:cNvPr id="14" name="callout-text-5">
            <a:extLst>
              <a:ext uri="{FF2B5EF4-FFF2-40B4-BE49-F238E27FC236}">
                <a16:creationId xmlns:a16="http://schemas.microsoft.com/office/drawing/2014/main" id="{A867EFF4-CB9D-4792-A47B-E98B940881DC}"/>
              </a:ext>
            </a:extLst>
          </p:cNvPr>
          <p:cNvSpPr>
            <a:spLocks noGrp="1"/>
          </p:cNvSpPr>
          <p:nvPr/>
        </p:nvSpPr>
        <p:spPr>
          <a:xfrm>
            <a:off x="5524500" y="3476625"/>
            <a:ext cx="3429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Забруднення — надходження речовин, організмів або енергії в кількості, що спричиняє негативні зміни.</a:t>
            </a:r>
          </a:p>
        </p:txBody>
      </p:sp>
      <p:sp>
        <p:nvSpPr>
          <p:cNvPr id="15" name="bottom-rule-5">
            <a:extLst>
              <a:ext uri="{FF2B5EF4-FFF2-40B4-BE49-F238E27FC236}">
                <a16:creationId xmlns:a16="http://schemas.microsoft.com/office/drawing/2014/main" id="{A37E78A0-720E-4AFE-B7A2-800F75C07006}"/>
              </a:ext>
            </a:extLst>
          </p:cNvPr>
          <p:cNvSpPr>
            <a:spLocks noGrp="1"/>
          </p:cNvSpPr>
          <p:nvPr/>
        </p:nvSpPr>
        <p:spPr>
          <a:xfrm>
            <a:off x="514350" y="5619750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6" name="note-5">
            <a:extLst>
              <a:ext uri="{FF2B5EF4-FFF2-40B4-BE49-F238E27FC236}">
                <a16:creationId xmlns:a16="http://schemas.microsoft.com/office/drawing/2014/main" id="{811B2BA5-1A18-4159-89CA-2D7D99913C62}"/>
              </a:ext>
            </a:extLst>
          </p:cNvPr>
          <p:cNvSpPr>
            <a:spLocks noGrp="1"/>
          </p:cNvSpPr>
          <p:nvPr/>
        </p:nvSpPr>
        <p:spPr>
          <a:xfrm>
            <a:off x="895350" y="5876925"/>
            <a:ext cx="82391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2624F"/>
                </a:solidFill>
              </a:defRPr>
            </a:pPr>
            <a:r>
              <a:rPr sz="1275" b="1">
                <a:solidFill>
                  <a:srgbClr val="32624F"/>
                </a:solidFill>
              </a:rPr>
              <a:t>Гранично допустима концентрація використовується як нормативна межа безпечного вмісту речовини.</a:t>
            </a:r>
          </a:p>
        </p:txBody>
      </p:sp>
    </p:spTree>
    <p:extLst>
      <p:ext uri="{BB962C8B-B14F-4D97-AF65-F5344CB8AC3E}">
        <p14:creationId xmlns:p14="http://schemas.microsoft.com/office/powerpoint/2010/main" val="850522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1">
            <a:extLst>
              <a:ext uri="{FF2B5EF4-FFF2-40B4-BE49-F238E27FC236}">
                <a16:creationId xmlns:a16="http://schemas.microsoft.com/office/drawing/2014/main" id="{99F15103-BC32-4CB1-8457-904C08F9DE5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11">
            <a:extLst>
              <a:ext uri="{FF2B5EF4-FFF2-40B4-BE49-F238E27FC236}">
                <a16:creationId xmlns:a16="http://schemas.microsoft.com/office/drawing/2014/main" id="{7E1A256A-0F9B-4808-8852-E0F9BF33AF4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4" name="course-11">
            <a:extLst>
              <a:ext uri="{FF2B5EF4-FFF2-40B4-BE49-F238E27FC236}">
                <a16:creationId xmlns:a16="http://schemas.microsoft.com/office/drawing/2014/main" id="{038654CA-3AF8-4FCC-AA45-8505F96FA1F1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6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11">
            <a:extLst>
              <a:ext uri="{FF2B5EF4-FFF2-40B4-BE49-F238E27FC236}">
                <a16:creationId xmlns:a16="http://schemas.microsoft.com/office/drawing/2014/main" id="{34C9DF68-3121-4B6A-91A5-8EB1F79ED241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Військово-техногенний вплив існує і в мирний час</a:t>
            </a:r>
          </a:p>
        </p:txBody>
      </p:sp>
      <p:sp>
        <p:nvSpPr>
          <p:cNvPr id="6" name="rule-11">
            <a:extLst>
              <a:ext uri="{FF2B5EF4-FFF2-40B4-BE49-F238E27FC236}">
                <a16:creationId xmlns:a16="http://schemas.microsoft.com/office/drawing/2014/main" id="{D16BD0F0-D4EF-44C2-B820-504C7CF0F036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7" name="number-11">
            <a:extLst>
              <a:ext uri="{FF2B5EF4-FFF2-40B4-BE49-F238E27FC236}">
                <a16:creationId xmlns:a16="http://schemas.microsoft.com/office/drawing/2014/main" id="{20B5A49F-DBBA-4C5A-842F-1953A1BC4F29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11</a:t>
            </a:r>
          </a:p>
        </p:txBody>
      </p:sp>
      <p:sp>
        <p:nvSpPr>
          <p:cNvPr id="8" name="foot-11">
            <a:extLst>
              <a:ext uri="{FF2B5EF4-FFF2-40B4-BE49-F238E27FC236}">
                <a16:creationId xmlns:a16="http://schemas.microsoft.com/office/drawing/2014/main" id="{62BAC2B0-A910-4E28-9274-1D9ACC96FA47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def-6">
            <a:extLst>
              <a:ext uri="{FF2B5EF4-FFF2-40B4-BE49-F238E27FC236}">
                <a16:creationId xmlns:a16="http://schemas.microsoft.com/office/drawing/2014/main" id="{E9C496AA-E1AA-4C55-9069-089DE6DB9700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029"/>
                </a:solidFill>
              </a:defRPr>
            </a:pPr>
            <a:r>
              <a:rPr sz="1650" b="1">
                <a:solidFill>
                  <a:srgbClr val="173029"/>
                </a:solidFill>
              </a:rPr>
              <a:t>Його створюють військові частини, техніка, навчання, полігони, аеродроми, склади, ремонтні підприємства, відходи та оборонне будівництво.</a:t>
            </a:r>
          </a:p>
        </p:txBody>
      </p:sp>
      <p:sp>
        <p:nvSpPr>
          <p:cNvPr id="10" name="num-6-0">
            <a:extLst>
              <a:ext uri="{FF2B5EF4-FFF2-40B4-BE49-F238E27FC236}">
                <a16:creationId xmlns:a16="http://schemas.microsoft.com/office/drawing/2014/main" id="{17C4CC33-E0AB-4F60-BFC0-A23BF7B6BCDF}"/>
              </a:ext>
            </a:extLst>
          </p:cNvPr>
          <p:cNvSpPr>
            <a:spLocks noGrp="1"/>
          </p:cNvSpPr>
          <p:nvPr/>
        </p:nvSpPr>
        <p:spPr>
          <a:xfrm>
            <a:off x="5143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01</a:t>
            </a:r>
          </a:p>
        </p:txBody>
      </p:sp>
      <p:sp>
        <p:nvSpPr>
          <p:cNvPr id="11" name="head-6-0">
            <a:extLst>
              <a:ext uri="{FF2B5EF4-FFF2-40B4-BE49-F238E27FC236}">
                <a16:creationId xmlns:a16="http://schemas.microsoft.com/office/drawing/2014/main" id="{3DD69F59-873A-4B68-BB19-30CAD32E88AF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Повітря</a:t>
            </a:r>
          </a:p>
        </p:txBody>
      </p:sp>
      <p:sp>
        <p:nvSpPr>
          <p:cNvPr id="12" name="body-6-0">
            <a:extLst>
              <a:ext uri="{FF2B5EF4-FFF2-40B4-BE49-F238E27FC236}">
                <a16:creationId xmlns:a16="http://schemas.microsoft.com/office/drawing/2014/main" id="{44E72B50-9395-43CC-8E2B-5A618EC5547C}"/>
              </a:ext>
            </a:extLst>
          </p:cNvPr>
          <p:cNvSpPr>
            <a:spLocks noGrp="1"/>
          </p:cNvSpPr>
          <p:nvPr/>
        </p:nvSpPr>
        <p:spPr>
          <a:xfrm>
            <a:off x="5143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Двигуни, авіація, генератори, котельні, вибухи й пожежі утворюють гази та тверді частинки.</a:t>
            </a:r>
          </a:p>
        </p:txBody>
      </p:sp>
      <p:sp>
        <p:nvSpPr>
          <p:cNvPr id="13" name="line-6-0">
            <a:extLst>
              <a:ext uri="{FF2B5EF4-FFF2-40B4-BE49-F238E27FC236}">
                <a16:creationId xmlns:a16="http://schemas.microsoft.com/office/drawing/2014/main" id="{14F259F6-7A64-4D74-85B0-0D293E1BC2E9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2624F"/>
          </a:solidFill>
          <a:ln w="9525">
            <a:solidFill>
              <a:srgbClr val="32624F"/>
            </a:solidFill>
            <a:prstDash val="solid"/>
          </a:ln>
        </p:spPr>
      </p:sp>
      <p:sp>
        <p:nvSpPr>
          <p:cNvPr id="14" name="num-6-1">
            <a:extLst>
              <a:ext uri="{FF2B5EF4-FFF2-40B4-BE49-F238E27FC236}">
                <a16:creationId xmlns:a16="http://schemas.microsoft.com/office/drawing/2014/main" id="{15443977-0081-40CA-A962-40E6E50AF8D8}"/>
              </a:ext>
            </a:extLst>
          </p:cNvPr>
          <p:cNvSpPr>
            <a:spLocks noGrp="1"/>
          </p:cNvSpPr>
          <p:nvPr/>
        </p:nvSpPr>
        <p:spPr>
          <a:xfrm>
            <a:off x="35242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02</a:t>
            </a:r>
          </a:p>
        </p:txBody>
      </p:sp>
      <p:sp>
        <p:nvSpPr>
          <p:cNvPr id="15" name="head-6-1">
            <a:extLst>
              <a:ext uri="{FF2B5EF4-FFF2-40B4-BE49-F238E27FC236}">
                <a16:creationId xmlns:a16="http://schemas.microsoft.com/office/drawing/2014/main" id="{8CF247EC-0A27-4780-9BB0-05409F019C66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Ґрунти й вода</a:t>
            </a:r>
          </a:p>
        </p:txBody>
      </p:sp>
      <p:sp>
        <p:nvSpPr>
          <p:cNvPr id="16" name="body-6-1">
            <a:extLst>
              <a:ext uri="{FF2B5EF4-FFF2-40B4-BE49-F238E27FC236}">
                <a16:creationId xmlns:a16="http://schemas.microsoft.com/office/drawing/2014/main" id="{0D5D2F98-BDD3-408C-9BA6-B5F3990181CA}"/>
              </a:ext>
            </a:extLst>
          </p:cNvPr>
          <p:cNvSpPr>
            <a:spLocks noGrp="1"/>
          </p:cNvSpPr>
          <p:nvPr/>
        </p:nvSpPr>
        <p:spPr>
          <a:xfrm>
            <a:off x="35242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Техніка ущільнює ґрунт; витоки пального, стоки та змив переносять забруднення.</a:t>
            </a:r>
          </a:p>
        </p:txBody>
      </p:sp>
      <p:sp>
        <p:nvSpPr>
          <p:cNvPr id="17" name="line-6-1">
            <a:extLst>
              <a:ext uri="{FF2B5EF4-FFF2-40B4-BE49-F238E27FC236}">
                <a16:creationId xmlns:a16="http://schemas.microsoft.com/office/drawing/2014/main" id="{156001C3-F3B9-43CF-A34A-4EC75E6257B2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8" name="num-6-2">
            <a:extLst>
              <a:ext uri="{FF2B5EF4-FFF2-40B4-BE49-F238E27FC236}">
                <a16:creationId xmlns:a16="http://schemas.microsoft.com/office/drawing/2014/main" id="{390DB66E-D800-4B52-AF8A-CC784AAA0BCC}"/>
              </a:ext>
            </a:extLst>
          </p:cNvPr>
          <p:cNvSpPr>
            <a:spLocks noGrp="1"/>
          </p:cNvSpPr>
          <p:nvPr/>
        </p:nvSpPr>
        <p:spPr>
          <a:xfrm>
            <a:off x="65341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03</a:t>
            </a:r>
          </a:p>
        </p:txBody>
      </p:sp>
      <p:sp>
        <p:nvSpPr>
          <p:cNvPr id="19" name="head-6-2">
            <a:extLst>
              <a:ext uri="{FF2B5EF4-FFF2-40B4-BE49-F238E27FC236}">
                <a16:creationId xmlns:a16="http://schemas.microsoft.com/office/drawing/2014/main" id="{A699DA06-F31C-4C93-85B0-887E5F43D5C2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Шум і вібрація</a:t>
            </a:r>
          </a:p>
        </p:txBody>
      </p:sp>
      <p:sp>
        <p:nvSpPr>
          <p:cNvPr id="20" name="body-6-2">
            <a:extLst>
              <a:ext uri="{FF2B5EF4-FFF2-40B4-BE49-F238E27FC236}">
                <a16:creationId xmlns:a16="http://schemas.microsoft.com/office/drawing/2014/main" id="{1A6C9096-0768-4928-9175-32CEF13F17BD}"/>
              </a:ext>
            </a:extLst>
          </p:cNvPr>
          <p:cNvSpPr>
            <a:spLocks noGrp="1"/>
          </p:cNvSpPr>
          <p:nvPr/>
        </p:nvSpPr>
        <p:spPr>
          <a:xfrm>
            <a:off x="65341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Погіршують самопочуття людей і змінюють поведінку та розмноження тварин.</a:t>
            </a:r>
          </a:p>
        </p:txBody>
      </p:sp>
      <p:sp>
        <p:nvSpPr>
          <p:cNvPr id="21" name="line-6-2">
            <a:extLst>
              <a:ext uri="{FF2B5EF4-FFF2-40B4-BE49-F238E27FC236}">
                <a16:creationId xmlns:a16="http://schemas.microsoft.com/office/drawing/2014/main" id="{757BD6D6-E4DE-40A9-AD23-8715D9B34787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76142"/>
          </a:solidFill>
          <a:ln w="9525">
            <a:solidFill>
              <a:srgbClr val="A7614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180031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2">
            <a:extLst>
              <a:ext uri="{FF2B5EF4-FFF2-40B4-BE49-F238E27FC236}">
                <a16:creationId xmlns:a16="http://schemas.microsoft.com/office/drawing/2014/main" id="{99BABC88-C967-4079-8122-4DBAFC79A0C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12">
            <a:extLst>
              <a:ext uri="{FF2B5EF4-FFF2-40B4-BE49-F238E27FC236}">
                <a16:creationId xmlns:a16="http://schemas.microsoft.com/office/drawing/2014/main" id="{60D697EB-7262-4787-8E90-BCB3411F47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4" name="course-12">
            <a:extLst>
              <a:ext uri="{FF2B5EF4-FFF2-40B4-BE49-F238E27FC236}">
                <a16:creationId xmlns:a16="http://schemas.microsoft.com/office/drawing/2014/main" id="{EF2F757F-5DCE-4F2A-AC18-2702D59E088F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6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12">
            <a:extLst>
              <a:ext uri="{FF2B5EF4-FFF2-40B4-BE49-F238E27FC236}">
                <a16:creationId xmlns:a16="http://schemas.microsoft.com/office/drawing/2014/main" id="{7D10283F-A548-4671-AA80-8E5A50719437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Військові відходи потребують окремого контрольованого потоку</a:t>
            </a:r>
          </a:p>
        </p:txBody>
      </p:sp>
      <p:sp>
        <p:nvSpPr>
          <p:cNvPr id="6" name="rule-12">
            <a:extLst>
              <a:ext uri="{FF2B5EF4-FFF2-40B4-BE49-F238E27FC236}">
                <a16:creationId xmlns:a16="http://schemas.microsoft.com/office/drawing/2014/main" id="{6BED9EC6-09CB-4D7E-9469-247D2F952B60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7" name="number-12">
            <a:extLst>
              <a:ext uri="{FF2B5EF4-FFF2-40B4-BE49-F238E27FC236}">
                <a16:creationId xmlns:a16="http://schemas.microsoft.com/office/drawing/2014/main" id="{6A89A704-D609-45A9-B49D-69A16290B843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12</a:t>
            </a:r>
          </a:p>
        </p:txBody>
      </p:sp>
      <p:sp>
        <p:nvSpPr>
          <p:cNvPr id="8" name="foot-12">
            <a:extLst>
              <a:ext uri="{FF2B5EF4-FFF2-40B4-BE49-F238E27FC236}">
                <a16:creationId xmlns:a16="http://schemas.microsoft.com/office/drawing/2014/main" id="{049056AA-618F-4060-A5F0-B54BD89ECF15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lead-6">
            <a:extLst>
              <a:ext uri="{FF2B5EF4-FFF2-40B4-BE49-F238E27FC236}">
                <a16:creationId xmlns:a16="http://schemas.microsoft.com/office/drawing/2014/main" id="{646A0745-BAF1-4FFD-984D-E720BDED7950}"/>
              </a:ext>
            </a:extLst>
          </p:cNvPr>
          <p:cNvSpPr>
            <a:spLocks noGrp="1"/>
          </p:cNvSpPr>
          <p:nvPr/>
        </p:nvSpPr>
        <p:spPr>
          <a:xfrm>
            <a:off x="514350" y="1781175"/>
            <a:ext cx="90106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029"/>
                </a:solidFill>
              </a:defRPr>
            </a:pPr>
            <a:r>
              <a:rPr sz="1575" b="1">
                <a:solidFill>
                  <a:srgbClr val="173029"/>
                </a:solidFill>
              </a:rPr>
              <a:t>Мастила, акумулятори, фільтри, забруднена тара, медичні відходи, металобрухт і залишки боєприпасів не можна змішувати з безпечними побутовими відходами.</a:t>
            </a:r>
          </a:p>
        </p:txBody>
      </p:sp>
      <p:sp>
        <p:nvSpPr>
          <p:cNvPr id="10" name="practical-6">
            <a:extLst>
              <a:ext uri="{FF2B5EF4-FFF2-40B4-BE49-F238E27FC236}">
                <a16:creationId xmlns:a16="http://schemas.microsoft.com/office/drawing/2014/main" id="{2D4CE552-FDEB-4760-816B-92FB59EC4EC1}"/>
              </a:ext>
            </a:extLst>
          </p:cNvPr>
          <p:cNvSpPr>
            <a:spLocks noGrp="1"/>
          </p:cNvSpPr>
          <p:nvPr/>
        </p:nvSpPr>
        <p:spPr>
          <a:xfrm>
            <a:off x="514350" y="2619375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32624F"/>
                </a:solidFill>
              </a:defRPr>
            </a:pPr>
            <a:r>
              <a:rPr sz="1800" b="1">
                <a:solidFill>
                  <a:srgbClr val="32624F"/>
                </a:solidFill>
              </a:rPr>
              <a:t>Що врахувати на практиці</a:t>
            </a:r>
          </a:p>
        </p:txBody>
      </p:sp>
      <p:sp>
        <p:nvSpPr>
          <p:cNvPr id="11" name="actions-6">
            <a:extLst>
              <a:ext uri="{FF2B5EF4-FFF2-40B4-BE49-F238E27FC236}">
                <a16:creationId xmlns:a16="http://schemas.microsoft.com/office/drawing/2014/main" id="{36BB430B-519F-4B70-805D-6886DD2670DC}"/>
              </a:ext>
            </a:extLst>
          </p:cNvPr>
          <p:cNvSpPr>
            <a:spLocks noGrp="1"/>
          </p:cNvSpPr>
          <p:nvPr/>
        </p:nvSpPr>
        <p:spPr>
          <a:xfrm>
            <a:off x="514350" y="3238500"/>
            <a:ext cx="40957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збирати небезпечні відходи окремо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маркувати тару й місця накопичення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використовувати захищені майданчики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запобігати потраплянню рідин у ґрунт і воду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передавати відходи спеціалізованим організаціям</a:t>
            </a:r>
          </a:p>
        </p:txBody>
      </p:sp>
      <p:sp>
        <p:nvSpPr>
          <p:cNvPr id="12" name="callout-6">
            <a:extLst>
              <a:ext uri="{FF2B5EF4-FFF2-40B4-BE49-F238E27FC236}">
                <a16:creationId xmlns:a16="http://schemas.microsoft.com/office/drawing/2014/main" id="{101B110D-6D49-49B6-B20E-A8C2F6E35E29}"/>
              </a:ext>
            </a:extLst>
          </p:cNvPr>
          <p:cNvSpPr>
            <a:spLocks noGrp="1"/>
          </p:cNvSpPr>
          <p:nvPr/>
        </p:nvSpPr>
        <p:spPr>
          <a:xfrm>
            <a:off x="5086350" y="2800350"/>
            <a:ext cx="4438650" cy="2171700"/>
          </a:xfrm>
          <a:prstGeom prst="roundRect">
            <a:avLst>
              <a:gd name="adj" fmla="val 5263"/>
            </a:avLst>
          </a:prstGeom>
          <a:solidFill>
            <a:srgbClr val="123B32"/>
          </a:solidFill>
          <a:ln w="9525">
            <a:solidFill>
              <a:srgbClr val="123B32"/>
            </a:solidFill>
            <a:prstDash val="solid"/>
          </a:ln>
        </p:spPr>
      </p:sp>
      <p:sp>
        <p:nvSpPr>
          <p:cNvPr id="13" name="callout-label-6">
            <a:extLst>
              <a:ext uri="{FF2B5EF4-FFF2-40B4-BE49-F238E27FC236}">
                <a16:creationId xmlns:a16="http://schemas.microsoft.com/office/drawing/2014/main" id="{B19920F2-7EEC-4C23-8538-3F38C029DE80}"/>
              </a:ext>
            </a:extLst>
          </p:cNvPr>
          <p:cNvSpPr>
            <a:spLocks noGrp="1"/>
          </p:cNvSpPr>
          <p:nvPr/>
        </p:nvSpPr>
        <p:spPr>
          <a:xfrm>
            <a:off x="5524500" y="30289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F1CB77"/>
                </a:solidFill>
              </a:defRPr>
            </a:pPr>
            <a:r>
              <a:rPr sz="1050" b="1">
                <a:solidFill>
                  <a:srgbClr val="F1CB77"/>
                </a:solidFill>
              </a:rPr>
              <a:t>КЛЮЧОВИЙ АКЦЕНТ</a:t>
            </a:r>
          </a:p>
        </p:txBody>
      </p:sp>
      <p:sp>
        <p:nvSpPr>
          <p:cNvPr id="14" name="callout-text-6">
            <a:extLst>
              <a:ext uri="{FF2B5EF4-FFF2-40B4-BE49-F238E27FC236}">
                <a16:creationId xmlns:a16="http://schemas.microsoft.com/office/drawing/2014/main" id="{C306AC7D-C2F8-4150-BEA9-81B10619A028}"/>
              </a:ext>
            </a:extLst>
          </p:cNvPr>
          <p:cNvSpPr>
            <a:spLocks noGrp="1"/>
          </p:cNvSpPr>
          <p:nvPr/>
        </p:nvSpPr>
        <p:spPr>
          <a:xfrm>
            <a:off x="5524500" y="3476625"/>
            <a:ext cx="3429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Найефективніший контроль починається до утворення забруднення — з планування, справності техніки й дисципліни поводження.</a:t>
            </a:r>
          </a:p>
        </p:txBody>
      </p:sp>
      <p:sp>
        <p:nvSpPr>
          <p:cNvPr id="15" name="bottom-rule-6">
            <a:extLst>
              <a:ext uri="{FF2B5EF4-FFF2-40B4-BE49-F238E27FC236}">
                <a16:creationId xmlns:a16="http://schemas.microsoft.com/office/drawing/2014/main" id="{4B6454C1-1EB0-48A6-B85C-A4456CF7D539}"/>
              </a:ext>
            </a:extLst>
          </p:cNvPr>
          <p:cNvSpPr>
            <a:spLocks noGrp="1"/>
          </p:cNvSpPr>
          <p:nvPr/>
        </p:nvSpPr>
        <p:spPr>
          <a:xfrm>
            <a:off x="514350" y="5619750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6" name="note-6">
            <a:extLst>
              <a:ext uri="{FF2B5EF4-FFF2-40B4-BE49-F238E27FC236}">
                <a16:creationId xmlns:a16="http://schemas.microsoft.com/office/drawing/2014/main" id="{8DCD08A0-714C-42E5-8FED-4EA71CBABA18}"/>
              </a:ext>
            </a:extLst>
          </p:cNvPr>
          <p:cNvSpPr>
            <a:spLocks noGrp="1"/>
          </p:cNvSpPr>
          <p:nvPr/>
        </p:nvSpPr>
        <p:spPr>
          <a:xfrm>
            <a:off x="895350" y="5876925"/>
            <a:ext cx="82391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2624F"/>
                </a:solidFill>
              </a:defRPr>
            </a:pPr>
            <a:r>
              <a:rPr sz="1275" b="1">
                <a:solidFill>
                  <a:srgbClr val="32624F"/>
                </a:solidFill>
              </a:rPr>
              <a:t>Рух техніки одним маршрутом зменшує площу порушення, але маршрут має бути екологічно обґрунтованим.</a:t>
            </a:r>
          </a:p>
        </p:txBody>
      </p:sp>
    </p:spTree>
    <p:extLst>
      <p:ext uri="{BB962C8B-B14F-4D97-AF65-F5344CB8AC3E}">
        <p14:creationId xmlns:p14="http://schemas.microsoft.com/office/powerpoint/2010/main" val="2051019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3">
            <a:extLst>
              <a:ext uri="{FF2B5EF4-FFF2-40B4-BE49-F238E27FC236}">
                <a16:creationId xmlns:a16="http://schemas.microsoft.com/office/drawing/2014/main" id="{0FA0F722-23B2-4474-8288-2C577DC947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13">
            <a:extLst>
              <a:ext uri="{FF2B5EF4-FFF2-40B4-BE49-F238E27FC236}">
                <a16:creationId xmlns:a16="http://schemas.microsoft.com/office/drawing/2014/main" id="{7863188C-24D0-4DF9-AADC-D4E4D01D7D5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4" name="course-13">
            <a:extLst>
              <a:ext uri="{FF2B5EF4-FFF2-40B4-BE49-F238E27FC236}">
                <a16:creationId xmlns:a16="http://schemas.microsoft.com/office/drawing/2014/main" id="{36563518-9594-4854-9E5E-412E5FC02CC2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7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13">
            <a:extLst>
              <a:ext uri="{FF2B5EF4-FFF2-40B4-BE49-F238E27FC236}">
                <a16:creationId xmlns:a16="http://schemas.microsoft.com/office/drawing/2014/main" id="{C3BF6A54-A82E-4733-A436-B7D6DE669B2D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Бойові дії поєднують прямі, опосередковані та відкладені наслідки</a:t>
            </a:r>
          </a:p>
        </p:txBody>
      </p:sp>
      <p:sp>
        <p:nvSpPr>
          <p:cNvPr id="6" name="rule-13">
            <a:extLst>
              <a:ext uri="{FF2B5EF4-FFF2-40B4-BE49-F238E27FC236}">
                <a16:creationId xmlns:a16="http://schemas.microsoft.com/office/drawing/2014/main" id="{365A22D6-761E-47DB-B136-6DAFEF5D878D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7" name="number-13">
            <a:extLst>
              <a:ext uri="{FF2B5EF4-FFF2-40B4-BE49-F238E27FC236}">
                <a16:creationId xmlns:a16="http://schemas.microsoft.com/office/drawing/2014/main" id="{6A2FEC98-903E-4116-B862-8A537CB83084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13</a:t>
            </a:r>
          </a:p>
        </p:txBody>
      </p:sp>
      <p:sp>
        <p:nvSpPr>
          <p:cNvPr id="8" name="foot-13">
            <a:extLst>
              <a:ext uri="{FF2B5EF4-FFF2-40B4-BE49-F238E27FC236}">
                <a16:creationId xmlns:a16="http://schemas.microsoft.com/office/drawing/2014/main" id="{10E95507-C666-4AB5-853F-0FBBD251D5C1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def-7">
            <a:extLst>
              <a:ext uri="{FF2B5EF4-FFF2-40B4-BE49-F238E27FC236}">
                <a16:creationId xmlns:a16="http://schemas.microsoft.com/office/drawing/2014/main" id="{07A85D67-15CA-423F-BEC0-57C0E93BA17C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029"/>
                </a:solidFill>
              </a:defRPr>
            </a:pPr>
            <a:r>
              <a:rPr sz="1650" b="1">
                <a:solidFill>
                  <a:srgbClr val="173029"/>
                </a:solidFill>
              </a:rPr>
              <a:t>Вплив може бути локальним або транскордонним, короткочасним або багаторічним; його масштаб посилюється через пожежі та вторинні аварії на інфраструктурі.</a:t>
            </a:r>
          </a:p>
        </p:txBody>
      </p:sp>
      <p:sp>
        <p:nvSpPr>
          <p:cNvPr id="10" name="num-7-0">
            <a:extLst>
              <a:ext uri="{FF2B5EF4-FFF2-40B4-BE49-F238E27FC236}">
                <a16:creationId xmlns:a16="http://schemas.microsoft.com/office/drawing/2014/main" id="{37B17620-7BBC-4F51-A0D2-9D86E4E35D41}"/>
              </a:ext>
            </a:extLst>
          </p:cNvPr>
          <p:cNvSpPr>
            <a:spLocks noGrp="1"/>
          </p:cNvSpPr>
          <p:nvPr/>
        </p:nvSpPr>
        <p:spPr>
          <a:xfrm>
            <a:off x="5143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01</a:t>
            </a:r>
          </a:p>
        </p:txBody>
      </p:sp>
      <p:sp>
        <p:nvSpPr>
          <p:cNvPr id="11" name="head-7-0">
            <a:extLst>
              <a:ext uri="{FF2B5EF4-FFF2-40B4-BE49-F238E27FC236}">
                <a16:creationId xmlns:a16="http://schemas.microsoft.com/office/drawing/2014/main" id="{841836E8-3DD8-461A-834B-DF9D310DB290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Вибухи</a:t>
            </a:r>
          </a:p>
        </p:txBody>
      </p:sp>
      <p:sp>
        <p:nvSpPr>
          <p:cNvPr id="12" name="body-7-0">
            <a:extLst>
              <a:ext uri="{FF2B5EF4-FFF2-40B4-BE49-F238E27FC236}">
                <a16:creationId xmlns:a16="http://schemas.microsoft.com/office/drawing/2014/main" id="{64BEC9BB-23FA-4B13-AEEB-F3B0C26A3B09}"/>
              </a:ext>
            </a:extLst>
          </p:cNvPr>
          <p:cNvSpPr>
            <a:spLocks noGrp="1"/>
          </p:cNvSpPr>
          <p:nvPr/>
        </p:nvSpPr>
        <p:spPr>
          <a:xfrm>
            <a:off x="5143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Ударна хвиля, температура, пил, уламки, вирви, метали та залишки вибухових речовин.</a:t>
            </a:r>
          </a:p>
        </p:txBody>
      </p:sp>
      <p:sp>
        <p:nvSpPr>
          <p:cNvPr id="13" name="line-7-0">
            <a:extLst>
              <a:ext uri="{FF2B5EF4-FFF2-40B4-BE49-F238E27FC236}">
                <a16:creationId xmlns:a16="http://schemas.microsoft.com/office/drawing/2014/main" id="{0EF52C80-EB07-4878-977E-EFF8C9949C61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2624F"/>
          </a:solidFill>
          <a:ln w="9525">
            <a:solidFill>
              <a:srgbClr val="32624F"/>
            </a:solidFill>
            <a:prstDash val="solid"/>
          </a:ln>
        </p:spPr>
      </p:sp>
      <p:sp>
        <p:nvSpPr>
          <p:cNvPr id="14" name="num-7-1">
            <a:extLst>
              <a:ext uri="{FF2B5EF4-FFF2-40B4-BE49-F238E27FC236}">
                <a16:creationId xmlns:a16="http://schemas.microsoft.com/office/drawing/2014/main" id="{4014FA63-FDCA-4453-B2CF-E5DDDB78319F}"/>
              </a:ext>
            </a:extLst>
          </p:cNvPr>
          <p:cNvSpPr>
            <a:spLocks noGrp="1"/>
          </p:cNvSpPr>
          <p:nvPr/>
        </p:nvSpPr>
        <p:spPr>
          <a:xfrm>
            <a:off x="35242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02</a:t>
            </a:r>
          </a:p>
        </p:txBody>
      </p:sp>
      <p:sp>
        <p:nvSpPr>
          <p:cNvPr id="15" name="head-7-1">
            <a:extLst>
              <a:ext uri="{FF2B5EF4-FFF2-40B4-BE49-F238E27FC236}">
                <a16:creationId xmlns:a16="http://schemas.microsoft.com/office/drawing/2014/main" id="{8DA6B399-B116-4C69-9C0D-40F672250661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Пожежі</a:t>
            </a:r>
          </a:p>
        </p:txBody>
      </p:sp>
      <p:sp>
        <p:nvSpPr>
          <p:cNvPr id="16" name="body-7-1">
            <a:extLst>
              <a:ext uri="{FF2B5EF4-FFF2-40B4-BE49-F238E27FC236}">
                <a16:creationId xmlns:a16="http://schemas.microsoft.com/office/drawing/2014/main" id="{7737A680-454D-4958-976E-ED985C29D2AC}"/>
              </a:ext>
            </a:extLst>
          </p:cNvPr>
          <p:cNvSpPr>
            <a:spLocks noGrp="1"/>
          </p:cNvSpPr>
          <p:nvPr/>
        </p:nvSpPr>
        <p:spPr>
          <a:xfrm>
            <a:off x="35242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Загибель організмів, дим і сажа, втрата органіки ґрунту, ерозія та забруднений стік.</a:t>
            </a:r>
          </a:p>
        </p:txBody>
      </p:sp>
      <p:sp>
        <p:nvSpPr>
          <p:cNvPr id="17" name="line-7-1">
            <a:extLst>
              <a:ext uri="{FF2B5EF4-FFF2-40B4-BE49-F238E27FC236}">
                <a16:creationId xmlns:a16="http://schemas.microsoft.com/office/drawing/2014/main" id="{3BEAF19D-6465-4238-9857-931DFEA93012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8" name="num-7-2">
            <a:extLst>
              <a:ext uri="{FF2B5EF4-FFF2-40B4-BE49-F238E27FC236}">
                <a16:creationId xmlns:a16="http://schemas.microsoft.com/office/drawing/2014/main" id="{A6F2987D-D352-42A5-B538-B5E1C4B259A4}"/>
              </a:ext>
            </a:extLst>
          </p:cNvPr>
          <p:cNvSpPr>
            <a:spLocks noGrp="1"/>
          </p:cNvSpPr>
          <p:nvPr/>
        </p:nvSpPr>
        <p:spPr>
          <a:xfrm>
            <a:off x="65341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03</a:t>
            </a:r>
          </a:p>
        </p:txBody>
      </p:sp>
      <p:sp>
        <p:nvSpPr>
          <p:cNvPr id="19" name="head-7-2">
            <a:extLst>
              <a:ext uri="{FF2B5EF4-FFF2-40B4-BE49-F238E27FC236}">
                <a16:creationId xmlns:a16="http://schemas.microsoft.com/office/drawing/2014/main" id="{BD9E7C12-2176-4D44-B756-7945FF6242E1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Промислові аварії</a:t>
            </a:r>
          </a:p>
        </p:txBody>
      </p:sp>
      <p:sp>
        <p:nvSpPr>
          <p:cNvPr id="20" name="body-7-2">
            <a:extLst>
              <a:ext uri="{FF2B5EF4-FFF2-40B4-BE49-F238E27FC236}">
                <a16:creationId xmlns:a16="http://schemas.microsoft.com/office/drawing/2014/main" id="{A4FAAB50-D5B7-4D77-8E2B-001AA5520BDB}"/>
              </a:ext>
            </a:extLst>
          </p:cNvPr>
          <p:cNvSpPr>
            <a:spLocks noGrp="1"/>
          </p:cNvSpPr>
          <p:nvPr/>
        </p:nvSpPr>
        <p:spPr>
          <a:xfrm>
            <a:off x="65341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Руйнування сховищ, нафтобаз, трубопроводів і очисних споруд створює масові викиди.</a:t>
            </a:r>
          </a:p>
        </p:txBody>
      </p:sp>
      <p:sp>
        <p:nvSpPr>
          <p:cNvPr id="21" name="line-7-2">
            <a:extLst>
              <a:ext uri="{FF2B5EF4-FFF2-40B4-BE49-F238E27FC236}">
                <a16:creationId xmlns:a16="http://schemas.microsoft.com/office/drawing/2014/main" id="{DA31F0AF-B575-4A94-8F29-F61B9DAB18ED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76142"/>
          </a:solidFill>
          <a:ln w="9525">
            <a:solidFill>
              <a:srgbClr val="A7614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38698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4">
            <a:extLst>
              <a:ext uri="{FF2B5EF4-FFF2-40B4-BE49-F238E27FC236}">
                <a16:creationId xmlns:a16="http://schemas.microsoft.com/office/drawing/2014/main" id="{581B305B-E71C-4500-BF90-4E097A0B1E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14">
            <a:extLst>
              <a:ext uri="{FF2B5EF4-FFF2-40B4-BE49-F238E27FC236}">
                <a16:creationId xmlns:a16="http://schemas.microsoft.com/office/drawing/2014/main" id="{3AF922A3-8765-4DB2-B96B-62A131ED557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4" name="course-14">
            <a:extLst>
              <a:ext uri="{FF2B5EF4-FFF2-40B4-BE49-F238E27FC236}">
                <a16:creationId xmlns:a16="http://schemas.microsoft.com/office/drawing/2014/main" id="{5B0E9285-6244-4224-8A4F-236ABDBD3581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7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14">
            <a:extLst>
              <a:ext uri="{FF2B5EF4-FFF2-40B4-BE49-F238E27FC236}">
                <a16:creationId xmlns:a16="http://schemas.microsoft.com/office/drawing/2014/main" id="{894035FD-28E9-447F-B581-955B64B2DC09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Мінування затримує моніторинг і відновлення екосистем</a:t>
            </a:r>
          </a:p>
        </p:txBody>
      </p:sp>
      <p:sp>
        <p:nvSpPr>
          <p:cNvPr id="6" name="rule-14">
            <a:extLst>
              <a:ext uri="{FF2B5EF4-FFF2-40B4-BE49-F238E27FC236}">
                <a16:creationId xmlns:a16="http://schemas.microsoft.com/office/drawing/2014/main" id="{3768918B-7B78-47D1-AEA1-A13D95551FAC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7" name="number-14">
            <a:extLst>
              <a:ext uri="{FF2B5EF4-FFF2-40B4-BE49-F238E27FC236}">
                <a16:creationId xmlns:a16="http://schemas.microsoft.com/office/drawing/2014/main" id="{A3330BCC-2E74-4C74-A9D4-2D1B953B6128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14</a:t>
            </a:r>
          </a:p>
        </p:txBody>
      </p:sp>
      <p:sp>
        <p:nvSpPr>
          <p:cNvPr id="8" name="foot-14">
            <a:extLst>
              <a:ext uri="{FF2B5EF4-FFF2-40B4-BE49-F238E27FC236}">
                <a16:creationId xmlns:a16="http://schemas.microsoft.com/office/drawing/2014/main" id="{A5CA3380-4CDD-449A-B637-00DE9A2FEEE6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lead-7">
            <a:extLst>
              <a:ext uri="{FF2B5EF4-FFF2-40B4-BE49-F238E27FC236}">
                <a16:creationId xmlns:a16="http://schemas.microsoft.com/office/drawing/2014/main" id="{E524839E-5495-4D3B-92EA-338ED5D4889D}"/>
              </a:ext>
            </a:extLst>
          </p:cNvPr>
          <p:cNvSpPr>
            <a:spLocks noGrp="1"/>
          </p:cNvSpPr>
          <p:nvPr/>
        </p:nvSpPr>
        <p:spPr>
          <a:xfrm>
            <a:off x="514350" y="1781175"/>
            <a:ext cx="90106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029"/>
                </a:solidFill>
              </a:defRPr>
            </a:pPr>
            <a:r>
              <a:rPr sz="1575" b="1">
                <a:solidFill>
                  <a:srgbClr val="173029"/>
                </a:solidFill>
              </a:rPr>
              <a:t>Міни та нерозірвані боєприпаси загрожують людям і тваринам, обмежують доступ до лісів, полів і водойм та перешкоджають гасінню пожеж.</a:t>
            </a:r>
          </a:p>
        </p:txBody>
      </p:sp>
      <p:sp>
        <p:nvSpPr>
          <p:cNvPr id="10" name="practical-7">
            <a:extLst>
              <a:ext uri="{FF2B5EF4-FFF2-40B4-BE49-F238E27FC236}">
                <a16:creationId xmlns:a16="http://schemas.microsoft.com/office/drawing/2014/main" id="{43B544CE-E848-4FBE-82CA-9DF7C1AD4901}"/>
              </a:ext>
            </a:extLst>
          </p:cNvPr>
          <p:cNvSpPr>
            <a:spLocks noGrp="1"/>
          </p:cNvSpPr>
          <p:nvPr/>
        </p:nvSpPr>
        <p:spPr>
          <a:xfrm>
            <a:off x="514350" y="2619375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32624F"/>
                </a:solidFill>
              </a:defRPr>
            </a:pPr>
            <a:r>
              <a:rPr sz="1800" b="1">
                <a:solidFill>
                  <a:srgbClr val="32624F"/>
                </a:solidFill>
              </a:rPr>
              <a:t>Що врахувати на практиці</a:t>
            </a:r>
          </a:p>
        </p:txBody>
      </p:sp>
      <p:sp>
        <p:nvSpPr>
          <p:cNvPr id="11" name="actions-7">
            <a:extLst>
              <a:ext uri="{FF2B5EF4-FFF2-40B4-BE49-F238E27FC236}">
                <a16:creationId xmlns:a16="http://schemas.microsoft.com/office/drawing/2014/main" id="{3EC25D4F-50B3-49F6-86E1-80B3DFB61F6F}"/>
              </a:ext>
            </a:extLst>
          </p:cNvPr>
          <p:cNvSpPr>
            <a:spLocks noGrp="1"/>
          </p:cNvSpPr>
          <p:nvPr/>
        </p:nvSpPr>
        <p:spPr>
          <a:xfrm>
            <a:off x="514350" y="3238500"/>
            <a:ext cx="40957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не проводити польові роботи без підтвердження безпеки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використовувати дистанційне спостереження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визначати пріоритети після розмінування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контролювати міграцію забруднювачів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планувати довготривале відновлення</a:t>
            </a:r>
          </a:p>
        </p:txBody>
      </p:sp>
      <p:sp>
        <p:nvSpPr>
          <p:cNvPr id="12" name="callout-7">
            <a:extLst>
              <a:ext uri="{FF2B5EF4-FFF2-40B4-BE49-F238E27FC236}">
                <a16:creationId xmlns:a16="http://schemas.microsoft.com/office/drawing/2014/main" id="{E431B34D-0EB4-4B2B-89C5-7D54A7558967}"/>
              </a:ext>
            </a:extLst>
          </p:cNvPr>
          <p:cNvSpPr>
            <a:spLocks noGrp="1"/>
          </p:cNvSpPr>
          <p:nvPr/>
        </p:nvSpPr>
        <p:spPr>
          <a:xfrm>
            <a:off x="5086350" y="2800350"/>
            <a:ext cx="4438650" cy="2171700"/>
          </a:xfrm>
          <a:prstGeom prst="roundRect">
            <a:avLst>
              <a:gd name="adj" fmla="val 5263"/>
            </a:avLst>
          </a:prstGeom>
          <a:solidFill>
            <a:srgbClr val="123B32"/>
          </a:solidFill>
          <a:ln w="9525">
            <a:solidFill>
              <a:srgbClr val="123B32"/>
            </a:solidFill>
            <a:prstDash val="solid"/>
          </a:ln>
        </p:spPr>
      </p:sp>
      <p:sp>
        <p:nvSpPr>
          <p:cNvPr id="13" name="callout-label-7">
            <a:extLst>
              <a:ext uri="{FF2B5EF4-FFF2-40B4-BE49-F238E27FC236}">
                <a16:creationId xmlns:a16="http://schemas.microsoft.com/office/drawing/2014/main" id="{A5DE33BA-8074-41A7-8901-43F3CB47D935}"/>
              </a:ext>
            </a:extLst>
          </p:cNvPr>
          <p:cNvSpPr>
            <a:spLocks noGrp="1"/>
          </p:cNvSpPr>
          <p:nvPr/>
        </p:nvSpPr>
        <p:spPr>
          <a:xfrm>
            <a:off x="5524500" y="30289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F1CB77"/>
                </a:solidFill>
              </a:defRPr>
            </a:pPr>
            <a:r>
              <a:rPr sz="1050" b="1">
                <a:solidFill>
                  <a:srgbClr val="F1CB77"/>
                </a:solidFill>
              </a:rPr>
              <a:t>КЛЮЧОВИЙ АКЦЕНТ</a:t>
            </a:r>
          </a:p>
        </p:txBody>
      </p:sp>
      <p:sp>
        <p:nvSpPr>
          <p:cNvPr id="14" name="callout-text-7">
            <a:extLst>
              <a:ext uri="{FF2B5EF4-FFF2-40B4-BE49-F238E27FC236}">
                <a16:creationId xmlns:a16="http://schemas.microsoft.com/office/drawing/2014/main" id="{B693DD74-AF92-4177-B670-E6F04A7D27F2}"/>
              </a:ext>
            </a:extLst>
          </p:cNvPr>
          <p:cNvSpPr>
            <a:spLocks noGrp="1"/>
          </p:cNvSpPr>
          <p:nvPr/>
        </p:nvSpPr>
        <p:spPr>
          <a:xfrm>
            <a:off x="5524500" y="3476625"/>
            <a:ext cx="3429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Вторинна техногенна аварія може завдати більшої шкоди, ніж безпосереднє ураження об’єкта.</a:t>
            </a:r>
          </a:p>
        </p:txBody>
      </p:sp>
      <p:sp>
        <p:nvSpPr>
          <p:cNvPr id="15" name="bottom-rule-7">
            <a:extLst>
              <a:ext uri="{FF2B5EF4-FFF2-40B4-BE49-F238E27FC236}">
                <a16:creationId xmlns:a16="http://schemas.microsoft.com/office/drawing/2014/main" id="{77809205-B7BF-4232-A453-6A0F80576A68}"/>
              </a:ext>
            </a:extLst>
          </p:cNvPr>
          <p:cNvSpPr>
            <a:spLocks noGrp="1"/>
          </p:cNvSpPr>
          <p:nvPr/>
        </p:nvSpPr>
        <p:spPr>
          <a:xfrm>
            <a:off x="514350" y="5619750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6" name="note-7">
            <a:extLst>
              <a:ext uri="{FF2B5EF4-FFF2-40B4-BE49-F238E27FC236}">
                <a16:creationId xmlns:a16="http://schemas.microsoft.com/office/drawing/2014/main" id="{AF1946A6-DE49-44B3-84B0-7DB192D708FB}"/>
              </a:ext>
            </a:extLst>
          </p:cNvPr>
          <p:cNvSpPr>
            <a:spLocks noGrp="1"/>
          </p:cNvSpPr>
          <p:nvPr/>
        </p:nvSpPr>
        <p:spPr>
          <a:xfrm>
            <a:off x="895350" y="5876925"/>
            <a:ext cx="82391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2624F"/>
                </a:solidFill>
              </a:defRPr>
            </a:pPr>
            <a:r>
              <a:rPr sz="1275" b="1">
                <a:solidFill>
                  <a:srgbClr val="32624F"/>
                </a:solidFill>
              </a:rPr>
              <a:t>Розмінування — передумова безпечного екологічного обстеження території.</a:t>
            </a:r>
          </a:p>
        </p:txBody>
      </p:sp>
    </p:spTree>
    <p:extLst>
      <p:ext uri="{BB962C8B-B14F-4D97-AF65-F5344CB8AC3E}">
        <p14:creationId xmlns:p14="http://schemas.microsoft.com/office/powerpoint/2010/main" val="4739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5">
            <a:extLst>
              <a:ext uri="{FF2B5EF4-FFF2-40B4-BE49-F238E27FC236}">
                <a16:creationId xmlns:a16="http://schemas.microsoft.com/office/drawing/2014/main" id="{C5647232-AD4C-4D0D-8E04-C1BA05A3762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15">
            <a:extLst>
              <a:ext uri="{FF2B5EF4-FFF2-40B4-BE49-F238E27FC236}">
                <a16:creationId xmlns:a16="http://schemas.microsoft.com/office/drawing/2014/main" id="{2235DBAB-E6FA-462B-B919-75EC3A9DB6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4" name="course-15">
            <a:extLst>
              <a:ext uri="{FF2B5EF4-FFF2-40B4-BE49-F238E27FC236}">
                <a16:creationId xmlns:a16="http://schemas.microsoft.com/office/drawing/2014/main" id="{B590BCFF-8DAB-421D-96D3-418F28AD49FA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8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15">
            <a:extLst>
              <a:ext uri="{FF2B5EF4-FFF2-40B4-BE49-F238E27FC236}">
                <a16:creationId xmlns:a16="http://schemas.microsoft.com/office/drawing/2014/main" id="{D680CD69-3660-47EE-9ABB-C7CBDA522D9B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Екологічний ризик поєднує імовірність події та тяжкість наслідків</a:t>
            </a:r>
          </a:p>
        </p:txBody>
      </p:sp>
      <p:sp>
        <p:nvSpPr>
          <p:cNvPr id="6" name="rule-15">
            <a:extLst>
              <a:ext uri="{FF2B5EF4-FFF2-40B4-BE49-F238E27FC236}">
                <a16:creationId xmlns:a16="http://schemas.microsoft.com/office/drawing/2014/main" id="{721015AF-9DE3-4F09-B9B9-6141A1F4DBD7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7" name="number-15">
            <a:extLst>
              <a:ext uri="{FF2B5EF4-FFF2-40B4-BE49-F238E27FC236}">
                <a16:creationId xmlns:a16="http://schemas.microsoft.com/office/drawing/2014/main" id="{D21852AC-3186-423D-93DC-9AC291FB6E22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15</a:t>
            </a:r>
          </a:p>
        </p:txBody>
      </p:sp>
      <p:sp>
        <p:nvSpPr>
          <p:cNvPr id="8" name="foot-15">
            <a:extLst>
              <a:ext uri="{FF2B5EF4-FFF2-40B4-BE49-F238E27FC236}">
                <a16:creationId xmlns:a16="http://schemas.microsoft.com/office/drawing/2014/main" id="{88C2161F-EAF3-4FEE-BDD0-A478ABDE97F1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def-8">
            <a:extLst>
              <a:ext uri="{FF2B5EF4-FFF2-40B4-BE49-F238E27FC236}">
                <a16:creationId xmlns:a16="http://schemas.microsoft.com/office/drawing/2014/main" id="{301D913E-E596-4617-A7BC-008190C7598D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029"/>
                </a:solidFill>
              </a:defRPr>
            </a:pPr>
            <a:r>
              <a:rPr sz="1650" b="1">
                <a:solidFill>
                  <a:srgbClr val="173029"/>
                </a:solidFill>
              </a:rPr>
              <a:t>Ризик зростає зі збільшенням небезпечності, тривалості, площі впливу, кількості людей і природних об’єктів у зоні ураження та зі зменшенням відновлюваності екосистеми.</a:t>
            </a:r>
          </a:p>
        </p:txBody>
      </p:sp>
      <p:sp>
        <p:nvSpPr>
          <p:cNvPr id="10" name="num-8-0">
            <a:extLst>
              <a:ext uri="{FF2B5EF4-FFF2-40B4-BE49-F238E27FC236}">
                <a16:creationId xmlns:a16="http://schemas.microsoft.com/office/drawing/2014/main" id="{BD43F95C-887D-4B59-99FC-0599EB34FC1B}"/>
              </a:ext>
            </a:extLst>
          </p:cNvPr>
          <p:cNvSpPr>
            <a:spLocks noGrp="1"/>
          </p:cNvSpPr>
          <p:nvPr/>
        </p:nvSpPr>
        <p:spPr>
          <a:xfrm>
            <a:off x="5143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01</a:t>
            </a:r>
          </a:p>
        </p:txBody>
      </p:sp>
      <p:sp>
        <p:nvSpPr>
          <p:cNvPr id="11" name="head-8-0">
            <a:extLst>
              <a:ext uri="{FF2B5EF4-FFF2-40B4-BE49-F238E27FC236}">
                <a16:creationId xmlns:a16="http://schemas.microsoft.com/office/drawing/2014/main" id="{AB9B4F57-C719-44F5-A726-143E64A8E806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Звичайні боєприпаси</a:t>
            </a:r>
          </a:p>
        </p:txBody>
      </p:sp>
      <p:sp>
        <p:nvSpPr>
          <p:cNvPr id="12" name="body-8-0">
            <a:extLst>
              <a:ext uri="{FF2B5EF4-FFF2-40B4-BE49-F238E27FC236}">
                <a16:creationId xmlns:a16="http://schemas.microsoft.com/office/drawing/2014/main" id="{1C8B7DAC-8F46-4D2C-B9B3-EB86B6DCD446}"/>
              </a:ext>
            </a:extLst>
          </p:cNvPr>
          <p:cNvSpPr>
            <a:spLocks noGrp="1"/>
          </p:cNvSpPr>
          <p:nvPr/>
        </p:nvSpPr>
        <p:spPr>
          <a:xfrm>
            <a:off x="5143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Механічні руйнування, вирви, пожежі, пил, метали, пошкодження інфраструктури та відходи.</a:t>
            </a:r>
          </a:p>
        </p:txBody>
      </p:sp>
      <p:sp>
        <p:nvSpPr>
          <p:cNvPr id="13" name="line-8-0">
            <a:extLst>
              <a:ext uri="{FF2B5EF4-FFF2-40B4-BE49-F238E27FC236}">
                <a16:creationId xmlns:a16="http://schemas.microsoft.com/office/drawing/2014/main" id="{FF953944-A257-41AF-9074-2DBFB8937AD3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2624F"/>
          </a:solidFill>
          <a:ln w="9525">
            <a:solidFill>
              <a:srgbClr val="32624F"/>
            </a:solidFill>
            <a:prstDash val="solid"/>
          </a:ln>
        </p:spPr>
      </p:sp>
      <p:sp>
        <p:nvSpPr>
          <p:cNvPr id="14" name="num-8-1">
            <a:extLst>
              <a:ext uri="{FF2B5EF4-FFF2-40B4-BE49-F238E27FC236}">
                <a16:creationId xmlns:a16="http://schemas.microsoft.com/office/drawing/2014/main" id="{F9EDA63E-F7DB-4F4E-8237-1D0410666EB5}"/>
              </a:ext>
            </a:extLst>
          </p:cNvPr>
          <p:cNvSpPr>
            <a:spLocks noGrp="1"/>
          </p:cNvSpPr>
          <p:nvPr/>
        </p:nvSpPr>
        <p:spPr>
          <a:xfrm>
            <a:off x="35242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02</a:t>
            </a:r>
          </a:p>
        </p:txBody>
      </p:sp>
      <p:sp>
        <p:nvSpPr>
          <p:cNvPr id="15" name="head-8-1">
            <a:extLst>
              <a:ext uri="{FF2B5EF4-FFF2-40B4-BE49-F238E27FC236}">
                <a16:creationId xmlns:a16="http://schemas.microsoft.com/office/drawing/2014/main" id="{833AF651-3C3B-4240-92D8-E1DFA62B81CA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Хімічні й біологічні ризики</a:t>
            </a:r>
          </a:p>
        </p:txBody>
      </p:sp>
      <p:sp>
        <p:nvSpPr>
          <p:cNvPr id="16" name="body-8-1">
            <a:extLst>
              <a:ext uri="{FF2B5EF4-FFF2-40B4-BE49-F238E27FC236}">
                <a16:creationId xmlns:a16="http://schemas.microsoft.com/office/drawing/2014/main" id="{48D61A7C-A216-4021-AEF1-511CCF21E88F}"/>
              </a:ext>
            </a:extLst>
          </p:cNvPr>
          <p:cNvSpPr>
            <a:spLocks noGrp="1"/>
          </p:cNvSpPr>
          <p:nvPr/>
        </p:nvSpPr>
        <p:spPr>
          <a:xfrm>
            <a:off x="35242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Токсичні речовини, пошкодження санітарних систем, забруднення води та накопичення медичних відходів.</a:t>
            </a:r>
          </a:p>
        </p:txBody>
      </p:sp>
      <p:sp>
        <p:nvSpPr>
          <p:cNvPr id="17" name="line-8-1">
            <a:extLst>
              <a:ext uri="{FF2B5EF4-FFF2-40B4-BE49-F238E27FC236}">
                <a16:creationId xmlns:a16="http://schemas.microsoft.com/office/drawing/2014/main" id="{941FB89B-BC86-44CF-B229-F0A5FA1753C5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8" name="num-8-2">
            <a:extLst>
              <a:ext uri="{FF2B5EF4-FFF2-40B4-BE49-F238E27FC236}">
                <a16:creationId xmlns:a16="http://schemas.microsoft.com/office/drawing/2014/main" id="{A50833D7-F133-4D07-A0A2-8A7CCD304DAE}"/>
              </a:ext>
            </a:extLst>
          </p:cNvPr>
          <p:cNvSpPr>
            <a:spLocks noGrp="1"/>
          </p:cNvSpPr>
          <p:nvPr/>
        </p:nvSpPr>
        <p:spPr>
          <a:xfrm>
            <a:off x="65341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03</a:t>
            </a:r>
          </a:p>
        </p:txBody>
      </p:sp>
      <p:sp>
        <p:nvSpPr>
          <p:cNvPr id="19" name="head-8-2">
            <a:extLst>
              <a:ext uri="{FF2B5EF4-FFF2-40B4-BE49-F238E27FC236}">
                <a16:creationId xmlns:a16="http://schemas.microsoft.com/office/drawing/2014/main" id="{B7DBB176-D4B0-48E7-8257-424A73B5DE9E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Радіаційний ризик</a:t>
            </a:r>
          </a:p>
        </p:txBody>
      </p:sp>
      <p:sp>
        <p:nvSpPr>
          <p:cNvPr id="20" name="body-8-2">
            <a:extLst>
              <a:ext uri="{FF2B5EF4-FFF2-40B4-BE49-F238E27FC236}">
                <a16:creationId xmlns:a16="http://schemas.microsoft.com/office/drawing/2014/main" id="{629ACCB5-1EE9-46A3-A2DD-1E36B2AEB18F}"/>
              </a:ext>
            </a:extLst>
          </p:cNvPr>
          <p:cNvSpPr>
            <a:spLocks noGrp="1"/>
          </p:cNvSpPr>
          <p:nvPr/>
        </p:nvSpPr>
        <p:spPr>
          <a:xfrm>
            <a:off x="65341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Особливо високий поблизу АЕС, сховищ радіоактивних відходів та інших небезпечних об’єктів.</a:t>
            </a:r>
          </a:p>
        </p:txBody>
      </p:sp>
      <p:sp>
        <p:nvSpPr>
          <p:cNvPr id="21" name="line-8-2">
            <a:extLst>
              <a:ext uri="{FF2B5EF4-FFF2-40B4-BE49-F238E27FC236}">
                <a16:creationId xmlns:a16="http://schemas.microsoft.com/office/drawing/2014/main" id="{79375A79-7124-4CC5-A0D9-8B0AFE60E76F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76142"/>
          </a:solidFill>
          <a:ln w="9525">
            <a:solidFill>
              <a:srgbClr val="A7614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121271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6">
            <a:extLst>
              <a:ext uri="{FF2B5EF4-FFF2-40B4-BE49-F238E27FC236}">
                <a16:creationId xmlns:a16="http://schemas.microsoft.com/office/drawing/2014/main" id="{BD61CBA4-3976-4606-8C1B-BF14197F580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16">
            <a:extLst>
              <a:ext uri="{FF2B5EF4-FFF2-40B4-BE49-F238E27FC236}">
                <a16:creationId xmlns:a16="http://schemas.microsoft.com/office/drawing/2014/main" id="{DAB85766-28E1-426A-9B6C-5993A8EF2FC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4" name="course-16">
            <a:extLst>
              <a:ext uri="{FF2B5EF4-FFF2-40B4-BE49-F238E27FC236}">
                <a16:creationId xmlns:a16="http://schemas.microsoft.com/office/drawing/2014/main" id="{38B2B785-6DC9-41DB-982B-F774C7356D72}"/>
              </a:ext>
            </a:extLst>
          </p:cNvPr>
          <p:cNvSpPr>
            <a:spLocks noGrp="1"/>
          </p:cNvSpPr>
          <p:nvPr/>
        </p:nvSpPr>
        <p:spPr>
          <a:xfrm>
            <a:off x="571500" y="257175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8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16">
            <a:extLst>
              <a:ext uri="{FF2B5EF4-FFF2-40B4-BE49-F238E27FC236}">
                <a16:creationId xmlns:a16="http://schemas.microsoft.com/office/drawing/2014/main" id="{9E9D2A45-BD91-4984-B73F-9B8E679506E8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Кумулятивний вплив накопичує навіть невеликі порушення</a:t>
            </a:r>
          </a:p>
        </p:txBody>
      </p:sp>
      <p:sp>
        <p:nvSpPr>
          <p:cNvPr id="6" name="rule-16">
            <a:extLst>
              <a:ext uri="{FF2B5EF4-FFF2-40B4-BE49-F238E27FC236}">
                <a16:creationId xmlns:a16="http://schemas.microsoft.com/office/drawing/2014/main" id="{A9903B47-7480-421E-A142-5C02AB6DDADD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7" name="number-16">
            <a:extLst>
              <a:ext uri="{FF2B5EF4-FFF2-40B4-BE49-F238E27FC236}">
                <a16:creationId xmlns:a16="http://schemas.microsoft.com/office/drawing/2014/main" id="{3EF7CDE1-92A2-4A82-9A62-C2B0A3D3534A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16</a:t>
            </a:r>
          </a:p>
        </p:txBody>
      </p:sp>
      <p:sp>
        <p:nvSpPr>
          <p:cNvPr id="8" name="foot-16">
            <a:extLst>
              <a:ext uri="{FF2B5EF4-FFF2-40B4-BE49-F238E27FC236}">
                <a16:creationId xmlns:a16="http://schemas.microsoft.com/office/drawing/2014/main" id="{29F8E74F-5F44-4CE1-8DBB-CAA72D540BA2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lead-8">
            <a:extLst>
              <a:ext uri="{FF2B5EF4-FFF2-40B4-BE49-F238E27FC236}">
                <a16:creationId xmlns:a16="http://schemas.microsoft.com/office/drawing/2014/main" id="{D2C77A15-1437-4754-8B34-A3ED4A87C8C5}"/>
              </a:ext>
            </a:extLst>
          </p:cNvPr>
          <p:cNvSpPr>
            <a:spLocks noGrp="1"/>
          </p:cNvSpPr>
          <p:nvPr/>
        </p:nvSpPr>
        <p:spPr>
          <a:xfrm>
            <a:off x="514350" y="1781175"/>
            <a:ext cx="90106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029"/>
                </a:solidFill>
              </a:defRPr>
            </a:pPr>
            <a:r>
              <a:rPr sz="1575" b="1">
                <a:solidFill>
                  <a:srgbClr val="173029"/>
                </a:solidFill>
              </a:rPr>
              <a:t>Повторні витоки пального, рух техніки, вибухи й пожежі поступово погіршують ґрунти, воду та рослинність, навіть якщо кожна окрема подія здається локальною.</a:t>
            </a:r>
          </a:p>
        </p:txBody>
      </p:sp>
      <p:sp>
        <p:nvSpPr>
          <p:cNvPr id="10" name="practical-8">
            <a:extLst>
              <a:ext uri="{FF2B5EF4-FFF2-40B4-BE49-F238E27FC236}">
                <a16:creationId xmlns:a16="http://schemas.microsoft.com/office/drawing/2014/main" id="{9ACBBE26-0402-40AF-B310-65E3335A6AF5}"/>
              </a:ext>
            </a:extLst>
          </p:cNvPr>
          <p:cNvSpPr>
            <a:spLocks noGrp="1"/>
          </p:cNvSpPr>
          <p:nvPr/>
        </p:nvSpPr>
        <p:spPr>
          <a:xfrm>
            <a:off x="514350" y="2619375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32624F"/>
                </a:solidFill>
              </a:defRPr>
            </a:pPr>
            <a:r>
              <a:rPr sz="1800" b="1">
                <a:solidFill>
                  <a:srgbClr val="32624F"/>
                </a:solidFill>
              </a:rPr>
              <a:t>Що врахувати на практиці</a:t>
            </a:r>
          </a:p>
        </p:txBody>
      </p:sp>
      <p:sp>
        <p:nvSpPr>
          <p:cNvPr id="11" name="actions-8">
            <a:extLst>
              <a:ext uri="{FF2B5EF4-FFF2-40B4-BE49-F238E27FC236}">
                <a16:creationId xmlns:a16="http://schemas.microsoft.com/office/drawing/2014/main" id="{207EA8DB-481F-48A4-99C5-FD4EBAFAAA4E}"/>
              </a:ext>
            </a:extLst>
          </p:cNvPr>
          <p:cNvSpPr>
            <a:spLocks noGrp="1"/>
          </p:cNvSpPr>
          <p:nvPr/>
        </p:nvSpPr>
        <p:spPr>
          <a:xfrm>
            <a:off x="514350" y="3238500"/>
            <a:ext cx="40957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ідентифікувати всі джерела впливу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оцінювати повторюваність і тривалість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враховувати вразливі групи та екосистеми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аналізувати можливі ланцюгові аварії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оновлювати оцінку ризику після кожної події</a:t>
            </a:r>
          </a:p>
        </p:txBody>
      </p:sp>
      <p:sp>
        <p:nvSpPr>
          <p:cNvPr id="12" name="callout-8">
            <a:extLst>
              <a:ext uri="{FF2B5EF4-FFF2-40B4-BE49-F238E27FC236}">
                <a16:creationId xmlns:a16="http://schemas.microsoft.com/office/drawing/2014/main" id="{63DE477F-F2DC-4C0D-85E8-C6AB23F58B97}"/>
              </a:ext>
            </a:extLst>
          </p:cNvPr>
          <p:cNvSpPr>
            <a:spLocks noGrp="1"/>
          </p:cNvSpPr>
          <p:nvPr/>
        </p:nvSpPr>
        <p:spPr>
          <a:xfrm>
            <a:off x="5086350" y="2800350"/>
            <a:ext cx="4438650" cy="2171700"/>
          </a:xfrm>
          <a:prstGeom prst="roundRect">
            <a:avLst>
              <a:gd name="adj" fmla="val 5263"/>
            </a:avLst>
          </a:prstGeom>
          <a:solidFill>
            <a:srgbClr val="123B32"/>
          </a:solidFill>
          <a:ln w="9525">
            <a:solidFill>
              <a:srgbClr val="123B32"/>
            </a:solidFill>
            <a:prstDash val="solid"/>
          </a:ln>
        </p:spPr>
      </p:sp>
      <p:sp>
        <p:nvSpPr>
          <p:cNvPr id="13" name="callout-label-8">
            <a:extLst>
              <a:ext uri="{FF2B5EF4-FFF2-40B4-BE49-F238E27FC236}">
                <a16:creationId xmlns:a16="http://schemas.microsoft.com/office/drawing/2014/main" id="{65098513-9C63-4312-BDC4-47BFB078FBF5}"/>
              </a:ext>
            </a:extLst>
          </p:cNvPr>
          <p:cNvSpPr>
            <a:spLocks noGrp="1"/>
          </p:cNvSpPr>
          <p:nvPr/>
        </p:nvSpPr>
        <p:spPr>
          <a:xfrm>
            <a:off x="5524500" y="30289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F1CB77"/>
                </a:solidFill>
              </a:defRPr>
            </a:pPr>
            <a:r>
              <a:rPr sz="1050" b="1">
                <a:solidFill>
                  <a:srgbClr val="F1CB77"/>
                </a:solidFill>
              </a:rPr>
              <a:t>КЛЮЧОВИЙ АКЦЕНТ</a:t>
            </a:r>
          </a:p>
        </p:txBody>
      </p:sp>
      <p:sp>
        <p:nvSpPr>
          <p:cNvPr id="14" name="callout-text-8">
            <a:extLst>
              <a:ext uri="{FF2B5EF4-FFF2-40B4-BE49-F238E27FC236}">
                <a16:creationId xmlns:a16="http://schemas.microsoft.com/office/drawing/2014/main" id="{ADF91F2E-BF22-4858-A3DF-6C40B2F47231}"/>
              </a:ext>
            </a:extLst>
          </p:cNvPr>
          <p:cNvSpPr>
            <a:spLocks noGrp="1"/>
          </p:cNvSpPr>
          <p:nvPr/>
        </p:nvSpPr>
        <p:spPr>
          <a:xfrm>
            <a:off x="5524500" y="3476625"/>
            <a:ext cx="3429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Спрощено: екологічний ризик = імовірність події × тяжкість її наслідків.</a:t>
            </a:r>
          </a:p>
        </p:txBody>
      </p:sp>
      <p:sp>
        <p:nvSpPr>
          <p:cNvPr id="15" name="bottom-rule-8">
            <a:extLst>
              <a:ext uri="{FF2B5EF4-FFF2-40B4-BE49-F238E27FC236}">
                <a16:creationId xmlns:a16="http://schemas.microsoft.com/office/drawing/2014/main" id="{F23FB700-D232-4F37-9233-0689FF2F8E8A}"/>
              </a:ext>
            </a:extLst>
          </p:cNvPr>
          <p:cNvSpPr>
            <a:spLocks noGrp="1"/>
          </p:cNvSpPr>
          <p:nvPr/>
        </p:nvSpPr>
        <p:spPr>
          <a:xfrm>
            <a:off x="514350" y="5619750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6" name="note-8">
            <a:extLst>
              <a:ext uri="{FF2B5EF4-FFF2-40B4-BE49-F238E27FC236}">
                <a16:creationId xmlns:a16="http://schemas.microsoft.com/office/drawing/2014/main" id="{3AB37D5C-A0AA-4AD0-A731-17405B0C882A}"/>
              </a:ext>
            </a:extLst>
          </p:cNvPr>
          <p:cNvSpPr>
            <a:spLocks noGrp="1"/>
          </p:cNvSpPr>
          <p:nvPr/>
        </p:nvSpPr>
        <p:spPr>
          <a:xfrm>
            <a:off x="895350" y="5876925"/>
            <a:ext cx="82391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2624F"/>
                </a:solidFill>
              </a:defRPr>
            </a:pPr>
            <a:r>
              <a:rPr sz="1275" b="1">
                <a:solidFill>
                  <a:srgbClr val="32624F"/>
                </a:solidFill>
              </a:rPr>
              <a:t>Термін «звичайна зброя» не означає відсутності екологічної небезпеки.</a:t>
            </a:r>
          </a:p>
        </p:txBody>
      </p:sp>
    </p:spTree>
    <p:extLst>
      <p:ext uri="{BB962C8B-B14F-4D97-AF65-F5344CB8AC3E}">
        <p14:creationId xmlns:p14="http://schemas.microsoft.com/office/powerpoint/2010/main" val="636219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7">
            <a:extLst>
              <a:ext uri="{FF2B5EF4-FFF2-40B4-BE49-F238E27FC236}">
                <a16:creationId xmlns:a16="http://schemas.microsoft.com/office/drawing/2014/main" id="{73B5470B-AE73-4E4A-95D7-9A211619327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17">
            <a:extLst>
              <a:ext uri="{FF2B5EF4-FFF2-40B4-BE49-F238E27FC236}">
                <a16:creationId xmlns:a16="http://schemas.microsoft.com/office/drawing/2014/main" id="{D749CDE0-0AD2-44E7-B3E0-E30D9BD3E75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4" name="course-17">
            <a:extLst>
              <a:ext uri="{FF2B5EF4-FFF2-40B4-BE49-F238E27FC236}">
                <a16:creationId xmlns:a16="http://schemas.microsoft.com/office/drawing/2014/main" id="{14F030EF-4A2A-4A91-8E45-EA1AE7C5B510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9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17">
            <a:extLst>
              <a:ext uri="{FF2B5EF4-FFF2-40B4-BE49-F238E27FC236}">
                <a16:creationId xmlns:a16="http://schemas.microsoft.com/office/drawing/2014/main" id="{91AF5168-CBDB-4E8A-8114-D37EBFBD5A96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Екологічна безпека підтримує і довкілля, і виконання оборонних завдань</a:t>
            </a:r>
          </a:p>
        </p:txBody>
      </p:sp>
      <p:sp>
        <p:nvSpPr>
          <p:cNvPr id="6" name="rule-17">
            <a:extLst>
              <a:ext uri="{FF2B5EF4-FFF2-40B4-BE49-F238E27FC236}">
                <a16:creationId xmlns:a16="http://schemas.microsoft.com/office/drawing/2014/main" id="{310FFE21-4B78-41A4-B48B-3AA16BD13F12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7" name="number-17">
            <a:extLst>
              <a:ext uri="{FF2B5EF4-FFF2-40B4-BE49-F238E27FC236}">
                <a16:creationId xmlns:a16="http://schemas.microsoft.com/office/drawing/2014/main" id="{F1744D51-4D76-4A53-AB5B-8A03BE3A73AB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17</a:t>
            </a:r>
          </a:p>
        </p:txBody>
      </p:sp>
      <p:sp>
        <p:nvSpPr>
          <p:cNvPr id="8" name="foot-17">
            <a:extLst>
              <a:ext uri="{FF2B5EF4-FFF2-40B4-BE49-F238E27FC236}">
                <a16:creationId xmlns:a16="http://schemas.microsoft.com/office/drawing/2014/main" id="{955944BB-805E-416A-8546-2C8289F6B162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def-9">
            <a:extLst>
              <a:ext uri="{FF2B5EF4-FFF2-40B4-BE49-F238E27FC236}">
                <a16:creationId xmlns:a16="http://schemas.microsoft.com/office/drawing/2014/main" id="{E0F40F44-73D8-49D5-9E17-2A14342EA86D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029"/>
                </a:solidFill>
              </a:defRPr>
            </a:pPr>
            <a:r>
              <a:rPr sz="1650" b="1">
                <a:solidFill>
                  <a:srgbClr val="173029"/>
                </a:solidFill>
              </a:rPr>
              <a:t>Моніторинг дає змогу своєчасно виявляти небезпечні зміни в повітрі, воді, ґрунтах, системах зберігання пального, очисних спорудах, відходах і рослинності.</a:t>
            </a:r>
          </a:p>
        </p:txBody>
      </p:sp>
      <p:sp>
        <p:nvSpPr>
          <p:cNvPr id="10" name="num-9-0">
            <a:extLst>
              <a:ext uri="{FF2B5EF4-FFF2-40B4-BE49-F238E27FC236}">
                <a16:creationId xmlns:a16="http://schemas.microsoft.com/office/drawing/2014/main" id="{BE7508BE-A26D-4946-9CF0-B2910FEF7EFE}"/>
              </a:ext>
            </a:extLst>
          </p:cNvPr>
          <p:cNvSpPr>
            <a:spLocks noGrp="1"/>
          </p:cNvSpPr>
          <p:nvPr/>
        </p:nvSpPr>
        <p:spPr>
          <a:xfrm>
            <a:off x="5143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01</a:t>
            </a:r>
          </a:p>
        </p:txBody>
      </p:sp>
      <p:sp>
        <p:nvSpPr>
          <p:cNvPr id="11" name="head-9-0">
            <a:extLst>
              <a:ext uri="{FF2B5EF4-FFF2-40B4-BE49-F238E27FC236}">
                <a16:creationId xmlns:a16="http://schemas.microsoft.com/office/drawing/2014/main" id="{2ED36D31-E97F-451C-9B2C-A9F1906DD19B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Спостереження</a:t>
            </a:r>
          </a:p>
        </p:txBody>
      </p:sp>
      <p:sp>
        <p:nvSpPr>
          <p:cNvPr id="12" name="body-9-0">
            <a:extLst>
              <a:ext uri="{FF2B5EF4-FFF2-40B4-BE49-F238E27FC236}">
                <a16:creationId xmlns:a16="http://schemas.microsoft.com/office/drawing/2014/main" id="{BAA96697-DDD5-48A2-BD2A-0D7154485A0A}"/>
              </a:ext>
            </a:extLst>
          </p:cNvPr>
          <p:cNvSpPr>
            <a:spLocks noGrp="1"/>
          </p:cNvSpPr>
          <p:nvPr/>
        </p:nvSpPr>
        <p:spPr>
          <a:xfrm>
            <a:off x="5143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Регулярне збирання даних за визначеними показниками та місцями контролю.</a:t>
            </a:r>
          </a:p>
        </p:txBody>
      </p:sp>
      <p:sp>
        <p:nvSpPr>
          <p:cNvPr id="13" name="line-9-0">
            <a:extLst>
              <a:ext uri="{FF2B5EF4-FFF2-40B4-BE49-F238E27FC236}">
                <a16:creationId xmlns:a16="http://schemas.microsoft.com/office/drawing/2014/main" id="{4BA2F0E8-A601-4B05-B136-BE3B0231A1D9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2624F"/>
          </a:solidFill>
          <a:ln w="9525">
            <a:solidFill>
              <a:srgbClr val="32624F"/>
            </a:solidFill>
            <a:prstDash val="solid"/>
          </a:ln>
        </p:spPr>
      </p:sp>
      <p:sp>
        <p:nvSpPr>
          <p:cNvPr id="14" name="num-9-1">
            <a:extLst>
              <a:ext uri="{FF2B5EF4-FFF2-40B4-BE49-F238E27FC236}">
                <a16:creationId xmlns:a16="http://schemas.microsoft.com/office/drawing/2014/main" id="{03D4BE03-26CE-4014-9A1C-5452703AB47A}"/>
              </a:ext>
            </a:extLst>
          </p:cNvPr>
          <p:cNvSpPr>
            <a:spLocks noGrp="1"/>
          </p:cNvSpPr>
          <p:nvPr/>
        </p:nvSpPr>
        <p:spPr>
          <a:xfrm>
            <a:off x="35242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02</a:t>
            </a:r>
          </a:p>
        </p:txBody>
      </p:sp>
      <p:sp>
        <p:nvSpPr>
          <p:cNvPr id="15" name="head-9-1">
            <a:extLst>
              <a:ext uri="{FF2B5EF4-FFF2-40B4-BE49-F238E27FC236}">
                <a16:creationId xmlns:a16="http://schemas.microsoft.com/office/drawing/2014/main" id="{48636473-5E6A-4FFA-81F7-8512477FBD92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Аналіз</a:t>
            </a:r>
          </a:p>
        </p:txBody>
      </p:sp>
      <p:sp>
        <p:nvSpPr>
          <p:cNvPr id="16" name="body-9-1">
            <a:extLst>
              <a:ext uri="{FF2B5EF4-FFF2-40B4-BE49-F238E27FC236}">
                <a16:creationId xmlns:a16="http://schemas.microsoft.com/office/drawing/2014/main" id="{41343DF1-4A37-4A8A-B6E1-4A843AE9DE83}"/>
              </a:ext>
            </a:extLst>
          </p:cNvPr>
          <p:cNvSpPr>
            <a:spLocks noGrp="1"/>
          </p:cNvSpPr>
          <p:nvPr/>
        </p:nvSpPr>
        <p:spPr>
          <a:xfrm>
            <a:off x="35242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Порівняння з фоновим станом, нормативами й попередніми результатами.</a:t>
            </a:r>
          </a:p>
        </p:txBody>
      </p:sp>
      <p:sp>
        <p:nvSpPr>
          <p:cNvPr id="17" name="line-9-1">
            <a:extLst>
              <a:ext uri="{FF2B5EF4-FFF2-40B4-BE49-F238E27FC236}">
                <a16:creationId xmlns:a16="http://schemas.microsoft.com/office/drawing/2014/main" id="{828E59CE-688C-4E18-A0F7-297054F9AC3D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8" name="num-9-2">
            <a:extLst>
              <a:ext uri="{FF2B5EF4-FFF2-40B4-BE49-F238E27FC236}">
                <a16:creationId xmlns:a16="http://schemas.microsoft.com/office/drawing/2014/main" id="{FA0D3189-AFEC-4CAA-BCFD-C7000C426380}"/>
              </a:ext>
            </a:extLst>
          </p:cNvPr>
          <p:cNvSpPr>
            <a:spLocks noGrp="1"/>
          </p:cNvSpPr>
          <p:nvPr/>
        </p:nvSpPr>
        <p:spPr>
          <a:xfrm>
            <a:off x="65341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03</a:t>
            </a:r>
          </a:p>
        </p:txBody>
      </p:sp>
      <p:sp>
        <p:nvSpPr>
          <p:cNvPr id="19" name="head-9-2">
            <a:extLst>
              <a:ext uri="{FF2B5EF4-FFF2-40B4-BE49-F238E27FC236}">
                <a16:creationId xmlns:a16="http://schemas.microsoft.com/office/drawing/2014/main" id="{8B277F41-D83E-488A-919E-55AB811DFC7B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Рішення</a:t>
            </a:r>
          </a:p>
        </p:txBody>
      </p:sp>
      <p:sp>
        <p:nvSpPr>
          <p:cNvPr id="20" name="body-9-2">
            <a:extLst>
              <a:ext uri="{FF2B5EF4-FFF2-40B4-BE49-F238E27FC236}">
                <a16:creationId xmlns:a16="http://schemas.microsoft.com/office/drawing/2014/main" id="{F9A5C3A7-A85C-4B35-8D37-305FE47343D7}"/>
              </a:ext>
            </a:extLst>
          </p:cNvPr>
          <p:cNvSpPr>
            <a:spLocks noGrp="1"/>
          </p:cNvSpPr>
          <p:nvPr/>
        </p:nvSpPr>
        <p:spPr>
          <a:xfrm>
            <a:off x="65341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Локалізація джерела, усунення причин, відновлення та повторна перевірка.</a:t>
            </a:r>
          </a:p>
        </p:txBody>
      </p:sp>
      <p:sp>
        <p:nvSpPr>
          <p:cNvPr id="21" name="line-9-2">
            <a:extLst>
              <a:ext uri="{FF2B5EF4-FFF2-40B4-BE49-F238E27FC236}">
                <a16:creationId xmlns:a16="http://schemas.microsoft.com/office/drawing/2014/main" id="{E20A0228-EFF6-426F-A85E-A23E092D4621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76142"/>
          </a:solidFill>
          <a:ln w="9525">
            <a:solidFill>
              <a:srgbClr val="A7614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064924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8">
            <a:extLst>
              <a:ext uri="{FF2B5EF4-FFF2-40B4-BE49-F238E27FC236}">
                <a16:creationId xmlns:a16="http://schemas.microsoft.com/office/drawing/2014/main" id="{44904494-87E1-4013-8F48-032B0892159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18">
            <a:extLst>
              <a:ext uri="{FF2B5EF4-FFF2-40B4-BE49-F238E27FC236}">
                <a16:creationId xmlns:a16="http://schemas.microsoft.com/office/drawing/2014/main" id="{3A3EC6B5-8590-4972-A91F-47483FBDC4C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4" name="course-18">
            <a:extLst>
              <a:ext uri="{FF2B5EF4-FFF2-40B4-BE49-F238E27FC236}">
                <a16:creationId xmlns:a16="http://schemas.microsoft.com/office/drawing/2014/main" id="{5382BBA0-7AFA-410B-BAA2-E98190DEFD3E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9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18">
            <a:extLst>
              <a:ext uri="{FF2B5EF4-FFF2-40B4-BE49-F238E27FC236}">
                <a16:creationId xmlns:a16="http://schemas.microsoft.com/office/drawing/2014/main" id="{A412B70F-490F-4D38-9DF8-1BB5A93D86F7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У разі розливу спочатку зупиняють і локалізують поширення</a:t>
            </a:r>
          </a:p>
        </p:txBody>
      </p:sp>
      <p:sp>
        <p:nvSpPr>
          <p:cNvPr id="6" name="rule-18">
            <a:extLst>
              <a:ext uri="{FF2B5EF4-FFF2-40B4-BE49-F238E27FC236}">
                <a16:creationId xmlns:a16="http://schemas.microsoft.com/office/drawing/2014/main" id="{1649DE4B-B028-4DA2-BFAE-37D58BA540AC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7" name="number-18">
            <a:extLst>
              <a:ext uri="{FF2B5EF4-FFF2-40B4-BE49-F238E27FC236}">
                <a16:creationId xmlns:a16="http://schemas.microsoft.com/office/drawing/2014/main" id="{4ECC36C4-411B-4C1F-BC6C-D3972C8255B4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18</a:t>
            </a:r>
          </a:p>
        </p:txBody>
      </p:sp>
      <p:sp>
        <p:nvSpPr>
          <p:cNvPr id="8" name="foot-18">
            <a:extLst>
              <a:ext uri="{FF2B5EF4-FFF2-40B4-BE49-F238E27FC236}">
                <a16:creationId xmlns:a16="http://schemas.microsoft.com/office/drawing/2014/main" id="{F2B6C8EB-8E16-45BE-94D6-353DD77BC461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lead-9">
            <a:extLst>
              <a:ext uri="{FF2B5EF4-FFF2-40B4-BE49-F238E27FC236}">
                <a16:creationId xmlns:a16="http://schemas.microsoft.com/office/drawing/2014/main" id="{59C9927B-F113-4657-B90A-E62A0F6CDB08}"/>
              </a:ext>
            </a:extLst>
          </p:cNvPr>
          <p:cNvSpPr>
            <a:spLocks noGrp="1"/>
          </p:cNvSpPr>
          <p:nvPr/>
        </p:nvSpPr>
        <p:spPr>
          <a:xfrm>
            <a:off x="514350" y="1781175"/>
            <a:ext cx="90106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029"/>
                </a:solidFill>
              </a:defRPr>
            </a:pPr>
            <a:r>
              <a:rPr sz="1575" b="1">
                <a:solidFill>
                  <a:srgbClr val="173029"/>
                </a:solidFill>
              </a:rPr>
              <a:t>Дії мають не допустити потрапляння пального у водойму чи каналізацію та забезпечити безпечне збирання забруднених матеріалів.</a:t>
            </a:r>
          </a:p>
        </p:txBody>
      </p:sp>
      <p:sp>
        <p:nvSpPr>
          <p:cNvPr id="10" name="practical-9">
            <a:extLst>
              <a:ext uri="{FF2B5EF4-FFF2-40B4-BE49-F238E27FC236}">
                <a16:creationId xmlns:a16="http://schemas.microsoft.com/office/drawing/2014/main" id="{920E89F8-A23C-4CF5-9F8E-0BD6F21BD345}"/>
              </a:ext>
            </a:extLst>
          </p:cNvPr>
          <p:cNvSpPr>
            <a:spLocks noGrp="1"/>
          </p:cNvSpPr>
          <p:nvPr/>
        </p:nvSpPr>
        <p:spPr>
          <a:xfrm>
            <a:off x="514350" y="2619375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32624F"/>
                </a:solidFill>
              </a:defRPr>
            </a:pPr>
            <a:r>
              <a:rPr sz="1800" b="1">
                <a:solidFill>
                  <a:srgbClr val="32624F"/>
                </a:solidFill>
              </a:rPr>
              <a:t>Що врахувати на практиці</a:t>
            </a:r>
          </a:p>
        </p:txBody>
      </p:sp>
      <p:sp>
        <p:nvSpPr>
          <p:cNvPr id="11" name="actions-9">
            <a:extLst>
              <a:ext uri="{FF2B5EF4-FFF2-40B4-BE49-F238E27FC236}">
                <a16:creationId xmlns:a16="http://schemas.microsoft.com/office/drawing/2014/main" id="{3386A13C-D62D-433A-98B4-466C1764918E}"/>
              </a:ext>
            </a:extLst>
          </p:cNvPr>
          <p:cNvSpPr>
            <a:spLocks noGrp="1"/>
          </p:cNvSpPr>
          <p:nvPr/>
        </p:nvSpPr>
        <p:spPr>
          <a:xfrm>
            <a:off x="514350" y="3238500"/>
            <a:ext cx="40957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безпечно припинити витік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обмежити доступ і захистити водні шляхи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застосувати сорбенти або загородження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зібрати матеріали у відповідну тару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повідомити відповідальних і перевірити ґрунт та воду</a:t>
            </a:r>
          </a:p>
        </p:txBody>
      </p:sp>
      <p:sp>
        <p:nvSpPr>
          <p:cNvPr id="12" name="callout-9">
            <a:extLst>
              <a:ext uri="{FF2B5EF4-FFF2-40B4-BE49-F238E27FC236}">
                <a16:creationId xmlns:a16="http://schemas.microsoft.com/office/drawing/2014/main" id="{FA70FBE4-A2D4-426B-A1CC-79FB0A4ACEA6}"/>
              </a:ext>
            </a:extLst>
          </p:cNvPr>
          <p:cNvSpPr>
            <a:spLocks noGrp="1"/>
          </p:cNvSpPr>
          <p:nvPr/>
        </p:nvSpPr>
        <p:spPr>
          <a:xfrm>
            <a:off x="5086350" y="2800350"/>
            <a:ext cx="4438650" cy="2171700"/>
          </a:xfrm>
          <a:prstGeom prst="roundRect">
            <a:avLst>
              <a:gd name="adj" fmla="val 5263"/>
            </a:avLst>
          </a:prstGeom>
          <a:solidFill>
            <a:srgbClr val="123B32"/>
          </a:solidFill>
          <a:ln w="9525">
            <a:solidFill>
              <a:srgbClr val="123B32"/>
            </a:solidFill>
            <a:prstDash val="solid"/>
          </a:ln>
        </p:spPr>
      </p:sp>
      <p:sp>
        <p:nvSpPr>
          <p:cNvPr id="13" name="callout-label-9">
            <a:extLst>
              <a:ext uri="{FF2B5EF4-FFF2-40B4-BE49-F238E27FC236}">
                <a16:creationId xmlns:a16="http://schemas.microsoft.com/office/drawing/2014/main" id="{AFA97D10-216E-4FCB-87E8-F2EA968869B9}"/>
              </a:ext>
            </a:extLst>
          </p:cNvPr>
          <p:cNvSpPr>
            <a:spLocks noGrp="1"/>
          </p:cNvSpPr>
          <p:nvPr/>
        </p:nvSpPr>
        <p:spPr>
          <a:xfrm>
            <a:off x="5524500" y="30289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F1CB77"/>
                </a:solidFill>
              </a:defRPr>
            </a:pPr>
            <a:r>
              <a:rPr sz="1050" b="1">
                <a:solidFill>
                  <a:srgbClr val="F1CB77"/>
                </a:solidFill>
              </a:rPr>
              <a:t>КЛЮЧОВИЙ АКЦЕНТ</a:t>
            </a:r>
          </a:p>
        </p:txBody>
      </p:sp>
      <p:sp>
        <p:nvSpPr>
          <p:cNvPr id="14" name="callout-text-9">
            <a:extLst>
              <a:ext uri="{FF2B5EF4-FFF2-40B4-BE49-F238E27FC236}">
                <a16:creationId xmlns:a16="http://schemas.microsoft.com/office/drawing/2014/main" id="{784FA774-0AAC-4E27-916A-F0A075CADD1A}"/>
              </a:ext>
            </a:extLst>
          </p:cNvPr>
          <p:cNvSpPr>
            <a:spLocks noGrp="1"/>
          </p:cNvSpPr>
          <p:nvPr/>
        </p:nvSpPr>
        <p:spPr>
          <a:xfrm>
            <a:off x="5524500" y="3476625"/>
            <a:ext cx="3429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Екологічна культура — це знання, цінності й навички, які перетворюють вимоги безпеки на щоденну поведінку.</a:t>
            </a:r>
          </a:p>
        </p:txBody>
      </p:sp>
      <p:sp>
        <p:nvSpPr>
          <p:cNvPr id="15" name="bottom-rule-9">
            <a:extLst>
              <a:ext uri="{FF2B5EF4-FFF2-40B4-BE49-F238E27FC236}">
                <a16:creationId xmlns:a16="http://schemas.microsoft.com/office/drawing/2014/main" id="{1C5878D6-ECDA-456F-BC9B-EBFC875A7AB6}"/>
              </a:ext>
            </a:extLst>
          </p:cNvPr>
          <p:cNvSpPr>
            <a:spLocks noGrp="1"/>
          </p:cNvSpPr>
          <p:nvPr/>
        </p:nvSpPr>
        <p:spPr>
          <a:xfrm>
            <a:off x="514350" y="5619750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6" name="note-9">
            <a:extLst>
              <a:ext uri="{FF2B5EF4-FFF2-40B4-BE49-F238E27FC236}">
                <a16:creationId xmlns:a16="http://schemas.microsoft.com/office/drawing/2014/main" id="{A28E35F7-BFE3-4769-A64D-5AA8D3878040}"/>
              </a:ext>
            </a:extLst>
          </p:cNvPr>
          <p:cNvSpPr>
            <a:spLocks noGrp="1"/>
          </p:cNvSpPr>
          <p:nvPr/>
        </p:nvSpPr>
        <p:spPr>
          <a:xfrm>
            <a:off x="895350" y="5876925"/>
            <a:ext cx="82391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2624F"/>
                </a:solidFill>
              </a:defRPr>
            </a:pPr>
            <a:r>
              <a:rPr sz="1275" b="1">
                <a:solidFill>
                  <a:srgbClr val="32624F"/>
                </a:solidFill>
              </a:rPr>
              <a:t>Профілактика забруднення ефективніша й дешевша за ліквідацію масштабної аварії.</a:t>
            </a:r>
          </a:p>
        </p:txBody>
      </p:sp>
    </p:spTree>
    <p:extLst>
      <p:ext uri="{BB962C8B-B14F-4D97-AF65-F5344CB8AC3E}">
        <p14:creationId xmlns:p14="http://schemas.microsoft.com/office/powerpoint/2010/main" val="323928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9">
            <a:extLst>
              <a:ext uri="{FF2B5EF4-FFF2-40B4-BE49-F238E27FC236}">
                <a16:creationId xmlns:a16="http://schemas.microsoft.com/office/drawing/2014/main" id="{0BD7CB5B-5B8B-460B-B300-7F60CB929F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19">
            <a:extLst>
              <a:ext uri="{FF2B5EF4-FFF2-40B4-BE49-F238E27FC236}">
                <a16:creationId xmlns:a16="http://schemas.microsoft.com/office/drawing/2014/main" id="{75BBA75D-2687-43B1-BC51-703EA9E57B8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4" name="course-19">
            <a:extLst>
              <a:ext uri="{FF2B5EF4-FFF2-40B4-BE49-F238E27FC236}">
                <a16:creationId xmlns:a16="http://schemas.microsoft.com/office/drawing/2014/main" id="{BEE7F1BC-D6EC-453C-9254-D8EB65D74B8F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10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19">
            <a:extLst>
              <a:ext uri="{FF2B5EF4-FFF2-40B4-BE49-F238E27FC236}">
                <a16:creationId xmlns:a16="http://schemas.microsoft.com/office/drawing/2014/main" id="{107A70CF-089E-4B0E-A5DC-C05430848BA5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Сталий розвиток поєднує екологічну, соціальну й економічну відповідальність</a:t>
            </a:r>
          </a:p>
        </p:txBody>
      </p:sp>
      <p:sp>
        <p:nvSpPr>
          <p:cNvPr id="6" name="rule-19">
            <a:extLst>
              <a:ext uri="{FF2B5EF4-FFF2-40B4-BE49-F238E27FC236}">
                <a16:creationId xmlns:a16="http://schemas.microsoft.com/office/drawing/2014/main" id="{0E6C2167-6B4E-4C7B-ABE6-EE031332A3DC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7" name="number-19">
            <a:extLst>
              <a:ext uri="{FF2B5EF4-FFF2-40B4-BE49-F238E27FC236}">
                <a16:creationId xmlns:a16="http://schemas.microsoft.com/office/drawing/2014/main" id="{6CEBC26A-3EED-4508-9C82-80B070A653C6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19</a:t>
            </a:r>
          </a:p>
        </p:txBody>
      </p:sp>
      <p:sp>
        <p:nvSpPr>
          <p:cNvPr id="8" name="foot-19">
            <a:extLst>
              <a:ext uri="{FF2B5EF4-FFF2-40B4-BE49-F238E27FC236}">
                <a16:creationId xmlns:a16="http://schemas.microsoft.com/office/drawing/2014/main" id="{E5D10A33-C260-4D17-88A0-807BA3A67974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def-10">
            <a:extLst>
              <a:ext uri="{FF2B5EF4-FFF2-40B4-BE49-F238E27FC236}">
                <a16:creationId xmlns:a16="http://schemas.microsoft.com/office/drawing/2014/main" id="{6B80DC6D-EC3D-4142-A51C-2BAA6EB65102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029"/>
                </a:solidFill>
              </a:defRPr>
            </a:pPr>
            <a:r>
              <a:rPr sz="1650" b="1">
                <a:solidFill>
                  <a:srgbClr val="173029"/>
                </a:solidFill>
              </a:rPr>
              <a:t>У військовій сфері це означає ефективне використання води, енергії й пального, зменшення відходів, очищення стоків та відновлення порушених територій.</a:t>
            </a:r>
          </a:p>
        </p:txBody>
      </p:sp>
      <p:sp>
        <p:nvSpPr>
          <p:cNvPr id="10" name="num-10-0">
            <a:extLst>
              <a:ext uri="{FF2B5EF4-FFF2-40B4-BE49-F238E27FC236}">
                <a16:creationId xmlns:a16="http://schemas.microsoft.com/office/drawing/2014/main" id="{869BA53D-1604-4C43-B6C2-257D0145E6CD}"/>
              </a:ext>
            </a:extLst>
          </p:cNvPr>
          <p:cNvSpPr>
            <a:spLocks noGrp="1"/>
          </p:cNvSpPr>
          <p:nvPr/>
        </p:nvSpPr>
        <p:spPr>
          <a:xfrm>
            <a:off x="5143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01</a:t>
            </a:r>
          </a:p>
        </p:txBody>
      </p:sp>
      <p:sp>
        <p:nvSpPr>
          <p:cNvPr id="11" name="head-10-0">
            <a:extLst>
              <a:ext uri="{FF2B5EF4-FFF2-40B4-BE49-F238E27FC236}">
                <a16:creationId xmlns:a16="http://schemas.microsoft.com/office/drawing/2014/main" id="{9E9E8C52-FE26-48FB-8F98-3D70E1039412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Організаційні зміни</a:t>
            </a:r>
          </a:p>
        </p:txBody>
      </p:sp>
      <p:sp>
        <p:nvSpPr>
          <p:cNvPr id="12" name="body-10-0">
            <a:extLst>
              <a:ext uri="{FF2B5EF4-FFF2-40B4-BE49-F238E27FC236}">
                <a16:creationId xmlns:a16="http://schemas.microsoft.com/office/drawing/2014/main" id="{40C99CC7-F30C-454F-9A06-2BFDBA283304}"/>
              </a:ext>
            </a:extLst>
          </p:cNvPr>
          <p:cNvSpPr>
            <a:spLocks noGrp="1"/>
          </p:cNvSpPr>
          <p:nvPr/>
        </p:nvSpPr>
        <p:spPr>
          <a:xfrm>
            <a:off x="5143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Екологічне планування, облік ресурсів, навчання персоналу й контроль процедур.</a:t>
            </a:r>
          </a:p>
        </p:txBody>
      </p:sp>
      <p:sp>
        <p:nvSpPr>
          <p:cNvPr id="13" name="line-10-0">
            <a:extLst>
              <a:ext uri="{FF2B5EF4-FFF2-40B4-BE49-F238E27FC236}">
                <a16:creationId xmlns:a16="http://schemas.microsoft.com/office/drawing/2014/main" id="{D7F3FAB7-4B15-4160-96C3-AD059C89A8E5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2624F"/>
          </a:solidFill>
          <a:ln w="9525">
            <a:solidFill>
              <a:srgbClr val="32624F"/>
            </a:solidFill>
            <a:prstDash val="solid"/>
          </a:ln>
        </p:spPr>
      </p:sp>
      <p:sp>
        <p:nvSpPr>
          <p:cNvPr id="14" name="num-10-1">
            <a:extLst>
              <a:ext uri="{FF2B5EF4-FFF2-40B4-BE49-F238E27FC236}">
                <a16:creationId xmlns:a16="http://schemas.microsoft.com/office/drawing/2014/main" id="{7336667C-BBF6-468A-A9F9-C8178E54F84A}"/>
              </a:ext>
            </a:extLst>
          </p:cNvPr>
          <p:cNvSpPr>
            <a:spLocks noGrp="1"/>
          </p:cNvSpPr>
          <p:nvPr/>
        </p:nvSpPr>
        <p:spPr>
          <a:xfrm>
            <a:off x="35242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02</a:t>
            </a:r>
          </a:p>
        </p:txBody>
      </p:sp>
      <p:sp>
        <p:nvSpPr>
          <p:cNvPr id="15" name="head-10-1">
            <a:extLst>
              <a:ext uri="{FF2B5EF4-FFF2-40B4-BE49-F238E27FC236}">
                <a16:creationId xmlns:a16="http://schemas.microsoft.com/office/drawing/2014/main" id="{2A6B06A1-A836-4793-BAE2-DD0BEDE3B8B4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Технічні рішення</a:t>
            </a:r>
          </a:p>
        </p:txBody>
      </p:sp>
      <p:sp>
        <p:nvSpPr>
          <p:cNvPr id="16" name="body-10-1">
            <a:extLst>
              <a:ext uri="{FF2B5EF4-FFF2-40B4-BE49-F238E27FC236}">
                <a16:creationId xmlns:a16="http://schemas.microsoft.com/office/drawing/2014/main" id="{5B2AE561-AE73-450F-9AC2-C00140FBEDB3}"/>
              </a:ext>
            </a:extLst>
          </p:cNvPr>
          <p:cNvSpPr>
            <a:spLocks noGrp="1"/>
          </p:cNvSpPr>
          <p:nvPr/>
        </p:nvSpPr>
        <p:spPr>
          <a:xfrm>
            <a:off x="35242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Модернізація техніки й котелень, енергоощадне обладнання та безпечне зберігання речовин.</a:t>
            </a:r>
          </a:p>
        </p:txBody>
      </p:sp>
      <p:sp>
        <p:nvSpPr>
          <p:cNvPr id="17" name="line-10-1">
            <a:extLst>
              <a:ext uri="{FF2B5EF4-FFF2-40B4-BE49-F238E27FC236}">
                <a16:creationId xmlns:a16="http://schemas.microsoft.com/office/drawing/2014/main" id="{38B249BB-E0CA-4221-9AC9-7685C13AC624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8" name="num-10-2">
            <a:extLst>
              <a:ext uri="{FF2B5EF4-FFF2-40B4-BE49-F238E27FC236}">
                <a16:creationId xmlns:a16="http://schemas.microsoft.com/office/drawing/2014/main" id="{365A2A70-7480-4592-AA84-43AB9A8790E8}"/>
              </a:ext>
            </a:extLst>
          </p:cNvPr>
          <p:cNvSpPr>
            <a:spLocks noGrp="1"/>
          </p:cNvSpPr>
          <p:nvPr/>
        </p:nvSpPr>
        <p:spPr>
          <a:xfrm>
            <a:off x="65341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03</a:t>
            </a:r>
          </a:p>
        </p:txBody>
      </p:sp>
      <p:sp>
        <p:nvSpPr>
          <p:cNvPr id="19" name="head-10-2">
            <a:extLst>
              <a:ext uri="{FF2B5EF4-FFF2-40B4-BE49-F238E27FC236}">
                <a16:creationId xmlns:a16="http://schemas.microsoft.com/office/drawing/2014/main" id="{2BCBE62D-9B57-4A1D-9226-1E43E26222D3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Відновлення</a:t>
            </a:r>
          </a:p>
        </p:txBody>
      </p:sp>
      <p:sp>
        <p:nvSpPr>
          <p:cNvPr id="20" name="body-10-2">
            <a:extLst>
              <a:ext uri="{FF2B5EF4-FFF2-40B4-BE49-F238E27FC236}">
                <a16:creationId xmlns:a16="http://schemas.microsoft.com/office/drawing/2014/main" id="{A64FCA7C-4422-4508-8025-2EE7E83A5076}"/>
              </a:ext>
            </a:extLst>
          </p:cNvPr>
          <p:cNvSpPr>
            <a:spLocks noGrp="1"/>
          </p:cNvSpPr>
          <p:nvPr/>
        </p:nvSpPr>
        <p:spPr>
          <a:xfrm>
            <a:off x="65341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Рекультивація, ремедіація, лісовідновлення й довгостроковий моніторинг.</a:t>
            </a:r>
          </a:p>
        </p:txBody>
      </p:sp>
      <p:sp>
        <p:nvSpPr>
          <p:cNvPr id="21" name="line-10-2">
            <a:extLst>
              <a:ext uri="{FF2B5EF4-FFF2-40B4-BE49-F238E27FC236}">
                <a16:creationId xmlns:a16="http://schemas.microsoft.com/office/drawing/2014/main" id="{9D1FB8C3-512B-426D-94F8-8CFD616071FB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76142"/>
          </a:solidFill>
          <a:ln w="9525">
            <a:solidFill>
              <a:srgbClr val="A7614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649860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0">
            <a:extLst>
              <a:ext uri="{FF2B5EF4-FFF2-40B4-BE49-F238E27FC236}">
                <a16:creationId xmlns:a16="http://schemas.microsoft.com/office/drawing/2014/main" id="{CCA7D0E4-BAF2-4552-835D-328F2D705A6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20">
            <a:extLst>
              <a:ext uri="{FF2B5EF4-FFF2-40B4-BE49-F238E27FC236}">
                <a16:creationId xmlns:a16="http://schemas.microsoft.com/office/drawing/2014/main" id="{10C00DA7-140A-4F0C-ACC4-5F1E2CBBF1F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4" name="title-20">
            <a:extLst>
              <a:ext uri="{FF2B5EF4-FFF2-40B4-BE49-F238E27FC236}">
                <a16:creationId xmlns:a16="http://schemas.microsoft.com/office/drawing/2014/main" id="{6F0470BB-F138-4E66-97E4-204B732B50C7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Відновлення території проходить від безпеки до повернення функцій</a:t>
            </a:r>
          </a:p>
        </p:txBody>
      </p:sp>
      <p:sp>
        <p:nvSpPr>
          <p:cNvPr id="5" name="rule-20">
            <a:extLst>
              <a:ext uri="{FF2B5EF4-FFF2-40B4-BE49-F238E27FC236}">
                <a16:creationId xmlns:a16="http://schemas.microsoft.com/office/drawing/2014/main" id="{2370176E-7EB7-48A2-8786-8EBF394FBE09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6" name="number-20">
            <a:extLst>
              <a:ext uri="{FF2B5EF4-FFF2-40B4-BE49-F238E27FC236}">
                <a16:creationId xmlns:a16="http://schemas.microsoft.com/office/drawing/2014/main" id="{9759600D-8A73-46AC-817C-913FBF2B411F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20</a:t>
            </a:r>
          </a:p>
        </p:txBody>
      </p:sp>
      <p:sp>
        <p:nvSpPr>
          <p:cNvPr id="7" name="foot-20">
            <a:extLst>
              <a:ext uri="{FF2B5EF4-FFF2-40B4-BE49-F238E27FC236}">
                <a16:creationId xmlns:a16="http://schemas.microsoft.com/office/drawing/2014/main" id="{E7CA6A1D-91F0-4A83-97C6-5E3C322892FA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8" name="lead-10">
            <a:extLst>
              <a:ext uri="{FF2B5EF4-FFF2-40B4-BE49-F238E27FC236}">
                <a16:creationId xmlns:a16="http://schemas.microsoft.com/office/drawing/2014/main" id="{3CF71BC5-91DC-4624-A1BA-B5193129C859}"/>
              </a:ext>
            </a:extLst>
          </p:cNvPr>
          <p:cNvSpPr>
            <a:spLocks noGrp="1"/>
          </p:cNvSpPr>
          <p:nvPr/>
        </p:nvSpPr>
        <p:spPr>
          <a:xfrm>
            <a:off x="514350" y="1781175"/>
            <a:ext cx="90106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029"/>
                </a:solidFill>
              </a:defRPr>
            </a:pPr>
            <a:r>
              <a:rPr sz="1575" b="1">
                <a:solidFill>
                  <a:srgbClr val="173029"/>
                </a:solidFill>
              </a:rPr>
              <a:t>Метод добирають за видом забруднення, концентрацією, площею, станом ґрунту й води та майбутнім використанням ділянки.</a:t>
            </a:r>
          </a:p>
        </p:txBody>
      </p:sp>
      <p:sp>
        <p:nvSpPr>
          <p:cNvPr id="9" name="practical-10">
            <a:extLst>
              <a:ext uri="{FF2B5EF4-FFF2-40B4-BE49-F238E27FC236}">
                <a16:creationId xmlns:a16="http://schemas.microsoft.com/office/drawing/2014/main" id="{D228FD66-8CBC-4561-9F43-DD3C4B2EBB3E}"/>
              </a:ext>
            </a:extLst>
          </p:cNvPr>
          <p:cNvSpPr>
            <a:spLocks noGrp="1"/>
          </p:cNvSpPr>
          <p:nvPr/>
        </p:nvSpPr>
        <p:spPr>
          <a:xfrm>
            <a:off x="514350" y="2619375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32624F"/>
                </a:solidFill>
              </a:defRPr>
            </a:pPr>
            <a:r>
              <a:rPr sz="1800" b="1">
                <a:solidFill>
                  <a:srgbClr val="32624F"/>
                </a:solidFill>
              </a:rPr>
              <a:t>Що врахувати на практиці</a:t>
            </a:r>
          </a:p>
        </p:txBody>
      </p:sp>
      <p:sp>
        <p:nvSpPr>
          <p:cNvPr id="10" name="actions-10">
            <a:extLst>
              <a:ext uri="{FF2B5EF4-FFF2-40B4-BE49-F238E27FC236}">
                <a16:creationId xmlns:a16="http://schemas.microsoft.com/office/drawing/2014/main" id="{EAB87EB5-BCE0-49D1-9E30-91752E998C6D}"/>
              </a:ext>
            </a:extLst>
          </p:cNvPr>
          <p:cNvSpPr>
            <a:spLocks noGrp="1"/>
          </p:cNvSpPr>
          <p:nvPr/>
        </p:nvSpPr>
        <p:spPr>
          <a:xfrm>
            <a:off x="514350" y="3238500"/>
            <a:ext cx="40957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розмінувати й прибрати уламки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локалізувати джерело та обстежити ґрунт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відновити рельєф і водний режим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застосувати ремедіацію або фіторемедіацію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відновити рослинність і контролювати результат</a:t>
            </a:r>
          </a:p>
        </p:txBody>
      </p:sp>
      <p:sp>
        <p:nvSpPr>
          <p:cNvPr id="11" name="callout-10">
            <a:extLst>
              <a:ext uri="{FF2B5EF4-FFF2-40B4-BE49-F238E27FC236}">
                <a16:creationId xmlns:a16="http://schemas.microsoft.com/office/drawing/2014/main" id="{AB57E43A-26D9-487E-A172-9702F212C7F4}"/>
              </a:ext>
            </a:extLst>
          </p:cNvPr>
          <p:cNvSpPr>
            <a:spLocks noGrp="1"/>
          </p:cNvSpPr>
          <p:nvPr/>
        </p:nvSpPr>
        <p:spPr>
          <a:xfrm>
            <a:off x="5086350" y="2800350"/>
            <a:ext cx="4438650" cy="2171700"/>
          </a:xfrm>
          <a:prstGeom prst="roundRect">
            <a:avLst>
              <a:gd name="adj" fmla="val 5263"/>
            </a:avLst>
          </a:prstGeom>
          <a:solidFill>
            <a:srgbClr val="123B32"/>
          </a:solidFill>
          <a:ln w="9525">
            <a:solidFill>
              <a:srgbClr val="123B32"/>
            </a:solidFill>
            <a:prstDash val="solid"/>
          </a:ln>
        </p:spPr>
      </p:sp>
      <p:sp>
        <p:nvSpPr>
          <p:cNvPr id="12" name="callout-label-10">
            <a:extLst>
              <a:ext uri="{FF2B5EF4-FFF2-40B4-BE49-F238E27FC236}">
                <a16:creationId xmlns:a16="http://schemas.microsoft.com/office/drawing/2014/main" id="{0338C0EC-2C1A-49EA-A48C-7B86A3F0BC8E}"/>
              </a:ext>
            </a:extLst>
          </p:cNvPr>
          <p:cNvSpPr>
            <a:spLocks noGrp="1"/>
          </p:cNvSpPr>
          <p:nvPr/>
        </p:nvSpPr>
        <p:spPr>
          <a:xfrm>
            <a:off x="5524500" y="30289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F1CB77"/>
                </a:solidFill>
              </a:defRPr>
            </a:pPr>
            <a:r>
              <a:rPr sz="1050" b="1">
                <a:solidFill>
                  <a:srgbClr val="F1CB77"/>
                </a:solidFill>
              </a:rPr>
              <a:t>КЛЮЧОВИЙ АКЦЕНТ</a:t>
            </a:r>
          </a:p>
        </p:txBody>
      </p:sp>
      <p:sp>
        <p:nvSpPr>
          <p:cNvPr id="13" name="callout-text-10">
            <a:extLst>
              <a:ext uri="{FF2B5EF4-FFF2-40B4-BE49-F238E27FC236}">
                <a16:creationId xmlns:a16="http://schemas.microsoft.com/office/drawing/2014/main" id="{4BB5EC8E-D247-4F77-88ED-2A782029CE98}"/>
              </a:ext>
            </a:extLst>
          </p:cNvPr>
          <p:cNvSpPr>
            <a:spLocks noGrp="1"/>
          </p:cNvSpPr>
          <p:nvPr/>
        </p:nvSpPr>
        <p:spPr>
          <a:xfrm>
            <a:off x="5524500" y="3476625"/>
            <a:ext cx="3429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Рекультивація повертає продуктивність і функції землі; ремедіація очищує забруднені ґрунти чи воду.</a:t>
            </a:r>
          </a:p>
        </p:txBody>
      </p:sp>
      <p:sp>
        <p:nvSpPr>
          <p:cNvPr id="14" name="bottom-rule-10">
            <a:extLst>
              <a:ext uri="{FF2B5EF4-FFF2-40B4-BE49-F238E27FC236}">
                <a16:creationId xmlns:a16="http://schemas.microsoft.com/office/drawing/2014/main" id="{777636DF-BF88-4BCA-9970-46FFC652E963}"/>
              </a:ext>
            </a:extLst>
          </p:cNvPr>
          <p:cNvSpPr>
            <a:spLocks noGrp="1"/>
          </p:cNvSpPr>
          <p:nvPr/>
        </p:nvSpPr>
        <p:spPr>
          <a:xfrm>
            <a:off x="514350" y="5619750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5" name="note-10">
            <a:extLst>
              <a:ext uri="{FF2B5EF4-FFF2-40B4-BE49-F238E27FC236}">
                <a16:creationId xmlns:a16="http://schemas.microsoft.com/office/drawing/2014/main" id="{37E0DF16-BEF0-457B-911C-BE606A362937}"/>
              </a:ext>
            </a:extLst>
          </p:cNvPr>
          <p:cNvSpPr>
            <a:spLocks noGrp="1"/>
          </p:cNvSpPr>
          <p:nvPr/>
        </p:nvSpPr>
        <p:spPr>
          <a:xfrm>
            <a:off x="895350" y="5876925"/>
            <a:ext cx="82391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2624F"/>
                </a:solidFill>
              </a:defRPr>
            </a:pPr>
            <a:r>
              <a:rPr sz="1275" b="1">
                <a:solidFill>
                  <a:srgbClr val="32624F"/>
                </a:solidFill>
              </a:rPr>
              <a:t>Фіторемедіація використовує рослини для вилучення, зв’язування або зменшення концентрації забруднювачів.</a:t>
            </a:r>
          </a:p>
        </p:txBody>
      </p:sp>
    </p:spTree>
    <p:extLst>
      <p:ext uri="{BB962C8B-B14F-4D97-AF65-F5344CB8AC3E}">
        <p14:creationId xmlns:p14="http://schemas.microsoft.com/office/powerpoint/2010/main" val="1897549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1">
            <a:extLst>
              <a:ext uri="{FF2B5EF4-FFF2-40B4-BE49-F238E27FC236}">
                <a16:creationId xmlns:a16="http://schemas.microsoft.com/office/drawing/2014/main" id="{C643BCB6-46BB-4C75-B13F-519811612F3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21">
            <a:extLst>
              <a:ext uri="{FF2B5EF4-FFF2-40B4-BE49-F238E27FC236}">
                <a16:creationId xmlns:a16="http://schemas.microsoft.com/office/drawing/2014/main" id="{27F1C090-226C-4E98-8970-BF5FE12E776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4" name="course-21">
            <a:extLst>
              <a:ext uri="{FF2B5EF4-FFF2-40B4-BE49-F238E27FC236}">
                <a16:creationId xmlns:a16="http://schemas.microsoft.com/office/drawing/2014/main" id="{CBE5E5D2-4EEA-4779-B427-F906CFCE4B8F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11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21">
            <a:extLst>
              <a:ext uri="{FF2B5EF4-FFF2-40B4-BE49-F238E27FC236}">
                <a16:creationId xmlns:a16="http://schemas.microsoft.com/office/drawing/2014/main" id="{14439CA9-FDDC-4923-90DB-9C56224EC641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Довкілля захищається принципами розрізнення, пропорційності й запобіжних заходів</a:t>
            </a:r>
          </a:p>
        </p:txBody>
      </p:sp>
      <p:sp>
        <p:nvSpPr>
          <p:cNvPr id="6" name="rule-21">
            <a:extLst>
              <a:ext uri="{FF2B5EF4-FFF2-40B4-BE49-F238E27FC236}">
                <a16:creationId xmlns:a16="http://schemas.microsoft.com/office/drawing/2014/main" id="{567F8EBF-5CB0-464F-BAA2-2D06351C49E3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7" name="number-21">
            <a:extLst>
              <a:ext uri="{FF2B5EF4-FFF2-40B4-BE49-F238E27FC236}">
                <a16:creationId xmlns:a16="http://schemas.microsoft.com/office/drawing/2014/main" id="{ED08C1A1-7A6E-4E70-A032-BBA4A2AEBA28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21</a:t>
            </a:r>
          </a:p>
        </p:txBody>
      </p:sp>
      <p:sp>
        <p:nvSpPr>
          <p:cNvPr id="8" name="foot-21">
            <a:extLst>
              <a:ext uri="{FF2B5EF4-FFF2-40B4-BE49-F238E27FC236}">
                <a16:creationId xmlns:a16="http://schemas.microsoft.com/office/drawing/2014/main" id="{55B48A81-D026-4C21-BC02-FCC7F02B0E18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def-11">
            <a:extLst>
              <a:ext uri="{FF2B5EF4-FFF2-40B4-BE49-F238E27FC236}">
                <a16:creationId xmlns:a16="http://schemas.microsoft.com/office/drawing/2014/main" id="{FB48D63E-2931-4727-99C3-88D41EBD8B78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029"/>
                </a:solidFill>
              </a:defRPr>
            </a:pPr>
            <a:r>
              <a:rPr sz="1650" b="1">
                <a:solidFill>
                  <a:srgbClr val="173029"/>
                </a:solidFill>
              </a:rPr>
              <a:t>Природне середовище є цивільним об’єктом, якщо не стало конкретною військовою ціллю; рішення мають мінімізувати випадкову шкоду людям і природним системам.</a:t>
            </a:r>
          </a:p>
        </p:txBody>
      </p:sp>
      <p:sp>
        <p:nvSpPr>
          <p:cNvPr id="10" name="num-11-0">
            <a:extLst>
              <a:ext uri="{FF2B5EF4-FFF2-40B4-BE49-F238E27FC236}">
                <a16:creationId xmlns:a16="http://schemas.microsoft.com/office/drawing/2014/main" id="{EEB08F36-BB8B-4813-90B2-6BAD1B4BA262}"/>
              </a:ext>
            </a:extLst>
          </p:cNvPr>
          <p:cNvSpPr>
            <a:spLocks noGrp="1"/>
          </p:cNvSpPr>
          <p:nvPr/>
        </p:nvSpPr>
        <p:spPr>
          <a:xfrm>
            <a:off x="5143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01</a:t>
            </a:r>
          </a:p>
        </p:txBody>
      </p:sp>
      <p:sp>
        <p:nvSpPr>
          <p:cNvPr id="11" name="head-11-0">
            <a:extLst>
              <a:ext uri="{FF2B5EF4-FFF2-40B4-BE49-F238E27FC236}">
                <a16:creationId xmlns:a16="http://schemas.microsoft.com/office/drawing/2014/main" id="{5A3385A5-B4F5-49AF-94B6-525779832A75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Розрізнення</a:t>
            </a:r>
          </a:p>
        </p:txBody>
      </p:sp>
      <p:sp>
        <p:nvSpPr>
          <p:cNvPr id="12" name="body-11-0">
            <a:extLst>
              <a:ext uri="{FF2B5EF4-FFF2-40B4-BE49-F238E27FC236}">
                <a16:creationId xmlns:a16="http://schemas.microsoft.com/office/drawing/2014/main" id="{63ACE01C-C8B2-4D5D-9365-6E6800B1DD67}"/>
              </a:ext>
            </a:extLst>
          </p:cNvPr>
          <p:cNvSpPr>
            <a:spLocks noGrp="1"/>
          </p:cNvSpPr>
          <p:nvPr/>
        </p:nvSpPr>
        <p:spPr>
          <a:xfrm>
            <a:off x="5143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Необхідно відрізняти цивільні об’єкти, зокрема природні, від військових цілей.</a:t>
            </a:r>
          </a:p>
        </p:txBody>
      </p:sp>
      <p:sp>
        <p:nvSpPr>
          <p:cNvPr id="13" name="line-11-0">
            <a:extLst>
              <a:ext uri="{FF2B5EF4-FFF2-40B4-BE49-F238E27FC236}">
                <a16:creationId xmlns:a16="http://schemas.microsoft.com/office/drawing/2014/main" id="{68B648E4-6915-450B-854D-5C3F344C2EC4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2624F"/>
          </a:solidFill>
          <a:ln w="9525">
            <a:solidFill>
              <a:srgbClr val="32624F"/>
            </a:solidFill>
            <a:prstDash val="solid"/>
          </a:ln>
        </p:spPr>
      </p:sp>
      <p:sp>
        <p:nvSpPr>
          <p:cNvPr id="14" name="num-11-1">
            <a:extLst>
              <a:ext uri="{FF2B5EF4-FFF2-40B4-BE49-F238E27FC236}">
                <a16:creationId xmlns:a16="http://schemas.microsoft.com/office/drawing/2014/main" id="{2E4327DE-5988-4472-A9DF-A6EBDC1B3ABD}"/>
              </a:ext>
            </a:extLst>
          </p:cNvPr>
          <p:cNvSpPr>
            <a:spLocks noGrp="1"/>
          </p:cNvSpPr>
          <p:nvPr/>
        </p:nvSpPr>
        <p:spPr>
          <a:xfrm>
            <a:off x="35242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02</a:t>
            </a:r>
          </a:p>
        </p:txBody>
      </p:sp>
      <p:sp>
        <p:nvSpPr>
          <p:cNvPr id="15" name="head-11-1">
            <a:extLst>
              <a:ext uri="{FF2B5EF4-FFF2-40B4-BE49-F238E27FC236}">
                <a16:creationId xmlns:a16="http://schemas.microsoft.com/office/drawing/2014/main" id="{52049198-1066-4A6F-9835-C99AA305AEBC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Пропорційність</a:t>
            </a:r>
          </a:p>
        </p:txBody>
      </p:sp>
      <p:sp>
        <p:nvSpPr>
          <p:cNvPr id="16" name="body-11-1">
            <a:extLst>
              <a:ext uri="{FF2B5EF4-FFF2-40B4-BE49-F238E27FC236}">
                <a16:creationId xmlns:a16="http://schemas.microsoft.com/office/drawing/2014/main" id="{636C37E4-7EC9-47CE-9233-816375EC5A4D}"/>
              </a:ext>
            </a:extLst>
          </p:cNvPr>
          <p:cNvSpPr>
            <a:spLocks noGrp="1"/>
          </p:cNvSpPr>
          <p:nvPr/>
        </p:nvSpPr>
        <p:spPr>
          <a:xfrm>
            <a:off x="35242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Очікувана випадкова шкода не повинна бути надмірною щодо конкретної військової переваги.</a:t>
            </a:r>
          </a:p>
        </p:txBody>
      </p:sp>
      <p:sp>
        <p:nvSpPr>
          <p:cNvPr id="17" name="line-11-1">
            <a:extLst>
              <a:ext uri="{FF2B5EF4-FFF2-40B4-BE49-F238E27FC236}">
                <a16:creationId xmlns:a16="http://schemas.microsoft.com/office/drawing/2014/main" id="{68F864D3-6ADA-48EF-AF36-27F05F75B402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8" name="num-11-2">
            <a:extLst>
              <a:ext uri="{FF2B5EF4-FFF2-40B4-BE49-F238E27FC236}">
                <a16:creationId xmlns:a16="http://schemas.microsoft.com/office/drawing/2014/main" id="{5531D45F-3377-43AA-8708-5AF759F0F11D}"/>
              </a:ext>
            </a:extLst>
          </p:cNvPr>
          <p:cNvSpPr>
            <a:spLocks noGrp="1"/>
          </p:cNvSpPr>
          <p:nvPr/>
        </p:nvSpPr>
        <p:spPr>
          <a:xfrm>
            <a:off x="65341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03</a:t>
            </a:r>
          </a:p>
        </p:txBody>
      </p:sp>
      <p:sp>
        <p:nvSpPr>
          <p:cNvPr id="19" name="head-11-2">
            <a:extLst>
              <a:ext uri="{FF2B5EF4-FFF2-40B4-BE49-F238E27FC236}">
                <a16:creationId xmlns:a16="http://schemas.microsoft.com/office/drawing/2014/main" id="{19588416-E021-404D-842B-357DD4DC76AC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Запобіжні заходи</a:t>
            </a:r>
          </a:p>
        </p:txBody>
      </p:sp>
      <p:sp>
        <p:nvSpPr>
          <p:cNvPr id="20" name="body-11-2">
            <a:extLst>
              <a:ext uri="{FF2B5EF4-FFF2-40B4-BE49-F238E27FC236}">
                <a16:creationId xmlns:a16="http://schemas.microsoft.com/office/drawing/2014/main" id="{EF7D731E-0694-4297-A86B-034BE1E265A3}"/>
              </a:ext>
            </a:extLst>
          </p:cNvPr>
          <p:cNvSpPr>
            <a:spLocks noGrp="1"/>
          </p:cNvSpPr>
          <p:nvPr/>
        </p:nvSpPr>
        <p:spPr>
          <a:xfrm>
            <a:off x="65341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Слід уживати можливих дій для зменшення випадкової шкоди.</a:t>
            </a:r>
          </a:p>
        </p:txBody>
      </p:sp>
      <p:sp>
        <p:nvSpPr>
          <p:cNvPr id="21" name="line-11-2">
            <a:extLst>
              <a:ext uri="{FF2B5EF4-FFF2-40B4-BE49-F238E27FC236}">
                <a16:creationId xmlns:a16="http://schemas.microsoft.com/office/drawing/2014/main" id="{A02C2D9E-CFD5-4AB2-803D-874D698E7D64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76142"/>
          </a:solidFill>
          <a:ln w="9525">
            <a:solidFill>
              <a:srgbClr val="A7614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9840867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2">
            <a:extLst>
              <a:ext uri="{FF2B5EF4-FFF2-40B4-BE49-F238E27FC236}">
                <a16:creationId xmlns:a16="http://schemas.microsoft.com/office/drawing/2014/main" id="{473D91E4-E731-4388-B4F9-AEEB04F7EA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22">
            <a:extLst>
              <a:ext uri="{FF2B5EF4-FFF2-40B4-BE49-F238E27FC236}">
                <a16:creationId xmlns:a16="http://schemas.microsoft.com/office/drawing/2014/main" id="{A79B1030-2A6D-423D-B3B8-09AC8B9A7BA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4" name="course-22">
            <a:extLst>
              <a:ext uri="{FF2B5EF4-FFF2-40B4-BE49-F238E27FC236}">
                <a16:creationId xmlns:a16="http://schemas.microsoft.com/office/drawing/2014/main" id="{FB62661B-6418-4EE5-995C-C9DC8C190CF9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12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22">
            <a:extLst>
              <a:ext uri="{FF2B5EF4-FFF2-40B4-BE49-F238E27FC236}">
                <a16:creationId xmlns:a16="http://schemas.microsoft.com/office/drawing/2014/main" id="{22DFCCC6-2177-412E-B9E3-A021A8CC5D56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Документування перетворює екологічну шкоду на доказову базу</a:t>
            </a:r>
          </a:p>
        </p:txBody>
      </p:sp>
      <p:sp>
        <p:nvSpPr>
          <p:cNvPr id="6" name="rule-22">
            <a:extLst>
              <a:ext uri="{FF2B5EF4-FFF2-40B4-BE49-F238E27FC236}">
                <a16:creationId xmlns:a16="http://schemas.microsoft.com/office/drawing/2014/main" id="{F8617185-FFF9-4819-BBF3-AEEBFA490EEC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7" name="number-22">
            <a:extLst>
              <a:ext uri="{FF2B5EF4-FFF2-40B4-BE49-F238E27FC236}">
                <a16:creationId xmlns:a16="http://schemas.microsoft.com/office/drawing/2014/main" id="{B0442588-EF18-468F-8074-171AE61F9BE0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22</a:t>
            </a:r>
          </a:p>
        </p:txBody>
      </p:sp>
      <p:sp>
        <p:nvSpPr>
          <p:cNvPr id="8" name="foot-22">
            <a:extLst>
              <a:ext uri="{FF2B5EF4-FFF2-40B4-BE49-F238E27FC236}">
                <a16:creationId xmlns:a16="http://schemas.microsoft.com/office/drawing/2014/main" id="{DA86B8E8-6A3B-4CCF-96CF-F311B59FE000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lead-11">
            <a:extLst>
              <a:ext uri="{FF2B5EF4-FFF2-40B4-BE49-F238E27FC236}">
                <a16:creationId xmlns:a16="http://schemas.microsoft.com/office/drawing/2014/main" id="{8D6BE82B-535C-4C65-BEE1-031B6F54559B}"/>
              </a:ext>
            </a:extLst>
          </p:cNvPr>
          <p:cNvSpPr>
            <a:spLocks noGrp="1"/>
          </p:cNvSpPr>
          <p:nvPr/>
        </p:nvSpPr>
        <p:spPr>
          <a:xfrm>
            <a:off x="514350" y="1781175"/>
            <a:ext cx="90106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029"/>
                </a:solidFill>
              </a:defRPr>
            </a:pPr>
            <a:r>
              <a:rPr sz="1575" b="1">
                <a:solidFill>
                  <a:srgbClr val="173029"/>
                </a:solidFill>
              </a:rPr>
              <a:t>Систематичні дані потрібні для оцінювання збитків, планування відновлення та притягнення винних до відповідальності.</a:t>
            </a:r>
          </a:p>
        </p:txBody>
      </p:sp>
      <p:sp>
        <p:nvSpPr>
          <p:cNvPr id="10" name="practical-11">
            <a:extLst>
              <a:ext uri="{FF2B5EF4-FFF2-40B4-BE49-F238E27FC236}">
                <a16:creationId xmlns:a16="http://schemas.microsoft.com/office/drawing/2014/main" id="{52E2197E-AAB4-4091-88CA-AC1C8F9CBE02}"/>
              </a:ext>
            </a:extLst>
          </p:cNvPr>
          <p:cNvSpPr>
            <a:spLocks noGrp="1"/>
          </p:cNvSpPr>
          <p:nvPr/>
        </p:nvSpPr>
        <p:spPr>
          <a:xfrm>
            <a:off x="514350" y="2619375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32624F"/>
                </a:solidFill>
              </a:defRPr>
            </a:pPr>
            <a:r>
              <a:rPr sz="1800" b="1">
                <a:solidFill>
                  <a:srgbClr val="32624F"/>
                </a:solidFill>
              </a:rPr>
              <a:t>Що врахувати на практиці</a:t>
            </a:r>
          </a:p>
        </p:txBody>
      </p:sp>
      <p:sp>
        <p:nvSpPr>
          <p:cNvPr id="11" name="actions-11">
            <a:extLst>
              <a:ext uri="{FF2B5EF4-FFF2-40B4-BE49-F238E27FC236}">
                <a16:creationId xmlns:a16="http://schemas.microsoft.com/office/drawing/2014/main" id="{91CF9C38-22E7-4C44-BD89-BAE4833B39B9}"/>
              </a:ext>
            </a:extLst>
          </p:cNvPr>
          <p:cNvSpPr>
            <a:spLocks noGrp="1"/>
          </p:cNvSpPr>
          <p:nvPr/>
        </p:nvSpPr>
        <p:spPr>
          <a:xfrm>
            <a:off x="514350" y="3238500"/>
            <a:ext cx="40957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фіксувати координати, дату й час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робити фото та відео без ризику для людей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описувати об’єкт і площу пошкодження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зберігати результати аналізів і дистанційні дані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перевіряти походження та цілісність матеріалів</a:t>
            </a:r>
          </a:p>
        </p:txBody>
      </p:sp>
      <p:sp>
        <p:nvSpPr>
          <p:cNvPr id="12" name="callout-11">
            <a:extLst>
              <a:ext uri="{FF2B5EF4-FFF2-40B4-BE49-F238E27FC236}">
                <a16:creationId xmlns:a16="http://schemas.microsoft.com/office/drawing/2014/main" id="{7CC9DF81-5B84-4514-AFF1-8C4E5F45A5C8}"/>
              </a:ext>
            </a:extLst>
          </p:cNvPr>
          <p:cNvSpPr>
            <a:spLocks noGrp="1"/>
          </p:cNvSpPr>
          <p:nvPr/>
        </p:nvSpPr>
        <p:spPr>
          <a:xfrm>
            <a:off x="5086350" y="2800350"/>
            <a:ext cx="4438650" cy="2171700"/>
          </a:xfrm>
          <a:prstGeom prst="roundRect">
            <a:avLst>
              <a:gd name="adj" fmla="val 5263"/>
            </a:avLst>
          </a:prstGeom>
          <a:solidFill>
            <a:srgbClr val="123B32"/>
          </a:solidFill>
          <a:ln w="9525">
            <a:solidFill>
              <a:srgbClr val="123B32"/>
            </a:solidFill>
            <a:prstDash val="solid"/>
          </a:ln>
        </p:spPr>
      </p:sp>
      <p:sp>
        <p:nvSpPr>
          <p:cNvPr id="13" name="callout-label-11">
            <a:extLst>
              <a:ext uri="{FF2B5EF4-FFF2-40B4-BE49-F238E27FC236}">
                <a16:creationId xmlns:a16="http://schemas.microsoft.com/office/drawing/2014/main" id="{7A3C8F1D-54D3-469F-ADF4-170CB00EB0BA}"/>
              </a:ext>
            </a:extLst>
          </p:cNvPr>
          <p:cNvSpPr>
            <a:spLocks noGrp="1"/>
          </p:cNvSpPr>
          <p:nvPr/>
        </p:nvSpPr>
        <p:spPr>
          <a:xfrm>
            <a:off x="5524500" y="30289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F1CB77"/>
                </a:solidFill>
              </a:defRPr>
            </a:pPr>
            <a:r>
              <a:rPr sz="1050" b="1">
                <a:solidFill>
                  <a:srgbClr val="F1CB77"/>
                </a:solidFill>
              </a:rPr>
              <a:t>КЛЮЧОВИЙ АКЦЕНТ</a:t>
            </a:r>
          </a:p>
        </p:txBody>
      </p:sp>
      <p:sp>
        <p:nvSpPr>
          <p:cNvPr id="14" name="callout-text-11">
            <a:extLst>
              <a:ext uri="{FF2B5EF4-FFF2-40B4-BE49-F238E27FC236}">
                <a16:creationId xmlns:a16="http://schemas.microsoft.com/office/drawing/2014/main" id="{6408D73A-5E2C-4755-AB47-79C77DFC4CE1}"/>
              </a:ext>
            </a:extLst>
          </p:cNvPr>
          <p:cNvSpPr>
            <a:spLocks noGrp="1"/>
          </p:cNvSpPr>
          <p:nvPr/>
        </p:nvSpPr>
        <p:spPr>
          <a:xfrm>
            <a:off x="5524500" y="3476625"/>
            <a:ext cx="3429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Додатковий протокол I і Конвенція ENMOD містять спеціальні норми щодо захисту довкілля під час конфліктів.</a:t>
            </a:r>
          </a:p>
        </p:txBody>
      </p:sp>
      <p:sp>
        <p:nvSpPr>
          <p:cNvPr id="15" name="bottom-rule-11">
            <a:extLst>
              <a:ext uri="{FF2B5EF4-FFF2-40B4-BE49-F238E27FC236}">
                <a16:creationId xmlns:a16="http://schemas.microsoft.com/office/drawing/2014/main" id="{8C77E6BA-7C98-4844-A32B-BAB698CD450B}"/>
              </a:ext>
            </a:extLst>
          </p:cNvPr>
          <p:cNvSpPr>
            <a:spLocks noGrp="1"/>
          </p:cNvSpPr>
          <p:nvPr/>
        </p:nvSpPr>
        <p:spPr>
          <a:xfrm>
            <a:off x="514350" y="5619750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6" name="note-11">
            <a:extLst>
              <a:ext uri="{FF2B5EF4-FFF2-40B4-BE49-F238E27FC236}">
                <a16:creationId xmlns:a16="http://schemas.microsoft.com/office/drawing/2014/main" id="{D52C4697-878B-4685-A583-FA7EC075590E}"/>
              </a:ext>
            </a:extLst>
          </p:cNvPr>
          <p:cNvSpPr>
            <a:spLocks noGrp="1"/>
          </p:cNvSpPr>
          <p:nvPr/>
        </p:nvSpPr>
        <p:spPr>
          <a:xfrm>
            <a:off x="895350" y="5876925"/>
            <a:ext cx="82391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2624F"/>
                </a:solidFill>
              </a:defRPr>
            </a:pPr>
            <a:r>
              <a:rPr sz="1275" b="1">
                <a:solidFill>
                  <a:srgbClr val="32624F"/>
                </a:solidFill>
              </a:rPr>
              <a:t>Документування не повинно створювати додаткової небезпеки на замінованих або активних бойових територіях.</a:t>
            </a:r>
          </a:p>
        </p:txBody>
      </p:sp>
    </p:spTree>
    <p:extLst>
      <p:ext uri="{BB962C8B-B14F-4D97-AF65-F5344CB8AC3E}">
        <p14:creationId xmlns:p14="http://schemas.microsoft.com/office/powerpoint/2010/main" val="179815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3">
            <a:extLst>
              <a:ext uri="{FF2B5EF4-FFF2-40B4-BE49-F238E27FC236}">
                <a16:creationId xmlns:a16="http://schemas.microsoft.com/office/drawing/2014/main" id="{AA1A2EA3-3E39-4809-9326-8AC727A46B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23">
            <a:extLst>
              <a:ext uri="{FF2B5EF4-FFF2-40B4-BE49-F238E27FC236}">
                <a16:creationId xmlns:a16="http://schemas.microsoft.com/office/drawing/2014/main" id="{1AC0AD72-62AC-44B8-B1CE-F01EA17E16C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4" name="course-23">
            <a:extLst>
              <a:ext uri="{FF2B5EF4-FFF2-40B4-BE49-F238E27FC236}">
                <a16:creationId xmlns:a16="http://schemas.microsoft.com/office/drawing/2014/main" id="{7491E741-62D5-4F99-9E0A-A54A758985DA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13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23">
            <a:extLst>
              <a:ext uri="{FF2B5EF4-FFF2-40B4-BE49-F238E27FC236}">
                <a16:creationId xmlns:a16="http://schemas.microsoft.com/office/drawing/2014/main" id="{332452C8-3382-45E4-8E78-C392431290A9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Стан біосфери визначає межі безпечного існування людства</a:t>
            </a:r>
          </a:p>
        </p:txBody>
      </p:sp>
      <p:sp>
        <p:nvSpPr>
          <p:cNvPr id="6" name="rule-23">
            <a:extLst>
              <a:ext uri="{FF2B5EF4-FFF2-40B4-BE49-F238E27FC236}">
                <a16:creationId xmlns:a16="http://schemas.microsoft.com/office/drawing/2014/main" id="{C12378F5-9B65-442A-AE31-562211A99D94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7A13B"/>
          </a:solidFill>
          <a:ln w="9525">
            <a:solidFill>
              <a:srgbClr val="D7A13B"/>
            </a:solidFill>
            <a:prstDash val="solid"/>
          </a:ln>
        </p:spPr>
      </p:sp>
      <p:sp>
        <p:nvSpPr>
          <p:cNvPr id="7" name="number-23">
            <a:extLst>
              <a:ext uri="{FF2B5EF4-FFF2-40B4-BE49-F238E27FC236}">
                <a16:creationId xmlns:a16="http://schemas.microsoft.com/office/drawing/2014/main" id="{C2114F77-46CB-4B03-BFAE-A9D5DFECDA6C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23</a:t>
            </a:r>
          </a:p>
        </p:txBody>
      </p:sp>
      <p:sp>
        <p:nvSpPr>
          <p:cNvPr id="8" name="foot-23">
            <a:extLst>
              <a:ext uri="{FF2B5EF4-FFF2-40B4-BE49-F238E27FC236}">
                <a16:creationId xmlns:a16="http://schemas.microsoft.com/office/drawing/2014/main" id="{B82D81E2-50C4-4610-B69F-379805C6A995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def-12">
            <a:extLst>
              <a:ext uri="{FF2B5EF4-FFF2-40B4-BE49-F238E27FC236}">
                <a16:creationId xmlns:a16="http://schemas.microsoft.com/office/drawing/2014/main" id="{5D389B9D-E227-435E-B1E7-01DB05ADB4AF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029"/>
                </a:solidFill>
              </a:defRPr>
            </a:pPr>
            <a:r>
              <a:rPr sz="1650" b="1">
                <a:solidFill>
                  <a:srgbClr val="173029"/>
                </a:solidFill>
              </a:rPr>
              <a:t>Повітря, вода, ґрунти та живі організми утворюють єдину систему: порушення одного компонента передається іншим через потоки енергії, колообіги та трофічні зв’язки.</a:t>
            </a:r>
          </a:p>
        </p:txBody>
      </p:sp>
      <p:sp>
        <p:nvSpPr>
          <p:cNvPr id="10" name="num-12-0">
            <a:extLst>
              <a:ext uri="{FF2B5EF4-FFF2-40B4-BE49-F238E27FC236}">
                <a16:creationId xmlns:a16="http://schemas.microsoft.com/office/drawing/2014/main" id="{229B5BFE-DCC8-40AE-93AC-195817838F19}"/>
              </a:ext>
            </a:extLst>
          </p:cNvPr>
          <p:cNvSpPr>
            <a:spLocks noGrp="1"/>
          </p:cNvSpPr>
          <p:nvPr/>
        </p:nvSpPr>
        <p:spPr>
          <a:xfrm>
            <a:off x="5143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01</a:t>
            </a:r>
          </a:p>
        </p:txBody>
      </p:sp>
      <p:sp>
        <p:nvSpPr>
          <p:cNvPr id="11" name="head-12-0">
            <a:extLst>
              <a:ext uri="{FF2B5EF4-FFF2-40B4-BE49-F238E27FC236}">
                <a16:creationId xmlns:a16="http://schemas.microsoft.com/office/drawing/2014/main" id="{3A10DC76-55ED-4F63-BFC7-9AA7945BBE25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Залежність</a:t>
            </a:r>
          </a:p>
        </p:txBody>
      </p:sp>
      <p:sp>
        <p:nvSpPr>
          <p:cNvPr id="12" name="body-12-0">
            <a:extLst>
              <a:ext uri="{FF2B5EF4-FFF2-40B4-BE49-F238E27FC236}">
                <a16:creationId xmlns:a16="http://schemas.microsoft.com/office/drawing/2014/main" id="{7510DE50-8B7D-4780-B666-C33BE0B76B39}"/>
              </a:ext>
            </a:extLst>
          </p:cNvPr>
          <p:cNvSpPr>
            <a:spLocks noGrp="1"/>
          </p:cNvSpPr>
          <p:nvPr/>
        </p:nvSpPr>
        <p:spPr>
          <a:xfrm>
            <a:off x="5143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Людина не виходить за межі біосфери, навіть коли створює техносферу.</a:t>
            </a:r>
          </a:p>
        </p:txBody>
      </p:sp>
      <p:sp>
        <p:nvSpPr>
          <p:cNvPr id="13" name="line-12-0">
            <a:extLst>
              <a:ext uri="{FF2B5EF4-FFF2-40B4-BE49-F238E27FC236}">
                <a16:creationId xmlns:a16="http://schemas.microsoft.com/office/drawing/2014/main" id="{80F889A4-FC80-4E43-BDB5-9B3941C1E24D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2624F"/>
          </a:solidFill>
          <a:ln w="9525">
            <a:solidFill>
              <a:srgbClr val="32624F"/>
            </a:solidFill>
            <a:prstDash val="solid"/>
          </a:ln>
        </p:spPr>
      </p:sp>
      <p:sp>
        <p:nvSpPr>
          <p:cNvPr id="14" name="num-12-1">
            <a:extLst>
              <a:ext uri="{FF2B5EF4-FFF2-40B4-BE49-F238E27FC236}">
                <a16:creationId xmlns:a16="http://schemas.microsoft.com/office/drawing/2014/main" id="{DFCF32EF-90E3-439C-8D59-1C145F0DCF6A}"/>
              </a:ext>
            </a:extLst>
          </p:cNvPr>
          <p:cNvSpPr>
            <a:spLocks noGrp="1"/>
          </p:cNvSpPr>
          <p:nvPr/>
        </p:nvSpPr>
        <p:spPr>
          <a:xfrm>
            <a:off x="35242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02</a:t>
            </a:r>
          </a:p>
        </p:txBody>
      </p:sp>
      <p:sp>
        <p:nvSpPr>
          <p:cNvPr id="15" name="head-12-1">
            <a:extLst>
              <a:ext uri="{FF2B5EF4-FFF2-40B4-BE49-F238E27FC236}">
                <a16:creationId xmlns:a16="http://schemas.microsoft.com/office/drawing/2014/main" id="{A166778D-4393-4AEF-A363-7C6B983C290B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Масштаб впливу</a:t>
            </a:r>
          </a:p>
        </p:txBody>
      </p:sp>
      <p:sp>
        <p:nvSpPr>
          <p:cNvPr id="16" name="body-12-1">
            <a:extLst>
              <a:ext uri="{FF2B5EF4-FFF2-40B4-BE49-F238E27FC236}">
                <a16:creationId xmlns:a16="http://schemas.microsoft.com/office/drawing/2014/main" id="{D8107BDC-7BB6-4CF0-BF68-7A3CE50C0616}"/>
              </a:ext>
            </a:extLst>
          </p:cNvPr>
          <p:cNvSpPr>
            <a:spLocks noGrp="1"/>
          </p:cNvSpPr>
          <p:nvPr/>
        </p:nvSpPr>
        <p:spPr>
          <a:xfrm>
            <a:off x="35242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Технології розширюють нішу людства, але роблять нас відповідальними за глобальні наслідки.</a:t>
            </a:r>
          </a:p>
        </p:txBody>
      </p:sp>
      <p:sp>
        <p:nvSpPr>
          <p:cNvPr id="17" name="line-12-1">
            <a:extLst>
              <a:ext uri="{FF2B5EF4-FFF2-40B4-BE49-F238E27FC236}">
                <a16:creationId xmlns:a16="http://schemas.microsoft.com/office/drawing/2014/main" id="{9EE616EE-464C-4A98-B0BC-19AD29D7D556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8" name="num-12-2">
            <a:extLst>
              <a:ext uri="{FF2B5EF4-FFF2-40B4-BE49-F238E27FC236}">
                <a16:creationId xmlns:a16="http://schemas.microsoft.com/office/drawing/2014/main" id="{DF60E359-E04E-4E75-90BC-6E556AC59F56}"/>
              </a:ext>
            </a:extLst>
          </p:cNvPr>
          <p:cNvSpPr>
            <a:spLocks noGrp="1"/>
          </p:cNvSpPr>
          <p:nvPr/>
        </p:nvSpPr>
        <p:spPr>
          <a:xfrm>
            <a:off x="6534150" y="2990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7A13B"/>
                </a:solidFill>
              </a:defRPr>
            </a:pPr>
            <a:r>
              <a:rPr sz="1950" b="1">
                <a:solidFill>
                  <a:srgbClr val="D7A13B"/>
                </a:solidFill>
              </a:rPr>
              <a:t>03</a:t>
            </a:r>
          </a:p>
        </p:txBody>
      </p:sp>
      <p:sp>
        <p:nvSpPr>
          <p:cNvPr id="19" name="head-12-2">
            <a:extLst>
              <a:ext uri="{FF2B5EF4-FFF2-40B4-BE49-F238E27FC236}">
                <a16:creationId xmlns:a16="http://schemas.microsoft.com/office/drawing/2014/main" id="{914CA89F-D174-48A3-8F02-01CF28A11D13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2624F"/>
                </a:solidFill>
              </a:defRPr>
            </a:pPr>
            <a:r>
              <a:rPr sz="1650" b="1">
                <a:solidFill>
                  <a:srgbClr val="32624F"/>
                </a:solidFill>
              </a:rPr>
              <a:t>Безпека</a:t>
            </a:r>
          </a:p>
        </p:txBody>
      </p:sp>
      <p:sp>
        <p:nvSpPr>
          <p:cNvPr id="20" name="body-12-2">
            <a:extLst>
              <a:ext uri="{FF2B5EF4-FFF2-40B4-BE49-F238E27FC236}">
                <a16:creationId xmlns:a16="http://schemas.microsoft.com/office/drawing/2014/main" id="{9F5E576E-D7AD-4B8D-9401-D9F2B22D568C}"/>
              </a:ext>
            </a:extLst>
          </p:cNvPr>
          <p:cNvSpPr>
            <a:spLocks noGrp="1"/>
          </p:cNvSpPr>
          <p:nvPr/>
        </p:nvSpPr>
        <p:spPr>
          <a:xfrm>
            <a:off x="6534150" y="3981450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Екологічна, воєнна й національна безпека взаємопов’язані.</a:t>
            </a:r>
          </a:p>
        </p:txBody>
      </p:sp>
      <p:sp>
        <p:nvSpPr>
          <p:cNvPr id="21" name="line-12-2">
            <a:extLst>
              <a:ext uri="{FF2B5EF4-FFF2-40B4-BE49-F238E27FC236}">
                <a16:creationId xmlns:a16="http://schemas.microsoft.com/office/drawing/2014/main" id="{F197037C-0A8C-4866-85E7-AFF9CE4482A5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76142"/>
          </a:solidFill>
          <a:ln w="9525">
            <a:solidFill>
              <a:srgbClr val="A7614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080497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4">
            <a:extLst>
              <a:ext uri="{FF2B5EF4-FFF2-40B4-BE49-F238E27FC236}">
                <a16:creationId xmlns:a16="http://schemas.microsoft.com/office/drawing/2014/main" id="{C40E5B06-6FDC-42E1-9E64-BE177E4C9FE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7EE"/>
          </a:solidFill>
          <a:ln w="9525">
            <a:solidFill>
              <a:srgbClr val="FAF7EE"/>
            </a:solidFill>
            <a:prstDash val="solid"/>
          </a:ln>
        </p:spPr>
      </p:sp>
      <p:sp>
        <p:nvSpPr>
          <p:cNvPr id="3" name="edge-24">
            <a:extLst>
              <a:ext uri="{FF2B5EF4-FFF2-40B4-BE49-F238E27FC236}">
                <a16:creationId xmlns:a16="http://schemas.microsoft.com/office/drawing/2014/main" id="{265625DA-D428-43D3-AC55-688E8DF5814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4" name="course-24">
            <a:extLst>
              <a:ext uri="{FF2B5EF4-FFF2-40B4-BE49-F238E27FC236}">
                <a16:creationId xmlns:a16="http://schemas.microsoft.com/office/drawing/2014/main" id="{A1539125-CFF8-4C4F-BEF4-5E3BC83612EC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2624F"/>
                </a:solidFill>
              </a:defRPr>
            </a:pPr>
            <a:r>
              <a:rPr sz="975" b="1" dirty="0">
                <a:solidFill>
                  <a:srgbClr val="32624F"/>
                </a:solidFill>
              </a:rPr>
              <a:t>ВІЙСЬКОВА ЕКОЛОГІЯ  ·  </a:t>
            </a:r>
            <a:r>
              <a:rPr lang="uk-UA" sz="975" b="1" dirty="0">
                <a:solidFill>
                  <a:srgbClr val="32624F"/>
                </a:solidFill>
              </a:rPr>
              <a:t>13</a:t>
            </a:r>
            <a:endParaRPr sz="975" b="1" dirty="0">
              <a:solidFill>
                <a:srgbClr val="32624F"/>
              </a:solidFill>
            </a:endParaRPr>
          </a:p>
        </p:txBody>
      </p:sp>
      <p:sp>
        <p:nvSpPr>
          <p:cNvPr id="5" name="title-24">
            <a:extLst>
              <a:ext uri="{FF2B5EF4-FFF2-40B4-BE49-F238E27FC236}">
                <a16:creationId xmlns:a16="http://schemas.microsoft.com/office/drawing/2014/main" id="{2BB791E6-4145-4DBC-9C38-9A899CAD4048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029"/>
                </a:solidFill>
              </a:defRPr>
            </a:pPr>
            <a:r>
              <a:rPr sz="2625" b="1">
                <a:solidFill>
                  <a:srgbClr val="173029"/>
                </a:solidFill>
              </a:rPr>
              <a:t>Екологічна відповідальність — практична складова військової професійності</a:t>
            </a:r>
          </a:p>
        </p:txBody>
      </p:sp>
      <p:sp>
        <p:nvSpPr>
          <p:cNvPr id="6" name="rule-24">
            <a:extLst>
              <a:ext uri="{FF2B5EF4-FFF2-40B4-BE49-F238E27FC236}">
                <a16:creationId xmlns:a16="http://schemas.microsoft.com/office/drawing/2014/main" id="{BEE01C69-D6F4-4955-8188-72CA3B47F3DB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7" name="number-24">
            <a:extLst>
              <a:ext uri="{FF2B5EF4-FFF2-40B4-BE49-F238E27FC236}">
                <a16:creationId xmlns:a16="http://schemas.microsoft.com/office/drawing/2014/main" id="{FCC7F503-299F-458B-9FC5-3CE65ED080C7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24</a:t>
            </a:r>
          </a:p>
        </p:txBody>
      </p:sp>
      <p:sp>
        <p:nvSpPr>
          <p:cNvPr id="8" name="foot-24">
            <a:extLst>
              <a:ext uri="{FF2B5EF4-FFF2-40B4-BE49-F238E27FC236}">
                <a16:creationId xmlns:a16="http://schemas.microsoft.com/office/drawing/2014/main" id="{70651153-6B42-4BE7-9F16-E18685D79927}"/>
              </a:ext>
            </a:extLst>
          </p:cNvPr>
          <p:cNvSpPr>
            <a:spLocks noGrp="1"/>
          </p:cNvSpPr>
          <p:nvPr/>
        </p:nvSpPr>
        <p:spPr>
          <a:xfrm>
            <a:off x="10382250" y="6210300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БІОСФЕРА</a:t>
            </a:r>
          </a:p>
        </p:txBody>
      </p:sp>
      <p:sp>
        <p:nvSpPr>
          <p:cNvPr id="9" name="lead-12">
            <a:extLst>
              <a:ext uri="{FF2B5EF4-FFF2-40B4-BE49-F238E27FC236}">
                <a16:creationId xmlns:a16="http://schemas.microsoft.com/office/drawing/2014/main" id="{275E2494-A063-48B7-AA1D-7D440076E2FD}"/>
              </a:ext>
            </a:extLst>
          </p:cNvPr>
          <p:cNvSpPr>
            <a:spLocks noGrp="1"/>
          </p:cNvSpPr>
          <p:nvPr/>
        </p:nvSpPr>
        <p:spPr>
          <a:xfrm>
            <a:off x="514350" y="1781175"/>
            <a:ext cx="90106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029"/>
                </a:solidFill>
              </a:defRPr>
            </a:pPr>
            <a:r>
              <a:rPr sz="1575" b="1">
                <a:solidFill>
                  <a:srgbClr val="173029"/>
                </a:solidFill>
              </a:rPr>
              <a:t>Рішення, що запобігають зайвій шкоді, зберігають здоров’я людей, придатність територій, водні ресурси та здатність екосистем відновлюватися.</a:t>
            </a:r>
          </a:p>
        </p:txBody>
      </p:sp>
      <p:sp>
        <p:nvSpPr>
          <p:cNvPr id="10" name="practical-12">
            <a:extLst>
              <a:ext uri="{FF2B5EF4-FFF2-40B4-BE49-F238E27FC236}">
                <a16:creationId xmlns:a16="http://schemas.microsoft.com/office/drawing/2014/main" id="{1E47214D-6065-4102-9E3B-82506210C6A6}"/>
              </a:ext>
            </a:extLst>
          </p:cNvPr>
          <p:cNvSpPr>
            <a:spLocks noGrp="1"/>
          </p:cNvSpPr>
          <p:nvPr/>
        </p:nvSpPr>
        <p:spPr>
          <a:xfrm>
            <a:off x="514350" y="2619375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32624F"/>
                </a:solidFill>
              </a:defRPr>
            </a:pPr>
            <a:r>
              <a:rPr sz="1800" b="1">
                <a:solidFill>
                  <a:srgbClr val="32624F"/>
                </a:solidFill>
              </a:rPr>
              <a:t>Що врахувати на практиці</a:t>
            </a:r>
          </a:p>
        </p:txBody>
      </p:sp>
      <p:sp>
        <p:nvSpPr>
          <p:cNvPr id="11" name="actions-12">
            <a:extLst>
              <a:ext uri="{FF2B5EF4-FFF2-40B4-BE49-F238E27FC236}">
                <a16:creationId xmlns:a16="http://schemas.microsoft.com/office/drawing/2014/main" id="{F909432F-C7CD-4D2D-B961-C5CAB05AE6AB}"/>
              </a:ext>
            </a:extLst>
          </p:cNvPr>
          <p:cNvSpPr>
            <a:spLocks noGrp="1"/>
          </p:cNvSpPr>
          <p:nvPr/>
        </p:nvSpPr>
        <p:spPr>
          <a:xfrm>
            <a:off x="514350" y="3238500"/>
            <a:ext cx="40957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передбачати екологічні наслідки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запобігати витокам, пожежам і забрудненню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контролювати стан довкілля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діяти безпечно під час аварій</a:t>
            </a:r>
          </a:p>
          <a:p>
            <a:pPr algn="l">
              <a:defRPr sz="1275" b="0">
                <a:solidFill>
                  <a:srgbClr val="63716B"/>
                </a:solidFill>
              </a:defRPr>
            </a:pPr>
            <a:r>
              <a:rPr sz="1275" b="0">
                <a:solidFill>
                  <a:srgbClr val="63716B"/>
                </a:solidFill>
              </a:rPr>
              <a:t>•  документувати та відновлювати пошкоджені території</a:t>
            </a:r>
          </a:p>
        </p:txBody>
      </p:sp>
      <p:sp>
        <p:nvSpPr>
          <p:cNvPr id="12" name="callout-12">
            <a:extLst>
              <a:ext uri="{FF2B5EF4-FFF2-40B4-BE49-F238E27FC236}">
                <a16:creationId xmlns:a16="http://schemas.microsoft.com/office/drawing/2014/main" id="{D65E9828-6947-4586-B318-A39D3E7E5AF5}"/>
              </a:ext>
            </a:extLst>
          </p:cNvPr>
          <p:cNvSpPr>
            <a:spLocks noGrp="1"/>
          </p:cNvSpPr>
          <p:nvPr/>
        </p:nvSpPr>
        <p:spPr>
          <a:xfrm>
            <a:off x="5086350" y="2800350"/>
            <a:ext cx="4438650" cy="2171700"/>
          </a:xfrm>
          <a:prstGeom prst="roundRect">
            <a:avLst>
              <a:gd name="adj" fmla="val 5263"/>
            </a:avLst>
          </a:prstGeom>
          <a:solidFill>
            <a:srgbClr val="123B32"/>
          </a:solidFill>
          <a:ln w="9525">
            <a:solidFill>
              <a:srgbClr val="123B32"/>
            </a:solidFill>
            <a:prstDash val="solid"/>
          </a:ln>
        </p:spPr>
      </p:sp>
      <p:sp>
        <p:nvSpPr>
          <p:cNvPr id="13" name="callout-label-12">
            <a:extLst>
              <a:ext uri="{FF2B5EF4-FFF2-40B4-BE49-F238E27FC236}">
                <a16:creationId xmlns:a16="http://schemas.microsoft.com/office/drawing/2014/main" id="{45C6A5B6-0114-4D98-9895-3401E2C46C10}"/>
              </a:ext>
            </a:extLst>
          </p:cNvPr>
          <p:cNvSpPr>
            <a:spLocks noGrp="1"/>
          </p:cNvSpPr>
          <p:nvPr/>
        </p:nvSpPr>
        <p:spPr>
          <a:xfrm>
            <a:off x="5524500" y="30289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F1CB77"/>
                </a:solidFill>
              </a:defRPr>
            </a:pPr>
            <a:r>
              <a:rPr sz="1050" b="1">
                <a:solidFill>
                  <a:srgbClr val="F1CB77"/>
                </a:solidFill>
              </a:rPr>
              <a:t>КЛЮЧОВИЙ АКЦЕНТ</a:t>
            </a:r>
          </a:p>
        </p:txBody>
      </p:sp>
      <p:sp>
        <p:nvSpPr>
          <p:cNvPr id="14" name="callout-text-12">
            <a:extLst>
              <a:ext uri="{FF2B5EF4-FFF2-40B4-BE49-F238E27FC236}">
                <a16:creationId xmlns:a16="http://schemas.microsoft.com/office/drawing/2014/main" id="{0081FC47-3A54-4E2B-92FC-B72D883334E0}"/>
              </a:ext>
            </a:extLst>
          </p:cNvPr>
          <p:cNvSpPr>
            <a:spLocks noGrp="1"/>
          </p:cNvSpPr>
          <p:nvPr/>
        </p:nvSpPr>
        <p:spPr>
          <a:xfrm>
            <a:off x="5524500" y="3476625"/>
            <a:ext cx="3429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Людство відповідає за збереження умов існування інших видів — і власного майбутнього.</a:t>
            </a:r>
          </a:p>
        </p:txBody>
      </p:sp>
      <p:sp>
        <p:nvSpPr>
          <p:cNvPr id="15" name="bottom-rule-12">
            <a:extLst>
              <a:ext uri="{FF2B5EF4-FFF2-40B4-BE49-F238E27FC236}">
                <a16:creationId xmlns:a16="http://schemas.microsoft.com/office/drawing/2014/main" id="{B32BA055-C0C7-49B8-9744-0A8E73ADD396}"/>
              </a:ext>
            </a:extLst>
          </p:cNvPr>
          <p:cNvSpPr>
            <a:spLocks noGrp="1"/>
          </p:cNvSpPr>
          <p:nvPr/>
        </p:nvSpPr>
        <p:spPr>
          <a:xfrm>
            <a:off x="514350" y="5619750"/>
            <a:ext cx="9010650" cy="38100"/>
          </a:xfrm>
          <a:prstGeom prst="rect">
            <a:avLst/>
          </a:prstGeom>
          <a:solidFill>
            <a:srgbClr val="4D7D86"/>
          </a:solidFill>
          <a:ln w="9525">
            <a:solidFill>
              <a:srgbClr val="4D7D86"/>
            </a:solidFill>
            <a:prstDash val="solid"/>
          </a:ln>
        </p:spPr>
      </p:sp>
      <p:sp>
        <p:nvSpPr>
          <p:cNvPr id="16" name="note-12">
            <a:extLst>
              <a:ext uri="{FF2B5EF4-FFF2-40B4-BE49-F238E27FC236}">
                <a16:creationId xmlns:a16="http://schemas.microsoft.com/office/drawing/2014/main" id="{95D8E786-DB1F-463B-915B-0759598C27C4}"/>
              </a:ext>
            </a:extLst>
          </p:cNvPr>
          <p:cNvSpPr>
            <a:spLocks noGrp="1"/>
          </p:cNvSpPr>
          <p:nvPr/>
        </p:nvSpPr>
        <p:spPr>
          <a:xfrm>
            <a:off x="895350" y="5876925"/>
            <a:ext cx="82391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2624F"/>
                </a:solidFill>
              </a:defRPr>
            </a:pPr>
            <a:r>
              <a:rPr sz="1275" b="1">
                <a:solidFill>
                  <a:srgbClr val="32624F"/>
                </a:solidFill>
              </a:rPr>
              <a:t>Ключовий принцип: уникнення шкоди завжди ефективніше, ніж її ліквідація.</a:t>
            </a:r>
          </a:p>
        </p:txBody>
      </p:sp>
    </p:spTree>
    <p:extLst>
      <p:ext uri="{BB962C8B-B14F-4D97-AF65-F5344CB8AC3E}">
        <p14:creationId xmlns:p14="http://schemas.microsoft.com/office/powerpoint/2010/main" val="32312261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3035</Words>
  <Application>Microsoft Office PowerPoint</Application>
  <DocSecurity>0</DocSecurity>
  <PresentationFormat>Широкий екран</PresentationFormat>
  <Paragraphs>444</Paragraphs>
  <Slides>25</Slides>
  <Notes>25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25</vt:i4>
      </vt:variant>
    </vt:vector>
  </HeadingPairs>
  <TitlesOfParts>
    <vt:vector size="27" baseType="lpstr">
      <vt:lpstr>Calibri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Lenovo</cp:lastModifiedBy>
  <cp:revision>1</cp:revision>
  <dcterms:created xsi:type="dcterms:W3CDTF">2026-09-07T07:02:11Z</dcterms:created>
  <dcterms:modified xsi:type="dcterms:W3CDTF">2026-09-09T08:59:12Z</dcterms:modified>
</cp:coreProperties>
</file>