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«Основи військової екології».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«Основи військової екології».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«Основи військової екології».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«Основи військової екології».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«Основи військової екології».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«Основи військової екології».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«Основи військової екології».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«Основи військової екології».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«Основи військової екології».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«Основи військової екології».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«Основи військової екології».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«Основи військової екології».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«Основи військової екології».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«Основи військової екології».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«Основи військової екології».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«Основи військової екології».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«Основи військової екології».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«Основи військової екології».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accent-0">
            <a:extLst>
              <a:ext uri="{FF2B5EF4-FFF2-40B4-BE49-F238E27FC236}">
                <a16:creationId xmlns:a16="http://schemas.microsoft.com/office/drawing/2014/main" id="{47E9342C-94CC-48FC-9E63-FDB67374DA8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59A3A"/>
          </a:solidFill>
          <a:ln w="9525">
            <a:solidFill>
              <a:srgbClr val="D59A3A"/>
            </a:solidFill>
            <a:prstDash val="solid"/>
          </a:ln>
        </p:spPr>
      </p:sp>
      <p:sp>
        <p:nvSpPr>
          <p:cNvPr id="3" name="title-overlay">
            <a:extLst>
              <a:ext uri="{FF2B5EF4-FFF2-40B4-BE49-F238E27FC236}">
                <a16:creationId xmlns:a16="http://schemas.microsoft.com/office/drawing/2014/main" id="{775B36E7-803D-4D0D-A3A8-92D33A1189C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667625" cy="6858000"/>
          </a:xfrm>
          <a:prstGeom prst="rect">
            <a:avLst/>
          </a:prstGeom>
          <a:solidFill>
            <a:srgbClr val="173C32"/>
          </a:solidFill>
          <a:ln w="9525">
            <a:solidFill>
              <a:srgbClr val="173C32"/>
            </a:solidFill>
            <a:prstDash val="solid"/>
          </a:ln>
        </p:spPr>
      </p:sp>
      <p:sp>
        <p:nvSpPr>
          <p:cNvPr id="4" name="title-course">
            <a:extLst>
              <a:ext uri="{FF2B5EF4-FFF2-40B4-BE49-F238E27FC236}">
                <a16:creationId xmlns:a16="http://schemas.microsoft.com/office/drawing/2014/main" id="{518FDB71-4C23-4ECB-B6C8-1C8CDCECDE30}"/>
              </a:ext>
            </a:extLst>
          </p:cNvPr>
          <p:cNvSpPr>
            <a:spLocks noGrp="1"/>
          </p:cNvSpPr>
          <p:nvPr/>
        </p:nvSpPr>
        <p:spPr>
          <a:xfrm>
            <a:off x="685800" y="742950"/>
            <a:ext cx="590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F1D39A"/>
                </a:solidFill>
              </a:defRPr>
            </a:pPr>
            <a:r>
              <a:rPr sz="1200" b="1" dirty="0">
                <a:solidFill>
                  <a:srgbClr val="F1D39A"/>
                </a:solidFill>
              </a:rPr>
              <a:t>ЛЕКЦІЯ</a:t>
            </a:r>
            <a:r>
              <a:rPr lang="uk-UA" sz="1200" b="1" dirty="0">
                <a:solidFill>
                  <a:srgbClr val="F1D39A"/>
                </a:solidFill>
              </a:rPr>
              <a:t> 1</a:t>
            </a:r>
            <a:r>
              <a:rPr sz="1200" b="1" dirty="0">
                <a:solidFill>
                  <a:srgbClr val="F1D39A"/>
                </a:solidFill>
              </a:rPr>
              <a:t> З ДИСЦИПЛІНИ</a:t>
            </a:r>
          </a:p>
        </p:txBody>
      </p:sp>
      <p:sp>
        <p:nvSpPr>
          <p:cNvPr id="5" name="title-main">
            <a:extLst>
              <a:ext uri="{FF2B5EF4-FFF2-40B4-BE49-F238E27FC236}">
                <a16:creationId xmlns:a16="http://schemas.microsoft.com/office/drawing/2014/main" id="{BAB328F5-E56D-439C-BF7B-DF57886F98D0}"/>
              </a:ext>
            </a:extLst>
          </p:cNvPr>
          <p:cNvSpPr>
            <a:spLocks noGrp="1"/>
          </p:cNvSpPr>
          <p:nvPr/>
        </p:nvSpPr>
        <p:spPr>
          <a:xfrm>
            <a:off x="685800" y="1200150"/>
            <a:ext cx="6762750" cy="1666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4200" b="1">
                <a:solidFill>
                  <a:srgbClr val="FFFFFF"/>
                </a:solidFill>
              </a:defRPr>
            </a:pPr>
            <a:r>
              <a:rPr sz="4200" b="1" dirty="0" err="1">
                <a:solidFill>
                  <a:srgbClr val="FFFFFF"/>
                </a:solidFill>
              </a:rPr>
              <a:t>Основи</a:t>
            </a:r>
            <a:endParaRPr sz="4200" b="1" dirty="0">
              <a:solidFill>
                <a:srgbClr val="FFFFFF"/>
              </a:solidFill>
            </a:endParaRPr>
          </a:p>
          <a:p>
            <a:pPr algn="l">
              <a:defRPr sz="4200" b="1">
                <a:solidFill>
                  <a:srgbClr val="FFFFFF"/>
                </a:solidFill>
              </a:defRPr>
            </a:pPr>
            <a:r>
              <a:rPr sz="4200" b="1" dirty="0" err="1">
                <a:solidFill>
                  <a:srgbClr val="FFFFFF"/>
                </a:solidFill>
              </a:rPr>
              <a:t>військової</a:t>
            </a:r>
            <a:r>
              <a:rPr sz="4200" b="1" dirty="0">
                <a:solidFill>
                  <a:srgbClr val="FFFFFF"/>
                </a:solidFill>
              </a:rPr>
              <a:t> екології</a:t>
            </a:r>
          </a:p>
        </p:txBody>
      </p:sp>
      <p:sp>
        <p:nvSpPr>
          <p:cNvPr id="6" name="title-rule">
            <a:extLst>
              <a:ext uri="{FF2B5EF4-FFF2-40B4-BE49-F238E27FC236}">
                <a16:creationId xmlns:a16="http://schemas.microsoft.com/office/drawing/2014/main" id="{D3A0F87C-D888-4362-9576-435385A60BA6}"/>
              </a:ext>
            </a:extLst>
          </p:cNvPr>
          <p:cNvSpPr>
            <a:spLocks noGrp="1"/>
          </p:cNvSpPr>
          <p:nvPr/>
        </p:nvSpPr>
        <p:spPr>
          <a:xfrm>
            <a:off x="685800" y="3095625"/>
            <a:ext cx="2381250" cy="57150"/>
          </a:xfrm>
          <a:prstGeom prst="rect">
            <a:avLst/>
          </a:prstGeom>
          <a:solidFill>
            <a:srgbClr val="D59A3A"/>
          </a:solidFill>
          <a:ln w="9525">
            <a:solidFill>
              <a:srgbClr val="D59A3A"/>
            </a:solidFill>
            <a:prstDash val="solid"/>
          </a:ln>
        </p:spPr>
      </p:sp>
      <p:sp>
        <p:nvSpPr>
          <p:cNvPr id="7" name="title-sub">
            <a:extLst>
              <a:ext uri="{FF2B5EF4-FFF2-40B4-BE49-F238E27FC236}">
                <a16:creationId xmlns:a16="http://schemas.microsoft.com/office/drawing/2014/main" id="{93F2C190-61A8-4698-A9D3-0BFA19B9E3FC}"/>
              </a:ext>
            </a:extLst>
          </p:cNvPr>
          <p:cNvSpPr>
            <a:spLocks noGrp="1"/>
          </p:cNvSpPr>
          <p:nvPr/>
        </p:nvSpPr>
        <p:spPr>
          <a:xfrm>
            <a:off x="685800" y="3409950"/>
            <a:ext cx="65722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0">
                <a:solidFill>
                  <a:srgbClr val="EEF1E8"/>
                </a:solidFill>
              </a:defRPr>
            </a:pPr>
            <a:r>
              <a:rPr sz="1800" b="0">
                <a:solidFill>
                  <a:srgbClr val="EEF1E8"/>
                </a:solidFill>
              </a:rPr>
              <a:t>Взаємодія військової діяльності, природного середовища та екологічної безпеки</a:t>
            </a:r>
          </a:p>
        </p:txBody>
      </p:sp>
      <p:sp>
        <p:nvSpPr>
          <p:cNvPr id="9" name="title-tag">
            <a:extLst>
              <a:ext uri="{FF2B5EF4-FFF2-40B4-BE49-F238E27FC236}">
                <a16:creationId xmlns:a16="http://schemas.microsoft.com/office/drawing/2014/main" id="{C60EDC5D-7636-4B99-87EF-8BC7C1FE1664}"/>
              </a:ext>
            </a:extLst>
          </p:cNvPr>
          <p:cNvSpPr>
            <a:spLocks noGrp="1"/>
          </p:cNvSpPr>
          <p:nvPr/>
        </p:nvSpPr>
        <p:spPr>
          <a:xfrm>
            <a:off x="8915400" y="5753100"/>
            <a:ext cx="2571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050" b="1">
                <a:solidFill>
                  <a:srgbClr val="F1D39A"/>
                </a:solidFill>
              </a:defRPr>
            </a:pPr>
            <a:r>
              <a:rPr sz="1050" b="1">
                <a:solidFill>
                  <a:srgbClr val="F1D39A"/>
                </a:solidFill>
              </a:rPr>
              <a:t>ВІЙСЬКОВА ЕКОЛОГІЯ</a:t>
            </a:r>
          </a:p>
        </p:txBody>
      </p:sp>
    </p:spTree>
    <p:extLst>
      <p:ext uri="{BB962C8B-B14F-4D97-AF65-F5344CB8AC3E}">
        <p14:creationId xmlns:p14="http://schemas.microsoft.com/office/powerpoint/2010/main" val="269543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1">
            <a:extLst>
              <a:ext uri="{FF2B5EF4-FFF2-40B4-BE49-F238E27FC236}">
                <a16:creationId xmlns:a16="http://schemas.microsoft.com/office/drawing/2014/main" id="{27930CB2-004A-4F80-9CFD-CB8ACB28C00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287000" cy="6858000"/>
          </a:xfrm>
          <a:prstGeom prst="rect">
            <a:avLst/>
          </a:prstGeom>
          <a:solidFill>
            <a:srgbClr val="FBF8F0"/>
          </a:solidFill>
          <a:ln w="9525">
            <a:solidFill>
              <a:srgbClr val="FBF8F0"/>
            </a:solidFill>
            <a:prstDash val="solid"/>
          </a:ln>
        </p:spPr>
      </p:sp>
      <p:sp>
        <p:nvSpPr>
          <p:cNvPr id="3" name="accent-1">
            <a:extLst>
              <a:ext uri="{FF2B5EF4-FFF2-40B4-BE49-F238E27FC236}">
                <a16:creationId xmlns:a16="http://schemas.microsoft.com/office/drawing/2014/main" id="{868DBCD2-02B7-4C3D-AD1C-B3A3BD3042D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59A3A"/>
          </a:solidFill>
          <a:ln w="9525">
            <a:solidFill>
              <a:srgbClr val="D59A3A"/>
            </a:solidFill>
            <a:prstDash val="solid"/>
          </a:ln>
        </p:spPr>
      </p:sp>
      <p:sp>
        <p:nvSpPr>
          <p:cNvPr id="4" name="course-1">
            <a:extLst>
              <a:ext uri="{FF2B5EF4-FFF2-40B4-BE49-F238E27FC236}">
                <a16:creationId xmlns:a16="http://schemas.microsoft.com/office/drawing/2014/main" id="{CD15D684-5C0E-45A7-B117-ADB5815180F5}"/>
              </a:ext>
            </a:extLst>
          </p:cNvPr>
          <p:cNvSpPr>
            <a:spLocks noGrp="1"/>
          </p:cNvSpPr>
          <p:nvPr/>
        </p:nvSpPr>
        <p:spPr>
          <a:xfrm>
            <a:off x="514350" y="276225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15C49"/>
                </a:solidFill>
              </a:defRPr>
            </a:pPr>
            <a:r>
              <a:rPr sz="975" b="1">
                <a:solidFill>
                  <a:srgbClr val="315C49"/>
                </a:solidFill>
              </a:rPr>
              <a:t>ВІЙСЬКОВА ЕКОЛОГІЯ</a:t>
            </a:r>
          </a:p>
        </p:txBody>
      </p:sp>
      <p:sp>
        <p:nvSpPr>
          <p:cNvPr id="5" name="section-1">
            <a:extLst>
              <a:ext uri="{FF2B5EF4-FFF2-40B4-BE49-F238E27FC236}">
                <a16:creationId xmlns:a16="http://schemas.microsoft.com/office/drawing/2014/main" id="{4AFABF45-9BE3-4394-89BD-B9833BA7DC8F}"/>
              </a:ext>
            </a:extLst>
          </p:cNvPr>
          <p:cNvSpPr>
            <a:spLocks noGrp="1"/>
          </p:cNvSpPr>
          <p:nvPr/>
        </p:nvSpPr>
        <p:spPr>
          <a:xfrm>
            <a:off x="4000500" y="276225"/>
            <a:ext cx="5619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6F8875"/>
                </a:solidFill>
              </a:defRPr>
            </a:pPr>
            <a:r>
              <a:rPr sz="900" b="1">
                <a:solidFill>
                  <a:srgbClr val="6F8875"/>
                </a:solidFill>
              </a:rPr>
              <a:t>НАУКОВА І НАВЧАЛЬНА ДИСЦИПЛІНА</a:t>
            </a:r>
          </a:p>
        </p:txBody>
      </p:sp>
      <p:sp>
        <p:nvSpPr>
          <p:cNvPr id="6" name="title-1">
            <a:extLst>
              <a:ext uri="{FF2B5EF4-FFF2-40B4-BE49-F238E27FC236}">
                <a16:creationId xmlns:a16="http://schemas.microsoft.com/office/drawing/2014/main" id="{7E1DE904-7FDF-40C3-BBA0-C7CD267608C9}"/>
              </a:ext>
            </a:extLst>
          </p:cNvPr>
          <p:cNvSpPr>
            <a:spLocks noGrp="1"/>
          </p:cNvSpPr>
          <p:nvPr/>
        </p:nvSpPr>
        <p:spPr>
          <a:xfrm>
            <a:off x="514350" y="638175"/>
            <a:ext cx="90678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83027"/>
                </a:solidFill>
              </a:defRPr>
            </a:pPr>
            <a:r>
              <a:rPr sz="2700" b="1">
                <a:solidFill>
                  <a:srgbClr val="183027"/>
                </a:solidFill>
              </a:rPr>
              <a:t>Військова екологія поєднує науку, безпеку й практичні дії</a:t>
            </a:r>
          </a:p>
        </p:txBody>
      </p:sp>
      <p:sp>
        <p:nvSpPr>
          <p:cNvPr id="7" name="rule-1">
            <a:extLst>
              <a:ext uri="{FF2B5EF4-FFF2-40B4-BE49-F238E27FC236}">
                <a16:creationId xmlns:a16="http://schemas.microsoft.com/office/drawing/2014/main" id="{1009E3FE-9835-4CBC-8888-E5F4D2767944}"/>
              </a:ext>
            </a:extLst>
          </p:cNvPr>
          <p:cNvSpPr>
            <a:spLocks noGrp="1"/>
          </p:cNvSpPr>
          <p:nvPr/>
        </p:nvSpPr>
        <p:spPr>
          <a:xfrm>
            <a:off x="514350" y="1524000"/>
            <a:ext cx="9067800" cy="38100"/>
          </a:xfrm>
          <a:prstGeom prst="rect">
            <a:avLst/>
          </a:prstGeom>
          <a:solidFill>
            <a:srgbClr val="D59A3A"/>
          </a:solidFill>
          <a:ln w="9525">
            <a:solidFill>
              <a:srgbClr val="D59A3A"/>
            </a:solidFill>
            <a:prstDash val="solid"/>
          </a:ln>
        </p:spPr>
      </p:sp>
      <p:sp>
        <p:nvSpPr>
          <p:cNvPr id="8" name="num-1">
            <a:extLst>
              <a:ext uri="{FF2B5EF4-FFF2-40B4-BE49-F238E27FC236}">
                <a16:creationId xmlns:a16="http://schemas.microsoft.com/office/drawing/2014/main" id="{C9B17546-2E73-4A59-96E7-869C29D49ABE}"/>
              </a:ext>
            </a:extLst>
          </p:cNvPr>
          <p:cNvSpPr>
            <a:spLocks noGrp="1"/>
          </p:cNvSpPr>
          <p:nvPr/>
        </p:nvSpPr>
        <p:spPr>
          <a:xfrm>
            <a:off x="10668000" y="419100"/>
            <a:ext cx="9906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300" b="1">
                <a:solidFill>
                  <a:srgbClr val="FFFFFF"/>
                </a:solidFill>
              </a:defRPr>
            </a:pPr>
            <a:r>
              <a:rPr sz="3300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9" name="footer-1">
            <a:extLst>
              <a:ext uri="{FF2B5EF4-FFF2-40B4-BE49-F238E27FC236}">
                <a16:creationId xmlns:a16="http://schemas.microsoft.com/office/drawing/2014/main" id="{66BC6C61-62C4-44DC-B133-420446309656}"/>
              </a:ext>
            </a:extLst>
          </p:cNvPr>
          <p:cNvSpPr>
            <a:spLocks noGrp="1"/>
          </p:cNvSpPr>
          <p:nvPr/>
        </p:nvSpPr>
        <p:spPr>
          <a:xfrm>
            <a:off x="10477500" y="6248400"/>
            <a:ext cx="1371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ОСНОВИ ВІЙСЬКОВОЇ ЕКОЛОГІЇ</a:t>
            </a:r>
          </a:p>
        </p:txBody>
      </p:sp>
      <p:sp>
        <p:nvSpPr>
          <p:cNvPr id="10" name="s1-definition">
            <a:extLst>
              <a:ext uri="{FF2B5EF4-FFF2-40B4-BE49-F238E27FC236}">
                <a16:creationId xmlns:a16="http://schemas.microsoft.com/office/drawing/2014/main" id="{2A71D652-F8C1-43B5-9454-6AC40A923ECC}"/>
              </a:ext>
            </a:extLst>
          </p:cNvPr>
          <p:cNvSpPr>
            <a:spLocks noGrp="1"/>
          </p:cNvSpPr>
          <p:nvPr/>
        </p:nvSpPr>
        <p:spPr>
          <a:xfrm>
            <a:off x="514350" y="1819275"/>
            <a:ext cx="5619750" cy="1352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183027"/>
                </a:solidFill>
              </a:defRPr>
            </a:pPr>
            <a:r>
              <a:rPr sz="1800" b="1">
                <a:solidFill>
                  <a:srgbClr val="183027"/>
                </a:solidFill>
              </a:rPr>
              <a:t>Військова екологія — міждисциплінарна галузь, що оцінює взаємодію військової діяльності з природним і техногенним середовищем та визначає способи зменшення шкоди.</a:t>
            </a:r>
          </a:p>
        </p:txBody>
      </p:sp>
      <p:sp>
        <p:nvSpPr>
          <p:cNvPr id="11" name="s1-scope-h">
            <a:extLst>
              <a:ext uri="{FF2B5EF4-FFF2-40B4-BE49-F238E27FC236}">
                <a16:creationId xmlns:a16="http://schemas.microsoft.com/office/drawing/2014/main" id="{82BE72EA-38AB-4773-B25B-F782A2489EDF}"/>
              </a:ext>
            </a:extLst>
          </p:cNvPr>
          <p:cNvSpPr>
            <a:spLocks noGrp="1"/>
          </p:cNvSpPr>
          <p:nvPr/>
        </p:nvSpPr>
        <p:spPr>
          <a:xfrm>
            <a:off x="6572250" y="18859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15C49"/>
                </a:solidFill>
              </a:defRPr>
            </a:pPr>
            <a:r>
              <a:rPr sz="1650" b="1">
                <a:solidFill>
                  <a:srgbClr val="315C49"/>
                </a:solidFill>
              </a:rPr>
              <a:t>Що вона досліджує</a:t>
            </a:r>
          </a:p>
        </p:txBody>
      </p:sp>
      <p:sp>
        <p:nvSpPr>
          <p:cNvPr id="12" name="s1-scope-list">
            <a:extLst>
              <a:ext uri="{FF2B5EF4-FFF2-40B4-BE49-F238E27FC236}">
                <a16:creationId xmlns:a16="http://schemas.microsoft.com/office/drawing/2014/main" id="{2CC81314-341C-4C39-9BCD-207A623F3319}"/>
              </a:ext>
            </a:extLst>
          </p:cNvPr>
          <p:cNvSpPr>
            <a:spLocks noGrp="1"/>
          </p:cNvSpPr>
          <p:nvPr/>
        </p:nvSpPr>
        <p:spPr>
          <a:xfrm>
            <a:off x="6572250" y="2276475"/>
            <a:ext cx="3048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5F6C65"/>
                </a:solidFill>
              </a:defRPr>
            </a:pPr>
            <a:r>
              <a:rPr sz="1200" b="0">
                <a:solidFill>
                  <a:srgbClr val="5F6C65"/>
                </a:solidFill>
              </a:rPr>
              <a:t>•  військові частини, полігони й аеродроми</a:t>
            </a:r>
          </a:p>
          <a:p>
            <a:pPr algn="l">
              <a:defRPr sz="1200" b="0">
                <a:solidFill>
                  <a:srgbClr val="5F6C65"/>
                </a:solidFill>
              </a:defRPr>
            </a:pPr>
            <a:r>
              <a:rPr sz="1200" b="0">
                <a:solidFill>
                  <a:srgbClr val="5F6C65"/>
                </a:solidFill>
              </a:rPr>
              <a:t>•  озброєння, техніку, пальне та боєприпаси</a:t>
            </a:r>
          </a:p>
          <a:p>
            <a:pPr algn="l">
              <a:defRPr sz="1200" b="0">
                <a:solidFill>
                  <a:srgbClr val="5F6C65"/>
                </a:solidFill>
              </a:defRPr>
            </a:pPr>
            <a:r>
              <a:rPr sz="1200" b="0">
                <a:solidFill>
                  <a:srgbClr val="5F6C65"/>
                </a:solidFill>
              </a:rPr>
              <a:t>•  навчання, аварії, бойові дії</a:t>
            </a:r>
          </a:p>
          <a:p>
            <a:pPr algn="l">
              <a:defRPr sz="1200" b="0">
                <a:solidFill>
                  <a:srgbClr val="5F6C65"/>
                </a:solidFill>
              </a:defRPr>
            </a:pPr>
            <a:r>
              <a:rPr sz="1200" b="0">
                <a:solidFill>
                  <a:srgbClr val="5F6C65"/>
                </a:solidFill>
              </a:rPr>
              <a:t>•  ліквідацію наслідків війни</a:t>
            </a:r>
          </a:p>
        </p:txBody>
      </p:sp>
      <p:sp>
        <p:nvSpPr>
          <p:cNvPr id="13" name="s1-bottom">
            <a:extLst>
              <a:ext uri="{FF2B5EF4-FFF2-40B4-BE49-F238E27FC236}">
                <a16:creationId xmlns:a16="http://schemas.microsoft.com/office/drawing/2014/main" id="{914FDDD0-FC4F-4541-AE6A-D770F1517477}"/>
              </a:ext>
            </a:extLst>
          </p:cNvPr>
          <p:cNvSpPr>
            <a:spLocks noGrp="1"/>
          </p:cNvSpPr>
          <p:nvPr/>
        </p:nvSpPr>
        <p:spPr>
          <a:xfrm>
            <a:off x="514350" y="3781425"/>
            <a:ext cx="9105900" cy="2124075"/>
          </a:xfrm>
          <a:prstGeom prst="roundRect">
            <a:avLst>
              <a:gd name="adj" fmla="val 5381"/>
            </a:avLst>
          </a:prstGeom>
          <a:solidFill>
            <a:srgbClr val="E3E9E2"/>
          </a:solidFill>
          <a:ln w="9525">
            <a:solidFill>
              <a:srgbClr val="CAD5CD"/>
            </a:solidFill>
            <a:prstDash val="solid"/>
          </a:ln>
        </p:spPr>
      </p:sp>
      <p:sp>
        <p:nvSpPr>
          <p:cNvPr id="14" name="s1-object-h">
            <a:extLst>
              <a:ext uri="{FF2B5EF4-FFF2-40B4-BE49-F238E27FC236}">
                <a16:creationId xmlns:a16="http://schemas.microsoft.com/office/drawing/2014/main" id="{BDB9A0F5-238D-4BAD-89BA-84516F0FDE8D}"/>
              </a:ext>
            </a:extLst>
          </p:cNvPr>
          <p:cNvSpPr>
            <a:spLocks noGrp="1"/>
          </p:cNvSpPr>
          <p:nvPr/>
        </p:nvSpPr>
        <p:spPr>
          <a:xfrm>
            <a:off x="781050" y="3943350"/>
            <a:ext cx="1952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15C49"/>
                </a:solidFill>
              </a:defRPr>
            </a:pPr>
            <a:r>
              <a:rPr sz="1650" b="1">
                <a:solidFill>
                  <a:srgbClr val="315C49"/>
                </a:solidFill>
              </a:rPr>
              <a:t>Об’єкт</a:t>
            </a:r>
          </a:p>
        </p:txBody>
      </p:sp>
      <p:sp>
        <p:nvSpPr>
          <p:cNvPr id="15" name="s1-object-body">
            <a:extLst>
              <a:ext uri="{FF2B5EF4-FFF2-40B4-BE49-F238E27FC236}">
                <a16:creationId xmlns:a16="http://schemas.microsoft.com/office/drawing/2014/main" id="{C1A3EE3E-D913-4B93-8459-08E59825DE11}"/>
              </a:ext>
            </a:extLst>
          </p:cNvPr>
          <p:cNvSpPr>
            <a:spLocks noGrp="1"/>
          </p:cNvSpPr>
          <p:nvPr/>
        </p:nvSpPr>
        <p:spPr>
          <a:xfrm>
            <a:off x="781050" y="4295775"/>
            <a:ext cx="24193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5F6C65"/>
                </a:solidFill>
              </a:defRPr>
            </a:pPr>
            <a:r>
              <a:rPr sz="1200" b="0">
                <a:solidFill>
                  <a:srgbClr val="5F6C65"/>
                </a:solidFill>
              </a:rPr>
              <a:t>Система взаємодії особового складу, військових об’єктів, озброєння й техніки з довкіллям.</a:t>
            </a:r>
          </a:p>
        </p:txBody>
      </p:sp>
      <p:sp>
        <p:nvSpPr>
          <p:cNvPr id="16" name="s1-subject-h">
            <a:extLst>
              <a:ext uri="{FF2B5EF4-FFF2-40B4-BE49-F238E27FC236}">
                <a16:creationId xmlns:a16="http://schemas.microsoft.com/office/drawing/2014/main" id="{A4F31DBA-381C-419F-A23A-785DD06DF5FC}"/>
              </a:ext>
            </a:extLst>
          </p:cNvPr>
          <p:cNvSpPr>
            <a:spLocks noGrp="1"/>
          </p:cNvSpPr>
          <p:nvPr/>
        </p:nvSpPr>
        <p:spPr>
          <a:xfrm>
            <a:off x="3543300" y="3943350"/>
            <a:ext cx="1952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15C49"/>
                </a:solidFill>
              </a:defRPr>
            </a:pPr>
            <a:r>
              <a:rPr sz="1650" b="1">
                <a:solidFill>
                  <a:srgbClr val="315C49"/>
                </a:solidFill>
              </a:rPr>
              <a:t>Предмет</a:t>
            </a:r>
          </a:p>
        </p:txBody>
      </p:sp>
      <p:sp>
        <p:nvSpPr>
          <p:cNvPr id="17" name="s1-subject-body">
            <a:extLst>
              <a:ext uri="{FF2B5EF4-FFF2-40B4-BE49-F238E27FC236}">
                <a16:creationId xmlns:a16="http://schemas.microsoft.com/office/drawing/2014/main" id="{73AF9BDA-EE2B-4649-8E97-2AD121984404}"/>
              </a:ext>
            </a:extLst>
          </p:cNvPr>
          <p:cNvSpPr>
            <a:spLocks noGrp="1"/>
          </p:cNvSpPr>
          <p:nvPr/>
        </p:nvSpPr>
        <p:spPr>
          <a:xfrm>
            <a:off x="3543300" y="4295775"/>
            <a:ext cx="24193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5F6C65"/>
                </a:solidFill>
              </a:defRPr>
            </a:pPr>
            <a:r>
              <a:rPr sz="1200" b="0">
                <a:solidFill>
                  <a:srgbClr val="5F6C65"/>
                </a:solidFill>
              </a:rPr>
              <a:t>Закономірності військово-техногенного впливу та управління екологічною безпекою.</a:t>
            </a:r>
          </a:p>
        </p:txBody>
      </p:sp>
      <p:sp>
        <p:nvSpPr>
          <p:cNvPr id="18" name="s1-goal-h">
            <a:extLst>
              <a:ext uri="{FF2B5EF4-FFF2-40B4-BE49-F238E27FC236}">
                <a16:creationId xmlns:a16="http://schemas.microsoft.com/office/drawing/2014/main" id="{269A5E8A-770A-4D8B-A3FE-B5061E376B52}"/>
              </a:ext>
            </a:extLst>
          </p:cNvPr>
          <p:cNvSpPr>
            <a:spLocks noGrp="1"/>
          </p:cNvSpPr>
          <p:nvPr/>
        </p:nvSpPr>
        <p:spPr>
          <a:xfrm>
            <a:off x="6305550" y="3943350"/>
            <a:ext cx="2286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15C49"/>
                </a:solidFill>
              </a:defRPr>
            </a:pPr>
            <a:r>
              <a:rPr sz="1650" b="1">
                <a:solidFill>
                  <a:srgbClr val="315C49"/>
                </a:solidFill>
              </a:rPr>
              <a:t>Головна мета</a:t>
            </a:r>
          </a:p>
        </p:txBody>
      </p:sp>
      <p:sp>
        <p:nvSpPr>
          <p:cNvPr id="19" name="s1-goal-body">
            <a:extLst>
              <a:ext uri="{FF2B5EF4-FFF2-40B4-BE49-F238E27FC236}">
                <a16:creationId xmlns:a16="http://schemas.microsoft.com/office/drawing/2014/main" id="{115C847A-D06A-470D-BCAA-DB3EF2AE7B32}"/>
              </a:ext>
            </a:extLst>
          </p:cNvPr>
          <p:cNvSpPr>
            <a:spLocks noGrp="1"/>
          </p:cNvSpPr>
          <p:nvPr/>
        </p:nvSpPr>
        <p:spPr>
          <a:xfrm>
            <a:off x="6305550" y="4295775"/>
            <a:ext cx="29527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5F6C65"/>
                </a:solidFill>
              </a:defRPr>
            </a:pPr>
            <a:r>
              <a:rPr sz="1200" b="0">
                <a:solidFill>
                  <a:srgbClr val="5F6C65"/>
                </a:solidFill>
              </a:rPr>
              <a:t>Запобігати забрудненню, знижувати ризики, захищати людей, ресурси й екосистеми, відновлювати території.</a:t>
            </a:r>
          </a:p>
        </p:txBody>
      </p:sp>
      <p:sp>
        <p:nvSpPr>
          <p:cNvPr id="20" name="s1-feedback">
            <a:extLst>
              <a:ext uri="{FF2B5EF4-FFF2-40B4-BE49-F238E27FC236}">
                <a16:creationId xmlns:a16="http://schemas.microsoft.com/office/drawing/2014/main" id="{3BB80B05-7D24-4A4E-915D-004551D7301E}"/>
              </a:ext>
            </a:extLst>
          </p:cNvPr>
          <p:cNvSpPr>
            <a:spLocks noGrp="1"/>
          </p:cNvSpPr>
          <p:nvPr/>
        </p:nvSpPr>
        <p:spPr>
          <a:xfrm>
            <a:off x="781050" y="5219700"/>
            <a:ext cx="8477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315C49"/>
                </a:solidFill>
              </a:defRPr>
            </a:pPr>
            <a:r>
              <a:rPr sz="1125" b="1">
                <a:solidFill>
                  <a:srgbClr val="315C49"/>
                </a:solidFill>
              </a:rPr>
              <a:t>Зворотний зв’язок: погода, рельєф, вода, ґрунти та природні небезпеки впливають на здоров’я людей, мобільність техніки й виконання завдань.</a:t>
            </a:r>
          </a:p>
        </p:txBody>
      </p:sp>
    </p:spTree>
    <p:extLst>
      <p:ext uri="{BB962C8B-B14F-4D97-AF65-F5344CB8AC3E}">
        <p14:creationId xmlns:p14="http://schemas.microsoft.com/office/powerpoint/2010/main" val="1826750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Рисунок 31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2">
            <a:extLst>
              <a:ext uri="{FF2B5EF4-FFF2-40B4-BE49-F238E27FC236}">
                <a16:creationId xmlns:a16="http://schemas.microsoft.com/office/drawing/2014/main" id="{E839E496-6292-4693-B243-3C91BB63C0F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287000" cy="6858000"/>
          </a:xfrm>
          <a:prstGeom prst="rect">
            <a:avLst/>
          </a:prstGeom>
          <a:solidFill>
            <a:srgbClr val="FBF8F0"/>
          </a:solidFill>
          <a:ln w="9525">
            <a:solidFill>
              <a:srgbClr val="FBF8F0"/>
            </a:solidFill>
            <a:prstDash val="solid"/>
          </a:ln>
        </p:spPr>
      </p:sp>
      <p:sp>
        <p:nvSpPr>
          <p:cNvPr id="3" name="accent-2">
            <a:extLst>
              <a:ext uri="{FF2B5EF4-FFF2-40B4-BE49-F238E27FC236}">
                <a16:creationId xmlns:a16="http://schemas.microsoft.com/office/drawing/2014/main" id="{C3F0DA6B-F66B-4B08-B417-23B02F78223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59A3A"/>
          </a:solidFill>
          <a:ln w="9525">
            <a:solidFill>
              <a:srgbClr val="D59A3A"/>
            </a:solidFill>
            <a:prstDash val="solid"/>
          </a:ln>
        </p:spPr>
      </p:sp>
      <p:sp>
        <p:nvSpPr>
          <p:cNvPr id="4" name="course-2">
            <a:extLst>
              <a:ext uri="{FF2B5EF4-FFF2-40B4-BE49-F238E27FC236}">
                <a16:creationId xmlns:a16="http://schemas.microsoft.com/office/drawing/2014/main" id="{D0A4F818-1B12-4895-BEC3-FADCB197690B}"/>
              </a:ext>
            </a:extLst>
          </p:cNvPr>
          <p:cNvSpPr>
            <a:spLocks noGrp="1"/>
          </p:cNvSpPr>
          <p:nvPr/>
        </p:nvSpPr>
        <p:spPr>
          <a:xfrm>
            <a:off x="514350" y="276225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15C49"/>
                </a:solidFill>
              </a:defRPr>
            </a:pPr>
            <a:r>
              <a:rPr sz="975" b="1">
                <a:solidFill>
                  <a:srgbClr val="315C49"/>
                </a:solidFill>
              </a:rPr>
              <a:t>ВІЙСЬКОВА ЕКОЛОГІЯ</a:t>
            </a:r>
          </a:p>
        </p:txBody>
      </p:sp>
      <p:sp>
        <p:nvSpPr>
          <p:cNvPr id="5" name="section-2">
            <a:extLst>
              <a:ext uri="{FF2B5EF4-FFF2-40B4-BE49-F238E27FC236}">
                <a16:creationId xmlns:a16="http://schemas.microsoft.com/office/drawing/2014/main" id="{C3F1A29F-BC24-4DC3-8B30-0D36A97F872D}"/>
              </a:ext>
            </a:extLst>
          </p:cNvPr>
          <p:cNvSpPr>
            <a:spLocks noGrp="1"/>
          </p:cNvSpPr>
          <p:nvPr/>
        </p:nvSpPr>
        <p:spPr>
          <a:xfrm>
            <a:off x="4000500" y="276225"/>
            <a:ext cx="5619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6F8875"/>
                </a:solidFill>
              </a:defRPr>
            </a:pPr>
            <a:r>
              <a:rPr sz="900" b="1">
                <a:solidFill>
                  <a:srgbClr val="6F8875"/>
                </a:solidFill>
              </a:rPr>
              <a:t>ОСНОВНІ ПОНЯТТЯ</a:t>
            </a:r>
          </a:p>
        </p:txBody>
      </p:sp>
      <p:sp>
        <p:nvSpPr>
          <p:cNvPr id="6" name="title-2">
            <a:extLst>
              <a:ext uri="{FF2B5EF4-FFF2-40B4-BE49-F238E27FC236}">
                <a16:creationId xmlns:a16="http://schemas.microsoft.com/office/drawing/2014/main" id="{D7CDCFA4-1EE6-41BE-800C-9076740D72B2}"/>
              </a:ext>
            </a:extLst>
          </p:cNvPr>
          <p:cNvSpPr>
            <a:spLocks noGrp="1"/>
          </p:cNvSpPr>
          <p:nvPr/>
        </p:nvSpPr>
        <p:spPr>
          <a:xfrm>
            <a:off x="514350" y="638175"/>
            <a:ext cx="90678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83027"/>
                </a:solidFill>
              </a:defRPr>
            </a:pPr>
            <a:r>
              <a:rPr sz="2700" b="1">
                <a:solidFill>
                  <a:srgbClr val="183027"/>
                </a:solidFill>
              </a:rPr>
              <a:t>Ключові поняття формують спільну мову оцінювання ризику</a:t>
            </a:r>
          </a:p>
        </p:txBody>
      </p:sp>
      <p:sp>
        <p:nvSpPr>
          <p:cNvPr id="7" name="rule-2">
            <a:extLst>
              <a:ext uri="{FF2B5EF4-FFF2-40B4-BE49-F238E27FC236}">
                <a16:creationId xmlns:a16="http://schemas.microsoft.com/office/drawing/2014/main" id="{0351A734-D799-4C3A-93B0-F34131A21852}"/>
              </a:ext>
            </a:extLst>
          </p:cNvPr>
          <p:cNvSpPr>
            <a:spLocks noGrp="1"/>
          </p:cNvSpPr>
          <p:nvPr/>
        </p:nvSpPr>
        <p:spPr>
          <a:xfrm>
            <a:off x="514350" y="1524000"/>
            <a:ext cx="9067800" cy="38100"/>
          </a:xfrm>
          <a:prstGeom prst="rect">
            <a:avLst/>
          </a:prstGeom>
          <a:solidFill>
            <a:srgbClr val="D59A3A"/>
          </a:solidFill>
          <a:ln w="9525">
            <a:solidFill>
              <a:srgbClr val="D59A3A"/>
            </a:solidFill>
            <a:prstDash val="solid"/>
          </a:ln>
        </p:spPr>
      </p:sp>
      <p:sp>
        <p:nvSpPr>
          <p:cNvPr id="8" name="num-2">
            <a:extLst>
              <a:ext uri="{FF2B5EF4-FFF2-40B4-BE49-F238E27FC236}">
                <a16:creationId xmlns:a16="http://schemas.microsoft.com/office/drawing/2014/main" id="{5F1D6083-5AD8-4D4D-A61F-549A630F7EFE}"/>
              </a:ext>
            </a:extLst>
          </p:cNvPr>
          <p:cNvSpPr>
            <a:spLocks noGrp="1"/>
          </p:cNvSpPr>
          <p:nvPr/>
        </p:nvSpPr>
        <p:spPr>
          <a:xfrm>
            <a:off x="10668000" y="419100"/>
            <a:ext cx="9906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300" b="1">
                <a:solidFill>
                  <a:srgbClr val="FFFFFF"/>
                </a:solidFill>
              </a:defRPr>
            </a:pPr>
            <a:r>
              <a:rPr sz="3300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9" name="footer-2">
            <a:extLst>
              <a:ext uri="{FF2B5EF4-FFF2-40B4-BE49-F238E27FC236}">
                <a16:creationId xmlns:a16="http://schemas.microsoft.com/office/drawing/2014/main" id="{D45E1974-AC9A-41B7-B4D3-2DE0DE5E941B}"/>
              </a:ext>
            </a:extLst>
          </p:cNvPr>
          <p:cNvSpPr>
            <a:spLocks noGrp="1"/>
          </p:cNvSpPr>
          <p:nvPr/>
        </p:nvSpPr>
        <p:spPr>
          <a:xfrm>
            <a:off x="10477500" y="6248400"/>
            <a:ext cx="1371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ОСНОВИ ВІЙСЬКОВОЇ ЕКОЛОГІЇ</a:t>
            </a:r>
          </a:p>
        </p:txBody>
      </p:sp>
      <p:sp>
        <p:nvSpPr>
          <p:cNvPr id="10" name="s2-lead">
            <a:extLst>
              <a:ext uri="{FF2B5EF4-FFF2-40B4-BE49-F238E27FC236}">
                <a16:creationId xmlns:a16="http://schemas.microsoft.com/office/drawing/2014/main" id="{21687FF5-E463-453D-BBCB-4FB6A9D01761}"/>
              </a:ext>
            </a:extLst>
          </p:cNvPr>
          <p:cNvSpPr>
            <a:spLocks noGrp="1"/>
          </p:cNvSpPr>
          <p:nvPr/>
        </p:nvSpPr>
        <p:spPr>
          <a:xfrm>
            <a:off x="514350" y="1790700"/>
            <a:ext cx="7239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15C49"/>
                </a:solidFill>
              </a:defRPr>
            </a:pPr>
            <a:r>
              <a:rPr sz="1650" b="1">
                <a:solidFill>
                  <a:srgbClr val="315C49"/>
                </a:solidFill>
              </a:rPr>
              <a:t>Від природних компонентів — до допустимого рівня впливу</a:t>
            </a:r>
          </a:p>
        </p:txBody>
      </p:sp>
      <p:sp>
        <p:nvSpPr>
          <p:cNvPr id="11" name="s2-n-0">
            <a:extLst>
              <a:ext uri="{FF2B5EF4-FFF2-40B4-BE49-F238E27FC236}">
                <a16:creationId xmlns:a16="http://schemas.microsoft.com/office/drawing/2014/main" id="{11243969-8C8B-47A7-8FAF-234307D9F309}"/>
              </a:ext>
            </a:extLst>
          </p:cNvPr>
          <p:cNvSpPr>
            <a:spLocks noGrp="1"/>
          </p:cNvSpPr>
          <p:nvPr/>
        </p:nvSpPr>
        <p:spPr>
          <a:xfrm>
            <a:off x="514350" y="2362200"/>
            <a:ext cx="5334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D59A3A"/>
                </a:solidFill>
              </a:defRPr>
            </a:pPr>
            <a:r>
              <a:rPr sz="1800" b="1">
                <a:solidFill>
                  <a:srgbClr val="D59A3A"/>
                </a:solidFill>
              </a:rPr>
              <a:t>01</a:t>
            </a:r>
          </a:p>
        </p:txBody>
      </p:sp>
      <p:sp>
        <p:nvSpPr>
          <p:cNvPr id="12" name="s2-h-0">
            <a:extLst>
              <a:ext uri="{FF2B5EF4-FFF2-40B4-BE49-F238E27FC236}">
                <a16:creationId xmlns:a16="http://schemas.microsoft.com/office/drawing/2014/main" id="{2A8ABD26-3FFA-4774-9AB0-3D9B86978A42}"/>
              </a:ext>
            </a:extLst>
          </p:cNvPr>
          <p:cNvSpPr>
            <a:spLocks noGrp="1"/>
          </p:cNvSpPr>
          <p:nvPr/>
        </p:nvSpPr>
        <p:spPr>
          <a:xfrm>
            <a:off x="1104900" y="2362200"/>
            <a:ext cx="3429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183027"/>
                </a:solidFill>
              </a:defRPr>
            </a:pPr>
            <a:r>
              <a:rPr sz="1425" b="1">
                <a:solidFill>
                  <a:srgbClr val="183027"/>
                </a:solidFill>
              </a:rPr>
              <a:t>Навколишнє середовище</a:t>
            </a:r>
          </a:p>
        </p:txBody>
      </p:sp>
      <p:sp>
        <p:nvSpPr>
          <p:cNvPr id="13" name="s2-b-0">
            <a:extLst>
              <a:ext uri="{FF2B5EF4-FFF2-40B4-BE49-F238E27FC236}">
                <a16:creationId xmlns:a16="http://schemas.microsoft.com/office/drawing/2014/main" id="{32CADCB7-451A-4BBB-B6B3-E4BE4F4C316C}"/>
              </a:ext>
            </a:extLst>
          </p:cNvPr>
          <p:cNvSpPr>
            <a:spLocks noGrp="1"/>
          </p:cNvSpPr>
          <p:nvPr/>
        </p:nvSpPr>
        <p:spPr>
          <a:xfrm>
            <a:off x="1104900" y="2667000"/>
            <a:ext cx="3619500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5F6C65"/>
                </a:solidFill>
              </a:defRPr>
            </a:pPr>
            <a:r>
              <a:rPr sz="1200" b="0">
                <a:solidFill>
                  <a:srgbClr val="5F6C65"/>
                </a:solidFill>
              </a:rPr>
              <a:t>Повітря, води, ґрунти, надра, біота й ландшафти.</a:t>
            </a:r>
          </a:p>
        </p:txBody>
      </p:sp>
      <p:sp>
        <p:nvSpPr>
          <p:cNvPr id="14" name="s2-n-1">
            <a:extLst>
              <a:ext uri="{FF2B5EF4-FFF2-40B4-BE49-F238E27FC236}">
                <a16:creationId xmlns:a16="http://schemas.microsoft.com/office/drawing/2014/main" id="{7B44A5D4-279D-467C-A902-098408D6A702}"/>
              </a:ext>
            </a:extLst>
          </p:cNvPr>
          <p:cNvSpPr>
            <a:spLocks noGrp="1"/>
          </p:cNvSpPr>
          <p:nvPr/>
        </p:nvSpPr>
        <p:spPr>
          <a:xfrm>
            <a:off x="514350" y="3248025"/>
            <a:ext cx="5334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D59A3A"/>
                </a:solidFill>
              </a:defRPr>
            </a:pPr>
            <a:r>
              <a:rPr sz="1800" b="1">
                <a:solidFill>
                  <a:srgbClr val="D59A3A"/>
                </a:solidFill>
              </a:rPr>
              <a:t>02</a:t>
            </a:r>
          </a:p>
        </p:txBody>
      </p:sp>
      <p:sp>
        <p:nvSpPr>
          <p:cNvPr id="15" name="s2-h-1">
            <a:extLst>
              <a:ext uri="{FF2B5EF4-FFF2-40B4-BE49-F238E27FC236}">
                <a16:creationId xmlns:a16="http://schemas.microsoft.com/office/drawing/2014/main" id="{870250B0-0160-4F39-B341-AF06E814E465}"/>
              </a:ext>
            </a:extLst>
          </p:cNvPr>
          <p:cNvSpPr>
            <a:spLocks noGrp="1"/>
          </p:cNvSpPr>
          <p:nvPr/>
        </p:nvSpPr>
        <p:spPr>
          <a:xfrm>
            <a:off x="1104900" y="3248025"/>
            <a:ext cx="3429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183027"/>
                </a:solidFill>
              </a:defRPr>
            </a:pPr>
            <a:r>
              <a:rPr sz="1425" b="1">
                <a:solidFill>
                  <a:srgbClr val="183027"/>
                </a:solidFill>
              </a:rPr>
              <a:t>Екосистема</a:t>
            </a:r>
          </a:p>
        </p:txBody>
      </p:sp>
      <p:sp>
        <p:nvSpPr>
          <p:cNvPr id="16" name="s2-b-1">
            <a:extLst>
              <a:ext uri="{FF2B5EF4-FFF2-40B4-BE49-F238E27FC236}">
                <a16:creationId xmlns:a16="http://schemas.microsoft.com/office/drawing/2014/main" id="{05CBA6CF-3A4A-4634-8C08-CD3610962A00}"/>
              </a:ext>
            </a:extLst>
          </p:cNvPr>
          <p:cNvSpPr>
            <a:spLocks noGrp="1"/>
          </p:cNvSpPr>
          <p:nvPr/>
        </p:nvSpPr>
        <p:spPr>
          <a:xfrm>
            <a:off x="1104900" y="3552825"/>
            <a:ext cx="3619500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5F6C65"/>
                </a:solidFill>
              </a:defRPr>
            </a:pPr>
            <a:r>
              <a:rPr sz="1200" b="0">
                <a:solidFill>
                  <a:srgbClr val="5F6C65"/>
                </a:solidFill>
              </a:rPr>
              <a:t>Живі організми та неживі компоненти, пов’язані потоками речовини й енергії.</a:t>
            </a:r>
          </a:p>
        </p:txBody>
      </p:sp>
      <p:sp>
        <p:nvSpPr>
          <p:cNvPr id="17" name="s2-n-2">
            <a:extLst>
              <a:ext uri="{FF2B5EF4-FFF2-40B4-BE49-F238E27FC236}">
                <a16:creationId xmlns:a16="http://schemas.microsoft.com/office/drawing/2014/main" id="{C84423E8-B767-4138-8CCA-A1CE2D7665ED}"/>
              </a:ext>
            </a:extLst>
          </p:cNvPr>
          <p:cNvSpPr>
            <a:spLocks noGrp="1"/>
          </p:cNvSpPr>
          <p:nvPr/>
        </p:nvSpPr>
        <p:spPr>
          <a:xfrm>
            <a:off x="514350" y="4133850"/>
            <a:ext cx="5334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D59A3A"/>
                </a:solidFill>
              </a:defRPr>
            </a:pPr>
            <a:r>
              <a:rPr sz="1800" b="1">
                <a:solidFill>
                  <a:srgbClr val="D59A3A"/>
                </a:solidFill>
              </a:rPr>
              <a:t>03</a:t>
            </a:r>
          </a:p>
        </p:txBody>
      </p:sp>
      <p:sp>
        <p:nvSpPr>
          <p:cNvPr id="18" name="s2-h-2">
            <a:extLst>
              <a:ext uri="{FF2B5EF4-FFF2-40B4-BE49-F238E27FC236}">
                <a16:creationId xmlns:a16="http://schemas.microsoft.com/office/drawing/2014/main" id="{B6906696-2292-476C-89AC-C35817AA651A}"/>
              </a:ext>
            </a:extLst>
          </p:cNvPr>
          <p:cNvSpPr>
            <a:spLocks noGrp="1"/>
          </p:cNvSpPr>
          <p:nvPr/>
        </p:nvSpPr>
        <p:spPr>
          <a:xfrm>
            <a:off x="1104900" y="4133850"/>
            <a:ext cx="3429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183027"/>
                </a:solidFill>
              </a:defRPr>
            </a:pPr>
            <a:r>
              <a:rPr sz="1425" b="1">
                <a:solidFill>
                  <a:srgbClr val="183027"/>
                </a:solidFill>
              </a:rPr>
              <a:t>Біосфера і техносфера</a:t>
            </a:r>
          </a:p>
        </p:txBody>
      </p:sp>
      <p:sp>
        <p:nvSpPr>
          <p:cNvPr id="19" name="s2-b-2">
            <a:extLst>
              <a:ext uri="{FF2B5EF4-FFF2-40B4-BE49-F238E27FC236}">
                <a16:creationId xmlns:a16="http://schemas.microsoft.com/office/drawing/2014/main" id="{71E98AA0-DD24-410D-8DBA-AEB95E6C4466}"/>
              </a:ext>
            </a:extLst>
          </p:cNvPr>
          <p:cNvSpPr>
            <a:spLocks noGrp="1"/>
          </p:cNvSpPr>
          <p:nvPr/>
        </p:nvSpPr>
        <p:spPr>
          <a:xfrm>
            <a:off x="1104900" y="4438650"/>
            <a:ext cx="3619500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5F6C65"/>
                </a:solidFill>
              </a:defRPr>
            </a:pPr>
            <a:r>
              <a:rPr sz="1200" b="0">
                <a:solidFill>
                  <a:srgbClr val="5F6C65"/>
                </a:solidFill>
              </a:rPr>
              <a:t>Глобальна оболонка життя та створена людиною частина середовища.</a:t>
            </a:r>
          </a:p>
        </p:txBody>
      </p:sp>
      <p:sp>
        <p:nvSpPr>
          <p:cNvPr id="20" name="s2-n-3">
            <a:extLst>
              <a:ext uri="{FF2B5EF4-FFF2-40B4-BE49-F238E27FC236}">
                <a16:creationId xmlns:a16="http://schemas.microsoft.com/office/drawing/2014/main" id="{6B18C548-7319-462D-B265-687FB1731CC3}"/>
              </a:ext>
            </a:extLst>
          </p:cNvPr>
          <p:cNvSpPr>
            <a:spLocks noGrp="1"/>
          </p:cNvSpPr>
          <p:nvPr/>
        </p:nvSpPr>
        <p:spPr>
          <a:xfrm>
            <a:off x="514350" y="5019675"/>
            <a:ext cx="5334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D59A3A"/>
                </a:solidFill>
              </a:defRPr>
            </a:pPr>
            <a:r>
              <a:rPr sz="1800" b="1">
                <a:solidFill>
                  <a:srgbClr val="D59A3A"/>
                </a:solidFill>
              </a:rPr>
              <a:t>04</a:t>
            </a:r>
          </a:p>
        </p:txBody>
      </p:sp>
      <p:sp>
        <p:nvSpPr>
          <p:cNvPr id="21" name="s2-h-3">
            <a:extLst>
              <a:ext uri="{FF2B5EF4-FFF2-40B4-BE49-F238E27FC236}">
                <a16:creationId xmlns:a16="http://schemas.microsoft.com/office/drawing/2014/main" id="{4CE25F0F-8EA9-4B01-9C66-3A968976B6E4}"/>
              </a:ext>
            </a:extLst>
          </p:cNvPr>
          <p:cNvSpPr>
            <a:spLocks noGrp="1"/>
          </p:cNvSpPr>
          <p:nvPr/>
        </p:nvSpPr>
        <p:spPr>
          <a:xfrm>
            <a:off x="1104900" y="5019675"/>
            <a:ext cx="3429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183027"/>
                </a:solidFill>
              </a:defRPr>
            </a:pPr>
            <a:r>
              <a:rPr sz="1425" b="1">
                <a:solidFill>
                  <a:srgbClr val="183027"/>
                </a:solidFill>
              </a:rPr>
              <a:t>Військово-техногенний вплив</a:t>
            </a:r>
          </a:p>
        </p:txBody>
      </p:sp>
      <p:sp>
        <p:nvSpPr>
          <p:cNvPr id="22" name="s2-b-3">
            <a:extLst>
              <a:ext uri="{FF2B5EF4-FFF2-40B4-BE49-F238E27FC236}">
                <a16:creationId xmlns:a16="http://schemas.microsoft.com/office/drawing/2014/main" id="{288D0FDC-30E0-4C03-8625-E49E8CDB8628}"/>
              </a:ext>
            </a:extLst>
          </p:cNvPr>
          <p:cNvSpPr>
            <a:spLocks noGrp="1"/>
          </p:cNvSpPr>
          <p:nvPr/>
        </p:nvSpPr>
        <p:spPr>
          <a:xfrm>
            <a:off x="1104900" y="5324475"/>
            <a:ext cx="3619500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5F6C65"/>
                </a:solidFill>
              </a:defRPr>
            </a:pPr>
            <a:r>
              <a:rPr sz="1200" b="0">
                <a:solidFill>
                  <a:srgbClr val="5F6C65"/>
                </a:solidFill>
              </a:rPr>
              <a:t>Вплив об’єктів, техніки, навчань і бойових дій.</a:t>
            </a:r>
          </a:p>
        </p:txBody>
      </p:sp>
      <p:sp>
        <p:nvSpPr>
          <p:cNvPr id="23" name="s2-n-4">
            <a:extLst>
              <a:ext uri="{FF2B5EF4-FFF2-40B4-BE49-F238E27FC236}">
                <a16:creationId xmlns:a16="http://schemas.microsoft.com/office/drawing/2014/main" id="{0C1CE878-BEC0-42D4-90CD-88914C7A3D3C}"/>
              </a:ext>
            </a:extLst>
          </p:cNvPr>
          <p:cNvSpPr>
            <a:spLocks noGrp="1"/>
          </p:cNvSpPr>
          <p:nvPr/>
        </p:nvSpPr>
        <p:spPr>
          <a:xfrm>
            <a:off x="5191125" y="2362200"/>
            <a:ext cx="5334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D59A3A"/>
                </a:solidFill>
              </a:defRPr>
            </a:pPr>
            <a:r>
              <a:rPr sz="1800" b="1">
                <a:solidFill>
                  <a:srgbClr val="D59A3A"/>
                </a:solidFill>
              </a:rPr>
              <a:t>05</a:t>
            </a:r>
          </a:p>
        </p:txBody>
      </p:sp>
      <p:sp>
        <p:nvSpPr>
          <p:cNvPr id="24" name="s2-h-4">
            <a:extLst>
              <a:ext uri="{FF2B5EF4-FFF2-40B4-BE49-F238E27FC236}">
                <a16:creationId xmlns:a16="http://schemas.microsoft.com/office/drawing/2014/main" id="{82E45429-B62A-4E04-9DF8-A289A9ACF5B4}"/>
              </a:ext>
            </a:extLst>
          </p:cNvPr>
          <p:cNvSpPr>
            <a:spLocks noGrp="1"/>
          </p:cNvSpPr>
          <p:nvPr/>
        </p:nvSpPr>
        <p:spPr>
          <a:xfrm>
            <a:off x="5781675" y="2362200"/>
            <a:ext cx="3429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183027"/>
                </a:solidFill>
              </a:defRPr>
            </a:pPr>
            <a:r>
              <a:rPr sz="1425" b="1">
                <a:solidFill>
                  <a:srgbClr val="183027"/>
                </a:solidFill>
              </a:rPr>
              <a:t>Екологічна небезпека</a:t>
            </a:r>
          </a:p>
        </p:txBody>
      </p:sp>
      <p:sp>
        <p:nvSpPr>
          <p:cNvPr id="25" name="s2-b-4">
            <a:extLst>
              <a:ext uri="{FF2B5EF4-FFF2-40B4-BE49-F238E27FC236}">
                <a16:creationId xmlns:a16="http://schemas.microsoft.com/office/drawing/2014/main" id="{F797FFD6-CFE2-45C0-BE99-3FFB8829E81F}"/>
              </a:ext>
            </a:extLst>
          </p:cNvPr>
          <p:cNvSpPr>
            <a:spLocks noGrp="1"/>
          </p:cNvSpPr>
          <p:nvPr/>
        </p:nvSpPr>
        <p:spPr>
          <a:xfrm>
            <a:off x="5781675" y="2667000"/>
            <a:ext cx="3619500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5F6C65"/>
                </a:solidFill>
              </a:defRPr>
            </a:pPr>
            <a:r>
              <a:rPr sz="1200" b="0">
                <a:solidFill>
                  <a:srgbClr val="5F6C65"/>
                </a:solidFill>
              </a:rPr>
              <a:t>Потенційна здатність явища або об’єкта завдати шкоди.</a:t>
            </a:r>
          </a:p>
        </p:txBody>
      </p:sp>
      <p:sp>
        <p:nvSpPr>
          <p:cNvPr id="26" name="s2-n-5">
            <a:extLst>
              <a:ext uri="{FF2B5EF4-FFF2-40B4-BE49-F238E27FC236}">
                <a16:creationId xmlns:a16="http://schemas.microsoft.com/office/drawing/2014/main" id="{376C127D-2070-422D-B149-FDAE2F12F098}"/>
              </a:ext>
            </a:extLst>
          </p:cNvPr>
          <p:cNvSpPr>
            <a:spLocks noGrp="1"/>
          </p:cNvSpPr>
          <p:nvPr/>
        </p:nvSpPr>
        <p:spPr>
          <a:xfrm>
            <a:off x="5191125" y="3248025"/>
            <a:ext cx="5334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D59A3A"/>
                </a:solidFill>
              </a:defRPr>
            </a:pPr>
            <a:r>
              <a:rPr sz="1800" b="1">
                <a:solidFill>
                  <a:srgbClr val="D59A3A"/>
                </a:solidFill>
              </a:rPr>
              <a:t>06</a:t>
            </a:r>
          </a:p>
        </p:txBody>
      </p:sp>
      <p:sp>
        <p:nvSpPr>
          <p:cNvPr id="27" name="s2-h-5">
            <a:extLst>
              <a:ext uri="{FF2B5EF4-FFF2-40B4-BE49-F238E27FC236}">
                <a16:creationId xmlns:a16="http://schemas.microsoft.com/office/drawing/2014/main" id="{C305750C-EA92-4F06-AD4B-5669A9E6D949}"/>
              </a:ext>
            </a:extLst>
          </p:cNvPr>
          <p:cNvSpPr>
            <a:spLocks noGrp="1"/>
          </p:cNvSpPr>
          <p:nvPr/>
        </p:nvSpPr>
        <p:spPr>
          <a:xfrm>
            <a:off x="5781675" y="3248025"/>
            <a:ext cx="3429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183027"/>
                </a:solidFill>
              </a:defRPr>
            </a:pPr>
            <a:r>
              <a:rPr sz="1425" b="1">
                <a:solidFill>
                  <a:srgbClr val="183027"/>
                </a:solidFill>
              </a:rPr>
              <a:t>Екологічний ризик</a:t>
            </a:r>
          </a:p>
        </p:txBody>
      </p:sp>
      <p:sp>
        <p:nvSpPr>
          <p:cNvPr id="28" name="s2-b-5">
            <a:extLst>
              <a:ext uri="{FF2B5EF4-FFF2-40B4-BE49-F238E27FC236}">
                <a16:creationId xmlns:a16="http://schemas.microsoft.com/office/drawing/2014/main" id="{D0EC4A81-0DAA-45A6-B77A-45B5BA0DAA04}"/>
              </a:ext>
            </a:extLst>
          </p:cNvPr>
          <p:cNvSpPr>
            <a:spLocks noGrp="1"/>
          </p:cNvSpPr>
          <p:nvPr/>
        </p:nvSpPr>
        <p:spPr>
          <a:xfrm>
            <a:off x="5781675" y="3552825"/>
            <a:ext cx="3619500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5F6C65"/>
                </a:solidFill>
              </a:defRPr>
            </a:pPr>
            <a:r>
              <a:rPr sz="1200" b="0">
                <a:solidFill>
                  <a:srgbClr val="5F6C65"/>
                </a:solidFill>
              </a:rPr>
              <a:t>R = P × C: імовірність події, помножена на тяжкість наслідків.</a:t>
            </a:r>
          </a:p>
        </p:txBody>
      </p:sp>
      <p:sp>
        <p:nvSpPr>
          <p:cNvPr id="29" name="s2-n-6">
            <a:extLst>
              <a:ext uri="{FF2B5EF4-FFF2-40B4-BE49-F238E27FC236}">
                <a16:creationId xmlns:a16="http://schemas.microsoft.com/office/drawing/2014/main" id="{628A1B50-5137-4775-8B4A-C2A6D78FFF3A}"/>
              </a:ext>
            </a:extLst>
          </p:cNvPr>
          <p:cNvSpPr>
            <a:spLocks noGrp="1"/>
          </p:cNvSpPr>
          <p:nvPr/>
        </p:nvSpPr>
        <p:spPr>
          <a:xfrm>
            <a:off x="5191125" y="4133850"/>
            <a:ext cx="5334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D59A3A"/>
                </a:solidFill>
              </a:defRPr>
            </a:pPr>
            <a:r>
              <a:rPr sz="1800" b="1">
                <a:solidFill>
                  <a:srgbClr val="D59A3A"/>
                </a:solidFill>
              </a:rPr>
              <a:t>07</a:t>
            </a:r>
          </a:p>
        </p:txBody>
      </p:sp>
      <p:sp>
        <p:nvSpPr>
          <p:cNvPr id="30" name="s2-h-6">
            <a:extLst>
              <a:ext uri="{FF2B5EF4-FFF2-40B4-BE49-F238E27FC236}">
                <a16:creationId xmlns:a16="http://schemas.microsoft.com/office/drawing/2014/main" id="{0870F9B9-1B7F-42F2-A929-C26D0E622462}"/>
              </a:ext>
            </a:extLst>
          </p:cNvPr>
          <p:cNvSpPr>
            <a:spLocks noGrp="1"/>
          </p:cNvSpPr>
          <p:nvPr/>
        </p:nvSpPr>
        <p:spPr>
          <a:xfrm>
            <a:off x="5781675" y="4133850"/>
            <a:ext cx="3429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183027"/>
                </a:solidFill>
              </a:defRPr>
            </a:pPr>
            <a:r>
              <a:rPr sz="1425" b="1">
                <a:solidFill>
                  <a:srgbClr val="183027"/>
                </a:solidFill>
              </a:rPr>
              <a:t>Екологічна безпека</a:t>
            </a:r>
          </a:p>
        </p:txBody>
      </p:sp>
      <p:sp>
        <p:nvSpPr>
          <p:cNvPr id="31" name="s2-b-6">
            <a:extLst>
              <a:ext uri="{FF2B5EF4-FFF2-40B4-BE49-F238E27FC236}">
                <a16:creationId xmlns:a16="http://schemas.microsoft.com/office/drawing/2014/main" id="{06EC10A2-394A-4C97-BF3C-4B13263A7DC7}"/>
              </a:ext>
            </a:extLst>
          </p:cNvPr>
          <p:cNvSpPr>
            <a:spLocks noGrp="1"/>
          </p:cNvSpPr>
          <p:nvPr/>
        </p:nvSpPr>
        <p:spPr>
          <a:xfrm>
            <a:off x="5781675" y="4438650"/>
            <a:ext cx="3619500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5F6C65"/>
                </a:solidFill>
              </a:defRPr>
            </a:pPr>
            <a:r>
              <a:rPr sz="1200" b="0">
                <a:solidFill>
                  <a:srgbClr val="5F6C65"/>
                </a:solidFill>
              </a:rPr>
              <a:t>Зменшення ризику до прийнятного рівня без незворотної деградації.</a:t>
            </a:r>
          </a:p>
        </p:txBody>
      </p:sp>
    </p:spTree>
    <p:extLst>
      <p:ext uri="{BB962C8B-B14F-4D97-AF65-F5344CB8AC3E}">
        <p14:creationId xmlns:p14="http://schemas.microsoft.com/office/powerpoint/2010/main" val="834364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3">
            <a:extLst>
              <a:ext uri="{FF2B5EF4-FFF2-40B4-BE49-F238E27FC236}">
                <a16:creationId xmlns:a16="http://schemas.microsoft.com/office/drawing/2014/main" id="{92A63485-4CA9-48EB-824A-30879772A24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287000" cy="6858000"/>
          </a:xfrm>
          <a:prstGeom prst="rect">
            <a:avLst/>
          </a:prstGeom>
          <a:solidFill>
            <a:srgbClr val="FBF8F0"/>
          </a:solidFill>
          <a:ln w="9525">
            <a:solidFill>
              <a:srgbClr val="FBF8F0"/>
            </a:solidFill>
            <a:prstDash val="solid"/>
          </a:ln>
        </p:spPr>
      </p:sp>
      <p:sp>
        <p:nvSpPr>
          <p:cNvPr id="3" name="accent-3">
            <a:extLst>
              <a:ext uri="{FF2B5EF4-FFF2-40B4-BE49-F238E27FC236}">
                <a16:creationId xmlns:a16="http://schemas.microsoft.com/office/drawing/2014/main" id="{1C9796C8-241C-46D8-AB46-9315BF5D4C0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59A3A"/>
          </a:solidFill>
          <a:ln w="9525">
            <a:solidFill>
              <a:srgbClr val="D59A3A"/>
            </a:solidFill>
            <a:prstDash val="solid"/>
          </a:ln>
        </p:spPr>
      </p:sp>
      <p:sp>
        <p:nvSpPr>
          <p:cNvPr id="4" name="course-3">
            <a:extLst>
              <a:ext uri="{FF2B5EF4-FFF2-40B4-BE49-F238E27FC236}">
                <a16:creationId xmlns:a16="http://schemas.microsoft.com/office/drawing/2014/main" id="{EDEC5610-C4A0-4749-8EF9-3D12354E5465}"/>
              </a:ext>
            </a:extLst>
          </p:cNvPr>
          <p:cNvSpPr>
            <a:spLocks noGrp="1"/>
          </p:cNvSpPr>
          <p:nvPr/>
        </p:nvSpPr>
        <p:spPr>
          <a:xfrm>
            <a:off x="514350" y="276225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15C49"/>
                </a:solidFill>
              </a:defRPr>
            </a:pPr>
            <a:r>
              <a:rPr sz="975" b="1">
                <a:solidFill>
                  <a:srgbClr val="315C49"/>
                </a:solidFill>
              </a:rPr>
              <a:t>ВІЙСЬКОВА ЕКОЛОГІЯ</a:t>
            </a:r>
          </a:p>
        </p:txBody>
      </p:sp>
      <p:sp>
        <p:nvSpPr>
          <p:cNvPr id="5" name="section-3">
            <a:extLst>
              <a:ext uri="{FF2B5EF4-FFF2-40B4-BE49-F238E27FC236}">
                <a16:creationId xmlns:a16="http://schemas.microsoft.com/office/drawing/2014/main" id="{333C4CA8-975E-46F5-BD34-520D119FFD4C}"/>
              </a:ext>
            </a:extLst>
          </p:cNvPr>
          <p:cNvSpPr>
            <a:spLocks noGrp="1"/>
          </p:cNvSpPr>
          <p:nvPr/>
        </p:nvSpPr>
        <p:spPr>
          <a:xfrm>
            <a:off x="4000500" y="276225"/>
            <a:ext cx="5619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6F8875"/>
                </a:solidFill>
              </a:defRPr>
            </a:pPr>
            <a:r>
              <a:rPr sz="900" b="1">
                <a:solidFill>
                  <a:srgbClr val="6F8875"/>
                </a:solidFill>
              </a:rPr>
              <a:t>ПРИНЦИПИ І МЕТОДИ</a:t>
            </a:r>
          </a:p>
        </p:txBody>
      </p:sp>
      <p:sp>
        <p:nvSpPr>
          <p:cNvPr id="6" name="title-3">
            <a:extLst>
              <a:ext uri="{FF2B5EF4-FFF2-40B4-BE49-F238E27FC236}">
                <a16:creationId xmlns:a16="http://schemas.microsoft.com/office/drawing/2014/main" id="{AC2F37A0-D2D1-403B-BE57-35E6531E0E55}"/>
              </a:ext>
            </a:extLst>
          </p:cNvPr>
          <p:cNvSpPr>
            <a:spLocks noGrp="1"/>
          </p:cNvSpPr>
          <p:nvPr/>
        </p:nvSpPr>
        <p:spPr>
          <a:xfrm>
            <a:off x="514350" y="638175"/>
            <a:ext cx="90678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83027"/>
                </a:solidFill>
              </a:defRPr>
            </a:pPr>
            <a:r>
              <a:rPr sz="2700" b="1">
                <a:solidFill>
                  <a:srgbClr val="183027"/>
                </a:solidFill>
              </a:rPr>
              <a:t>Спочатку запобігти, потім — виміряти, оцінити й спрогнозувати</a:t>
            </a:r>
          </a:p>
        </p:txBody>
      </p:sp>
      <p:sp>
        <p:nvSpPr>
          <p:cNvPr id="7" name="rule-3">
            <a:extLst>
              <a:ext uri="{FF2B5EF4-FFF2-40B4-BE49-F238E27FC236}">
                <a16:creationId xmlns:a16="http://schemas.microsoft.com/office/drawing/2014/main" id="{C4A274D9-365E-401F-B183-749BF9A6F604}"/>
              </a:ext>
            </a:extLst>
          </p:cNvPr>
          <p:cNvSpPr>
            <a:spLocks noGrp="1"/>
          </p:cNvSpPr>
          <p:nvPr/>
        </p:nvSpPr>
        <p:spPr>
          <a:xfrm>
            <a:off x="514350" y="1524000"/>
            <a:ext cx="9067800" cy="38100"/>
          </a:xfrm>
          <a:prstGeom prst="rect">
            <a:avLst/>
          </a:prstGeom>
          <a:solidFill>
            <a:srgbClr val="D59A3A"/>
          </a:solidFill>
          <a:ln w="9525">
            <a:solidFill>
              <a:srgbClr val="D59A3A"/>
            </a:solidFill>
            <a:prstDash val="solid"/>
          </a:ln>
        </p:spPr>
      </p:sp>
      <p:sp>
        <p:nvSpPr>
          <p:cNvPr id="8" name="num-3">
            <a:extLst>
              <a:ext uri="{FF2B5EF4-FFF2-40B4-BE49-F238E27FC236}">
                <a16:creationId xmlns:a16="http://schemas.microsoft.com/office/drawing/2014/main" id="{73A7910F-7422-42B4-9D2B-81A22E87E6A7}"/>
              </a:ext>
            </a:extLst>
          </p:cNvPr>
          <p:cNvSpPr>
            <a:spLocks noGrp="1"/>
          </p:cNvSpPr>
          <p:nvPr/>
        </p:nvSpPr>
        <p:spPr>
          <a:xfrm>
            <a:off x="10668000" y="419100"/>
            <a:ext cx="9906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300" b="1">
                <a:solidFill>
                  <a:srgbClr val="FFFFFF"/>
                </a:solidFill>
              </a:defRPr>
            </a:pPr>
            <a:r>
              <a:rPr sz="3300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9" name="footer-3">
            <a:extLst>
              <a:ext uri="{FF2B5EF4-FFF2-40B4-BE49-F238E27FC236}">
                <a16:creationId xmlns:a16="http://schemas.microsoft.com/office/drawing/2014/main" id="{7B272585-5DA5-47E7-A689-2E48756DB33B}"/>
              </a:ext>
            </a:extLst>
          </p:cNvPr>
          <p:cNvSpPr>
            <a:spLocks noGrp="1"/>
          </p:cNvSpPr>
          <p:nvPr/>
        </p:nvSpPr>
        <p:spPr>
          <a:xfrm>
            <a:off x="10477500" y="6248400"/>
            <a:ext cx="1371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ОСНОВИ ВІЙСЬКОВОЇ ЕКОЛОГІЇ</a:t>
            </a:r>
          </a:p>
        </p:txBody>
      </p:sp>
      <p:sp>
        <p:nvSpPr>
          <p:cNvPr id="10" name="s3-principles-h">
            <a:extLst>
              <a:ext uri="{FF2B5EF4-FFF2-40B4-BE49-F238E27FC236}">
                <a16:creationId xmlns:a16="http://schemas.microsoft.com/office/drawing/2014/main" id="{CE8E6AE5-2A19-41FE-A2C8-84C1E7EF1CBF}"/>
              </a:ext>
            </a:extLst>
          </p:cNvPr>
          <p:cNvSpPr>
            <a:spLocks noGrp="1"/>
          </p:cNvSpPr>
          <p:nvPr/>
        </p:nvSpPr>
        <p:spPr>
          <a:xfrm>
            <a:off x="514350" y="1857375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15C49"/>
                </a:solidFill>
              </a:defRPr>
            </a:pPr>
            <a:r>
              <a:rPr sz="1650" b="1">
                <a:solidFill>
                  <a:srgbClr val="315C49"/>
                </a:solidFill>
              </a:rPr>
              <a:t>Чотири принципи</a:t>
            </a:r>
          </a:p>
        </p:txBody>
      </p:sp>
      <p:sp>
        <p:nvSpPr>
          <p:cNvPr id="11" name="s3-num-0">
            <a:extLst>
              <a:ext uri="{FF2B5EF4-FFF2-40B4-BE49-F238E27FC236}">
                <a16:creationId xmlns:a16="http://schemas.microsoft.com/office/drawing/2014/main" id="{07B61441-AA4D-490F-9660-3208D8D572FE}"/>
              </a:ext>
            </a:extLst>
          </p:cNvPr>
          <p:cNvSpPr>
            <a:spLocks noGrp="1"/>
          </p:cNvSpPr>
          <p:nvPr/>
        </p:nvSpPr>
        <p:spPr>
          <a:xfrm>
            <a:off x="514350" y="2343150"/>
            <a:ext cx="4000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D59A3A"/>
                </a:solidFill>
              </a:defRPr>
            </a:pPr>
            <a:r>
              <a:rPr sz="1425" b="1">
                <a:solidFill>
                  <a:srgbClr val="D59A3A"/>
                </a:solidFill>
              </a:rPr>
              <a:t>01</a:t>
            </a:r>
          </a:p>
        </p:txBody>
      </p:sp>
      <p:sp>
        <p:nvSpPr>
          <p:cNvPr id="12" name="s3-ph-0">
            <a:extLst>
              <a:ext uri="{FF2B5EF4-FFF2-40B4-BE49-F238E27FC236}">
                <a16:creationId xmlns:a16="http://schemas.microsoft.com/office/drawing/2014/main" id="{3EB5016B-18B1-4ED6-B2F7-22C394EF4AC6}"/>
              </a:ext>
            </a:extLst>
          </p:cNvPr>
          <p:cNvSpPr>
            <a:spLocks noGrp="1"/>
          </p:cNvSpPr>
          <p:nvPr/>
        </p:nvSpPr>
        <p:spPr>
          <a:xfrm>
            <a:off x="1028700" y="2343150"/>
            <a:ext cx="2333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183027"/>
                </a:solidFill>
              </a:defRPr>
            </a:pPr>
            <a:r>
              <a:rPr sz="1425" b="1">
                <a:solidFill>
                  <a:srgbClr val="183027"/>
                </a:solidFill>
              </a:rPr>
              <a:t>Системність</a:t>
            </a:r>
          </a:p>
        </p:txBody>
      </p:sp>
      <p:sp>
        <p:nvSpPr>
          <p:cNvPr id="13" name="s3-pb-0">
            <a:extLst>
              <a:ext uri="{FF2B5EF4-FFF2-40B4-BE49-F238E27FC236}">
                <a16:creationId xmlns:a16="http://schemas.microsoft.com/office/drawing/2014/main" id="{EA407641-745D-4F3D-8E26-E6C3055F6415}"/>
              </a:ext>
            </a:extLst>
          </p:cNvPr>
          <p:cNvSpPr>
            <a:spLocks noGrp="1"/>
          </p:cNvSpPr>
          <p:nvPr/>
        </p:nvSpPr>
        <p:spPr>
          <a:xfrm>
            <a:off x="1028700" y="2638425"/>
            <a:ext cx="3333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5F6C65"/>
                </a:solidFill>
              </a:defRPr>
            </a:pPr>
            <a:r>
              <a:rPr sz="1200" b="0">
                <a:solidFill>
                  <a:srgbClr val="5F6C65"/>
                </a:solidFill>
              </a:rPr>
              <a:t>Об’єкт і територія розглядаються як єдина система.</a:t>
            </a:r>
          </a:p>
        </p:txBody>
      </p:sp>
      <p:sp>
        <p:nvSpPr>
          <p:cNvPr id="14" name="s3-num-1">
            <a:extLst>
              <a:ext uri="{FF2B5EF4-FFF2-40B4-BE49-F238E27FC236}">
                <a16:creationId xmlns:a16="http://schemas.microsoft.com/office/drawing/2014/main" id="{F7F3A4C3-EC77-4CC5-B486-9D61B7CC868F}"/>
              </a:ext>
            </a:extLst>
          </p:cNvPr>
          <p:cNvSpPr>
            <a:spLocks noGrp="1"/>
          </p:cNvSpPr>
          <p:nvPr/>
        </p:nvSpPr>
        <p:spPr>
          <a:xfrm>
            <a:off x="514350" y="3209925"/>
            <a:ext cx="4000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D59A3A"/>
                </a:solidFill>
              </a:defRPr>
            </a:pPr>
            <a:r>
              <a:rPr sz="1425" b="1">
                <a:solidFill>
                  <a:srgbClr val="D59A3A"/>
                </a:solidFill>
              </a:rPr>
              <a:t>02</a:t>
            </a:r>
          </a:p>
        </p:txBody>
      </p:sp>
      <p:sp>
        <p:nvSpPr>
          <p:cNvPr id="15" name="s3-ph-1">
            <a:extLst>
              <a:ext uri="{FF2B5EF4-FFF2-40B4-BE49-F238E27FC236}">
                <a16:creationId xmlns:a16="http://schemas.microsoft.com/office/drawing/2014/main" id="{3B31C288-5D94-4E10-966B-7C4BD6B6CACD}"/>
              </a:ext>
            </a:extLst>
          </p:cNvPr>
          <p:cNvSpPr>
            <a:spLocks noGrp="1"/>
          </p:cNvSpPr>
          <p:nvPr/>
        </p:nvSpPr>
        <p:spPr>
          <a:xfrm>
            <a:off x="1028700" y="3209925"/>
            <a:ext cx="2333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183027"/>
                </a:solidFill>
              </a:defRPr>
            </a:pPr>
            <a:r>
              <a:rPr sz="1425" b="1">
                <a:solidFill>
                  <a:srgbClr val="183027"/>
                </a:solidFill>
              </a:rPr>
              <a:t>Запобігання</a:t>
            </a:r>
          </a:p>
        </p:txBody>
      </p:sp>
      <p:sp>
        <p:nvSpPr>
          <p:cNvPr id="16" name="s3-pb-1">
            <a:extLst>
              <a:ext uri="{FF2B5EF4-FFF2-40B4-BE49-F238E27FC236}">
                <a16:creationId xmlns:a16="http://schemas.microsoft.com/office/drawing/2014/main" id="{E6D5A866-ABBA-4072-A57F-1E23AFBBBF0F}"/>
              </a:ext>
            </a:extLst>
          </p:cNvPr>
          <p:cNvSpPr>
            <a:spLocks noGrp="1"/>
          </p:cNvSpPr>
          <p:nvPr/>
        </p:nvSpPr>
        <p:spPr>
          <a:xfrm>
            <a:off x="1028700" y="3505200"/>
            <a:ext cx="3333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5F6C65"/>
                </a:solidFill>
              </a:defRPr>
            </a:pPr>
            <a:r>
              <a:rPr sz="1200" b="0">
                <a:solidFill>
                  <a:srgbClr val="5F6C65"/>
                </a:solidFill>
              </a:rPr>
              <a:t>Відому загрозу усувають до виникнення забруднення.</a:t>
            </a:r>
          </a:p>
        </p:txBody>
      </p:sp>
      <p:sp>
        <p:nvSpPr>
          <p:cNvPr id="17" name="s3-num-2">
            <a:extLst>
              <a:ext uri="{FF2B5EF4-FFF2-40B4-BE49-F238E27FC236}">
                <a16:creationId xmlns:a16="http://schemas.microsoft.com/office/drawing/2014/main" id="{03D5CAB1-1B99-4224-89CF-D68BAAA8B1CF}"/>
              </a:ext>
            </a:extLst>
          </p:cNvPr>
          <p:cNvSpPr>
            <a:spLocks noGrp="1"/>
          </p:cNvSpPr>
          <p:nvPr/>
        </p:nvSpPr>
        <p:spPr>
          <a:xfrm>
            <a:off x="514350" y="4076700"/>
            <a:ext cx="4000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D59A3A"/>
                </a:solidFill>
              </a:defRPr>
            </a:pPr>
            <a:r>
              <a:rPr sz="1425" b="1">
                <a:solidFill>
                  <a:srgbClr val="D59A3A"/>
                </a:solidFill>
              </a:rPr>
              <a:t>03</a:t>
            </a:r>
          </a:p>
        </p:txBody>
      </p:sp>
      <p:sp>
        <p:nvSpPr>
          <p:cNvPr id="18" name="s3-ph-2">
            <a:extLst>
              <a:ext uri="{FF2B5EF4-FFF2-40B4-BE49-F238E27FC236}">
                <a16:creationId xmlns:a16="http://schemas.microsoft.com/office/drawing/2014/main" id="{AF6D5D99-F40C-4A75-BAC0-CE2121472553}"/>
              </a:ext>
            </a:extLst>
          </p:cNvPr>
          <p:cNvSpPr>
            <a:spLocks noGrp="1"/>
          </p:cNvSpPr>
          <p:nvPr/>
        </p:nvSpPr>
        <p:spPr>
          <a:xfrm>
            <a:off x="1028700" y="4076700"/>
            <a:ext cx="2333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183027"/>
                </a:solidFill>
              </a:defRPr>
            </a:pPr>
            <a:r>
              <a:rPr sz="1425" b="1">
                <a:solidFill>
                  <a:srgbClr val="183027"/>
                </a:solidFill>
              </a:rPr>
              <a:t>Обережність</a:t>
            </a:r>
          </a:p>
        </p:txBody>
      </p:sp>
      <p:sp>
        <p:nvSpPr>
          <p:cNvPr id="19" name="s3-pb-2">
            <a:extLst>
              <a:ext uri="{FF2B5EF4-FFF2-40B4-BE49-F238E27FC236}">
                <a16:creationId xmlns:a16="http://schemas.microsoft.com/office/drawing/2014/main" id="{83A5BB68-6E48-4960-8D14-700BF7E2A7AC}"/>
              </a:ext>
            </a:extLst>
          </p:cNvPr>
          <p:cNvSpPr>
            <a:spLocks noGrp="1"/>
          </p:cNvSpPr>
          <p:nvPr/>
        </p:nvSpPr>
        <p:spPr>
          <a:xfrm>
            <a:off x="1028700" y="4371975"/>
            <a:ext cx="3333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5F6C65"/>
                </a:solidFill>
              </a:defRPr>
            </a:pPr>
            <a:r>
              <a:rPr sz="1200" b="0">
                <a:solidFill>
                  <a:srgbClr val="5F6C65"/>
                </a:solidFill>
              </a:rPr>
              <a:t>Невизначеність не є підставою ігнорувати серйозну небезпеку.</a:t>
            </a:r>
          </a:p>
        </p:txBody>
      </p:sp>
      <p:sp>
        <p:nvSpPr>
          <p:cNvPr id="20" name="s3-num-3">
            <a:extLst>
              <a:ext uri="{FF2B5EF4-FFF2-40B4-BE49-F238E27FC236}">
                <a16:creationId xmlns:a16="http://schemas.microsoft.com/office/drawing/2014/main" id="{8F1536E3-0782-4FE6-8244-4F5965925BD0}"/>
              </a:ext>
            </a:extLst>
          </p:cNvPr>
          <p:cNvSpPr>
            <a:spLocks noGrp="1"/>
          </p:cNvSpPr>
          <p:nvPr/>
        </p:nvSpPr>
        <p:spPr>
          <a:xfrm>
            <a:off x="514350" y="4943475"/>
            <a:ext cx="4000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D59A3A"/>
                </a:solidFill>
              </a:defRPr>
            </a:pPr>
            <a:r>
              <a:rPr sz="1425" b="1">
                <a:solidFill>
                  <a:srgbClr val="D59A3A"/>
                </a:solidFill>
              </a:rPr>
              <a:t>04</a:t>
            </a:r>
          </a:p>
        </p:txBody>
      </p:sp>
      <p:sp>
        <p:nvSpPr>
          <p:cNvPr id="21" name="s3-ph-3">
            <a:extLst>
              <a:ext uri="{FF2B5EF4-FFF2-40B4-BE49-F238E27FC236}">
                <a16:creationId xmlns:a16="http://schemas.microsoft.com/office/drawing/2014/main" id="{D6243503-5FFA-48F9-B6F4-47387EFD7E5A}"/>
              </a:ext>
            </a:extLst>
          </p:cNvPr>
          <p:cNvSpPr>
            <a:spLocks noGrp="1"/>
          </p:cNvSpPr>
          <p:nvPr/>
        </p:nvSpPr>
        <p:spPr>
          <a:xfrm>
            <a:off x="1028700" y="4943475"/>
            <a:ext cx="2333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183027"/>
                </a:solidFill>
              </a:defRPr>
            </a:pPr>
            <a:r>
              <a:rPr sz="1425" b="1">
                <a:solidFill>
                  <a:srgbClr val="183027"/>
                </a:solidFill>
              </a:rPr>
              <a:t>Мінімізація шкоди</a:t>
            </a:r>
          </a:p>
        </p:txBody>
      </p:sp>
      <p:sp>
        <p:nvSpPr>
          <p:cNvPr id="22" name="s3-pb-3">
            <a:extLst>
              <a:ext uri="{FF2B5EF4-FFF2-40B4-BE49-F238E27FC236}">
                <a16:creationId xmlns:a16="http://schemas.microsoft.com/office/drawing/2014/main" id="{FC51D3E8-4766-442A-A764-65FDD756CBBC}"/>
              </a:ext>
            </a:extLst>
          </p:cNvPr>
          <p:cNvSpPr>
            <a:spLocks noGrp="1"/>
          </p:cNvSpPr>
          <p:nvPr/>
        </p:nvSpPr>
        <p:spPr>
          <a:xfrm>
            <a:off x="1028700" y="5238750"/>
            <a:ext cx="3333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5F6C65"/>
                </a:solidFill>
              </a:defRPr>
            </a:pPr>
            <a:r>
              <a:rPr sz="1200" b="0">
                <a:solidFill>
                  <a:srgbClr val="5F6C65"/>
                </a:solidFill>
              </a:rPr>
              <a:t>За рівної результативності обирають менш шкідливий спосіб дії.</a:t>
            </a:r>
          </a:p>
        </p:txBody>
      </p:sp>
      <p:sp>
        <p:nvSpPr>
          <p:cNvPr id="23" name="s3-method-bg">
            <a:extLst>
              <a:ext uri="{FF2B5EF4-FFF2-40B4-BE49-F238E27FC236}">
                <a16:creationId xmlns:a16="http://schemas.microsoft.com/office/drawing/2014/main" id="{68E36892-1571-43C1-9CA8-7A39159437F8}"/>
              </a:ext>
            </a:extLst>
          </p:cNvPr>
          <p:cNvSpPr>
            <a:spLocks noGrp="1"/>
          </p:cNvSpPr>
          <p:nvPr/>
        </p:nvSpPr>
        <p:spPr>
          <a:xfrm>
            <a:off x="4905375" y="1924050"/>
            <a:ext cx="4714875" cy="3857625"/>
          </a:xfrm>
          <a:prstGeom prst="roundRect">
            <a:avLst>
              <a:gd name="adj" fmla="val 2963"/>
            </a:avLst>
          </a:prstGeom>
          <a:solidFill>
            <a:srgbClr val="173C32"/>
          </a:solidFill>
          <a:ln w="9525">
            <a:solidFill>
              <a:srgbClr val="173C32"/>
            </a:solidFill>
            <a:prstDash val="solid"/>
          </a:ln>
        </p:spPr>
      </p:sp>
      <p:sp>
        <p:nvSpPr>
          <p:cNvPr id="24" name="s3-methods-h">
            <a:extLst>
              <a:ext uri="{FF2B5EF4-FFF2-40B4-BE49-F238E27FC236}">
                <a16:creationId xmlns:a16="http://schemas.microsoft.com/office/drawing/2014/main" id="{4621B651-08EF-4B68-85F4-3977365A5CC4}"/>
              </a:ext>
            </a:extLst>
          </p:cNvPr>
          <p:cNvSpPr>
            <a:spLocks noGrp="1"/>
          </p:cNvSpPr>
          <p:nvPr/>
        </p:nvSpPr>
        <p:spPr>
          <a:xfrm>
            <a:off x="5219700" y="2171700"/>
            <a:ext cx="3905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F1D39A"/>
                </a:solidFill>
              </a:defRPr>
            </a:pPr>
            <a:r>
              <a:rPr sz="1650" b="1">
                <a:solidFill>
                  <a:srgbClr val="F1D39A"/>
                </a:solidFill>
              </a:rPr>
              <a:t>Методи військової екології</a:t>
            </a:r>
          </a:p>
        </p:txBody>
      </p:sp>
      <p:sp>
        <p:nvSpPr>
          <p:cNvPr id="25" name="s3-method-list">
            <a:extLst>
              <a:ext uri="{FF2B5EF4-FFF2-40B4-BE49-F238E27FC236}">
                <a16:creationId xmlns:a16="http://schemas.microsoft.com/office/drawing/2014/main" id="{4294EF8A-5ACA-474D-B730-15253BEE29F1}"/>
              </a:ext>
            </a:extLst>
          </p:cNvPr>
          <p:cNvSpPr>
            <a:spLocks noGrp="1"/>
          </p:cNvSpPr>
          <p:nvPr/>
        </p:nvSpPr>
        <p:spPr>
          <a:xfrm>
            <a:off x="5219700" y="2686050"/>
            <a:ext cx="3905250" cy="2381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•  спостереження та вимірювання</a:t>
            </a:r>
          </a:p>
          <a:p>
            <a:pPr algn="l"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•  відбір проб повітря, води й ґрунту</a:t>
            </a:r>
          </a:p>
          <a:p>
            <a:pPr algn="l"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•  екологічне картографування</a:t>
            </a:r>
          </a:p>
          <a:p>
            <a:pPr algn="l"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•  дистанційне зондування Землі</a:t>
            </a:r>
          </a:p>
          <a:p>
            <a:pPr algn="l"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•  біоіндикація</a:t>
            </a:r>
          </a:p>
          <a:p>
            <a:pPr algn="l"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•  прогнозування можливих змін</a:t>
            </a:r>
          </a:p>
        </p:txBody>
      </p:sp>
      <p:sp>
        <p:nvSpPr>
          <p:cNvPr id="26" name="s3-example">
            <a:extLst>
              <a:ext uri="{FF2B5EF4-FFF2-40B4-BE49-F238E27FC236}">
                <a16:creationId xmlns:a16="http://schemas.microsoft.com/office/drawing/2014/main" id="{983757E7-2CB2-424D-BEC9-4DD5FD3A87A9}"/>
              </a:ext>
            </a:extLst>
          </p:cNvPr>
          <p:cNvSpPr>
            <a:spLocks noGrp="1"/>
          </p:cNvSpPr>
          <p:nvPr/>
        </p:nvSpPr>
        <p:spPr>
          <a:xfrm>
            <a:off x="5219700" y="5095875"/>
            <a:ext cx="3905250" cy="485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DCE7DF"/>
                </a:solidFill>
              </a:defRPr>
            </a:pPr>
            <a:r>
              <a:rPr sz="1200" b="1">
                <a:solidFill>
                  <a:srgbClr val="DCE7DF"/>
                </a:solidFill>
              </a:rPr>
              <a:t>Приклад: витік пального оцінюють з урахуванням ґрунту, підземних вод, рельєфу, стоку та близькості водойм.</a:t>
            </a:r>
          </a:p>
        </p:txBody>
      </p:sp>
    </p:spTree>
    <p:extLst>
      <p:ext uri="{BB962C8B-B14F-4D97-AF65-F5344CB8AC3E}">
        <p14:creationId xmlns:p14="http://schemas.microsoft.com/office/powerpoint/2010/main" val="951923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4">
            <a:extLst>
              <a:ext uri="{FF2B5EF4-FFF2-40B4-BE49-F238E27FC236}">
                <a16:creationId xmlns:a16="http://schemas.microsoft.com/office/drawing/2014/main" id="{A18CC5DC-2234-436A-B560-66EEA8B5193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287000" cy="6858000"/>
          </a:xfrm>
          <a:prstGeom prst="rect">
            <a:avLst/>
          </a:prstGeom>
          <a:solidFill>
            <a:srgbClr val="FBF8F0"/>
          </a:solidFill>
          <a:ln w="9525">
            <a:solidFill>
              <a:srgbClr val="FBF8F0"/>
            </a:solidFill>
            <a:prstDash val="solid"/>
          </a:ln>
        </p:spPr>
      </p:sp>
      <p:sp>
        <p:nvSpPr>
          <p:cNvPr id="3" name="accent-4">
            <a:extLst>
              <a:ext uri="{FF2B5EF4-FFF2-40B4-BE49-F238E27FC236}">
                <a16:creationId xmlns:a16="http://schemas.microsoft.com/office/drawing/2014/main" id="{EE76FEAC-FC07-4CF5-9FCD-B6148ABBBB4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59A3A"/>
          </a:solidFill>
          <a:ln w="9525">
            <a:solidFill>
              <a:srgbClr val="D59A3A"/>
            </a:solidFill>
            <a:prstDash val="solid"/>
          </a:ln>
        </p:spPr>
      </p:sp>
      <p:sp>
        <p:nvSpPr>
          <p:cNvPr id="4" name="course-4">
            <a:extLst>
              <a:ext uri="{FF2B5EF4-FFF2-40B4-BE49-F238E27FC236}">
                <a16:creationId xmlns:a16="http://schemas.microsoft.com/office/drawing/2014/main" id="{173B9B74-3226-4CC2-9110-22A250745D48}"/>
              </a:ext>
            </a:extLst>
          </p:cNvPr>
          <p:cNvSpPr>
            <a:spLocks noGrp="1"/>
          </p:cNvSpPr>
          <p:nvPr/>
        </p:nvSpPr>
        <p:spPr>
          <a:xfrm>
            <a:off x="514350" y="276225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15C49"/>
                </a:solidFill>
              </a:defRPr>
            </a:pPr>
            <a:r>
              <a:rPr sz="975" b="1">
                <a:solidFill>
                  <a:srgbClr val="315C49"/>
                </a:solidFill>
              </a:rPr>
              <a:t>ВІЙСЬКОВА ЕКОЛОГІЯ</a:t>
            </a:r>
          </a:p>
        </p:txBody>
      </p:sp>
      <p:sp>
        <p:nvSpPr>
          <p:cNvPr id="5" name="section-4">
            <a:extLst>
              <a:ext uri="{FF2B5EF4-FFF2-40B4-BE49-F238E27FC236}">
                <a16:creationId xmlns:a16="http://schemas.microsoft.com/office/drawing/2014/main" id="{51C7CA78-7AB6-4017-BBD8-00892F9BA806}"/>
              </a:ext>
            </a:extLst>
          </p:cNvPr>
          <p:cNvSpPr>
            <a:spLocks noGrp="1"/>
          </p:cNvSpPr>
          <p:nvPr/>
        </p:nvSpPr>
        <p:spPr>
          <a:xfrm>
            <a:off x="4000500" y="276225"/>
            <a:ext cx="5619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6F8875"/>
                </a:solidFill>
              </a:defRPr>
            </a:pPr>
            <a:r>
              <a:rPr sz="900" b="1">
                <a:solidFill>
                  <a:srgbClr val="6F8875"/>
                </a:solidFill>
              </a:rPr>
              <a:t>ВІЙСЬКОВА ДІЯЛЬНІСТЬ І ДОВКІЛЛЯ</a:t>
            </a:r>
          </a:p>
        </p:txBody>
      </p:sp>
      <p:sp>
        <p:nvSpPr>
          <p:cNvPr id="6" name="title-4">
            <a:extLst>
              <a:ext uri="{FF2B5EF4-FFF2-40B4-BE49-F238E27FC236}">
                <a16:creationId xmlns:a16="http://schemas.microsoft.com/office/drawing/2014/main" id="{A5D4E3B6-B826-44AD-96AB-3467BDBD7205}"/>
              </a:ext>
            </a:extLst>
          </p:cNvPr>
          <p:cNvSpPr>
            <a:spLocks noGrp="1"/>
          </p:cNvSpPr>
          <p:nvPr/>
        </p:nvSpPr>
        <p:spPr>
          <a:xfrm>
            <a:off x="514350" y="638175"/>
            <a:ext cx="90678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83027"/>
                </a:solidFill>
              </a:defRPr>
            </a:pPr>
            <a:r>
              <a:rPr sz="2700" b="1">
                <a:solidFill>
                  <a:srgbClr val="183027"/>
                </a:solidFill>
              </a:rPr>
              <a:t>Військове навантаження має кілька форм і завжди споживає ресурси</a:t>
            </a:r>
          </a:p>
        </p:txBody>
      </p:sp>
      <p:sp>
        <p:nvSpPr>
          <p:cNvPr id="7" name="rule-4">
            <a:extLst>
              <a:ext uri="{FF2B5EF4-FFF2-40B4-BE49-F238E27FC236}">
                <a16:creationId xmlns:a16="http://schemas.microsoft.com/office/drawing/2014/main" id="{D822AE49-AF25-430F-B8ED-D8F5B2F3D9A1}"/>
              </a:ext>
            </a:extLst>
          </p:cNvPr>
          <p:cNvSpPr>
            <a:spLocks noGrp="1"/>
          </p:cNvSpPr>
          <p:nvPr/>
        </p:nvSpPr>
        <p:spPr>
          <a:xfrm>
            <a:off x="514350" y="1524000"/>
            <a:ext cx="9067800" cy="38100"/>
          </a:xfrm>
          <a:prstGeom prst="rect">
            <a:avLst/>
          </a:prstGeom>
          <a:solidFill>
            <a:srgbClr val="D59A3A"/>
          </a:solidFill>
          <a:ln w="9525">
            <a:solidFill>
              <a:srgbClr val="D59A3A"/>
            </a:solidFill>
            <a:prstDash val="solid"/>
          </a:ln>
        </p:spPr>
      </p:sp>
      <p:sp>
        <p:nvSpPr>
          <p:cNvPr id="8" name="num-4">
            <a:extLst>
              <a:ext uri="{FF2B5EF4-FFF2-40B4-BE49-F238E27FC236}">
                <a16:creationId xmlns:a16="http://schemas.microsoft.com/office/drawing/2014/main" id="{BE7E6E0B-673E-41CD-A25A-4CAF041ADC2A}"/>
              </a:ext>
            </a:extLst>
          </p:cNvPr>
          <p:cNvSpPr>
            <a:spLocks noGrp="1"/>
          </p:cNvSpPr>
          <p:nvPr/>
        </p:nvSpPr>
        <p:spPr>
          <a:xfrm>
            <a:off x="10668000" y="419100"/>
            <a:ext cx="9906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300" b="1">
                <a:solidFill>
                  <a:srgbClr val="FFFFFF"/>
                </a:solidFill>
              </a:defRPr>
            </a:pPr>
            <a:r>
              <a:rPr sz="3300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9" name="footer-4">
            <a:extLst>
              <a:ext uri="{FF2B5EF4-FFF2-40B4-BE49-F238E27FC236}">
                <a16:creationId xmlns:a16="http://schemas.microsoft.com/office/drawing/2014/main" id="{AC1E36BB-ED40-4CC2-8979-3812B26D0E48}"/>
              </a:ext>
            </a:extLst>
          </p:cNvPr>
          <p:cNvSpPr>
            <a:spLocks noGrp="1"/>
          </p:cNvSpPr>
          <p:nvPr/>
        </p:nvSpPr>
        <p:spPr>
          <a:xfrm>
            <a:off x="10477500" y="6248400"/>
            <a:ext cx="1371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ОСНОВИ ВІЙСЬКОВОЇ ЕКОЛОГІЇ</a:t>
            </a:r>
          </a:p>
        </p:txBody>
      </p:sp>
      <p:sp>
        <p:nvSpPr>
          <p:cNvPr id="10" name="s4-objects-h">
            <a:extLst>
              <a:ext uri="{FF2B5EF4-FFF2-40B4-BE49-F238E27FC236}">
                <a16:creationId xmlns:a16="http://schemas.microsoft.com/office/drawing/2014/main" id="{B7AE7AE6-3C71-4480-AA00-D28215EC2991}"/>
              </a:ext>
            </a:extLst>
          </p:cNvPr>
          <p:cNvSpPr>
            <a:spLocks noGrp="1"/>
          </p:cNvSpPr>
          <p:nvPr/>
        </p:nvSpPr>
        <p:spPr>
          <a:xfrm>
            <a:off x="514350" y="1847850"/>
            <a:ext cx="4191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15C49"/>
                </a:solidFill>
              </a:defRPr>
            </a:pPr>
            <a:r>
              <a:rPr sz="1650" b="1">
                <a:solidFill>
                  <a:srgbClr val="315C49"/>
                </a:solidFill>
              </a:rPr>
              <a:t>Потенційно небезпечні об’єкти</a:t>
            </a:r>
          </a:p>
        </p:txBody>
      </p:sp>
      <p:sp>
        <p:nvSpPr>
          <p:cNvPr id="11" name="s4-objects-list">
            <a:extLst>
              <a:ext uri="{FF2B5EF4-FFF2-40B4-BE49-F238E27FC236}">
                <a16:creationId xmlns:a16="http://schemas.microsoft.com/office/drawing/2014/main" id="{7494F2AC-BACD-4EAF-97ED-D950D29D0AFA}"/>
              </a:ext>
            </a:extLst>
          </p:cNvPr>
          <p:cNvSpPr>
            <a:spLocks noGrp="1"/>
          </p:cNvSpPr>
          <p:nvPr/>
        </p:nvSpPr>
        <p:spPr>
          <a:xfrm>
            <a:off x="514350" y="2238375"/>
            <a:ext cx="4286250" cy="1571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5F6C65"/>
                </a:solidFill>
              </a:defRPr>
            </a:pPr>
            <a:r>
              <a:rPr sz="1275" b="0">
                <a:solidFill>
                  <a:srgbClr val="5F6C65"/>
                </a:solidFill>
              </a:rPr>
              <a:t>•  паливні склади й заправні пункти</a:t>
            </a:r>
          </a:p>
          <a:p>
            <a:pPr algn="l">
              <a:defRPr sz="1275" b="0">
                <a:solidFill>
                  <a:srgbClr val="5F6C65"/>
                </a:solidFill>
              </a:defRPr>
            </a:pPr>
            <a:r>
              <a:rPr sz="1275" b="0">
                <a:solidFill>
                  <a:srgbClr val="5F6C65"/>
                </a:solidFill>
              </a:rPr>
              <a:t>•  склади боєприпасів і ремонтні майстерні</a:t>
            </a:r>
          </a:p>
          <a:p>
            <a:pPr algn="l">
              <a:defRPr sz="1275" b="0">
                <a:solidFill>
                  <a:srgbClr val="5F6C65"/>
                </a:solidFill>
              </a:defRPr>
            </a:pPr>
            <a:r>
              <a:rPr sz="1275" b="0">
                <a:solidFill>
                  <a:srgbClr val="5F6C65"/>
                </a:solidFill>
              </a:rPr>
              <a:t>•  котельні, очисні споруди, місця миття техніки</a:t>
            </a:r>
          </a:p>
          <a:p>
            <a:pPr algn="l">
              <a:defRPr sz="1275" b="0">
                <a:solidFill>
                  <a:srgbClr val="5F6C65"/>
                </a:solidFill>
              </a:defRPr>
            </a:pPr>
            <a:r>
              <a:rPr sz="1275" b="0">
                <a:solidFill>
                  <a:srgbClr val="5F6C65"/>
                </a:solidFill>
              </a:rPr>
              <a:t>•  полігони, аеродроми, польові табори, медичні підрозділи</a:t>
            </a:r>
          </a:p>
        </p:txBody>
      </p:sp>
      <p:sp>
        <p:nvSpPr>
          <p:cNvPr id="12" name="s4-load-h">
            <a:extLst>
              <a:ext uri="{FF2B5EF4-FFF2-40B4-BE49-F238E27FC236}">
                <a16:creationId xmlns:a16="http://schemas.microsoft.com/office/drawing/2014/main" id="{89B60048-7348-4081-BB6B-EC10C9DC29AA}"/>
              </a:ext>
            </a:extLst>
          </p:cNvPr>
          <p:cNvSpPr>
            <a:spLocks noGrp="1"/>
          </p:cNvSpPr>
          <p:nvPr/>
        </p:nvSpPr>
        <p:spPr>
          <a:xfrm>
            <a:off x="5219700" y="1847850"/>
            <a:ext cx="3238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15C49"/>
                </a:solidFill>
              </a:defRPr>
            </a:pPr>
            <a:r>
              <a:rPr sz="1650" b="1">
                <a:solidFill>
                  <a:srgbClr val="315C49"/>
                </a:solidFill>
              </a:rPr>
              <a:t>Види навантаження</a:t>
            </a:r>
          </a:p>
        </p:txBody>
      </p:sp>
      <p:sp>
        <p:nvSpPr>
          <p:cNvPr id="13" name="s4-load-list">
            <a:extLst>
              <a:ext uri="{FF2B5EF4-FFF2-40B4-BE49-F238E27FC236}">
                <a16:creationId xmlns:a16="http://schemas.microsoft.com/office/drawing/2014/main" id="{0CE368EF-91A0-43C2-82E6-8B13DBE5DC87}"/>
              </a:ext>
            </a:extLst>
          </p:cNvPr>
          <p:cNvSpPr>
            <a:spLocks noGrp="1"/>
          </p:cNvSpPr>
          <p:nvPr/>
        </p:nvSpPr>
        <p:spPr>
          <a:xfrm>
            <a:off x="5219700" y="2238375"/>
            <a:ext cx="4286250" cy="1571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5F6C65"/>
                </a:solidFill>
              </a:defRPr>
            </a:pPr>
            <a:r>
              <a:rPr sz="1275" b="0">
                <a:solidFill>
                  <a:srgbClr val="5F6C65"/>
                </a:solidFill>
              </a:rPr>
              <a:t>•  механічне — ущільнення й руйнування поверхні</a:t>
            </a:r>
          </a:p>
          <a:p>
            <a:pPr algn="l">
              <a:defRPr sz="1275" b="0">
                <a:solidFill>
                  <a:srgbClr val="5F6C65"/>
                </a:solidFill>
              </a:defRPr>
            </a:pPr>
            <a:r>
              <a:rPr sz="1275" b="0">
                <a:solidFill>
                  <a:srgbClr val="5F6C65"/>
                </a:solidFill>
              </a:rPr>
              <a:t>•  хімічне — пальне, мастила, метали</a:t>
            </a:r>
          </a:p>
          <a:p>
            <a:pPr algn="l">
              <a:defRPr sz="1275" b="0">
                <a:solidFill>
                  <a:srgbClr val="5F6C65"/>
                </a:solidFill>
              </a:defRPr>
            </a:pPr>
            <a:r>
              <a:rPr sz="1275" b="0">
                <a:solidFill>
                  <a:srgbClr val="5F6C65"/>
                </a:solidFill>
              </a:rPr>
              <a:t>•  фізичне — шум, вібрація, тепло, випромінювання</a:t>
            </a:r>
          </a:p>
          <a:p>
            <a:pPr algn="l">
              <a:defRPr sz="1275" b="0">
                <a:solidFill>
                  <a:srgbClr val="5F6C65"/>
                </a:solidFill>
              </a:defRPr>
            </a:pPr>
            <a:r>
              <a:rPr sz="1275" b="0">
                <a:solidFill>
                  <a:srgbClr val="5F6C65"/>
                </a:solidFill>
              </a:rPr>
              <a:t>•  біологічне та ландшафтне</a:t>
            </a:r>
          </a:p>
        </p:txBody>
      </p:sp>
      <p:sp>
        <p:nvSpPr>
          <p:cNvPr id="14" name="s4-resource-bg">
            <a:extLst>
              <a:ext uri="{FF2B5EF4-FFF2-40B4-BE49-F238E27FC236}">
                <a16:creationId xmlns:a16="http://schemas.microsoft.com/office/drawing/2014/main" id="{9D6D462B-27FE-4802-B836-C1F73D6A0319}"/>
              </a:ext>
            </a:extLst>
          </p:cNvPr>
          <p:cNvSpPr>
            <a:spLocks noGrp="1"/>
          </p:cNvSpPr>
          <p:nvPr/>
        </p:nvSpPr>
        <p:spPr>
          <a:xfrm>
            <a:off x="514350" y="4095750"/>
            <a:ext cx="8991600" cy="1619250"/>
          </a:xfrm>
          <a:prstGeom prst="roundRect">
            <a:avLst>
              <a:gd name="adj" fmla="val 7059"/>
            </a:avLst>
          </a:prstGeom>
          <a:solidFill>
            <a:srgbClr val="E3E9E2"/>
          </a:solidFill>
          <a:ln w="9525">
            <a:solidFill>
              <a:srgbClr val="CAD5CD"/>
            </a:solidFill>
            <a:prstDash val="solid"/>
          </a:ln>
        </p:spPr>
      </p:sp>
      <p:sp>
        <p:nvSpPr>
          <p:cNvPr id="15" name="s4-resources-h">
            <a:extLst>
              <a:ext uri="{FF2B5EF4-FFF2-40B4-BE49-F238E27FC236}">
                <a16:creationId xmlns:a16="http://schemas.microsoft.com/office/drawing/2014/main" id="{B207CDF3-F472-4D24-AE4D-2785B8EE7C0C}"/>
              </a:ext>
            </a:extLst>
          </p:cNvPr>
          <p:cNvSpPr>
            <a:spLocks noGrp="1"/>
          </p:cNvSpPr>
          <p:nvPr/>
        </p:nvSpPr>
        <p:spPr>
          <a:xfrm>
            <a:off x="781050" y="4305300"/>
            <a:ext cx="2571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15C49"/>
                </a:solidFill>
              </a:defRPr>
            </a:pPr>
            <a:r>
              <a:rPr sz="1650" b="1">
                <a:solidFill>
                  <a:srgbClr val="315C49"/>
                </a:solidFill>
              </a:rPr>
              <a:t>Ресурсоспоживання</a:t>
            </a:r>
          </a:p>
        </p:txBody>
      </p:sp>
      <p:sp>
        <p:nvSpPr>
          <p:cNvPr id="16" name="s4-resources-line">
            <a:extLst>
              <a:ext uri="{FF2B5EF4-FFF2-40B4-BE49-F238E27FC236}">
                <a16:creationId xmlns:a16="http://schemas.microsoft.com/office/drawing/2014/main" id="{76D5EE48-CE52-43D3-8C66-38186CB5020D}"/>
              </a:ext>
            </a:extLst>
          </p:cNvPr>
          <p:cNvSpPr>
            <a:spLocks noGrp="1"/>
          </p:cNvSpPr>
          <p:nvPr/>
        </p:nvSpPr>
        <p:spPr>
          <a:xfrm>
            <a:off x="781050" y="4762500"/>
            <a:ext cx="8382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315C49"/>
                </a:solidFill>
              </a:defRPr>
            </a:pPr>
            <a:r>
              <a:rPr sz="1350" b="1">
                <a:solidFill>
                  <a:srgbClr val="315C49"/>
                </a:solidFill>
              </a:rPr>
              <a:t>ВОДА   •   ПАЛЬНЕ   •   ЕЛЕКТРОЕНЕРГІЯ   •   ЗЕМЛЯ   •   МАТЕРІАЛИ   •   ПРОДОВОЛЬСТВО</a:t>
            </a:r>
          </a:p>
        </p:txBody>
      </p:sp>
      <p:sp>
        <p:nvSpPr>
          <p:cNvPr id="17" name="s4-result">
            <a:extLst>
              <a:ext uri="{FF2B5EF4-FFF2-40B4-BE49-F238E27FC236}">
                <a16:creationId xmlns:a16="http://schemas.microsoft.com/office/drawing/2014/main" id="{FCA575BF-0D59-48A2-9FF2-E690E9E9BFAE}"/>
              </a:ext>
            </a:extLst>
          </p:cNvPr>
          <p:cNvSpPr>
            <a:spLocks noGrp="1"/>
          </p:cNvSpPr>
          <p:nvPr/>
        </p:nvSpPr>
        <p:spPr>
          <a:xfrm>
            <a:off x="1219200" y="5219700"/>
            <a:ext cx="75057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5F6C65"/>
                </a:solidFill>
              </a:defRPr>
            </a:pPr>
            <a:r>
              <a:rPr sz="1275" b="1">
                <a:solidFill>
                  <a:srgbClr val="5F6C65"/>
                </a:solidFill>
              </a:rPr>
              <a:t>Раціональне використання ресурсів одночасно зменшує екологічне навантаження, фінансові витрати та залежність від постачання.</a:t>
            </a:r>
          </a:p>
        </p:txBody>
      </p:sp>
    </p:spTree>
    <p:extLst>
      <p:ext uri="{BB962C8B-B14F-4D97-AF65-F5344CB8AC3E}">
        <p14:creationId xmlns:p14="http://schemas.microsoft.com/office/powerpoint/2010/main" val="1033068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5">
            <a:extLst>
              <a:ext uri="{FF2B5EF4-FFF2-40B4-BE49-F238E27FC236}">
                <a16:creationId xmlns:a16="http://schemas.microsoft.com/office/drawing/2014/main" id="{B0209C73-819A-45E2-9CC8-B20FBAABDDD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287000" cy="6858000"/>
          </a:xfrm>
          <a:prstGeom prst="rect">
            <a:avLst/>
          </a:prstGeom>
          <a:solidFill>
            <a:srgbClr val="FBF8F0"/>
          </a:solidFill>
          <a:ln w="9525">
            <a:solidFill>
              <a:srgbClr val="FBF8F0"/>
            </a:solidFill>
            <a:prstDash val="solid"/>
          </a:ln>
        </p:spPr>
      </p:sp>
      <p:sp>
        <p:nvSpPr>
          <p:cNvPr id="3" name="accent-5">
            <a:extLst>
              <a:ext uri="{FF2B5EF4-FFF2-40B4-BE49-F238E27FC236}">
                <a16:creationId xmlns:a16="http://schemas.microsoft.com/office/drawing/2014/main" id="{6635DAFB-3FFE-4600-82E7-045B9FE82C2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59A3A"/>
          </a:solidFill>
          <a:ln w="9525">
            <a:solidFill>
              <a:srgbClr val="D59A3A"/>
            </a:solidFill>
            <a:prstDash val="solid"/>
          </a:ln>
        </p:spPr>
      </p:sp>
      <p:sp>
        <p:nvSpPr>
          <p:cNvPr id="4" name="course-5">
            <a:extLst>
              <a:ext uri="{FF2B5EF4-FFF2-40B4-BE49-F238E27FC236}">
                <a16:creationId xmlns:a16="http://schemas.microsoft.com/office/drawing/2014/main" id="{4B3D5682-9B20-4CC5-AAFF-7587FE7F73A6}"/>
              </a:ext>
            </a:extLst>
          </p:cNvPr>
          <p:cNvSpPr>
            <a:spLocks noGrp="1"/>
          </p:cNvSpPr>
          <p:nvPr/>
        </p:nvSpPr>
        <p:spPr>
          <a:xfrm>
            <a:off x="514350" y="276225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15C49"/>
                </a:solidFill>
              </a:defRPr>
            </a:pPr>
            <a:r>
              <a:rPr sz="975" b="1">
                <a:solidFill>
                  <a:srgbClr val="315C49"/>
                </a:solidFill>
              </a:rPr>
              <a:t>ВІЙСЬКОВА ЕКОЛОГІЯ</a:t>
            </a:r>
          </a:p>
        </p:txBody>
      </p:sp>
      <p:sp>
        <p:nvSpPr>
          <p:cNvPr id="5" name="section-5">
            <a:extLst>
              <a:ext uri="{FF2B5EF4-FFF2-40B4-BE49-F238E27FC236}">
                <a16:creationId xmlns:a16="http://schemas.microsoft.com/office/drawing/2014/main" id="{3B7CD57F-7200-41F1-B7B4-854C050C41DD}"/>
              </a:ext>
            </a:extLst>
          </p:cNvPr>
          <p:cNvSpPr>
            <a:spLocks noGrp="1"/>
          </p:cNvSpPr>
          <p:nvPr/>
        </p:nvSpPr>
        <p:spPr>
          <a:xfrm>
            <a:off x="4000500" y="276225"/>
            <a:ext cx="5619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6F8875"/>
                </a:solidFill>
              </a:defRPr>
            </a:pPr>
            <a:r>
              <a:rPr sz="900" b="1">
                <a:solidFill>
                  <a:srgbClr val="6F8875"/>
                </a:solidFill>
              </a:rPr>
              <a:t>АТМОСФЕРНЕ ПОВІТРЯ</a:t>
            </a:r>
          </a:p>
        </p:txBody>
      </p:sp>
      <p:sp>
        <p:nvSpPr>
          <p:cNvPr id="6" name="title-5">
            <a:extLst>
              <a:ext uri="{FF2B5EF4-FFF2-40B4-BE49-F238E27FC236}">
                <a16:creationId xmlns:a16="http://schemas.microsoft.com/office/drawing/2014/main" id="{52FA5CE1-838D-4127-9061-B4732C8B17E5}"/>
              </a:ext>
            </a:extLst>
          </p:cNvPr>
          <p:cNvSpPr>
            <a:spLocks noGrp="1"/>
          </p:cNvSpPr>
          <p:nvPr/>
        </p:nvSpPr>
        <p:spPr>
          <a:xfrm>
            <a:off x="514350" y="638175"/>
            <a:ext cx="90678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83027"/>
                </a:solidFill>
              </a:defRPr>
            </a:pPr>
            <a:r>
              <a:rPr sz="2700" b="1">
                <a:solidFill>
                  <a:srgbClr val="183027"/>
                </a:solidFill>
              </a:rPr>
              <a:t>Повітря забруднюють процеси горіння, випаровування, вибухи й пожежі</a:t>
            </a:r>
          </a:p>
        </p:txBody>
      </p:sp>
      <p:sp>
        <p:nvSpPr>
          <p:cNvPr id="7" name="rule-5">
            <a:extLst>
              <a:ext uri="{FF2B5EF4-FFF2-40B4-BE49-F238E27FC236}">
                <a16:creationId xmlns:a16="http://schemas.microsoft.com/office/drawing/2014/main" id="{54BFF80B-322E-491F-AE12-8A4FC90BC957}"/>
              </a:ext>
            </a:extLst>
          </p:cNvPr>
          <p:cNvSpPr>
            <a:spLocks noGrp="1"/>
          </p:cNvSpPr>
          <p:nvPr/>
        </p:nvSpPr>
        <p:spPr>
          <a:xfrm>
            <a:off x="514350" y="1524000"/>
            <a:ext cx="9067800" cy="38100"/>
          </a:xfrm>
          <a:prstGeom prst="rect">
            <a:avLst/>
          </a:prstGeom>
          <a:solidFill>
            <a:srgbClr val="D59A3A"/>
          </a:solidFill>
          <a:ln w="9525">
            <a:solidFill>
              <a:srgbClr val="D59A3A"/>
            </a:solidFill>
            <a:prstDash val="solid"/>
          </a:ln>
        </p:spPr>
      </p:sp>
      <p:sp>
        <p:nvSpPr>
          <p:cNvPr id="8" name="num-5">
            <a:extLst>
              <a:ext uri="{FF2B5EF4-FFF2-40B4-BE49-F238E27FC236}">
                <a16:creationId xmlns:a16="http://schemas.microsoft.com/office/drawing/2014/main" id="{62DCDB28-3D02-49A6-AF1E-C19D7F1AACCF}"/>
              </a:ext>
            </a:extLst>
          </p:cNvPr>
          <p:cNvSpPr>
            <a:spLocks noGrp="1"/>
          </p:cNvSpPr>
          <p:nvPr/>
        </p:nvSpPr>
        <p:spPr>
          <a:xfrm>
            <a:off x="10668000" y="419100"/>
            <a:ext cx="9906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300" b="1">
                <a:solidFill>
                  <a:srgbClr val="FFFFFF"/>
                </a:solidFill>
              </a:defRPr>
            </a:pPr>
            <a:r>
              <a:rPr sz="3300" b="1">
                <a:solidFill>
                  <a:srgbClr val="FFFFFF"/>
                </a:solidFill>
              </a:rPr>
              <a:t>05</a:t>
            </a:r>
          </a:p>
        </p:txBody>
      </p:sp>
      <p:sp>
        <p:nvSpPr>
          <p:cNvPr id="9" name="footer-5">
            <a:extLst>
              <a:ext uri="{FF2B5EF4-FFF2-40B4-BE49-F238E27FC236}">
                <a16:creationId xmlns:a16="http://schemas.microsoft.com/office/drawing/2014/main" id="{6C6A2C82-F249-4FBB-8E59-5ECA8FD48909}"/>
              </a:ext>
            </a:extLst>
          </p:cNvPr>
          <p:cNvSpPr>
            <a:spLocks noGrp="1"/>
          </p:cNvSpPr>
          <p:nvPr/>
        </p:nvSpPr>
        <p:spPr>
          <a:xfrm>
            <a:off x="10477500" y="6248400"/>
            <a:ext cx="1371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ОСНОВИ ВІЙСЬКОВОЇ ЕКОЛОГІЇ</a:t>
            </a:r>
          </a:p>
        </p:txBody>
      </p:sp>
      <p:sp>
        <p:nvSpPr>
          <p:cNvPr id="10" name="s5-sources-h">
            <a:extLst>
              <a:ext uri="{FF2B5EF4-FFF2-40B4-BE49-F238E27FC236}">
                <a16:creationId xmlns:a16="http://schemas.microsoft.com/office/drawing/2014/main" id="{96EB0E65-7B7E-4683-BE5E-96014F352164}"/>
              </a:ext>
            </a:extLst>
          </p:cNvPr>
          <p:cNvSpPr>
            <a:spLocks noGrp="1"/>
          </p:cNvSpPr>
          <p:nvPr/>
        </p:nvSpPr>
        <p:spPr>
          <a:xfrm>
            <a:off x="514350" y="1866900"/>
            <a:ext cx="2571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15C49"/>
                </a:solidFill>
              </a:defRPr>
            </a:pPr>
            <a:r>
              <a:rPr sz="1650" b="1">
                <a:solidFill>
                  <a:srgbClr val="315C49"/>
                </a:solidFill>
              </a:rPr>
              <a:t>Джерела викидів</a:t>
            </a:r>
          </a:p>
        </p:txBody>
      </p:sp>
      <p:sp>
        <p:nvSpPr>
          <p:cNvPr id="11" name="s5-sources-list">
            <a:extLst>
              <a:ext uri="{FF2B5EF4-FFF2-40B4-BE49-F238E27FC236}">
                <a16:creationId xmlns:a16="http://schemas.microsoft.com/office/drawing/2014/main" id="{814F84BA-CF7B-4286-9188-F3C9CBA012B6}"/>
              </a:ext>
            </a:extLst>
          </p:cNvPr>
          <p:cNvSpPr>
            <a:spLocks noGrp="1"/>
          </p:cNvSpPr>
          <p:nvPr/>
        </p:nvSpPr>
        <p:spPr>
          <a:xfrm>
            <a:off x="514350" y="2276475"/>
            <a:ext cx="4143375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C65"/>
                </a:solidFill>
              </a:defRPr>
            </a:pPr>
            <a:r>
              <a:rPr sz="1350" b="0">
                <a:solidFill>
                  <a:srgbClr val="5F6C65"/>
                </a:solidFill>
              </a:rPr>
              <a:t>•  двигуни автомобільної та броньованої техніки</a:t>
            </a:r>
          </a:p>
          <a:p>
            <a:pPr algn="l">
              <a:defRPr sz="1350" b="0">
                <a:solidFill>
                  <a:srgbClr val="5F6C65"/>
                </a:solidFill>
              </a:defRPr>
            </a:pPr>
            <a:r>
              <a:rPr sz="1350" b="0">
                <a:solidFill>
                  <a:srgbClr val="5F6C65"/>
                </a:solidFill>
              </a:rPr>
              <a:t>•  авіація, генератори й котельні</a:t>
            </a:r>
          </a:p>
          <a:p>
            <a:pPr algn="l">
              <a:defRPr sz="1350" b="0">
                <a:solidFill>
                  <a:srgbClr val="5F6C65"/>
                </a:solidFill>
              </a:defRPr>
            </a:pPr>
            <a:r>
              <a:rPr sz="1350" b="0">
                <a:solidFill>
                  <a:srgbClr val="5F6C65"/>
                </a:solidFill>
              </a:rPr>
              <a:t>•  фарбувальні та ремонтні роботи</a:t>
            </a:r>
          </a:p>
          <a:p>
            <a:pPr algn="l">
              <a:defRPr sz="1350" b="0">
                <a:solidFill>
                  <a:srgbClr val="5F6C65"/>
                </a:solidFill>
              </a:defRPr>
            </a:pPr>
            <a:r>
              <a:rPr sz="1350" b="0">
                <a:solidFill>
                  <a:srgbClr val="5F6C65"/>
                </a:solidFill>
              </a:rPr>
              <a:t>•  вибухи, пожежі, спалювання відходів</a:t>
            </a:r>
          </a:p>
        </p:txBody>
      </p:sp>
      <p:sp>
        <p:nvSpPr>
          <p:cNvPr id="12" name="s5-pollutants-h">
            <a:extLst>
              <a:ext uri="{FF2B5EF4-FFF2-40B4-BE49-F238E27FC236}">
                <a16:creationId xmlns:a16="http://schemas.microsoft.com/office/drawing/2014/main" id="{09A7EF8A-E781-4752-A5F0-5420070F51A1}"/>
              </a:ext>
            </a:extLst>
          </p:cNvPr>
          <p:cNvSpPr>
            <a:spLocks noGrp="1"/>
          </p:cNvSpPr>
          <p:nvPr/>
        </p:nvSpPr>
        <p:spPr>
          <a:xfrm>
            <a:off x="5095875" y="1866900"/>
            <a:ext cx="2571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15C49"/>
                </a:solidFill>
              </a:defRPr>
            </a:pPr>
            <a:r>
              <a:rPr sz="1650" b="1">
                <a:solidFill>
                  <a:srgbClr val="315C49"/>
                </a:solidFill>
              </a:rPr>
              <a:t>Основні домішки</a:t>
            </a:r>
          </a:p>
        </p:txBody>
      </p:sp>
      <p:sp>
        <p:nvSpPr>
          <p:cNvPr id="13" name="s5-pollutants-list">
            <a:extLst>
              <a:ext uri="{FF2B5EF4-FFF2-40B4-BE49-F238E27FC236}">
                <a16:creationId xmlns:a16="http://schemas.microsoft.com/office/drawing/2014/main" id="{9AE6884F-9445-45E6-9F1F-76B1863936AD}"/>
              </a:ext>
            </a:extLst>
          </p:cNvPr>
          <p:cNvSpPr>
            <a:spLocks noGrp="1"/>
          </p:cNvSpPr>
          <p:nvPr/>
        </p:nvSpPr>
        <p:spPr>
          <a:xfrm>
            <a:off x="5095875" y="2333625"/>
            <a:ext cx="419100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025" b="1">
                <a:solidFill>
                  <a:srgbClr val="183027"/>
                </a:solidFill>
              </a:defRPr>
            </a:pPr>
            <a:r>
              <a:rPr sz="2025" b="1">
                <a:solidFill>
                  <a:srgbClr val="183027"/>
                </a:solidFill>
              </a:rPr>
              <a:t>CO  •  NOₓ  •  SO₂  •  тверді частинки</a:t>
            </a:r>
          </a:p>
          <a:p>
            <a:pPr algn="ctr">
              <a:defRPr sz="2025" b="1">
                <a:solidFill>
                  <a:srgbClr val="183027"/>
                </a:solidFill>
              </a:defRPr>
            </a:pPr>
            <a:r>
              <a:rPr sz="2025" b="1">
                <a:solidFill>
                  <a:srgbClr val="183027"/>
                </a:solidFill>
              </a:rPr>
              <a:t>ЛОС  •  CO₂</a:t>
            </a:r>
          </a:p>
        </p:txBody>
      </p:sp>
      <p:sp>
        <p:nvSpPr>
          <p:cNvPr id="14" name="s5-impact">
            <a:extLst>
              <a:ext uri="{FF2B5EF4-FFF2-40B4-BE49-F238E27FC236}">
                <a16:creationId xmlns:a16="http://schemas.microsoft.com/office/drawing/2014/main" id="{EE83097C-0AEF-4C42-A789-8FB56DAE2B83}"/>
              </a:ext>
            </a:extLst>
          </p:cNvPr>
          <p:cNvSpPr>
            <a:spLocks noGrp="1"/>
          </p:cNvSpPr>
          <p:nvPr/>
        </p:nvSpPr>
        <p:spPr>
          <a:xfrm>
            <a:off x="5286375" y="3381375"/>
            <a:ext cx="3810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0">
                <a:solidFill>
                  <a:srgbClr val="5F6C65"/>
                </a:solidFill>
              </a:defRPr>
            </a:pPr>
            <a:r>
              <a:rPr sz="1275" b="0">
                <a:solidFill>
                  <a:srgbClr val="5F6C65"/>
                </a:solidFill>
              </a:rPr>
              <a:t>Токсичність, подразнення дихальних шляхів, смог, пилове навантаження та внесок у зміну клімату.</a:t>
            </a:r>
          </a:p>
        </p:txBody>
      </p:sp>
      <p:sp>
        <p:nvSpPr>
          <p:cNvPr id="15" name="s5-prevent-bg">
            <a:extLst>
              <a:ext uri="{FF2B5EF4-FFF2-40B4-BE49-F238E27FC236}">
                <a16:creationId xmlns:a16="http://schemas.microsoft.com/office/drawing/2014/main" id="{F1062D35-297B-4271-9E4B-AF771367E8FE}"/>
              </a:ext>
            </a:extLst>
          </p:cNvPr>
          <p:cNvSpPr>
            <a:spLocks noGrp="1"/>
          </p:cNvSpPr>
          <p:nvPr/>
        </p:nvSpPr>
        <p:spPr>
          <a:xfrm>
            <a:off x="514350" y="4229100"/>
            <a:ext cx="8991600" cy="1466850"/>
          </a:xfrm>
          <a:prstGeom prst="roundRect">
            <a:avLst>
              <a:gd name="adj" fmla="val 7792"/>
            </a:avLst>
          </a:prstGeom>
          <a:solidFill>
            <a:srgbClr val="173C32"/>
          </a:solidFill>
          <a:ln w="9525">
            <a:solidFill>
              <a:srgbClr val="173C32"/>
            </a:solidFill>
            <a:prstDash val="solid"/>
          </a:ln>
        </p:spPr>
      </p:sp>
      <p:sp>
        <p:nvSpPr>
          <p:cNvPr id="16" name="s5-prevent-h">
            <a:extLst>
              <a:ext uri="{FF2B5EF4-FFF2-40B4-BE49-F238E27FC236}">
                <a16:creationId xmlns:a16="http://schemas.microsoft.com/office/drawing/2014/main" id="{074FA71F-484F-4C58-B96C-D0866B1C9940}"/>
              </a:ext>
            </a:extLst>
          </p:cNvPr>
          <p:cNvSpPr>
            <a:spLocks noGrp="1"/>
          </p:cNvSpPr>
          <p:nvPr/>
        </p:nvSpPr>
        <p:spPr>
          <a:xfrm>
            <a:off x="781050" y="4419600"/>
            <a:ext cx="2381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F1D39A"/>
                </a:solidFill>
              </a:defRPr>
            </a:pPr>
            <a:r>
              <a:rPr sz="1650" b="1">
                <a:solidFill>
                  <a:srgbClr val="F1D39A"/>
                </a:solidFill>
              </a:rPr>
              <a:t>Зменшення викидів</a:t>
            </a:r>
          </a:p>
        </p:txBody>
      </p:sp>
      <p:sp>
        <p:nvSpPr>
          <p:cNvPr id="17" name="s5-prevent-list">
            <a:extLst>
              <a:ext uri="{FF2B5EF4-FFF2-40B4-BE49-F238E27FC236}">
                <a16:creationId xmlns:a16="http://schemas.microsoft.com/office/drawing/2014/main" id="{27701EC8-0B8F-46C2-BCCE-0F4C93CCA04A}"/>
              </a:ext>
            </a:extLst>
          </p:cNvPr>
          <p:cNvSpPr>
            <a:spLocks noGrp="1"/>
          </p:cNvSpPr>
          <p:nvPr/>
        </p:nvSpPr>
        <p:spPr>
          <a:xfrm>
            <a:off x="781050" y="4838700"/>
            <a:ext cx="833437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Справні двигуни й фільтри  •  мінімум холостого ходу  •  герметичні ємності</a:t>
            </a:r>
          </a:p>
          <a:p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справне енергетичне обладнання  •  заборона спалювання відходів  •  швидке гасіння пожеж</a:t>
            </a:r>
          </a:p>
        </p:txBody>
      </p:sp>
    </p:spTree>
    <p:extLst>
      <p:ext uri="{BB962C8B-B14F-4D97-AF65-F5344CB8AC3E}">
        <p14:creationId xmlns:p14="http://schemas.microsoft.com/office/powerpoint/2010/main" val="560186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6">
            <a:extLst>
              <a:ext uri="{FF2B5EF4-FFF2-40B4-BE49-F238E27FC236}">
                <a16:creationId xmlns:a16="http://schemas.microsoft.com/office/drawing/2014/main" id="{3039EDB1-10DE-4934-B14A-B28080EB552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287000" cy="6858000"/>
          </a:xfrm>
          <a:prstGeom prst="rect">
            <a:avLst/>
          </a:prstGeom>
          <a:solidFill>
            <a:srgbClr val="FBF8F0"/>
          </a:solidFill>
          <a:ln w="9525">
            <a:solidFill>
              <a:srgbClr val="FBF8F0"/>
            </a:solidFill>
            <a:prstDash val="solid"/>
          </a:ln>
        </p:spPr>
      </p:sp>
      <p:sp>
        <p:nvSpPr>
          <p:cNvPr id="3" name="accent-6">
            <a:extLst>
              <a:ext uri="{FF2B5EF4-FFF2-40B4-BE49-F238E27FC236}">
                <a16:creationId xmlns:a16="http://schemas.microsoft.com/office/drawing/2014/main" id="{367FF839-5949-449B-8BA3-6E9AA5CE3DB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59A3A"/>
          </a:solidFill>
          <a:ln w="9525">
            <a:solidFill>
              <a:srgbClr val="D59A3A"/>
            </a:solidFill>
            <a:prstDash val="solid"/>
          </a:ln>
        </p:spPr>
      </p:sp>
      <p:sp>
        <p:nvSpPr>
          <p:cNvPr id="4" name="course-6">
            <a:extLst>
              <a:ext uri="{FF2B5EF4-FFF2-40B4-BE49-F238E27FC236}">
                <a16:creationId xmlns:a16="http://schemas.microsoft.com/office/drawing/2014/main" id="{7CEEFEB2-1B58-4287-9511-B71221D8396E}"/>
              </a:ext>
            </a:extLst>
          </p:cNvPr>
          <p:cNvSpPr>
            <a:spLocks noGrp="1"/>
          </p:cNvSpPr>
          <p:nvPr/>
        </p:nvSpPr>
        <p:spPr>
          <a:xfrm>
            <a:off x="514350" y="276225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15C49"/>
                </a:solidFill>
              </a:defRPr>
            </a:pPr>
            <a:r>
              <a:rPr sz="975" b="1">
                <a:solidFill>
                  <a:srgbClr val="315C49"/>
                </a:solidFill>
              </a:rPr>
              <a:t>ВІЙСЬКОВА ЕКОЛОГІЯ</a:t>
            </a:r>
          </a:p>
        </p:txBody>
      </p:sp>
      <p:sp>
        <p:nvSpPr>
          <p:cNvPr id="5" name="section-6">
            <a:extLst>
              <a:ext uri="{FF2B5EF4-FFF2-40B4-BE49-F238E27FC236}">
                <a16:creationId xmlns:a16="http://schemas.microsoft.com/office/drawing/2014/main" id="{68D84D26-EC4F-41ED-BDB8-B434C04DDAAD}"/>
              </a:ext>
            </a:extLst>
          </p:cNvPr>
          <p:cNvSpPr>
            <a:spLocks noGrp="1"/>
          </p:cNvSpPr>
          <p:nvPr/>
        </p:nvSpPr>
        <p:spPr>
          <a:xfrm>
            <a:off x="4000500" y="276225"/>
            <a:ext cx="5619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6F8875"/>
                </a:solidFill>
              </a:defRPr>
            </a:pPr>
            <a:r>
              <a:rPr sz="900" b="1">
                <a:solidFill>
                  <a:srgbClr val="6F8875"/>
                </a:solidFill>
              </a:rPr>
              <a:t>ВОДНІ РЕСУРСИ</a:t>
            </a:r>
          </a:p>
        </p:txBody>
      </p:sp>
      <p:sp>
        <p:nvSpPr>
          <p:cNvPr id="6" name="title-6">
            <a:extLst>
              <a:ext uri="{FF2B5EF4-FFF2-40B4-BE49-F238E27FC236}">
                <a16:creationId xmlns:a16="http://schemas.microsoft.com/office/drawing/2014/main" id="{7EAAD0BD-06C9-4233-AF39-27F8F8CA5383}"/>
              </a:ext>
            </a:extLst>
          </p:cNvPr>
          <p:cNvSpPr>
            <a:spLocks noGrp="1"/>
          </p:cNvSpPr>
          <p:nvPr/>
        </p:nvSpPr>
        <p:spPr>
          <a:xfrm>
            <a:off x="514350" y="638175"/>
            <a:ext cx="90678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83027"/>
                </a:solidFill>
              </a:defRPr>
            </a:pPr>
            <a:r>
              <a:rPr sz="2700" b="1">
                <a:solidFill>
                  <a:srgbClr val="183027"/>
                </a:solidFill>
              </a:rPr>
              <a:t>Візуально чиста вода не гарантує її безпечності</a:t>
            </a:r>
          </a:p>
        </p:txBody>
      </p:sp>
      <p:sp>
        <p:nvSpPr>
          <p:cNvPr id="7" name="rule-6">
            <a:extLst>
              <a:ext uri="{FF2B5EF4-FFF2-40B4-BE49-F238E27FC236}">
                <a16:creationId xmlns:a16="http://schemas.microsoft.com/office/drawing/2014/main" id="{CF094E7E-D880-41F5-B4A8-0AAEAB0B8C33}"/>
              </a:ext>
            </a:extLst>
          </p:cNvPr>
          <p:cNvSpPr>
            <a:spLocks noGrp="1"/>
          </p:cNvSpPr>
          <p:nvPr/>
        </p:nvSpPr>
        <p:spPr>
          <a:xfrm>
            <a:off x="514350" y="1524000"/>
            <a:ext cx="9067800" cy="38100"/>
          </a:xfrm>
          <a:prstGeom prst="rect">
            <a:avLst/>
          </a:prstGeom>
          <a:solidFill>
            <a:srgbClr val="D59A3A"/>
          </a:solidFill>
          <a:ln w="9525">
            <a:solidFill>
              <a:srgbClr val="D59A3A"/>
            </a:solidFill>
            <a:prstDash val="solid"/>
          </a:ln>
        </p:spPr>
      </p:sp>
      <p:sp>
        <p:nvSpPr>
          <p:cNvPr id="8" name="num-6">
            <a:extLst>
              <a:ext uri="{FF2B5EF4-FFF2-40B4-BE49-F238E27FC236}">
                <a16:creationId xmlns:a16="http://schemas.microsoft.com/office/drawing/2014/main" id="{8F2ECE40-5C70-4D3E-A60A-8D2D2C1A741C}"/>
              </a:ext>
            </a:extLst>
          </p:cNvPr>
          <p:cNvSpPr>
            <a:spLocks noGrp="1"/>
          </p:cNvSpPr>
          <p:nvPr/>
        </p:nvSpPr>
        <p:spPr>
          <a:xfrm>
            <a:off x="10668000" y="419100"/>
            <a:ext cx="9906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300" b="1">
                <a:solidFill>
                  <a:srgbClr val="FFFFFF"/>
                </a:solidFill>
              </a:defRPr>
            </a:pPr>
            <a:r>
              <a:rPr sz="3300" b="1">
                <a:solidFill>
                  <a:srgbClr val="FFFFFF"/>
                </a:solidFill>
              </a:rPr>
              <a:t>06</a:t>
            </a:r>
          </a:p>
        </p:txBody>
      </p:sp>
      <p:sp>
        <p:nvSpPr>
          <p:cNvPr id="9" name="footer-6">
            <a:extLst>
              <a:ext uri="{FF2B5EF4-FFF2-40B4-BE49-F238E27FC236}">
                <a16:creationId xmlns:a16="http://schemas.microsoft.com/office/drawing/2014/main" id="{BE00E9A8-B522-445E-9ABA-A5FCAB2B2114}"/>
              </a:ext>
            </a:extLst>
          </p:cNvPr>
          <p:cNvSpPr>
            <a:spLocks noGrp="1"/>
          </p:cNvSpPr>
          <p:nvPr/>
        </p:nvSpPr>
        <p:spPr>
          <a:xfrm>
            <a:off x="10477500" y="6248400"/>
            <a:ext cx="1371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ОСНОВИ ВІЙСЬКОВОЇ ЕКОЛОГІЇ</a:t>
            </a:r>
          </a:p>
        </p:txBody>
      </p:sp>
      <p:sp>
        <p:nvSpPr>
          <p:cNvPr id="10" name="s6-alert">
            <a:extLst>
              <a:ext uri="{FF2B5EF4-FFF2-40B4-BE49-F238E27FC236}">
                <a16:creationId xmlns:a16="http://schemas.microsoft.com/office/drawing/2014/main" id="{B8FEE5E0-2BF7-4F42-B11D-74F1FC1A0B55}"/>
              </a:ext>
            </a:extLst>
          </p:cNvPr>
          <p:cNvSpPr>
            <a:spLocks noGrp="1"/>
          </p:cNvSpPr>
          <p:nvPr/>
        </p:nvSpPr>
        <p:spPr>
          <a:xfrm>
            <a:off x="514350" y="1847850"/>
            <a:ext cx="89916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83027"/>
                </a:solidFill>
              </a:defRPr>
            </a:pPr>
            <a:r>
              <a:rPr sz="1650" b="1">
                <a:solidFill>
                  <a:srgbClr val="183027"/>
                </a:solidFill>
              </a:rPr>
              <a:t>Пальне, неочищені стоки та пошкоджена інфраструктура можуть швидко переносити забруднення поверхневим стоком і підземними водами.</a:t>
            </a:r>
          </a:p>
        </p:txBody>
      </p:sp>
      <p:sp>
        <p:nvSpPr>
          <p:cNvPr id="11" name="s6-sources-h">
            <a:extLst>
              <a:ext uri="{FF2B5EF4-FFF2-40B4-BE49-F238E27FC236}">
                <a16:creationId xmlns:a16="http://schemas.microsoft.com/office/drawing/2014/main" id="{090EC841-619A-4CED-A37E-062600FC9424}"/>
              </a:ext>
            </a:extLst>
          </p:cNvPr>
          <p:cNvSpPr>
            <a:spLocks noGrp="1"/>
          </p:cNvSpPr>
          <p:nvPr/>
        </p:nvSpPr>
        <p:spPr>
          <a:xfrm>
            <a:off x="514350" y="2905125"/>
            <a:ext cx="1714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15C49"/>
                </a:solidFill>
              </a:defRPr>
            </a:pPr>
            <a:r>
              <a:rPr sz="1650" b="1">
                <a:solidFill>
                  <a:srgbClr val="315C49"/>
                </a:solidFill>
              </a:rPr>
              <a:t>Джерела</a:t>
            </a:r>
          </a:p>
        </p:txBody>
      </p:sp>
      <p:sp>
        <p:nvSpPr>
          <p:cNvPr id="12" name="s6-sources-list">
            <a:extLst>
              <a:ext uri="{FF2B5EF4-FFF2-40B4-BE49-F238E27FC236}">
                <a16:creationId xmlns:a16="http://schemas.microsoft.com/office/drawing/2014/main" id="{30280C17-5948-4FBF-9C02-C30438E0ED86}"/>
              </a:ext>
            </a:extLst>
          </p:cNvPr>
          <p:cNvSpPr>
            <a:spLocks noGrp="1"/>
          </p:cNvSpPr>
          <p:nvPr/>
        </p:nvSpPr>
        <p:spPr>
          <a:xfrm>
            <a:off x="514350" y="3295650"/>
            <a:ext cx="3810000" cy="1885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5F6C65"/>
                </a:solidFill>
              </a:defRPr>
            </a:pPr>
            <a:r>
              <a:rPr sz="1275" b="0">
                <a:solidFill>
                  <a:srgbClr val="5F6C65"/>
                </a:solidFill>
              </a:rPr>
              <a:t>•  розливи пального й мастил</a:t>
            </a:r>
          </a:p>
          <a:p>
            <a:pPr algn="l">
              <a:defRPr sz="1275" b="0">
                <a:solidFill>
                  <a:srgbClr val="5F6C65"/>
                </a:solidFill>
              </a:defRPr>
            </a:pPr>
            <a:r>
              <a:rPr sz="1275" b="0">
                <a:solidFill>
                  <a:srgbClr val="5F6C65"/>
                </a:solidFill>
              </a:rPr>
              <a:t>•  стоки після миття техніки</a:t>
            </a:r>
          </a:p>
          <a:p>
            <a:pPr algn="l">
              <a:defRPr sz="1275" b="0">
                <a:solidFill>
                  <a:srgbClr val="5F6C65"/>
                </a:solidFill>
              </a:defRPr>
            </a:pPr>
            <a:r>
              <a:rPr sz="1275" b="0">
                <a:solidFill>
                  <a:srgbClr val="5F6C65"/>
                </a:solidFill>
              </a:rPr>
              <a:t>•  пошкоджені каналізаційні системи</a:t>
            </a:r>
          </a:p>
          <a:p>
            <a:pPr algn="l">
              <a:defRPr sz="1275" b="0">
                <a:solidFill>
                  <a:srgbClr val="5F6C65"/>
                </a:solidFill>
              </a:defRPr>
            </a:pPr>
            <a:r>
              <a:rPr sz="1275" b="0">
                <a:solidFill>
                  <a:srgbClr val="5F6C65"/>
                </a:solidFill>
              </a:rPr>
              <a:t>•  неправильне зберігання відходів</a:t>
            </a:r>
          </a:p>
          <a:p>
            <a:pPr algn="l">
              <a:defRPr sz="1275" b="0">
                <a:solidFill>
                  <a:srgbClr val="5F6C65"/>
                </a:solidFill>
              </a:defRPr>
            </a:pPr>
            <a:r>
              <a:rPr sz="1275" b="0">
                <a:solidFill>
                  <a:srgbClr val="5F6C65"/>
                </a:solidFill>
              </a:rPr>
              <a:t>•  руйнування гідротехнічних споруд</a:t>
            </a:r>
          </a:p>
        </p:txBody>
      </p:sp>
      <p:sp>
        <p:nvSpPr>
          <p:cNvPr id="13" name="s6-effects-h">
            <a:extLst>
              <a:ext uri="{FF2B5EF4-FFF2-40B4-BE49-F238E27FC236}">
                <a16:creationId xmlns:a16="http://schemas.microsoft.com/office/drawing/2014/main" id="{3E0A8AD9-60B5-49CD-9123-D45644460F2A}"/>
              </a:ext>
            </a:extLst>
          </p:cNvPr>
          <p:cNvSpPr>
            <a:spLocks noGrp="1"/>
          </p:cNvSpPr>
          <p:nvPr/>
        </p:nvSpPr>
        <p:spPr>
          <a:xfrm>
            <a:off x="4762500" y="2905125"/>
            <a:ext cx="1714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15C49"/>
                </a:solidFill>
              </a:defRPr>
            </a:pPr>
            <a:r>
              <a:rPr sz="1650" b="1">
                <a:solidFill>
                  <a:srgbClr val="315C49"/>
                </a:solidFill>
              </a:rPr>
              <a:t>Наслідки</a:t>
            </a:r>
          </a:p>
        </p:txBody>
      </p:sp>
      <p:sp>
        <p:nvSpPr>
          <p:cNvPr id="14" name="s6-effects-list">
            <a:extLst>
              <a:ext uri="{FF2B5EF4-FFF2-40B4-BE49-F238E27FC236}">
                <a16:creationId xmlns:a16="http://schemas.microsoft.com/office/drawing/2014/main" id="{227F2997-651F-42F0-9DB2-2E632AD06FB3}"/>
              </a:ext>
            </a:extLst>
          </p:cNvPr>
          <p:cNvSpPr>
            <a:spLocks noGrp="1"/>
          </p:cNvSpPr>
          <p:nvPr/>
        </p:nvSpPr>
        <p:spPr>
          <a:xfrm>
            <a:off x="4762500" y="3295650"/>
            <a:ext cx="4191000" cy="1885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5F6C65"/>
                </a:solidFill>
              </a:defRPr>
            </a:pPr>
            <a:r>
              <a:rPr sz="1275" b="0">
                <a:solidFill>
                  <a:srgbClr val="5F6C65"/>
                </a:solidFill>
              </a:rPr>
              <a:t>•  непридатність джерела для пиття</a:t>
            </a:r>
          </a:p>
          <a:p>
            <a:pPr algn="l">
              <a:defRPr sz="1275" b="0">
                <a:solidFill>
                  <a:srgbClr val="5F6C65"/>
                </a:solidFill>
              </a:defRPr>
            </a:pPr>
            <a:r>
              <a:rPr sz="1275" b="0">
                <a:solidFill>
                  <a:srgbClr val="5F6C65"/>
                </a:solidFill>
              </a:rPr>
              <a:t>•  отруєння водних організмів</a:t>
            </a:r>
          </a:p>
          <a:p>
            <a:pPr algn="l">
              <a:defRPr sz="1275" b="0">
                <a:solidFill>
                  <a:srgbClr val="5F6C65"/>
                </a:solidFill>
              </a:defRPr>
            </a:pPr>
            <a:r>
              <a:rPr sz="1275" b="0">
                <a:solidFill>
                  <a:srgbClr val="5F6C65"/>
                </a:solidFill>
              </a:rPr>
              <a:t>•  дефіцит кисню у водоймах</a:t>
            </a:r>
          </a:p>
          <a:p>
            <a:pPr algn="l">
              <a:defRPr sz="1275" b="0">
                <a:solidFill>
                  <a:srgbClr val="5F6C65"/>
                </a:solidFill>
              </a:defRPr>
            </a:pPr>
            <a:r>
              <a:rPr sz="1275" b="0">
                <a:solidFill>
                  <a:srgbClr val="5F6C65"/>
                </a:solidFill>
              </a:rPr>
              <a:t>•  накопичення токсикантів у харчових ланцюгах</a:t>
            </a:r>
          </a:p>
          <a:p>
            <a:pPr algn="l">
              <a:defRPr sz="1275" b="0">
                <a:solidFill>
                  <a:srgbClr val="5F6C65"/>
                </a:solidFill>
              </a:defRPr>
            </a:pPr>
            <a:r>
              <a:rPr sz="1275" b="0">
                <a:solidFill>
                  <a:srgbClr val="5F6C65"/>
                </a:solidFill>
              </a:rPr>
              <a:t>•  поширення інфекцій</a:t>
            </a:r>
          </a:p>
        </p:txBody>
      </p:sp>
      <p:sp>
        <p:nvSpPr>
          <p:cNvPr id="15" name="s6-bottom">
            <a:extLst>
              <a:ext uri="{FF2B5EF4-FFF2-40B4-BE49-F238E27FC236}">
                <a16:creationId xmlns:a16="http://schemas.microsoft.com/office/drawing/2014/main" id="{CCDCE2BE-81D1-497C-A517-329BFB486244}"/>
              </a:ext>
            </a:extLst>
          </p:cNvPr>
          <p:cNvSpPr>
            <a:spLocks noGrp="1"/>
          </p:cNvSpPr>
          <p:nvPr/>
        </p:nvSpPr>
        <p:spPr>
          <a:xfrm>
            <a:off x="514350" y="5362575"/>
            <a:ext cx="8991600" cy="447675"/>
          </a:xfrm>
          <a:prstGeom prst="roundRect">
            <a:avLst>
              <a:gd name="adj" fmla="val 25532"/>
            </a:avLst>
          </a:prstGeom>
          <a:solidFill>
            <a:srgbClr val="4C7780"/>
          </a:solidFill>
          <a:ln w="9525">
            <a:solidFill>
              <a:srgbClr val="4C7780"/>
            </a:solidFill>
            <a:prstDash val="solid"/>
          </a:ln>
        </p:spPr>
      </p:sp>
      <p:sp>
        <p:nvSpPr>
          <p:cNvPr id="16" name="s6-action">
            <a:extLst>
              <a:ext uri="{FF2B5EF4-FFF2-40B4-BE49-F238E27FC236}">
                <a16:creationId xmlns:a16="http://schemas.microsoft.com/office/drawing/2014/main" id="{238F23F6-9258-4977-8196-8C9BBD87B9FA}"/>
              </a:ext>
            </a:extLst>
          </p:cNvPr>
          <p:cNvSpPr>
            <a:spLocks noGrp="1"/>
          </p:cNvSpPr>
          <p:nvPr/>
        </p:nvSpPr>
        <p:spPr>
          <a:xfrm>
            <a:off x="723900" y="5429250"/>
            <a:ext cx="8572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Захист джерел води • контроль резервуарів • збирання й очищення стоків • регулярний контроль питної води</a:t>
            </a:r>
          </a:p>
        </p:txBody>
      </p:sp>
    </p:spTree>
    <p:extLst>
      <p:ext uri="{BB962C8B-B14F-4D97-AF65-F5344CB8AC3E}">
        <p14:creationId xmlns:p14="http://schemas.microsoft.com/office/powerpoint/2010/main" val="613901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7">
            <a:extLst>
              <a:ext uri="{FF2B5EF4-FFF2-40B4-BE49-F238E27FC236}">
                <a16:creationId xmlns:a16="http://schemas.microsoft.com/office/drawing/2014/main" id="{06123DBF-516E-4EA9-B83E-A11679C410A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287000" cy="6858000"/>
          </a:xfrm>
          <a:prstGeom prst="rect">
            <a:avLst/>
          </a:prstGeom>
          <a:solidFill>
            <a:srgbClr val="FBF8F0"/>
          </a:solidFill>
          <a:ln w="9525">
            <a:solidFill>
              <a:srgbClr val="FBF8F0"/>
            </a:solidFill>
            <a:prstDash val="solid"/>
          </a:ln>
        </p:spPr>
      </p:sp>
      <p:sp>
        <p:nvSpPr>
          <p:cNvPr id="3" name="accent-7">
            <a:extLst>
              <a:ext uri="{FF2B5EF4-FFF2-40B4-BE49-F238E27FC236}">
                <a16:creationId xmlns:a16="http://schemas.microsoft.com/office/drawing/2014/main" id="{F40B470B-22EF-4115-B835-A79507F26EF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59A3A"/>
          </a:solidFill>
          <a:ln w="9525">
            <a:solidFill>
              <a:srgbClr val="D59A3A"/>
            </a:solidFill>
            <a:prstDash val="solid"/>
          </a:ln>
        </p:spPr>
      </p:sp>
      <p:sp>
        <p:nvSpPr>
          <p:cNvPr id="4" name="course-7">
            <a:extLst>
              <a:ext uri="{FF2B5EF4-FFF2-40B4-BE49-F238E27FC236}">
                <a16:creationId xmlns:a16="http://schemas.microsoft.com/office/drawing/2014/main" id="{4FAF3E81-D75E-4C00-850E-2D63FD1A6DEB}"/>
              </a:ext>
            </a:extLst>
          </p:cNvPr>
          <p:cNvSpPr>
            <a:spLocks noGrp="1"/>
          </p:cNvSpPr>
          <p:nvPr/>
        </p:nvSpPr>
        <p:spPr>
          <a:xfrm>
            <a:off x="514350" y="276225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15C49"/>
                </a:solidFill>
              </a:defRPr>
            </a:pPr>
            <a:r>
              <a:rPr sz="975" b="1">
                <a:solidFill>
                  <a:srgbClr val="315C49"/>
                </a:solidFill>
              </a:rPr>
              <a:t>ВІЙСЬКОВА ЕКОЛОГІЯ</a:t>
            </a:r>
          </a:p>
        </p:txBody>
      </p:sp>
      <p:sp>
        <p:nvSpPr>
          <p:cNvPr id="5" name="section-7">
            <a:extLst>
              <a:ext uri="{FF2B5EF4-FFF2-40B4-BE49-F238E27FC236}">
                <a16:creationId xmlns:a16="http://schemas.microsoft.com/office/drawing/2014/main" id="{1771A5AD-A792-4D95-9959-862F827684A3}"/>
              </a:ext>
            </a:extLst>
          </p:cNvPr>
          <p:cNvSpPr>
            <a:spLocks noGrp="1"/>
          </p:cNvSpPr>
          <p:nvPr/>
        </p:nvSpPr>
        <p:spPr>
          <a:xfrm>
            <a:off x="4000500" y="276225"/>
            <a:ext cx="5619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6F8875"/>
                </a:solidFill>
              </a:defRPr>
            </a:pPr>
            <a:r>
              <a:rPr sz="900" b="1">
                <a:solidFill>
                  <a:srgbClr val="6F8875"/>
                </a:solidFill>
              </a:rPr>
              <a:t>ҐРУНТИ ТА ЗЕМЕЛЬНІ РЕСУРСИ</a:t>
            </a:r>
          </a:p>
        </p:txBody>
      </p:sp>
      <p:sp>
        <p:nvSpPr>
          <p:cNvPr id="6" name="title-7">
            <a:extLst>
              <a:ext uri="{FF2B5EF4-FFF2-40B4-BE49-F238E27FC236}">
                <a16:creationId xmlns:a16="http://schemas.microsoft.com/office/drawing/2014/main" id="{8653C66A-C789-4745-BE18-AE4F1CCB020F}"/>
              </a:ext>
            </a:extLst>
          </p:cNvPr>
          <p:cNvSpPr>
            <a:spLocks noGrp="1"/>
          </p:cNvSpPr>
          <p:nvPr/>
        </p:nvSpPr>
        <p:spPr>
          <a:xfrm>
            <a:off x="514350" y="638175"/>
            <a:ext cx="90678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83027"/>
                </a:solidFill>
              </a:defRPr>
            </a:pPr>
            <a:r>
              <a:rPr sz="2700" b="1">
                <a:solidFill>
                  <a:srgbClr val="183027"/>
                </a:solidFill>
              </a:rPr>
              <a:t>Ґрунт одночасно зазнає механічного руйнування і хімічного забруднення</a:t>
            </a:r>
          </a:p>
        </p:txBody>
      </p:sp>
      <p:sp>
        <p:nvSpPr>
          <p:cNvPr id="7" name="rule-7">
            <a:extLst>
              <a:ext uri="{FF2B5EF4-FFF2-40B4-BE49-F238E27FC236}">
                <a16:creationId xmlns:a16="http://schemas.microsoft.com/office/drawing/2014/main" id="{5F9058BA-AACE-4E6C-A74A-25BD1CA4A929}"/>
              </a:ext>
            </a:extLst>
          </p:cNvPr>
          <p:cNvSpPr>
            <a:spLocks noGrp="1"/>
          </p:cNvSpPr>
          <p:nvPr/>
        </p:nvSpPr>
        <p:spPr>
          <a:xfrm>
            <a:off x="514350" y="1524000"/>
            <a:ext cx="9067800" cy="38100"/>
          </a:xfrm>
          <a:prstGeom prst="rect">
            <a:avLst/>
          </a:prstGeom>
          <a:solidFill>
            <a:srgbClr val="D59A3A"/>
          </a:solidFill>
          <a:ln w="9525">
            <a:solidFill>
              <a:srgbClr val="D59A3A"/>
            </a:solidFill>
            <a:prstDash val="solid"/>
          </a:ln>
        </p:spPr>
      </p:sp>
      <p:sp>
        <p:nvSpPr>
          <p:cNvPr id="8" name="num-7">
            <a:extLst>
              <a:ext uri="{FF2B5EF4-FFF2-40B4-BE49-F238E27FC236}">
                <a16:creationId xmlns:a16="http://schemas.microsoft.com/office/drawing/2014/main" id="{26855EBB-7189-4731-8184-BC70B964695A}"/>
              </a:ext>
            </a:extLst>
          </p:cNvPr>
          <p:cNvSpPr>
            <a:spLocks noGrp="1"/>
          </p:cNvSpPr>
          <p:nvPr/>
        </p:nvSpPr>
        <p:spPr>
          <a:xfrm>
            <a:off x="10668000" y="419100"/>
            <a:ext cx="9906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300" b="1">
                <a:solidFill>
                  <a:srgbClr val="FFFFFF"/>
                </a:solidFill>
              </a:defRPr>
            </a:pPr>
            <a:r>
              <a:rPr sz="3300" b="1">
                <a:solidFill>
                  <a:srgbClr val="FFFFFF"/>
                </a:solidFill>
              </a:rPr>
              <a:t>07</a:t>
            </a:r>
          </a:p>
        </p:txBody>
      </p:sp>
      <p:sp>
        <p:nvSpPr>
          <p:cNvPr id="9" name="footer-7">
            <a:extLst>
              <a:ext uri="{FF2B5EF4-FFF2-40B4-BE49-F238E27FC236}">
                <a16:creationId xmlns:a16="http://schemas.microsoft.com/office/drawing/2014/main" id="{89CF9DF0-387D-4690-B4B2-6648AB2DC572}"/>
              </a:ext>
            </a:extLst>
          </p:cNvPr>
          <p:cNvSpPr>
            <a:spLocks noGrp="1"/>
          </p:cNvSpPr>
          <p:nvPr/>
        </p:nvSpPr>
        <p:spPr>
          <a:xfrm>
            <a:off x="10477500" y="6248400"/>
            <a:ext cx="1371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ОСНОВИ ВІЙСЬКОВОЇ ЕКОЛОГІЇ</a:t>
            </a:r>
          </a:p>
        </p:txBody>
      </p:sp>
      <p:sp>
        <p:nvSpPr>
          <p:cNvPr id="10" name="s7-mech-h">
            <a:extLst>
              <a:ext uri="{FF2B5EF4-FFF2-40B4-BE49-F238E27FC236}">
                <a16:creationId xmlns:a16="http://schemas.microsoft.com/office/drawing/2014/main" id="{2F020027-036D-4DBF-8C29-B78B79B62836}"/>
              </a:ext>
            </a:extLst>
          </p:cNvPr>
          <p:cNvSpPr>
            <a:spLocks noGrp="1"/>
          </p:cNvSpPr>
          <p:nvPr/>
        </p:nvSpPr>
        <p:spPr>
          <a:xfrm>
            <a:off x="514350" y="1895475"/>
            <a:ext cx="3048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15C49"/>
                </a:solidFill>
              </a:defRPr>
            </a:pPr>
            <a:r>
              <a:rPr sz="1650" b="1">
                <a:solidFill>
                  <a:srgbClr val="315C49"/>
                </a:solidFill>
              </a:rPr>
              <a:t>Механічний вплив</a:t>
            </a:r>
          </a:p>
        </p:txBody>
      </p:sp>
      <p:sp>
        <p:nvSpPr>
          <p:cNvPr id="11" name="s7-mech-big">
            <a:extLst>
              <a:ext uri="{FF2B5EF4-FFF2-40B4-BE49-F238E27FC236}">
                <a16:creationId xmlns:a16="http://schemas.microsoft.com/office/drawing/2014/main" id="{3DC98F4D-7F39-4819-8D66-AEDC8052FDAD}"/>
              </a:ext>
            </a:extLst>
          </p:cNvPr>
          <p:cNvSpPr>
            <a:spLocks noGrp="1"/>
          </p:cNvSpPr>
          <p:nvPr/>
        </p:nvSpPr>
        <p:spPr>
          <a:xfrm>
            <a:off x="514350" y="2333625"/>
            <a:ext cx="3429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250" b="1">
                <a:solidFill>
                  <a:srgbClr val="183027"/>
                </a:solidFill>
              </a:defRPr>
            </a:pPr>
            <a:r>
              <a:rPr sz="2250" b="1">
                <a:solidFill>
                  <a:srgbClr val="183027"/>
                </a:solidFill>
              </a:rPr>
              <a:t>УЩІЛЬНЕННЯ</a:t>
            </a:r>
          </a:p>
          <a:p>
            <a:pPr algn="l">
              <a:defRPr sz="2250" b="1">
                <a:solidFill>
                  <a:srgbClr val="183027"/>
                </a:solidFill>
              </a:defRPr>
            </a:pPr>
            <a:r>
              <a:rPr sz="2250" b="1">
                <a:solidFill>
                  <a:srgbClr val="183027"/>
                </a:solidFill>
              </a:rPr>
              <a:t>→ КОЛІЇ</a:t>
            </a:r>
          </a:p>
          <a:p>
            <a:pPr algn="l">
              <a:defRPr sz="2250" b="1">
                <a:solidFill>
                  <a:srgbClr val="183027"/>
                </a:solidFill>
              </a:defRPr>
            </a:pPr>
            <a:r>
              <a:rPr sz="2250" b="1">
                <a:solidFill>
                  <a:srgbClr val="183027"/>
                </a:solidFill>
              </a:rPr>
              <a:t>→ ЕРОЗІЯ</a:t>
            </a:r>
          </a:p>
        </p:txBody>
      </p:sp>
      <p:sp>
        <p:nvSpPr>
          <p:cNvPr id="12" name="s7-mech-note">
            <a:extLst>
              <a:ext uri="{FF2B5EF4-FFF2-40B4-BE49-F238E27FC236}">
                <a16:creationId xmlns:a16="http://schemas.microsoft.com/office/drawing/2014/main" id="{40D46462-7E9D-4013-A538-B341624A268E}"/>
              </a:ext>
            </a:extLst>
          </p:cNvPr>
          <p:cNvSpPr>
            <a:spLocks noGrp="1"/>
          </p:cNvSpPr>
          <p:nvPr/>
        </p:nvSpPr>
        <p:spPr>
          <a:xfrm>
            <a:off x="514350" y="3829050"/>
            <a:ext cx="35242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5F6C65"/>
                </a:solidFill>
              </a:defRPr>
            </a:pPr>
            <a:r>
              <a:rPr sz="1275" b="0">
                <a:solidFill>
                  <a:srgbClr val="5F6C65"/>
                </a:solidFill>
              </a:rPr>
              <a:t>Зменшується водопроникність, руйнується структура, пошкоджуються корені та родючий шар.</a:t>
            </a:r>
          </a:p>
        </p:txBody>
      </p:sp>
      <p:sp>
        <p:nvSpPr>
          <p:cNvPr id="13" name="s7-split">
            <a:extLst>
              <a:ext uri="{FF2B5EF4-FFF2-40B4-BE49-F238E27FC236}">
                <a16:creationId xmlns:a16="http://schemas.microsoft.com/office/drawing/2014/main" id="{077F44BC-4E05-4B4E-97AA-51F259E2FAE2}"/>
              </a:ext>
            </a:extLst>
          </p:cNvPr>
          <p:cNvSpPr>
            <a:spLocks noGrp="1"/>
          </p:cNvSpPr>
          <p:nvPr/>
        </p:nvSpPr>
        <p:spPr>
          <a:xfrm>
            <a:off x="4429125" y="1885950"/>
            <a:ext cx="28575" cy="3495675"/>
          </a:xfrm>
          <a:prstGeom prst="rect">
            <a:avLst/>
          </a:prstGeom>
          <a:solidFill>
            <a:srgbClr val="D59A3A"/>
          </a:solidFill>
          <a:ln w="9525">
            <a:solidFill>
              <a:srgbClr val="D59A3A"/>
            </a:solidFill>
            <a:prstDash val="solid"/>
          </a:ln>
        </p:spPr>
      </p:sp>
      <p:sp>
        <p:nvSpPr>
          <p:cNvPr id="14" name="s7-chem-h">
            <a:extLst>
              <a:ext uri="{FF2B5EF4-FFF2-40B4-BE49-F238E27FC236}">
                <a16:creationId xmlns:a16="http://schemas.microsoft.com/office/drawing/2014/main" id="{6AFAFC7D-EC25-4570-BA17-2571FCF31DE8}"/>
              </a:ext>
            </a:extLst>
          </p:cNvPr>
          <p:cNvSpPr>
            <a:spLocks noGrp="1"/>
          </p:cNvSpPr>
          <p:nvPr/>
        </p:nvSpPr>
        <p:spPr>
          <a:xfrm>
            <a:off x="4838700" y="1895475"/>
            <a:ext cx="3048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15C49"/>
                </a:solidFill>
              </a:defRPr>
            </a:pPr>
            <a:r>
              <a:rPr sz="1650" b="1">
                <a:solidFill>
                  <a:srgbClr val="315C49"/>
                </a:solidFill>
              </a:rPr>
              <a:t>Хімічний вплив</a:t>
            </a:r>
          </a:p>
        </p:txBody>
      </p:sp>
      <p:sp>
        <p:nvSpPr>
          <p:cNvPr id="15" name="s7-chem-list">
            <a:extLst>
              <a:ext uri="{FF2B5EF4-FFF2-40B4-BE49-F238E27FC236}">
                <a16:creationId xmlns:a16="http://schemas.microsoft.com/office/drawing/2014/main" id="{66E6207A-C1F0-4139-84E5-9A7725D8ABBE}"/>
              </a:ext>
            </a:extLst>
          </p:cNvPr>
          <p:cNvSpPr>
            <a:spLocks noGrp="1"/>
          </p:cNvSpPr>
          <p:nvPr/>
        </p:nvSpPr>
        <p:spPr>
          <a:xfrm>
            <a:off x="4838700" y="2333625"/>
            <a:ext cx="2714625" cy="1905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5F6C65"/>
                </a:solidFill>
              </a:defRPr>
            </a:pPr>
            <a:r>
              <a:rPr sz="1425" b="0">
                <a:solidFill>
                  <a:srgbClr val="5F6C65"/>
                </a:solidFill>
              </a:rPr>
              <a:t>•  нафтопродукти</a:t>
            </a:r>
          </a:p>
          <a:p>
            <a:pPr algn="l">
              <a:defRPr sz="1425" b="0">
                <a:solidFill>
                  <a:srgbClr val="5F6C65"/>
                </a:solidFill>
              </a:defRPr>
            </a:pPr>
            <a:r>
              <a:rPr sz="1425" b="0">
                <a:solidFill>
                  <a:srgbClr val="5F6C65"/>
                </a:solidFill>
              </a:rPr>
              <a:t>•  важкі метали</a:t>
            </a:r>
          </a:p>
          <a:p>
            <a:pPr algn="l">
              <a:defRPr sz="1425" b="0">
                <a:solidFill>
                  <a:srgbClr val="5F6C65"/>
                </a:solidFill>
              </a:defRPr>
            </a:pPr>
            <a:r>
              <a:rPr sz="1425" b="0">
                <a:solidFill>
                  <a:srgbClr val="5F6C65"/>
                </a:solidFill>
              </a:rPr>
              <a:t>•  електроліти</a:t>
            </a:r>
          </a:p>
          <a:p>
            <a:pPr algn="l">
              <a:defRPr sz="1425" b="0">
                <a:solidFill>
                  <a:srgbClr val="5F6C65"/>
                </a:solidFill>
              </a:defRPr>
            </a:pPr>
            <a:r>
              <a:rPr sz="1425" b="0">
                <a:solidFill>
                  <a:srgbClr val="5F6C65"/>
                </a:solidFill>
              </a:rPr>
              <a:t>•  залишки вибухових речовин</a:t>
            </a:r>
          </a:p>
          <a:p>
            <a:pPr algn="l">
              <a:defRPr sz="1425" b="0">
                <a:solidFill>
                  <a:srgbClr val="5F6C65"/>
                </a:solidFill>
              </a:defRPr>
            </a:pPr>
            <a:r>
              <a:rPr sz="1425" b="0">
                <a:solidFill>
                  <a:srgbClr val="5F6C65"/>
                </a:solidFill>
              </a:rPr>
              <a:t>•  розчинники й технічні суміші</a:t>
            </a:r>
          </a:p>
        </p:txBody>
      </p:sp>
      <p:sp>
        <p:nvSpPr>
          <p:cNvPr id="16" name="s7-chem-note">
            <a:extLst>
              <a:ext uri="{FF2B5EF4-FFF2-40B4-BE49-F238E27FC236}">
                <a16:creationId xmlns:a16="http://schemas.microsoft.com/office/drawing/2014/main" id="{3D14D72C-276A-41D4-A4CA-167601FB1256}"/>
              </a:ext>
            </a:extLst>
          </p:cNvPr>
          <p:cNvSpPr>
            <a:spLocks noGrp="1"/>
          </p:cNvSpPr>
          <p:nvPr/>
        </p:nvSpPr>
        <p:spPr>
          <a:xfrm>
            <a:off x="4838700" y="4400550"/>
            <a:ext cx="40005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9A5733"/>
                </a:solidFill>
              </a:defRPr>
            </a:pPr>
            <a:r>
              <a:rPr sz="1275" b="1">
                <a:solidFill>
                  <a:srgbClr val="9A5733"/>
                </a:solidFill>
              </a:rPr>
              <a:t>Забруднювачі накопичуються у ґрунті, переходять у воду та засвоюються рослинами.</a:t>
            </a:r>
          </a:p>
        </p:txBody>
      </p:sp>
      <p:sp>
        <p:nvSpPr>
          <p:cNvPr id="17" name="s7-action">
            <a:extLst>
              <a:ext uri="{FF2B5EF4-FFF2-40B4-BE49-F238E27FC236}">
                <a16:creationId xmlns:a16="http://schemas.microsoft.com/office/drawing/2014/main" id="{4977743F-59D7-4022-8C03-B36FC8A1BE2F}"/>
              </a:ext>
            </a:extLst>
          </p:cNvPr>
          <p:cNvSpPr>
            <a:spLocks noGrp="1"/>
          </p:cNvSpPr>
          <p:nvPr/>
        </p:nvSpPr>
        <p:spPr>
          <a:xfrm>
            <a:off x="514350" y="5505450"/>
            <a:ext cx="8991600" cy="400050"/>
          </a:xfrm>
          <a:prstGeom prst="roundRect">
            <a:avLst>
              <a:gd name="adj" fmla="val 28571"/>
            </a:avLst>
          </a:prstGeom>
          <a:solidFill>
            <a:srgbClr val="E3E9E2"/>
          </a:solidFill>
          <a:ln w="9525">
            <a:solidFill>
              <a:srgbClr val="CAD5CD"/>
            </a:solidFill>
            <a:prstDash val="solid"/>
          </a:ln>
        </p:spPr>
      </p:sp>
      <p:sp>
        <p:nvSpPr>
          <p:cNvPr id="18" name="s7-action-text">
            <a:extLst>
              <a:ext uri="{FF2B5EF4-FFF2-40B4-BE49-F238E27FC236}">
                <a16:creationId xmlns:a16="http://schemas.microsoft.com/office/drawing/2014/main" id="{C4F1FD33-23EB-417E-B65A-3A957021AFF2}"/>
              </a:ext>
            </a:extLst>
          </p:cNvPr>
          <p:cNvSpPr>
            <a:spLocks noGrp="1"/>
          </p:cNvSpPr>
          <p:nvPr/>
        </p:nvSpPr>
        <p:spPr>
          <a:xfrm>
            <a:off x="685800" y="5562600"/>
            <a:ext cx="8648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125" b="1">
                <a:solidFill>
                  <a:srgbClr val="315C49"/>
                </a:solidFill>
              </a:defRPr>
            </a:pPr>
            <a:r>
              <a:rPr sz="1125" b="1">
                <a:solidFill>
                  <a:srgbClr val="315C49"/>
                </a:solidFill>
              </a:rPr>
              <a:t>Маршрути руху • обладнані заправні майданчики • піддони й сорбенти • протиерозійні роботи • відновлення рослинності</a:t>
            </a:r>
          </a:p>
        </p:txBody>
      </p:sp>
    </p:spTree>
    <p:extLst>
      <p:ext uri="{BB962C8B-B14F-4D97-AF65-F5344CB8AC3E}">
        <p14:creationId xmlns:p14="http://schemas.microsoft.com/office/powerpoint/2010/main" val="1256818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8">
            <a:extLst>
              <a:ext uri="{FF2B5EF4-FFF2-40B4-BE49-F238E27FC236}">
                <a16:creationId xmlns:a16="http://schemas.microsoft.com/office/drawing/2014/main" id="{9714312B-B54A-4142-AA0C-A179FBAE0AC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287000" cy="6858000"/>
          </a:xfrm>
          <a:prstGeom prst="rect">
            <a:avLst/>
          </a:prstGeom>
          <a:solidFill>
            <a:srgbClr val="FBF8F0"/>
          </a:solidFill>
          <a:ln w="9525">
            <a:solidFill>
              <a:srgbClr val="FBF8F0"/>
            </a:solidFill>
            <a:prstDash val="solid"/>
          </a:ln>
        </p:spPr>
      </p:sp>
      <p:sp>
        <p:nvSpPr>
          <p:cNvPr id="3" name="accent-8">
            <a:extLst>
              <a:ext uri="{FF2B5EF4-FFF2-40B4-BE49-F238E27FC236}">
                <a16:creationId xmlns:a16="http://schemas.microsoft.com/office/drawing/2014/main" id="{EB0B3571-9037-4CF5-A4D6-A7CB26FCA83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59A3A"/>
          </a:solidFill>
          <a:ln w="9525">
            <a:solidFill>
              <a:srgbClr val="D59A3A"/>
            </a:solidFill>
            <a:prstDash val="solid"/>
          </a:ln>
        </p:spPr>
      </p:sp>
      <p:sp>
        <p:nvSpPr>
          <p:cNvPr id="4" name="course-8">
            <a:extLst>
              <a:ext uri="{FF2B5EF4-FFF2-40B4-BE49-F238E27FC236}">
                <a16:creationId xmlns:a16="http://schemas.microsoft.com/office/drawing/2014/main" id="{4833053A-9600-4460-8AF7-A75ABE0EAED8}"/>
              </a:ext>
            </a:extLst>
          </p:cNvPr>
          <p:cNvSpPr>
            <a:spLocks noGrp="1"/>
          </p:cNvSpPr>
          <p:nvPr/>
        </p:nvSpPr>
        <p:spPr>
          <a:xfrm>
            <a:off x="514350" y="276225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15C49"/>
                </a:solidFill>
              </a:defRPr>
            </a:pPr>
            <a:r>
              <a:rPr sz="975" b="1">
                <a:solidFill>
                  <a:srgbClr val="315C49"/>
                </a:solidFill>
              </a:rPr>
              <a:t>ВІЙСЬКОВА ЕКОЛОГІЯ</a:t>
            </a:r>
          </a:p>
        </p:txBody>
      </p:sp>
      <p:sp>
        <p:nvSpPr>
          <p:cNvPr id="5" name="section-8">
            <a:extLst>
              <a:ext uri="{FF2B5EF4-FFF2-40B4-BE49-F238E27FC236}">
                <a16:creationId xmlns:a16="http://schemas.microsoft.com/office/drawing/2014/main" id="{66982340-66D8-45E4-A538-C63925D1DB54}"/>
              </a:ext>
            </a:extLst>
          </p:cNvPr>
          <p:cNvSpPr>
            <a:spLocks noGrp="1"/>
          </p:cNvSpPr>
          <p:nvPr/>
        </p:nvSpPr>
        <p:spPr>
          <a:xfrm>
            <a:off x="4000500" y="276225"/>
            <a:ext cx="5619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6F8875"/>
                </a:solidFill>
              </a:defRPr>
            </a:pPr>
            <a:r>
              <a:rPr sz="900" b="1">
                <a:solidFill>
                  <a:srgbClr val="6F8875"/>
                </a:solidFill>
              </a:rPr>
              <a:t>РОСЛИННИЙ І ТВАРИННИЙ СВІТ</a:t>
            </a:r>
          </a:p>
        </p:txBody>
      </p:sp>
      <p:sp>
        <p:nvSpPr>
          <p:cNvPr id="6" name="title-8">
            <a:extLst>
              <a:ext uri="{FF2B5EF4-FFF2-40B4-BE49-F238E27FC236}">
                <a16:creationId xmlns:a16="http://schemas.microsoft.com/office/drawing/2014/main" id="{4DF00045-7F21-4699-9BB5-C3AFD6B9C5AE}"/>
              </a:ext>
            </a:extLst>
          </p:cNvPr>
          <p:cNvSpPr>
            <a:spLocks noGrp="1"/>
          </p:cNvSpPr>
          <p:nvPr/>
        </p:nvSpPr>
        <p:spPr>
          <a:xfrm>
            <a:off x="514350" y="638175"/>
            <a:ext cx="90678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83027"/>
                </a:solidFill>
              </a:defRPr>
            </a:pPr>
            <a:r>
              <a:rPr sz="2700" b="1">
                <a:solidFill>
                  <a:srgbClr val="183027"/>
                </a:solidFill>
              </a:rPr>
              <a:t>Порушення оселищ, шум, світло й пожежі змінюють поведінку та виживання видів</a:t>
            </a:r>
          </a:p>
        </p:txBody>
      </p:sp>
      <p:sp>
        <p:nvSpPr>
          <p:cNvPr id="7" name="rule-8">
            <a:extLst>
              <a:ext uri="{FF2B5EF4-FFF2-40B4-BE49-F238E27FC236}">
                <a16:creationId xmlns:a16="http://schemas.microsoft.com/office/drawing/2014/main" id="{A94CD0B3-49B8-49B7-B5DC-FAC4A482A861}"/>
              </a:ext>
            </a:extLst>
          </p:cNvPr>
          <p:cNvSpPr>
            <a:spLocks noGrp="1"/>
          </p:cNvSpPr>
          <p:nvPr/>
        </p:nvSpPr>
        <p:spPr>
          <a:xfrm>
            <a:off x="514350" y="1524000"/>
            <a:ext cx="9067800" cy="38100"/>
          </a:xfrm>
          <a:prstGeom prst="rect">
            <a:avLst/>
          </a:prstGeom>
          <a:solidFill>
            <a:srgbClr val="D59A3A"/>
          </a:solidFill>
          <a:ln w="9525">
            <a:solidFill>
              <a:srgbClr val="D59A3A"/>
            </a:solidFill>
            <a:prstDash val="solid"/>
          </a:ln>
        </p:spPr>
      </p:sp>
      <p:sp>
        <p:nvSpPr>
          <p:cNvPr id="8" name="num-8">
            <a:extLst>
              <a:ext uri="{FF2B5EF4-FFF2-40B4-BE49-F238E27FC236}">
                <a16:creationId xmlns:a16="http://schemas.microsoft.com/office/drawing/2014/main" id="{F2841729-FBC6-4A4F-A95C-BEF013112E61}"/>
              </a:ext>
            </a:extLst>
          </p:cNvPr>
          <p:cNvSpPr>
            <a:spLocks noGrp="1"/>
          </p:cNvSpPr>
          <p:nvPr/>
        </p:nvSpPr>
        <p:spPr>
          <a:xfrm>
            <a:off x="10668000" y="419100"/>
            <a:ext cx="9906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300" b="1">
                <a:solidFill>
                  <a:srgbClr val="FFFFFF"/>
                </a:solidFill>
              </a:defRPr>
            </a:pPr>
            <a:r>
              <a:rPr sz="3300" b="1">
                <a:solidFill>
                  <a:srgbClr val="FFFFFF"/>
                </a:solidFill>
              </a:rPr>
              <a:t>08</a:t>
            </a:r>
          </a:p>
        </p:txBody>
      </p:sp>
      <p:sp>
        <p:nvSpPr>
          <p:cNvPr id="9" name="footer-8">
            <a:extLst>
              <a:ext uri="{FF2B5EF4-FFF2-40B4-BE49-F238E27FC236}">
                <a16:creationId xmlns:a16="http://schemas.microsoft.com/office/drawing/2014/main" id="{AC85763B-68D8-4D66-A30C-662E62F0CAD3}"/>
              </a:ext>
            </a:extLst>
          </p:cNvPr>
          <p:cNvSpPr>
            <a:spLocks noGrp="1"/>
          </p:cNvSpPr>
          <p:nvPr/>
        </p:nvSpPr>
        <p:spPr>
          <a:xfrm>
            <a:off x="10477500" y="6248400"/>
            <a:ext cx="1371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ОСНОВИ ВІЙСЬКОВОЇ ЕКОЛОГІЇ</a:t>
            </a:r>
          </a:p>
        </p:txBody>
      </p:sp>
      <p:sp>
        <p:nvSpPr>
          <p:cNvPr id="10" name="s8-num-0">
            <a:extLst>
              <a:ext uri="{FF2B5EF4-FFF2-40B4-BE49-F238E27FC236}">
                <a16:creationId xmlns:a16="http://schemas.microsoft.com/office/drawing/2014/main" id="{7AD6F13C-21A5-4386-B128-477CFB1934A0}"/>
              </a:ext>
            </a:extLst>
          </p:cNvPr>
          <p:cNvSpPr>
            <a:spLocks noGrp="1"/>
          </p:cNvSpPr>
          <p:nvPr/>
        </p:nvSpPr>
        <p:spPr>
          <a:xfrm>
            <a:off x="514350" y="1924050"/>
            <a:ext cx="6858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325" b="1">
                <a:solidFill>
                  <a:srgbClr val="D59A3A"/>
                </a:solidFill>
              </a:defRPr>
            </a:pPr>
            <a:r>
              <a:rPr sz="2325" b="1">
                <a:solidFill>
                  <a:srgbClr val="D59A3A"/>
                </a:solidFill>
              </a:rPr>
              <a:t>01</a:t>
            </a:r>
          </a:p>
        </p:txBody>
      </p:sp>
      <p:sp>
        <p:nvSpPr>
          <p:cNvPr id="11" name="s8-head-0">
            <a:extLst>
              <a:ext uri="{FF2B5EF4-FFF2-40B4-BE49-F238E27FC236}">
                <a16:creationId xmlns:a16="http://schemas.microsoft.com/office/drawing/2014/main" id="{B4F0707D-5CBE-4E22-AF1E-D20764FCCB0E}"/>
              </a:ext>
            </a:extLst>
          </p:cNvPr>
          <p:cNvSpPr>
            <a:spLocks noGrp="1"/>
          </p:cNvSpPr>
          <p:nvPr/>
        </p:nvSpPr>
        <p:spPr>
          <a:xfrm>
            <a:off x="514350" y="2514600"/>
            <a:ext cx="2571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83027"/>
                </a:solidFill>
              </a:defRPr>
            </a:pPr>
            <a:r>
              <a:rPr sz="1650" b="1">
                <a:solidFill>
                  <a:srgbClr val="183027"/>
                </a:solidFill>
              </a:rPr>
              <a:t>Оселища</a:t>
            </a:r>
          </a:p>
        </p:txBody>
      </p:sp>
      <p:sp>
        <p:nvSpPr>
          <p:cNvPr id="12" name="s8-body-0">
            <a:extLst>
              <a:ext uri="{FF2B5EF4-FFF2-40B4-BE49-F238E27FC236}">
                <a16:creationId xmlns:a16="http://schemas.microsoft.com/office/drawing/2014/main" id="{AB61345F-F55A-47EB-94FA-762459E569B6}"/>
              </a:ext>
            </a:extLst>
          </p:cNvPr>
          <p:cNvSpPr>
            <a:spLocks noGrp="1"/>
          </p:cNvSpPr>
          <p:nvPr/>
        </p:nvSpPr>
        <p:spPr>
          <a:xfrm>
            <a:off x="514350" y="2990850"/>
            <a:ext cx="2571750" cy="1381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C65"/>
                </a:solidFill>
              </a:defRPr>
            </a:pPr>
            <a:r>
              <a:rPr sz="1350" b="0">
                <a:solidFill>
                  <a:srgbClr val="5F6C65"/>
                </a:solidFill>
              </a:rPr>
              <a:t>Дороги, фортифікації та рух техніки знищують або фрагментують природні території.</a:t>
            </a:r>
          </a:p>
        </p:txBody>
      </p:sp>
      <p:sp>
        <p:nvSpPr>
          <p:cNvPr id="13" name="s8-line-0">
            <a:extLst>
              <a:ext uri="{FF2B5EF4-FFF2-40B4-BE49-F238E27FC236}">
                <a16:creationId xmlns:a16="http://schemas.microsoft.com/office/drawing/2014/main" id="{23CBF068-C49E-4082-85B8-0A5FE97D4CD4}"/>
              </a:ext>
            </a:extLst>
          </p:cNvPr>
          <p:cNvSpPr>
            <a:spLocks noGrp="1"/>
          </p:cNvSpPr>
          <p:nvPr/>
        </p:nvSpPr>
        <p:spPr>
          <a:xfrm>
            <a:off x="514350" y="4552950"/>
            <a:ext cx="2571750" cy="38100"/>
          </a:xfrm>
          <a:prstGeom prst="rect">
            <a:avLst/>
          </a:prstGeom>
          <a:solidFill>
            <a:srgbClr val="315C49"/>
          </a:solidFill>
          <a:ln w="9525">
            <a:solidFill>
              <a:srgbClr val="315C49"/>
            </a:solidFill>
            <a:prstDash val="solid"/>
          </a:ln>
        </p:spPr>
      </p:sp>
      <p:sp>
        <p:nvSpPr>
          <p:cNvPr id="14" name="s8-num-1">
            <a:extLst>
              <a:ext uri="{FF2B5EF4-FFF2-40B4-BE49-F238E27FC236}">
                <a16:creationId xmlns:a16="http://schemas.microsoft.com/office/drawing/2014/main" id="{0FD22606-15FD-48E3-B38A-4581F6BF689D}"/>
              </a:ext>
            </a:extLst>
          </p:cNvPr>
          <p:cNvSpPr>
            <a:spLocks noGrp="1"/>
          </p:cNvSpPr>
          <p:nvPr/>
        </p:nvSpPr>
        <p:spPr>
          <a:xfrm>
            <a:off x="3543300" y="1924050"/>
            <a:ext cx="6858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325" b="1">
                <a:solidFill>
                  <a:srgbClr val="D59A3A"/>
                </a:solidFill>
              </a:defRPr>
            </a:pPr>
            <a:r>
              <a:rPr sz="2325" b="1">
                <a:solidFill>
                  <a:srgbClr val="D59A3A"/>
                </a:solidFill>
              </a:rPr>
              <a:t>02</a:t>
            </a:r>
          </a:p>
        </p:txBody>
      </p:sp>
      <p:sp>
        <p:nvSpPr>
          <p:cNvPr id="15" name="s8-head-1">
            <a:extLst>
              <a:ext uri="{FF2B5EF4-FFF2-40B4-BE49-F238E27FC236}">
                <a16:creationId xmlns:a16="http://schemas.microsoft.com/office/drawing/2014/main" id="{07AC4A6F-1F57-4D05-ACF2-C27877F9352B}"/>
              </a:ext>
            </a:extLst>
          </p:cNvPr>
          <p:cNvSpPr>
            <a:spLocks noGrp="1"/>
          </p:cNvSpPr>
          <p:nvPr/>
        </p:nvSpPr>
        <p:spPr>
          <a:xfrm>
            <a:off x="3543300" y="2514600"/>
            <a:ext cx="2571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83027"/>
                </a:solidFill>
              </a:defRPr>
            </a:pPr>
            <a:r>
              <a:rPr sz="1650" b="1">
                <a:solidFill>
                  <a:srgbClr val="183027"/>
                </a:solidFill>
              </a:rPr>
              <a:t>Шум і світло</a:t>
            </a:r>
          </a:p>
        </p:txBody>
      </p:sp>
      <p:sp>
        <p:nvSpPr>
          <p:cNvPr id="16" name="s8-body-1">
            <a:extLst>
              <a:ext uri="{FF2B5EF4-FFF2-40B4-BE49-F238E27FC236}">
                <a16:creationId xmlns:a16="http://schemas.microsoft.com/office/drawing/2014/main" id="{EDA791A7-DD31-4D71-87EE-15F7E4ECE699}"/>
              </a:ext>
            </a:extLst>
          </p:cNvPr>
          <p:cNvSpPr>
            <a:spLocks noGrp="1"/>
          </p:cNvSpPr>
          <p:nvPr/>
        </p:nvSpPr>
        <p:spPr>
          <a:xfrm>
            <a:off x="3543300" y="2990850"/>
            <a:ext cx="2571750" cy="1381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C65"/>
                </a:solidFill>
              </a:defRPr>
            </a:pPr>
            <a:r>
              <a:rPr sz="1350" b="0">
                <a:solidFill>
                  <a:srgbClr val="5F6C65"/>
                </a:solidFill>
              </a:rPr>
              <a:t>Порушуються комунікація, міграція, розмноження та добові цикли тварин.</a:t>
            </a:r>
          </a:p>
        </p:txBody>
      </p:sp>
      <p:sp>
        <p:nvSpPr>
          <p:cNvPr id="17" name="s8-line-1">
            <a:extLst>
              <a:ext uri="{FF2B5EF4-FFF2-40B4-BE49-F238E27FC236}">
                <a16:creationId xmlns:a16="http://schemas.microsoft.com/office/drawing/2014/main" id="{A1DF3066-740F-4B64-9908-11D8FE49D949}"/>
              </a:ext>
            </a:extLst>
          </p:cNvPr>
          <p:cNvSpPr>
            <a:spLocks noGrp="1"/>
          </p:cNvSpPr>
          <p:nvPr/>
        </p:nvSpPr>
        <p:spPr>
          <a:xfrm>
            <a:off x="3543300" y="4552950"/>
            <a:ext cx="2571750" cy="38100"/>
          </a:xfrm>
          <a:prstGeom prst="rect">
            <a:avLst/>
          </a:prstGeom>
          <a:solidFill>
            <a:srgbClr val="4C7780"/>
          </a:solidFill>
          <a:ln w="9525">
            <a:solidFill>
              <a:srgbClr val="4C7780"/>
            </a:solidFill>
            <a:prstDash val="solid"/>
          </a:ln>
        </p:spPr>
      </p:sp>
      <p:sp>
        <p:nvSpPr>
          <p:cNvPr id="18" name="s8-num-2">
            <a:extLst>
              <a:ext uri="{FF2B5EF4-FFF2-40B4-BE49-F238E27FC236}">
                <a16:creationId xmlns:a16="http://schemas.microsoft.com/office/drawing/2014/main" id="{C39A3A8B-2BB4-4273-A25A-7641F30A1027}"/>
              </a:ext>
            </a:extLst>
          </p:cNvPr>
          <p:cNvSpPr>
            <a:spLocks noGrp="1"/>
          </p:cNvSpPr>
          <p:nvPr/>
        </p:nvSpPr>
        <p:spPr>
          <a:xfrm>
            <a:off x="6572250" y="1924050"/>
            <a:ext cx="6858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325" b="1">
                <a:solidFill>
                  <a:srgbClr val="D59A3A"/>
                </a:solidFill>
              </a:defRPr>
            </a:pPr>
            <a:r>
              <a:rPr sz="2325" b="1">
                <a:solidFill>
                  <a:srgbClr val="D59A3A"/>
                </a:solidFill>
              </a:rPr>
              <a:t>03</a:t>
            </a:r>
          </a:p>
        </p:txBody>
      </p:sp>
      <p:sp>
        <p:nvSpPr>
          <p:cNvPr id="19" name="s8-head-2">
            <a:extLst>
              <a:ext uri="{FF2B5EF4-FFF2-40B4-BE49-F238E27FC236}">
                <a16:creationId xmlns:a16="http://schemas.microsoft.com/office/drawing/2014/main" id="{A5EFFF75-D78F-483D-B602-0E446EB0BC97}"/>
              </a:ext>
            </a:extLst>
          </p:cNvPr>
          <p:cNvSpPr>
            <a:spLocks noGrp="1"/>
          </p:cNvSpPr>
          <p:nvPr/>
        </p:nvSpPr>
        <p:spPr>
          <a:xfrm>
            <a:off x="6572250" y="2514600"/>
            <a:ext cx="2571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83027"/>
                </a:solidFill>
              </a:defRPr>
            </a:pPr>
            <a:r>
              <a:rPr sz="1650" b="1">
                <a:solidFill>
                  <a:srgbClr val="183027"/>
                </a:solidFill>
              </a:rPr>
              <a:t>Пожежі</a:t>
            </a:r>
          </a:p>
        </p:txBody>
      </p:sp>
      <p:sp>
        <p:nvSpPr>
          <p:cNvPr id="20" name="s8-body-2">
            <a:extLst>
              <a:ext uri="{FF2B5EF4-FFF2-40B4-BE49-F238E27FC236}">
                <a16:creationId xmlns:a16="http://schemas.microsoft.com/office/drawing/2014/main" id="{13014689-80C7-431D-877C-C9A51A23A33C}"/>
              </a:ext>
            </a:extLst>
          </p:cNvPr>
          <p:cNvSpPr>
            <a:spLocks noGrp="1"/>
          </p:cNvSpPr>
          <p:nvPr/>
        </p:nvSpPr>
        <p:spPr>
          <a:xfrm>
            <a:off x="6572250" y="2990850"/>
            <a:ext cx="2571750" cy="1381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C65"/>
                </a:solidFill>
              </a:defRPr>
            </a:pPr>
            <a:r>
              <a:rPr sz="1350" b="0">
                <a:solidFill>
                  <a:srgbClr val="5F6C65"/>
                </a:solidFill>
              </a:rPr>
              <a:t>Гинуть рослини й тварини, руйнуються гніздування, посилюються дим і ерозія.</a:t>
            </a:r>
          </a:p>
        </p:txBody>
      </p:sp>
      <p:sp>
        <p:nvSpPr>
          <p:cNvPr id="21" name="s8-line-2">
            <a:extLst>
              <a:ext uri="{FF2B5EF4-FFF2-40B4-BE49-F238E27FC236}">
                <a16:creationId xmlns:a16="http://schemas.microsoft.com/office/drawing/2014/main" id="{95A6319D-0C4F-49CA-BF39-9FFB5CECED87}"/>
              </a:ext>
            </a:extLst>
          </p:cNvPr>
          <p:cNvSpPr>
            <a:spLocks noGrp="1"/>
          </p:cNvSpPr>
          <p:nvPr/>
        </p:nvSpPr>
        <p:spPr>
          <a:xfrm>
            <a:off x="6572250" y="4552950"/>
            <a:ext cx="2571750" cy="38100"/>
          </a:xfrm>
          <a:prstGeom prst="rect">
            <a:avLst/>
          </a:prstGeom>
          <a:solidFill>
            <a:srgbClr val="9A5733"/>
          </a:solidFill>
          <a:ln w="9525">
            <a:solidFill>
              <a:srgbClr val="9A5733"/>
            </a:solidFill>
            <a:prstDash val="solid"/>
          </a:ln>
        </p:spPr>
      </p:sp>
      <p:sp>
        <p:nvSpPr>
          <p:cNvPr id="22" name="s8-callout">
            <a:extLst>
              <a:ext uri="{FF2B5EF4-FFF2-40B4-BE49-F238E27FC236}">
                <a16:creationId xmlns:a16="http://schemas.microsoft.com/office/drawing/2014/main" id="{CCFC9CDB-41E9-4264-A727-B0886289614F}"/>
              </a:ext>
            </a:extLst>
          </p:cNvPr>
          <p:cNvSpPr>
            <a:spLocks noGrp="1"/>
          </p:cNvSpPr>
          <p:nvPr/>
        </p:nvSpPr>
        <p:spPr>
          <a:xfrm>
            <a:off x="514350" y="5095875"/>
            <a:ext cx="89916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315C49"/>
                </a:solidFill>
              </a:defRPr>
            </a:pPr>
            <a:r>
              <a:rPr sz="1650" b="1">
                <a:solidFill>
                  <a:srgbClr val="315C49"/>
                </a:solidFill>
              </a:rPr>
              <a:t>Особлива обережність потрібна на територіях природно-заповідного фонду та поблизу них.</a:t>
            </a:r>
          </a:p>
        </p:txBody>
      </p:sp>
    </p:spTree>
    <p:extLst>
      <p:ext uri="{BB962C8B-B14F-4D97-AF65-F5344CB8AC3E}">
        <p14:creationId xmlns:p14="http://schemas.microsoft.com/office/powerpoint/2010/main" val="142736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9">
            <a:extLst>
              <a:ext uri="{FF2B5EF4-FFF2-40B4-BE49-F238E27FC236}">
                <a16:creationId xmlns:a16="http://schemas.microsoft.com/office/drawing/2014/main" id="{8E888739-A6EC-4C8D-9737-97142B110EE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287000" cy="6858000"/>
          </a:xfrm>
          <a:prstGeom prst="rect">
            <a:avLst/>
          </a:prstGeom>
          <a:solidFill>
            <a:srgbClr val="FBF8F0"/>
          </a:solidFill>
          <a:ln w="9525">
            <a:solidFill>
              <a:srgbClr val="FBF8F0"/>
            </a:solidFill>
            <a:prstDash val="solid"/>
          </a:ln>
        </p:spPr>
      </p:sp>
      <p:sp>
        <p:nvSpPr>
          <p:cNvPr id="3" name="accent-9">
            <a:extLst>
              <a:ext uri="{FF2B5EF4-FFF2-40B4-BE49-F238E27FC236}">
                <a16:creationId xmlns:a16="http://schemas.microsoft.com/office/drawing/2014/main" id="{F92608A1-B734-4782-90DB-742D911FD66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59A3A"/>
          </a:solidFill>
          <a:ln w="9525">
            <a:solidFill>
              <a:srgbClr val="D59A3A"/>
            </a:solidFill>
            <a:prstDash val="solid"/>
          </a:ln>
        </p:spPr>
      </p:sp>
      <p:sp>
        <p:nvSpPr>
          <p:cNvPr id="4" name="course-9">
            <a:extLst>
              <a:ext uri="{FF2B5EF4-FFF2-40B4-BE49-F238E27FC236}">
                <a16:creationId xmlns:a16="http://schemas.microsoft.com/office/drawing/2014/main" id="{960FB3EC-B9AD-4D76-8D44-0C63AA80A55F}"/>
              </a:ext>
            </a:extLst>
          </p:cNvPr>
          <p:cNvSpPr>
            <a:spLocks noGrp="1"/>
          </p:cNvSpPr>
          <p:nvPr/>
        </p:nvSpPr>
        <p:spPr>
          <a:xfrm>
            <a:off x="514350" y="276225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15C49"/>
                </a:solidFill>
              </a:defRPr>
            </a:pPr>
            <a:r>
              <a:rPr sz="975" b="1">
                <a:solidFill>
                  <a:srgbClr val="315C49"/>
                </a:solidFill>
              </a:rPr>
              <a:t>ВІЙСЬКОВА ЕКОЛОГІЯ</a:t>
            </a:r>
          </a:p>
        </p:txBody>
      </p:sp>
      <p:sp>
        <p:nvSpPr>
          <p:cNvPr id="5" name="section-9">
            <a:extLst>
              <a:ext uri="{FF2B5EF4-FFF2-40B4-BE49-F238E27FC236}">
                <a16:creationId xmlns:a16="http://schemas.microsoft.com/office/drawing/2014/main" id="{CEFA65A7-05A8-4BF0-84A5-FEF486C2E6FF}"/>
              </a:ext>
            </a:extLst>
          </p:cNvPr>
          <p:cNvSpPr>
            <a:spLocks noGrp="1"/>
          </p:cNvSpPr>
          <p:nvPr/>
        </p:nvSpPr>
        <p:spPr>
          <a:xfrm>
            <a:off x="4000500" y="276225"/>
            <a:ext cx="5619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6F8875"/>
                </a:solidFill>
              </a:defRPr>
            </a:pPr>
            <a:r>
              <a:rPr sz="900" b="1">
                <a:solidFill>
                  <a:srgbClr val="6F8875"/>
                </a:solidFill>
              </a:rPr>
              <a:t>КЛАСИФІКАЦІЯ ЗАБРУДНЕННЯ</a:t>
            </a:r>
          </a:p>
        </p:txBody>
      </p:sp>
      <p:sp>
        <p:nvSpPr>
          <p:cNvPr id="6" name="title-9">
            <a:extLst>
              <a:ext uri="{FF2B5EF4-FFF2-40B4-BE49-F238E27FC236}">
                <a16:creationId xmlns:a16="http://schemas.microsoft.com/office/drawing/2014/main" id="{6026F3E1-22D7-4937-8A40-FBEDC5C006C3}"/>
              </a:ext>
            </a:extLst>
          </p:cNvPr>
          <p:cNvSpPr>
            <a:spLocks noGrp="1"/>
          </p:cNvSpPr>
          <p:nvPr/>
        </p:nvSpPr>
        <p:spPr>
          <a:xfrm>
            <a:off x="514350" y="638175"/>
            <a:ext cx="90678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83027"/>
                </a:solidFill>
              </a:defRPr>
            </a:pPr>
            <a:r>
              <a:rPr sz="2700" b="1">
                <a:solidFill>
                  <a:srgbClr val="183027"/>
                </a:solidFill>
              </a:rPr>
              <a:t>Тип забруднення визначає шлях впливу, засоби контролю та захисту</a:t>
            </a:r>
          </a:p>
        </p:txBody>
      </p:sp>
      <p:sp>
        <p:nvSpPr>
          <p:cNvPr id="7" name="rule-9">
            <a:extLst>
              <a:ext uri="{FF2B5EF4-FFF2-40B4-BE49-F238E27FC236}">
                <a16:creationId xmlns:a16="http://schemas.microsoft.com/office/drawing/2014/main" id="{EDAE820D-9B10-4262-9C76-4697593A5B7C}"/>
              </a:ext>
            </a:extLst>
          </p:cNvPr>
          <p:cNvSpPr>
            <a:spLocks noGrp="1"/>
          </p:cNvSpPr>
          <p:nvPr/>
        </p:nvSpPr>
        <p:spPr>
          <a:xfrm>
            <a:off x="514350" y="1524000"/>
            <a:ext cx="9067800" cy="38100"/>
          </a:xfrm>
          <a:prstGeom prst="rect">
            <a:avLst/>
          </a:prstGeom>
          <a:solidFill>
            <a:srgbClr val="D59A3A"/>
          </a:solidFill>
          <a:ln w="9525">
            <a:solidFill>
              <a:srgbClr val="D59A3A"/>
            </a:solidFill>
            <a:prstDash val="solid"/>
          </a:ln>
        </p:spPr>
      </p:sp>
      <p:sp>
        <p:nvSpPr>
          <p:cNvPr id="8" name="num-9">
            <a:extLst>
              <a:ext uri="{FF2B5EF4-FFF2-40B4-BE49-F238E27FC236}">
                <a16:creationId xmlns:a16="http://schemas.microsoft.com/office/drawing/2014/main" id="{49C36A04-AA58-440F-A0F9-D2453A6F7D09}"/>
              </a:ext>
            </a:extLst>
          </p:cNvPr>
          <p:cNvSpPr>
            <a:spLocks noGrp="1"/>
          </p:cNvSpPr>
          <p:nvPr/>
        </p:nvSpPr>
        <p:spPr>
          <a:xfrm>
            <a:off x="10668000" y="419100"/>
            <a:ext cx="9906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300" b="1">
                <a:solidFill>
                  <a:srgbClr val="FFFFFF"/>
                </a:solidFill>
              </a:defRPr>
            </a:pPr>
            <a:r>
              <a:rPr sz="3300" b="1">
                <a:solidFill>
                  <a:srgbClr val="FFFFFF"/>
                </a:solidFill>
              </a:rPr>
              <a:t>09</a:t>
            </a:r>
          </a:p>
        </p:txBody>
      </p:sp>
      <p:sp>
        <p:nvSpPr>
          <p:cNvPr id="9" name="footer-9">
            <a:extLst>
              <a:ext uri="{FF2B5EF4-FFF2-40B4-BE49-F238E27FC236}">
                <a16:creationId xmlns:a16="http://schemas.microsoft.com/office/drawing/2014/main" id="{E3762341-81A0-4BA5-BCDD-0918FA289B0B}"/>
              </a:ext>
            </a:extLst>
          </p:cNvPr>
          <p:cNvSpPr>
            <a:spLocks noGrp="1"/>
          </p:cNvSpPr>
          <p:nvPr/>
        </p:nvSpPr>
        <p:spPr>
          <a:xfrm>
            <a:off x="10477500" y="6248400"/>
            <a:ext cx="1371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ОСНОВИ ВІЙСЬКОВОЇ ЕКОЛОГІЇ</a:t>
            </a:r>
          </a:p>
        </p:txBody>
      </p:sp>
      <p:sp>
        <p:nvSpPr>
          <p:cNvPr id="10" name="s9-accent-0">
            <a:extLst>
              <a:ext uri="{FF2B5EF4-FFF2-40B4-BE49-F238E27FC236}">
                <a16:creationId xmlns:a16="http://schemas.microsoft.com/office/drawing/2014/main" id="{616263F7-718F-4FBF-BCEC-976E3BD0FBB4}"/>
              </a:ext>
            </a:extLst>
          </p:cNvPr>
          <p:cNvSpPr>
            <a:spLocks noGrp="1"/>
          </p:cNvSpPr>
          <p:nvPr/>
        </p:nvSpPr>
        <p:spPr>
          <a:xfrm>
            <a:off x="514350" y="1971675"/>
            <a:ext cx="76200" cy="1428750"/>
          </a:xfrm>
          <a:prstGeom prst="rect">
            <a:avLst/>
          </a:prstGeom>
          <a:solidFill>
            <a:srgbClr val="4C7780"/>
          </a:solidFill>
          <a:ln w="9525">
            <a:solidFill>
              <a:srgbClr val="4C7780"/>
            </a:solidFill>
            <a:prstDash val="solid"/>
          </a:ln>
        </p:spPr>
      </p:sp>
      <p:sp>
        <p:nvSpPr>
          <p:cNvPr id="11" name="s9-head-0">
            <a:extLst>
              <a:ext uri="{FF2B5EF4-FFF2-40B4-BE49-F238E27FC236}">
                <a16:creationId xmlns:a16="http://schemas.microsoft.com/office/drawing/2014/main" id="{2EA4D532-A384-49A3-8B03-EC7625DCFF1C}"/>
              </a:ext>
            </a:extLst>
          </p:cNvPr>
          <p:cNvSpPr>
            <a:spLocks noGrp="1"/>
          </p:cNvSpPr>
          <p:nvPr/>
        </p:nvSpPr>
        <p:spPr>
          <a:xfrm>
            <a:off x="781050" y="2019300"/>
            <a:ext cx="3714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83027"/>
                </a:solidFill>
              </a:defRPr>
            </a:pPr>
            <a:r>
              <a:rPr sz="1650" b="1">
                <a:solidFill>
                  <a:srgbClr val="183027"/>
                </a:solidFill>
              </a:rPr>
              <a:t>ФІЗИЧНЕ</a:t>
            </a:r>
          </a:p>
        </p:txBody>
      </p:sp>
      <p:sp>
        <p:nvSpPr>
          <p:cNvPr id="12" name="s9-body-0">
            <a:extLst>
              <a:ext uri="{FF2B5EF4-FFF2-40B4-BE49-F238E27FC236}">
                <a16:creationId xmlns:a16="http://schemas.microsoft.com/office/drawing/2014/main" id="{7973DC52-9B52-457E-9571-DDE2BCA7F715}"/>
              </a:ext>
            </a:extLst>
          </p:cNvPr>
          <p:cNvSpPr>
            <a:spLocks noGrp="1"/>
          </p:cNvSpPr>
          <p:nvPr/>
        </p:nvSpPr>
        <p:spPr>
          <a:xfrm>
            <a:off x="781050" y="2428875"/>
            <a:ext cx="3714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C65"/>
                </a:solidFill>
              </a:defRPr>
            </a:pPr>
            <a:r>
              <a:rPr sz="1350" b="0">
                <a:solidFill>
                  <a:srgbClr val="5F6C65"/>
                </a:solidFill>
              </a:rPr>
              <a:t>шум • вібрація • тепло</a:t>
            </a:r>
          </a:p>
          <a:p>
            <a:pPr algn="l">
              <a:defRPr sz="1350" b="0">
                <a:solidFill>
                  <a:srgbClr val="5F6C65"/>
                </a:solidFill>
              </a:defRPr>
            </a:pPr>
            <a:r>
              <a:rPr sz="1350" b="0">
                <a:solidFill>
                  <a:srgbClr val="5F6C65"/>
                </a:solidFill>
              </a:rPr>
              <a:t>електромагнітні поля • світло</a:t>
            </a:r>
          </a:p>
        </p:txBody>
      </p:sp>
      <p:sp>
        <p:nvSpPr>
          <p:cNvPr id="13" name="s9-accent-1">
            <a:extLst>
              <a:ext uri="{FF2B5EF4-FFF2-40B4-BE49-F238E27FC236}">
                <a16:creationId xmlns:a16="http://schemas.microsoft.com/office/drawing/2014/main" id="{CB83DAB4-96BB-4C98-930A-74C3A69068FF}"/>
              </a:ext>
            </a:extLst>
          </p:cNvPr>
          <p:cNvSpPr>
            <a:spLocks noGrp="1"/>
          </p:cNvSpPr>
          <p:nvPr/>
        </p:nvSpPr>
        <p:spPr>
          <a:xfrm>
            <a:off x="5124450" y="1971675"/>
            <a:ext cx="76200" cy="1428750"/>
          </a:xfrm>
          <a:prstGeom prst="rect">
            <a:avLst/>
          </a:prstGeom>
          <a:solidFill>
            <a:srgbClr val="9A5733"/>
          </a:solidFill>
          <a:ln w="9525">
            <a:solidFill>
              <a:srgbClr val="9A5733"/>
            </a:solidFill>
            <a:prstDash val="solid"/>
          </a:ln>
        </p:spPr>
      </p:sp>
      <p:sp>
        <p:nvSpPr>
          <p:cNvPr id="14" name="s9-head-1">
            <a:extLst>
              <a:ext uri="{FF2B5EF4-FFF2-40B4-BE49-F238E27FC236}">
                <a16:creationId xmlns:a16="http://schemas.microsoft.com/office/drawing/2014/main" id="{CF78EBBE-7BB9-4B77-8464-55AC764346E4}"/>
              </a:ext>
            </a:extLst>
          </p:cNvPr>
          <p:cNvSpPr>
            <a:spLocks noGrp="1"/>
          </p:cNvSpPr>
          <p:nvPr/>
        </p:nvSpPr>
        <p:spPr>
          <a:xfrm>
            <a:off x="5391150" y="2019300"/>
            <a:ext cx="3714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83027"/>
                </a:solidFill>
              </a:defRPr>
            </a:pPr>
            <a:r>
              <a:rPr sz="1650" b="1">
                <a:solidFill>
                  <a:srgbClr val="183027"/>
                </a:solidFill>
              </a:rPr>
              <a:t>ХІМІЧНЕ</a:t>
            </a:r>
          </a:p>
        </p:txBody>
      </p:sp>
      <p:sp>
        <p:nvSpPr>
          <p:cNvPr id="15" name="s9-body-1">
            <a:extLst>
              <a:ext uri="{FF2B5EF4-FFF2-40B4-BE49-F238E27FC236}">
                <a16:creationId xmlns:a16="http://schemas.microsoft.com/office/drawing/2014/main" id="{77B8D329-9686-4A6C-BEA3-5BF6323A55BC}"/>
              </a:ext>
            </a:extLst>
          </p:cNvPr>
          <p:cNvSpPr>
            <a:spLocks noGrp="1"/>
          </p:cNvSpPr>
          <p:nvPr/>
        </p:nvSpPr>
        <p:spPr>
          <a:xfrm>
            <a:off x="5391150" y="2428875"/>
            <a:ext cx="3714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C65"/>
                </a:solidFill>
              </a:defRPr>
            </a:pPr>
            <a:r>
              <a:rPr sz="1350" b="0">
                <a:solidFill>
                  <a:srgbClr val="5F6C65"/>
                </a:solidFill>
              </a:rPr>
              <a:t>гострий або хронічний вплив</a:t>
            </a:r>
          </a:p>
          <a:p>
            <a:pPr algn="l">
              <a:defRPr sz="1350" b="0">
                <a:solidFill>
                  <a:srgbClr val="5F6C65"/>
                </a:solidFill>
              </a:defRPr>
            </a:pPr>
            <a:r>
              <a:rPr sz="1350" b="0">
                <a:solidFill>
                  <a:srgbClr val="5F6C65"/>
                </a:solidFill>
              </a:rPr>
              <a:t>локальний або регіональний масштаб</a:t>
            </a:r>
          </a:p>
        </p:txBody>
      </p:sp>
      <p:sp>
        <p:nvSpPr>
          <p:cNvPr id="16" name="s9-accent-2">
            <a:extLst>
              <a:ext uri="{FF2B5EF4-FFF2-40B4-BE49-F238E27FC236}">
                <a16:creationId xmlns:a16="http://schemas.microsoft.com/office/drawing/2014/main" id="{115D6437-4535-46EB-AA76-4F5EBB437E94}"/>
              </a:ext>
            </a:extLst>
          </p:cNvPr>
          <p:cNvSpPr>
            <a:spLocks noGrp="1"/>
          </p:cNvSpPr>
          <p:nvPr/>
        </p:nvSpPr>
        <p:spPr>
          <a:xfrm>
            <a:off x="514350" y="3781425"/>
            <a:ext cx="76200" cy="1428750"/>
          </a:xfrm>
          <a:prstGeom prst="rect">
            <a:avLst/>
          </a:prstGeom>
          <a:solidFill>
            <a:srgbClr val="315C49"/>
          </a:solidFill>
          <a:ln w="9525">
            <a:solidFill>
              <a:srgbClr val="315C49"/>
            </a:solidFill>
            <a:prstDash val="solid"/>
          </a:ln>
        </p:spPr>
      </p:sp>
      <p:sp>
        <p:nvSpPr>
          <p:cNvPr id="17" name="s9-head-2">
            <a:extLst>
              <a:ext uri="{FF2B5EF4-FFF2-40B4-BE49-F238E27FC236}">
                <a16:creationId xmlns:a16="http://schemas.microsoft.com/office/drawing/2014/main" id="{5EE1882B-88D2-498C-B261-076183449308}"/>
              </a:ext>
            </a:extLst>
          </p:cNvPr>
          <p:cNvSpPr>
            <a:spLocks noGrp="1"/>
          </p:cNvSpPr>
          <p:nvPr/>
        </p:nvSpPr>
        <p:spPr>
          <a:xfrm>
            <a:off x="781050" y="3829050"/>
            <a:ext cx="3714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83027"/>
                </a:solidFill>
              </a:defRPr>
            </a:pPr>
            <a:r>
              <a:rPr sz="1650" b="1">
                <a:solidFill>
                  <a:srgbClr val="183027"/>
                </a:solidFill>
              </a:rPr>
              <a:t>БІОЛОГІЧНЕ</a:t>
            </a:r>
          </a:p>
        </p:txBody>
      </p:sp>
      <p:sp>
        <p:nvSpPr>
          <p:cNvPr id="18" name="s9-body-2">
            <a:extLst>
              <a:ext uri="{FF2B5EF4-FFF2-40B4-BE49-F238E27FC236}">
                <a16:creationId xmlns:a16="http://schemas.microsoft.com/office/drawing/2014/main" id="{1A0F7941-51AA-4A20-B52A-1850D5ABCAF5}"/>
              </a:ext>
            </a:extLst>
          </p:cNvPr>
          <p:cNvSpPr>
            <a:spLocks noGrp="1"/>
          </p:cNvSpPr>
          <p:nvPr/>
        </p:nvSpPr>
        <p:spPr>
          <a:xfrm>
            <a:off x="781050" y="4238625"/>
            <a:ext cx="3714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C65"/>
                </a:solidFill>
              </a:defRPr>
            </a:pPr>
            <a:r>
              <a:rPr sz="1350" b="0">
                <a:solidFill>
                  <a:srgbClr val="5F6C65"/>
                </a:solidFill>
              </a:rPr>
              <a:t>патогени • паразити</a:t>
            </a:r>
          </a:p>
          <a:p>
            <a:pPr algn="l">
              <a:defRPr sz="1350" b="0">
                <a:solidFill>
                  <a:srgbClr val="5F6C65"/>
                </a:solidFill>
              </a:defRPr>
            </a:pPr>
            <a:r>
              <a:rPr sz="1350" b="0">
                <a:solidFill>
                  <a:srgbClr val="5F6C65"/>
                </a:solidFill>
              </a:rPr>
              <a:t>забруднення води й медичні відходи</a:t>
            </a:r>
          </a:p>
        </p:txBody>
      </p:sp>
      <p:sp>
        <p:nvSpPr>
          <p:cNvPr id="19" name="s9-accent-3">
            <a:extLst>
              <a:ext uri="{FF2B5EF4-FFF2-40B4-BE49-F238E27FC236}">
                <a16:creationId xmlns:a16="http://schemas.microsoft.com/office/drawing/2014/main" id="{1D0A2E0C-C797-4AF3-9419-7DEEBBC43F49}"/>
              </a:ext>
            </a:extLst>
          </p:cNvPr>
          <p:cNvSpPr>
            <a:spLocks noGrp="1"/>
          </p:cNvSpPr>
          <p:nvPr/>
        </p:nvSpPr>
        <p:spPr>
          <a:xfrm>
            <a:off x="5124450" y="3781425"/>
            <a:ext cx="76200" cy="1428750"/>
          </a:xfrm>
          <a:prstGeom prst="rect">
            <a:avLst/>
          </a:prstGeom>
          <a:solidFill>
            <a:srgbClr val="D59A3A"/>
          </a:solidFill>
          <a:ln w="9525">
            <a:solidFill>
              <a:srgbClr val="D59A3A"/>
            </a:solidFill>
            <a:prstDash val="solid"/>
          </a:ln>
        </p:spPr>
      </p:sp>
      <p:sp>
        <p:nvSpPr>
          <p:cNvPr id="20" name="s9-head-3">
            <a:extLst>
              <a:ext uri="{FF2B5EF4-FFF2-40B4-BE49-F238E27FC236}">
                <a16:creationId xmlns:a16="http://schemas.microsoft.com/office/drawing/2014/main" id="{B1C86FA1-40A7-418E-AD4A-759501C4FEA1}"/>
              </a:ext>
            </a:extLst>
          </p:cNvPr>
          <p:cNvSpPr>
            <a:spLocks noGrp="1"/>
          </p:cNvSpPr>
          <p:nvPr/>
        </p:nvSpPr>
        <p:spPr>
          <a:xfrm>
            <a:off x="5391150" y="3829050"/>
            <a:ext cx="3714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83027"/>
                </a:solidFill>
              </a:defRPr>
            </a:pPr>
            <a:r>
              <a:rPr sz="1650" b="1">
                <a:solidFill>
                  <a:srgbClr val="183027"/>
                </a:solidFill>
              </a:rPr>
              <a:t>РАДІАЦІЙНЕ</a:t>
            </a:r>
          </a:p>
        </p:txBody>
      </p:sp>
      <p:sp>
        <p:nvSpPr>
          <p:cNvPr id="21" name="s9-body-3">
            <a:extLst>
              <a:ext uri="{FF2B5EF4-FFF2-40B4-BE49-F238E27FC236}">
                <a16:creationId xmlns:a16="http://schemas.microsoft.com/office/drawing/2014/main" id="{E6771415-CE5D-4C00-906F-8E6DD82C5FF9}"/>
              </a:ext>
            </a:extLst>
          </p:cNvPr>
          <p:cNvSpPr>
            <a:spLocks noGrp="1"/>
          </p:cNvSpPr>
          <p:nvPr/>
        </p:nvSpPr>
        <p:spPr>
          <a:xfrm>
            <a:off x="5391150" y="4238625"/>
            <a:ext cx="3714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C65"/>
                </a:solidFill>
              </a:defRPr>
            </a:pPr>
            <a:r>
              <a:rPr sz="1350" b="0">
                <a:solidFill>
                  <a:srgbClr val="5F6C65"/>
                </a:solidFill>
              </a:rPr>
              <a:t>опромінення ≠ забруднення</a:t>
            </a:r>
          </a:p>
          <a:p>
            <a:pPr algn="l">
              <a:defRPr sz="1350" b="0">
                <a:solidFill>
                  <a:srgbClr val="5F6C65"/>
                </a:solidFill>
              </a:defRPr>
            </a:pPr>
            <a:r>
              <a:rPr sz="1350" b="0">
                <a:solidFill>
                  <a:srgbClr val="5F6C65"/>
                </a:solidFill>
              </a:rPr>
              <a:t>радіонукліди в повітрі, воді й організмі</a:t>
            </a:r>
          </a:p>
        </p:txBody>
      </p:sp>
      <p:sp>
        <p:nvSpPr>
          <p:cNvPr id="22" name="s9-bottom">
            <a:extLst>
              <a:ext uri="{FF2B5EF4-FFF2-40B4-BE49-F238E27FC236}">
                <a16:creationId xmlns:a16="http://schemas.microsoft.com/office/drawing/2014/main" id="{024E845A-ACAE-4CE3-84EB-19CAD13DC0D7}"/>
              </a:ext>
            </a:extLst>
          </p:cNvPr>
          <p:cNvSpPr>
            <a:spLocks noGrp="1"/>
          </p:cNvSpPr>
          <p:nvPr/>
        </p:nvSpPr>
        <p:spPr>
          <a:xfrm>
            <a:off x="800100" y="5638800"/>
            <a:ext cx="84201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315C49"/>
                </a:solidFill>
              </a:defRPr>
            </a:pPr>
            <a:r>
              <a:rPr sz="1275" b="1">
                <a:solidFill>
                  <a:srgbClr val="315C49"/>
                </a:solidFill>
              </a:rPr>
              <a:t>Безпечне рішення починається з правильного визначення виду забруднення та можливого шляху надходження до людини чи екосистеми.</a:t>
            </a:r>
          </a:p>
        </p:txBody>
      </p:sp>
    </p:spTree>
    <p:extLst>
      <p:ext uri="{BB962C8B-B14F-4D97-AF65-F5344CB8AC3E}">
        <p14:creationId xmlns:p14="http://schemas.microsoft.com/office/powerpoint/2010/main" val="9506047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10">
            <a:extLst>
              <a:ext uri="{FF2B5EF4-FFF2-40B4-BE49-F238E27FC236}">
                <a16:creationId xmlns:a16="http://schemas.microsoft.com/office/drawing/2014/main" id="{4D32A04C-5926-4BF3-9DE3-FCF32F4422D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287000" cy="6858000"/>
          </a:xfrm>
          <a:prstGeom prst="rect">
            <a:avLst/>
          </a:prstGeom>
          <a:solidFill>
            <a:srgbClr val="FBF8F0"/>
          </a:solidFill>
          <a:ln w="9525">
            <a:solidFill>
              <a:srgbClr val="FBF8F0"/>
            </a:solidFill>
            <a:prstDash val="solid"/>
          </a:ln>
        </p:spPr>
      </p:sp>
      <p:sp>
        <p:nvSpPr>
          <p:cNvPr id="3" name="accent-10">
            <a:extLst>
              <a:ext uri="{FF2B5EF4-FFF2-40B4-BE49-F238E27FC236}">
                <a16:creationId xmlns:a16="http://schemas.microsoft.com/office/drawing/2014/main" id="{A929A447-F149-4B7A-A873-82AE344B3B6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59A3A"/>
          </a:solidFill>
          <a:ln w="9525">
            <a:solidFill>
              <a:srgbClr val="D59A3A"/>
            </a:solidFill>
            <a:prstDash val="solid"/>
          </a:ln>
        </p:spPr>
      </p:sp>
      <p:sp>
        <p:nvSpPr>
          <p:cNvPr id="4" name="course-10">
            <a:extLst>
              <a:ext uri="{FF2B5EF4-FFF2-40B4-BE49-F238E27FC236}">
                <a16:creationId xmlns:a16="http://schemas.microsoft.com/office/drawing/2014/main" id="{763C4D84-D223-4E16-B402-E354B79EFD12}"/>
              </a:ext>
            </a:extLst>
          </p:cNvPr>
          <p:cNvSpPr>
            <a:spLocks noGrp="1"/>
          </p:cNvSpPr>
          <p:nvPr/>
        </p:nvSpPr>
        <p:spPr>
          <a:xfrm>
            <a:off x="514350" y="276225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15C49"/>
                </a:solidFill>
              </a:defRPr>
            </a:pPr>
            <a:r>
              <a:rPr sz="975" b="1">
                <a:solidFill>
                  <a:srgbClr val="315C49"/>
                </a:solidFill>
              </a:rPr>
              <a:t>ВІЙСЬКОВА ЕКОЛОГІЯ</a:t>
            </a:r>
          </a:p>
        </p:txBody>
      </p:sp>
      <p:sp>
        <p:nvSpPr>
          <p:cNvPr id="5" name="section-10">
            <a:extLst>
              <a:ext uri="{FF2B5EF4-FFF2-40B4-BE49-F238E27FC236}">
                <a16:creationId xmlns:a16="http://schemas.microsoft.com/office/drawing/2014/main" id="{A301B14E-EF0C-4484-9F15-90B1F985F4E1}"/>
              </a:ext>
            </a:extLst>
          </p:cNvPr>
          <p:cNvSpPr>
            <a:spLocks noGrp="1"/>
          </p:cNvSpPr>
          <p:nvPr/>
        </p:nvSpPr>
        <p:spPr>
          <a:xfrm>
            <a:off x="4000500" y="276225"/>
            <a:ext cx="5619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6F8875"/>
                </a:solidFill>
              </a:defRPr>
            </a:pPr>
            <a:r>
              <a:rPr sz="900" b="1">
                <a:solidFill>
                  <a:srgbClr val="6F8875"/>
                </a:solidFill>
              </a:rPr>
              <a:t>НАСЛІДКИ ЗБРОЙНИХ КОНФЛІКТІВ</a:t>
            </a:r>
          </a:p>
        </p:txBody>
      </p:sp>
      <p:sp>
        <p:nvSpPr>
          <p:cNvPr id="6" name="title-10">
            <a:extLst>
              <a:ext uri="{FF2B5EF4-FFF2-40B4-BE49-F238E27FC236}">
                <a16:creationId xmlns:a16="http://schemas.microsoft.com/office/drawing/2014/main" id="{FDC289B1-E581-4703-9871-2956398A578C}"/>
              </a:ext>
            </a:extLst>
          </p:cNvPr>
          <p:cNvSpPr>
            <a:spLocks noGrp="1"/>
          </p:cNvSpPr>
          <p:nvPr/>
        </p:nvSpPr>
        <p:spPr>
          <a:xfrm>
            <a:off x="514350" y="638175"/>
            <a:ext cx="90678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83027"/>
                </a:solidFill>
              </a:defRPr>
            </a:pPr>
            <a:r>
              <a:rPr sz="2700" b="1">
                <a:solidFill>
                  <a:srgbClr val="183027"/>
                </a:solidFill>
              </a:rPr>
              <a:t>Війна спричиняє прямі, опосередковані й довготривалі екологічні наслідки</a:t>
            </a:r>
          </a:p>
        </p:txBody>
      </p:sp>
      <p:sp>
        <p:nvSpPr>
          <p:cNvPr id="7" name="rule-10">
            <a:extLst>
              <a:ext uri="{FF2B5EF4-FFF2-40B4-BE49-F238E27FC236}">
                <a16:creationId xmlns:a16="http://schemas.microsoft.com/office/drawing/2014/main" id="{B520ECF2-D43D-43D8-AE81-A5BE64C72A8B}"/>
              </a:ext>
            </a:extLst>
          </p:cNvPr>
          <p:cNvSpPr>
            <a:spLocks noGrp="1"/>
          </p:cNvSpPr>
          <p:nvPr/>
        </p:nvSpPr>
        <p:spPr>
          <a:xfrm>
            <a:off x="514350" y="1524000"/>
            <a:ext cx="9067800" cy="38100"/>
          </a:xfrm>
          <a:prstGeom prst="rect">
            <a:avLst/>
          </a:prstGeom>
          <a:solidFill>
            <a:srgbClr val="D59A3A"/>
          </a:solidFill>
          <a:ln w="9525">
            <a:solidFill>
              <a:srgbClr val="D59A3A"/>
            </a:solidFill>
            <a:prstDash val="solid"/>
          </a:ln>
        </p:spPr>
      </p:sp>
      <p:sp>
        <p:nvSpPr>
          <p:cNvPr id="8" name="num-10">
            <a:extLst>
              <a:ext uri="{FF2B5EF4-FFF2-40B4-BE49-F238E27FC236}">
                <a16:creationId xmlns:a16="http://schemas.microsoft.com/office/drawing/2014/main" id="{298322FA-D7A4-417F-8F53-0E237C406BE0}"/>
              </a:ext>
            </a:extLst>
          </p:cNvPr>
          <p:cNvSpPr>
            <a:spLocks noGrp="1"/>
          </p:cNvSpPr>
          <p:nvPr/>
        </p:nvSpPr>
        <p:spPr>
          <a:xfrm>
            <a:off x="10668000" y="419100"/>
            <a:ext cx="9906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300" b="1">
                <a:solidFill>
                  <a:srgbClr val="FFFFFF"/>
                </a:solidFill>
              </a:defRPr>
            </a:pPr>
            <a:r>
              <a:rPr sz="3300" b="1">
                <a:solidFill>
                  <a:srgbClr val="FFFFFF"/>
                </a:solidFill>
              </a:rPr>
              <a:t>10</a:t>
            </a:r>
          </a:p>
        </p:txBody>
      </p:sp>
      <p:sp>
        <p:nvSpPr>
          <p:cNvPr id="9" name="footer-10">
            <a:extLst>
              <a:ext uri="{FF2B5EF4-FFF2-40B4-BE49-F238E27FC236}">
                <a16:creationId xmlns:a16="http://schemas.microsoft.com/office/drawing/2014/main" id="{D42470ED-26A4-473A-80DE-0CADE7F9FFAC}"/>
              </a:ext>
            </a:extLst>
          </p:cNvPr>
          <p:cNvSpPr>
            <a:spLocks noGrp="1"/>
          </p:cNvSpPr>
          <p:nvPr/>
        </p:nvSpPr>
        <p:spPr>
          <a:xfrm>
            <a:off x="10477500" y="6248400"/>
            <a:ext cx="1371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ОСНОВИ ВІЙСЬКОВОЇ ЕКОЛОГІЇ</a:t>
            </a:r>
          </a:p>
        </p:txBody>
      </p:sp>
      <p:sp>
        <p:nvSpPr>
          <p:cNvPr id="10" name="s10-direct-h">
            <a:extLst>
              <a:ext uri="{FF2B5EF4-FFF2-40B4-BE49-F238E27FC236}">
                <a16:creationId xmlns:a16="http://schemas.microsoft.com/office/drawing/2014/main" id="{07CFCE7D-D604-4FE8-AB69-E370A8589A83}"/>
              </a:ext>
            </a:extLst>
          </p:cNvPr>
          <p:cNvSpPr>
            <a:spLocks noGrp="1"/>
          </p:cNvSpPr>
          <p:nvPr/>
        </p:nvSpPr>
        <p:spPr>
          <a:xfrm>
            <a:off x="514350" y="1895475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15C49"/>
                </a:solidFill>
              </a:defRPr>
            </a:pPr>
            <a:r>
              <a:rPr sz="1650" b="1">
                <a:solidFill>
                  <a:srgbClr val="315C49"/>
                </a:solidFill>
              </a:rPr>
              <a:t>Прямі наслідки</a:t>
            </a:r>
          </a:p>
        </p:txBody>
      </p:sp>
      <p:sp>
        <p:nvSpPr>
          <p:cNvPr id="11" name="s10-direct-list">
            <a:extLst>
              <a:ext uri="{FF2B5EF4-FFF2-40B4-BE49-F238E27FC236}">
                <a16:creationId xmlns:a16="http://schemas.microsoft.com/office/drawing/2014/main" id="{670716CB-61E4-47A8-B529-2F4251915B0C}"/>
              </a:ext>
            </a:extLst>
          </p:cNvPr>
          <p:cNvSpPr>
            <a:spLocks noGrp="1"/>
          </p:cNvSpPr>
          <p:nvPr/>
        </p:nvSpPr>
        <p:spPr>
          <a:xfrm>
            <a:off x="514350" y="2305050"/>
            <a:ext cx="4048125" cy="1571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5F6C65"/>
                </a:solidFill>
              </a:defRPr>
            </a:pPr>
            <a:r>
              <a:rPr sz="1275" b="0">
                <a:solidFill>
                  <a:srgbClr val="5F6C65"/>
                </a:solidFill>
              </a:rPr>
              <a:t>•  вибухове руйнування ґрунтів і ландшафтів</a:t>
            </a:r>
          </a:p>
          <a:p>
            <a:pPr algn="l">
              <a:defRPr sz="1275" b="0">
                <a:solidFill>
                  <a:srgbClr val="5F6C65"/>
                </a:solidFill>
              </a:defRPr>
            </a:pPr>
            <a:r>
              <a:rPr sz="1275" b="0">
                <a:solidFill>
                  <a:srgbClr val="5F6C65"/>
                </a:solidFill>
              </a:rPr>
              <a:t>•  загибель рослин і тварин</a:t>
            </a:r>
          </a:p>
          <a:p>
            <a:pPr algn="l">
              <a:defRPr sz="1275" b="0">
                <a:solidFill>
                  <a:srgbClr val="5F6C65"/>
                </a:solidFill>
              </a:defRPr>
            </a:pPr>
            <a:r>
              <a:rPr sz="1275" b="0">
                <a:solidFill>
                  <a:srgbClr val="5F6C65"/>
                </a:solidFill>
              </a:rPr>
              <a:t>•  пошкодження лісів і пожежі</a:t>
            </a:r>
          </a:p>
          <a:p>
            <a:pPr algn="l">
              <a:defRPr sz="1275" b="0">
                <a:solidFill>
                  <a:srgbClr val="5F6C65"/>
                </a:solidFill>
              </a:defRPr>
            </a:pPr>
            <a:r>
              <a:rPr sz="1275" b="0">
                <a:solidFill>
                  <a:srgbClr val="5F6C65"/>
                </a:solidFill>
              </a:rPr>
              <a:t>•  забруднення продуктами вибухів</a:t>
            </a:r>
          </a:p>
        </p:txBody>
      </p:sp>
      <p:sp>
        <p:nvSpPr>
          <p:cNvPr id="12" name="s10-indirect-h">
            <a:extLst>
              <a:ext uri="{FF2B5EF4-FFF2-40B4-BE49-F238E27FC236}">
                <a16:creationId xmlns:a16="http://schemas.microsoft.com/office/drawing/2014/main" id="{8C8C69C6-FE0E-4CA8-AF04-DCD2B310A9B3}"/>
              </a:ext>
            </a:extLst>
          </p:cNvPr>
          <p:cNvSpPr>
            <a:spLocks noGrp="1"/>
          </p:cNvSpPr>
          <p:nvPr/>
        </p:nvSpPr>
        <p:spPr>
          <a:xfrm>
            <a:off x="5029200" y="1895475"/>
            <a:ext cx="3429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15C49"/>
                </a:solidFill>
              </a:defRPr>
            </a:pPr>
            <a:r>
              <a:rPr sz="1650" b="1">
                <a:solidFill>
                  <a:srgbClr val="315C49"/>
                </a:solidFill>
              </a:rPr>
              <a:t>Опосередковані наслідки</a:t>
            </a:r>
          </a:p>
        </p:txBody>
      </p:sp>
      <p:sp>
        <p:nvSpPr>
          <p:cNvPr id="13" name="s10-indirect-list">
            <a:extLst>
              <a:ext uri="{FF2B5EF4-FFF2-40B4-BE49-F238E27FC236}">
                <a16:creationId xmlns:a16="http://schemas.microsoft.com/office/drawing/2014/main" id="{FB8A3C8B-4CE0-4A6E-86AF-E925A83D3BFE}"/>
              </a:ext>
            </a:extLst>
          </p:cNvPr>
          <p:cNvSpPr>
            <a:spLocks noGrp="1"/>
          </p:cNvSpPr>
          <p:nvPr/>
        </p:nvSpPr>
        <p:spPr>
          <a:xfrm>
            <a:off x="5029200" y="2305050"/>
            <a:ext cx="4238625" cy="1571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5F6C65"/>
                </a:solidFill>
              </a:defRPr>
            </a:pPr>
            <a:r>
              <a:rPr sz="1275" b="0">
                <a:solidFill>
                  <a:srgbClr val="5F6C65"/>
                </a:solidFill>
              </a:rPr>
              <a:t>•  аварії на підприємствах і нафтобазах</a:t>
            </a:r>
          </a:p>
          <a:p>
            <a:pPr algn="l">
              <a:defRPr sz="1275" b="0">
                <a:solidFill>
                  <a:srgbClr val="5F6C65"/>
                </a:solidFill>
              </a:defRPr>
            </a:pPr>
            <a:r>
              <a:rPr sz="1275" b="0">
                <a:solidFill>
                  <a:srgbClr val="5F6C65"/>
                </a:solidFill>
              </a:rPr>
              <a:t>•  зупинка очисних споруд</a:t>
            </a:r>
          </a:p>
          <a:p>
            <a:pPr algn="l">
              <a:defRPr sz="1275" b="0">
                <a:solidFill>
                  <a:srgbClr val="5F6C65"/>
                </a:solidFill>
              </a:defRPr>
            </a:pPr>
            <a:r>
              <a:rPr sz="1275" b="0">
                <a:solidFill>
                  <a:srgbClr val="5F6C65"/>
                </a:solidFill>
              </a:rPr>
              <a:t>•  руйнування водопроводів і каналізації</a:t>
            </a:r>
          </a:p>
          <a:p>
            <a:pPr algn="l">
              <a:defRPr sz="1275" b="0">
                <a:solidFill>
                  <a:srgbClr val="5F6C65"/>
                </a:solidFill>
              </a:defRPr>
            </a:pPr>
            <a:r>
              <a:rPr sz="1275" b="0">
                <a:solidFill>
                  <a:srgbClr val="5F6C65"/>
                </a:solidFill>
              </a:rPr>
              <a:t>•  накопичення відходів і слабший контроль</a:t>
            </a:r>
          </a:p>
        </p:txBody>
      </p:sp>
      <p:sp>
        <p:nvSpPr>
          <p:cNvPr id="14" name="s10-danger">
            <a:extLst>
              <a:ext uri="{FF2B5EF4-FFF2-40B4-BE49-F238E27FC236}">
                <a16:creationId xmlns:a16="http://schemas.microsoft.com/office/drawing/2014/main" id="{01182510-E948-4B21-BA5D-A0C9CFF3D752}"/>
              </a:ext>
            </a:extLst>
          </p:cNvPr>
          <p:cNvSpPr>
            <a:spLocks noGrp="1"/>
          </p:cNvSpPr>
          <p:nvPr/>
        </p:nvSpPr>
        <p:spPr>
          <a:xfrm>
            <a:off x="514350" y="4143375"/>
            <a:ext cx="8991600" cy="1552575"/>
          </a:xfrm>
          <a:prstGeom prst="roundRect">
            <a:avLst>
              <a:gd name="adj" fmla="val 7362"/>
            </a:avLst>
          </a:prstGeom>
          <a:solidFill>
            <a:srgbClr val="173C32"/>
          </a:solidFill>
          <a:ln w="9525">
            <a:solidFill>
              <a:srgbClr val="173C32"/>
            </a:solidFill>
            <a:prstDash val="solid"/>
          </a:ln>
        </p:spPr>
      </p:sp>
      <p:sp>
        <p:nvSpPr>
          <p:cNvPr id="15" name="s10-mines-h">
            <a:extLst>
              <a:ext uri="{FF2B5EF4-FFF2-40B4-BE49-F238E27FC236}">
                <a16:creationId xmlns:a16="http://schemas.microsoft.com/office/drawing/2014/main" id="{DEBFD3D4-9C02-47C1-94CC-3B9FFFEFB76F}"/>
              </a:ext>
            </a:extLst>
          </p:cNvPr>
          <p:cNvSpPr>
            <a:spLocks noGrp="1"/>
          </p:cNvSpPr>
          <p:nvPr/>
        </p:nvSpPr>
        <p:spPr>
          <a:xfrm>
            <a:off x="781050" y="4352925"/>
            <a:ext cx="4095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F1D39A"/>
                </a:solidFill>
              </a:defRPr>
            </a:pPr>
            <a:r>
              <a:rPr sz="1650" b="1">
                <a:solidFill>
                  <a:srgbClr val="F1D39A"/>
                </a:solidFill>
              </a:rPr>
              <a:t>Міни та вибухонебезпечні залишки</a:t>
            </a:r>
          </a:p>
        </p:txBody>
      </p:sp>
      <p:sp>
        <p:nvSpPr>
          <p:cNvPr id="16" name="s10-mines-body">
            <a:extLst>
              <a:ext uri="{FF2B5EF4-FFF2-40B4-BE49-F238E27FC236}">
                <a16:creationId xmlns:a16="http://schemas.microsoft.com/office/drawing/2014/main" id="{0DC27F12-A22D-420E-BE5C-0C96A75C4AA3}"/>
              </a:ext>
            </a:extLst>
          </p:cNvPr>
          <p:cNvSpPr>
            <a:spLocks noGrp="1"/>
          </p:cNvSpPr>
          <p:nvPr/>
        </p:nvSpPr>
        <p:spPr>
          <a:xfrm>
            <a:off x="781050" y="4762500"/>
            <a:ext cx="44767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FFFFFF"/>
                </a:solidFill>
              </a:defRPr>
            </a:pPr>
            <a:r>
              <a:rPr sz="1275" b="0">
                <a:solidFill>
                  <a:srgbClr val="FFFFFF"/>
                </a:solidFill>
              </a:rPr>
              <a:t>Обмежують доступ, гасіння пожеж, обстеження й відновлення. До підозрілих предметів не наближаються; роботи починають лише після підтвердження безпечності території.</a:t>
            </a:r>
          </a:p>
        </p:txBody>
      </p:sp>
      <p:sp>
        <p:nvSpPr>
          <p:cNvPr id="17" name="s10-debris-h">
            <a:extLst>
              <a:ext uri="{FF2B5EF4-FFF2-40B4-BE49-F238E27FC236}">
                <a16:creationId xmlns:a16="http://schemas.microsoft.com/office/drawing/2014/main" id="{6F76ADA0-05B6-4746-856E-A1AFF4DAD0F1}"/>
              </a:ext>
            </a:extLst>
          </p:cNvPr>
          <p:cNvSpPr>
            <a:spLocks noGrp="1"/>
          </p:cNvSpPr>
          <p:nvPr/>
        </p:nvSpPr>
        <p:spPr>
          <a:xfrm>
            <a:off x="5619750" y="4352925"/>
            <a:ext cx="3143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F1D39A"/>
                </a:solidFill>
              </a:defRPr>
            </a:pPr>
            <a:r>
              <a:rPr sz="1650" b="1">
                <a:solidFill>
                  <a:srgbClr val="F1D39A"/>
                </a:solidFill>
              </a:rPr>
              <a:t>Відходи руйнувань</a:t>
            </a:r>
          </a:p>
        </p:txBody>
      </p:sp>
      <p:sp>
        <p:nvSpPr>
          <p:cNvPr id="18" name="s10-debris-body">
            <a:extLst>
              <a:ext uri="{FF2B5EF4-FFF2-40B4-BE49-F238E27FC236}">
                <a16:creationId xmlns:a16="http://schemas.microsoft.com/office/drawing/2014/main" id="{3939B2F6-2F2C-4E94-872D-DC215DD087B0}"/>
              </a:ext>
            </a:extLst>
          </p:cNvPr>
          <p:cNvSpPr>
            <a:spLocks noGrp="1"/>
          </p:cNvSpPr>
          <p:nvPr/>
        </p:nvSpPr>
        <p:spPr>
          <a:xfrm>
            <a:off x="5619750" y="4762500"/>
            <a:ext cx="35433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FFFFFF"/>
                </a:solidFill>
              </a:defRPr>
            </a:pPr>
            <a:r>
              <a:rPr sz="1275" b="0">
                <a:solidFill>
                  <a:srgbClr val="FFFFFF"/>
                </a:solidFill>
              </a:rPr>
              <a:t>Бетон, метал, скло й пластик можуть містити паливо, фарби та небезпечні домішки. Їх обстежують, сортують і оцінюють перед використанням або видаленням.</a:t>
            </a:r>
          </a:p>
        </p:txBody>
      </p:sp>
    </p:spTree>
    <p:extLst>
      <p:ext uri="{BB962C8B-B14F-4D97-AF65-F5344CB8AC3E}">
        <p14:creationId xmlns:p14="http://schemas.microsoft.com/office/powerpoint/2010/main" val="3458169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11">
            <a:extLst>
              <a:ext uri="{FF2B5EF4-FFF2-40B4-BE49-F238E27FC236}">
                <a16:creationId xmlns:a16="http://schemas.microsoft.com/office/drawing/2014/main" id="{4EF3913F-F4D3-407E-A2F5-A6DB6007E88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287000" cy="6858000"/>
          </a:xfrm>
          <a:prstGeom prst="rect">
            <a:avLst/>
          </a:prstGeom>
          <a:solidFill>
            <a:srgbClr val="FBF8F0"/>
          </a:solidFill>
          <a:ln w="9525">
            <a:solidFill>
              <a:srgbClr val="FBF8F0"/>
            </a:solidFill>
            <a:prstDash val="solid"/>
          </a:ln>
        </p:spPr>
      </p:sp>
      <p:sp>
        <p:nvSpPr>
          <p:cNvPr id="3" name="accent-11">
            <a:extLst>
              <a:ext uri="{FF2B5EF4-FFF2-40B4-BE49-F238E27FC236}">
                <a16:creationId xmlns:a16="http://schemas.microsoft.com/office/drawing/2014/main" id="{AA650DBF-864F-42CC-85B8-1C7A5897478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59A3A"/>
          </a:solidFill>
          <a:ln w="9525">
            <a:solidFill>
              <a:srgbClr val="D59A3A"/>
            </a:solidFill>
            <a:prstDash val="solid"/>
          </a:ln>
        </p:spPr>
      </p:sp>
      <p:sp>
        <p:nvSpPr>
          <p:cNvPr id="4" name="course-11">
            <a:extLst>
              <a:ext uri="{FF2B5EF4-FFF2-40B4-BE49-F238E27FC236}">
                <a16:creationId xmlns:a16="http://schemas.microsoft.com/office/drawing/2014/main" id="{A3D01130-8EC0-4399-BED0-9F8F0C077E8F}"/>
              </a:ext>
            </a:extLst>
          </p:cNvPr>
          <p:cNvSpPr>
            <a:spLocks noGrp="1"/>
          </p:cNvSpPr>
          <p:nvPr/>
        </p:nvSpPr>
        <p:spPr>
          <a:xfrm>
            <a:off x="514350" y="276225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15C49"/>
                </a:solidFill>
              </a:defRPr>
            </a:pPr>
            <a:r>
              <a:rPr sz="975" b="1">
                <a:solidFill>
                  <a:srgbClr val="315C49"/>
                </a:solidFill>
              </a:rPr>
              <a:t>ВІЙСЬКОВА ЕКОЛОГІЯ</a:t>
            </a:r>
          </a:p>
        </p:txBody>
      </p:sp>
      <p:sp>
        <p:nvSpPr>
          <p:cNvPr id="5" name="section-11">
            <a:extLst>
              <a:ext uri="{FF2B5EF4-FFF2-40B4-BE49-F238E27FC236}">
                <a16:creationId xmlns:a16="http://schemas.microsoft.com/office/drawing/2014/main" id="{52A4B8C9-BBA4-4F8C-B7EE-6617B8A6FCF3}"/>
              </a:ext>
            </a:extLst>
          </p:cNvPr>
          <p:cNvSpPr>
            <a:spLocks noGrp="1"/>
          </p:cNvSpPr>
          <p:nvPr/>
        </p:nvSpPr>
        <p:spPr>
          <a:xfrm>
            <a:off x="4000500" y="276225"/>
            <a:ext cx="5619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6F8875"/>
                </a:solidFill>
              </a:defRPr>
            </a:pPr>
            <a:r>
              <a:rPr sz="900" b="1">
                <a:solidFill>
                  <a:srgbClr val="6F8875"/>
                </a:solidFill>
              </a:rPr>
              <a:t>ЕКОЛОГІЧНА БЕЗПЕКА ОБ’ЄКТІВ</a:t>
            </a:r>
          </a:p>
        </p:txBody>
      </p:sp>
      <p:sp>
        <p:nvSpPr>
          <p:cNvPr id="6" name="title-11">
            <a:extLst>
              <a:ext uri="{FF2B5EF4-FFF2-40B4-BE49-F238E27FC236}">
                <a16:creationId xmlns:a16="http://schemas.microsoft.com/office/drawing/2014/main" id="{94B2D58B-1BE1-4CB9-B66A-C09E060C7D67}"/>
              </a:ext>
            </a:extLst>
          </p:cNvPr>
          <p:cNvSpPr>
            <a:spLocks noGrp="1"/>
          </p:cNvSpPr>
          <p:nvPr/>
        </p:nvSpPr>
        <p:spPr>
          <a:xfrm>
            <a:off x="514350" y="638175"/>
            <a:ext cx="90678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83027"/>
                </a:solidFill>
              </a:defRPr>
            </a:pPr>
            <a:r>
              <a:rPr sz="2700" b="1">
                <a:solidFill>
                  <a:srgbClr val="183027"/>
                </a:solidFill>
              </a:rPr>
              <a:t>Ризик виникає, коли джерело має шлях до вразливого об’єкта</a:t>
            </a:r>
          </a:p>
        </p:txBody>
      </p:sp>
      <p:sp>
        <p:nvSpPr>
          <p:cNvPr id="7" name="rule-11">
            <a:extLst>
              <a:ext uri="{FF2B5EF4-FFF2-40B4-BE49-F238E27FC236}">
                <a16:creationId xmlns:a16="http://schemas.microsoft.com/office/drawing/2014/main" id="{E55B2A49-B6F3-43D6-BD6F-E1FD6AD39DB7}"/>
              </a:ext>
            </a:extLst>
          </p:cNvPr>
          <p:cNvSpPr>
            <a:spLocks noGrp="1"/>
          </p:cNvSpPr>
          <p:nvPr/>
        </p:nvSpPr>
        <p:spPr>
          <a:xfrm>
            <a:off x="514350" y="1524000"/>
            <a:ext cx="9067800" cy="38100"/>
          </a:xfrm>
          <a:prstGeom prst="rect">
            <a:avLst/>
          </a:prstGeom>
          <a:solidFill>
            <a:srgbClr val="D59A3A"/>
          </a:solidFill>
          <a:ln w="9525">
            <a:solidFill>
              <a:srgbClr val="D59A3A"/>
            </a:solidFill>
            <a:prstDash val="solid"/>
          </a:ln>
        </p:spPr>
      </p:sp>
      <p:sp>
        <p:nvSpPr>
          <p:cNvPr id="8" name="num-11">
            <a:extLst>
              <a:ext uri="{FF2B5EF4-FFF2-40B4-BE49-F238E27FC236}">
                <a16:creationId xmlns:a16="http://schemas.microsoft.com/office/drawing/2014/main" id="{1C35982D-BBAB-4BEC-AB0D-3875D27929FB}"/>
              </a:ext>
            </a:extLst>
          </p:cNvPr>
          <p:cNvSpPr>
            <a:spLocks noGrp="1"/>
          </p:cNvSpPr>
          <p:nvPr/>
        </p:nvSpPr>
        <p:spPr>
          <a:xfrm>
            <a:off x="10668000" y="419100"/>
            <a:ext cx="9906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300" b="1">
                <a:solidFill>
                  <a:srgbClr val="FFFFFF"/>
                </a:solidFill>
              </a:defRPr>
            </a:pPr>
            <a:r>
              <a:rPr sz="3300" b="1">
                <a:solidFill>
                  <a:srgbClr val="FFFFFF"/>
                </a:solidFill>
              </a:rPr>
              <a:t>11</a:t>
            </a:r>
          </a:p>
        </p:txBody>
      </p:sp>
      <p:sp>
        <p:nvSpPr>
          <p:cNvPr id="9" name="footer-11">
            <a:extLst>
              <a:ext uri="{FF2B5EF4-FFF2-40B4-BE49-F238E27FC236}">
                <a16:creationId xmlns:a16="http://schemas.microsoft.com/office/drawing/2014/main" id="{A65E4065-7E07-466D-BEED-5EDEC64CFCBE}"/>
              </a:ext>
            </a:extLst>
          </p:cNvPr>
          <p:cNvSpPr>
            <a:spLocks noGrp="1"/>
          </p:cNvSpPr>
          <p:nvPr/>
        </p:nvSpPr>
        <p:spPr>
          <a:xfrm>
            <a:off x="10477500" y="6248400"/>
            <a:ext cx="1371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ОСНОВИ ВІЙСЬКОВОЇ ЕКОЛОГІЇ</a:t>
            </a:r>
          </a:p>
        </p:txBody>
      </p:sp>
      <p:sp>
        <p:nvSpPr>
          <p:cNvPr id="10" name="s11-n-0">
            <a:extLst>
              <a:ext uri="{FF2B5EF4-FFF2-40B4-BE49-F238E27FC236}">
                <a16:creationId xmlns:a16="http://schemas.microsoft.com/office/drawing/2014/main" id="{1BB2F3C3-53DC-49AD-A126-9C1BB8C7B40E}"/>
              </a:ext>
            </a:extLst>
          </p:cNvPr>
          <p:cNvSpPr>
            <a:spLocks noGrp="1"/>
          </p:cNvSpPr>
          <p:nvPr/>
        </p:nvSpPr>
        <p:spPr>
          <a:xfrm>
            <a:off x="514350" y="2009775"/>
            <a:ext cx="52387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D59A3A"/>
                </a:solidFill>
              </a:defRPr>
            </a:pPr>
            <a:r>
              <a:rPr sz="1575" b="1">
                <a:solidFill>
                  <a:srgbClr val="D59A3A"/>
                </a:solidFill>
              </a:rPr>
              <a:t>01</a:t>
            </a:r>
          </a:p>
        </p:txBody>
      </p:sp>
      <p:sp>
        <p:nvSpPr>
          <p:cNvPr id="11" name="s11-h-0">
            <a:extLst>
              <a:ext uri="{FF2B5EF4-FFF2-40B4-BE49-F238E27FC236}">
                <a16:creationId xmlns:a16="http://schemas.microsoft.com/office/drawing/2014/main" id="{55289ABE-11B6-4975-A7B7-F23F6283558A}"/>
              </a:ext>
            </a:extLst>
          </p:cNvPr>
          <p:cNvSpPr>
            <a:spLocks noGrp="1"/>
          </p:cNvSpPr>
          <p:nvPr/>
        </p:nvSpPr>
        <p:spPr>
          <a:xfrm>
            <a:off x="514350" y="2390775"/>
            <a:ext cx="2476500" cy="314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183027"/>
                </a:solidFill>
              </a:defRPr>
            </a:pPr>
            <a:r>
              <a:rPr sz="1725" b="1">
                <a:solidFill>
                  <a:srgbClr val="183027"/>
                </a:solidFill>
              </a:rPr>
              <a:t>ДЖЕРЕЛО</a:t>
            </a:r>
          </a:p>
        </p:txBody>
      </p:sp>
      <p:sp>
        <p:nvSpPr>
          <p:cNvPr id="12" name="s11-b-0">
            <a:extLst>
              <a:ext uri="{FF2B5EF4-FFF2-40B4-BE49-F238E27FC236}">
                <a16:creationId xmlns:a16="http://schemas.microsoft.com/office/drawing/2014/main" id="{FC035542-4208-481C-B68C-198CD0D039CD}"/>
              </a:ext>
            </a:extLst>
          </p:cNvPr>
          <p:cNvSpPr>
            <a:spLocks noGrp="1"/>
          </p:cNvSpPr>
          <p:nvPr/>
        </p:nvSpPr>
        <p:spPr>
          <a:xfrm>
            <a:off x="514350" y="2800350"/>
            <a:ext cx="2381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5F6C65"/>
                </a:solidFill>
              </a:defRPr>
            </a:pPr>
            <a:r>
              <a:rPr sz="1275" b="0">
                <a:solidFill>
                  <a:srgbClr val="5F6C65"/>
                </a:solidFill>
              </a:rPr>
              <a:t>Резервуар із пальним</a:t>
            </a:r>
          </a:p>
        </p:txBody>
      </p:sp>
      <p:sp>
        <p:nvSpPr>
          <p:cNvPr id="13" name="s11-arrow-0">
            <a:extLst>
              <a:ext uri="{FF2B5EF4-FFF2-40B4-BE49-F238E27FC236}">
                <a16:creationId xmlns:a16="http://schemas.microsoft.com/office/drawing/2014/main" id="{B2C8EF7F-5A86-440D-8F60-B4145EDDBF39}"/>
              </a:ext>
            </a:extLst>
          </p:cNvPr>
          <p:cNvSpPr>
            <a:spLocks noGrp="1"/>
          </p:cNvSpPr>
          <p:nvPr/>
        </p:nvSpPr>
        <p:spPr>
          <a:xfrm>
            <a:off x="2895600" y="2400300"/>
            <a:ext cx="5524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D59A3A"/>
                </a:solidFill>
              </a:defRPr>
            </a:pPr>
            <a:r>
              <a:rPr sz="2100" b="1">
                <a:solidFill>
                  <a:srgbClr val="D59A3A"/>
                </a:solidFill>
              </a:rPr>
              <a:t>→</a:t>
            </a:r>
          </a:p>
        </p:txBody>
      </p:sp>
      <p:sp>
        <p:nvSpPr>
          <p:cNvPr id="14" name="s11-n-1">
            <a:extLst>
              <a:ext uri="{FF2B5EF4-FFF2-40B4-BE49-F238E27FC236}">
                <a16:creationId xmlns:a16="http://schemas.microsoft.com/office/drawing/2014/main" id="{6D0B6A29-F74F-4B44-843A-864A64BF43E8}"/>
              </a:ext>
            </a:extLst>
          </p:cNvPr>
          <p:cNvSpPr>
            <a:spLocks noGrp="1"/>
          </p:cNvSpPr>
          <p:nvPr/>
        </p:nvSpPr>
        <p:spPr>
          <a:xfrm>
            <a:off x="3514725" y="2009775"/>
            <a:ext cx="52387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D59A3A"/>
                </a:solidFill>
              </a:defRPr>
            </a:pPr>
            <a:r>
              <a:rPr sz="1575" b="1">
                <a:solidFill>
                  <a:srgbClr val="D59A3A"/>
                </a:solidFill>
              </a:rPr>
              <a:t>02</a:t>
            </a:r>
          </a:p>
        </p:txBody>
      </p:sp>
      <p:sp>
        <p:nvSpPr>
          <p:cNvPr id="15" name="s11-h-1">
            <a:extLst>
              <a:ext uri="{FF2B5EF4-FFF2-40B4-BE49-F238E27FC236}">
                <a16:creationId xmlns:a16="http://schemas.microsoft.com/office/drawing/2014/main" id="{71DCA6B7-793F-4D2D-AE65-9256A952EA2F}"/>
              </a:ext>
            </a:extLst>
          </p:cNvPr>
          <p:cNvSpPr>
            <a:spLocks noGrp="1"/>
          </p:cNvSpPr>
          <p:nvPr/>
        </p:nvSpPr>
        <p:spPr>
          <a:xfrm>
            <a:off x="3514725" y="2390775"/>
            <a:ext cx="2476500" cy="314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183027"/>
                </a:solidFill>
              </a:defRPr>
            </a:pPr>
            <a:r>
              <a:rPr sz="1725" b="1">
                <a:solidFill>
                  <a:srgbClr val="183027"/>
                </a:solidFill>
              </a:rPr>
              <a:t>ШЛЯХ</a:t>
            </a:r>
          </a:p>
        </p:txBody>
      </p:sp>
      <p:sp>
        <p:nvSpPr>
          <p:cNvPr id="16" name="s11-b-1">
            <a:extLst>
              <a:ext uri="{FF2B5EF4-FFF2-40B4-BE49-F238E27FC236}">
                <a16:creationId xmlns:a16="http://schemas.microsoft.com/office/drawing/2014/main" id="{B893201C-2E1F-4C3B-845B-231296E302A5}"/>
              </a:ext>
            </a:extLst>
          </p:cNvPr>
          <p:cNvSpPr>
            <a:spLocks noGrp="1"/>
          </p:cNvSpPr>
          <p:nvPr/>
        </p:nvSpPr>
        <p:spPr>
          <a:xfrm>
            <a:off x="3514725" y="2800350"/>
            <a:ext cx="2381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5F6C65"/>
                </a:solidFill>
              </a:defRPr>
            </a:pPr>
            <a:r>
              <a:rPr sz="1275" b="0">
                <a:solidFill>
                  <a:srgbClr val="5F6C65"/>
                </a:solidFill>
              </a:rPr>
              <a:t>Стік або ґрунтові води</a:t>
            </a:r>
          </a:p>
        </p:txBody>
      </p:sp>
      <p:sp>
        <p:nvSpPr>
          <p:cNvPr id="17" name="s11-arrow-1">
            <a:extLst>
              <a:ext uri="{FF2B5EF4-FFF2-40B4-BE49-F238E27FC236}">
                <a16:creationId xmlns:a16="http://schemas.microsoft.com/office/drawing/2014/main" id="{B53E7278-EC60-4382-B663-3DF7D65A22FF}"/>
              </a:ext>
            </a:extLst>
          </p:cNvPr>
          <p:cNvSpPr>
            <a:spLocks noGrp="1"/>
          </p:cNvSpPr>
          <p:nvPr/>
        </p:nvSpPr>
        <p:spPr>
          <a:xfrm>
            <a:off x="5895975" y="2400300"/>
            <a:ext cx="5524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D59A3A"/>
                </a:solidFill>
              </a:defRPr>
            </a:pPr>
            <a:r>
              <a:rPr sz="2100" b="1">
                <a:solidFill>
                  <a:srgbClr val="D59A3A"/>
                </a:solidFill>
              </a:rPr>
              <a:t>→</a:t>
            </a:r>
          </a:p>
        </p:txBody>
      </p:sp>
      <p:sp>
        <p:nvSpPr>
          <p:cNvPr id="18" name="s11-n-2">
            <a:extLst>
              <a:ext uri="{FF2B5EF4-FFF2-40B4-BE49-F238E27FC236}">
                <a16:creationId xmlns:a16="http://schemas.microsoft.com/office/drawing/2014/main" id="{B0AB2AB0-5F7B-4470-B3FF-A28AA134B17D}"/>
              </a:ext>
            </a:extLst>
          </p:cNvPr>
          <p:cNvSpPr>
            <a:spLocks noGrp="1"/>
          </p:cNvSpPr>
          <p:nvPr/>
        </p:nvSpPr>
        <p:spPr>
          <a:xfrm>
            <a:off x="6515100" y="2009775"/>
            <a:ext cx="52387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D59A3A"/>
                </a:solidFill>
              </a:defRPr>
            </a:pPr>
            <a:r>
              <a:rPr sz="1575" b="1">
                <a:solidFill>
                  <a:srgbClr val="D59A3A"/>
                </a:solidFill>
              </a:rPr>
              <a:t>03</a:t>
            </a:r>
          </a:p>
        </p:txBody>
      </p:sp>
      <p:sp>
        <p:nvSpPr>
          <p:cNvPr id="19" name="s11-h-2">
            <a:extLst>
              <a:ext uri="{FF2B5EF4-FFF2-40B4-BE49-F238E27FC236}">
                <a16:creationId xmlns:a16="http://schemas.microsoft.com/office/drawing/2014/main" id="{E911F784-D5D1-45A0-B6B4-908160A9AB1E}"/>
              </a:ext>
            </a:extLst>
          </p:cNvPr>
          <p:cNvSpPr>
            <a:spLocks noGrp="1"/>
          </p:cNvSpPr>
          <p:nvPr/>
        </p:nvSpPr>
        <p:spPr>
          <a:xfrm>
            <a:off x="6515100" y="2390775"/>
            <a:ext cx="2476500" cy="314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183027"/>
                </a:solidFill>
              </a:defRPr>
            </a:pPr>
            <a:r>
              <a:rPr sz="1725" b="1">
                <a:solidFill>
                  <a:srgbClr val="183027"/>
                </a:solidFill>
              </a:rPr>
              <a:t>ОБ’ЄКТ</a:t>
            </a:r>
          </a:p>
        </p:txBody>
      </p:sp>
      <p:sp>
        <p:nvSpPr>
          <p:cNvPr id="20" name="s11-b-2">
            <a:extLst>
              <a:ext uri="{FF2B5EF4-FFF2-40B4-BE49-F238E27FC236}">
                <a16:creationId xmlns:a16="http://schemas.microsoft.com/office/drawing/2014/main" id="{D38434C3-53D4-48AA-A1B9-904F596E8148}"/>
              </a:ext>
            </a:extLst>
          </p:cNvPr>
          <p:cNvSpPr>
            <a:spLocks noGrp="1"/>
          </p:cNvSpPr>
          <p:nvPr/>
        </p:nvSpPr>
        <p:spPr>
          <a:xfrm>
            <a:off x="6515100" y="2800350"/>
            <a:ext cx="2381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5F6C65"/>
                </a:solidFill>
              </a:defRPr>
            </a:pPr>
            <a:r>
              <a:rPr sz="1275" b="0">
                <a:solidFill>
                  <a:srgbClr val="5F6C65"/>
                </a:solidFill>
              </a:rPr>
              <a:t>Річка, колодязь, люди, екосистема</a:t>
            </a:r>
          </a:p>
        </p:txBody>
      </p:sp>
      <p:sp>
        <p:nvSpPr>
          <p:cNvPr id="21" name="s11-rule">
            <a:extLst>
              <a:ext uri="{FF2B5EF4-FFF2-40B4-BE49-F238E27FC236}">
                <a16:creationId xmlns:a16="http://schemas.microsoft.com/office/drawing/2014/main" id="{C1C4C0E1-DF6F-4D01-AF6D-14D05E88C903}"/>
              </a:ext>
            </a:extLst>
          </p:cNvPr>
          <p:cNvSpPr>
            <a:spLocks noGrp="1"/>
          </p:cNvSpPr>
          <p:nvPr/>
        </p:nvSpPr>
        <p:spPr>
          <a:xfrm>
            <a:off x="514350" y="3543300"/>
            <a:ext cx="89916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315C49"/>
                </a:solidFill>
              </a:defRPr>
            </a:pPr>
            <a:r>
              <a:rPr sz="1500" b="1">
                <a:solidFill>
                  <a:srgbClr val="315C49"/>
                </a:solidFill>
              </a:rPr>
              <a:t>УСУНЕННЯ ХОЧА Б ОДНОГО ЕЛЕМЕНТА ЗМЕНШУЄ РИЗИК</a:t>
            </a:r>
          </a:p>
        </p:txBody>
      </p:sp>
      <p:sp>
        <p:nvSpPr>
          <p:cNvPr id="22" name="s11-ready">
            <a:extLst>
              <a:ext uri="{FF2B5EF4-FFF2-40B4-BE49-F238E27FC236}">
                <a16:creationId xmlns:a16="http://schemas.microsoft.com/office/drawing/2014/main" id="{8858D10E-7ED1-4FA7-888E-FACBCADD74D8}"/>
              </a:ext>
            </a:extLst>
          </p:cNvPr>
          <p:cNvSpPr>
            <a:spLocks noGrp="1"/>
          </p:cNvSpPr>
          <p:nvPr/>
        </p:nvSpPr>
        <p:spPr>
          <a:xfrm>
            <a:off x="514350" y="4171950"/>
            <a:ext cx="8991600" cy="1543050"/>
          </a:xfrm>
          <a:prstGeom prst="roundRect">
            <a:avLst>
              <a:gd name="adj" fmla="val 7407"/>
            </a:avLst>
          </a:prstGeom>
          <a:solidFill>
            <a:srgbClr val="E3E9E2"/>
          </a:solidFill>
          <a:ln w="9525">
            <a:solidFill>
              <a:srgbClr val="CAD5CD"/>
            </a:solidFill>
            <a:prstDash val="solid"/>
          </a:ln>
        </p:spPr>
      </p:sp>
      <p:sp>
        <p:nvSpPr>
          <p:cNvPr id="23" name="s11-ready-h-h">
            <a:extLst>
              <a:ext uri="{FF2B5EF4-FFF2-40B4-BE49-F238E27FC236}">
                <a16:creationId xmlns:a16="http://schemas.microsoft.com/office/drawing/2014/main" id="{98049BB5-7E5E-4439-936F-D5A5C3982C3B}"/>
              </a:ext>
            </a:extLst>
          </p:cNvPr>
          <p:cNvSpPr>
            <a:spLocks noGrp="1"/>
          </p:cNvSpPr>
          <p:nvPr/>
        </p:nvSpPr>
        <p:spPr>
          <a:xfrm>
            <a:off x="781050" y="4371975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15C49"/>
                </a:solidFill>
              </a:defRPr>
            </a:pPr>
            <a:r>
              <a:rPr sz="1650" b="1">
                <a:solidFill>
                  <a:srgbClr val="315C49"/>
                </a:solidFill>
              </a:rPr>
              <a:t>Аварійна готовність</a:t>
            </a:r>
          </a:p>
        </p:txBody>
      </p:sp>
      <p:sp>
        <p:nvSpPr>
          <p:cNvPr id="24" name="s11-ready-body">
            <a:extLst>
              <a:ext uri="{FF2B5EF4-FFF2-40B4-BE49-F238E27FC236}">
                <a16:creationId xmlns:a16="http://schemas.microsoft.com/office/drawing/2014/main" id="{518DB13A-2731-4B59-85C6-48FEA3454F52}"/>
              </a:ext>
            </a:extLst>
          </p:cNvPr>
          <p:cNvSpPr>
            <a:spLocks noGrp="1"/>
          </p:cNvSpPr>
          <p:nvPr/>
        </p:nvSpPr>
        <p:spPr>
          <a:xfrm>
            <a:off x="781050" y="4838700"/>
            <a:ext cx="8286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183027"/>
                </a:solidFill>
              </a:defRPr>
            </a:pPr>
            <a:r>
              <a:rPr sz="1350" b="1">
                <a:solidFill>
                  <a:srgbClr val="183027"/>
                </a:solidFill>
              </a:rPr>
              <a:t>Відповідальні особи  •  порядок повідомлення  •  засоби захисту  •  сорбенти</a:t>
            </a:r>
          </a:p>
          <a:p>
            <a:pPr algn="ctr">
              <a:defRPr sz="1350" b="1">
                <a:solidFill>
                  <a:srgbClr val="183027"/>
                </a:solidFill>
              </a:defRPr>
            </a:pPr>
            <a:r>
              <a:rPr sz="1350" b="1">
                <a:solidFill>
                  <a:srgbClr val="183027"/>
                </a:solidFill>
              </a:rPr>
              <a:t>ємності для забруднених матеріалів  •  вогнегасники  •  евакуація  •  взаємодія зі службами</a:t>
            </a:r>
          </a:p>
        </p:txBody>
      </p:sp>
    </p:spTree>
    <p:extLst>
      <p:ext uri="{BB962C8B-B14F-4D97-AF65-F5344CB8AC3E}">
        <p14:creationId xmlns:p14="http://schemas.microsoft.com/office/powerpoint/2010/main" val="3798155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12">
            <a:extLst>
              <a:ext uri="{FF2B5EF4-FFF2-40B4-BE49-F238E27FC236}">
                <a16:creationId xmlns:a16="http://schemas.microsoft.com/office/drawing/2014/main" id="{F765A154-C8B2-4DE0-BFD8-ADE4AE4BC77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287000" cy="6858000"/>
          </a:xfrm>
          <a:prstGeom prst="rect">
            <a:avLst/>
          </a:prstGeom>
          <a:solidFill>
            <a:srgbClr val="FBF8F0"/>
          </a:solidFill>
          <a:ln w="9525">
            <a:solidFill>
              <a:srgbClr val="FBF8F0"/>
            </a:solidFill>
            <a:prstDash val="solid"/>
          </a:ln>
        </p:spPr>
      </p:sp>
      <p:sp>
        <p:nvSpPr>
          <p:cNvPr id="3" name="accent-12">
            <a:extLst>
              <a:ext uri="{FF2B5EF4-FFF2-40B4-BE49-F238E27FC236}">
                <a16:creationId xmlns:a16="http://schemas.microsoft.com/office/drawing/2014/main" id="{4E62BEF0-C874-4241-8B9B-A0FC384C574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59A3A"/>
          </a:solidFill>
          <a:ln w="9525">
            <a:solidFill>
              <a:srgbClr val="D59A3A"/>
            </a:solidFill>
            <a:prstDash val="solid"/>
          </a:ln>
        </p:spPr>
      </p:sp>
      <p:sp>
        <p:nvSpPr>
          <p:cNvPr id="4" name="course-12">
            <a:extLst>
              <a:ext uri="{FF2B5EF4-FFF2-40B4-BE49-F238E27FC236}">
                <a16:creationId xmlns:a16="http://schemas.microsoft.com/office/drawing/2014/main" id="{7B0701BB-5745-4C1B-83AF-653D58718A92}"/>
              </a:ext>
            </a:extLst>
          </p:cNvPr>
          <p:cNvSpPr>
            <a:spLocks noGrp="1"/>
          </p:cNvSpPr>
          <p:nvPr/>
        </p:nvSpPr>
        <p:spPr>
          <a:xfrm>
            <a:off x="514350" y="276225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15C49"/>
                </a:solidFill>
              </a:defRPr>
            </a:pPr>
            <a:r>
              <a:rPr sz="975" b="1">
                <a:solidFill>
                  <a:srgbClr val="315C49"/>
                </a:solidFill>
              </a:rPr>
              <a:t>ВІЙСЬКОВА ЕКОЛОГІЯ</a:t>
            </a:r>
          </a:p>
        </p:txBody>
      </p:sp>
      <p:sp>
        <p:nvSpPr>
          <p:cNvPr id="5" name="section-12">
            <a:extLst>
              <a:ext uri="{FF2B5EF4-FFF2-40B4-BE49-F238E27FC236}">
                <a16:creationId xmlns:a16="http://schemas.microsoft.com/office/drawing/2014/main" id="{5CB24ECC-31C7-46C1-93AD-D56B84A78691}"/>
              </a:ext>
            </a:extLst>
          </p:cNvPr>
          <p:cNvSpPr>
            <a:spLocks noGrp="1"/>
          </p:cNvSpPr>
          <p:nvPr/>
        </p:nvSpPr>
        <p:spPr>
          <a:xfrm>
            <a:off x="4000500" y="276225"/>
            <a:ext cx="5619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6F8875"/>
                </a:solidFill>
              </a:defRPr>
            </a:pPr>
            <a:r>
              <a:rPr sz="900" b="1">
                <a:solidFill>
                  <a:srgbClr val="6F8875"/>
                </a:solidFill>
              </a:rPr>
              <a:t>ЕКОЛОГІЧНИЙ МОНІТОРИНГ</a:t>
            </a:r>
          </a:p>
        </p:txBody>
      </p:sp>
      <p:sp>
        <p:nvSpPr>
          <p:cNvPr id="6" name="title-12">
            <a:extLst>
              <a:ext uri="{FF2B5EF4-FFF2-40B4-BE49-F238E27FC236}">
                <a16:creationId xmlns:a16="http://schemas.microsoft.com/office/drawing/2014/main" id="{6521C21F-2FC5-4618-B3FE-4ADFDCC34BD3}"/>
              </a:ext>
            </a:extLst>
          </p:cNvPr>
          <p:cNvSpPr>
            <a:spLocks noGrp="1"/>
          </p:cNvSpPr>
          <p:nvPr/>
        </p:nvSpPr>
        <p:spPr>
          <a:xfrm>
            <a:off x="514350" y="638175"/>
            <a:ext cx="90678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83027"/>
                </a:solidFill>
              </a:defRPr>
            </a:pPr>
            <a:r>
              <a:rPr sz="2700" b="1">
                <a:solidFill>
                  <a:srgbClr val="183027"/>
                </a:solidFill>
              </a:rPr>
              <a:t>Моніторинг перетворює спостереження на своєчасне рішення</a:t>
            </a:r>
          </a:p>
        </p:txBody>
      </p:sp>
      <p:sp>
        <p:nvSpPr>
          <p:cNvPr id="7" name="rule-12">
            <a:extLst>
              <a:ext uri="{FF2B5EF4-FFF2-40B4-BE49-F238E27FC236}">
                <a16:creationId xmlns:a16="http://schemas.microsoft.com/office/drawing/2014/main" id="{8BE98238-64AB-4B32-8EF8-0E8774182513}"/>
              </a:ext>
            </a:extLst>
          </p:cNvPr>
          <p:cNvSpPr>
            <a:spLocks noGrp="1"/>
          </p:cNvSpPr>
          <p:nvPr/>
        </p:nvSpPr>
        <p:spPr>
          <a:xfrm>
            <a:off x="514350" y="1524000"/>
            <a:ext cx="9067800" cy="38100"/>
          </a:xfrm>
          <a:prstGeom prst="rect">
            <a:avLst/>
          </a:prstGeom>
          <a:solidFill>
            <a:srgbClr val="D59A3A"/>
          </a:solidFill>
          <a:ln w="9525">
            <a:solidFill>
              <a:srgbClr val="D59A3A"/>
            </a:solidFill>
            <a:prstDash val="solid"/>
          </a:ln>
        </p:spPr>
      </p:sp>
      <p:sp>
        <p:nvSpPr>
          <p:cNvPr id="8" name="num-12">
            <a:extLst>
              <a:ext uri="{FF2B5EF4-FFF2-40B4-BE49-F238E27FC236}">
                <a16:creationId xmlns:a16="http://schemas.microsoft.com/office/drawing/2014/main" id="{9FB1BCAA-2093-4853-A880-8ABD634A3999}"/>
              </a:ext>
            </a:extLst>
          </p:cNvPr>
          <p:cNvSpPr>
            <a:spLocks noGrp="1"/>
          </p:cNvSpPr>
          <p:nvPr/>
        </p:nvSpPr>
        <p:spPr>
          <a:xfrm>
            <a:off x="10668000" y="419100"/>
            <a:ext cx="9906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300" b="1">
                <a:solidFill>
                  <a:srgbClr val="FFFFFF"/>
                </a:solidFill>
              </a:defRPr>
            </a:pPr>
            <a:r>
              <a:rPr sz="3300" b="1">
                <a:solidFill>
                  <a:srgbClr val="FFFFFF"/>
                </a:solidFill>
              </a:rPr>
              <a:t>12</a:t>
            </a:r>
          </a:p>
        </p:txBody>
      </p:sp>
      <p:sp>
        <p:nvSpPr>
          <p:cNvPr id="9" name="footer-12">
            <a:extLst>
              <a:ext uri="{FF2B5EF4-FFF2-40B4-BE49-F238E27FC236}">
                <a16:creationId xmlns:a16="http://schemas.microsoft.com/office/drawing/2014/main" id="{AA5E6C15-3B27-4924-909D-12E3358C3F60}"/>
              </a:ext>
            </a:extLst>
          </p:cNvPr>
          <p:cNvSpPr>
            <a:spLocks noGrp="1"/>
          </p:cNvSpPr>
          <p:nvPr/>
        </p:nvSpPr>
        <p:spPr>
          <a:xfrm>
            <a:off x="10477500" y="6248400"/>
            <a:ext cx="1371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ОСНОВИ ВІЙСЬКОВОЇ ЕКОЛОГІЇ</a:t>
            </a:r>
          </a:p>
        </p:txBody>
      </p:sp>
      <p:sp>
        <p:nvSpPr>
          <p:cNvPr id="10" name="s12-def">
            <a:extLst>
              <a:ext uri="{FF2B5EF4-FFF2-40B4-BE49-F238E27FC236}">
                <a16:creationId xmlns:a16="http://schemas.microsoft.com/office/drawing/2014/main" id="{120C9CE1-06AA-45EF-807F-8B520F7DCD9B}"/>
              </a:ext>
            </a:extLst>
          </p:cNvPr>
          <p:cNvSpPr>
            <a:spLocks noGrp="1"/>
          </p:cNvSpPr>
          <p:nvPr/>
        </p:nvSpPr>
        <p:spPr>
          <a:xfrm>
            <a:off x="514350" y="1838325"/>
            <a:ext cx="89916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183027"/>
                </a:solidFill>
              </a:defRPr>
            </a:pPr>
            <a:r>
              <a:rPr sz="1725" b="1">
                <a:solidFill>
                  <a:srgbClr val="183027"/>
                </a:solidFill>
              </a:rPr>
              <a:t>Екологічний моніторинг — регулярні спостереження, оцінювання та прогнозування стану довкілля.</a:t>
            </a:r>
          </a:p>
        </p:txBody>
      </p:sp>
      <p:sp>
        <p:nvSpPr>
          <p:cNvPr id="11" name="s12-mh-0">
            <a:extLst>
              <a:ext uri="{FF2B5EF4-FFF2-40B4-BE49-F238E27FC236}">
                <a16:creationId xmlns:a16="http://schemas.microsoft.com/office/drawing/2014/main" id="{C3C0C49C-C2EC-4712-8D6F-AE2E4EE13D18}"/>
              </a:ext>
            </a:extLst>
          </p:cNvPr>
          <p:cNvSpPr>
            <a:spLocks noGrp="1"/>
          </p:cNvSpPr>
          <p:nvPr/>
        </p:nvSpPr>
        <p:spPr>
          <a:xfrm>
            <a:off x="514350" y="2667000"/>
            <a:ext cx="2000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315C49"/>
                </a:solidFill>
              </a:defRPr>
            </a:pPr>
            <a:r>
              <a:rPr sz="1275" b="1">
                <a:solidFill>
                  <a:srgbClr val="315C49"/>
                </a:solidFill>
              </a:rPr>
              <a:t>ФОНОВИЙ</a:t>
            </a:r>
          </a:p>
        </p:txBody>
      </p:sp>
      <p:sp>
        <p:nvSpPr>
          <p:cNvPr id="12" name="s12-mb-0">
            <a:extLst>
              <a:ext uri="{FF2B5EF4-FFF2-40B4-BE49-F238E27FC236}">
                <a16:creationId xmlns:a16="http://schemas.microsoft.com/office/drawing/2014/main" id="{66CFE42B-DBCA-4120-860C-A51BBBE88460}"/>
              </a:ext>
            </a:extLst>
          </p:cNvPr>
          <p:cNvSpPr>
            <a:spLocks noGrp="1"/>
          </p:cNvSpPr>
          <p:nvPr/>
        </p:nvSpPr>
        <p:spPr>
          <a:xfrm>
            <a:off x="514350" y="3019425"/>
            <a:ext cx="2000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0">
                <a:solidFill>
                  <a:srgbClr val="5F6C65"/>
                </a:solidFill>
              </a:defRPr>
            </a:pPr>
            <a:r>
              <a:rPr sz="1200" b="0">
                <a:solidFill>
                  <a:srgbClr val="5F6C65"/>
                </a:solidFill>
              </a:rPr>
              <a:t>початковий стан</a:t>
            </a:r>
          </a:p>
        </p:txBody>
      </p:sp>
      <p:sp>
        <p:nvSpPr>
          <p:cNvPr id="13" name="s12-ml-0">
            <a:extLst>
              <a:ext uri="{FF2B5EF4-FFF2-40B4-BE49-F238E27FC236}">
                <a16:creationId xmlns:a16="http://schemas.microsoft.com/office/drawing/2014/main" id="{E6EA2575-414E-4ACC-9964-71F7E0B47488}"/>
              </a:ext>
            </a:extLst>
          </p:cNvPr>
          <p:cNvSpPr>
            <a:spLocks noGrp="1"/>
          </p:cNvSpPr>
          <p:nvPr/>
        </p:nvSpPr>
        <p:spPr>
          <a:xfrm>
            <a:off x="514350" y="3409950"/>
            <a:ext cx="2000250" cy="38100"/>
          </a:xfrm>
          <a:prstGeom prst="rect">
            <a:avLst/>
          </a:prstGeom>
          <a:solidFill>
            <a:srgbClr val="D59A3A"/>
          </a:solidFill>
          <a:ln w="9525">
            <a:solidFill>
              <a:srgbClr val="D59A3A"/>
            </a:solidFill>
            <a:prstDash val="solid"/>
          </a:ln>
        </p:spPr>
      </p:sp>
      <p:sp>
        <p:nvSpPr>
          <p:cNvPr id="14" name="s12-mh-1">
            <a:extLst>
              <a:ext uri="{FF2B5EF4-FFF2-40B4-BE49-F238E27FC236}">
                <a16:creationId xmlns:a16="http://schemas.microsoft.com/office/drawing/2014/main" id="{C511F070-B90D-45DC-AB60-A0E237FB8A8B}"/>
              </a:ext>
            </a:extLst>
          </p:cNvPr>
          <p:cNvSpPr>
            <a:spLocks noGrp="1"/>
          </p:cNvSpPr>
          <p:nvPr/>
        </p:nvSpPr>
        <p:spPr>
          <a:xfrm>
            <a:off x="2762250" y="2667000"/>
            <a:ext cx="2000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315C49"/>
                </a:solidFill>
              </a:defRPr>
            </a:pPr>
            <a:r>
              <a:rPr sz="1275" b="1">
                <a:solidFill>
                  <a:srgbClr val="315C49"/>
                </a:solidFill>
              </a:rPr>
              <a:t>ЛОКАЛЬНИЙ</a:t>
            </a:r>
          </a:p>
        </p:txBody>
      </p:sp>
      <p:sp>
        <p:nvSpPr>
          <p:cNvPr id="15" name="s12-mb-1">
            <a:extLst>
              <a:ext uri="{FF2B5EF4-FFF2-40B4-BE49-F238E27FC236}">
                <a16:creationId xmlns:a16="http://schemas.microsoft.com/office/drawing/2014/main" id="{C24D102A-1E77-41B0-BD53-722B364DBAAC}"/>
              </a:ext>
            </a:extLst>
          </p:cNvPr>
          <p:cNvSpPr>
            <a:spLocks noGrp="1"/>
          </p:cNvSpPr>
          <p:nvPr/>
        </p:nvSpPr>
        <p:spPr>
          <a:xfrm>
            <a:off x="2762250" y="3019425"/>
            <a:ext cx="2000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0">
                <a:solidFill>
                  <a:srgbClr val="5F6C65"/>
                </a:solidFill>
              </a:defRPr>
            </a:pPr>
            <a:r>
              <a:rPr sz="1200" b="0">
                <a:solidFill>
                  <a:srgbClr val="5F6C65"/>
                </a:solidFill>
              </a:rPr>
              <a:t>біля джерела</a:t>
            </a:r>
          </a:p>
        </p:txBody>
      </p:sp>
      <p:sp>
        <p:nvSpPr>
          <p:cNvPr id="16" name="s12-ml-1">
            <a:extLst>
              <a:ext uri="{FF2B5EF4-FFF2-40B4-BE49-F238E27FC236}">
                <a16:creationId xmlns:a16="http://schemas.microsoft.com/office/drawing/2014/main" id="{55D3EB45-B5C8-4CA6-8837-9BD37D837FDA}"/>
              </a:ext>
            </a:extLst>
          </p:cNvPr>
          <p:cNvSpPr>
            <a:spLocks noGrp="1"/>
          </p:cNvSpPr>
          <p:nvPr/>
        </p:nvSpPr>
        <p:spPr>
          <a:xfrm>
            <a:off x="2762250" y="3409950"/>
            <a:ext cx="2000250" cy="38100"/>
          </a:xfrm>
          <a:prstGeom prst="rect">
            <a:avLst/>
          </a:prstGeom>
          <a:solidFill>
            <a:srgbClr val="D59A3A"/>
          </a:solidFill>
          <a:ln w="9525">
            <a:solidFill>
              <a:srgbClr val="D59A3A"/>
            </a:solidFill>
            <a:prstDash val="solid"/>
          </a:ln>
        </p:spPr>
      </p:sp>
      <p:sp>
        <p:nvSpPr>
          <p:cNvPr id="17" name="s12-mh-2">
            <a:extLst>
              <a:ext uri="{FF2B5EF4-FFF2-40B4-BE49-F238E27FC236}">
                <a16:creationId xmlns:a16="http://schemas.microsoft.com/office/drawing/2014/main" id="{B32D384E-17F0-40CD-90CD-69229DFCE845}"/>
              </a:ext>
            </a:extLst>
          </p:cNvPr>
          <p:cNvSpPr>
            <a:spLocks noGrp="1"/>
          </p:cNvSpPr>
          <p:nvPr/>
        </p:nvSpPr>
        <p:spPr>
          <a:xfrm>
            <a:off x="5010150" y="2667000"/>
            <a:ext cx="2000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9A5733"/>
                </a:solidFill>
              </a:defRPr>
            </a:pPr>
            <a:r>
              <a:rPr sz="1275" b="1">
                <a:solidFill>
                  <a:srgbClr val="9A5733"/>
                </a:solidFill>
              </a:rPr>
              <a:t>ОПЕРАТИВНИЙ</a:t>
            </a:r>
          </a:p>
        </p:txBody>
      </p:sp>
      <p:sp>
        <p:nvSpPr>
          <p:cNvPr id="18" name="s12-mb-2">
            <a:extLst>
              <a:ext uri="{FF2B5EF4-FFF2-40B4-BE49-F238E27FC236}">
                <a16:creationId xmlns:a16="http://schemas.microsoft.com/office/drawing/2014/main" id="{82257D97-AF8C-4F4E-8462-F1E38B6D0F1F}"/>
              </a:ext>
            </a:extLst>
          </p:cNvPr>
          <p:cNvSpPr>
            <a:spLocks noGrp="1"/>
          </p:cNvSpPr>
          <p:nvPr/>
        </p:nvSpPr>
        <p:spPr>
          <a:xfrm>
            <a:off x="5010150" y="3019425"/>
            <a:ext cx="2000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0">
                <a:solidFill>
                  <a:srgbClr val="5F6C65"/>
                </a:solidFill>
              </a:defRPr>
            </a:pPr>
            <a:r>
              <a:rPr sz="1200" b="0">
                <a:solidFill>
                  <a:srgbClr val="5F6C65"/>
                </a:solidFill>
              </a:rPr>
              <a:t>під час аварії</a:t>
            </a:r>
          </a:p>
        </p:txBody>
      </p:sp>
      <p:sp>
        <p:nvSpPr>
          <p:cNvPr id="19" name="s12-ml-2">
            <a:extLst>
              <a:ext uri="{FF2B5EF4-FFF2-40B4-BE49-F238E27FC236}">
                <a16:creationId xmlns:a16="http://schemas.microsoft.com/office/drawing/2014/main" id="{A407F694-00DC-44FF-BB0F-5EE2277904BC}"/>
              </a:ext>
            </a:extLst>
          </p:cNvPr>
          <p:cNvSpPr>
            <a:spLocks noGrp="1"/>
          </p:cNvSpPr>
          <p:nvPr/>
        </p:nvSpPr>
        <p:spPr>
          <a:xfrm>
            <a:off x="5010150" y="3409950"/>
            <a:ext cx="2000250" cy="38100"/>
          </a:xfrm>
          <a:prstGeom prst="rect">
            <a:avLst/>
          </a:prstGeom>
          <a:solidFill>
            <a:srgbClr val="9A5733"/>
          </a:solidFill>
          <a:ln w="9525">
            <a:solidFill>
              <a:srgbClr val="9A5733"/>
            </a:solidFill>
            <a:prstDash val="solid"/>
          </a:ln>
        </p:spPr>
      </p:sp>
      <p:sp>
        <p:nvSpPr>
          <p:cNvPr id="20" name="s12-mh-3">
            <a:extLst>
              <a:ext uri="{FF2B5EF4-FFF2-40B4-BE49-F238E27FC236}">
                <a16:creationId xmlns:a16="http://schemas.microsoft.com/office/drawing/2014/main" id="{552ADEE7-C5EE-4CBB-8956-4ED46D0A9A94}"/>
              </a:ext>
            </a:extLst>
          </p:cNvPr>
          <p:cNvSpPr>
            <a:spLocks noGrp="1"/>
          </p:cNvSpPr>
          <p:nvPr/>
        </p:nvSpPr>
        <p:spPr>
          <a:xfrm>
            <a:off x="7258050" y="2667000"/>
            <a:ext cx="2000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315C49"/>
                </a:solidFill>
              </a:defRPr>
            </a:pPr>
            <a:r>
              <a:rPr sz="1275" b="1">
                <a:solidFill>
                  <a:srgbClr val="315C49"/>
                </a:solidFill>
              </a:rPr>
              <a:t>ПІСЛЯАВАРІЙНИЙ</a:t>
            </a:r>
          </a:p>
        </p:txBody>
      </p:sp>
      <p:sp>
        <p:nvSpPr>
          <p:cNvPr id="21" name="s12-mb-3">
            <a:extLst>
              <a:ext uri="{FF2B5EF4-FFF2-40B4-BE49-F238E27FC236}">
                <a16:creationId xmlns:a16="http://schemas.microsoft.com/office/drawing/2014/main" id="{721A2E4D-D1AD-484D-A51B-286A0E7C7DFC}"/>
              </a:ext>
            </a:extLst>
          </p:cNvPr>
          <p:cNvSpPr>
            <a:spLocks noGrp="1"/>
          </p:cNvSpPr>
          <p:nvPr/>
        </p:nvSpPr>
        <p:spPr>
          <a:xfrm>
            <a:off x="7258050" y="3019425"/>
            <a:ext cx="2000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0">
                <a:solidFill>
                  <a:srgbClr val="5F6C65"/>
                </a:solidFill>
              </a:defRPr>
            </a:pPr>
            <a:r>
              <a:rPr sz="1200" b="0">
                <a:solidFill>
                  <a:srgbClr val="5F6C65"/>
                </a:solidFill>
              </a:rPr>
              <a:t>контроль очищення</a:t>
            </a:r>
          </a:p>
        </p:txBody>
      </p:sp>
      <p:sp>
        <p:nvSpPr>
          <p:cNvPr id="22" name="s12-ml-3">
            <a:extLst>
              <a:ext uri="{FF2B5EF4-FFF2-40B4-BE49-F238E27FC236}">
                <a16:creationId xmlns:a16="http://schemas.microsoft.com/office/drawing/2014/main" id="{818DF490-272A-4DA0-AF60-4AE348379E40}"/>
              </a:ext>
            </a:extLst>
          </p:cNvPr>
          <p:cNvSpPr>
            <a:spLocks noGrp="1"/>
          </p:cNvSpPr>
          <p:nvPr/>
        </p:nvSpPr>
        <p:spPr>
          <a:xfrm>
            <a:off x="7258050" y="3409950"/>
            <a:ext cx="2000250" cy="38100"/>
          </a:xfrm>
          <a:prstGeom prst="rect">
            <a:avLst/>
          </a:prstGeom>
          <a:solidFill>
            <a:srgbClr val="D59A3A"/>
          </a:solidFill>
          <a:ln w="9525">
            <a:solidFill>
              <a:srgbClr val="D59A3A"/>
            </a:solidFill>
            <a:prstDash val="solid"/>
          </a:ln>
        </p:spPr>
      </p:sp>
      <p:sp>
        <p:nvSpPr>
          <p:cNvPr id="23" name="s12-control-h">
            <a:extLst>
              <a:ext uri="{FF2B5EF4-FFF2-40B4-BE49-F238E27FC236}">
                <a16:creationId xmlns:a16="http://schemas.microsoft.com/office/drawing/2014/main" id="{ABDE85A6-C0FE-4F56-BA08-75FB5EA13124}"/>
              </a:ext>
            </a:extLst>
          </p:cNvPr>
          <p:cNvSpPr>
            <a:spLocks noGrp="1"/>
          </p:cNvSpPr>
          <p:nvPr/>
        </p:nvSpPr>
        <p:spPr>
          <a:xfrm>
            <a:off x="514350" y="3810000"/>
            <a:ext cx="2381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15C49"/>
                </a:solidFill>
              </a:defRPr>
            </a:pPr>
            <a:r>
              <a:rPr sz="1650" b="1">
                <a:solidFill>
                  <a:srgbClr val="315C49"/>
                </a:solidFill>
              </a:rPr>
              <a:t>Що контролюють</a:t>
            </a:r>
          </a:p>
        </p:txBody>
      </p:sp>
      <p:sp>
        <p:nvSpPr>
          <p:cNvPr id="24" name="s12-control-body">
            <a:extLst>
              <a:ext uri="{FF2B5EF4-FFF2-40B4-BE49-F238E27FC236}">
                <a16:creationId xmlns:a16="http://schemas.microsoft.com/office/drawing/2014/main" id="{15529A7B-F7B3-40EE-8D3D-2D518846D5D2}"/>
              </a:ext>
            </a:extLst>
          </p:cNvPr>
          <p:cNvSpPr>
            <a:spLocks noGrp="1"/>
          </p:cNvSpPr>
          <p:nvPr/>
        </p:nvSpPr>
        <p:spPr>
          <a:xfrm>
            <a:off x="514350" y="4238625"/>
            <a:ext cx="8991600" cy="885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183027"/>
                </a:solidFill>
              </a:defRPr>
            </a:pPr>
            <a:r>
              <a:rPr sz="1350" b="1">
                <a:solidFill>
                  <a:srgbClr val="183027"/>
                </a:solidFill>
              </a:rPr>
              <a:t>ПОВІТРЯ — пил і гази   •   ВОДА — pH, каламутність, нафтопродукти</a:t>
            </a:r>
          </a:p>
          <a:p>
            <a:pPr algn="ctr">
              <a:defRPr sz="1350" b="1">
                <a:solidFill>
                  <a:srgbClr val="183027"/>
                </a:solidFill>
              </a:defRPr>
            </a:pPr>
            <a:r>
              <a:rPr sz="1350" b="1">
                <a:solidFill>
                  <a:srgbClr val="183027"/>
                </a:solidFill>
              </a:rPr>
              <a:t>ҐРУНТ — метали й небезпечні речовини   •   РОСЛИННІСТЬ — усихання й опіки</a:t>
            </a:r>
          </a:p>
          <a:p>
            <a:pPr algn="ctr">
              <a:defRPr sz="1350" b="1">
                <a:solidFill>
                  <a:srgbClr val="183027"/>
                </a:solidFill>
              </a:defRPr>
            </a:pPr>
            <a:r>
              <a:rPr sz="1350" b="1">
                <a:solidFill>
                  <a:srgbClr val="183027"/>
                </a:solidFill>
              </a:rPr>
              <a:t>ТЕРИТОРІЯ — ерозія, вирви, колії, засмічення</a:t>
            </a:r>
          </a:p>
        </p:txBody>
      </p:sp>
      <p:sp>
        <p:nvSpPr>
          <p:cNvPr id="25" name="s12-safe">
            <a:extLst>
              <a:ext uri="{FF2B5EF4-FFF2-40B4-BE49-F238E27FC236}">
                <a16:creationId xmlns:a16="http://schemas.microsoft.com/office/drawing/2014/main" id="{61CF9DEE-420D-464C-B7E9-C36F87F52186}"/>
              </a:ext>
            </a:extLst>
          </p:cNvPr>
          <p:cNvSpPr>
            <a:spLocks noGrp="1"/>
          </p:cNvSpPr>
          <p:nvPr/>
        </p:nvSpPr>
        <p:spPr>
          <a:xfrm>
            <a:off x="514350" y="5429250"/>
            <a:ext cx="89916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9A5733"/>
                </a:solidFill>
              </a:defRPr>
            </a:pPr>
            <a:r>
              <a:rPr sz="1275" b="1">
                <a:solidFill>
                  <a:srgbClr val="9A5733"/>
                </a:solidFill>
              </a:rPr>
              <a:t>Відбір проб на територіях бойових дій — лише після перевірки мінної та іншої безпеки; кожен зразок маркують і документують.</a:t>
            </a:r>
          </a:p>
        </p:txBody>
      </p:sp>
    </p:spTree>
    <p:extLst>
      <p:ext uri="{BB962C8B-B14F-4D97-AF65-F5344CB8AC3E}">
        <p14:creationId xmlns:p14="http://schemas.microsoft.com/office/powerpoint/2010/main" val="17266331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Рисунок 31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13">
            <a:extLst>
              <a:ext uri="{FF2B5EF4-FFF2-40B4-BE49-F238E27FC236}">
                <a16:creationId xmlns:a16="http://schemas.microsoft.com/office/drawing/2014/main" id="{F2299254-CA28-40BA-A498-858F6ACABEC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287000" cy="6858000"/>
          </a:xfrm>
          <a:prstGeom prst="rect">
            <a:avLst/>
          </a:prstGeom>
          <a:solidFill>
            <a:srgbClr val="FBF8F0"/>
          </a:solidFill>
          <a:ln w="9525">
            <a:solidFill>
              <a:srgbClr val="FBF8F0"/>
            </a:solidFill>
            <a:prstDash val="solid"/>
          </a:ln>
        </p:spPr>
      </p:sp>
      <p:sp>
        <p:nvSpPr>
          <p:cNvPr id="3" name="accent-13">
            <a:extLst>
              <a:ext uri="{FF2B5EF4-FFF2-40B4-BE49-F238E27FC236}">
                <a16:creationId xmlns:a16="http://schemas.microsoft.com/office/drawing/2014/main" id="{99F9B401-4B38-4464-9C1C-F10407AFD73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59A3A"/>
          </a:solidFill>
          <a:ln w="9525">
            <a:solidFill>
              <a:srgbClr val="D59A3A"/>
            </a:solidFill>
            <a:prstDash val="solid"/>
          </a:ln>
        </p:spPr>
      </p:sp>
      <p:sp>
        <p:nvSpPr>
          <p:cNvPr id="4" name="course-13">
            <a:extLst>
              <a:ext uri="{FF2B5EF4-FFF2-40B4-BE49-F238E27FC236}">
                <a16:creationId xmlns:a16="http://schemas.microsoft.com/office/drawing/2014/main" id="{CECFFDA2-4568-40EB-9295-6603D3314FB9}"/>
              </a:ext>
            </a:extLst>
          </p:cNvPr>
          <p:cNvSpPr>
            <a:spLocks noGrp="1"/>
          </p:cNvSpPr>
          <p:nvPr/>
        </p:nvSpPr>
        <p:spPr>
          <a:xfrm>
            <a:off x="514350" y="276225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15C49"/>
                </a:solidFill>
              </a:defRPr>
            </a:pPr>
            <a:r>
              <a:rPr sz="975" b="1">
                <a:solidFill>
                  <a:srgbClr val="315C49"/>
                </a:solidFill>
              </a:rPr>
              <a:t>ВІЙСЬКОВА ЕКОЛОГІЯ</a:t>
            </a:r>
          </a:p>
        </p:txBody>
      </p:sp>
      <p:sp>
        <p:nvSpPr>
          <p:cNvPr id="5" name="section-13">
            <a:extLst>
              <a:ext uri="{FF2B5EF4-FFF2-40B4-BE49-F238E27FC236}">
                <a16:creationId xmlns:a16="http://schemas.microsoft.com/office/drawing/2014/main" id="{C2C3BEF1-C4DD-4DE7-9D7B-B39D44B63EEC}"/>
              </a:ext>
            </a:extLst>
          </p:cNvPr>
          <p:cNvSpPr>
            <a:spLocks noGrp="1"/>
          </p:cNvSpPr>
          <p:nvPr/>
        </p:nvSpPr>
        <p:spPr>
          <a:xfrm>
            <a:off x="4000500" y="276225"/>
            <a:ext cx="5619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6F8875"/>
                </a:solidFill>
              </a:defRPr>
            </a:pPr>
            <a:r>
              <a:rPr sz="900" b="1">
                <a:solidFill>
                  <a:srgbClr val="6F8875"/>
                </a:solidFill>
              </a:rPr>
              <a:t>ПОВОДЖЕННЯ З ВІДХОДАМИ</a:t>
            </a:r>
          </a:p>
        </p:txBody>
      </p:sp>
      <p:sp>
        <p:nvSpPr>
          <p:cNvPr id="6" name="title-13">
            <a:extLst>
              <a:ext uri="{FF2B5EF4-FFF2-40B4-BE49-F238E27FC236}">
                <a16:creationId xmlns:a16="http://schemas.microsoft.com/office/drawing/2014/main" id="{D2188094-11C0-4D31-9678-4A622A5CB683}"/>
              </a:ext>
            </a:extLst>
          </p:cNvPr>
          <p:cNvSpPr>
            <a:spLocks noGrp="1"/>
          </p:cNvSpPr>
          <p:nvPr/>
        </p:nvSpPr>
        <p:spPr>
          <a:xfrm>
            <a:off x="514350" y="638175"/>
            <a:ext cx="90678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83027"/>
                </a:solidFill>
              </a:defRPr>
            </a:pPr>
            <a:r>
              <a:rPr sz="2700" b="1">
                <a:solidFill>
                  <a:srgbClr val="183027"/>
                </a:solidFill>
              </a:rPr>
              <a:t>Найкращий відхід — той, утворенню якого вдалося запобігти</a:t>
            </a:r>
          </a:p>
        </p:txBody>
      </p:sp>
      <p:sp>
        <p:nvSpPr>
          <p:cNvPr id="7" name="rule-13">
            <a:extLst>
              <a:ext uri="{FF2B5EF4-FFF2-40B4-BE49-F238E27FC236}">
                <a16:creationId xmlns:a16="http://schemas.microsoft.com/office/drawing/2014/main" id="{12DF6A0E-DF7F-4182-B4EA-211E5FAF134D}"/>
              </a:ext>
            </a:extLst>
          </p:cNvPr>
          <p:cNvSpPr>
            <a:spLocks noGrp="1"/>
          </p:cNvSpPr>
          <p:nvPr/>
        </p:nvSpPr>
        <p:spPr>
          <a:xfrm>
            <a:off x="514350" y="1524000"/>
            <a:ext cx="9067800" cy="38100"/>
          </a:xfrm>
          <a:prstGeom prst="rect">
            <a:avLst/>
          </a:prstGeom>
          <a:solidFill>
            <a:srgbClr val="D59A3A"/>
          </a:solidFill>
          <a:ln w="9525">
            <a:solidFill>
              <a:srgbClr val="D59A3A"/>
            </a:solidFill>
            <a:prstDash val="solid"/>
          </a:ln>
        </p:spPr>
      </p:sp>
      <p:sp>
        <p:nvSpPr>
          <p:cNvPr id="8" name="num-13">
            <a:extLst>
              <a:ext uri="{FF2B5EF4-FFF2-40B4-BE49-F238E27FC236}">
                <a16:creationId xmlns:a16="http://schemas.microsoft.com/office/drawing/2014/main" id="{3D611538-054A-46C7-8059-E15EA1163CA6}"/>
              </a:ext>
            </a:extLst>
          </p:cNvPr>
          <p:cNvSpPr>
            <a:spLocks noGrp="1"/>
          </p:cNvSpPr>
          <p:nvPr/>
        </p:nvSpPr>
        <p:spPr>
          <a:xfrm>
            <a:off x="10668000" y="419100"/>
            <a:ext cx="9906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300" b="1">
                <a:solidFill>
                  <a:srgbClr val="FFFFFF"/>
                </a:solidFill>
              </a:defRPr>
            </a:pPr>
            <a:r>
              <a:rPr sz="3300" b="1">
                <a:solidFill>
                  <a:srgbClr val="FFFFFF"/>
                </a:solidFill>
              </a:rPr>
              <a:t>13</a:t>
            </a:r>
          </a:p>
        </p:txBody>
      </p:sp>
      <p:sp>
        <p:nvSpPr>
          <p:cNvPr id="9" name="footer-13">
            <a:extLst>
              <a:ext uri="{FF2B5EF4-FFF2-40B4-BE49-F238E27FC236}">
                <a16:creationId xmlns:a16="http://schemas.microsoft.com/office/drawing/2014/main" id="{F16B6626-E892-4425-98A3-BFC8D40A2A06}"/>
              </a:ext>
            </a:extLst>
          </p:cNvPr>
          <p:cNvSpPr>
            <a:spLocks noGrp="1"/>
          </p:cNvSpPr>
          <p:nvPr/>
        </p:nvSpPr>
        <p:spPr>
          <a:xfrm>
            <a:off x="10477500" y="6248400"/>
            <a:ext cx="1371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ОСНОВИ ВІЙСЬКОВОЇ ЕКОЛОГІЇ</a:t>
            </a:r>
          </a:p>
        </p:txBody>
      </p:sp>
      <p:sp>
        <p:nvSpPr>
          <p:cNvPr id="10" name="s13-types-h">
            <a:extLst>
              <a:ext uri="{FF2B5EF4-FFF2-40B4-BE49-F238E27FC236}">
                <a16:creationId xmlns:a16="http://schemas.microsoft.com/office/drawing/2014/main" id="{705616A6-91BE-4F17-8B35-2E4FEDE87B5B}"/>
              </a:ext>
            </a:extLst>
          </p:cNvPr>
          <p:cNvSpPr>
            <a:spLocks noGrp="1"/>
          </p:cNvSpPr>
          <p:nvPr/>
        </p:nvSpPr>
        <p:spPr>
          <a:xfrm>
            <a:off x="514350" y="1866900"/>
            <a:ext cx="2667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15C49"/>
                </a:solidFill>
              </a:defRPr>
            </a:pPr>
            <a:r>
              <a:rPr sz="1650" b="1">
                <a:solidFill>
                  <a:srgbClr val="315C49"/>
                </a:solidFill>
              </a:rPr>
              <a:t>Військові відходи</a:t>
            </a:r>
          </a:p>
        </p:txBody>
      </p:sp>
      <p:sp>
        <p:nvSpPr>
          <p:cNvPr id="11" name="s13-types-body">
            <a:extLst>
              <a:ext uri="{FF2B5EF4-FFF2-40B4-BE49-F238E27FC236}">
                <a16:creationId xmlns:a16="http://schemas.microsoft.com/office/drawing/2014/main" id="{372B6A54-28D7-4937-ACE2-B97D932259CC}"/>
              </a:ext>
            </a:extLst>
          </p:cNvPr>
          <p:cNvSpPr>
            <a:spLocks noGrp="1"/>
          </p:cNvSpPr>
          <p:nvPr/>
        </p:nvSpPr>
        <p:spPr>
          <a:xfrm>
            <a:off x="514350" y="2305050"/>
            <a:ext cx="40005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183027"/>
                </a:solidFill>
              </a:defRPr>
            </a:pPr>
            <a:r>
              <a:rPr sz="1500" b="1">
                <a:solidFill>
                  <a:srgbClr val="183027"/>
                </a:solidFill>
              </a:rPr>
              <a:t>Побутові  •  виробничі  •  ремонтні  •  медичні</a:t>
            </a:r>
          </a:p>
          <a:p>
            <a:pPr algn="l">
              <a:defRPr sz="1500" b="1">
                <a:solidFill>
                  <a:srgbClr val="183027"/>
                </a:solidFill>
              </a:defRPr>
            </a:pPr>
            <a:r>
              <a:rPr sz="1500" b="1">
                <a:solidFill>
                  <a:srgbClr val="183027"/>
                </a:solidFill>
              </a:rPr>
              <a:t>будівельні  •  небезпечні  •  відходи руйнувань</a:t>
            </a:r>
          </a:p>
        </p:txBody>
      </p:sp>
      <p:sp>
        <p:nvSpPr>
          <p:cNvPr id="12" name="s13-danger-h">
            <a:extLst>
              <a:ext uri="{FF2B5EF4-FFF2-40B4-BE49-F238E27FC236}">
                <a16:creationId xmlns:a16="http://schemas.microsoft.com/office/drawing/2014/main" id="{8554148E-C6F7-463C-8117-6DF17DA3D56F}"/>
              </a:ext>
            </a:extLst>
          </p:cNvPr>
          <p:cNvSpPr>
            <a:spLocks noGrp="1"/>
          </p:cNvSpPr>
          <p:nvPr/>
        </p:nvSpPr>
        <p:spPr>
          <a:xfrm>
            <a:off x="514350" y="3514725"/>
            <a:ext cx="3048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15C49"/>
                </a:solidFill>
              </a:defRPr>
            </a:pPr>
            <a:r>
              <a:rPr sz="1650" b="1">
                <a:solidFill>
                  <a:srgbClr val="315C49"/>
                </a:solidFill>
              </a:rPr>
              <a:t>Небезпечні приклади</a:t>
            </a:r>
          </a:p>
        </p:txBody>
      </p:sp>
      <p:sp>
        <p:nvSpPr>
          <p:cNvPr id="13" name="s13-danger-body">
            <a:extLst>
              <a:ext uri="{FF2B5EF4-FFF2-40B4-BE49-F238E27FC236}">
                <a16:creationId xmlns:a16="http://schemas.microsoft.com/office/drawing/2014/main" id="{1FF42E21-BC24-4D8F-8293-071C0EC43D53}"/>
              </a:ext>
            </a:extLst>
          </p:cNvPr>
          <p:cNvSpPr>
            <a:spLocks noGrp="1"/>
          </p:cNvSpPr>
          <p:nvPr/>
        </p:nvSpPr>
        <p:spPr>
          <a:xfrm>
            <a:off x="514350" y="3905250"/>
            <a:ext cx="3857625" cy="1219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5F6C65"/>
                </a:solidFill>
              </a:defRPr>
            </a:pPr>
            <a:r>
              <a:rPr sz="1275" b="0">
                <a:solidFill>
                  <a:srgbClr val="5F6C65"/>
                </a:solidFill>
              </a:rPr>
              <a:t>•  мастила й забруднені сорбенти</a:t>
            </a:r>
          </a:p>
          <a:p>
            <a:pPr algn="l">
              <a:defRPr sz="1275" b="0">
                <a:solidFill>
                  <a:srgbClr val="5F6C65"/>
                </a:solidFill>
              </a:defRPr>
            </a:pPr>
            <a:r>
              <a:rPr sz="1275" b="0">
                <a:solidFill>
                  <a:srgbClr val="5F6C65"/>
                </a:solidFill>
              </a:rPr>
              <a:t>•  акумулятори та хімічна тара</a:t>
            </a:r>
          </a:p>
          <a:p>
            <a:pPr algn="l">
              <a:defRPr sz="1275" b="0">
                <a:solidFill>
                  <a:srgbClr val="5F6C65"/>
                </a:solidFill>
              </a:defRPr>
            </a:pPr>
            <a:r>
              <a:rPr sz="1275" b="0">
                <a:solidFill>
                  <a:srgbClr val="5F6C65"/>
                </a:solidFill>
              </a:rPr>
              <a:t>•  медичні відходи й забруднені фільтри</a:t>
            </a:r>
          </a:p>
        </p:txBody>
      </p:sp>
      <p:sp>
        <p:nvSpPr>
          <p:cNvPr id="14" name="s13-hierarchy-h">
            <a:extLst>
              <a:ext uri="{FF2B5EF4-FFF2-40B4-BE49-F238E27FC236}">
                <a16:creationId xmlns:a16="http://schemas.microsoft.com/office/drawing/2014/main" id="{B8184FC6-9A32-4453-B8BE-D9AE87F2FBF9}"/>
              </a:ext>
            </a:extLst>
          </p:cNvPr>
          <p:cNvSpPr>
            <a:spLocks noGrp="1"/>
          </p:cNvSpPr>
          <p:nvPr/>
        </p:nvSpPr>
        <p:spPr>
          <a:xfrm>
            <a:off x="4991100" y="1866900"/>
            <a:ext cx="3238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15C49"/>
                </a:solidFill>
              </a:defRPr>
            </a:pPr>
            <a:r>
              <a:rPr sz="1650" b="1">
                <a:solidFill>
                  <a:srgbClr val="315C49"/>
                </a:solidFill>
              </a:rPr>
              <a:t>Ієрархія управління</a:t>
            </a:r>
          </a:p>
        </p:txBody>
      </p:sp>
      <p:sp>
        <p:nvSpPr>
          <p:cNvPr id="15" name="s13-rank-0">
            <a:extLst>
              <a:ext uri="{FF2B5EF4-FFF2-40B4-BE49-F238E27FC236}">
                <a16:creationId xmlns:a16="http://schemas.microsoft.com/office/drawing/2014/main" id="{6A384487-C697-47FE-9FFF-634B208A9377}"/>
              </a:ext>
            </a:extLst>
          </p:cNvPr>
          <p:cNvSpPr>
            <a:spLocks noGrp="1"/>
          </p:cNvSpPr>
          <p:nvPr/>
        </p:nvSpPr>
        <p:spPr>
          <a:xfrm>
            <a:off x="4991100" y="2352675"/>
            <a:ext cx="4000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D59A3A"/>
                </a:solidFill>
              </a:defRPr>
            </a:pPr>
            <a:r>
              <a:rPr sz="1800" b="1">
                <a:solidFill>
                  <a:srgbClr val="D59A3A"/>
                </a:solidFill>
              </a:rPr>
              <a:t>1</a:t>
            </a:r>
          </a:p>
        </p:txBody>
      </p:sp>
      <p:sp>
        <p:nvSpPr>
          <p:cNvPr id="16" name="s13-item-0">
            <a:extLst>
              <a:ext uri="{FF2B5EF4-FFF2-40B4-BE49-F238E27FC236}">
                <a16:creationId xmlns:a16="http://schemas.microsoft.com/office/drawing/2014/main" id="{D0A5ED84-1D6C-464A-A683-EA3C0127D50A}"/>
              </a:ext>
            </a:extLst>
          </p:cNvPr>
          <p:cNvSpPr>
            <a:spLocks noGrp="1"/>
          </p:cNvSpPr>
          <p:nvPr/>
        </p:nvSpPr>
        <p:spPr>
          <a:xfrm>
            <a:off x="5505450" y="2352675"/>
            <a:ext cx="3524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183027"/>
                </a:solidFill>
              </a:defRPr>
            </a:pPr>
            <a:r>
              <a:rPr sz="1350" b="1">
                <a:solidFill>
                  <a:srgbClr val="183027"/>
                </a:solidFill>
              </a:rPr>
              <a:t>Запобігання</a:t>
            </a:r>
          </a:p>
        </p:txBody>
      </p:sp>
      <p:sp>
        <p:nvSpPr>
          <p:cNvPr id="17" name="s13-line-0">
            <a:extLst>
              <a:ext uri="{FF2B5EF4-FFF2-40B4-BE49-F238E27FC236}">
                <a16:creationId xmlns:a16="http://schemas.microsoft.com/office/drawing/2014/main" id="{E3ABFFE0-E9D1-4DF5-AD5E-9F1E319235DF}"/>
              </a:ext>
            </a:extLst>
          </p:cNvPr>
          <p:cNvSpPr>
            <a:spLocks noGrp="1"/>
          </p:cNvSpPr>
          <p:nvPr/>
        </p:nvSpPr>
        <p:spPr>
          <a:xfrm>
            <a:off x="5505450" y="2733675"/>
            <a:ext cx="3524250" cy="28575"/>
          </a:xfrm>
          <a:prstGeom prst="rect">
            <a:avLst/>
          </a:prstGeom>
          <a:solidFill>
            <a:srgbClr val="6F8875"/>
          </a:solidFill>
          <a:ln w="9525">
            <a:solidFill>
              <a:srgbClr val="6F8875"/>
            </a:solidFill>
            <a:prstDash val="solid"/>
          </a:ln>
        </p:spPr>
      </p:sp>
      <p:sp>
        <p:nvSpPr>
          <p:cNvPr id="18" name="s13-rank-1">
            <a:extLst>
              <a:ext uri="{FF2B5EF4-FFF2-40B4-BE49-F238E27FC236}">
                <a16:creationId xmlns:a16="http://schemas.microsoft.com/office/drawing/2014/main" id="{CB9A9A4A-237B-4E71-A9EA-2D333633DC76}"/>
              </a:ext>
            </a:extLst>
          </p:cNvPr>
          <p:cNvSpPr>
            <a:spLocks noGrp="1"/>
          </p:cNvSpPr>
          <p:nvPr/>
        </p:nvSpPr>
        <p:spPr>
          <a:xfrm>
            <a:off x="4991100" y="2933700"/>
            <a:ext cx="4000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D59A3A"/>
                </a:solidFill>
              </a:defRPr>
            </a:pPr>
            <a:r>
              <a:rPr sz="1800" b="1">
                <a:solidFill>
                  <a:srgbClr val="D59A3A"/>
                </a:solidFill>
              </a:rPr>
              <a:t>2</a:t>
            </a:r>
          </a:p>
        </p:txBody>
      </p:sp>
      <p:sp>
        <p:nvSpPr>
          <p:cNvPr id="19" name="s13-item-1">
            <a:extLst>
              <a:ext uri="{FF2B5EF4-FFF2-40B4-BE49-F238E27FC236}">
                <a16:creationId xmlns:a16="http://schemas.microsoft.com/office/drawing/2014/main" id="{4116167A-444C-4C61-A283-EE3A9CE16508}"/>
              </a:ext>
            </a:extLst>
          </p:cNvPr>
          <p:cNvSpPr>
            <a:spLocks noGrp="1"/>
          </p:cNvSpPr>
          <p:nvPr/>
        </p:nvSpPr>
        <p:spPr>
          <a:xfrm>
            <a:off x="5505450" y="2933700"/>
            <a:ext cx="3524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183027"/>
                </a:solidFill>
              </a:defRPr>
            </a:pPr>
            <a:r>
              <a:rPr sz="1350" b="0">
                <a:solidFill>
                  <a:srgbClr val="183027"/>
                </a:solidFill>
              </a:rPr>
              <a:t>Повторне використання</a:t>
            </a:r>
          </a:p>
        </p:txBody>
      </p:sp>
      <p:sp>
        <p:nvSpPr>
          <p:cNvPr id="20" name="s13-line-1">
            <a:extLst>
              <a:ext uri="{FF2B5EF4-FFF2-40B4-BE49-F238E27FC236}">
                <a16:creationId xmlns:a16="http://schemas.microsoft.com/office/drawing/2014/main" id="{E534507D-8FED-4B71-866A-4341548466C1}"/>
              </a:ext>
            </a:extLst>
          </p:cNvPr>
          <p:cNvSpPr>
            <a:spLocks noGrp="1"/>
          </p:cNvSpPr>
          <p:nvPr/>
        </p:nvSpPr>
        <p:spPr>
          <a:xfrm>
            <a:off x="5505450" y="3314700"/>
            <a:ext cx="3095625" cy="28575"/>
          </a:xfrm>
          <a:prstGeom prst="rect">
            <a:avLst/>
          </a:prstGeom>
          <a:solidFill>
            <a:srgbClr val="6F8875"/>
          </a:solidFill>
          <a:ln w="9525">
            <a:solidFill>
              <a:srgbClr val="6F8875"/>
            </a:solidFill>
            <a:prstDash val="solid"/>
          </a:ln>
        </p:spPr>
      </p:sp>
      <p:sp>
        <p:nvSpPr>
          <p:cNvPr id="21" name="s13-rank-2">
            <a:extLst>
              <a:ext uri="{FF2B5EF4-FFF2-40B4-BE49-F238E27FC236}">
                <a16:creationId xmlns:a16="http://schemas.microsoft.com/office/drawing/2014/main" id="{3965EC22-C681-4B8F-92CC-5F62489AC99B}"/>
              </a:ext>
            </a:extLst>
          </p:cNvPr>
          <p:cNvSpPr>
            <a:spLocks noGrp="1"/>
          </p:cNvSpPr>
          <p:nvPr/>
        </p:nvSpPr>
        <p:spPr>
          <a:xfrm>
            <a:off x="4991100" y="3514725"/>
            <a:ext cx="4000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D59A3A"/>
                </a:solidFill>
              </a:defRPr>
            </a:pPr>
            <a:r>
              <a:rPr sz="1800" b="1">
                <a:solidFill>
                  <a:srgbClr val="D59A3A"/>
                </a:solidFill>
              </a:rPr>
              <a:t>3</a:t>
            </a:r>
          </a:p>
        </p:txBody>
      </p:sp>
      <p:sp>
        <p:nvSpPr>
          <p:cNvPr id="22" name="s13-item-2">
            <a:extLst>
              <a:ext uri="{FF2B5EF4-FFF2-40B4-BE49-F238E27FC236}">
                <a16:creationId xmlns:a16="http://schemas.microsoft.com/office/drawing/2014/main" id="{F60255A9-CB72-4AF6-A64D-39D2261A48D7}"/>
              </a:ext>
            </a:extLst>
          </p:cNvPr>
          <p:cNvSpPr>
            <a:spLocks noGrp="1"/>
          </p:cNvSpPr>
          <p:nvPr/>
        </p:nvSpPr>
        <p:spPr>
          <a:xfrm>
            <a:off x="5505450" y="3514725"/>
            <a:ext cx="3524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183027"/>
                </a:solidFill>
              </a:defRPr>
            </a:pPr>
            <a:r>
              <a:rPr sz="1350" b="0">
                <a:solidFill>
                  <a:srgbClr val="183027"/>
                </a:solidFill>
              </a:rPr>
              <a:t>Рециклінг</a:t>
            </a:r>
          </a:p>
        </p:txBody>
      </p:sp>
      <p:sp>
        <p:nvSpPr>
          <p:cNvPr id="23" name="s13-line-2">
            <a:extLst>
              <a:ext uri="{FF2B5EF4-FFF2-40B4-BE49-F238E27FC236}">
                <a16:creationId xmlns:a16="http://schemas.microsoft.com/office/drawing/2014/main" id="{CB5C60E4-0A47-4E4D-A3FB-FE1067485178}"/>
              </a:ext>
            </a:extLst>
          </p:cNvPr>
          <p:cNvSpPr>
            <a:spLocks noGrp="1"/>
          </p:cNvSpPr>
          <p:nvPr/>
        </p:nvSpPr>
        <p:spPr>
          <a:xfrm>
            <a:off x="5505450" y="3895725"/>
            <a:ext cx="2667000" cy="28575"/>
          </a:xfrm>
          <a:prstGeom prst="rect">
            <a:avLst/>
          </a:prstGeom>
          <a:solidFill>
            <a:srgbClr val="6F8875"/>
          </a:solidFill>
          <a:ln w="9525">
            <a:solidFill>
              <a:srgbClr val="6F8875"/>
            </a:solidFill>
            <a:prstDash val="solid"/>
          </a:ln>
        </p:spPr>
      </p:sp>
      <p:sp>
        <p:nvSpPr>
          <p:cNvPr id="24" name="s13-rank-3">
            <a:extLst>
              <a:ext uri="{FF2B5EF4-FFF2-40B4-BE49-F238E27FC236}">
                <a16:creationId xmlns:a16="http://schemas.microsoft.com/office/drawing/2014/main" id="{D4396291-0EF2-4A0D-9A1E-647906E059C8}"/>
              </a:ext>
            </a:extLst>
          </p:cNvPr>
          <p:cNvSpPr>
            <a:spLocks noGrp="1"/>
          </p:cNvSpPr>
          <p:nvPr/>
        </p:nvSpPr>
        <p:spPr>
          <a:xfrm>
            <a:off x="4991100" y="4095750"/>
            <a:ext cx="4000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D59A3A"/>
                </a:solidFill>
              </a:defRPr>
            </a:pPr>
            <a:r>
              <a:rPr sz="1800" b="1">
                <a:solidFill>
                  <a:srgbClr val="D59A3A"/>
                </a:solidFill>
              </a:rPr>
              <a:t>4</a:t>
            </a:r>
          </a:p>
        </p:txBody>
      </p:sp>
      <p:sp>
        <p:nvSpPr>
          <p:cNvPr id="25" name="s13-item-3">
            <a:extLst>
              <a:ext uri="{FF2B5EF4-FFF2-40B4-BE49-F238E27FC236}">
                <a16:creationId xmlns:a16="http://schemas.microsoft.com/office/drawing/2014/main" id="{AC7CAB40-2C63-44AC-9ADD-A818FC59370E}"/>
              </a:ext>
            </a:extLst>
          </p:cNvPr>
          <p:cNvSpPr>
            <a:spLocks noGrp="1"/>
          </p:cNvSpPr>
          <p:nvPr/>
        </p:nvSpPr>
        <p:spPr>
          <a:xfrm>
            <a:off x="5505450" y="4095750"/>
            <a:ext cx="3524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183027"/>
                </a:solidFill>
              </a:defRPr>
            </a:pPr>
            <a:r>
              <a:rPr sz="1350" b="0">
                <a:solidFill>
                  <a:srgbClr val="183027"/>
                </a:solidFill>
              </a:rPr>
              <a:t>Інше відновлення</a:t>
            </a:r>
          </a:p>
        </p:txBody>
      </p:sp>
      <p:sp>
        <p:nvSpPr>
          <p:cNvPr id="26" name="s13-line-3">
            <a:extLst>
              <a:ext uri="{FF2B5EF4-FFF2-40B4-BE49-F238E27FC236}">
                <a16:creationId xmlns:a16="http://schemas.microsoft.com/office/drawing/2014/main" id="{37DB8E0C-D523-4056-9545-E7F5BC47FF0E}"/>
              </a:ext>
            </a:extLst>
          </p:cNvPr>
          <p:cNvSpPr>
            <a:spLocks noGrp="1"/>
          </p:cNvSpPr>
          <p:nvPr/>
        </p:nvSpPr>
        <p:spPr>
          <a:xfrm>
            <a:off x="5505450" y="4476750"/>
            <a:ext cx="2238375" cy="28575"/>
          </a:xfrm>
          <a:prstGeom prst="rect">
            <a:avLst/>
          </a:prstGeom>
          <a:solidFill>
            <a:srgbClr val="6F8875"/>
          </a:solidFill>
          <a:ln w="9525">
            <a:solidFill>
              <a:srgbClr val="6F8875"/>
            </a:solidFill>
            <a:prstDash val="solid"/>
          </a:ln>
        </p:spPr>
      </p:sp>
      <p:sp>
        <p:nvSpPr>
          <p:cNvPr id="27" name="s13-rank-4">
            <a:extLst>
              <a:ext uri="{FF2B5EF4-FFF2-40B4-BE49-F238E27FC236}">
                <a16:creationId xmlns:a16="http://schemas.microsoft.com/office/drawing/2014/main" id="{0B7CFF75-3D8F-4F16-BCBC-901171E1985C}"/>
              </a:ext>
            </a:extLst>
          </p:cNvPr>
          <p:cNvSpPr>
            <a:spLocks noGrp="1"/>
          </p:cNvSpPr>
          <p:nvPr/>
        </p:nvSpPr>
        <p:spPr>
          <a:xfrm>
            <a:off x="4991100" y="4676775"/>
            <a:ext cx="4000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9A5733"/>
                </a:solidFill>
              </a:defRPr>
            </a:pPr>
            <a:r>
              <a:rPr sz="1800" b="1">
                <a:solidFill>
                  <a:srgbClr val="9A5733"/>
                </a:solidFill>
              </a:rPr>
              <a:t>5</a:t>
            </a:r>
          </a:p>
        </p:txBody>
      </p:sp>
      <p:sp>
        <p:nvSpPr>
          <p:cNvPr id="28" name="s13-item-4">
            <a:extLst>
              <a:ext uri="{FF2B5EF4-FFF2-40B4-BE49-F238E27FC236}">
                <a16:creationId xmlns:a16="http://schemas.microsoft.com/office/drawing/2014/main" id="{FBE49F53-2B85-4DED-BC85-BB19FBC1E606}"/>
              </a:ext>
            </a:extLst>
          </p:cNvPr>
          <p:cNvSpPr>
            <a:spLocks noGrp="1"/>
          </p:cNvSpPr>
          <p:nvPr/>
        </p:nvSpPr>
        <p:spPr>
          <a:xfrm>
            <a:off x="5505450" y="4676775"/>
            <a:ext cx="3524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183027"/>
                </a:solidFill>
              </a:defRPr>
            </a:pPr>
            <a:r>
              <a:rPr sz="1350" b="1">
                <a:solidFill>
                  <a:srgbClr val="183027"/>
                </a:solidFill>
              </a:rPr>
              <a:t>Видалення — останній варіант</a:t>
            </a:r>
          </a:p>
        </p:txBody>
      </p:sp>
      <p:sp>
        <p:nvSpPr>
          <p:cNvPr id="29" name="s13-line-4">
            <a:extLst>
              <a:ext uri="{FF2B5EF4-FFF2-40B4-BE49-F238E27FC236}">
                <a16:creationId xmlns:a16="http://schemas.microsoft.com/office/drawing/2014/main" id="{841BB843-77FE-4FFC-932A-A36E7D898800}"/>
              </a:ext>
            </a:extLst>
          </p:cNvPr>
          <p:cNvSpPr>
            <a:spLocks noGrp="1"/>
          </p:cNvSpPr>
          <p:nvPr/>
        </p:nvSpPr>
        <p:spPr>
          <a:xfrm>
            <a:off x="5505450" y="5057775"/>
            <a:ext cx="1809750" cy="28575"/>
          </a:xfrm>
          <a:prstGeom prst="rect">
            <a:avLst/>
          </a:prstGeom>
          <a:solidFill>
            <a:srgbClr val="9A5733"/>
          </a:solidFill>
          <a:ln w="9525">
            <a:solidFill>
              <a:srgbClr val="9A5733"/>
            </a:solidFill>
            <a:prstDash val="solid"/>
          </a:ln>
        </p:spPr>
      </p:sp>
      <p:sp>
        <p:nvSpPr>
          <p:cNvPr id="30" name="s13-rule">
            <a:extLst>
              <a:ext uri="{FF2B5EF4-FFF2-40B4-BE49-F238E27FC236}">
                <a16:creationId xmlns:a16="http://schemas.microsoft.com/office/drawing/2014/main" id="{C4D7CF6C-A898-43BC-A77B-5AED2268FAAC}"/>
              </a:ext>
            </a:extLst>
          </p:cNvPr>
          <p:cNvSpPr>
            <a:spLocks noGrp="1"/>
          </p:cNvSpPr>
          <p:nvPr/>
        </p:nvSpPr>
        <p:spPr>
          <a:xfrm>
            <a:off x="514350" y="5457825"/>
            <a:ext cx="8991600" cy="438150"/>
          </a:xfrm>
          <a:prstGeom prst="roundRect">
            <a:avLst>
              <a:gd name="adj" fmla="val 26087"/>
            </a:avLst>
          </a:prstGeom>
          <a:solidFill>
            <a:srgbClr val="173C32"/>
          </a:solidFill>
          <a:ln w="9525">
            <a:solidFill>
              <a:srgbClr val="173C32"/>
            </a:solidFill>
            <a:prstDash val="solid"/>
          </a:ln>
        </p:spPr>
      </p:sp>
      <p:sp>
        <p:nvSpPr>
          <p:cNvPr id="31" name="s13-rule-text">
            <a:extLst>
              <a:ext uri="{FF2B5EF4-FFF2-40B4-BE49-F238E27FC236}">
                <a16:creationId xmlns:a16="http://schemas.microsoft.com/office/drawing/2014/main" id="{813EE7CA-CFDF-4FD6-8836-3D929465559E}"/>
              </a:ext>
            </a:extLst>
          </p:cNvPr>
          <p:cNvSpPr>
            <a:spLocks noGrp="1"/>
          </p:cNvSpPr>
          <p:nvPr/>
        </p:nvSpPr>
        <p:spPr>
          <a:xfrm>
            <a:off x="666750" y="5524500"/>
            <a:ext cx="86868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Роздільний збір • маркування • справна тара • захист від опадів • облік • передача уповноваженим суб’єктам</a:t>
            </a:r>
          </a:p>
        </p:txBody>
      </p:sp>
    </p:spTree>
    <p:extLst>
      <p:ext uri="{BB962C8B-B14F-4D97-AF65-F5344CB8AC3E}">
        <p14:creationId xmlns:p14="http://schemas.microsoft.com/office/powerpoint/2010/main" val="15085200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14">
            <a:extLst>
              <a:ext uri="{FF2B5EF4-FFF2-40B4-BE49-F238E27FC236}">
                <a16:creationId xmlns:a16="http://schemas.microsoft.com/office/drawing/2014/main" id="{A9E49B9E-DE57-44C5-ACAB-78BDBFEE563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287000" cy="6858000"/>
          </a:xfrm>
          <a:prstGeom prst="rect">
            <a:avLst/>
          </a:prstGeom>
          <a:solidFill>
            <a:srgbClr val="FBF8F0"/>
          </a:solidFill>
          <a:ln w="9525">
            <a:solidFill>
              <a:srgbClr val="FBF8F0"/>
            </a:solidFill>
            <a:prstDash val="solid"/>
          </a:ln>
        </p:spPr>
      </p:sp>
      <p:sp>
        <p:nvSpPr>
          <p:cNvPr id="3" name="accent-14">
            <a:extLst>
              <a:ext uri="{FF2B5EF4-FFF2-40B4-BE49-F238E27FC236}">
                <a16:creationId xmlns:a16="http://schemas.microsoft.com/office/drawing/2014/main" id="{B7F3A8F1-E81F-405F-9434-8969293F4B9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59A3A"/>
          </a:solidFill>
          <a:ln w="9525">
            <a:solidFill>
              <a:srgbClr val="D59A3A"/>
            </a:solidFill>
            <a:prstDash val="solid"/>
          </a:ln>
        </p:spPr>
      </p:sp>
      <p:sp>
        <p:nvSpPr>
          <p:cNvPr id="4" name="course-14">
            <a:extLst>
              <a:ext uri="{FF2B5EF4-FFF2-40B4-BE49-F238E27FC236}">
                <a16:creationId xmlns:a16="http://schemas.microsoft.com/office/drawing/2014/main" id="{2C16CAE3-3C7F-4D35-A24A-020D13ABD263}"/>
              </a:ext>
            </a:extLst>
          </p:cNvPr>
          <p:cNvSpPr>
            <a:spLocks noGrp="1"/>
          </p:cNvSpPr>
          <p:nvPr/>
        </p:nvSpPr>
        <p:spPr>
          <a:xfrm>
            <a:off x="514350" y="276225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15C49"/>
                </a:solidFill>
              </a:defRPr>
            </a:pPr>
            <a:r>
              <a:rPr sz="975" b="1">
                <a:solidFill>
                  <a:srgbClr val="315C49"/>
                </a:solidFill>
              </a:rPr>
              <a:t>ВІЙСЬКОВА ЕКОЛОГІЯ</a:t>
            </a:r>
          </a:p>
        </p:txBody>
      </p:sp>
      <p:sp>
        <p:nvSpPr>
          <p:cNvPr id="5" name="section-14">
            <a:extLst>
              <a:ext uri="{FF2B5EF4-FFF2-40B4-BE49-F238E27FC236}">
                <a16:creationId xmlns:a16="http://schemas.microsoft.com/office/drawing/2014/main" id="{C7A3DBEC-0608-4B33-BC7E-F7D4C3417A63}"/>
              </a:ext>
            </a:extLst>
          </p:cNvPr>
          <p:cNvSpPr>
            <a:spLocks noGrp="1"/>
          </p:cNvSpPr>
          <p:nvPr/>
        </p:nvSpPr>
        <p:spPr>
          <a:xfrm>
            <a:off x="4000500" y="276225"/>
            <a:ext cx="5619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6F8875"/>
                </a:solidFill>
              </a:defRPr>
            </a:pPr>
            <a:r>
              <a:rPr sz="900" b="1">
                <a:solidFill>
                  <a:srgbClr val="6F8875"/>
                </a:solidFill>
              </a:rPr>
              <a:t>ПРАВОВЕ РЕГУЛЮВАННЯ</a:t>
            </a:r>
          </a:p>
        </p:txBody>
      </p:sp>
      <p:sp>
        <p:nvSpPr>
          <p:cNvPr id="6" name="title-14">
            <a:extLst>
              <a:ext uri="{FF2B5EF4-FFF2-40B4-BE49-F238E27FC236}">
                <a16:creationId xmlns:a16="http://schemas.microsoft.com/office/drawing/2014/main" id="{BF2CC595-6834-47F0-A594-EFBB67C2D445}"/>
              </a:ext>
            </a:extLst>
          </p:cNvPr>
          <p:cNvSpPr>
            <a:spLocks noGrp="1"/>
          </p:cNvSpPr>
          <p:nvPr/>
        </p:nvSpPr>
        <p:spPr>
          <a:xfrm>
            <a:off x="514350" y="638175"/>
            <a:ext cx="90678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83027"/>
                </a:solidFill>
              </a:defRPr>
            </a:pPr>
            <a:r>
              <a:rPr sz="2700" b="1">
                <a:solidFill>
                  <a:srgbClr val="183027"/>
                </a:solidFill>
              </a:rPr>
              <a:t>Правові вимоги діють і у військовій сфері — з урахуванням безпеки</a:t>
            </a:r>
          </a:p>
        </p:txBody>
      </p:sp>
      <p:sp>
        <p:nvSpPr>
          <p:cNvPr id="7" name="rule-14">
            <a:extLst>
              <a:ext uri="{FF2B5EF4-FFF2-40B4-BE49-F238E27FC236}">
                <a16:creationId xmlns:a16="http://schemas.microsoft.com/office/drawing/2014/main" id="{DFADC9B0-AA53-4A81-8689-3FC713B8C0C6}"/>
              </a:ext>
            </a:extLst>
          </p:cNvPr>
          <p:cNvSpPr>
            <a:spLocks noGrp="1"/>
          </p:cNvSpPr>
          <p:nvPr/>
        </p:nvSpPr>
        <p:spPr>
          <a:xfrm>
            <a:off x="514350" y="1524000"/>
            <a:ext cx="9067800" cy="38100"/>
          </a:xfrm>
          <a:prstGeom prst="rect">
            <a:avLst/>
          </a:prstGeom>
          <a:solidFill>
            <a:srgbClr val="D59A3A"/>
          </a:solidFill>
          <a:ln w="9525">
            <a:solidFill>
              <a:srgbClr val="D59A3A"/>
            </a:solidFill>
            <a:prstDash val="solid"/>
          </a:ln>
        </p:spPr>
      </p:sp>
      <p:sp>
        <p:nvSpPr>
          <p:cNvPr id="8" name="num-14">
            <a:extLst>
              <a:ext uri="{FF2B5EF4-FFF2-40B4-BE49-F238E27FC236}">
                <a16:creationId xmlns:a16="http://schemas.microsoft.com/office/drawing/2014/main" id="{59E10875-60BF-4B26-B867-8C8D3CB4C487}"/>
              </a:ext>
            </a:extLst>
          </p:cNvPr>
          <p:cNvSpPr>
            <a:spLocks noGrp="1"/>
          </p:cNvSpPr>
          <p:nvPr/>
        </p:nvSpPr>
        <p:spPr>
          <a:xfrm>
            <a:off x="10668000" y="419100"/>
            <a:ext cx="9906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300" b="1">
                <a:solidFill>
                  <a:srgbClr val="FFFFFF"/>
                </a:solidFill>
              </a:defRPr>
            </a:pPr>
            <a:r>
              <a:rPr sz="3300" b="1">
                <a:solidFill>
                  <a:srgbClr val="FFFFFF"/>
                </a:solidFill>
              </a:rPr>
              <a:t>14</a:t>
            </a:r>
          </a:p>
        </p:txBody>
      </p:sp>
      <p:sp>
        <p:nvSpPr>
          <p:cNvPr id="9" name="footer-14">
            <a:extLst>
              <a:ext uri="{FF2B5EF4-FFF2-40B4-BE49-F238E27FC236}">
                <a16:creationId xmlns:a16="http://schemas.microsoft.com/office/drawing/2014/main" id="{4C32B748-C594-403C-BBF9-5751856408F5}"/>
              </a:ext>
            </a:extLst>
          </p:cNvPr>
          <p:cNvSpPr>
            <a:spLocks noGrp="1"/>
          </p:cNvSpPr>
          <p:nvPr/>
        </p:nvSpPr>
        <p:spPr>
          <a:xfrm>
            <a:off x="10477500" y="6248400"/>
            <a:ext cx="1371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ОСНОВИ ВІЙСЬКОВОЇ ЕКОЛОГІЇ</a:t>
            </a:r>
          </a:p>
        </p:txBody>
      </p:sp>
      <p:sp>
        <p:nvSpPr>
          <p:cNvPr id="10" name="s14-lead">
            <a:extLst>
              <a:ext uri="{FF2B5EF4-FFF2-40B4-BE49-F238E27FC236}">
                <a16:creationId xmlns:a16="http://schemas.microsoft.com/office/drawing/2014/main" id="{AE0D590A-4BE3-406F-B054-B82349B72B05}"/>
              </a:ext>
            </a:extLst>
          </p:cNvPr>
          <p:cNvSpPr>
            <a:spLocks noGrp="1"/>
          </p:cNvSpPr>
          <p:nvPr/>
        </p:nvSpPr>
        <p:spPr>
          <a:xfrm>
            <a:off x="514350" y="1809750"/>
            <a:ext cx="89916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183027"/>
                </a:solidFill>
              </a:defRPr>
            </a:pPr>
            <a:r>
              <a:rPr sz="1500" b="1">
                <a:solidFill>
                  <a:srgbClr val="183027"/>
                </a:solidFill>
              </a:rPr>
              <a:t>Охорона повітря, вод і земель • управління відходами • захист заповідних територій • екологічний контроль • відшкодування шкоди</a:t>
            </a:r>
          </a:p>
        </p:txBody>
      </p:sp>
      <p:sp>
        <p:nvSpPr>
          <p:cNvPr id="11" name="s14-law">
            <a:extLst>
              <a:ext uri="{FF2B5EF4-FFF2-40B4-BE49-F238E27FC236}">
                <a16:creationId xmlns:a16="http://schemas.microsoft.com/office/drawing/2014/main" id="{3BCFDB9C-8BD3-4C5D-9845-D5374DCDAE20}"/>
              </a:ext>
            </a:extLst>
          </p:cNvPr>
          <p:cNvSpPr>
            <a:spLocks noGrp="1"/>
          </p:cNvSpPr>
          <p:nvPr/>
        </p:nvSpPr>
        <p:spPr>
          <a:xfrm>
            <a:off x="514350" y="2686050"/>
            <a:ext cx="4286250" cy="2276475"/>
          </a:xfrm>
          <a:prstGeom prst="roundRect">
            <a:avLst>
              <a:gd name="adj" fmla="val 5021"/>
            </a:avLst>
          </a:prstGeom>
          <a:solidFill>
            <a:srgbClr val="E3E9E2"/>
          </a:solidFill>
          <a:ln w="9525">
            <a:solidFill>
              <a:srgbClr val="CAD5CD"/>
            </a:solidFill>
            <a:prstDash val="solid"/>
          </a:ln>
        </p:spPr>
      </p:sp>
      <p:sp>
        <p:nvSpPr>
          <p:cNvPr id="12" name="s14-law-h-h">
            <a:extLst>
              <a:ext uri="{FF2B5EF4-FFF2-40B4-BE49-F238E27FC236}">
                <a16:creationId xmlns:a16="http://schemas.microsoft.com/office/drawing/2014/main" id="{8AAC332A-4F61-4CB2-94FC-CC62BA47DAED}"/>
              </a:ext>
            </a:extLst>
          </p:cNvPr>
          <p:cNvSpPr>
            <a:spLocks noGrp="1"/>
          </p:cNvSpPr>
          <p:nvPr/>
        </p:nvSpPr>
        <p:spPr>
          <a:xfrm>
            <a:off x="781050" y="2914650"/>
            <a:ext cx="3048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15C49"/>
                </a:solidFill>
              </a:defRPr>
            </a:pPr>
            <a:r>
              <a:rPr sz="1650" b="1">
                <a:solidFill>
                  <a:srgbClr val="315C49"/>
                </a:solidFill>
              </a:rPr>
              <a:t>Національне право</a:t>
            </a:r>
          </a:p>
        </p:txBody>
      </p:sp>
      <p:sp>
        <p:nvSpPr>
          <p:cNvPr id="13" name="s14-law-b">
            <a:extLst>
              <a:ext uri="{FF2B5EF4-FFF2-40B4-BE49-F238E27FC236}">
                <a16:creationId xmlns:a16="http://schemas.microsoft.com/office/drawing/2014/main" id="{6DF8C246-CEA7-4D7D-A72F-CEA78C81F6DD}"/>
              </a:ext>
            </a:extLst>
          </p:cNvPr>
          <p:cNvSpPr>
            <a:spLocks noGrp="1"/>
          </p:cNvSpPr>
          <p:nvPr/>
        </p:nvSpPr>
        <p:spPr>
          <a:xfrm>
            <a:off x="781050" y="3381375"/>
            <a:ext cx="3733800" cy="1323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C65"/>
                </a:solidFill>
              </a:defRPr>
            </a:pPr>
            <a:r>
              <a:rPr sz="1350" b="0">
                <a:solidFill>
                  <a:srgbClr val="5F6C65"/>
                </a:solidFill>
              </a:rPr>
              <a:t>Базові положення закріплено в Законі України «Про охорону навколишнього природного середовища».</a:t>
            </a:r>
          </a:p>
          <a:p>
            <a:endParaRPr sz="1350" b="0">
              <a:solidFill>
                <a:srgbClr val="5F6C65"/>
              </a:solidFill>
            </a:endParaRPr>
          </a:p>
          <a:p>
            <a:pPr algn="l">
              <a:defRPr sz="1350" b="0">
                <a:solidFill>
                  <a:srgbClr val="5F6C65"/>
                </a:solidFill>
              </a:defRPr>
            </a:pPr>
            <a:r>
              <a:rPr sz="1350" b="0">
                <a:solidFill>
                  <a:srgbClr val="5F6C65"/>
                </a:solidFill>
              </a:rPr>
              <a:t>Відповідальність може бути дисциплінарною, адміністративною, цивільно-правовою або кримінальною.</a:t>
            </a:r>
          </a:p>
        </p:txBody>
      </p:sp>
      <p:sp>
        <p:nvSpPr>
          <p:cNvPr id="14" name="s14-ihl">
            <a:extLst>
              <a:ext uri="{FF2B5EF4-FFF2-40B4-BE49-F238E27FC236}">
                <a16:creationId xmlns:a16="http://schemas.microsoft.com/office/drawing/2014/main" id="{C755C655-B36B-4F4B-9139-592A874A191B}"/>
              </a:ext>
            </a:extLst>
          </p:cNvPr>
          <p:cNvSpPr>
            <a:spLocks noGrp="1"/>
          </p:cNvSpPr>
          <p:nvPr/>
        </p:nvSpPr>
        <p:spPr>
          <a:xfrm>
            <a:off x="5219700" y="2686050"/>
            <a:ext cx="4286250" cy="2276475"/>
          </a:xfrm>
          <a:prstGeom prst="roundRect">
            <a:avLst>
              <a:gd name="adj" fmla="val 5021"/>
            </a:avLst>
          </a:prstGeom>
          <a:solidFill>
            <a:srgbClr val="173C32"/>
          </a:solidFill>
          <a:ln w="9525">
            <a:solidFill>
              <a:srgbClr val="173C32"/>
            </a:solidFill>
            <a:prstDash val="solid"/>
          </a:ln>
        </p:spPr>
      </p:sp>
      <p:sp>
        <p:nvSpPr>
          <p:cNvPr id="15" name="s14-ihl-h-h">
            <a:extLst>
              <a:ext uri="{FF2B5EF4-FFF2-40B4-BE49-F238E27FC236}">
                <a16:creationId xmlns:a16="http://schemas.microsoft.com/office/drawing/2014/main" id="{553C1381-5B7D-445D-BDED-D79024B6E26F}"/>
              </a:ext>
            </a:extLst>
          </p:cNvPr>
          <p:cNvSpPr>
            <a:spLocks noGrp="1"/>
          </p:cNvSpPr>
          <p:nvPr/>
        </p:nvSpPr>
        <p:spPr>
          <a:xfrm>
            <a:off x="5486400" y="2914650"/>
            <a:ext cx="36671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F1D39A"/>
                </a:solidFill>
              </a:defRPr>
            </a:pPr>
            <a:r>
              <a:rPr sz="1650" b="1">
                <a:solidFill>
                  <a:srgbClr val="F1D39A"/>
                </a:solidFill>
              </a:rPr>
              <a:t>Міжнародне гуманітарне право</a:t>
            </a:r>
          </a:p>
        </p:txBody>
      </p:sp>
      <p:sp>
        <p:nvSpPr>
          <p:cNvPr id="16" name="s14-ihl-b">
            <a:extLst>
              <a:ext uri="{FF2B5EF4-FFF2-40B4-BE49-F238E27FC236}">
                <a16:creationId xmlns:a16="http://schemas.microsoft.com/office/drawing/2014/main" id="{4B55E260-FDC4-4530-9D1E-6F2DF401E07E}"/>
              </a:ext>
            </a:extLst>
          </p:cNvPr>
          <p:cNvSpPr>
            <a:spLocks noGrp="1"/>
          </p:cNvSpPr>
          <p:nvPr/>
        </p:nvSpPr>
        <p:spPr>
          <a:xfrm>
            <a:off x="5486400" y="3381375"/>
            <a:ext cx="3733800" cy="1323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FFFFFF"/>
                </a:solidFill>
              </a:defRPr>
            </a:pPr>
            <a:r>
              <a:rPr sz="1275" b="0">
                <a:solidFill>
                  <a:srgbClr val="FFFFFF"/>
                </a:solidFill>
              </a:rPr>
              <a:t>Розрізнення цілей • пропорційність • запобіжні заходи • заборона невиправданого знищення.</a:t>
            </a:r>
          </a:p>
          <a:p>
            <a:endParaRPr sz="1275" b="0">
              <a:solidFill>
                <a:srgbClr val="FFFFFF"/>
              </a:solidFill>
            </a:endParaRPr>
          </a:p>
          <a:p>
            <a:pPr algn="l">
              <a:defRPr sz="1275" b="0">
                <a:solidFill>
                  <a:srgbClr val="FFFFFF"/>
                </a:solidFill>
              </a:defRPr>
            </a:pPr>
            <a:r>
              <a:rPr sz="1275" b="0">
                <a:solidFill>
                  <a:srgbClr val="FFFFFF"/>
                </a:solidFill>
              </a:rPr>
              <a:t>Статті 35 і 55 Додаткового протоколу I передбачають захист природного середовища від широкої, довготривалої та серйозної шкоди.</a:t>
            </a:r>
          </a:p>
        </p:txBody>
      </p:sp>
      <p:sp>
        <p:nvSpPr>
          <p:cNvPr id="17" name="s14-bottom">
            <a:extLst>
              <a:ext uri="{FF2B5EF4-FFF2-40B4-BE49-F238E27FC236}">
                <a16:creationId xmlns:a16="http://schemas.microsoft.com/office/drawing/2014/main" id="{E99DC705-EECD-45AD-A06B-6C5ADFCF807E}"/>
              </a:ext>
            </a:extLst>
          </p:cNvPr>
          <p:cNvSpPr>
            <a:spLocks noGrp="1"/>
          </p:cNvSpPr>
          <p:nvPr/>
        </p:nvSpPr>
        <p:spPr>
          <a:xfrm>
            <a:off x="514350" y="5334000"/>
            <a:ext cx="89916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1">
                <a:solidFill>
                  <a:srgbClr val="9A5733"/>
                </a:solidFill>
              </a:defRPr>
            </a:pPr>
            <a:r>
              <a:rPr sz="1425" b="1">
                <a:solidFill>
                  <a:srgbClr val="9A5733"/>
                </a:solidFill>
              </a:rPr>
              <a:t>Оперативна необхідність не скасовує оцінювання наслідків і можливих запобіжних заходів.</a:t>
            </a:r>
          </a:p>
        </p:txBody>
      </p:sp>
    </p:spTree>
    <p:extLst>
      <p:ext uri="{BB962C8B-B14F-4D97-AF65-F5344CB8AC3E}">
        <p14:creationId xmlns:p14="http://schemas.microsoft.com/office/powerpoint/2010/main" val="9316536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15">
            <a:extLst>
              <a:ext uri="{FF2B5EF4-FFF2-40B4-BE49-F238E27FC236}">
                <a16:creationId xmlns:a16="http://schemas.microsoft.com/office/drawing/2014/main" id="{1E3020FA-FDA9-4E6B-8E40-9E5EA9E53E4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287000" cy="6858000"/>
          </a:xfrm>
          <a:prstGeom prst="rect">
            <a:avLst/>
          </a:prstGeom>
          <a:solidFill>
            <a:srgbClr val="FBF8F0"/>
          </a:solidFill>
          <a:ln w="9525">
            <a:solidFill>
              <a:srgbClr val="FBF8F0"/>
            </a:solidFill>
            <a:prstDash val="solid"/>
          </a:ln>
        </p:spPr>
      </p:sp>
      <p:sp>
        <p:nvSpPr>
          <p:cNvPr id="3" name="accent-15">
            <a:extLst>
              <a:ext uri="{FF2B5EF4-FFF2-40B4-BE49-F238E27FC236}">
                <a16:creationId xmlns:a16="http://schemas.microsoft.com/office/drawing/2014/main" id="{15C58295-58BD-43FB-A3B7-BC5695A94D9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59A3A"/>
          </a:solidFill>
          <a:ln w="9525">
            <a:solidFill>
              <a:srgbClr val="D59A3A"/>
            </a:solidFill>
            <a:prstDash val="solid"/>
          </a:ln>
        </p:spPr>
      </p:sp>
      <p:sp>
        <p:nvSpPr>
          <p:cNvPr id="4" name="course-15">
            <a:extLst>
              <a:ext uri="{FF2B5EF4-FFF2-40B4-BE49-F238E27FC236}">
                <a16:creationId xmlns:a16="http://schemas.microsoft.com/office/drawing/2014/main" id="{6044C406-268F-49A7-BE78-BC6887F6FDF8}"/>
              </a:ext>
            </a:extLst>
          </p:cNvPr>
          <p:cNvSpPr>
            <a:spLocks noGrp="1"/>
          </p:cNvSpPr>
          <p:nvPr/>
        </p:nvSpPr>
        <p:spPr>
          <a:xfrm>
            <a:off x="514350" y="276225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15C49"/>
                </a:solidFill>
              </a:defRPr>
            </a:pPr>
            <a:r>
              <a:rPr sz="975" b="1">
                <a:solidFill>
                  <a:srgbClr val="315C49"/>
                </a:solidFill>
              </a:rPr>
              <a:t>ВІЙСЬКОВА ЕКОЛОГІЯ</a:t>
            </a:r>
          </a:p>
        </p:txBody>
      </p:sp>
      <p:sp>
        <p:nvSpPr>
          <p:cNvPr id="5" name="section-15">
            <a:extLst>
              <a:ext uri="{FF2B5EF4-FFF2-40B4-BE49-F238E27FC236}">
                <a16:creationId xmlns:a16="http://schemas.microsoft.com/office/drawing/2014/main" id="{66B3812F-892D-4D99-AAA5-FC5814B40EBF}"/>
              </a:ext>
            </a:extLst>
          </p:cNvPr>
          <p:cNvSpPr>
            <a:spLocks noGrp="1"/>
          </p:cNvSpPr>
          <p:nvPr/>
        </p:nvSpPr>
        <p:spPr>
          <a:xfrm>
            <a:off x="4000500" y="276225"/>
            <a:ext cx="5619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6F8875"/>
                </a:solidFill>
              </a:defRPr>
            </a:pPr>
            <a:r>
              <a:rPr sz="900" b="1">
                <a:solidFill>
                  <a:srgbClr val="6F8875"/>
                </a:solidFill>
              </a:rPr>
              <a:t>ЕКОЛОГІЗАЦІЯ ДІЯЛЬНОСТІ</a:t>
            </a:r>
          </a:p>
        </p:txBody>
      </p:sp>
      <p:sp>
        <p:nvSpPr>
          <p:cNvPr id="6" name="title-15">
            <a:extLst>
              <a:ext uri="{FF2B5EF4-FFF2-40B4-BE49-F238E27FC236}">
                <a16:creationId xmlns:a16="http://schemas.microsoft.com/office/drawing/2014/main" id="{941D5FCC-60A0-4CC4-9EF2-14008A6DB980}"/>
              </a:ext>
            </a:extLst>
          </p:cNvPr>
          <p:cNvSpPr>
            <a:spLocks noGrp="1"/>
          </p:cNvSpPr>
          <p:nvPr/>
        </p:nvSpPr>
        <p:spPr>
          <a:xfrm>
            <a:off x="514350" y="638175"/>
            <a:ext cx="90678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83027"/>
                </a:solidFill>
              </a:defRPr>
            </a:pPr>
            <a:r>
              <a:rPr sz="2700" b="1">
                <a:solidFill>
                  <a:srgbClr val="183027"/>
                </a:solidFill>
              </a:rPr>
              <a:t>Екологізація зменшує навантаження, витрати й логістичну залежність</a:t>
            </a:r>
          </a:p>
        </p:txBody>
      </p:sp>
      <p:sp>
        <p:nvSpPr>
          <p:cNvPr id="7" name="rule-15">
            <a:extLst>
              <a:ext uri="{FF2B5EF4-FFF2-40B4-BE49-F238E27FC236}">
                <a16:creationId xmlns:a16="http://schemas.microsoft.com/office/drawing/2014/main" id="{4CC2F23E-C2F5-4DA2-8CAB-D3A3E2A3717D}"/>
              </a:ext>
            </a:extLst>
          </p:cNvPr>
          <p:cNvSpPr>
            <a:spLocks noGrp="1"/>
          </p:cNvSpPr>
          <p:nvPr/>
        </p:nvSpPr>
        <p:spPr>
          <a:xfrm>
            <a:off x="514350" y="1524000"/>
            <a:ext cx="9067800" cy="38100"/>
          </a:xfrm>
          <a:prstGeom prst="rect">
            <a:avLst/>
          </a:prstGeom>
          <a:solidFill>
            <a:srgbClr val="D59A3A"/>
          </a:solidFill>
          <a:ln w="9525">
            <a:solidFill>
              <a:srgbClr val="D59A3A"/>
            </a:solidFill>
            <a:prstDash val="solid"/>
          </a:ln>
        </p:spPr>
      </p:sp>
      <p:sp>
        <p:nvSpPr>
          <p:cNvPr id="8" name="num-15">
            <a:extLst>
              <a:ext uri="{FF2B5EF4-FFF2-40B4-BE49-F238E27FC236}">
                <a16:creationId xmlns:a16="http://schemas.microsoft.com/office/drawing/2014/main" id="{26DC84AA-23BD-4C39-92C4-CBBAEE07C960}"/>
              </a:ext>
            </a:extLst>
          </p:cNvPr>
          <p:cNvSpPr>
            <a:spLocks noGrp="1"/>
          </p:cNvSpPr>
          <p:nvPr/>
        </p:nvSpPr>
        <p:spPr>
          <a:xfrm>
            <a:off x="10668000" y="419100"/>
            <a:ext cx="9906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300" b="1">
                <a:solidFill>
                  <a:srgbClr val="FFFFFF"/>
                </a:solidFill>
              </a:defRPr>
            </a:pPr>
            <a:r>
              <a:rPr sz="3300" b="1">
                <a:solidFill>
                  <a:srgbClr val="FFFFFF"/>
                </a:solidFill>
              </a:rPr>
              <a:t>15</a:t>
            </a:r>
          </a:p>
        </p:txBody>
      </p:sp>
      <p:sp>
        <p:nvSpPr>
          <p:cNvPr id="9" name="footer-15">
            <a:extLst>
              <a:ext uri="{FF2B5EF4-FFF2-40B4-BE49-F238E27FC236}">
                <a16:creationId xmlns:a16="http://schemas.microsoft.com/office/drawing/2014/main" id="{4A68D968-0AEF-41AD-804E-23E3F50EC7B1}"/>
              </a:ext>
            </a:extLst>
          </p:cNvPr>
          <p:cNvSpPr>
            <a:spLocks noGrp="1"/>
          </p:cNvSpPr>
          <p:nvPr/>
        </p:nvSpPr>
        <p:spPr>
          <a:xfrm>
            <a:off x="10477500" y="6248400"/>
            <a:ext cx="1371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ОСНОВИ ВІЙСЬКОВОЇ ЕКОЛОГІЇ</a:t>
            </a:r>
          </a:p>
        </p:txBody>
      </p:sp>
      <p:sp>
        <p:nvSpPr>
          <p:cNvPr id="10" name="s15-num-0">
            <a:extLst>
              <a:ext uri="{FF2B5EF4-FFF2-40B4-BE49-F238E27FC236}">
                <a16:creationId xmlns:a16="http://schemas.microsoft.com/office/drawing/2014/main" id="{7208B759-770B-4D9E-9229-9CAB6CFD18CE}"/>
              </a:ext>
            </a:extLst>
          </p:cNvPr>
          <p:cNvSpPr>
            <a:spLocks noGrp="1"/>
          </p:cNvSpPr>
          <p:nvPr/>
        </p:nvSpPr>
        <p:spPr>
          <a:xfrm>
            <a:off x="514350" y="1924050"/>
            <a:ext cx="571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59A3A"/>
                </a:solidFill>
              </a:defRPr>
            </a:pPr>
            <a:r>
              <a:rPr sz="1950" b="1">
                <a:solidFill>
                  <a:srgbClr val="D59A3A"/>
                </a:solidFill>
              </a:rPr>
              <a:t>01</a:t>
            </a:r>
          </a:p>
        </p:txBody>
      </p:sp>
      <p:sp>
        <p:nvSpPr>
          <p:cNvPr id="11" name="s15-head-0">
            <a:extLst>
              <a:ext uri="{FF2B5EF4-FFF2-40B4-BE49-F238E27FC236}">
                <a16:creationId xmlns:a16="http://schemas.microsoft.com/office/drawing/2014/main" id="{19569B03-FD38-4161-8E26-23E2573DA219}"/>
              </a:ext>
            </a:extLst>
          </p:cNvPr>
          <p:cNvSpPr>
            <a:spLocks noGrp="1"/>
          </p:cNvSpPr>
          <p:nvPr/>
        </p:nvSpPr>
        <p:spPr>
          <a:xfrm>
            <a:off x="1257300" y="1924050"/>
            <a:ext cx="1714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83027"/>
                </a:solidFill>
              </a:defRPr>
            </a:pPr>
            <a:r>
              <a:rPr sz="1575" b="1">
                <a:solidFill>
                  <a:srgbClr val="183027"/>
                </a:solidFill>
              </a:rPr>
              <a:t>ВОДА</a:t>
            </a:r>
          </a:p>
        </p:txBody>
      </p:sp>
      <p:sp>
        <p:nvSpPr>
          <p:cNvPr id="12" name="s15-body-0">
            <a:extLst>
              <a:ext uri="{FF2B5EF4-FFF2-40B4-BE49-F238E27FC236}">
                <a16:creationId xmlns:a16="http://schemas.microsoft.com/office/drawing/2014/main" id="{74CDF3F5-1CC0-4B48-82A6-714C9CF85076}"/>
              </a:ext>
            </a:extLst>
          </p:cNvPr>
          <p:cNvSpPr>
            <a:spLocks noGrp="1"/>
          </p:cNvSpPr>
          <p:nvPr/>
        </p:nvSpPr>
        <p:spPr>
          <a:xfrm>
            <a:off x="3048000" y="1924050"/>
            <a:ext cx="6191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C65"/>
                </a:solidFill>
              </a:defRPr>
            </a:pPr>
            <a:r>
              <a:rPr sz="1350" b="0">
                <a:solidFill>
                  <a:srgbClr val="5F6C65"/>
                </a:solidFill>
              </a:rPr>
              <a:t>контроль витоків • облік • повторне технічне використання • захист джерел</a:t>
            </a:r>
          </a:p>
        </p:txBody>
      </p:sp>
      <p:sp>
        <p:nvSpPr>
          <p:cNvPr id="13" name="s15-rule-0">
            <a:extLst>
              <a:ext uri="{FF2B5EF4-FFF2-40B4-BE49-F238E27FC236}">
                <a16:creationId xmlns:a16="http://schemas.microsoft.com/office/drawing/2014/main" id="{13CED794-CF5E-4B07-A092-CFF52DA148D9}"/>
              </a:ext>
            </a:extLst>
          </p:cNvPr>
          <p:cNvSpPr>
            <a:spLocks noGrp="1"/>
          </p:cNvSpPr>
          <p:nvPr/>
        </p:nvSpPr>
        <p:spPr>
          <a:xfrm>
            <a:off x="1257300" y="2590800"/>
            <a:ext cx="7981950" cy="19050"/>
          </a:xfrm>
          <a:prstGeom prst="rect">
            <a:avLst/>
          </a:prstGeom>
          <a:solidFill>
            <a:srgbClr val="E3E9E2"/>
          </a:solidFill>
          <a:ln w="9525">
            <a:solidFill>
              <a:srgbClr val="E3E9E2"/>
            </a:solidFill>
            <a:prstDash val="solid"/>
          </a:ln>
        </p:spPr>
      </p:sp>
      <p:sp>
        <p:nvSpPr>
          <p:cNvPr id="14" name="s15-num-1">
            <a:extLst>
              <a:ext uri="{FF2B5EF4-FFF2-40B4-BE49-F238E27FC236}">
                <a16:creationId xmlns:a16="http://schemas.microsoft.com/office/drawing/2014/main" id="{D2D801A4-3CA5-4EA9-B220-F811E2D876B9}"/>
              </a:ext>
            </a:extLst>
          </p:cNvPr>
          <p:cNvSpPr>
            <a:spLocks noGrp="1"/>
          </p:cNvSpPr>
          <p:nvPr/>
        </p:nvSpPr>
        <p:spPr>
          <a:xfrm>
            <a:off x="514350" y="2895600"/>
            <a:ext cx="571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59A3A"/>
                </a:solidFill>
              </a:defRPr>
            </a:pPr>
            <a:r>
              <a:rPr sz="1950" b="1">
                <a:solidFill>
                  <a:srgbClr val="D59A3A"/>
                </a:solidFill>
              </a:rPr>
              <a:t>02</a:t>
            </a:r>
          </a:p>
        </p:txBody>
      </p:sp>
      <p:sp>
        <p:nvSpPr>
          <p:cNvPr id="15" name="s15-head-1">
            <a:extLst>
              <a:ext uri="{FF2B5EF4-FFF2-40B4-BE49-F238E27FC236}">
                <a16:creationId xmlns:a16="http://schemas.microsoft.com/office/drawing/2014/main" id="{BEBC69BA-EB1A-4975-86E7-8C5E533FCE1C}"/>
              </a:ext>
            </a:extLst>
          </p:cNvPr>
          <p:cNvSpPr>
            <a:spLocks noGrp="1"/>
          </p:cNvSpPr>
          <p:nvPr/>
        </p:nvSpPr>
        <p:spPr>
          <a:xfrm>
            <a:off x="1257300" y="2895600"/>
            <a:ext cx="1714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83027"/>
                </a:solidFill>
              </a:defRPr>
            </a:pPr>
            <a:r>
              <a:rPr sz="1575" b="1">
                <a:solidFill>
                  <a:srgbClr val="183027"/>
                </a:solidFill>
              </a:rPr>
              <a:t>ЕНЕРГІЯ</a:t>
            </a:r>
          </a:p>
        </p:txBody>
      </p:sp>
      <p:sp>
        <p:nvSpPr>
          <p:cNvPr id="16" name="s15-body-1">
            <a:extLst>
              <a:ext uri="{FF2B5EF4-FFF2-40B4-BE49-F238E27FC236}">
                <a16:creationId xmlns:a16="http://schemas.microsoft.com/office/drawing/2014/main" id="{32B77B1F-2377-4D8E-A6F8-EC1249B5447F}"/>
              </a:ext>
            </a:extLst>
          </p:cNvPr>
          <p:cNvSpPr>
            <a:spLocks noGrp="1"/>
          </p:cNvSpPr>
          <p:nvPr/>
        </p:nvSpPr>
        <p:spPr>
          <a:xfrm>
            <a:off x="3048000" y="2895600"/>
            <a:ext cx="6191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C65"/>
                </a:solidFill>
              </a:defRPr>
            </a:pPr>
            <a:r>
              <a:rPr sz="1350" b="0">
                <a:solidFill>
                  <a:srgbClr val="5F6C65"/>
                </a:solidFill>
              </a:rPr>
              <a:t>утеплення • ощадне освітлення • справні котельні • вимкнення зайвого</a:t>
            </a:r>
          </a:p>
        </p:txBody>
      </p:sp>
      <p:sp>
        <p:nvSpPr>
          <p:cNvPr id="17" name="s15-rule-1">
            <a:extLst>
              <a:ext uri="{FF2B5EF4-FFF2-40B4-BE49-F238E27FC236}">
                <a16:creationId xmlns:a16="http://schemas.microsoft.com/office/drawing/2014/main" id="{BF20AD7B-A443-4E74-BD74-7E5C408B3371}"/>
              </a:ext>
            </a:extLst>
          </p:cNvPr>
          <p:cNvSpPr>
            <a:spLocks noGrp="1"/>
          </p:cNvSpPr>
          <p:nvPr/>
        </p:nvSpPr>
        <p:spPr>
          <a:xfrm>
            <a:off x="1257300" y="3562350"/>
            <a:ext cx="7981950" cy="19050"/>
          </a:xfrm>
          <a:prstGeom prst="rect">
            <a:avLst/>
          </a:prstGeom>
          <a:solidFill>
            <a:srgbClr val="E3E9E2"/>
          </a:solidFill>
          <a:ln w="9525">
            <a:solidFill>
              <a:srgbClr val="E3E9E2"/>
            </a:solidFill>
            <a:prstDash val="solid"/>
          </a:ln>
        </p:spPr>
      </p:sp>
      <p:sp>
        <p:nvSpPr>
          <p:cNvPr id="18" name="s15-num-2">
            <a:extLst>
              <a:ext uri="{FF2B5EF4-FFF2-40B4-BE49-F238E27FC236}">
                <a16:creationId xmlns:a16="http://schemas.microsoft.com/office/drawing/2014/main" id="{A808A328-2DB6-4628-ABE6-8B1F82A20AF0}"/>
              </a:ext>
            </a:extLst>
          </p:cNvPr>
          <p:cNvSpPr>
            <a:spLocks noGrp="1"/>
          </p:cNvSpPr>
          <p:nvPr/>
        </p:nvSpPr>
        <p:spPr>
          <a:xfrm>
            <a:off x="514350" y="3867150"/>
            <a:ext cx="571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59A3A"/>
                </a:solidFill>
              </a:defRPr>
            </a:pPr>
            <a:r>
              <a:rPr sz="1950" b="1">
                <a:solidFill>
                  <a:srgbClr val="D59A3A"/>
                </a:solidFill>
              </a:rPr>
              <a:t>03</a:t>
            </a:r>
          </a:p>
        </p:txBody>
      </p:sp>
      <p:sp>
        <p:nvSpPr>
          <p:cNvPr id="19" name="s15-head-2">
            <a:extLst>
              <a:ext uri="{FF2B5EF4-FFF2-40B4-BE49-F238E27FC236}">
                <a16:creationId xmlns:a16="http://schemas.microsoft.com/office/drawing/2014/main" id="{A745BB9C-A0C0-4FE1-A676-214AF1A12265}"/>
              </a:ext>
            </a:extLst>
          </p:cNvPr>
          <p:cNvSpPr>
            <a:spLocks noGrp="1"/>
          </p:cNvSpPr>
          <p:nvPr/>
        </p:nvSpPr>
        <p:spPr>
          <a:xfrm>
            <a:off x="1257300" y="3867150"/>
            <a:ext cx="1714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83027"/>
                </a:solidFill>
              </a:defRPr>
            </a:pPr>
            <a:r>
              <a:rPr sz="1575" b="1">
                <a:solidFill>
                  <a:srgbClr val="183027"/>
                </a:solidFill>
              </a:rPr>
              <a:t>ПАЛЬНЕ</a:t>
            </a:r>
          </a:p>
        </p:txBody>
      </p:sp>
      <p:sp>
        <p:nvSpPr>
          <p:cNvPr id="20" name="s15-body-2">
            <a:extLst>
              <a:ext uri="{FF2B5EF4-FFF2-40B4-BE49-F238E27FC236}">
                <a16:creationId xmlns:a16="http://schemas.microsoft.com/office/drawing/2014/main" id="{4920C75D-7582-49D9-9290-DAE390D02A9B}"/>
              </a:ext>
            </a:extLst>
          </p:cNvPr>
          <p:cNvSpPr>
            <a:spLocks noGrp="1"/>
          </p:cNvSpPr>
          <p:nvPr/>
        </p:nvSpPr>
        <p:spPr>
          <a:xfrm>
            <a:off x="3048000" y="3867150"/>
            <a:ext cx="6191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C65"/>
                </a:solidFill>
              </a:defRPr>
            </a:pPr>
            <a:r>
              <a:rPr sz="1350" b="0">
                <a:solidFill>
                  <a:srgbClr val="5F6C65"/>
                </a:solidFill>
              </a:rPr>
              <a:t>герметичність • піддони й обвалування • комплекти для розливів • навчання</a:t>
            </a:r>
          </a:p>
        </p:txBody>
      </p:sp>
      <p:sp>
        <p:nvSpPr>
          <p:cNvPr id="21" name="s15-rule-2">
            <a:extLst>
              <a:ext uri="{FF2B5EF4-FFF2-40B4-BE49-F238E27FC236}">
                <a16:creationId xmlns:a16="http://schemas.microsoft.com/office/drawing/2014/main" id="{DD1952A0-130B-4E43-8876-6B46D9B30175}"/>
              </a:ext>
            </a:extLst>
          </p:cNvPr>
          <p:cNvSpPr>
            <a:spLocks noGrp="1"/>
          </p:cNvSpPr>
          <p:nvPr/>
        </p:nvSpPr>
        <p:spPr>
          <a:xfrm>
            <a:off x="1257300" y="4533900"/>
            <a:ext cx="7981950" cy="19050"/>
          </a:xfrm>
          <a:prstGeom prst="rect">
            <a:avLst/>
          </a:prstGeom>
          <a:solidFill>
            <a:srgbClr val="E3E9E2"/>
          </a:solidFill>
          <a:ln w="9525">
            <a:solidFill>
              <a:srgbClr val="E3E9E2"/>
            </a:solidFill>
            <a:prstDash val="solid"/>
          </a:ln>
        </p:spPr>
      </p:sp>
      <p:sp>
        <p:nvSpPr>
          <p:cNvPr id="22" name="s15-num-3">
            <a:extLst>
              <a:ext uri="{FF2B5EF4-FFF2-40B4-BE49-F238E27FC236}">
                <a16:creationId xmlns:a16="http://schemas.microsoft.com/office/drawing/2014/main" id="{0A4ED003-D259-467F-88B8-AE17249B5F36}"/>
              </a:ext>
            </a:extLst>
          </p:cNvPr>
          <p:cNvSpPr>
            <a:spLocks noGrp="1"/>
          </p:cNvSpPr>
          <p:nvPr/>
        </p:nvSpPr>
        <p:spPr>
          <a:xfrm>
            <a:off x="514350" y="4838700"/>
            <a:ext cx="571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59A3A"/>
                </a:solidFill>
              </a:defRPr>
            </a:pPr>
            <a:r>
              <a:rPr sz="1950" b="1">
                <a:solidFill>
                  <a:srgbClr val="D59A3A"/>
                </a:solidFill>
              </a:rPr>
              <a:t>04</a:t>
            </a:r>
          </a:p>
        </p:txBody>
      </p:sp>
      <p:sp>
        <p:nvSpPr>
          <p:cNvPr id="23" name="s15-head-3">
            <a:extLst>
              <a:ext uri="{FF2B5EF4-FFF2-40B4-BE49-F238E27FC236}">
                <a16:creationId xmlns:a16="http://schemas.microsoft.com/office/drawing/2014/main" id="{02C0DD4D-532B-4CAF-ADF0-B587D548C34E}"/>
              </a:ext>
            </a:extLst>
          </p:cNvPr>
          <p:cNvSpPr>
            <a:spLocks noGrp="1"/>
          </p:cNvSpPr>
          <p:nvPr/>
        </p:nvSpPr>
        <p:spPr>
          <a:xfrm>
            <a:off x="1257300" y="4838700"/>
            <a:ext cx="1714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83027"/>
                </a:solidFill>
              </a:defRPr>
            </a:pPr>
            <a:r>
              <a:rPr sz="1575" b="1">
                <a:solidFill>
                  <a:srgbClr val="183027"/>
                </a:solidFill>
              </a:rPr>
              <a:t>ЗЕМЛІ</a:t>
            </a:r>
          </a:p>
        </p:txBody>
      </p:sp>
      <p:sp>
        <p:nvSpPr>
          <p:cNvPr id="24" name="s15-body-3">
            <a:extLst>
              <a:ext uri="{FF2B5EF4-FFF2-40B4-BE49-F238E27FC236}">
                <a16:creationId xmlns:a16="http://schemas.microsoft.com/office/drawing/2014/main" id="{B30B46CF-6136-412A-80E7-3077EF8CFD57}"/>
              </a:ext>
            </a:extLst>
          </p:cNvPr>
          <p:cNvSpPr>
            <a:spLocks noGrp="1"/>
          </p:cNvSpPr>
          <p:nvPr/>
        </p:nvSpPr>
        <p:spPr>
          <a:xfrm>
            <a:off x="3048000" y="4838700"/>
            <a:ext cx="6191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C65"/>
                </a:solidFill>
              </a:defRPr>
            </a:pPr>
            <a:r>
              <a:rPr sz="1350" b="0">
                <a:solidFill>
                  <a:srgbClr val="5F6C65"/>
                </a:solidFill>
              </a:rPr>
              <a:t>планування маршрутів • дренаж • рослинний покрив • протиерозійні роботи</a:t>
            </a:r>
          </a:p>
        </p:txBody>
      </p:sp>
      <p:sp>
        <p:nvSpPr>
          <p:cNvPr id="25" name="s15-rule-3">
            <a:extLst>
              <a:ext uri="{FF2B5EF4-FFF2-40B4-BE49-F238E27FC236}">
                <a16:creationId xmlns:a16="http://schemas.microsoft.com/office/drawing/2014/main" id="{DB573AEB-ACDA-43D1-93AB-C925F99EAE35}"/>
              </a:ext>
            </a:extLst>
          </p:cNvPr>
          <p:cNvSpPr>
            <a:spLocks noGrp="1"/>
          </p:cNvSpPr>
          <p:nvPr/>
        </p:nvSpPr>
        <p:spPr>
          <a:xfrm>
            <a:off x="1257300" y="5505450"/>
            <a:ext cx="7981950" cy="19050"/>
          </a:xfrm>
          <a:prstGeom prst="rect">
            <a:avLst/>
          </a:prstGeom>
          <a:solidFill>
            <a:srgbClr val="E3E9E2"/>
          </a:solidFill>
          <a:ln w="9525">
            <a:solidFill>
              <a:srgbClr val="E3E9E2"/>
            </a:solidFill>
            <a:prstDash val="solid"/>
          </a:ln>
        </p:spPr>
      </p:sp>
      <p:sp>
        <p:nvSpPr>
          <p:cNvPr id="26" name="s15-final">
            <a:extLst>
              <a:ext uri="{FF2B5EF4-FFF2-40B4-BE49-F238E27FC236}">
                <a16:creationId xmlns:a16="http://schemas.microsoft.com/office/drawing/2014/main" id="{ECD19586-023F-48E0-81A5-D0C0BFCFE49A}"/>
              </a:ext>
            </a:extLst>
          </p:cNvPr>
          <p:cNvSpPr>
            <a:spLocks noGrp="1"/>
          </p:cNvSpPr>
          <p:nvPr/>
        </p:nvSpPr>
        <p:spPr>
          <a:xfrm>
            <a:off x="514350" y="5857875"/>
            <a:ext cx="8991600" cy="38100"/>
          </a:xfrm>
          <a:prstGeom prst="rect">
            <a:avLst/>
          </a:prstGeom>
          <a:solidFill>
            <a:srgbClr val="315C49"/>
          </a:solidFill>
          <a:ln w="9525">
            <a:solidFill>
              <a:srgbClr val="315C49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2053831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16">
            <a:extLst>
              <a:ext uri="{FF2B5EF4-FFF2-40B4-BE49-F238E27FC236}">
                <a16:creationId xmlns:a16="http://schemas.microsoft.com/office/drawing/2014/main" id="{445365CA-0771-408F-86F2-14D117277DC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287000" cy="6858000"/>
          </a:xfrm>
          <a:prstGeom prst="rect">
            <a:avLst/>
          </a:prstGeom>
          <a:solidFill>
            <a:srgbClr val="FBF8F0"/>
          </a:solidFill>
          <a:ln w="9525">
            <a:solidFill>
              <a:srgbClr val="FBF8F0"/>
            </a:solidFill>
            <a:prstDash val="solid"/>
          </a:ln>
        </p:spPr>
      </p:sp>
      <p:sp>
        <p:nvSpPr>
          <p:cNvPr id="3" name="accent-16">
            <a:extLst>
              <a:ext uri="{FF2B5EF4-FFF2-40B4-BE49-F238E27FC236}">
                <a16:creationId xmlns:a16="http://schemas.microsoft.com/office/drawing/2014/main" id="{AB62BB6E-F7E7-4E2A-A0DF-BE214D66712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59A3A"/>
          </a:solidFill>
          <a:ln w="9525">
            <a:solidFill>
              <a:srgbClr val="D59A3A"/>
            </a:solidFill>
            <a:prstDash val="solid"/>
          </a:ln>
        </p:spPr>
      </p:sp>
      <p:sp>
        <p:nvSpPr>
          <p:cNvPr id="4" name="course-16">
            <a:extLst>
              <a:ext uri="{FF2B5EF4-FFF2-40B4-BE49-F238E27FC236}">
                <a16:creationId xmlns:a16="http://schemas.microsoft.com/office/drawing/2014/main" id="{10E445F2-D4F3-47A5-BA26-EAA9ECFD4A17}"/>
              </a:ext>
            </a:extLst>
          </p:cNvPr>
          <p:cNvSpPr>
            <a:spLocks noGrp="1"/>
          </p:cNvSpPr>
          <p:nvPr/>
        </p:nvSpPr>
        <p:spPr>
          <a:xfrm>
            <a:off x="514350" y="276225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15C49"/>
                </a:solidFill>
              </a:defRPr>
            </a:pPr>
            <a:r>
              <a:rPr sz="975" b="1">
                <a:solidFill>
                  <a:srgbClr val="315C49"/>
                </a:solidFill>
              </a:rPr>
              <a:t>ВІЙСЬКОВА ЕКОЛОГІЯ</a:t>
            </a:r>
          </a:p>
        </p:txBody>
      </p:sp>
      <p:sp>
        <p:nvSpPr>
          <p:cNvPr id="5" name="section-16">
            <a:extLst>
              <a:ext uri="{FF2B5EF4-FFF2-40B4-BE49-F238E27FC236}">
                <a16:creationId xmlns:a16="http://schemas.microsoft.com/office/drawing/2014/main" id="{C7537AD7-9A47-499C-9165-C1B4C67ECB36}"/>
              </a:ext>
            </a:extLst>
          </p:cNvPr>
          <p:cNvSpPr>
            <a:spLocks noGrp="1"/>
          </p:cNvSpPr>
          <p:nvPr/>
        </p:nvSpPr>
        <p:spPr>
          <a:xfrm>
            <a:off x="4000500" y="276225"/>
            <a:ext cx="5619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6F8875"/>
                </a:solidFill>
              </a:defRPr>
            </a:pPr>
            <a:r>
              <a:rPr sz="900" b="1">
                <a:solidFill>
                  <a:srgbClr val="6F8875"/>
                </a:solidFill>
              </a:rPr>
              <a:t>КУЛЬТУРА ВІЙСЬКОВОСЛУЖБОВЦІВ</a:t>
            </a:r>
          </a:p>
        </p:txBody>
      </p:sp>
      <p:sp>
        <p:nvSpPr>
          <p:cNvPr id="6" name="title-16">
            <a:extLst>
              <a:ext uri="{FF2B5EF4-FFF2-40B4-BE49-F238E27FC236}">
                <a16:creationId xmlns:a16="http://schemas.microsoft.com/office/drawing/2014/main" id="{3EB871D8-81E7-42E6-9D38-ABD3C10111AB}"/>
              </a:ext>
            </a:extLst>
          </p:cNvPr>
          <p:cNvSpPr>
            <a:spLocks noGrp="1"/>
          </p:cNvSpPr>
          <p:nvPr/>
        </p:nvSpPr>
        <p:spPr>
          <a:xfrm>
            <a:off x="514350" y="638175"/>
            <a:ext cx="90678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83027"/>
                </a:solidFill>
              </a:defRPr>
            </a:pPr>
            <a:r>
              <a:rPr sz="2700" b="1">
                <a:solidFill>
                  <a:srgbClr val="183027"/>
                </a:solidFill>
              </a:rPr>
              <a:t>Екологічна культура перетворює правила на щоденну поведінку</a:t>
            </a:r>
          </a:p>
        </p:txBody>
      </p:sp>
      <p:sp>
        <p:nvSpPr>
          <p:cNvPr id="7" name="rule-16">
            <a:extLst>
              <a:ext uri="{FF2B5EF4-FFF2-40B4-BE49-F238E27FC236}">
                <a16:creationId xmlns:a16="http://schemas.microsoft.com/office/drawing/2014/main" id="{61A8BB80-E38A-481D-AA30-FD388D3C662A}"/>
              </a:ext>
            </a:extLst>
          </p:cNvPr>
          <p:cNvSpPr>
            <a:spLocks noGrp="1"/>
          </p:cNvSpPr>
          <p:nvPr/>
        </p:nvSpPr>
        <p:spPr>
          <a:xfrm>
            <a:off x="514350" y="1524000"/>
            <a:ext cx="9067800" cy="38100"/>
          </a:xfrm>
          <a:prstGeom prst="rect">
            <a:avLst/>
          </a:prstGeom>
          <a:solidFill>
            <a:srgbClr val="D59A3A"/>
          </a:solidFill>
          <a:ln w="9525">
            <a:solidFill>
              <a:srgbClr val="D59A3A"/>
            </a:solidFill>
            <a:prstDash val="solid"/>
          </a:ln>
        </p:spPr>
      </p:sp>
      <p:sp>
        <p:nvSpPr>
          <p:cNvPr id="8" name="num-16">
            <a:extLst>
              <a:ext uri="{FF2B5EF4-FFF2-40B4-BE49-F238E27FC236}">
                <a16:creationId xmlns:a16="http://schemas.microsoft.com/office/drawing/2014/main" id="{6B3B2552-7EA6-4980-A729-C363E0C82C0E}"/>
              </a:ext>
            </a:extLst>
          </p:cNvPr>
          <p:cNvSpPr>
            <a:spLocks noGrp="1"/>
          </p:cNvSpPr>
          <p:nvPr/>
        </p:nvSpPr>
        <p:spPr>
          <a:xfrm>
            <a:off x="10668000" y="419100"/>
            <a:ext cx="9906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300" b="1">
                <a:solidFill>
                  <a:srgbClr val="FFFFFF"/>
                </a:solidFill>
              </a:defRPr>
            </a:pPr>
            <a:r>
              <a:rPr sz="3300" b="1">
                <a:solidFill>
                  <a:srgbClr val="FFFFFF"/>
                </a:solidFill>
              </a:rPr>
              <a:t>16</a:t>
            </a:r>
          </a:p>
        </p:txBody>
      </p:sp>
      <p:sp>
        <p:nvSpPr>
          <p:cNvPr id="9" name="footer-16">
            <a:extLst>
              <a:ext uri="{FF2B5EF4-FFF2-40B4-BE49-F238E27FC236}">
                <a16:creationId xmlns:a16="http://schemas.microsoft.com/office/drawing/2014/main" id="{B30A1515-8E25-4DE5-9D82-1FD79AEAD40A}"/>
              </a:ext>
            </a:extLst>
          </p:cNvPr>
          <p:cNvSpPr>
            <a:spLocks noGrp="1"/>
          </p:cNvSpPr>
          <p:nvPr/>
        </p:nvSpPr>
        <p:spPr>
          <a:xfrm>
            <a:off x="10477500" y="6248400"/>
            <a:ext cx="1371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ОСНОВИ ВІЙСЬКОВОЇ ЕКОЛОГІЇ</a:t>
            </a:r>
          </a:p>
        </p:txBody>
      </p:sp>
      <p:sp>
        <p:nvSpPr>
          <p:cNvPr id="10" name="s16-behaviour-h">
            <a:extLst>
              <a:ext uri="{FF2B5EF4-FFF2-40B4-BE49-F238E27FC236}">
                <a16:creationId xmlns:a16="http://schemas.microsoft.com/office/drawing/2014/main" id="{743403D3-69CA-476A-89F4-606AC9EFDDE4}"/>
              </a:ext>
            </a:extLst>
          </p:cNvPr>
          <p:cNvSpPr>
            <a:spLocks noGrp="1"/>
          </p:cNvSpPr>
          <p:nvPr/>
        </p:nvSpPr>
        <p:spPr>
          <a:xfrm>
            <a:off x="514350" y="1847850"/>
            <a:ext cx="3429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15C49"/>
                </a:solidFill>
              </a:defRPr>
            </a:pPr>
            <a:r>
              <a:rPr sz="1650" b="1">
                <a:solidFill>
                  <a:srgbClr val="315C49"/>
                </a:solidFill>
              </a:rPr>
              <a:t>Особиста відповідальність</a:t>
            </a:r>
          </a:p>
        </p:txBody>
      </p:sp>
      <p:sp>
        <p:nvSpPr>
          <p:cNvPr id="11" name="s16-behaviour-list">
            <a:extLst>
              <a:ext uri="{FF2B5EF4-FFF2-40B4-BE49-F238E27FC236}">
                <a16:creationId xmlns:a16="http://schemas.microsoft.com/office/drawing/2014/main" id="{9324A078-A96E-4698-AA9D-55355D5A6172}"/>
              </a:ext>
            </a:extLst>
          </p:cNvPr>
          <p:cNvSpPr>
            <a:spLocks noGrp="1"/>
          </p:cNvSpPr>
          <p:nvPr/>
        </p:nvSpPr>
        <p:spPr>
          <a:xfrm>
            <a:off x="514350" y="2257425"/>
            <a:ext cx="4095750" cy="2114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5F6C65"/>
                </a:solidFill>
              </a:defRPr>
            </a:pPr>
            <a:r>
              <a:rPr sz="1275" b="0">
                <a:solidFill>
                  <a:srgbClr val="5F6C65"/>
                </a:solidFill>
              </a:rPr>
              <a:t>•  економити воду й енергію</a:t>
            </a:r>
          </a:p>
          <a:p>
            <a:pPr algn="l">
              <a:defRPr sz="1275" b="0">
                <a:solidFill>
                  <a:srgbClr val="5F6C65"/>
                </a:solidFill>
              </a:defRPr>
            </a:pPr>
            <a:r>
              <a:rPr sz="1275" b="0">
                <a:solidFill>
                  <a:srgbClr val="5F6C65"/>
                </a:solidFill>
              </a:rPr>
              <a:t>•  запобігати розливам і правильно сортувати відходи</a:t>
            </a:r>
          </a:p>
          <a:p>
            <a:pPr algn="l">
              <a:defRPr sz="1275" b="0">
                <a:solidFill>
                  <a:srgbClr val="5F6C65"/>
                </a:solidFill>
              </a:defRPr>
            </a:pPr>
            <a:r>
              <a:rPr sz="1275" b="0">
                <a:solidFill>
                  <a:srgbClr val="5F6C65"/>
                </a:solidFill>
              </a:rPr>
              <a:t>•  не спалювати небезпечні матеріали й не скидати їх у воду</a:t>
            </a:r>
          </a:p>
          <a:p>
            <a:pPr algn="l">
              <a:defRPr sz="1275" b="0">
                <a:solidFill>
                  <a:srgbClr val="5F6C65"/>
                </a:solidFill>
              </a:defRPr>
            </a:pPr>
            <a:r>
              <a:rPr sz="1275" b="0">
                <a:solidFill>
                  <a:srgbClr val="5F6C65"/>
                </a:solidFill>
              </a:rPr>
              <a:t>•  берегти рослинність, повідомляти про аварії</a:t>
            </a:r>
          </a:p>
          <a:p>
            <a:pPr algn="l">
              <a:defRPr sz="1275" b="0">
                <a:solidFill>
                  <a:srgbClr val="5F6C65"/>
                </a:solidFill>
              </a:defRPr>
            </a:pPr>
            <a:r>
              <a:rPr sz="1275" b="0">
                <a:solidFill>
                  <a:srgbClr val="5F6C65"/>
                </a:solidFill>
              </a:rPr>
              <a:t>•  дотримуватися пожежної та мінної безпеки</a:t>
            </a:r>
          </a:p>
        </p:txBody>
      </p:sp>
      <p:sp>
        <p:nvSpPr>
          <p:cNvPr id="12" name="s16-spill">
            <a:extLst>
              <a:ext uri="{FF2B5EF4-FFF2-40B4-BE49-F238E27FC236}">
                <a16:creationId xmlns:a16="http://schemas.microsoft.com/office/drawing/2014/main" id="{C7043E4E-7A8D-4F59-9CAE-D84FE5E8AD6F}"/>
              </a:ext>
            </a:extLst>
          </p:cNvPr>
          <p:cNvSpPr>
            <a:spLocks noGrp="1"/>
          </p:cNvSpPr>
          <p:nvPr/>
        </p:nvSpPr>
        <p:spPr>
          <a:xfrm>
            <a:off x="4953000" y="1847850"/>
            <a:ext cx="4552950" cy="3524250"/>
          </a:xfrm>
          <a:prstGeom prst="roundRect">
            <a:avLst>
              <a:gd name="adj" fmla="val 3243"/>
            </a:avLst>
          </a:prstGeom>
          <a:solidFill>
            <a:srgbClr val="173C32"/>
          </a:solidFill>
          <a:ln w="9525">
            <a:solidFill>
              <a:srgbClr val="173C32"/>
            </a:solidFill>
            <a:prstDash val="solid"/>
          </a:ln>
        </p:spPr>
      </p:sp>
      <p:sp>
        <p:nvSpPr>
          <p:cNvPr id="13" name="s16-spill-h-h">
            <a:extLst>
              <a:ext uri="{FF2B5EF4-FFF2-40B4-BE49-F238E27FC236}">
                <a16:creationId xmlns:a16="http://schemas.microsoft.com/office/drawing/2014/main" id="{70C02F3A-DEC0-4F37-BCC5-C3B3E464C785}"/>
              </a:ext>
            </a:extLst>
          </p:cNvPr>
          <p:cNvSpPr>
            <a:spLocks noGrp="1"/>
          </p:cNvSpPr>
          <p:nvPr/>
        </p:nvSpPr>
        <p:spPr>
          <a:xfrm>
            <a:off x="5238750" y="2076450"/>
            <a:ext cx="4000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F1D39A"/>
                </a:solidFill>
              </a:defRPr>
            </a:pPr>
            <a:r>
              <a:rPr sz="1650" b="1">
                <a:solidFill>
                  <a:srgbClr val="F1D39A"/>
                </a:solidFill>
              </a:rPr>
              <a:t>Як діяти під час розливу пального</a:t>
            </a:r>
          </a:p>
        </p:txBody>
      </p:sp>
      <p:sp>
        <p:nvSpPr>
          <p:cNvPr id="14" name="s16-spill-list">
            <a:extLst>
              <a:ext uri="{FF2B5EF4-FFF2-40B4-BE49-F238E27FC236}">
                <a16:creationId xmlns:a16="http://schemas.microsoft.com/office/drawing/2014/main" id="{37CD75B4-07A1-4DA0-B2BD-011188C93F2C}"/>
              </a:ext>
            </a:extLst>
          </p:cNvPr>
          <p:cNvSpPr>
            <a:spLocks noGrp="1"/>
          </p:cNvSpPr>
          <p:nvPr/>
        </p:nvSpPr>
        <p:spPr>
          <a:xfrm>
            <a:off x="5238750" y="2571750"/>
            <a:ext cx="3886200" cy="2381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FFFFFF"/>
                </a:solidFill>
              </a:defRPr>
            </a:pPr>
            <a:r>
              <a:rPr sz="1275" b="0">
                <a:solidFill>
                  <a:srgbClr val="FFFFFF"/>
                </a:solidFill>
              </a:rPr>
              <a:t>01   Безпечно припинити або обмежити витік</a:t>
            </a:r>
          </a:p>
          <a:p>
            <a:pPr algn="l">
              <a:defRPr sz="1275" b="0">
                <a:solidFill>
                  <a:srgbClr val="FFFFFF"/>
                </a:solidFill>
              </a:defRPr>
            </a:pPr>
            <a:r>
              <a:rPr sz="1275" b="0">
                <a:solidFill>
                  <a:srgbClr val="FFFFFF"/>
                </a:solidFill>
              </a:rPr>
              <a:t>02   Повідомити відповідальну особу</a:t>
            </a:r>
          </a:p>
          <a:p>
            <a:pPr algn="l">
              <a:defRPr sz="1275" b="0">
                <a:solidFill>
                  <a:srgbClr val="FFFFFF"/>
                </a:solidFill>
              </a:defRPr>
            </a:pPr>
            <a:r>
              <a:rPr sz="1275" b="0">
                <a:solidFill>
                  <a:srgbClr val="FFFFFF"/>
                </a:solidFill>
              </a:rPr>
              <a:t>03   Захистити воду й каналізацію</a:t>
            </a:r>
          </a:p>
          <a:p>
            <a:pPr algn="l">
              <a:defRPr sz="1275" b="0">
                <a:solidFill>
                  <a:srgbClr val="FFFFFF"/>
                </a:solidFill>
              </a:defRPr>
            </a:pPr>
            <a:r>
              <a:rPr sz="1275" b="0">
                <a:solidFill>
                  <a:srgbClr val="FFFFFF"/>
                </a:solidFill>
              </a:rPr>
              <a:t>04   Обмежити поширення розливу</a:t>
            </a:r>
          </a:p>
          <a:p>
            <a:pPr algn="l">
              <a:defRPr sz="1275" b="0">
                <a:solidFill>
                  <a:srgbClr val="FFFFFF"/>
                </a:solidFill>
              </a:defRPr>
            </a:pPr>
            <a:r>
              <a:rPr sz="1275" b="0">
                <a:solidFill>
                  <a:srgbClr val="FFFFFF"/>
                </a:solidFill>
              </a:rPr>
              <a:t>05   Застосувати сорбент</a:t>
            </a:r>
          </a:p>
          <a:p>
            <a:pPr algn="l">
              <a:defRPr sz="1275" b="0">
                <a:solidFill>
                  <a:srgbClr val="FFFFFF"/>
                </a:solidFill>
              </a:defRPr>
            </a:pPr>
            <a:r>
              <a:rPr sz="1275" b="0">
                <a:solidFill>
                  <a:srgbClr val="FFFFFF"/>
                </a:solidFill>
              </a:rPr>
              <a:t>06   Зібрати й промаркувати відходи</a:t>
            </a:r>
          </a:p>
          <a:p>
            <a:pPr algn="l">
              <a:defRPr sz="1275" b="0">
                <a:solidFill>
                  <a:srgbClr val="FFFFFF"/>
                </a:solidFill>
              </a:defRPr>
            </a:pPr>
            <a:r>
              <a:rPr sz="1275" b="0">
                <a:solidFill>
                  <a:srgbClr val="FFFFFF"/>
                </a:solidFill>
              </a:rPr>
              <a:t>07   Оцінити забруднену ділянку</a:t>
            </a:r>
          </a:p>
        </p:txBody>
      </p:sp>
      <p:sp>
        <p:nvSpPr>
          <p:cNvPr id="15" name="s16-note">
            <a:extLst>
              <a:ext uri="{FF2B5EF4-FFF2-40B4-BE49-F238E27FC236}">
                <a16:creationId xmlns:a16="http://schemas.microsoft.com/office/drawing/2014/main" id="{DE54E162-E4BA-4696-A1B3-32067EF0B1F4}"/>
              </a:ext>
            </a:extLst>
          </p:cNvPr>
          <p:cNvSpPr>
            <a:spLocks noGrp="1"/>
          </p:cNvSpPr>
          <p:nvPr/>
        </p:nvSpPr>
        <p:spPr>
          <a:xfrm>
            <a:off x="514350" y="4829175"/>
            <a:ext cx="40005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9A5733"/>
                </a:solidFill>
              </a:defRPr>
            </a:pPr>
            <a:r>
              <a:rPr sz="1275" b="1">
                <a:solidFill>
                  <a:srgbClr val="9A5733"/>
                </a:solidFill>
              </a:rPr>
              <a:t>Сорбент — матеріал, що поглинає або утримує рідкі забруднювачі.</a:t>
            </a:r>
          </a:p>
        </p:txBody>
      </p:sp>
      <p:sp>
        <p:nvSpPr>
          <p:cNvPr id="16" name="s16-safe">
            <a:extLst>
              <a:ext uri="{FF2B5EF4-FFF2-40B4-BE49-F238E27FC236}">
                <a16:creationId xmlns:a16="http://schemas.microsoft.com/office/drawing/2014/main" id="{7C2B3A4E-8816-4197-BFE2-32D6256F9754}"/>
              </a:ext>
            </a:extLst>
          </p:cNvPr>
          <p:cNvSpPr>
            <a:spLocks noGrp="1"/>
          </p:cNvSpPr>
          <p:nvPr/>
        </p:nvSpPr>
        <p:spPr>
          <a:xfrm>
            <a:off x="514350" y="5553075"/>
            <a:ext cx="89916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1">
                <a:solidFill>
                  <a:srgbClr val="315C49"/>
                </a:solidFill>
              </a:defRPr>
            </a:pPr>
            <a:r>
              <a:rPr sz="1425" b="1">
                <a:solidFill>
                  <a:srgbClr val="315C49"/>
                </a:solidFill>
              </a:rPr>
              <a:t>Діяти лише тоді, коли це безпечно та відповідає встановленим інструкціям.</a:t>
            </a:r>
          </a:p>
        </p:txBody>
      </p:sp>
    </p:spTree>
    <p:extLst>
      <p:ext uri="{BB962C8B-B14F-4D97-AF65-F5344CB8AC3E}">
        <p14:creationId xmlns:p14="http://schemas.microsoft.com/office/powerpoint/2010/main" val="5340584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Рисунок 46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17">
            <a:extLst>
              <a:ext uri="{FF2B5EF4-FFF2-40B4-BE49-F238E27FC236}">
                <a16:creationId xmlns:a16="http://schemas.microsoft.com/office/drawing/2014/main" id="{DAD4C769-B065-4F2F-9FB3-9006765E770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287000" cy="6858000"/>
          </a:xfrm>
          <a:prstGeom prst="rect">
            <a:avLst/>
          </a:prstGeom>
          <a:solidFill>
            <a:srgbClr val="FBF8F0"/>
          </a:solidFill>
          <a:ln w="9525">
            <a:solidFill>
              <a:srgbClr val="FBF8F0"/>
            </a:solidFill>
            <a:prstDash val="solid"/>
          </a:ln>
        </p:spPr>
      </p:sp>
      <p:sp>
        <p:nvSpPr>
          <p:cNvPr id="3" name="accent-17">
            <a:extLst>
              <a:ext uri="{FF2B5EF4-FFF2-40B4-BE49-F238E27FC236}">
                <a16:creationId xmlns:a16="http://schemas.microsoft.com/office/drawing/2014/main" id="{63171577-7815-49B3-951A-F9A8A4F22EC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59A3A"/>
          </a:solidFill>
          <a:ln w="9525">
            <a:solidFill>
              <a:srgbClr val="D59A3A"/>
            </a:solidFill>
            <a:prstDash val="solid"/>
          </a:ln>
        </p:spPr>
      </p:sp>
      <p:sp>
        <p:nvSpPr>
          <p:cNvPr id="4" name="course-17">
            <a:extLst>
              <a:ext uri="{FF2B5EF4-FFF2-40B4-BE49-F238E27FC236}">
                <a16:creationId xmlns:a16="http://schemas.microsoft.com/office/drawing/2014/main" id="{C5E32664-CC14-4E09-8920-3107A0139D20}"/>
              </a:ext>
            </a:extLst>
          </p:cNvPr>
          <p:cNvSpPr>
            <a:spLocks noGrp="1"/>
          </p:cNvSpPr>
          <p:nvPr/>
        </p:nvSpPr>
        <p:spPr>
          <a:xfrm>
            <a:off x="514350" y="276225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15C49"/>
                </a:solidFill>
              </a:defRPr>
            </a:pPr>
            <a:r>
              <a:rPr sz="975" b="1">
                <a:solidFill>
                  <a:srgbClr val="315C49"/>
                </a:solidFill>
              </a:rPr>
              <a:t>ВІЙСЬКОВА ЕКОЛОГІЯ</a:t>
            </a:r>
          </a:p>
        </p:txBody>
      </p:sp>
      <p:sp>
        <p:nvSpPr>
          <p:cNvPr id="5" name="section-17">
            <a:extLst>
              <a:ext uri="{FF2B5EF4-FFF2-40B4-BE49-F238E27FC236}">
                <a16:creationId xmlns:a16="http://schemas.microsoft.com/office/drawing/2014/main" id="{34E2D3B4-FC93-44AE-AC12-EC2D6DD5B127}"/>
              </a:ext>
            </a:extLst>
          </p:cNvPr>
          <p:cNvSpPr>
            <a:spLocks noGrp="1"/>
          </p:cNvSpPr>
          <p:nvPr/>
        </p:nvSpPr>
        <p:spPr>
          <a:xfrm>
            <a:off x="4000500" y="276225"/>
            <a:ext cx="5619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6F8875"/>
                </a:solidFill>
              </a:defRPr>
            </a:pPr>
            <a:r>
              <a:rPr sz="900" b="1">
                <a:solidFill>
                  <a:srgbClr val="6F8875"/>
                </a:solidFill>
              </a:rPr>
              <a:t>ПІСЛЯВОЄННЕ ВІДНОВЛЕННЯ</a:t>
            </a:r>
          </a:p>
        </p:txBody>
      </p:sp>
      <p:sp>
        <p:nvSpPr>
          <p:cNvPr id="6" name="title-17">
            <a:extLst>
              <a:ext uri="{FF2B5EF4-FFF2-40B4-BE49-F238E27FC236}">
                <a16:creationId xmlns:a16="http://schemas.microsoft.com/office/drawing/2014/main" id="{2CD9978A-C540-4DAC-B2FE-23269486B6EC}"/>
              </a:ext>
            </a:extLst>
          </p:cNvPr>
          <p:cNvSpPr>
            <a:spLocks noGrp="1"/>
          </p:cNvSpPr>
          <p:nvPr/>
        </p:nvSpPr>
        <p:spPr>
          <a:xfrm>
            <a:off x="514350" y="638175"/>
            <a:ext cx="90678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83027"/>
                </a:solidFill>
              </a:defRPr>
            </a:pPr>
            <a:r>
              <a:rPr sz="2700" b="1">
                <a:solidFill>
                  <a:srgbClr val="183027"/>
                </a:solidFill>
              </a:rPr>
              <a:t>Відновлення починається з безпеки, обстеження та пріоритизації ризиків</a:t>
            </a:r>
          </a:p>
        </p:txBody>
      </p:sp>
      <p:sp>
        <p:nvSpPr>
          <p:cNvPr id="7" name="rule-17">
            <a:extLst>
              <a:ext uri="{FF2B5EF4-FFF2-40B4-BE49-F238E27FC236}">
                <a16:creationId xmlns:a16="http://schemas.microsoft.com/office/drawing/2014/main" id="{A01C0498-8B0E-4675-A0B5-A20ABB953D4E}"/>
              </a:ext>
            </a:extLst>
          </p:cNvPr>
          <p:cNvSpPr>
            <a:spLocks noGrp="1"/>
          </p:cNvSpPr>
          <p:nvPr/>
        </p:nvSpPr>
        <p:spPr>
          <a:xfrm>
            <a:off x="514350" y="1524000"/>
            <a:ext cx="9067800" cy="38100"/>
          </a:xfrm>
          <a:prstGeom prst="rect">
            <a:avLst/>
          </a:prstGeom>
          <a:solidFill>
            <a:srgbClr val="D59A3A"/>
          </a:solidFill>
          <a:ln w="9525">
            <a:solidFill>
              <a:srgbClr val="D59A3A"/>
            </a:solidFill>
            <a:prstDash val="solid"/>
          </a:ln>
        </p:spPr>
      </p:sp>
      <p:sp>
        <p:nvSpPr>
          <p:cNvPr id="8" name="num-17">
            <a:extLst>
              <a:ext uri="{FF2B5EF4-FFF2-40B4-BE49-F238E27FC236}">
                <a16:creationId xmlns:a16="http://schemas.microsoft.com/office/drawing/2014/main" id="{41AA87F5-7ABE-4361-9382-03652736D4C4}"/>
              </a:ext>
            </a:extLst>
          </p:cNvPr>
          <p:cNvSpPr>
            <a:spLocks noGrp="1"/>
          </p:cNvSpPr>
          <p:nvPr/>
        </p:nvSpPr>
        <p:spPr>
          <a:xfrm>
            <a:off x="10668000" y="419100"/>
            <a:ext cx="9906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300" b="1">
                <a:solidFill>
                  <a:srgbClr val="FFFFFF"/>
                </a:solidFill>
              </a:defRPr>
            </a:pPr>
            <a:r>
              <a:rPr sz="3300" b="1">
                <a:solidFill>
                  <a:srgbClr val="FFFFFF"/>
                </a:solidFill>
              </a:rPr>
              <a:t>17</a:t>
            </a:r>
          </a:p>
        </p:txBody>
      </p:sp>
      <p:sp>
        <p:nvSpPr>
          <p:cNvPr id="9" name="footer-17">
            <a:extLst>
              <a:ext uri="{FF2B5EF4-FFF2-40B4-BE49-F238E27FC236}">
                <a16:creationId xmlns:a16="http://schemas.microsoft.com/office/drawing/2014/main" id="{78F7BA31-5ED2-46C3-A24F-CBEDF37E3B6F}"/>
              </a:ext>
            </a:extLst>
          </p:cNvPr>
          <p:cNvSpPr>
            <a:spLocks noGrp="1"/>
          </p:cNvSpPr>
          <p:nvPr/>
        </p:nvSpPr>
        <p:spPr>
          <a:xfrm>
            <a:off x="10477500" y="6248400"/>
            <a:ext cx="1371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ОСНОВИ ВІЙСЬКОВОЇ ЕКОЛОГІЇ</a:t>
            </a:r>
          </a:p>
        </p:txBody>
      </p:sp>
      <p:sp>
        <p:nvSpPr>
          <p:cNvPr id="10" name="s17-num-0">
            <a:extLst>
              <a:ext uri="{FF2B5EF4-FFF2-40B4-BE49-F238E27FC236}">
                <a16:creationId xmlns:a16="http://schemas.microsoft.com/office/drawing/2014/main" id="{B48F697F-4BBB-4E6A-8793-BE93A588B12F}"/>
              </a:ext>
            </a:extLst>
          </p:cNvPr>
          <p:cNvSpPr>
            <a:spLocks noGrp="1"/>
          </p:cNvSpPr>
          <p:nvPr/>
        </p:nvSpPr>
        <p:spPr>
          <a:xfrm>
            <a:off x="514350" y="2009775"/>
            <a:ext cx="8191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D59A3A"/>
                </a:solidFill>
              </a:defRPr>
            </a:pPr>
            <a:r>
              <a:rPr sz="1650" b="1">
                <a:solidFill>
                  <a:srgbClr val="D59A3A"/>
                </a:solidFill>
              </a:rPr>
              <a:t>01</a:t>
            </a:r>
          </a:p>
        </p:txBody>
      </p:sp>
      <p:sp>
        <p:nvSpPr>
          <p:cNvPr id="11" name="s17-dot-0">
            <a:extLst>
              <a:ext uri="{FF2B5EF4-FFF2-40B4-BE49-F238E27FC236}">
                <a16:creationId xmlns:a16="http://schemas.microsoft.com/office/drawing/2014/main" id="{CFCEB76F-4D26-41F5-A923-36EA248852C7}"/>
              </a:ext>
            </a:extLst>
          </p:cNvPr>
          <p:cNvSpPr>
            <a:spLocks noGrp="1"/>
          </p:cNvSpPr>
          <p:nvPr/>
        </p:nvSpPr>
        <p:spPr>
          <a:xfrm>
            <a:off x="847725" y="2466975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9A5733"/>
          </a:solidFill>
          <a:ln w="9525">
            <a:solidFill>
              <a:srgbClr val="9A5733"/>
            </a:solidFill>
            <a:prstDash val="solid"/>
          </a:ln>
        </p:spPr>
      </p:sp>
      <p:sp>
        <p:nvSpPr>
          <p:cNvPr id="12" name="s17-line-0">
            <a:extLst>
              <a:ext uri="{FF2B5EF4-FFF2-40B4-BE49-F238E27FC236}">
                <a16:creationId xmlns:a16="http://schemas.microsoft.com/office/drawing/2014/main" id="{B5F27A10-12A7-4D37-BD5A-8C657123C5A6}"/>
              </a:ext>
            </a:extLst>
          </p:cNvPr>
          <p:cNvSpPr>
            <a:spLocks noGrp="1"/>
          </p:cNvSpPr>
          <p:nvPr/>
        </p:nvSpPr>
        <p:spPr>
          <a:xfrm>
            <a:off x="1000125" y="2524125"/>
            <a:ext cx="1123950" cy="38100"/>
          </a:xfrm>
          <a:prstGeom prst="rect">
            <a:avLst/>
          </a:prstGeom>
          <a:solidFill>
            <a:srgbClr val="6F8875"/>
          </a:solidFill>
          <a:ln w="9525">
            <a:solidFill>
              <a:srgbClr val="6F8875"/>
            </a:solidFill>
            <a:prstDash val="solid"/>
          </a:ln>
        </p:spPr>
      </p:sp>
      <p:sp>
        <p:nvSpPr>
          <p:cNvPr id="13" name="s17-label-0">
            <a:extLst>
              <a:ext uri="{FF2B5EF4-FFF2-40B4-BE49-F238E27FC236}">
                <a16:creationId xmlns:a16="http://schemas.microsoft.com/office/drawing/2014/main" id="{D65E457D-471A-430C-9EEF-FFCDD35F46D6}"/>
              </a:ext>
            </a:extLst>
          </p:cNvPr>
          <p:cNvSpPr>
            <a:spLocks noGrp="1"/>
          </p:cNvSpPr>
          <p:nvPr/>
        </p:nvSpPr>
        <p:spPr>
          <a:xfrm>
            <a:off x="419100" y="2771775"/>
            <a:ext cx="10096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125" b="1">
                <a:solidFill>
                  <a:srgbClr val="183027"/>
                </a:solidFill>
              </a:defRPr>
            </a:pPr>
            <a:r>
              <a:rPr sz="1125" b="1">
                <a:solidFill>
                  <a:srgbClr val="183027"/>
                </a:solidFill>
              </a:rPr>
              <a:t>Інформація</a:t>
            </a:r>
          </a:p>
        </p:txBody>
      </p:sp>
      <p:sp>
        <p:nvSpPr>
          <p:cNvPr id="14" name="s17-num-1">
            <a:extLst>
              <a:ext uri="{FF2B5EF4-FFF2-40B4-BE49-F238E27FC236}">
                <a16:creationId xmlns:a16="http://schemas.microsoft.com/office/drawing/2014/main" id="{88BE57EA-7EDB-4A09-A151-F94FF9ACFD49}"/>
              </a:ext>
            </a:extLst>
          </p:cNvPr>
          <p:cNvSpPr>
            <a:spLocks noGrp="1"/>
          </p:cNvSpPr>
          <p:nvPr/>
        </p:nvSpPr>
        <p:spPr>
          <a:xfrm>
            <a:off x="1790700" y="2009775"/>
            <a:ext cx="8191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D59A3A"/>
                </a:solidFill>
              </a:defRPr>
            </a:pPr>
            <a:r>
              <a:rPr sz="1650" b="1">
                <a:solidFill>
                  <a:srgbClr val="D59A3A"/>
                </a:solidFill>
              </a:rPr>
              <a:t>02</a:t>
            </a:r>
          </a:p>
        </p:txBody>
      </p:sp>
      <p:sp>
        <p:nvSpPr>
          <p:cNvPr id="15" name="s17-dot-1">
            <a:extLst>
              <a:ext uri="{FF2B5EF4-FFF2-40B4-BE49-F238E27FC236}">
                <a16:creationId xmlns:a16="http://schemas.microsoft.com/office/drawing/2014/main" id="{20BCBED2-BC50-4805-A098-B89D7957331E}"/>
              </a:ext>
            </a:extLst>
          </p:cNvPr>
          <p:cNvSpPr>
            <a:spLocks noGrp="1"/>
          </p:cNvSpPr>
          <p:nvPr/>
        </p:nvSpPr>
        <p:spPr>
          <a:xfrm>
            <a:off x="2124075" y="2466975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9A5733"/>
          </a:solidFill>
          <a:ln w="9525">
            <a:solidFill>
              <a:srgbClr val="9A5733"/>
            </a:solidFill>
            <a:prstDash val="solid"/>
          </a:ln>
        </p:spPr>
      </p:sp>
      <p:sp>
        <p:nvSpPr>
          <p:cNvPr id="16" name="s17-line-1">
            <a:extLst>
              <a:ext uri="{FF2B5EF4-FFF2-40B4-BE49-F238E27FC236}">
                <a16:creationId xmlns:a16="http://schemas.microsoft.com/office/drawing/2014/main" id="{1700E5DE-FC7E-4B5B-8334-F9F651D9EF87}"/>
              </a:ext>
            </a:extLst>
          </p:cNvPr>
          <p:cNvSpPr>
            <a:spLocks noGrp="1"/>
          </p:cNvSpPr>
          <p:nvPr/>
        </p:nvSpPr>
        <p:spPr>
          <a:xfrm>
            <a:off x="2276475" y="2524125"/>
            <a:ext cx="1123950" cy="38100"/>
          </a:xfrm>
          <a:prstGeom prst="rect">
            <a:avLst/>
          </a:prstGeom>
          <a:solidFill>
            <a:srgbClr val="6F8875"/>
          </a:solidFill>
          <a:ln w="9525">
            <a:solidFill>
              <a:srgbClr val="6F8875"/>
            </a:solidFill>
            <a:prstDash val="solid"/>
          </a:ln>
        </p:spPr>
      </p:sp>
      <p:sp>
        <p:nvSpPr>
          <p:cNvPr id="17" name="s17-label-1">
            <a:extLst>
              <a:ext uri="{FF2B5EF4-FFF2-40B4-BE49-F238E27FC236}">
                <a16:creationId xmlns:a16="http://schemas.microsoft.com/office/drawing/2014/main" id="{B1987382-FA91-43DE-8C23-A93334629D07}"/>
              </a:ext>
            </a:extLst>
          </p:cNvPr>
          <p:cNvSpPr>
            <a:spLocks noGrp="1"/>
          </p:cNvSpPr>
          <p:nvPr/>
        </p:nvSpPr>
        <p:spPr>
          <a:xfrm>
            <a:off x="1695450" y="2771775"/>
            <a:ext cx="10096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125" b="1">
                <a:solidFill>
                  <a:srgbClr val="183027"/>
                </a:solidFill>
              </a:defRPr>
            </a:pPr>
            <a:r>
              <a:rPr sz="1125" b="1">
                <a:solidFill>
                  <a:srgbClr val="183027"/>
                </a:solidFill>
              </a:rPr>
              <a:t>Мінна безпека</a:t>
            </a:r>
          </a:p>
        </p:txBody>
      </p:sp>
      <p:sp>
        <p:nvSpPr>
          <p:cNvPr id="18" name="s17-num-2">
            <a:extLst>
              <a:ext uri="{FF2B5EF4-FFF2-40B4-BE49-F238E27FC236}">
                <a16:creationId xmlns:a16="http://schemas.microsoft.com/office/drawing/2014/main" id="{33903629-C4E1-4330-AE40-FBCFF856388D}"/>
              </a:ext>
            </a:extLst>
          </p:cNvPr>
          <p:cNvSpPr>
            <a:spLocks noGrp="1"/>
          </p:cNvSpPr>
          <p:nvPr/>
        </p:nvSpPr>
        <p:spPr>
          <a:xfrm>
            <a:off x="3067050" y="2009775"/>
            <a:ext cx="8191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D59A3A"/>
                </a:solidFill>
              </a:defRPr>
            </a:pPr>
            <a:r>
              <a:rPr sz="1650" b="1">
                <a:solidFill>
                  <a:srgbClr val="D59A3A"/>
                </a:solidFill>
              </a:rPr>
              <a:t>03</a:t>
            </a:r>
          </a:p>
        </p:txBody>
      </p:sp>
      <p:sp>
        <p:nvSpPr>
          <p:cNvPr id="19" name="s17-dot-2">
            <a:extLst>
              <a:ext uri="{FF2B5EF4-FFF2-40B4-BE49-F238E27FC236}">
                <a16:creationId xmlns:a16="http://schemas.microsoft.com/office/drawing/2014/main" id="{A3037680-2349-4958-95BA-574300DCA0EB}"/>
              </a:ext>
            </a:extLst>
          </p:cNvPr>
          <p:cNvSpPr>
            <a:spLocks noGrp="1"/>
          </p:cNvSpPr>
          <p:nvPr/>
        </p:nvSpPr>
        <p:spPr>
          <a:xfrm>
            <a:off x="3400425" y="2466975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315C49"/>
          </a:solidFill>
          <a:ln w="9525">
            <a:solidFill>
              <a:srgbClr val="315C49"/>
            </a:solidFill>
            <a:prstDash val="solid"/>
          </a:ln>
        </p:spPr>
      </p:sp>
      <p:sp>
        <p:nvSpPr>
          <p:cNvPr id="20" name="s17-line-2">
            <a:extLst>
              <a:ext uri="{FF2B5EF4-FFF2-40B4-BE49-F238E27FC236}">
                <a16:creationId xmlns:a16="http://schemas.microsoft.com/office/drawing/2014/main" id="{E0D2F5EA-860D-4712-9137-8DEA65FB0C2A}"/>
              </a:ext>
            </a:extLst>
          </p:cNvPr>
          <p:cNvSpPr>
            <a:spLocks noGrp="1"/>
          </p:cNvSpPr>
          <p:nvPr/>
        </p:nvSpPr>
        <p:spPr>
          <a:xfrm>
            <a:off x="3552825" y="2524125"/>
            <a:ext cx="1123950" cy="38100"/>
          </a:xfrm>
          <a:prstGeom prst="rect">
            <a:avLst/>
          </a:prstGeom>
          <a:solidFill>
            <a:srgbClr val="6F8875"/>
          </a:solidFill>
          <a:ln w="9525">
            <a:solidFill>
              <a:srgbClr val="6F8875"/>
            </a:solidFill>
            <a:prstDash val="solid"/>
          </a:ln>
        </p:spPr>
      </p:sp>
      <p:sp>
        <p:nvSpPr>
          <p:cNvPr id="21" name="s17-label-2">
            <a:extLst>
              <a:ext uri="{FF2B5EF4-FFF2-40B4-BE49-F238E27FC236}">
                <a16:creationId xmlns:a16="http://schemas.microsoft.com/office/drawing/2014/main" id="{919A0CE5-8130-4476-86FA-0D4806A919B9}"/>
              </a:ext>
            </a:extLst>
          </p:cNvPr>
          <p:cNvSpPr>
            <a:spLocks noGrp="1"/>
          </p:cNvSpPr>
          <p:nvPr/>
        </p:nvSpPr>
        <p:spPr>
          <a:xfrm>
            <a:off x="2971800" y="2771775"/>
            <a:ext cx="10096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125" b="1">
                <a:solidFill>
                  <a:srgbClr val="183027"/>
                </a:solidFill>
              </a:defRPr>
            </a:pPr>
            <a:r>
              <a:rPr sz="1125" b="1">
                <a:solidFill>
                  <a:srgbClr val="183027"/>
                </a:solidFill>
              </a:rPr>
              <a:t>Обстеження</a:t>
            </a:r>
          </a:p>
        </p:txBody>
      </p:sp>
      <p:sp>
        <p:nvSpPr>
          <p:cNvPr id="22" name="s17-num-3">
            <a:extLst>
              <a:ext uri="{FF2B5EF4-FFF2-40B4-BE49-F238E27FC236}">
                <a16:creationId xmlns:a16="http://schemas.microsoft.com/office/drawing/2014/main" id="{8584BD2B-AF5E-4E0B-88C1-4C7135DAF8B8}"/>
              </a:ext>
            </a:extLst>
          </p:cNvPr>
          <p:cNvSpPr>
            <a:spLocks noGrp="1"/>
          </p:cNvSpPr>
          <p:nvPr/>
        </p:nvSpPr>
        <p:spPr>
          <a:xfrm>
            <a:off x="4343400" y="2009775"/>
            <a:ext cx="8191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D59A3A"/>
                </a:solidFill>
              </a:defRPr>
            </a:pPr>
            <a:r>
              <a:rPr sz="1650" b="1">
                <a:solidFill>
                  <a:srgbClr val="D59A3A"/>
                </a:solidFill>
              </a:rPr>
              <a:t>04</a:t>
            </a:r>
          </a:p>
        </p:txBody>
      </p:sp>
      <p:sp>
        <p:nvSpPr>
          <p:cNvPr id="23" name="s17-dot-3">
            <a:extLst>
              <a:ext uri="{FF2B5EF4-FFF2-40B4-BE49-F238E27FC236}">
                <a16:creationId xmlns:a16="http://schemas.microsoft.com/office/drawing/2014/main" id="{8CE29768-5665-4A09-8719-47787AE132A1}"/>
              </a:ext>
            </a:extLst>
          </p:cNvPr>
          <p:cNvSpPr>
            <a:spLocks noGrp="1"/>
          </p:cNvSpPr>
          <p:nvPr/>
        </p:nvSpPr>
        <p:spPr>
          <a:xfrm>
            <a:off x="4676775" y="2466975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315C49"/>
          </a:solidFill>
          <a:ln w="9525">
            <a:solidFill>
              <a:srgbClr val="315C49"/>
            </a:solidFill>
            <a:prstDash val="solid"/>
          </a:ln>
        </p:spPr>
      </p:sp>
      <p:sp>
        <p:nvSpPr>
          <p:cNvPr id="24" name="s17-line-3">
            <a:extLst>
              <a:ext uri="{FF2B5EF4-FFF2-40B4-BE49-F238E27FC236}">
                <a16:creationId xmlns:a16="http://schemas.microsoft.com/office/drawing/2014/main" id="{E5DF5C64-2101-4B6D-8285-C185FCEBA2C9}"/>
              </a:ext>
            </a:extLst>
          </p:cNvPr>
          <p:cNvSpPr>
            <a:spLocks noGrp="1"/>
          </p:cNvSpPr>
          <p:nvPr/>
        </p:nvSpPr>
        <p:spPr>
          <a:xfrm>
            <a:off x="4829175" y="2524125"/>
            <a:ext cx="1123950" cy="38100"/>
          </a:xfrm>
          <a:prstGeom prst="rect">
            <a:avLst/>
          </a:prstGeom>
          <a:solidFill>
            <a:srgbClr val="6F8875"/>
          </a:solidFill>
          <a:ln w="9525">
            <a:solidFill>
              <a:srgbClr val="6F8875"/>
            </a:solidFill>
            <a:prstDash val="solid"/>
          </a:ln>
        </p:spPr>
      </p:sp>
      <p:sp>
        <p:nvSpPr>
          <p:cNvPr id="25" name="s17-label-3">
            <a:extLst>
              <a:ext uri="{FF2B5EF4-FFF2-40B4-BE49-F238E27FC236}">
                <a16:creationId xmlns:a16="http://schemas.microsoft.com/office/drawing/2014/main" id="{75A1EB41-A571-4BE1-AB5A-51088D531ADC}"/>
              </a:ext>
            </a:extLst>
          </p:cNvPr>
          <p:cNvSpPr>
            <a:spLocks noGrp="1"/>
          </p:cNvSpPr>
          <p:nvPr/>
        </p:nvSpPr>
        <p:spPr>
          <a:xfrm>
            <a:off x="4248150" y="2771775"/>
            <a:ext cx="10096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125" b="1">
                <a:solidFill>
                  <a:srgbClr val="183027"/>
                </a:solidFill>
              </a:defRPr>
            </a:pPr>
            <a:r>
              <a:rPr sz="1125" b="1">
                <a:solidFill>
                  <a:srgbClr val="183027"/>
                </a:solidFill>
              </a:rPr>
              <a:t>Локалізація</a:t>
            </a:r>
          </a:p>
        </p:txBody>
      </p:sp>
      <p:sp>
        <p:nvSpPr>
          <p:cNvPr id="26" name="s17-num-4">
            <a:extLst>
              <a:ext uri="{FF2B5EF4-FFF2-40B4-BE49-F238E27FC236}">
                <a16:creationId xmlns:a16="http://schemas.microsoft.com/office/drawing/2014/main" id="{920E4719-C9F1-4AE0-8436-B8CF5A33B239}"/>
              </a:ext>
            </a:extLst>
          </p:cNvPr>
          <p:cNvSpPr>
            <a:spLocks noGrp="1"/>
          </p:cNvSpPr>
          <p:nvPr/>
        </p:nvSpPr>
        <p:spPr>
          <a:xfrm>
            <a:off x="5619750" y="2009775"/>
            <a:ext cx="8191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D59A3A"/>
                </a:solidFill>
              </a:defRPr>
            </a:pPr>
            <a:r>
              <a:rPr sz="1650" b="1">
                <a:solidFill>
                  <a:srgbClr val="D59A3A"/>
                </a:solidFill>
              </a:rPr>
              <a:t>05</a:t>
            </a:r>
          </a:p>
        </p:txBody>
      </p:sp>
      <p:sp>
        <p:nvSpPr>
          <p:cNvPr id="27" name="s17-dot-4">
            <a:extLst>
              <a:ext uri="{FF2B5EF4-FFF2-40B4-BE49-F238E27FC236}">
                <a16:creationId xmlns:a16="http://schemas.microsoft.com/office/drawing/2014/main" id="{40251C3D-3480-4A7F-AB54-44F369E37B4F}"/>
              </a:ext>
            </a:extLst>
          </p:cNvPr>
          <p:cNvSpPr>
            <a:spLocks noGrp="1"/>
          </p:cNvSpPr>
          <p:nvPr/>
        </p:nvSpPr>
        <p:spPr>
          <a:xfrm>
            <a:off x="5953125" y="2466975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315C49"/>
          </a:solidFill>
          <a:ln w="9525">
            <a:solidFill>
              <a:srgbClr val="315C49"/>
            </a:solidFill>
            <a:prstDash val="solid"/>
          </a:ln>
        </p:spPr>
      </p:sp>
      <p:sp>
        <p:nvSpPr>
          <p:cNvPr id="28" name="s17-line-4">
            <a:extLst>
              <a:ext uri="{FF2B5EF4-FFF2-40B4-BE49-F238E27FC236}">
                <a16:creationId xmlns:a16="http://schemas.microsoft.com/office/drawing/2014/main" id="{28A63DFB-C728-44C5-AB13-8BACA3189093}"/>
              </a:ext>
            </a:extLst>
          </p:cNvPr>
          <p:cNvSpPr>
            <a:spLocks noGrp="1"/>
          </p:cNvSpPr>
          <p:nvPr/>
        </p:nvSpPr>
        <p:spPr>
          <a:xfrm>
            <a:off x="6105525" y="2524125"/>
            <a:ext cx="1123950" cy="38100"/>
          </a:xfrm>
          <a:prstGeom prst="rect">
            <a:avLst/>
          </a:prstGeom>
          <a:solidFill>
            <a:srgbClr val="6F8875"/>
          </a:solidFill>
          <a:ln w="9525">
            <a:solidFill>
              <a:srgbClr val="6F8875"/>
            </a:solidFill>
            <a:prstDash val="solid"/>
          </a:ln>
        </p:spPr>
      </p:sp>
      <p:sp>
        <p:nvSpPr>
          <p:cNvPr id="29" name="s17-label-4">
            <a:extLst>
              <a:ext uri="{FF2B5EF4-FFF2-40B4-BE49-F238E27FC236}">
                <a16:creationId xmlns:a16="http://schemas.microsoft.com/office/drawing/2014/main" id="{264E7B50-1BB4-44C5-A160-77160FC629AD}"/>
              </a:ext>
            </a:extLst>
          </p:cNvPr>
          <p:cNvSpPr>
            <a:spLocks noGrp="1"/>
          </p:cNvSpPr>
          <p:nvPr/>
        </p:nvSpPr>
        <p:spPr>
          <a:xfrm>
            <a:off x="5524500" y="2771775"/>
            <a:ext cx="10096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125" b="1">
                <a:solidFill>
                  <a:srgbClr val="183027"/>
                </a:solidFill>
              </a:defRPr>
            </a:pPr>
            <a:r>
              <a:rPr sz="1125" b="1">
                <a:solidFill>
                  <a:srgbClr val="183027"/>
                </a:solidFill>
              </a:rPr>
              <a:t>Очищення</a:t>
            </a:r>
          </a:p>
        </p:txBody>
      </p:sp>
      <p:sp>
        <p:nvSpPr>
          <p:cNvPr id="30" name="s17-num-5">
            <a:extLst>
              <a:ext uri="{FF2B5EF4-FFF2-40B4-BE49-F238E27FC236}">
                <a16:creationId xmlns:a16="http://schemas.microsoft.com/office/drawing/2014/main" id="{866EE898-FAED-4F6C-AB92-3615FA901C11}"/>
              </a:ext>
            </a:extLst>
          </p:cNvPr>
          <p:cNvSpPr>
            <a:spLocks noGrp="1"/>
          </p:cNvSpPr>
          <p:nvPr/>
        </p:nvSpPr>
        <p:spPr>
          <a:xfrm>
            <a:off x="6896100" y="2009775"/>
            <a:ext cx="8191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D59A3A"/>
                </a:solidFill>
              </a:defRPr>
            </a:pPr>
            <a:r>
              <a:rPr sz="1650" b="1">
                <a:solidFill>
                  <a:srgbClr val="D59A3A"/>
                </a:solidFill>
              </a:rPr>
              <a:t>06</a:t>
            </a:r>
          </a:p>
        </p:txBody>
      </p:sp>
      <p:sp>
        <p:nvSpPr>
          <p:cNvPr id="31" name="s17-dot-5">
            <a:extLst>
              <a:ext uri="{FF2B5EF4-FFF2-40B4-BE49-F238E27FC236}">
                <a16:creationId xmlns:a16="http://schemas.microsoft.com/office/drawing/2014/main" id="{A801C392-EF23-402B-94E4-D80B2EF5FAB3}"/>
              </a:ext>
            </a:extLst>
          </p:cNvPr>
          <p:cNvSpPr>
            <a:spLocks noGrp="1"/>
          </p:cNvSpPr>
          <p:nvPr/>
        </p:nvSpPr>
        <p:spPr>
          <a:xfrm>
            <a:off x="7229475" y="2466975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315C49"/>
          </a:solidFill>
          <a:ln w="9525">
            <a:solidFill>
              <a:srgbClr val="315C49"/>
            </a:solidFill>
            <a:prstDash val="solid"/>
          </a:ln>
        </p:spPr>
      </p:sp>
      <p:sp>
        <p:nvSpPr>
          <p:cNvPr id="32" name="s17-line-5">
            <a:extLst>
              <a:ext uri="{FF2B5EF4-FFF2-40B4-BE49-F238E27FC236}">
                <a16:creationId xmlns:a16="http://schemas.microsoft.com/office/drawing/2014/main" id="{902E171A-5FD6-4B99-B690-DF360E930FAB}"/>
              </a:ext>
            </a:extLst>
          </p:cNvPr>
          <p:cNvSpPr>
            <a:spLocks noGrp="1"/>
          </p:cNvSpPr>
          <p:nvPr/>
        </p:nvSpPr>
        <p:spPr>
          <a:xfrm>
            <a:off x="7381875" y="2524125"/>
            <a:ext cx="1123950" cy="38100"/>
          </a:xfrm>
          <a:prstGeom prst="rect">
            <a:avLst/>
          </a:prstGeom>
          <a:solidFill>
            <a:srgbClr val="6F8875"/>
          </a:solidFill>
          <a:ln w="9525">
            <a:solidFill>
              <a:srgbClr val="6F8875"/>
            </a:solidFill>
            <a:prstDash val="solid"/>
          </a:ln>
        </p:spPr>
      </p:sp>
      <p:sp>
        <p:nvSpPr>
          <p:cNvPr id="33" name="s17-label-5">
            <a:extLst>
              <a:ext uri="{FF2B5EF4-FFF2-40B4-BE49-F238E27FC236}">
                <a16:creationId xmlns:a16="http://schemas.microsoft.com/office/drawing/2014/main" id="{FC1A4EF6-06B7-4A73-873C-E9D9B15AF961}"/>
              </a:ext>
            </a:extLst>
          </p:cNvPr>
          <p:cNvSpPr>
            <a:spLocks noGrp="1"/>
          </p:cNvSpPr>
          <p:nvPr/>
        </p:nvSpPr>
        <p:spPr>
          <a:xfrm>
            <a:off x="6800850" y="2771775"/>
            <a:ext cx="10096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125" b="1">
                <a:solidFill>
                  <a:srgbClr val="183027"/>
                </a:solidFill>
              </a:defRPr>
            </a:pPr>
            <a:r>
              <a:rPr sz="1125" b="1">
                <a:solidFill>
                  <a:srgbClr val="183027"/>
                </a:solidFill>
              </a:rPr>
              <a:t>Рекультивація</a:t>
            </a:r>
          </a:p>
        </p:txBody>
      </p:sp>
      <p:sp>
        <p:nvSpPr>
          <p:cNvPr id="34" name="s17-num-6">
            <a:extLst>
              <a:ext uri="{FF2B5EF4-FFF2-40B4-BE49-F238E27FC236}">
                <a16:creationId xmlns:a16="http://schemas.microsoft.com/office/drawing/2014/main" id="{7E28218B-F4EF-4729-B051-2513B82CA707}"/>
              </a:ext>
            </a:extLst>
          </p:cNvPr>
          <p:cNvSpPr>
            <a:spLocks noGrp="1"/>
          </p:cNvSpPr>
          <p:nvPr/>
        </p:nvSpPr>
        <p:spPr>
          <a:xfrm>
            <a:off x="8172450" y="2009775"/>
            <a:ext cx="8191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D59A3A"/>
                </a:solidFill>
              </a:defRPr>
            </a:pPr>
            <a:r>
              <a:rPr sz="1650" b="1">
                <a:solidFill>
                  <a:srgbClr val="D59A3A"/>
                </a:solidFill>
              </a:rPr>
              <a:t>07</a:t>
            </a:r>
          </a:p>
        </p:txBody>
      </p:sp>
      <p:sp>
        <p:nvSpPr>
          <p:cNvPr id="35" name="s17-dot-6">
            <a:extLst>
              <a:ext uri="{FF2B5EF4-FFF2-40B4-BE49-F238E27FC236}">
                <a16:creationId xmlns:a16="http://schemas.microsoft.com/office/drawing/2014/main" id="{82CFE711-39C5-4061-9C2E-939FE876D421}"/>
              </a:ext>
            </a:extLst>
          </p:cNvPr>
          <p:cNvSpPr>
            <a:spLocks noGrp="1"/>
          </p:cNvSpPr>
          <p:nvPr/>
        </p:nvSpPr>
        <p:spPr>
          <a:xfrm>
            <a:off x="8505825" y="2466975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315C49"/>
          </a:solidFill>
          <a:ln w="9525">
            <a:solidFill>
              <a:srgbClr val="315C49"/>
            </a:solidFill>
            <a:prstDash val="solid"/>
          </a:ln>
        </p:spPr>
      </p:sp>
      <p:sp>
        <p:nvSpPr>
          <p:cNvPr id="36" name="s17-label-6">
            <a:extLst>
              <a:ext uri="{FF2B5EF4-FFF2-40B4-BE49-F238E27FC236}">
                <a16:creationId xmlns:a16="http://schemas.microsoft.com/office/drawing/2014/main" id="{3B332C76-A43F-47CB-8409-C6890F048487}"/>
              </a:ext>
            </a:extLst>
          </p:cNvPr>
          <p:cNvSpPr>
            <a:spLocks noGrp="1"/>
          </p:cNvSpPr>
          <p:nvPr/>
        </p:nvSpPr>
        <p:spPr>
          <a:xfrm>
            <a:off x="8077200" y="2771775"/>
            <a:ext cx="10096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125" b="1">
                <a:solidFill>
                  <a:srgbClr val="183027"/>
                </a:solidFill>
              </a:defRPr>
            </a:pPr>
            <a:r>
              <a:rPr sz="1125" b="1">
                <a:solidFill>
                  <a:srgbClr val="183027"/>
                </a:solidFill>
              </a:rPr>
              <a:t>Моніторинг</a:t>
            </a:r>
          </a:p>
        </p:txBody>
      </p:sp>
      <p:sp>
        <p:nvSpPr>
          <p:cNvPr id="37" name="s17-methods">
            <a:extLst>
              <a:ext uri="{FF2B5EF4-FFF2-40B4-BE49-F238E27FC236}">
                <a16:creationId xmlns:a16="http://schemas.microsoft.com/office/drawing/2014/main" id="{993B91F6-13B7-4B93-BF4A-8082248ADC61}"/>
              </a:ext>
            </a:extLst>
          </p:cNvPr>
          <p:cNvSpPr>
            <a:spLocks noGrp="1"/>
          </p:cNvSpPr>
          <p:nvPr/>
        </p:nvSpPr>
        <p:spPr>
          <a:xfrm>
            <a:off x="514350" y="3619500"/>
            <a:ext cx="8991600" cy="1847850"/>
          </a:xfrm>
          <a:prstGeom prst="roundRect">
            <a:avLst>
              <a:gd name="adj" fmla="val 6186"/>
            </a:avLst>
          </a:prstGeom>
          <a:solidFill>
            <a:srgbClr val="E3E9E2"/>
          </a:solidFill>
          <a:ln w="9525">
            <a:solidFill>
              <a:srgbClr val="CAD5CD"/>
            </a:solidFill>
            <a:prstDash val="solid"/>
          </a:ln>
        </p:spPr>
      </p:sp>
      <p:sp>
        <p:nvSpPr>
          <p:cNvPr id="38" name="s17-mh-0">
            <a:extLst>
              <a:ext uri="{FF2B5EF4-FFF2-40B4-BE49-F238E27FC236}">
                <a16:creationId xmlns:a16="http://schemas.microsoft.com/office/drawing/2014/main" id="{3B407A61-E398-4C0C-98A1-C8A6C6561776}"/>
              </a:ext>
            </a:extLst>
          </p:cNvPr>
          <p:cNvSpPr>
            <a:spLocks noGrp="1"/>
          </p:cNvSpPr>
          <p:nvPr/>
        </p:nvSpPr>
        <p:spPr>
          <a:xfrm>
            <a:off x="723900" y="3857625"/>
            <a:ext cx="2000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315C49"/>
                </a:solidFill>
              </a:defRPr>
            </a:pPr>
            <a:r>
              <a:rPr sz="1200" b="1">
                <a:solidFill>
                  <a:srgbClr val="315C49"/>
                </a:solidFill>
              </a:rPr>
              <a:t>РЕКУЛЬТИВАЦІЯ</a:t>
            </a:r>
          </a:p>
        </p:txBody>
      </p:sp>
      <p:sp>
        <p:nvSpPr>
          <p:cNvPr id="39" name="s17-mb-0">
            <a:extLst>
              <a:ext uri="{FF2B5EF4-FFF2-40B4-BE49-F238E27FC236}">
                <a16:creationId xmlns:a16="http://schemas.microsoft.com/office/drawing/2014/main" id="{E3A64B2C-8F86-4640-BCFC-846D2D3DA335}"/>
              </a:ext>
            </a:extLst>
          </p:cNvPr>
          <p:cNvSpPr>
            <a:spLocks noGrp="1"/>
          </p:cNvSpPr>
          <p:nvPr/>
        </p:nvSpPr>
        <p:spPr>
          <a:xfrm>
            <a:off x="723900" y="4276725"/>
            <a:ext cx="2000250" cy="638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0">
                <a:solidFill>
                  <a:srgbClr val="5F6C65"/>
                </a:solidFill>
              </a:defRPr>
            </a:pPr>
            <a:r>
              <a:rPr sz="1200" b="0">
                <a:solidFill>
                  <a:srgbClr val="5F6C65"/>
                </a:solidFill>
              </a:rPr>
              <a:t>відновлення земель і їхніх функцій</a:t>
            </a:r>
          </a:p>
        </p:txBody>
      </p:sp>
      <p:sp>
        <p:nvSpPr>
          <p:cNvPr id="40" name="s17-mh-1">
            <a:extLst>
              <a:ext uri="{FF2B5EF4-FFF2-40B4-BE49-F238E27FC236}">
                <a16:creationId xmlns:a16="http://schemas.microsoft.com/office/drawing/2014/main" id="{F9F021FB-7066-423C-8A56-30929CF55A75}"/>
              </a:ext>
            </a:extLst>
          </p:cNvPr>
          <p:cNvSpPr>
            <a:spLocks noGrp="1"/>
          </p:cNvSpPr>
          <p:nvPr/>
        </p:nvSpPr>
        <p:spPr>
          <a:xfrm>
            <a:off x="2933700" y="3857625"/>
            <a:ext cx="2000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315C49"/>
                </a:solidFill>
              </a:defRPr>
            </a:pPr>
            <a:r>
              <a:rPr sz="1200" b="1">
                <a:solidFill>
                  <a:srgbClr val="315C49"/>
                </a:solidFill>
              </a:rPr>
              <a:t>РЕМЕДІАЦІЯ</a:t>
            </a:r>
          </a:p>
        </p:txBody>
      </p:sp>
      <p:sp>
        <p:nvSpPr>
          <p:cNvPr id="41" name="s17-mb-1">
            <a:extLst>
              <a:ext uri="{FF2B5EF4-FFF2-40B4-BE49-F238E27FC236}">
                <a16:creationId xmlns:a16="http://schemas.microsoft.com/office/drawing/2014/main" id="{51294D06-1D0B-44F2-9829-4DFB0A002C87}"/>
              </a:ext>
            </a:extLst>
          </p:cNvPr>
          <p:cNvSpPr>
            <a:spLocks noGrp="1"/>
          </p:cNvSpPr>
          <p:nvPr/>
        </p:nvSpPr>
        <p:spPr>
          <a:xfrm>
            <a:off x="2933700" y="4276725"/>
            <a:ext cx="2000250" cy="638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0">
                <a:solidFill>
                  <a:srgbClr val="5F6C65"/>
                </a:solidFill>
              </a:defRPr>
            </a:pPr>
            <a:r>
              <a:rPr sz="1200" b="0">
                <a:solidFill>
                  <a:srgbClr val="5F6C65"/>
                </a:solidFill>
              </a:rPr>
              <a:t>очищення ґрунтів, вод і донних відкладів</a:t>
            </a:r>
          </a:p>
        </p:txBody>
      </p:sp>
      <p:sp>
        <p:nvSpPr>
          <p:cNvPr id="42" name="s17-mh-2">
            <a:extLst>
              <a:ext uri="{FF2B5EF4-FFF2-40B4-BE49-F238E27FC236}">
                <a16:creationId xmlns:a16="http://schemas.microsoft.com/office/drawing/2014/main" id="{DD41B2DF-F9ED-4C93-B99C-81BDD30A0338}"/>
              </a:ext>
            </a:extLst>
          </p:cNvPr>
          <p:cNvSpPr>
            <a:spLocks noGrp="1"/>
          </p:cNvSpPr>
          <p:nvPr/>
        </p:nvSpPr>
        <p:spPr>
          <a:xfrm>
            <a:off x="5143500" y="3857625"/>
            <a:ext cx="2000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315C49"/>
                </a:solidFill>
              </a:defRPr>
            </a:pPr>
            <a:r>
              <a:rPr sz="1200" b="1">
                <a:solidFill>
                  <a:srgbClr val="315C49"/>
                </a:solidFill>
              </a:rPr>
              <a:t>ФІТОРЕМЕДІАЦІЯ</a:t>
            </a:r>
          </a:p>
        </p:txBody>
      </p:sp>
      <p:sp>
        <p:nvSpPr>
          <p:cNvPr id="43" name="s17-mb-2">
            <a:extLst>
              <a:ext uri="{FF2B5EF4-FFF2-40B4-BE49-F238E27FC236}">
                <a16:creationId xmlns:a16="http://schemas.microsoft.com/office/drawing/2014/main" id="{66966F1E-A54E-4452-9639-83DF2A17D131}"/>
              </a:ext>
            </a:extLst>
          </p:cNvPr>
          <p:cNvSpPr>
            <a:spLocks noGrp="1"/>
          </p:cNvSpPr>
          <p:nvPr/>
        </p:nvSpPr>
        <p:spPr>
          <a:xfrm>
            <a:off x="5143500" y="4276725"/>
            <a:ext cx="2000250" cy="638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0">
                <a:solidFill>
                  <a:srgbClr val="5F6C65"/>
                </a:solidFill>
              </a:defRPr>
            </a:pPr>
            <a:r>
              <a:rPr sz="1200" b="0">
                <a:solidFill>
                  <a:srgbClr val="5F6C65"/>
                </a:solidFill>
              </a:rPr>
              <a:t>використання рослин</a:t>
            </a:r>
          </a:p>
        </p:txBody>
      </p:sp>
      <p:sp>
        <p:nvSpPr>
          <p:cNvPr id="44" name="s17-mh-3">
            <a:extLst>
              <a:ext uri="{FF2B5EF4-FFF2-40B4-BE49-F238E27FC236}">
                <a16:creationId xmlns:a16="http://schemas.microsoft.com/office/drawing/2014/main" id="{F672D024-8ACB-4075-BD45-973D0ACCCDD1}"/>
              </a:ext>
            </a:extLst>
          </p:cNvPr>
          <p:cNvSpPr>
            <a:spLocks noGrp="1"/>
          </p:cNvSpPr>
          <p:nvPr/>
        </p:nvSpPr>
        <p:spPr>
          <a:xfrm>
            <a:off x="7353300" y="3857625"/>
            <a:ext cx="2000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315C49"/>
                </a:solidFill>
              </a:defRPr>
            </a:pPr>
            <a:r>
              <a:rPr sz="1200" b="1">
                <a:solidFill>
                  <a:srgbClr val="315C49"/>
                </a:solidFill>
              </a:rPr>
              <a:t>БІОРЕМЕДІАЦІЯ</a:t>
            </a:r>
          </a:p>
        </p:txBody>
      </p:sp>
      <p:sp>
        <p:nvSpPr>
          <p:cNvPr id="45" name="s17-mb-3">
            <a:extLst>
              <a:ext uri="{FF2B5EF4-FFF2-40B4-BE49-F238E27FC236}">
                <a16:creationId xmlns:a16="http://schemas.microsoft.com/office/drawing/2014/main" id="{2CD3A641-D6EE-4F04-8FC2-DB440DBA4264}"/>
              </a:ext>
            </a:extLst>
          </p:cNvPr>
          <p:cNvSpPr>
            <a:spLocks noGrp="1"/>
          </p:cNvSpPr>
          <p:nvPr/>
        </p:nvSpPr>
        <p:spPr>
          <a:xfrm>
            <a:off x="7353300" y="4276725"/>
            <a:ext cx="2000250" cy="638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0">
                <a:solidFill>
                  <a:srgbClr val="5F6C65"/>
                </a:solidFill>
              </a:defRPr>
            </a:pPr>
            <a:r>
              <a:rPr sz="1200" b="0">
                <a:solidFill>
                  <a:srgbClr val="5F6C65"/>
                </a:solidFill>
              </a:rPr>
              <a:t>використання мікроорганізмів</a:t>
            </a:r>
          </a:p>
        </p:txBody>
      </p:sp>
      <p:sp>
        <p:nvSpPr>
          <p:cNvPr id="46" name="s17-final">
            <a:extLst>
              <a:ext uri="{FF2B5EF4-FFF2-40B4-BE49-F238E27FC236}">
                <a16:creationId xmlns:a16="http://schemas.microsoft.com/office/drawing/2014/main" id="{C6E035F9-1582-487C-AD8A-8A63216219B7}"/>
              </a:ext>
            </a:extLst>
          </p:cNvPr>
          <p:cNvSpPr>
            <a:spLocks noGrp="1"/>
          </p:cNvSpPr>
          <p:nvPr/>
        </p:nvSpPr>
        <p:spPr>
          <a:xfrm>
            <a:off x="514350" y="5676900"/>
            <a:ext cx="8991600" cy="466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315C49"/>
                </a:solidFill>
              </a:defRPr>
            </a:pPr>
            <a:r>
              <a:rPr sz="1275" b="1">
                <a:solidFill>
                  <a:srgbClr val="315C49"/>
                </a:solidFill>
              </a:rPr>
              <a:t>Метод добирають за видом і концентрацією забруднювача, площею, глибиною, властивостями ґрунту, близькістю вод і майбутнім використанням території.</a:t>
            </a:r>
          </a:p>
        </p:txBody>
      </p:sp>
    </p:spTree>
    <p:extLst>
      <p:ext uri="{BB962C8B-B14F-4D97-AF65-F5344CB8AC3E}">
        <p14:creationId xmlns:p14="http://schemas.microsoft.com/office/powerpoint/2010/main" val="350244505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2178</Words>
  <Application>Microsoft Office PowerPoint</Application>
  <DocSecurity>0</DocSecurity>
  <PresentationFormat>Широкий екран</PresentationFormat>
  <Paragraphs>416</Paragraphs>
  <Slides>18</Slides>
  <Notes>18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18</vt:i4>
      </vt:variant>
    </vt:vector>
  </HeadingPairs>
  <TitlesOfParts>
    <vt:vector size="20" baseType="lpstr">
      <vt:lpstr>Calibri</vt:lpstr>
      <vt:lpstr>ChatGPT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Lenovo</cp:lastModifiedBy>
  <cp:revision>2</cp:revision>
  <dcterms:created xsi:type="dcterms:W3CDTF">2026-09-03T08:04:26Z</dcterms:created>
  <dcterms:modified xsi:type="dcterms:W3CDTF">2026-09-07T11:31:27Z</dcterms:modified>
</cp:coreProperties>
</file>