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8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1579" y="200101"/>
            <a:ext cx="72612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517" y="1465325"/>
            <a:ext cx="11591823" cy="499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2133600"/>
            <a:ext cx="5269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Основи</a:t>
            </a:r>
            <a:r>
              <a:rPr sz="4400" b="1" spc="-130" dirty="0">
                <a:latin typeface="Times New Roman"/>
                <a:cs typeface="Times New Roman"/>
              </a:rPr>
              <a:t> </a:t>
            </a:r>
            <a:r>
              <a:rPr sz="4400" b="1" spc="-10" dirty="0">
                <a:latin typeface="Times New Roman"/>
                <a:cs typeface="Times New Roman"/>
              </a:rPr>
              <a:t>землеустрою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0" y="3962400"/>
            <a:ext cx="35242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Лекції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–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16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Практичні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– </a:t>
            </a:r>
            <a:r>
              <a:rPr lang="en-US" sz="3600" b="1" spc="-50" dirty="0" smtClean="0">
                <a:latin typeface="Times New Roman"/>
                <a:cs typeface="Times New Roman"/>
              </a:rPr>
              <a:t>16</a:t>
            </a:r>
            <a:endParaRPr sz="3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="1" spc="-10" dirty="0" err="1" smtClean="0">
                <a:latin typeface="Times New Roman"/>
                <a:cs typeface="Times New Roman"/>
              </a:rPr>
              <a:t>Іспит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04927"/>
            <a:ext cx="120345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Новий</a:t>
            </a:r>
            <a:r>
              <a:rPr sz="2400" spc="325" dirty="0"/>
              <a:t> </a:t>
            </a:r>
            <a:r>
              <a:rPr sz="2400" dirty="0"/>
              <a:t>етап</a:t>
            </a:r>
            <a:r>
              <a:rPr sz="2400" spc="330" dirty="0"/>
              <a:t> </a:t>
            </a:r>
            <a:r>
              <a:rPr sz="2400" dirty="0"/>
              <a:t>у</a:t>
            </a:r>
            <a:r>
              <a:rPr sz="2400" spc="355" dirty="0"/>
              <a:t> </a:t>
            </a:r>
            <a:r>
              <a:rPr sz="2400" dirty="0"/>
              <a:t>відносинах</a:t>
            </a:r>
            <a:r>
              <a:rPr sz="2400" spc="330" dirty="0"/>
              <a:t> </a:t>
            </a:r>
            <a:r>
              <a:rPr sz="2400" dirty="0"/>
              <a:t>між</a:t>
            </a:r>
            <a:r>
              <a:rPr sz="2400" spc="330" dirty="0"/>
              <a:t> </a:t>
            </a:r>
            <a:r>
              <a:rPr sz="2400" dirty="0"/>
              <a:t>людьми</a:t>
            </a:r>
            <a:r>
              <a:rPr sz="2400" spc="330" dirty="0"/>
              <a:t> </a:t>
            </a:r>
            <a:r>
              <a:rPr sz="2400" dirty="0"/>
              <a:t>з</a:t>
            </a:r>
            <a:r>
              <a:rPr sz="2400" spc="335" dirty="0"/>
              <a:t> </a:t>
            </a:r>
            <a:r>
              <a:rPr sz="2400" dirty="0"/>
              <a:t>приводу</a:t>
            </a:r>
            <a:r>
              <a:rPr sz="2400" spc="360" dirty="0"/>
              <a:t> </a:t>
            </a:r>
            <a:r>
              <a:rPr sz="2400" dirty="0"/>
              <a:t>землі</a:t>
            </a:r>
            <a:r>
              <a:rPr sz="2400" spc="325" dirty="0"/>
              <a:t> </a:t>
            </a:r>
            <a:r>
              <a:rPr sz="2400" dirty="0"/>
              <a:t>як</a:t>
            </a:r>
            <a:r>
              <a:rPr sz="2400" spc="325" dirty="0"/>
              <a:t> </a:t>
            </a:r>
            <a:r>
              <a:rPr sz="2400" dirty="0"/>
              <a:t>об’єкту</a:t>
            </a:r>
            <a:r>
              <a:rPr sz="2400" spc="340" dirty="0"/>
              <a:t> </a:t>
            </a:r>
            <a:r>
              <a:rPr sz="2400" dirty="0"/>
              <a:t>економічних</a:t>
            </a:r>
            <a:r>
              <a:rPr sz="2400" spc="335" dirty="0"/>
              <a:t> </a:t>
            </a:r>
            <a:r>
              <a:rPr sz="2400" spc="-10" dirty="0"/>
              <a:t>відносин </a:t>
            </a:r>
            <a:r>
              <a:rPr sz="2400" dirty="0"/>
              <a:t>пов'язаний</a:t>
            </a:r>
            <a:r>
              <a:rPr sz="2400" spc="-10" dirty="0"/>
              <a:t> </a:t>
            </a:r>
            <a:r>
              <a:rPr sz="2400" dirty="0"/>
              <a:t>із</a:t>
            </a:r>
            <a:r>
              <a:rPr sz="2400" spc="-25" dirty="0"/>
              <a:t> </a:t>
            </a:r>
            <a:r>
              <a:rPr sz="2400" dirty="0"/>
              <a:t>розвитком</a:t>
            </a:r>
            <a:r>
              <a:rPr sz="2400" spc="-20" dirty="0"/>
              <a:t> </a:t>
            </a:r>
            <a:r>
              <a:rPr sz="2400" dirty="0"/>
              <a:t>відтворювального</a:t>
            </a:r>
            <a:r>
              <a:rPr sz="2400" spc="-10" dirty="0"/>
              <a:t> </a:t>
            </a:r>
            <a:r>
              <a:rPr sz="2400" dirty="0"/>
              <a:t>господарства</a:t>
            </a:r>
            <a:r>
              <a:rPr sz="2400" spc="-5" dirty="0"/>
              <a:t> </a:t>
            </a:r>
            <a:r>
              <a:rPr sz="2400" dirty="0"/>
              <a:t>(обробкою</a:t>
            </a:r>
            <a:r>
              <a:rPr sz="2400" spc="-30" dirty="0"/>
              <a:t> </a:t>
            </a:r>
            <a:r>
              <a:rPr sz="2400" dirty="0"/>
              <a:t>землі</a:t>
            </a:r>
            <a:r>
              <a:rPr sz="2400" spc="-15" dirty="0"/>
              <a:t> </a:t>
            </a:r>
            <a:r>
              <a:rPr sz="2400" dirty="0"/>
              <a:t>та</a:t>
            </a:r>
            <a:r>
              <a:rPr sz="2400" spc="-20" dirty="0"/>
              <a:t> </a:t>
            </a:r>
            <a:r>
              <a:rPr sz="2400" spc="-10" dirty="0"/>
              <a:t>вирощуванням </a:t>
            </a:r>
            <a:r>
              <a:rPr sz="2400" dirty="0"/>
              <a:t>на</a:t>
            </a:r>
            <a:r>
              <a:rPr sz="2400" spc="-50" dirty="0"/>
              <a:t> </a:t>
            </a:r>
            <a:r>
              <a:rPr sz="2400" dirty="0"/>
              <a:t>ній</a:t>
            </a:r>
            <a:r>
              <a:rPr sz="2400" spc="-40" dirty="0"/>
              <a:t> </a:t>
            </a:r>
            <a:r>
              <a:rPr sz="2400" dirty="0"/>
              <a:t>певних</a:t>
            </a:r>
            <a:r>
              <a:rPr sz="2400" spc="-35" dirty="0"/>
              <a:t> </a:t>
            </a:r>
            <a:r>
              <a:rPr sz="2400" spc="-10" dirty="0"/>
              <a:t>культур).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2400427"/>
            <a:ext cx="1203642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Через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велику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різноманітність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комбінацій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рельєфу,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фізико-хіміко-</a:t>
            </a:r>
            <a:r>
              <a:rPr sz="2400" dirty="0">
                <a:latin typeface="Times New Roman"/>
                <a:cs typeface="Times New Roman"/>
              </a:rPr>
              <a:t>біологічних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властивостей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кліматичних</a:t>
            </a:r>
            <a:r>
              <a:rPr sz="2400" spc="2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умов</a:t>
            </a:r>
            <a:r>
              <a:rPr sz="2400" spc="2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земля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формує</a:t>
            </a:r>
            <a:r>
              <a:rPr sz="2400" spc="2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істотно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відмінні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господарські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можливості,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які </a:t>
            </a:r>
            <a:r>
              <a:rPr sz="2400" dirty="0">
                <a:latin typeface="Times New Roman"/>
                <a:cs typeface="Times New Roman"/>
              </a:rPr>
              <a:t>відображають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земельному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кадастрі.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Враховуючи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їх,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суспільство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обирає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різні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напрями </a:t>
            </a:r>
            <a:r>
              <a:rPr sz="2400" dirty="0">
                <a:latin typeface="Times New Roman"/>
                <a:cs typeface="Times New Roman"/>
              </a:rPr>
              <a:t>використання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Земельний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кодекс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України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встановлює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поділ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цільовим призначенням.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300"/>
              </a:lnSpc>
            </a:pPr>
            <a:r>
              <a:rPr sz="2400" dirty="0">
                <a:latin typeface="Times New Roman"/>
                <a:cs typeface="Times New Roman"/>
              </a:rPr>
              <a:t>Обмеженість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потребує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раціонального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використання.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Сукупність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економічних </a:t>
            </a:r>
            <a:r>
              <a:rPr sz="2400" dirty="0">
                <a:latin typeface="Times New Roman"/>
                <a:cs typeface="Times New Roman"/>
              </a:rPr>
              <a:t>відносин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приводу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використання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привласнення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отриманих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результатів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праці </a:t>
            </a:r>
            <a:r>
              <a:rPr sz="2400" dirty="0">
                <a:latin typeface="Times New Roman"/>
                <a:cs typeface="Times New Roman"/>
              </a:rPr>
              <a:t>формує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аграрний устрій країни,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знаходить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відображення 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земельному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кодексі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країни. </a:t>
            </a:r>
            <a:r>
              <a:rPr sz="2400" dirty="0">
                <a:latin typeface="Times New Roman"/>
                <a:cs typeface="Times New Roman"/>
              </a:rPr>
              <a:t>Основними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елементами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цього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устрою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власність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рентні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відносини.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920496"/>
            <a:ext cx="2743961" cy="16664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9911" y="3755135"/>
            <a:ext cx="1965198" cy="14531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3" y="239395"/>
            <a:ext cx="7570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Історичні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витоки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сучасного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землеустрою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579" y="797712"/>
            <a:ext cx="11548745" cy="542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999"/>
              </a:lnSpc>
              <a:spcBef>
                <a:spcPts val="100"/>
              </a:spcBef>
            </a:pPr>
            <a:r>
              <a:rPr sz="2200" spc="-55" dirty="0">
                <a:latin typeface="Times New Roman"/>
                <a:cs typeface="Times New Roman"/>
              </a:rPr>
              <a:t>Будь-</a:t>
            </a:r>
            <a:r>
              <a:rPr sz="2200" dirty="0">
                <a:latin typeface="Times New Roman"/>
                <a:cs typeface="Times New Roman"/>
              </a:rPr>
              <a:t>який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об'єкт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потребує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земельної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площі.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сільського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господарства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основним </a:t>
            </a:r>
            <a:r>
              <a:rPr sz="2200" dirty="0">
                <a:latin typeface="Times New Roman"/>
                <a:cs typeface="Times New Roman"/>
              </a:rPr>
              <a:t>засобом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виробництва,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тому</a:t>
            </a:r>
            <a:r>
              <a:rPr sz="2200" spc="2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об'єкт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господарського</a:t>
            </a:r>
            <a:r>
              <a:rPr sz="2200" spc="2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використання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потребує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певної </a:t>
            </a:r>
            <a:r>
              <a:rPr sz="2200" dirty="0">
                <a:latin typeface="Times New Roman"/>
                <a:cs typeface="Times New Roman"/>
              </a:rPr>
              <a:t>організації,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тобто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створення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умов,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б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забезпечили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її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найбільш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раціональне  і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ефективне </a:t>
            </a:r>
            <a:r>
              <a:rPr sz="2200" dirty="0">
                <a:latin typeface="Times New Roman"/>
                <a:cs typeface="Times New Roman"/>
              </a:rPr>
              <a:t>використання.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Ці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питання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вирішуються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проведенні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землеустрою.</a:t>
            </a:r>
            <a:endParaRPr sz="2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</a:pPr>
            <a:r>
              <a:rPr sz="2200" b="1" i="1" dirty="0">
                <a:latin typeface="Times New Roman"/>
                <a:cs typeface="Times New Roman"/>
              </a:rPr>
              <a:t>До</a:t>
            </a:r>
            <a:r>
              <a:rPr sz="2200" b="1" i="1" spc="390" dirty="0">
                <a:latin typeface="Times New Roman"/>
                <a:cs typeface="Times New Roman"/>
              </a:rPr>
              <a:t>  </a:t>
            </a:r>
            <a:r>
              <a:rPr sz="2200" b="1" i="1" dirty="0">
                <a:latin typeface="Times New Roman"/>
                <a:cs typeface="Times New Roman"/>
              </a:rPr>
              <a:t>1906</a:t>
            </a:r>
            <a:r>
              <a:rPr sz="2200" b="1" i="1" spc="390" dirty="0">
                <a:latin typeface="Times New Roman"/>
                <a:cs typeface="Times New Roman"/>
              </a:rPr>
              <a:t>  </a:t>
            </a:r>
            <a:r>
              <a:rPr sz="2200" b="1" i="1" dirty="0">
                <a:latin typeface="Times New Roman"/>
                <a:cs typeface="Times New Roman"/>
              </a:rPr>
              <a:t>р.</a:t>
            </a:r>
            <a:r>
              <a:rPr sz="2200" b="1" i="1" spc="3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роботи,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пов'язані</a:t>
            </a:r>
            <a:r>
              <a:rPr sz="2200" spc="3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3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перерозподілом</a:t>
            </a:r>
            <a:r>
              <a:rPr sz="2200" spc="3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земель,</a:t>
            </a:r>
            <a:r>
              <a:rPr sz="2200" spc="3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називались</a:t>
            </a:r>
            <a:r>
              <a:rPr sz="2200" spc="390" dirty="0">
                <a:latin typeface="Times New Roman"/>
                <a:cs typeface="Times New Roman"/>
              </a:rPr>
              <a:t>  </a:t>
            </a:r>
            <a:r>
              <a:rPr sz="2200" i="1" spc="-10" dirty="0">
                <a:latin typeface="Times New Roman"/>
                <a:cs typeface="Times New Roman"/>
              </a:rPr>
              <a:t>межуванням, </a:t>
            </a:r>
            <a:r>
              <a:rPr sz="2200" i="1" dirty="0">
                <a:latin typeface="Times New Roman"/>
                <a:cs typeface="Times New Roman"/>
              </a:rPr>
              <a:t>землевимірювання,</a:t>
            </a:r>
            <a:r>
              <a:rPr sz="2200" i="1" spc="7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землемірство.</a:t>
            </a:r>
            <a:r>
              <a:rPr sz="2200" i="1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цьому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під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межуванням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розумівся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встановлений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законом </a:t>
            </a:r>
            <a:r>
              <a:rPr sz="2200" dirty="0">
                <a:latin typeface="Times New Roman"/>
                <a:cs typeface="Times New Roman"/>
              </a:rPr>
              <a:t>процес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розмежування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земельної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власності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юридичне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оформлення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землю.</a:t>
            </a:r>
            <a:endParaRPr sz="22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400"/>
              </a:spcBef>
            </a:pPr>
            <a:r>
              <a:rPr sz="2200" i="1" spc="-10" dirty="0">
                <a:latin typeface="Times New Roman"/>
                <a:cs typeface="Times New Roman"/>
              </a:rPr>
              <a:t>Головною</a:t>
            </a:r>
            <a:r>
              <a:rPr sz="2200" i="1" spc="-10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метою</a:t>
            </a:r>
            <a:r>
              <a:rPr sz="2200" i="1" spc="-8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межування</a:t>
            </a:r>
            <a:r>
              <a:rPr sz="2200" i="1" spc="-8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було:</a:t>
            </a:r>
            <a:endParaRPr sz="2200">
              <a:latin typeface="Times New Roman"/>
              <a:cs typeface="Times New Roman"/>
            </a:endParaRPr>
          </a:p>
          <a:p>
            <a:pPr marL="751205" indent="-288925" algn="just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751205" algn="l"/>
              </a:tabLst>
            </a:pPr>
            <a:r>
              <a:rPr sz="2200" spc="-10" dirty="0">
                <a:latin typeface="Times New Roman"/>
                <a:cs typeface="Times New Roman"/>
              </a:rPr>
              <a:t>виявлення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кількості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землі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її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власника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(за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ким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вона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закріплена);</a:t>
            </a:r>
            <a:endParaRPr sz="2200">
              <a:latin typeface="Times New Roman"/>
              <a:cs typeface="Times New Roman"/>
            </a:endParaRPr>
          </a:p>
          <a:p>
            <a:pPr marL="792480" indent="-330200" algn="just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792480" algn="l"/>
              </a:tabLst>
            </a:pPr>
            <a:r>
              <a:rPr sz="2200" dirty="0">
                <a:latin typeface="Times New Roman"/>
                <a:cs typeface="Times New Roman"/>
              </a:rPr>
              <a:t>визначення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володінь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земельних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власників,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закріплення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місцевості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межовими</a:t>
            </a:r>
            <a:endParaRPr sz="2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999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знаками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(стовпами,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каменями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тощо)</a:t>
            </a:r>
            <a:r>
              <a:rPr sz="2200" spc="5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5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видача</a:t>
            </a:r>
            <a:r>
              <a:rPr sz="2200" spc="5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документів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право</a:t>
            </a:r>
            <a:r>
              <a:rPr sz="2200" spc="5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власності</a:t>
            </a:r>
            <a:r>
              <a:rPr sz="2200" spc="530" dirty="0">
                <a:latin typeface="Times New Roman"/>
                <a:cs typeface="Times New Roman"/>
              </a:rPr>
              <a:t>  </a:t>
            </a:r>
            <a:r>
              <a:rPr sz="2200" spc="-50" dirty="0">
                <a:latin typeface="Times New Roman"/>
                <a:cs typeface="Times New Roman"/>
              </a:rPr>
              <a:t>і </a:t>
            </a:r>
            <a:r>
              <a:rPr sz="2200" spc="-10" dirty="0">
                <a:latin typeface="Times New Roman"/>
                <a:cs typeface="Times New Roman"/>
              </a:rPr>
              <a:t>землекористування;</a:t>
            </a:r>
            <a:endParaRPr sz="2200">
              <a:latin typeface="Times New Roman"/>
              <a:cs typeface="Times New Roman"/>
            </a:endParaRPr>
          </a:p>
          <a:p>
            <a:pPr marL="12700" marR="6350" indent="807085" algn="just">
              <a:lnSpc>
                <a:spcPts val="3040"/>
              </a:lnSpc>
              <a:spcBef>
                <a:spcPts val="95"/>
              </a:spcBef>
              <a:buFont typeface="Wingdings"/>
              <a:buChar char=""/>
              <a:tabLst>
                <a:tab pos="819785" algn="l"/>
              </a:tabLst>
            </a:pPr>
            <a:r>
              <a:rPr sz="2200" dirty="0">
                <a:latin typeface="Times New Roman"/>
                <a:cs typeface="Times New Roman"/>
              </a:rPr>
              <a:t>розподіл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(перерозподіл)</a:t>
            </a:r>
            <a:r>
              <a:rPr sz="2200" spc="48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землі</a:t>
            </a:r>
            <a:r>
              <a:rPr sz="2200" spc="4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4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її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закріплення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новими</a:t>
            </a:r>
            <a:r>
              <a:rPr sz="2200" spc="4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власниками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одночасною </a:t>
            </a:r>
            <a:r>
              <a:rPr sz="2200" dirty="0">
                <a:latin typeface="Times New Roman"/>
                <a:cs typeface="Times New Roman"/>
              </a:rPr>
              <a:t>реєстрацією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оформленням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земельної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власності.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867" y="147959"/>
            <a:ext cx="11421110" cy="619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449580" algn="just">
              <a:lnSpc>
                <a:spcPct val="114999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Таким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чином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початку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ХХ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ст.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ніякі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інші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терміни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вкладаються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традиційні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рамки </a:t>
            </a:r>
            <a:r>
              <a:rPr sz="2200" dirty="0">
                <a:latin typeface="Times New Roman"/>
                <a:cs typeface="Times New Roman"/>
              </a:rPr>
              <a:t>межування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землевимірювання.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зв’язку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цим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виник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новий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термін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</a:t>
            </a:r>
            <a:r>
              <a:rPr sz="2200" b="1" i="1" dirty="0">
                <a:latin typeface="Times New Roman"/>
                <a:cs typeface="Times New Roman"/>
              </a:rPr>
              <a:t>землеустрій</a:t>
            </a:r>
            <a:r>
              <a:rPr sz="2200" dirty="0">
                <a:latin typeface="Times New Roman"/>
                <a:cs typeface="Times New Roman"/>
              </a:rPr>
              <a:t>»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українській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мові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вживається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термін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«</a:t>
            </a:r>
            <a:r>
              <a:rPr sz="2200" b="1" i="1" spc="-10" dirty="0">
                <a:latin typeface="Times New Roman"/>
                <a:cs typeface="Times New Roman"/>
              </a:rPr>
              <a:t>землевпорядкування</a:t>
            </a:r>
            <a:r>
              <a:rPr sz="2200" spc="-10" dirty="0">
                <a:latin typeface="Times New Roman"/>
                <a:cs typeface="Times New Roman"/>
              </a:rPr>
              <a:t>»,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під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яким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розуміли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будь-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дії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з </a:t>
            </a:r>
            <a:r>
              <a:rPr sz="2200" spc="-10" dirty="0">
                <a:latin typeface="Times New Roman"/>
                <a:cs typeface="Times New Roman"/>
              </a:rPr>
              <a:t>перерозподілу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облаштування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території,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дають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землевласнику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економічну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вигоду.</a:t>
            </a:r>
            <a:endParaRPr sz="22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</a:pPr>
            <a:r>
              <a:rPr sz="2200" dirty="0">
                <a:latin typeface="Times New Roman"/>
                <a:cs typeface="Times New Roman"/>
              </a:rPr>
              <a:t>Таким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чином,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шляхом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межування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держава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організувала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облік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земель,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реєструвала </a:t>
            </a:r>
            <a:r>
              <a:rPr sz="2200" dirty="0">
                <a:latin typeface="Times New Roman"/>
                <a:cs typeface="Times New Roman"/>
              </a:rPr>
              <a:t>землевласників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землекористувачів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обкладання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податком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контролю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використанням </a:t>
            </a:r>
            <a:r>
              <a:rPr sz="2200" dirty="0">
                <a:latin typeface="Times New Roman"/>
                <a:cs typeface="Times New Roman"/>
              </a:rPr>
              <a:t>земель,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охороняла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права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випадку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порушення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полегшувала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перехід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права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власності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від </a:t>
            </a:r>
            <a:r>
              <a:rPr sz="2200" dirty="0">
                <a:latin typeface="Times New Roman"/>
                <a:cs typeface="Times New Roman"/>
              </a:rPr>
              <a:t>однієї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особи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іншої.</a:t>
            </a:r>
            <a:endParaRPr sz="2200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ct val="114999"/>
              </a:lnSpc>
              <a:spcBef>
                <a:spcPts val="5"/>
              </a:spcBef>
            </a:pPr>
            <a:r>
              <a:rPr lang="uk-UA" sz="2200" dirty="0" smtClean="0">
                <a:latin typeface="Times New Roman"/>
                <a:cs typeface="Times New Roman"/>
              </a:rPr>
              <a:t>Т</a:t>
            </a:r>
            <a:r>
              <a:rPr sz="2200" dirty="0" err="1" smtClean="0">
                <a:latin typeface="Times New Roman"/>
                <a:cs typeface="Times New Roman"/>
              </a:rPr>
              <a:t>ермін</a:t>
            </a:r>
            <a:r>
              <a:rPr sz="2200" spc="275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"</a:t>
            </a:r>
            <a:r>
              <a:rPr sz="2200" b="1" i="1" dirty="0">
                <a:latin typeface="Times New Roman"/>
                <a:cs typeface="Times New Roman"/>
              </a:rPr>
              <a:t>землеустрій</a:t>
            </a:r>
            <a:r>
              <a:rPr sz="2200" dirty="0">
                <a:latin typeface="Times New Roman"/>
                <a:cs typeface="Times New Roman"/>
              </a:rPr>
              <a:t>"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вперше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застосований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1906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році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і,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відміну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від </a:t>
            </a:r>
            <a:r>
              <a:rPr sz="2200" dirty="0">
                <a:latin typeface="Times New Roman"/>
                <a:cs typeface="Times New Roman"/>
              </a:rPr>
              <a:t>межування,</a:t>
            </a:r>
            <a:r>
              <a:rPr sz="2200" spc="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розумівся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ширше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переслідував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не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тільки</a:t>
            </a:r>
            <a:r>
              <a:rPr sz="2200" spc="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цілі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правового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оформлення</a:t>
            </a:r>
            <a:r>
              <a:rPr sz="2200" spc="9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меж </a:t>
            </a:r>
            <a:r>
              <a:rPr sz="2200" dirty="0">
                <a:latin typeface="Times New Roman"/>
                <a:cs typeface="Times New Roman"/>
              </a:rPr>
              <a:t>земельних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ділянок,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але</a:t>
            </a:r>
            <a:r>
              <a:rPr sz="2200" spc="25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25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пристосування</a:t>
            </a:r>
            <a:r>
              <a:rPr sz="2200" spc="25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землі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25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найбільш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вигідного</a:t>
            </a:r>
            <a:r>
              <a:rPr sz="2200" spc="26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господарського використання,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саме: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діяльність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економічного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впорядкування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землеволодінь.</a:t>
            </a:r>
            <a:endParaRPr sz="22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</a:pP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тих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випадках,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коли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інтереси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землевласників  задовільнялись</a:t>
            </a:r>
            <a:r>
              <a:rPr sz="2200" spc="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шляхом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закріплення </a:t>
            </a:r>
            <a:r>
              <a:rPr sz="2200" dirty="0">
                <a:latin typeface="Times New Roman"/>
                <a:cs typeface="Times New Roman"/>
              </a:rPr>
              <a:t>існуючих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меж,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шляхом</a:t>
            </a:r>
            <a:r>
              <a:rPr sz="2200" spc="2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нового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розподілу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земель,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кожен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із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них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отримував</a:t>
            </a:r>
            <a:r>
              <a:rPr sz="2200" spc="2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ділянку, </a:t>
            </a:r>
            <a:r>
              <a:rPr sz="2200" dirty="0">
                <a:latin typeface="Times New Roman"/>
                <a:cs typeface="Times New Roman"/>
              </a:rPr>
              <a:t>еквівалентну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попередній,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але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зведену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зручний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господарства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масив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межі,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такій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операції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dirty="0">
                <a:latin typeface="Cambria Math"/>
                <a:cs typeface="Cambria Math"/>
              </a:rPr>
              <a:t>𝖼ʙᴏ</a:t>
            </a:r>
            <a:r>
              <a:rPr sz="2200" dirty="0">
                <a:latin typeface="Times New Roman"/>
                <a:cs typeface="Times New Roman"/>
              </a:rPr>
              <a:t>ювали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назву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землеустрій.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63728"/>
            <a:ext cx="11532870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999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Різниця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між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межуванням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землеустроєм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призвела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виконання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цих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робіт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в</a:t>
            </a:r>
            <a:r>
              <a:rPr sz="2200" b="1" i="1" spc="-4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дореволюційній </a:t>
            </a:r>
            <a:r>
              <a:rPr sz="2200" b="1" i="1" dirty="0">
                <a:latin typeface="Times New Roman"/>
                <a:cs typeface="Times New Roman"/>
              </a:rPr>
              <a:t>період</a:t>
            </a:r>
            <a:r>
              <a:rPr sz="2200" b="1" i="1" spc="4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різними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міністерствами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відомствами.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Так,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межове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відомство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проводило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роботи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по </a:t>
            </a:r>
            <a:r>
              <a:rPr sz="2200" dirty="0">
                <a:latin typeface="Times New Roman"/>
                <a:cs typeface="Times New Roman"/>
              </a:rPr>
              <a:t>межуванню,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межові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суди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вирішували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земельні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спори,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сільськогосподарські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селянські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землі </a:t>
            </a:r>
            <a:r>
              <a:rPr sz="2200" spc="-20" dirty="0">
                <a:latin typeface="Times New Roman"/>
                <a:cs typeface="Times New Roman"/>
              </a:rPr>
              <a:t>впорядковувались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землемірами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землевпорядкуванню,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спори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вирішувались</a:t>
            </a:r>
            <a:r>
              <a:rPr sz="2200" spc="-10" dirty="0">
                <a:latin typeface="Times New Roman"/>
                <a:cs typeface="Times New Roman"/>
              </a:rPr>
              <a:t> землевпорядними </a:t>
            </a:r>
            <a:r>
              <a:rPr sz="2200" dirty="0">
                <a:latin typeface="Times New Roman"/>
                <a:cs typeface="Times New Roman"/>
              </a:rPr>
              <a:t>комісіями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розпорядженням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землемірів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землевпорядкуванню.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Вже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цей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період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поряд </a:t>
            </a:r>
            <a:r>
              <a:rPr sz="2200" dirty="0">
                <a:latin typeface="Times New Roman"/>
                <a:cs typeface="Times New Roman"/>
              </a:rPr>
              <a:t>із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юридичною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економічна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сторона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землеустрою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ставала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одне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із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перших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місць.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подальшому </a:t>
            </a:r>
            <a:r>
              <a:rPr sz="2200" dirty="0">
                <a:latin typeface="Times New Roman"/>
                <a:cs typeface="Times New Roman"/>
              </a:rPr>
              <a:t>різниця</a:t>
            </a:r>
            <a:r>
              <a:rPr sz="2200" spc="4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між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термінами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"землеустрій"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"межування"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знівелювалась,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тому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всі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масштабні </a:t>
            </a:r>
            <a:r>
              <a:rPr sz="2200" dirty="0">
                <a:latin typeface="Times New Roman"/>
                <a:cs typeface="Times New Roman"/>
              </a:rPr>
              <a:t>роботи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розмежування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(генеральне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спеціальне</a:t>
            </a:r>
            <a:r>
              <a:rPr sz="2200" spc="45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межування,</a:t>
            </a:r>
            <a:r>
              <a:rPr sz="2200" spc="45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земельна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реформа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пов'язана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з </a:t>
            </a:r>
            <a:r>
              <a:rPr sz="2200" dirty="0">
                <a:latin typeface="Times New Roman"/>
                <a:cs typeface="Times New Roman"/>
              </a:rPr>
              <a:t>ліквідацією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кріпосного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права,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Столипінська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реформа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ін.)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переслідували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цілі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юридичного </a:t>
            </a:r>
            <a:r>
              <a:rPr sz="2200" dirty="0">
                <a:latin typeface="Times New Roman"/>
                <a:cs typeface="Times New Roman"/>
              </a:rPr>
              <a:t>закріплення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земельної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власності,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економічного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впорядкування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землеволодінь.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9" y="4204715"/>
            <a:ext cx="4721352" cy="24825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944" y="4145278"/>
            <a:ext cx="3907535" cy="2601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36" y="92943"/>
            <a:ext cx="11559540" cy="7981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500"/>
              </a:spcBef>
            </a:pPr>
            <a:r>
              <a:rPr sz="2200" b="1" i="1" dirty="0">
                <a:latin typeface="Times New Roman"/>
                <a:cs typeface="Times New Roman"/>
              </a:rPr>
              <a:t>В</a:t>
            </a:r>
            <a:r>
              <a:rPr sz="2200" b="1" i="1" spc="8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післяреволюційний</a:t>
            </a:r>
            <a:r>
              <a:rPr sz="2200" b="1" i="1" spc="10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період</a:t>
            </a:r>
            <a:r>
              <a:rPr sz="2200" dirty="0"/>
              <a:t>,</a:t>
            </a:r>
            <a:r>
              <a:rPr sz="2200" spc="75" dirty="0"/>
              <a:t> </a:t>
            </a:r>
            <a:r>
              <a:rPr sz="2200" dirty="0"/>
              <a:t>згідно</a:t>
            </a:r>
            <a:r>
              <a:rPr sz="2200" spc="90" dirty="0"/>
              <a:t> </a:t>
            </a:r>
            <a:r>
              <a:rPr sz="2200" dirty="0"/>
              <a:t>Земельного</a:t>
            </a:r>
            <a:r>
              <a:rPr sz="2200" spc="80" dirty="0"/>
              <a:t> </a:t>
            </a:r>
            <a:r>
              <a:rPr sz="2200" spc="-10" dirty="0"/>
              <a:t>кодексу</a:t>
            </a:r>
            <a:r>
              <a:rPr sz="2200" spc="100" dirty="0"/>
              <a:t> </a:t>
            </a:r>
            <a:r>
              <a:rPr sz="2200" dirty="0"/>
              <a:t>від</a:t>
            </a:r>
            <a:r>
              <a:rPr sz="2200" spc="70" dirty="0"/>
              <a:t> </a:t>
            </a:r>
            <a:r>
              <a:rPr sz="2200" dirty="0"/>
              <a:t>30</a:t>
            </a:r>
            <a:r>
              <a:rPr sz="2200" spc="90" dirty="0"/>
              <a:t> </a:t>
            </a:r>
            <a:r>
              <a:rPr sz="2200" dirty="0"/>
              <a:t>жовтня</a:t>
            </a:r>
            <a:r>
              <a:rPr sz="2200" spc="85" dirty="0"/>
              <a:t> </a:t>
            </a:r>
            <a:r>
              <a:rPr sz="2200" dirty="0"/>
              <a:t>1922р.,</a:t>
            </a:r>
            <a:r>
              <a:rPr sz="2200" spc="90" dirty="0"/>
              <a:t> </a:t>
            </a:r>
            <a:r>
              <a:rPr sz="2200" spc="-10" dirty="0"/>
              <a:t>землеустрій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spc="-10" dirty="0"/>
              <a:t>включав: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205536" y="869416"/>
            <a:ext cx="11563350" cy="598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999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а)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відведення</a:t>
            </a:r>
            <a:r>
              <a:rPr sz="2000" spc="3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земель,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які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надаються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користування</a:t>
            </a:r>
            <a:r>
              <a:rPr sz="2000" spc="3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державним</a:t>
            </a:r>
            <a:r>
              <a:rPr sz="2000" spc="3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організаціям,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закладам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і </a:t>
            </a:r>
            <a:r>
              <a:rPr sz="2000" dirty="0">
                <a:latin typeface="Times New Roman"/>
                <a:cs typeface="Times New Roman"/>
              </a:rPr>
              <a:t>підприємствам, містам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селищам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міського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типу,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об'єднанням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трудових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землеробів,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також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особливих </a:t>
            </a:r>
            <a:r>
              <a:rPr sz="2000" dirty="0">
                <a:latin typeface="Times New Roman"/>
                <a:cs typeface="Times New Roman"/>
              </a:rPr>
              <a:t>умовах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(оренди,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концесії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ін.)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іншим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закладам,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товариствам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особам;</a:t>
            </a:r>
            <a:endParaRPr sz="2000">
              <a:latin typeface="Times New Roman"/>
              <a:cs typeface="Times New Roman"/>
            </a:endParaRPr>
          </a:p>
          <a:p>
            <a:pPr marL="12700" marR="8255" indent="449580" algn="just">
              <a:lnSpc>
                <a:spcPct val="114999"/>
              </a:lnSpc>
            </a:pPr>
            <a:r>
              <a:rPr sz="2000" dirty="0">
                <a:latin typeface="Times New Roman"/>
                <a:cs typeface="Times New Roman"/>
              </a:rPr>
              <a:t>б)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утворення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земельних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фондів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спеціального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призначення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(переселенського,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концесійного,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лугового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ін.)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переведення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угідь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одного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фонду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інший;</a:t>
            </a:r>
            <a:endParaRPr sz="20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в)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вилучення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державних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суспільних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потреб;</a:t>
            </a:r>
            <a:endParaRPr sz="20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365"/>
              </a:spcBef>
            </a:pPr>
            <a:r>
              <a:rPr sz="2000" dirty="0">
                <a:latin typeface="Times New Roman"/>
                <a:cs typeface="Times New Roman"/>
              </a:rPr>
              <a:t>г)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встановлення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міської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межі;</a:t>
            </a:r>
            <a:endParaRPr sz="20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</a:pPr>
            <a:r>
              <a:rPr sz="2000" dirty="0">
                <a:latin typeface="Times New Roman"/>
                <a:cs typeface="Times New Roman"/>
              </a:rPr>
              <a:t>ґ)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розподіл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земель,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які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знаходяться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користуванні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земельних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товариств;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виділення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окремим </a:t>
            </a:r>
            <a:r>
              <a:rPr sz="2000" dirty="0">
                <a:latin typeface="Times New Roman"/>
                <a:cs typeface="Times New Roman"/>
              </a:rPr>
              <a:t>господарствам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(дворам)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їх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групам;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розверстування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всіх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деяких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угідь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земельного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товариства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хутірські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відрубні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ділянки;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розподіл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відокремлених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трудових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землеробських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господарств (дворів);</a:t>
            </a:r>
            <a:endParaRPr sz="200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ct val="114999"/>
              </a:lnSpc>
            </a:pPr>
            <a:r>
              <a:rPr sz="2000" dirty="0">
                <a:latin typeface="Times New Roman"/>
                <a:cs typeface="Times New Roman"/>
              </a:rPr>
              <a:t>д)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ліквідація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зменшення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черезсмужжя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окремих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землекористувань,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вклинення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вкраплення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їх, </a:t>
            </a:r>
            <a:r>
              <a:rPr sz="2000" dirty="0">
                <a:latin typeface="Times New Roman"/>
                <a:cs typeface="Times New Roman"/>
              </a:rPr>
              <a:t>далекоземелля,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неправильності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окреслень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меж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недоліків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землекористування;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прокладання, </a:t>
            </a:r>
            <a:r>
              <a:rPr sz="2000" dirty="0">
                <a:latin typeface="Times New Roman"/>
                <a:cs typeface="Times New Roman"/>
              </a:rPr>
              <a:t>переміщення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ліквідація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доріг,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надання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водних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джерел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напування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переміщення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землекористувань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зв'язку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із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проведенням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корінних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поліпшень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земельних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угідь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(меліорація);</a:t>
            </a:r>
            <a:endParaRPr sz="20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Times New Roman"/>
                <a:cs typeface="Times New Roman"/>
              </a:rPr>
              <a:t>є)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планування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сільських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місць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поселень;</a:t>
            </a:r>
            <a:endParaRPr sz="20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Times New Roman"/>
                <a:cs typeface="Times New Roman"/>
              </a:rPr>
              <a:t>є)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встановлення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зміна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волостей.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1370"/>
            <a:ext cx="12036425" cy="668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9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У</a:t>
            </a:r>
            <a:r>
              <a:rPr sz="1900" spc="2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подальшому,</a:t>
            </a:r>
            <a:r>
              <a:rPr sz="1900" spc="30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в</a:t>
            </a:r>
            <a:r>
              <a:rPr sz="1900" b="1" i="1" spc="28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зв'язку</a:t>
            </a:r>
            <a:r>
              <a:rPr sz="1900" b="1" i="1" spc="28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з</a:t>
            </a:r>
            <a:r>
              <a:rPr sz="1900" b="1" i="1" spc="30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колективізацією</a:t>
            </a:r>
            <a:r>
              <a:rPr sz="1900" b="1" i="1" spc="30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і</a:t>
            </a:r>
            <a:r>
              <a:rPr sz="1900" b="1" i="1" spc="30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утворенням</a:t>
            </a:r>
            <a:r>
              <a:rPr sz="1900" b="1" i="1" spc="29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крупних</a:t>
            </a:r>
            <a:r>
              <a:rPr sz="1900" b="1" i="1" spc="30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сільськогосподарських</a:t>
            </a:r>
            <a:r>
              <a:rPr sz="1900" b="1" i="1" spc="30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підприємств</a:t>
            </a:r>
            <a:r>
              <a:rPr sz="1900" dirty="0">
                <a:latin typeface="Times New Roman"/>
                <a:cs typeface="Times New Roman"/>
              </a:rPr>
              <a:t>,</a:t>
            </a:r>
            <a:r>
              <a:rPr sz="1900" spc="30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в </a:t>
            </a:r>
            <a:r>
              <a:rPr sz="1900" dirty="0">
                <a:latin typeface="Times New Roman"/>
                <a:cs typeface="Times New Roman"/>
              </a:rPr>
              <a:t>число</a:t>
            </a:r>
            <a:r>
              <a:rPr sz="1900" spc="32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землевпорядних</a:t>
            </a:r>
            <a:r>
              <a:rPr sz="1900" spc="33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дій</a:t>
            </a:r>
            <a:r>
              <a:rPr sz="1900" spc="32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увійшов</a:t>
            </a:r>
            <a:r>
              <a:rPr sz="1900" spc="33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внутрігосподарський</a:t>
            </a:r>
            <a:r>
              <a:rPr sz="1900" spc="33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землеустрій,</a:t>
            </a:r>
            <a:r>
              <a:rPr sz="1900" spc="33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який</a:t>
            </a:r>
            <a:r>
              <a:rPr sz="1900" spc="32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представляв</a:t>
            </a:r>
            <a:r>
              <a:rPr sz="1900" spc="33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собою</a:t>
            </a:r>
            <a:r>
              <a:rPr sz="1900" spc="325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imes New Roman"/>
                <a:cs typeface="Times New Roman"/>
              </a:rPr>
              <a:t>науково </a:t>
            </a:r>
            <a:r>
              <a:rPr sz="1900" dirty="0">
                <a:latin typeface="Times New Roman"/>
                <a:cs typeface="Times New Roman"/>
              </a:rPr>
              <a:t>обґрунтовану</a:t>
            </a:r>
            <a:r>
              <a:rPr sz="1900" spc="6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організацію</a:t>
            </a:r>
            <a:r>
              <a:rPr sz="1900" spc="7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території</a:t>
            </a:r>
            <a:r>
              <a:rPr sz="1900" spc="6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конкретного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господарства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з</a:t>
            </a:r>
            <a:r>
              <a:rPr sz="1900" spc="6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введенням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сівозмін,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раціональної</a:t>
            </a:r>
            <a:r>
              <a:rPr sz="1900" spc="65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imes New Roman"/>
                <a:cs typeface="Times New Roman"/>
              </a:rPr>
              <a:t>організації </a:t>
            </a:r>
            <a:r>
              <a:rPr sz="1900" dirty="0">
                <a:latin typeface="Times New Roman"/>
                <a:cs typeface="Times New Roman"/>
              </a:rPr>
              <a:t>виробництва,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праці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й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управління,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розміщення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угідь,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сівозмін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влаштування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їх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території.</a:t>
            </a:r>
            <a:endParaRPr sz="1900">
              <a:latin typeface="Times New Roman"/>
              <a:cs typeface="Times New Roman"/>
            </a:endParaRPr>
          </a:p>
          <a:p>
            <a:pPr marL="12700" marR="6985" indent="449580" algn="just">
              <a:lnSpc>
                <a:spcPct val="115100"/>
              </a:lnSpc>
            </a:pP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прийнятому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8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липня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1970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р.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Земельному</a:t>
            </a:r>
            <a:r>
              <a:rPr sz="1900" b="1" i="1" spc="-6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кодексі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Української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РСР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було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визначено,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що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"землеустрій"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включає </a:t>
            </a:r>
            <a:r>
              <a:rPr sz="1900" dirty="0">
                <a:latin typeface="Times New Roman"/>
                <a:cs typeface="Times New Roman"/>
              </a:rPr>
              <a:t>систему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державних</a:t>
            </a:r>
            <a:r>
              <a:rPr sz="1900" spc="1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заходів,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спрямованих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здійснення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рішень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державних</a:t>
            </a:r>
            <a:r>
              <a:rPr sz="1900" spc="1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органів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сфері</a:t>
            </a:r>
            <a:r>
              <a:rPr sz="1900" spc="1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користування</a:t>
            </a:r>
            <a:r>
              <a:rPr sz="1900" spc="1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землею. </a:t>
            </a:r>
            <a:r>
              <a:rPr sz="1900" dirty="0">
                <a:latin typeface="Times New Roman"/>
                <a:cs typeface="Times New Roman"/>
              </a:rPr>
              <a:t>Зміст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землеустрою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був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визначений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таким:</a:t>
            </a:r>
            <a:endParaRPr sz="1900">
              <a:latin typeface="Times New Roman"/>
              <a:cs typeface="Times New Roman"/>
            </a:endParaRPr>
          </a:p>
          <a:p>
            <a:pPr marL="764540" indent="-302260" algn="just">
              <a:lnSpc>
                <a:spcPct val="100000"/>
              </a:lnSpc>
              <a:spcBef>
                <a:spcPts val="335"/>
              </a:spcBef>
              <a:buAutoNum type="arabicParenR"/>
              <a:tabLst>
                <a:tab pos="764540" algn="l"/>
              </a:tabLst>
            </a:pPr>
            <a:r>
              <a:rPr sz="1900" dirty="0">
                <a:latin typeface="Times New Roman"/>
                <a:cs typeface="Times New Roman"/>
              </a:rPr>
              <a:t>утворення</a:t>
            </a:r>
            <a:r>
              <a:rPr sz="1900" spc="2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нових,</a:t>
            </a:r>
            <a:r>
              <a:rPr sz="1900" spc="2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</a:t>
            </a:r>
            <a:r>
              <a:rPr sz="1900" spc="2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також</a:t>
            </a:r>
            <a:r>
              <a:rPr sz="1900" spc="2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впорядкування</a:t>
            </a:r>
            <a:r>
              <a:rPr sz="1900" spc="2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існуючих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землекористувань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</a:t>
            </a:r>
            <a:r>
              <a:rPr sz="1900" spc="22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ліквідацією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черезсмужжя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інших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50"/>
              </a:spcBef>
            </a:pPr>
            <a:r>
              <a:rPr sz="1900" spc="-10" dirty="0">
                <a:latin typeface="Times New Roman"/>
                <a:cs typeface="Times New Roman"/>
              </a:rPr>
              <a:t>недоліків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розміщенні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земель;</a:t>
            </a:r>
            <a:endParaRPr sz="1900">
              <a:latin typeface="Times New Roman"/>
              <a:cs typeface="Times New Roman"/>
            </a:endParaRPr>
          </a:p>
          <a:p>
            <a:pPr marL="723265" indent="-260985" algn="just">
              <a:lnSpc>
                <a:spcPct val="100000"/>
              </a:lnSpc>
              <a:spcBef>
                <a:spcPts val="340"/>
              </a:spcBef>
              <a:buAutoNum type="arabicParenR" startAt="2"/>
              <a:tabLst>
                <a:tab pos="723265" algn="l"/>
              </a:tabLst>
            </a:pPr>
            <a:r>
              <a:rPr sz="1900" spc="-10" dirty="0">
                <a:latin typeface="Times New Roman"/>
                <a:cs typeface="Times New Roman"/>
              </a:rPr>
              <a:t>уточнення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зміст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меж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землекористувань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основі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схем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районного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планування;</a:t>
            </a:r>
            <a:endParaRPr sz="1900">
              <a:latin typeface="Times New Roman"/>
              <a:cs typeface="Times New Roman"/>
            </a:endParaRPr>
          </a:p>
          <a:p>
            <a:pPr marL="12700" marR="5080" indent="736600" algn="just">
              <a:lnSpc>
                <a:spcPct val="114999"/>
              </a:lnSpc>
              <a:spcBef>
                <a:spcPts val="5"/>
              </a:spcBef>
              <a:buAutoNum type="arabicParenR" startAt="2"/>
              <a:tabLst>
                <a:tab pos="749300" algn="l"/>
              </a:tabLst>
            </a:pPr>
            <a:r>
              <a:rPr sz="1900" dirty="0">
                <a:latin typeface="Times New Roman"/>
                <a:cs typeface="Times New Roman"/>
              </a:rPr>
              <a:t>внутрігосподарську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організацію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території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колгоспів,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радгоспів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інших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сільськогосподарських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підприємств, </a:t>
            </a:r>
            <a:r>
              <a:rPr sz="1900" dirty="0">
                <a:latin typeface="Times New Roman"/>
                <a:cs typeface="Times New Roman"/>
              </a:rPr>
              <a:t>організацій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35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закладів</a:t>
            </a:r>
            <a:r>
              <a:rPr sz="1900" spc="36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з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введенням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економічно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обґрунтованих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сівозмін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впорядкуванням</a:t>
            </a:r>
            <a:r>
              <a:rPr sz="1900" spc="35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усіх</a:t>
            </a:r>
            <a:r>
              <a:rPr sz="1900" spc="355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imes New Roman"/>
                <a:cs typeface="Times New Roman"/>
              </a:rPr>
              <a:t>інших сільськогосподарських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угідь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(сінокосів,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пасовищ,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садів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тощо),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також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розробку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заходів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щодо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охорони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земель;</a:t>
            </a:r>
            <a:endParaRPr sz="1900">
              <a:latin typeface="Times New Roman"/>
              <a:cs typeface="Times New Roman"/>
            </a:endParaRPr>
          </a:p>
          <a:p>
            <a:pPr marL="723265" indent="-260985">
              <a:lnSpc>
                <a:spcPct val="100000"/>
              </a:lnSpc>
              <a:spcBef>
                <a:spcPts val="340"/>
              </a:spcBef>
              <a:buAutoNum type="arabicParenR" startAt="2"/>
              <a:tabLst>
                <a:tab pos="723265" algn="l"/>
              </a:tabLst>
            </a:pPr>
            <a:r>
              <a:rPr sz="1900" dirty="0">
                <a:latin typeface="Times New Roman"/>
                <a:cs typeface="Times New Roman"/>
              </a:rPr>
              <a:t>виявлення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нових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земель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для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сільськогосподарського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іншого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народногосподарського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</a:t>
            </a:r>
            <a:r>
              <a:rPr sz="1900" spc="-10" dirty="0">
                <a:latin typeface="Cambria Math"/>
                <a:cs typeface="Cambria Math"/>
              </a:rPr>
              <a:t>𝖼ʙо</a:t>
            </a:r>
            <a:r>
              <a:rPr sz="1900" spc="-10" dirty="0">
                <a:latin typeface="Times New Roman"/>
                <a:cs typeface="Times New Roman"/>
              </a:rPr>
              <a:t>єння;</a:t>
            </a:r>
            <a:endParaRPr sz="1900">
              <a:latin typeface="Times New Roman"/>
              <a:cs typeface="Times New Roman"/>
            </a:endParaRPr>
          </a:p>
          <a:p>
            <a:pPr marL="723265" indent="-260985">
              <a:lnSpc>
                <a:spcPct val="100000"/>
              </a:lnSpc>
              <a:spcBef>
                <a:spcPts val="345"/>
              </a:spcBef>
              <a:buAutoNum type="arabicParenR" startAt="2"/>
              <a:tabLst>
                <a:tab pos="723265" algn="l"/>
              </a:tabLst>
            </a:pPr>
            <a:r>
              <a:rPr sz="1900" dirty="0">
                <a:latin typeface="Times New Roman"/>
                <a:cs typeface="Times New Roman"/>
              </a:rPr>
              <a:t>відведення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вилучення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земельних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ділянок;</a:t>
            </a:r>
            <a:endParaRPr sz="1900">
              <a:latin typeface="Times New Roman"/>
              <a:cs typeface="Times New Roman"/>
            </a:endParaRPr>
          </a:p>
          <a:p>
            <a:pPr marL="723265" indent="-260985">
              <a:lnSpc>
                <a:spcPct val="100000"/>
              </a:lnSpc>
              <a:spcBef>
                <a:spcPts val="335"/>
              </a:spcBef>
              <a:buAutoNum type="arabicParenR" startAt="2"/>
              <a:tabLst>
                <a:tab pos="723265" algn="l"/>
              </a:tabLst>
            </a:pPr>
            <a:r>
              <a:rPr sz="1900" spc="-10" dirty="0">
                <a:latin typeface="Times New Roman"/>
                <a:cs typeface="Times New Roman"/>
              </a:rPr>
              <a:t>встановлення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зміна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меж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міст,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селищ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сільських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населених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пунктів;</a:t>
            </a:r>
            <a:endParaRPr sz="1900">
              <a:latin typeface="Times New Roman"/>
              <a:cs typeface="Times New Roman"/>
            </a:endParaRPr>
          </a:p>
          <a:p>
            <a:pPr marL="723265" indent="-260985">
              <a:lnSpc>
                <a:spcPct val="100000"/>
              </a:lnSpc>
              <a:spcBef>
                <a:spcPts val="350"/>
              </a:spcBef>
              <a:buAutoNum type="arabicParenR" startAt="2"/>
              <a:tabLst>
                <a:tab pos="723265" algn="l"/>
              </a:tabLst>
            </a:pPr>
            <a:r>
              <a:rPr sz="1900" dirty="0">
                <a:latin typeface="Times New Roman"/>
                <a:cs typeface="Times New Roman"/>
              </a:rPr>
              <a:t>проведення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топографо-геодезичних,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ґрунтових,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геоботанічних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та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інших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обстежень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вишукувань;</a:t>
            </a:r>
            <a:endParaRPr sz="1900">
              <a:latin typeface="Times New Roman"/>
              <a:cs typeface="Times New Roman"/>
            </a:endParaRPr>
          </a:p>
          <a:p>
            <a:pPr marL="12700" marR="5715" indent="712470">
              <a:lnSpc>
                <a:spcPts val="2630"/>
              </a:lnSpc>
              <a:spcBef>
                <a:spcPts val="135"/>
              </a:spcBef>
              <a:buAutoNum type="arabicParenR" startAt="2"/>
              <a:tabLst>
                <a:tab pos="725170" algn="l"/>
              </a:tabLst>
            </a:pPr>
            <a:r>
              <a:rPr sz="1900" dirty="0">
                <a:latin typeface="Times New Roman"/>
                <a:cs typeface="Times New Roman"/>
              </a:rPr>
              <a:t>відмежування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натурі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присадибних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земель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сільських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населених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пунктів,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віднесених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неперспективних,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від </a:t>
            </a:r>
            <a:r>
              <a:rPr sz="1900" spc="-10" dirty="0">
                <a:latin typeface="Times New Roman"/>
                <a:cs typeface="Times New Roman"/>
              </a:rPr>
              <a:t>громадських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земель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колгоспів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інших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земель;</a:t>
            </a:r>
            <a:endParaRPr sz="1900">
              <a:latin typeface="Times New Roman"/>
              <a:cs typeface="Times New Roman"/>
            </a:endParaRPr>
          </a:p>
          <a:p>
            <a:pPr marL="723265" indent="-260985">
              <a:lnSpc>
                <a:spcPct val="100000"/>
              </a:lnSpc>
              <a:spcBef>
                <a:spcPts val="185"/>
              </a:spcBef>
              <a:buAutoNum type="arabicParenR" startAt="2"/>
              <a:tabLst>
                <a:tab pos="723265" algn="l"/>
              </a:tabLst>
            </a:pPr>
            <a:r>
              <a:rPr sz="1900" spc="-10" dirty="0">
                <a:latin typeface="Times New Roman"/>
                <a:cs typeface="Times New Roman"/>
              </a:rPr>
              <a:t>здійснення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робіт,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пов'язаних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веденням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державного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земельного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кадастру.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90600"/>
            <a:ext cx="11470005" cy="4264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999"/>
              </a:lnSpc>
              <a:spcBef>
                <a:spcPts val="100"/>
              </a:spcBef>
            </a:pPr>
            <a:r>
              <a:rPr sz="2200" b="1" i="1" dirty="0">
                <a:latin typeface="Times New Roman"/>
                <a:cs typeface="Times New Roman"/>
              </a:rPr>
              <a:t>В</a:t>
            </a:r>
            <a:r>
              <a:rPr sz="2200" b="1" i="1" spc="45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70-</a:t>
            </a:r>
            <a:r>
              <a:rPr sz="2200" b="1" i="1" dirty="0">
                <a:latin typeface="Times New Roman"/>
                <a:cs typeface="Times New Roman"/>
              </a:rPr>
              <a:t>х</a:t>
            </a:r>
            <a:r>
              <a:rPr sz="2200" b="1" i="1" spc="459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роках</a:t>
            </a:r>
            <a:r>
              <a:rPr sz="2200" b="1" i="1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уперше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45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Україні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було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науково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обґрунтовано</a:t>
            </a:r>
            <a:r>
              <a:rPr sz="2200" spc="45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сутність,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зміст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принципи </a:t>
            </a:r>
            <a:r>
              <a:rPr sz="2200" dirty="0">
                <a:latin typeface="Times New Roman"/>
                <a:cs typeface="Times New Roman"/>
              </a:rPr>
              <a:t>планування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прогнозування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використання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земельного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фонду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через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розробку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b="1" i="1" spc="-10" dirty="0">
                <a:latin typeface="Times New Roman"/>
                <a:cs typeface="Times New Roman"/>
              </a:rPr>
              <a:t>Генеральної </a:t>
            </a:r>
            <a:r>
              <a:rPr sz="2200" b="1" i="1" dirty="0">
                <a:latin typeface="Times New Roman"/>
                <a:cs typeface="Times New Roman"/>
              </a:rPr>
              <a:t>схеми</a:t>
            </a:r>
            <a:r>
              <a:rPr sz="2200" b="1" i="1" spc="4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використання</a:t>
            </a:r>
            <a:r>
              <a:rPr sz="2200" b="1" i="1" spc="5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земельних</a:t>
            </a:r>
            <a:r>
              <a:rPr sz="2200" b="1" i="1" spc="4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ресурсів</a:t>
            </a:r>
            <a:r>
              <a:rPr sz="2200" b="1" i="1" spc="4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України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той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був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прорив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науковій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думці </a:t>
            </a:r>
            <a:r>
              <a:rPr sz="2200" dirty="0">
                <a:latin typeface="Times New Roman"/>
                <a:cs typeface="Times New Roman"/>
              </a:rPr>
              <a:t>щодо  рівнів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землеустрою,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тобто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закономірно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обумовлювалась  потреба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нового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погляду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на </a:t>
            </a:r>
            <a:r>
              <a:rPr sz="2200" dirty="0">
                <a:latin typeface="Times New Roman"/>
                <a:cs typeface="Times New Roman"/>
              </a:rPr>
              <a:t>сутність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роль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землеустрою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розвитку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продуктивних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сил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держави.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Крім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того,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недоліки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Схем </a:t>
            </a:r>
            <a:r>
              <a:rPr sz="2200" dirty="0">
                <a:latin typeface="Times New Roman"/>
                <a:cs typeface="Times New Roman"/>
              </a:rPr>
              <a:t>районного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планування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вирішенні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питань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перспективного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розподілу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використання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земель,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5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той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</a:t>
            </a:r>
            <a:r>
              <a:rPr sz="2200" spc="4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розроблялись,</a:t>
            </a:r>
            <a:r>
              <a:rPr sz="2200" spc="50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обумовили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необхідність</a:t>
            </a:r>
            <a:r>
              <a:rPr sz="2200" spc="5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перспективного</a:t>
            </a:r>
            <a:r>
              <a:rPr sz="2200" spc="5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усвідомлення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нових </a:t>
            </a:r>
            <a:r>
              <a:rPr sz="2200" dirty="0">
                <a:latin typeface="Times New Roman"/>
                <a:cs typeface="Times New Roman"/>
              </a:rPr>
              <a:t>спеціалізованих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розробок.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Цим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було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зроблено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перший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крок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поглиблення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теорії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землеустрою </a:t>
            </a:r>
            <a:r>
              <a:rPr sz="2200" dirty="0">
                <a:latin typeface="Times New Roman"/>
                <a:cs typeface="Times New Roman"/>
              </a:rPr>
              <a:t>щодо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значного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розширення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сутності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його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господарського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рівня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загальнодержавного,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з </a:t>
            </a:r>
            <a:r>
              <a:rPr sz="2200" dirty="0">
                <a:latin typeface="Times New Roman"/>
                <a:cs typeface="Times New Roman"/>
              </a:rPr>
              <a:t>часом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регіонального.</a:t>
            </a:r>
            <a:r>
              <a:rPr sz="2200" spc="3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цей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період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Україні,</a:t>
            </a:r>
            <a:r>
              <a:rPr sz="2200" spc="4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першій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із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союзних</a:t>
            </a:r>
            <a:r>
              <a:rPr sz="2200" spc="405" dirty="0">
                <a:latin typeface="Times New Roman"/>
                <a:cs typeface="Times New Roman"/>
              </a:rPr>
              <a:t> </a:t>
            </a:r>
            <a:r>
              <a:rPr sz="2200" dirty="0" err="1" smtClean="0">
                <a:latin typeface="Times New Roman"/>
                <a:cs typeface="Times New Roman"/>
              </a:rPr>
              <a:t>республік</a:t>
            </a:r>
            <a:r>
              <a:rPr sz="2200" dirty="0" smtClean="0">
                <a:latin typeface="Times New Roman"/>
                <a:cs typeface="Times New Roman"/>
              </a:rPr>
              <a:t>,</a:t>
            </a:r>
            <a:r>
              <a:rPr sz="2200" spc="395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була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розроблена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Генеральна</a:t>
            </a:r>
            <a:r>
              <a:rPr sz="2200" b="1" i="1" spc="40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схема</a:t>
            </a:r>
            <a:r>
              <a:rPr sz="2200" b="1" i="1" spc="39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використання</a:t>
            </a:r>
            <a:r>
              <a:rPr sz="2200" b="1" i="1" spc="41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земельних</a:t>
            </a:r>
            <a:r>
              <a:rPr sz="2200" b="1" i="1" spc="40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ресурсів </a:t>
            </a:r>
            <a:r>
              <a:rPr sz="2200" b="1" i="1" dirty="0">
                <a:latin typeface="Times New Roman"/>
                <a:cs typeface="Times New Roman"/>
              </a:rPr>
              <a:t>України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на</a:t>
            </a:r>
            <a:r>
              <a:rPr sz="2200" b="1" i="1" spc="-6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1978-1990рр.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661" y="-7466"/>
            <a:ext cx="11099800" cy="23399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62280" algn="just">
              <a:lnSpc>
                <a:spcPct val="100000"/>
              </a:lnSpc>
              <a:spcBef>
                <a:spcPts val="495"/>
              </a:spcBef>
            </a:pPr>
            <a:r>
              <a:rPr sz="2200" dirty="0">
                <a:latin typeface="Times New Roman"/>
                <a:cs typeface="Times New Roman"/>
              </a:rPr>
              <a:t>Землеустрій,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наука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сформувався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Україні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на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початку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50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рр.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XX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spc="-25" dirty="0">
                <a:latin typeface="Times New Roman"/>
                <a:cs typeface="Times New Roman"/>
              </a:rPr>
              <a:t>ст</a:t>
            </a:r>
            <a:r>
              <a:rPr sz="2200" spc="-2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  <a:spcBef>
                <a:spcPts val="5"/>
              </a:spcBef>
            </a:pPr>
            <a:r>
              <a:rPr sz="2200" b="1" i="1" dirty="0">
                <a:latin typeface="Times New Roman"/>
                <a:cs typeface="Times New Roman"/>
              </a:rPr>
              <a:t>В</a:t>
            </a:r>
            <a:r>
              <a:rPr sz="2200" b="1" i="1" spc="6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ст.</a:t>
            </a:r>
            <a:r>
              <a:rPr sz="2200" b="1" i="1" spc="7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181</a:t>
            </a:r>
            <a:r>
              <a:rPr sz="2200" b="1" i="1" spc="7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ЗКУ</a:t>
            </a:r>
            <a:r>
              <a:rPr sz="2200" b="1" i="1" spc="6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визначено</a:t>
            </a:r>
            <a:r>
              <a:rPr sz="2200" b="1" i="1" spc="7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поняття</a:t>
            </a:r>
            <a:r>
              <a:rPr sz="2200" b="1" i="1" spc="8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землеустрою</a:t>
            </a:r>
            <a:r>
              <a:rPr sz="2200" b="1" i="1" spc="7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в</a:t>
            </a:r>
            <a:r>
              <a:rPr sz="2200" b="1" i="1" spc="7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сучасних</a:t>
            </a:r>
            <a:r>
              <a:rPr sz="2200" b="1" i="1" spc="7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умовах</a:t>
            </a:r>
            <a:r>
              <a:rPr sz="2200" b="1" i="1" spc="7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господарювання. </a:t>
            </a:r>
            <a:r>
              <a:rPr sz="2200" b="1" spc="-10" dirty="0">
                <a:latin typeface="Times New Roman"/>
                <a:cs typeface="Times New Roman"/>
              </a:rPr>
              <a:t>Землеустрій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сукупність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соціально-економічних</a:t>
            </a:r>
            <a:r>
              <a:rPr sz="2200" dirty="0">
                <a:latin typeface="Times New Roman"/>
                <a:cs typeface="Times New Roman"/>
              </a:rPr>
              <a:t> та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екологічних заходів, </a:t>
            </a:r>
            <a:r>
              <a:rPr sz="2200" dirty="0">
                <a:latin typeface="Times New Roman"/>
                <a:cs typeface="Times New Roman"/>
              </a:rPr>
              <a:t>спрямованих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на </a:t>
            </a:r>
            <a:r>
              <a:rPr sz="2200" dirty="0">
                <a:latin typeface="Times New Roman"/>
                <a:cs typeface="Times New Roman"/>
              </a:rPr>
              <a:t>регулювання</a:t>
            </a:r>
            <a:r>
              <a:rPr sz="2200" spc="5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земельних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відносин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раціональної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організації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території</a:t>
            </a:r>
            <a:r>
              <a:rPr sz="2200" spc="5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адміністративно- </a:t>
            </a:r>
            <a:r>
              <a:rPr sz="2200" dirty="0">
                <a:latin typeface="Times New Roman"/>
                <a:cs typeface="Times New Roman"/>
              </a:rPr>
              <a:t>територіальних</a:t>
            </a:r>
            <a:r>
              <a:rPr sz="2200" spc="3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одиниць,</a:t>
            </a:r>
            <a:r>
              <a:rPr sz="2200" spc="3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суб'єктів</a:t>
            </a:r>
            <a:r>
              <a:rPr sz="2200" spc="3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господарювання,</a:t>
            </a:r>
            <a:r>
              <a:rPr sz="2200" spc="3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3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здійснюються</a:t>
            </a:r>
            <a:r>
              <a:rPr sz="2200" spc="3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під</a:t>
            </a:r>
            <a:r>
              <a:rPr sz="2200" spc="34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впливом </a:t>
            </a:r>
            <a:r>
              <a:rPr sz="2200" spc="-20" dirty="0">
                <a:latin typeface="Times New Roman"/>
                <a:cs typeface="Times New Roman"/>
              </a:rPr>
              <a:t>суспільно-</a:t>
            </a:r>
            <a:r>
              <a:rPr sz="2200" dirty="0">
                <a:latin typeface="Times New Roman"/>
                <a:cs typeface="Times New Roman"/>
              </a:rPr>
              <a:t>виробничих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відносин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розвитку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продуктивних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сил.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4368" y="3025139"/>
            <a:ext cx="5079491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4" y="2524496"/>
            <a:ext cx="5220076" cy="42287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9192" y="196976"/>
            <a:ext cx="4658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/>
                <a:cs typeface="Times New Roman"/>
              </a:rPr>
              <a:t>Визначення</a:t>
            </a:r>
            <a:r>
              <a:rPr sz="3200" b="1" spc="-1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землеустрою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517" y="1465325"/>
            <a:ext cx="644969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12121"/>
                </a:solidFill>
                <a:latin typeface="Times New Roman"/>
                <a:cs typeface="Times New Roman"/>
              </a:rPr>
              <a:t>Землеустрій</a:t>
            </a:r>
            <a:r>
              <a:rPr sz="2800" b="1" spc="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sz="2800" spc="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це</a:t>
            </a:r>
            <a:r>
              <a:rPr sz="2800" spc="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сукупність  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соціально-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економічних</a:t>
            </a:r>
            <a:r>
              <a:rPr sz="2800" spc="28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та</a:t>
            </a:r>
            <a:r>
              <a:rPr sz="2800" spc="27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екологічних</a:t>
            </a:r>
            <a:r>
              <a:rPr sz="2800" spc="29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заходів,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спрямованих</a:t>
            </a:r>
            <a:r>
              <a:rPr sz="2800" spc="6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2800" spc="6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регулювання</a:t>
            </a:r>
            <a:r>
              <a:rPr sz="2800" spc="6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земельних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відносин</a:t>
            </a:r>
            <a:r>
              <a:rPr sz="2800" spc="29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та</a:t>
            </a:r>
            <a:r>
              <a:rPr sz="2800" spc="29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раціональної</a:t>
            </a:r>
            <a:r>
              <a:rPr sz="2800" spc="29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організації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території</a:t>
            </a:r>
            <a:r>
              <a:rPr sz="2800" spc="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Times New Roman"/>
                <a:cs typeface="Times New Roman"/>
              </a:rPr>
              <a:t>адміністративно-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територіальних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одиниць,</a:t>
            </a:r>
            <a:r>
              <a:rPr sz="2800" spc="12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суб'єктів</a:t>
            </a:r>
            <a:r>
              <a:rPr sz="2800" spc="1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господарювання,</a:t>
            </a:r>
            <a:r>
              <a:rPr sz="2800" spc="1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800" spc="-35" dirty="0">
                <a:solidFill>
                  <a:srgbClr val="212121"/>
                </a:solidFill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517" y="4026153"/>
            <a:ext cx="45300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429510" algn="l"/>
                <a:tab pos="3228340" algn="l"/>
                <a:tab pos="4386580" algn="l"/>
              </a:tabLst>
            </a:pP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здійснюються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800" spc="-6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під	</a:t>
            </a:r>
            <a:r>
              <a:rPr sz="2800" spc="-25" dirty="0">
                <a:solidFill>
                  <a:srgbClr val="212121"/>
                </a:solidFill>
                <a:latin typeface="Times New Roman"/>
                <a:cs typeface="Times New Roman"/>
              </a:rPr>
              <a:t>впливом 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виробничих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відносин</a:t>
            </a:r>
            <a:r>
              <a:rPr sz="28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212121"/>
                </a:solidFill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0065" y="4026153"/>
            <a:ext cx="16300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12121"/>
                </a:solidFill>
                <a:latin typeface="Times New Roman"/>
                <a:cs typeface="Times New Roman"/>
              </a:rPr>
              <a:t>суспільно- розвитку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517" y="4879289"/>
            <a:ext cx="2863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212121"/>
                </a:solidFill>
                <a:latin typeface="Times New Roman"/>
                <a:cs typeface="Times New Roman"/>
              </a:rPr>
              <a:t>продуктивних</a:t>
            </a:r>
            <a:r>
              <a:rPr sz="28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Times New Roman"/>
                <a:cs typeface="Times New Roman"/>
              </a:rPr>
              <a:t>сил.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8688" y="2484119"/>
            <a:ext cx="496214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0334"/>
            <a:ext cx="12039600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Широкий</a:t>
            </a:r>
            <a:r>
              <a:rPr sz="24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спектр</a:t>
            </a:r>
            <a:r>
              <a:rPr sz="2400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визначень</a:t>
            </a:r>
            <a:r>
              <a:rPr sz="24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землеустрою</a:t>
            </a:r>
            <a:r>
              <a:rPr sz="2400" spc="-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пропонується</a:t>
            </a:r>
            <a:r>
              <a:rPr sz="2400" spc="-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у</a:t>
            </a:r>
            <a:r>
              <a:rPr sz="2400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спеціальній</a:t>
            </a:r>
            <a:r>
              <a:rPr sz="2400" spc="-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літературі.</a:t>
            </a:r>
            <a:endParaRPr sz="2400">
              <a:latin typeface="Times New Roman"/>
              <a:cs typeface="Times New Roman"/>
            </a:endParaRPr>
          </a:p>
          <a:p>
            <a:pPr marL="469900" marR="7620" indent="-457200" algn="just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Землеустрій</a:t>
            </a:r>
            <a:r>
              <a:rPr sz="2400" spc="37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визначається</a:t>
            </a:r>
            <a:r>
              <a:rPr sz="2400" spc="37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як</a:t>
            </a:r>
            <a:r>
              <a:rPr sz="2400" spc="37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"цілісна</a:t>
            </a:r>
            <a:r>
              <a:rPr sz="2400" i="1" spc="36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система</a:t>
            </a:r>
            <a:r>
              <a:rPr sz="2400" i="1" spc="37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взаємопов'язаних</a:t>
            </a:r>
            <a:r>
              <a:rPr sz="2400" i="1" spc="37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(організаційних,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правових,</a:t>
            </a:r>
            <a:r>
              <a:rPr sz="2400" i="1" spc="24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організаційно-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господарських,</a:t>
            </a:r>
            <a:r>
              <a:rPr sz="2400" i="1" spc="25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інженерно-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технічних,</a:t>
            </a:r>
            <a:r>
              <a:rPr sz="2400" i="1" spc="24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35" dirty="0">
                <a:solidFill>
                  <a:srgbClr val="212121"/>
                </a:solidFill>
                <a:latin typeface="Times New Roman"/>
                <a:cs typeface="Times New Roman"/>
              </a:rPr>
              <a:t>еколого-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економічних</a:t>
            </a:r>
            <a:r>
              <a:rPr sz="2400" i="1" spc="25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50" dirty="0">
                <a:solidFill>
                  <a:srgbClr val="212121"/>
                </a:solidFill>
                <a:latin typeface="Times New Roman"/>
                <a:cs typeface="Times New Roman"/>
              </a:rPr>
              <a:t>і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соціальних)</a:t>
            </a:r>
            <a:r>
              <a:rPr sz="2400" i="1" spc="39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заходів</a:t>
            </a:r>
            <a:r>
              <a:rPr sz="2400" i="1" spc="40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</a:t>
            </a:r>
            <a:r>
              <a:rPr sz="2400" i="1" spc="40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дій,</a:t>
            </a:r>
            <a:r>
              <a:rPr sz="2400" i="1" spc="40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спрямованих</a:t>
            </a:r>
            <a:r>
              <a:rPr sz="2400" i="1" spc="40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є</a:t>
            </a:r>
            <a:r>
              <a:rPr sz="2400" i="1" spc="40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кінцевому</a:t>
            </a:r>
            <a:r>
              <a:rPr sz="2400" i="1" spc="40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результаті</a:t>
            </a:r>
            <a:r>
              <a:rPr sz="2400" i="1" spc="40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2400" i="1" spc="40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зміну</a:t>
            </a:r>
            <a:r>
              <a:rPr sz="2400" i="1" spc="40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25" dirty="0">
                <a:solidFill>
                  <a:srgbClr val="212121"/>
                </a:solidFill>
                <a:latin typeface="Times New Roman"/>
                <a:cs typeface="Times New Roman"/>
              </a:rPr>
              <a:t>або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вдосконалення</a:t>
            </a:r>
            <a:r>
              <a:rPr sz="2400" i="1" spc="5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існуючого</a:t>
            </a:r>
            <a:r>
              <a:rPr sz="2400" i="1" spc="5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порядку</a:t>
            </a:r>
            <a:r>
              <a:rPr sz="2400" i="1" spc="5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</a:t>
            </a:r>
            <a:r>
              <a:rPr sz="2400" i="1" spc="5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змісту</a:t>
            </a:r>
            <a:r>
              <a:rPr sz="2400" i="1" spc="5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використання</a:t>
            </a:r>
            <a:r>
              <a:rPr sz="2400" i="1" spc="5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або</a:t>
            </a:r>
            <a:r>
              <a:rPr sz="2400" i="1" spc="5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володіння</a:t>
            </a:r>
            <a:r>
              <a:rPr sz="2400" i="1" spc="5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землею.</a:t>
            </a:r>
            <a:r>
              <a:rPr sz="2400" i="1" spc="5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Times New Roman"/>
                <a:cs typeface="Times New Roman"/>
              </a:rPr>
              <a:t>Він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здійснюється</a:t>
            </a:r>
            <a:r>
              <a:rPr sz="2400" i="1" spc="22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</a:t>
            </a:r>
            <a:r>
              <a:rPr sz="2400" i="1" spc="229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метою</a:t>
            </a:r>
            <a:r>
              <a:rPr sz="2400" i="1" spc="22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організації</a:t>
            </a:r>
            <a:r>
              <a:rPr sz="2400" i="1" spc="229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раціонального</a:t>
            </a:r>
            <a:r>
              <a:rPr sz="2400" i="1" spc="22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та</a:t>
            </a:r>
            <a:r>
              <a:rPr sz="2400" i="1" spc="229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найбільш</a:t>
            </a:r>
            <a:r>
              <a:rPr sz="2400" i="1" spc="22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ефективного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використання</a:t>
            </a:r>
            <a:r>
              <a:rPr sz="2400" i="1" spc="2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землі</a:t>
            </a:r>
            <a:r>
              <a:rPr sz="2400" i="1" spc="25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(земельної</a:t>
            </a:r>
            <a:r>
              <a:rPr sz="2400" i="1" spc="25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власності)</a:t>
            </a:r>
            <a:r>
              <a:rPr sz="2400" i="1" spc="2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як</a:t>
            </a:r>
            <a:r>
              <a:rPr sz="2400" i="1" spc="2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400" i="1" spc="2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інтересах</a:t>
            </a:r>
            <a:r>
              <a:rPr sz="2400" i="1" spc="2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окремої</a:t>
            </a:r>
            <a:r>
              <a:rPr sz="2400" i="1" spc="2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людини,</a:t>
            </a:r>
            <a:r>
              <a:rPr sz="2400" i="1" spc="2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так</a:t>
            </a:r>
            <a:r>
              <a:rPr sz="2400" i="1" spc="2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</a:t>
            </a:r>
            <a:r>
              <a:rPr sz="2400" i="1" spc="25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групи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людей</a:t>
            </a:r>
            <a:r>
              <a:rPr sz="2400" i="1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та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суспільства</a:t>
            </a:r>
            <a:r>
              <a:rPr sz="2400" i="1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400" i="1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цілому"</a:t>
            </a:r>
            <a:r>
              <a:rPr sz="2400" i="1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(Л.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Я.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Новаковський,</a:t>
            </a:r>
            <a:r>
              <a:rPr sz="2400" spc="-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A.M.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Третяк);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212121"/>
              </a:buClr>
              <a:buFont typeface="Wingdings"/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"сукупність</a:t>
            </a:r>
            <a:r>
              <a:rPr sz="2400" i="1" spc="4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заходів</a:t>
            </a:r>
            <a:r>
              <a:rPr sz="24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правових,</a:t>
            </a:r>
            <a:r>
              <a:rPr sz="2400" i="1" spc="6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економічних</a:t>
            </a:r>
            <a:r>
              <a:rPr sz="2400" i="1" spc="6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</a:t>
            </a:r>
            <a:r>
              <a:rPr sz="24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технічних,</a:t>
            </a:r>
            <a:r>
              <a:rPr sz="24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спрямованих</a:t>
            </a:r>
            <a:r>
              <a:rPr sz="24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24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раціональну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організацію</a:t>
            </a:r>
            <a:r>
              <a:rPr sz="2400" i="1" spc="2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як</a:t>
            </a:r>
            <a:r>
              <a:rPr sz="2400" i="1" spc="3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території</a:t>
            </a:r>
            <a:r>
              <a:rPr sz="2400" i="1" spc="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усієї</a:t>
            </a:r>
            <a:r>
              <a:rPr sz="2400" i="1" spc="3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країни</a:t>
            </a:r>
            <a:r>
              <a:rPr sz="2400" i="1" spc="2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400" i="1" spc="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цілому,</a:t>
            </a:r>
            <a:r>
              <a:rPr sz="2400" i="1" spc="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так</a:t>
            </a:r>
            <a:r>
              <a:rPr sz="2400" i="1" spc="2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і</a:t>
            </a:r>
            <a:r>
              <a:rPr sz="2400" i="1" spc="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окремих</a:t>
            </a:r>
            <a:r>
              <a:rPr sz="2400" i="1" spc="2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її</a:t>
            </a:r>
            <a:r>
              <a:rPr sz="2400" i="1" spc="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частин,</a:t>
            </a:r>
            <a:r>
              <a:rPr sz="2400" i="1" spc="3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</a:t>
            </a:r>
            <a:r>
              <a:rPr sz="2400" i="1" spc="3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метою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поліпшення</a:t>
            </a:r>
            <a:r>
              <a:rPr sz="2400" i="1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прогресивного</a:t>
            </a:r>
            <a:r>
              <a:rPr sz="2400" i="1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розвитку</a:t>
            </a:r>
            <a:r>
              <a:rPr sz="2400" i="1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народного</a:t>
            </a:r>
            <a:r>
              <a:rPr sz="2400" i="1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господарства"</a:t>
            </a:r>
            <a:r>
              <a:rPr sz="2400" i="1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(С.</a:t>
            </a:r>
            <a:r>
              <a:rPr sz="2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П.</a:t>
            </a:r>
            <a:r>
              <a:rPr sz="2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Кавелін);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12121"/>
              </a:buClr>
              <a:buFont typeface="Wingdings"/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488690" algn="l"/>
                <a:tab pos="4984115" algn="l"/>
                <a:tab pos="7823834" algn="l"/>
                <a:tab pos="10742295" algn="l"/>
              </a:tabLst>
            </a:pP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"стан</a:t>
            </a:r>
            <a:r>
              <a:rPr sz="2400" i="1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певного</a:t>
            </a:r>
            <a:r>
              <a:rPr sz="2400" i="1" spc="3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територіального</a:t>
            </a:r>
            <a:r>
              <a:rPr sz="2400" i="1" spc="3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устрою</a:t>
            </a:r>
            <a:r>
              <a:rPr sz="2400" i="1" spc="3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визначеної</a:t>
            </a:r>
            <a:r>
              <a:rPr sz="2400" i="1" spc="3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частини</a:t>
            </a:r>
            <a:r>
              <a:rPr sz="2400" i="1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просторового</a:t>
            </a:r>
            <a:r>
              <a:rPr sz="2400" i="1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базису,</a:t>
            </a:r>
            <a:r>
              <a:rPr sz="2400" i="1" spc="3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Times New Roman"/>
                <a:cs typeface="Times New Roman"/>
              </a:rPr>
              <a:t>що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створюється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400" i="1" spc="-5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результаті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формування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400" i="1" spc="-20" dirty="0">
                <a:solidFill>
                  <a:srgbClr val="212121"/>
                </a:solidFill>
                <a:latin typeface="Times New Roman"/>
                <a:cs typeface="Times New Roman"/>
              </a:rPr>
              <a:t>земельних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об'єктів";</a:t>
            </a:r>
            <a:r>
              <a:rPr sz="2400" i="1" spc="4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натомість,</a:t>
            </a:r>
            <a:r>
              <a:rPr sz="2400" spc="48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"землевпорядкування</a:t>
            </a:r>
            <a:r>
              <a:rPr sz="2400" i="1" spc="4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sz="2400" i="1" spc="4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територіально-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функціональне</a:t>
            </a:r>
            <a:r>
              <a:rPr sz="2400" i="1" spc="4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планування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землекористування</a:t>
            </a:r>
            <a:r>
              <a:rPr sz="2400" i="1" spc="5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сформованих</a:t>
            </a:r>
            <a:r>
              <a:rPr sz="2400" i="1" spc="5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земельних</a:t>
            </a:r>
            <a:r>
              <a:rPr sz="2400" i="1" spc="5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12121"/>
                </a:solidFill>
                <a:latin typeface="Times New Roman"/>
                <a:cs typeface="Times New Roman"/>
              </a:rPr>
              <a:t>об'єктів"</a:t>
            </a:r>
            <a:r>
              <a:rPr sz="2400" i="1" spc="5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(Войтенко</a:t>
            </a:r>
            <a:r>
              <a:rPr sz="2400" spc="5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С.П.,</a:t>
            </a:r>
            <a:r>
              <a:rPr sz="2400" spc="5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Володін</a:t>
            </a:r>
            <a:r>
              <a:rPr sz="2400" spc="5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М.О.) тощо.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33400"/>
            <a:ext cx="11694795" cy="433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95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Зміст</a:t>
            </a:r>
            <a:r>
              <a:rPr sz="2800" spc="3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навчальної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дисципліни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«Основи</a:t>
            </a:r>
            <a:r>
              <a:rPr sz="2800" spc="3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землеустрою»</a:t>
            </a:r>
            <a:r>
              <a:rPr sz="2800" spc="3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направлений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формування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наступних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b="1" dirty="0">
                <a:latin typeface="Times New Roman"/>
                <a:cs typeface="Times New Roman"/>
              </a:rPr>
              <a:t>омпетентностей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визначених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стандартом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вищої </a:t>
            </a:r>
            <a:r>
              <a:rPr sz="2800" dirty="0">
                <a:latin typeface="Times New Roman"/>
                <a:cs typeface="Times New Roman"/>
              </a:rPr>
              <a:t>освіти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зі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спеціальності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103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«Науки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про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lang="uk-UA" sz="2800" spc="-10" dirty="0" smtClean="0">
                <a:latin typeface="Times New Roman"/>
                <a:cs typeface="Times New Roman"/>
              </a:rPr>
              <a:t>Землю</a:t>
            </a:r>
            <a:r>
              <a:rPr sz="2800" spc="-10" dirty="0" smtClean="0">
                <a:latin typeface="Times New Roman"/>
                <a:cs typeface="Times New Roman"/>
              </a:rPr>
              <a:t>»:</a:t>
            </a:r>
            <a:endParaRPr lang="en-US" sz="2800" spc="-10" dirty="0" smtClean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12700" algn="just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К08. </a:t>
            </a:r>
            <a:r>
              <a:rPr lang="uk-UA" sz="2800" dirty="0" smtClean="0">
                <a:latin typeface="Times New Roman"/>
                <a:cs typeface="Times New Roman"/>
              </a:rPr>
              <a:t>Здатність вчитися і оволодівати сучасними знаннями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12700" marR="12700" algn="just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К22. </a:t>
            </a:r>
            <a:r>
              <a:rPr lang="uk-UA" sz="2800" dirty="0" smtClean="0">
                <a:latin typeface="Times New Roman"/>
                <a:cs typeface="Times New Roman"/>
              </a:rPr>
              <a:t>Здатність ідентифікувати та класифікувати відомі і реєструвати нові об’єкти у </a:t>
            </a:r>
            <a:r>
              <a:rPr lang="uk-UA" sz="2800" dirty="0" err="1" smtClean="0">
                <a:latin typeface="Times New Roman"/>
                <a:cs typeface="Times New Roman"/>
              </a:rPr>
              <a:t>геосферах</a:t>
            </a:r>
            <a:r>
              <a:rPr lang="uk-UA" sz="2800" dirty="0" smtClean="0">
                <a:latin typeface="Times New Roman"/>
                <a:cs typeface="Times New Roman"/>
              </a:rPr>
              <a:t>, їх властивості та притаманні їм процеси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12700" marR="12700" algn="just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К23. </a:t>
            </a:r>
            <a:r>
              <a:rPr lang="uk-UA" sz="2800" dirty="0" smtClean="0">
                <a:latin typeface="Times New Roman"/>
                <a:cs typeface="Times New Roman"/>
              </a:rPr>
              <a:t>Здатність застосовувати технології раціонального використання земельних та водних ресурсів з врахуванням вимог сталого розвитку територій</a:t>
            </a:r>
            <a:r>
              <a:rPr sz="2800" spc="-1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Times New Roman"/>
                <a:cs typeface="Times New Roman"/>
              </a:rPr>
              <a:t>Предмет,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метод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і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завдання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землеустрою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519" y="903859"/>
            <a:ext cx="5908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2875" algn="l"/>
                <a:tab pos="4011929" algn="l"/>
                <a:tab pos="57277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Мета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землеустрою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полягає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9494" y="1330579"/>
            <a:ext cx="2200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раціонального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519" y="1330579"/>
            <a:ext cx="44253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забезпеченні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69515" algn="l"/>
                <a:tab pos="31642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використання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охорони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7817" y="1756994"/>
            <a:ext cx="1133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земель,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519" y="2184273"/>
            <a:ext cx="59112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створенні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сприятливого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екологічного </a:t>
            </a:r>
            <a:r>
              <a:rPr sz="2800" dirty="0">
                <a:latin typeface="Times New Roman"/>
                <a:cs typeface="Times New Roman"/>
              </a:rPr>
              <a:t>середовища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поліпшенні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природних ландшафтів.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411" y="1266444"/>
            <a:ext cx="5175504" cy="25633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9519" y="4010659"/>
            <a:ext cx="51841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18385" algn="l"/>
                <a:tab pos="3213100" algn="l"/>
                <a:tab pos="48774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Предметом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землеустрою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є </a:t>
            </a:r>
            <a:r>
              <a:rPr sz="2800" spc="-10" dirty="0">
                <a:latin typeface="Times New Roman"/>
                <a:cs typeface="Times New Roman"/>
              </a:rPr>
              <a:t>закономірностей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раціональної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03721" y="4010659"/>
            <a:ext cx="195198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marR="5080" indent="-29464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дослідження організації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519" y="4864353"/>
            <a:ext cx="7486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використання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земель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територіального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базису,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1682" y="5291124"/>
            <a:ext cx="158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основного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2031" y="5291124"/>
            <a:ext cx="1003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засобу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519" y="5291124"/>
            <a:ext cx="43948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48535" algn="l"/>
                <a:tab pos="2609215" algn="l"/>
                <a:tab pos="3404870" algn="l"/>
                <a:tab pos="3898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природного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ресурсу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виробництва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метою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4705" y="5717844"/>
            <a:ext cx="2459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збалансованого,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519" y="6144869"/>
            <a:ext cx="7012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раціонального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ефективного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використання.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36" y="327101"/>
            <a:ext cx="11909425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Times New Roman"/>
                <a:cs typeface="Times New Roman"/>
              </a:rPr>
              <a:t>Основними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завданнями</a:t>
            </a:r>
            <a:r>
              <a:rPr sz="2500" b="1" spc="-13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землеустрою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є:</a:t>
            </a: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Times New Roman"/>
                <a:cs typeface="Times New Roman"/>
              </a:rPr>
              <a:t>а)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реалізація</a:t>
            </a:r>
            <a:r>
              <a:rPr sz="2500" spc="3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політики</a:t>
            </a:r>
            <a:r>
              <a:rPr sz="2500" spc="3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держави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щодо</a:t>
            </a:r>
            <a:r>
              <a:rPr sz="2500" spc="3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науково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обґрунтованого</a:t>
            </a:r>
            <a:r>
              <a:rPr sz="2500" spc="3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перерозподілу</a:t>
            </a:r>
            <a:r>
              <a:rPr sz="2500" spc="3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земель, </a:t>
            </a:r>
            <a:r>
              <a:rPr sz="2500" dirty="0">
                <a:latin typeface="Times New Roman"/>
                <a:cs typeface="Times New Roman"/>
              </a:rPr>
              <a:t>формування</a:t>
            </a:r>
            <a:r>
              <a:rPr sz="2500" spc="5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раціональної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системи</a:t>
            </a:r>
            <a:r>
              <a:rPr sz="2500" spc="5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землеволодінь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землекористувань</a:t>
            </a:r>
            <a:r>
              <a:rPr sz="2500" spc="4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</a:t>
            </a:r>
            <a:r>
              <a:rPr sz="2500" spc="45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усуненням </a:t>
            </a:r>
            <a:r>
              <a:rPr sz="2500" dirty="0">
                <a:latin typeface="Times New Roman"/>
                <a:cs typeface="Times New Roman"/>
              </a:rPr>
              <a:t>недоліків</a:t>
            </a:r>
            <a:r>
              <a:rPr sz="2500" spc="39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у</a:t>
            </a:r>
            <a:r>
              <a:rPr sz="2500" spc="4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розташуванні</a:t>
            </a:r>
            <a:r>
              <a:rPr sz="2500" spc="4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земель,</a:t>
            </a:r>
            <a:r>
              <a:rPr sz="2500" spc="4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створення</a:t>
            </a:r>
            <a:r>
              <a:rPr sz="2500" spc="4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екологічно</a:t>
            </a:r>
            <a:r>
              <a:rPr sz="2500" spc="4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сталих</a:t>
            </a:r>
            <a:r>
              <a:rPr sz="2500" spc="39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ландшафтів</a:t>
            </a:r>
            <a:r>
              <a:rPr sz="2500" spc="400" dirty="0">
                <a:latin typeface="Times New Roman"/>
                <a:cs typeface="Times New Roman"/>
              </a:rPr>
              <a:t>  </a:t>
            </a:r>
            <a:r>
              <a:rPr sz="2500" spc="-50" dirty="0">
                <a:latin typeface="Times New Roman"/>
                <a:cs typeface="Times New Roman"/>
              </a:rPr>
              <a:t>і </a:t>
            </a:r>
            <a:r>
              <a:rPr sz="2500" spc="-10" dirty="0">
                <a:latin typeface="Times New Roman"/>
                <a:cs typeface="Times New Roman"/>
              </a:rPr>
              <a:t>агросистем;</a:t>
            </a:r>
            <a:endParaRPr sz="2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500" dirty="0">
                <a:latin typeface="Times New Roman"/>
                <a:cs typeface="Times New Roman"/>
              </a:rPr>
              <a:t>б)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інформаційне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забезпечення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правового,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економічного,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екологічного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містобудівного </a:t>
            </a:r>
            <a:r>
              <a:rPr sz="2500" dirty="0">
                <a:latin typeface="Times New Roman"/>
                <a:cs typeface="Times New Roman"/>
              </a:rPr>
              <a:t>механізму</a:t>
            </a:r>
            <a:r>
              <a:rPr sz="2500" spc="42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регулювання</a:t>
            </a:r>
            <a:r>
              <a:rPr sz="2500" spc="42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земельних</a:t>
            </a:r>
            <a:r>
              <a:rPr sz="2500" spc="41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відносин</a:t>
            </a:r>
            <a:r>
              <a:rPr sz="2500" spc="42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на</a:t>
            </a:r>
            <a:r>
              <a:rPr sz="2500" spc="42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національному,</a:t>
            </a:r>
            <a:r>
              <a:rPr sz="2500" spc="409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регіональному, </a:t>
            </a:r>
            <a:r>
              <a:rPr sz="2500" dirty="0">
                <a:latin typeface="Times New Roman"/>
                <a:cs typeface="Times New Roman"/>
              </a:rPr>
              <a:t>локальному,</a:t>
            </a:r>
            <a:r>
              <a:rPr sz="2500" spc="4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господарському</a:t>
            </a:r>
            <a:r>
              <a:rPr sz="2500" spc="48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рівнях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шляхом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розробки</a:t>
            </a:r>
            <a:r>
              <a:rPr sz="2500" spc="459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пропозицій</a:t>
            </a:r>
            <a:r>
              <a:rPr sz="2500" spc="4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</a:t>
            </a:r>
            <a:r>
              <a:rPr sz="2500" spc="4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встановленню особливого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режиму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умов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використання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земель;</a:t>
            </a:r>
            <a:endParaRPr sz="25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Times New Roman"/>
                <a:cs typeface="Times New Roman"/>
              </a:rPr>
              <a:t>в)</a:t>
            </a:r>
            <a:r>
              <a:rPr sz="2500" spc="5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встановлення</a:t>
            </a:r>
            <a:r>
              <a:rPr sz="2500" spc="52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на</a:t>
            </a:r>
            <a:r>
              <a:rPr sz="2500" spc="509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місцевості</a:t>
            </a:r>
            <a:r>
              <a:rPr sz="2500" spc="51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меж</a:t>
            </a:r>
            <a:r>
              <a:rPr sz="2500" spc="520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адміністративно-</a:t>
            </a:r>
            <a:r>
              <a:rPr sz="2500" dirty="0">
                <a:latin typeface="Times New Roman"/>
                <a:cs typeface="Times New Roman"/>
              </a:rPr>
              <a:t>територіальних</a:t>
            </a:r>
            <a:r>
              <a:rPr sz="2500" spc="509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утворень, </a:t>
            </a:r>
            <a:r>
              <a:rPr sz="2500" dirty="0">
                <a:latin typeface="Times New Roman"/>
                <a:cs typeface="Times New Roman"/>
              </a:rPr>
              <a:t>територій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особливим</a:t>
            </a:r>
            <a:endParaRPr sz="25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2500" dirty="0">
                <a:latin typeface="Times New Roman"/>
                <a:cs typeface="Times New Roman"/>
              </a:rPr>
              <a:t>природоохоронним,</a:t>
            </a:r>
            <a:r>
              <a:rPr sz="2500" spc="6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рекреаційним</a:t>
            </a:r>
            <a:r>
              <a:rPr sz="2500" spc="6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6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заповідним</a:t>
            </a:r>
            <a:r>
              <a:rPr sz="2500" spc="6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режимами,</a:t>
            </a:r>
            <a:r>
              <a:rPr sz="2500" spc="6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меж</a:t>
            </a:r>
            <a:r>
              <a:rPr sz="2500" spc="6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земельних</a:t>
            </a:r>
            <a:r>
              <a:rPr sz="2500" spc="5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ділянок </a:t>
            </a:r>
            <a:r>
              <a:rPr sz="2500" dirty="0">
                <a:latin typeface="Times New Roman"/>
                <a:cs typeface="Times New Roman"/>
              </a:rPr>
              <a:t>власників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землекористувачів;</a:t>
            </a: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500" dirty="0">
                <a:latin typeface="Times New Roman"/>
                <a:cs typeface="Times New Roman"/>
              </a:rPr>
              <a:t>г)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здійснення</a:t>
            </a:r>
            <a:r>
              <a:rPr sz="2500" spc="6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заходів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щодо</a:t>
            </a:r>
            <a:r>
              <a:rPr sz="2500" spc="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прогнозування,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планування,</a:t>
            </a:r>
            <a:r>
              <a:rPr sz="2500" spc="6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організації</a:t>
            </a:r>
            <a:r>
              <a:rPr sz="2500" spc="65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раціонального </a:t>
            </a:r>
            <a:r>
              <a:rPr sz="2500" dirty="0">
                <a:latin typeface="Times New Roman"/>
                <a:cs typeface="Times New Roman"/>
              </a:rPr>
              <a:t>використання</a:t>
            </a:r>
            <a:r>
              <a:rPr sz="2500" spc="7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та</a:t>
            </a:r>
            <a:r>
              <a:rPr sz="2500" spc="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охорони</a:t>
            </a:r>
            <a:r>
              <a:rPr sz="2500" spc="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</a:t>
            </a:r>
            <a:r>
              <a:rPr sz="2500" spc="8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на</a:t>
            </a:r>
            <a:r>
              <a:rPr sz="2500" spc="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національному,</a:t>
            </a:r>
            <a:r>
              <a:rPr sz="2500" spc="7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регіональному,</a:t>
            </a:r>
            <a:r>
              <a:rPr sz="2500" spc="8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локальному</a:t>
            </a:r>
            <a:r>
              <a:rPr sz="2500" spc="80" dirty="0">
                <a:latin typeface="Times New Roman"/>
                <a:cs typeface="Times New Roman"/>
              </a:rPr>
              <a:t>  </a:t>
            </a:r>
            <a:r>
              <a:rPr sz="2500" spc="-50" dirty="0">
                <a:latin typeface="Times New Roman"/>
                <a:cs typeface="Times New Roman"/>
              </a:rPr>
              <a:t>і </a:t>
            </a:r>
            <a:r>
              <a:rPr sz="2500" spc="-25" dirty="0">
                <a:latin typeface="Times New Roman"/>
                <a:cs typeface="Times New Roman"/>
              </a:rPr>
              <a:t>господарському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рівнях;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36" y="219836"/>
            <a:ext cx="11915140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Times New Roman"/>
                <a:cs typeface="Times New Roman"/>
              </a:rPr>
              <a:t>Основними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завданнями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землеустрою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є:</a:t>
            </a: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500" dirty="0">
                <a:latin typeface="Times New Roman"/>
                <a:cs typeface="Times New Roman"/>
              </a:rPr>
              <a:t>ґ)</a:t>
            </a:r>
            <a:r>
              <a:rPr sz="2500" spc="310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організація</a:t>
            </a:r>
            <a:r>
              <a:rPr sz="2500" spc="325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територій</a:t>
            </a:r>
            <a:r>
              <a:rPr sz="2500" spc="315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сільськогосподарських</a:t>
            </a:r>
            <a:r>
              <a:rPr sz="2500" spc="325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підприємств</a:t>
            </a:r>
            <a:r>
              <a:rPr sz="2500" spc="320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із</a:t>
            </a:r>
            <a:r>
              <a:rPr sz="2500" spc="320" dirty="0">
                <a:latin typeface="Times New Roman"/>
                <a:cs typeface="Times New Roman"/>
              </a:rPr>
              <a:t>   </a:t>
            </a:r>
            <a:r>
              <a:rPr sz="2500" spc="-10" dirty="0">
                <a:latin typeface="Times New Roman"/>
                <a:cs typeface="Times New Roman"/>
              </a:rPr>
              <a:t>створенням </a:t>
            </a:r>
            <a:r>
              <a:rPr sz="2500" dirty="0">
                <a:latin typeface="Times New Roman"/>
                <a:cs typeface="Times New Roman"/>
              </a:rPr>
              <a:t>просторових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умов,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що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забезпечують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Times New Roman"/>
                <a:cs typeface="Times New Roman"/>
              </a:rPr>
              <a:t>еколого-</a:t>
            </a:r>
            <a:r>
              <a:rPr sz="2500" dirty="0">
                <a:latin typeface="Times New Roman"/>
                <a:cs typeface="Times New Roman"/>
              </a:rPr>
              <a:t>економічну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оптимізацію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використання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та </a:t>
            </a:r>
            <a:r>
              <a:rPr sz="2500" dirty="0">
                <a:latin typeface="Times New Roman"/>
                <a:cs typeface="Times New Roman"/>
              </a:rPr>
              <a:t>охорони</a:t>
            </a:r>
            <a:r>
              <a:rPr sz="2500" spc="7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</a:t>
            </a:r>
            <a:r>
              <a:rPr sz="2500" spc="8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сільськогосподарського</a:t>
            </a:r>
            <a:r>
              <a:rPr sz="2500" spc="8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призначення,</a:t>
            </a:r>
            <a:r>
              <a:rPr sz="2500" spc="8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впровадження</a:t>
            </a:r>
            <a:r>
              <a:rPr sz="2500" spc="85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прогресивних </a:t>
            </a:r>
            <a:r>
              <a:rPr sz="2500" dirty="0">
                <a:latin typeface="Times New Roman"/>
                <a:cs typeface="Times New Roman"/>
              </a:rPr>
              <a:t>форм</a:t>
            </a:r>
            <a:r>
              <a:rPr sz="2500" spc="5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організації</a:t>
            </a:r>
            <a:r>
              <a:rPr sz="2500" spc="5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управління</a:t>
            </a:r>
            <a:r>
              <a:rPr sz="2500" spc="5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землекористуванням,</a:t>
            </a:r>
            <a:r>
              <a:rPr sz="2500" spc="5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удосконалення</a:t>
            </a:r>
            <a:r>
              <a:rPr sz="2500" spc="5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співвідношення</a:t>
            </a:r>
            <a:r>
              <a:rPr sz="2500" spc="58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і </a:t>
            </a:r>
            <a:r>
              <a:rPr sz="2500" spc="-10" dirty="0">
                <a:latin typeface="Times New Roman"/>
                <a:cs typeface="Times New Roman"/>
              </a:rPr>
              <a:t>розміщення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земельних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угідь,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системи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сівозмін,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сінокосо-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пасовищезмін;</a:t>
            </a:r>
            <a:endParaRPr sz="25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Times New Roman"/>
                <a:cs typeface="Times New Roman"/>
              </a:rPr>
              <a:t>д)</a:t>
            </a:r>
            <a:r>
              <a:rPr sz="2500" spc="48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розробка</a:t>
            </a:r>
            <a:r>
              <a:rPr sz="2500" spc="48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системи</a:t>
            </a:r>
            <a:r>
              <a:rPr sz="2500" spc="5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заходів</a:t>
            </a:r>
            <a:r>
              <a:rPr sz="2500" spc="4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</a:t>
            </a:r>
            <a:r>
              <a:rPr sz="2500" spc="5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збереженню</a:t>
            </a:r>
            <a:r>
              <a:rPr sz="2500" spc="4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4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поліпшенню</a:t>
            </a:r>
            <a:r>
              <a:rPr sz="2500" spc="4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природних</a:t>
            </a:r>
            <a:r>
              <a:rPr sz="2500" spc="4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ландшафтів, </a:t>
            </a:r>
            <a:r>
              <a:rPr sz="2500" dirty="0">
                <a:latin typeface="Times New Roman"/>
                <a:cs typeface="Times New Roman"/>
              </a:rPr>
              <a:t>відновленню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підвищенню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родючості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ґрунтів,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рекультивації</a:t>
            </a:r>
            <a:r>
              <a:rPr sz="2500" spc="6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порушених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spc="-50" dirty="0">
                <a:latin typeface="Times New Roman"/>
                <a:cs typeface="Times New Roman"/>
              </a:rPr>
              <a:t>і </a:t>
            </a:r>
            <a:r>
              <a:rPr sz="2500" dirty="0">
                <a:latin typeface="Times New Roman"/>
                <a:cs typeface="Times New Roman"/>
              </a:rPr>
              <a:t>землюванню</a:t>
            </a:r>
            <a:r>
              <a:rPr sz="2500" spc="38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малопродуктивних</a:t>
            </a:r>
            <a:r>
              <a:rPr sz="2500" spc="38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угідь,</a:t>
            </a:r>
            <a:r>
              <a:rPr sz="2500" spc="38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захисту</a:t>
            </a:r>
            <a:r>
              <a:rPr sz="2500" spc="4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</a:t>
            </a:r>
            <a:r>
              <a:rPr sz="2500" spc="38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від</a:t>
            </a:r>
            <a:r>
              <a:rPr sz="2500" spc="39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ерозії,</a:t>
            </a:r>
            <a:r>
              <a:rPr sz="2500" spc="390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підтоплення, </a:t>
            </a:r>
            <a:r>
              <a:rPr sz="2500" dirty="0">
                <a:latin typeface="Times New Roman"/>
                <a:cs typeface="Times New Roman"/>
              </a:rPr>
              <a:t>висушення,</a:t>
            </a:r>
            <a:r>
              <a:rPr sz="2500" spc="5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зсувів,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вторинного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засолення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заболочення,</a:t>
            </a:r>
            <a:r>
              <a:rPr sz="2500" spc="5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ущільнення,</a:t>
            </a:r>
            <a:r>
              <a:rPr sz="2500" spc="60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забруднення </a:t>
            </a:r>
            <a:r>
              <a:rPr sz="2500" dirty="0">
                <a:latin typeface="Times New Roman"/>
                <a:cs typeface="Times New Roman"/>
              </a:rPr>
              <a:t>промисловими</a:t>
            </a:r>
            <a:r>
              <a:rPr sz="2500" spc="9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відходами</a:t>
            </a:r>
            <a:r>
              <a:rPr sz="2500" spc="1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1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хімічними</a:t>
            </a:r>
            <a:r>
              <a:rPr sz="2500" spc="1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речовинами</a:t>
            </a:r>
            <a:r>
              <a:rPr sz="2500" spc="1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та</a:t>
            </a:r>
            <a:r>
              <a:rPr sz="2500" spc="9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інших</a:t>
            </a:r>
            <a:r>
              <a:rPr sz="2500" spc="1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видів</a:t>
            </a:r>
            <a:r>
              <a:rPr sz="2500" spc="9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деградації,</a:t>
            </a:r>
            <a:r>
              <a:rPr sz="2500" spc="105" dirty="0">
                <a:latin typeface="Times New Roman"/>
                <a:cs typeface="Times New Roman"/>
              </a:rPr>
              <a:t>  </a:t>
            </a:r>
            <a:r>
              <a:rPr sz="2500" spc="-25" dirty="0">
                <a:latin typeface="Times New Roman"/>
                <a:cs typeface="Times New Roman"/>
              </a:rPr>
              <a:t>по </a:t>
            </a:r>
            <a:r>
              <a:rPr sz="2500" dirty="0">
                <a:latin typeface="Times New Roman"/>
                <a:cs typeface="Times New Roman"/>
              </a:rPr>
              <a:t>консервації</a:t>
            </a:r>
            <a:r>
              <a:rPr sz="2500" spc="6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деградованих</a:t>
            </a:r>
            <a:r>
              <a:rPr sz="2500" spc="6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6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малопродуктивних</a:t>
            </a:r>
            <a:r>
              <a:rPr sz="2500" spc="6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земель,</a:t>
            </a:r>
            <a:r>
              <a:rPr sz="2500" spc="60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попередженню</a:t>
            </a:r>
            <a:r>
              <a:rPr sz="2500" spc="595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інших </a:t>
            </a:r>
            <a:r>
              <a:rPr sz="2500" dirty="0">
                <a:latin typeface="Times New Roman"/>
                <a:cs typeface="Times New Roman"/>
              </a:rPr>
              <a:t>негативних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явищ;</a:t>
            </a:r>
            <a:endParaRPr sz="2500">
              <a:latin typeface="Times New Roman"/>
              <a:cs typeface="Times New Roman"/>
            </a:endParaRPr>
          </a:p>
          <a:p>
            <a:pPr marL="12700" marR="11430" algn="just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Times New Roman"/>
                <a:cs typeface="Times New Roman"/>
              </a:rPr>
              <a:t>е)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організація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територій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несільськогосподарських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підприємств,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організацій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установ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з </a:t>
            </a:r>
            <a:r>
              <a:rPr sz="2500" dirty="0">
                <a:latin typeface="Times New Roman"/>
                <a:cs typeface="Times New Roman"/>
              </a:rPr>
              <a:t>метою</a:t>
            </a:r>
            <a:r>
              <a:rPr sz="2500" spc="6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створення</a:t>
            </a:r>
            <a:r>
              <a:rPr sz="2500" spc="5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умов</a:t>
            </a:r>
            <a:r>
              <a:rPr sz="2500" spc="5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ефективного</a:t>
            </a:r>
            <a:r>
              <a:rPr sz="2500" spc="6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землекористування</a:t>
            </a:r>
            <a:r>
              <a:rPr sz="2500" spc="6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та</a:t>
            </a:r>
            <a:r>
              <a:rPr sz="2500" spc="5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обмежень</a:t>
            </a:r>
            <a:r>
              <a:rPr sz="2500" spc="5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6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обтяжень</a:t>
            </a:r>
            <a:r>
              <a:rPr sz="2500" spc="59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у </a:t>
            </a:r>
            <a:r>
              <a:rPr sz="2500" spc="-10" dirty="0">
                <a:latin typeface="Times New Roman"/>
                <a:cs typeface="Times New Roman"/>
              </a:rPr>
              <a:t>використанні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земель.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010" y="568642"/>
            <a:ext cx="11672570" cy="61728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latin typeface="Times New Roman"/>
                <a:cs typeface="Times New Roman"/>
              </a:rPr>
              <a:t>Відповідно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статті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4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закону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України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«Про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землеустрій»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суб'єктами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землеустрою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є:</a:t>
            </a:r>
            <a:endParaRPr sz="2400">
              <a:latin typeface="Times New Roman"/>
              <a:cs typeface="Times New Roman"/>
            </a:endParaRPr>
          </a:p>
          <a:p>
            <a:pPr marL="241300" marR="6350" indent="-233045">
              <a:lnSpc>
                <a:spcPct val="120000"/>
              </a:lnSpc>
              <a:buSzPct val="95833"/>
              <a:buFont typeface="Wingdings"/>
              <a:buChar char=""/>
              <a:tabLst>
                <a:tab pos="241300" algn="l"/>
                <a:tab pos="251460" algn="l"/>
              </a:tabLst>
            </a:pPr>
            <a:r>
              <a:rPr sz="2400" dirty="0">
                <a:latin typeface="Times New Roman"/>
                <a:cs typeface="Times New Roman"/>
              </a:rPr>
              <a:t>	органи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державної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влади,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Верховна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Рада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Крим,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Рада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міністрів </a:t>
            </a:r>
            <a:r>
              <a:rPr sz="2400" spc="-20" dirty="0">
                <a:latin typeface="Times New Roman"/>
                <a:cs typeface="Times New Roman"/>
              </a:rPr>
              <a:t>Автономної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Крим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місцевого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самоврядування;</a:t>
            </a:r>
            <a:endParaRPr sz="2400">
              <a:latin typeface="Times New Roman"/>
              <a:cs typeface="Times New Roman"/>
            </a:endParaRPr>
          </a:p>
          <a:p>
            <a:pPr marL="251460" indent="-243204">
              <a:lnSpc>
                <a:spcPct val="100000"/>
              </a:lnSpc>
              <a:spcBef>
                <a:spcPts val="575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latin typeface="Times New Roman"/>
                <a:cs typeface="Times New Roman"/>
              </a:rPr>
              <a:t>юридичні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фізичні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особи,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здійснюють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землеустрій;</a:t>
            </a:r>
            <a:endParaRPr sz="2400">
              <a:latin typeface="Times New Roman"/>
              <a:cs typeface="Times New Roman"/>
            </a:endParaRPr>
          </a:p>
          <a:p>
            <a:pPr marL="251460" indent="-243204">
              <a:lnSpc>
                <a:spcPct val="100000"/>
              </a:lnSpc>
              <a:spcBef>
                <a:spcPts val="580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землевласники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землекористувачі.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20000"/>
              </a:lnSpc>
            </a:pP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функціональними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спрямуванням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(землевпорядного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процесу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діяльності)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суб’єкти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характеризуються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повноваженнями,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визначеними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Земельним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кодексом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України,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законами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«Про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землеустрій»,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«Про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охорону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земель»,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«Про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державний </a:t>
            </a:r>
            <a:r>
              <a:rPr sz="2400" dirty="0">
                <a:latin typeface="Times New Roman"/>
                <a:cs typeface="Times New Roman"/>
              </a:rPr>
              <a:t>земельний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кадастр»,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«Про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оцінку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земель»,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«Про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природно-</a:t>
            </a:r>
            <a:r>
              <a:rPr sz="2400" dirty="0">
                <a:latin typeface="Times New Roman"/>
                <a:cs typeface="Times New Roman"/>
              </a:rPr>
              <a:t>заповідний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фонд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України»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іншими.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imes New Roman"/>
                <a:cs typeface="Times New Roman"/>
              </a:rPr>
              <a:t>Відповідно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статті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закону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України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«Про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землеустрій»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об'єктами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землеустрою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є:</a:t>
            </a:r>
            <a:endParaRPr sz="2400">
              <a:latin typeface="Times New Roman"/>
              <a:cs typeface="Times New Roman"/>
            </a:endParaRPr>
          </a:p>
          <a:p>
            <a:pPr marL="283210" indent="-273050">
              <a:lnSpc>
                <a:spcPct val="100000"/>
              </a:lnSpc>
              <a:spcBef>
                <a:spcPts val="57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Times New Roman"/>
                <a:cs typeface="Times New Roman"/>
              </a:rPr>
              <a:t>територія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України;</a:t>
            </a:r>
            <a:endParaRPr sz="2400">
              <a:latin typeface="Times New Roman"/>
              <a:cs typeface="Times New Roman"/>
            </a:endParaRPr>
          </a:p>
          <a:p>
            <a:pPr marL="283210" indent="-273050">
              <a:lnSpc>
                <a:spcPct val="100000"/>
              </a:lnSpc>
              <a:spcBef>
                <a:spcPts val="58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адміністративно-</a:t>
            </a:r>
            <a:r>
              <a:rPr sz="2400" dirty="0">
                <a:latin typeface="Times New Roman"/>
                <a:cs typeface="Times New Roman"/>
              </a:rPr>
              <a:t>територіальних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одиниць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частин;</a:t>
            </a:r>
            <a:endParaRPr sz="2400">
              <a:latin typeface="Times New Roman"/>
              <a:cs typeface="Times New Roman"/>
            </a:endParaRPr>
          </a:p>
          <a:p>
            <a:pPr marL="283210" indent="-273050">
              <a:lnSpc>
                <a:spcPct val="100000"/>
              </a:lnSpc>
              <a:spcBef>
                <a:spcPts val="57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землеволодінь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землекористувань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окремі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земельні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ділянки.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3714" y="8331"/>
            <a:ext cx="5834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Суб’єкти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і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об’єкти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землеустрою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95"/>
              </a:spcBef>
            </a:pPr>
            <a:r>
              <a:rPr dirty="0"/>
              <a:t>Принципи</a:t>
            </a:r>
            <a:r>
              <a:rPr spc="-130" dirty="0"/>
              <a:t> </a:t>
            </a:r>
            <a:r>
              <a:rPr spc="-10" dirty="0"/>
              <a:t>землеустрою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056" y="738886"/>
            <a:ext cx="11553825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 marR="5715" indent="-45656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2200" b="1" dirty="0">
                <a:latin typeface="Times New Roman"/>
                <a:cs typeface="Times New Roman"/>
              </a:rPr>
              <a:t>Першочергове</a:t>
            </a:r>
            <a:r>
              <a:rPr sz="2200" b="1" spc="22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вирішення</a:t>
            </a:r>
            <a:r>
              <a:rPr sz="2200" b="1" spc="22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природоохоронних</a:t>
            </a:r>
            <a:r>
              <a:rPr sz="2200" b="1" spc="22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завдань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вимагає</a:t>
            </a:r>
            <a:r>
              <a:rPr sz="2200" spc="2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виключення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із 	</a:t>
            </a:r>
            <a:r>
              <a:rPr sz="2200" dirty="0">
                <a:latin typeface="Times New Roman"/>
                <a:cs typeface="Times New Roman"/>
              </a:rPr>
              <a:t>розгляду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будь-</a:t>
            </a:r>
            <a:r>
              <a:rPr sz="2200" dirty="0">
                <a:latin typeface="Times New Roman"/>
                <a:cs typeface="Times New Roman"/>
              </a:rPr>
              <a:t>якого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варіанту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перерозподілу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</a:t>
            </a:r>
            <a:r>
              <a:rPr sz="2200" spc="5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організації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території,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509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наносять 	</a:t>
            </a:r>
            <a:r>
              <a:rPr sz="2200" dirty="0">
                <a:latin typeface="Times New Roman"/>
                <a:cs typeface="Times New Roman"/>
              </a:rPr>
              <a:t>збитки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навколишньому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природному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середовищу.</a:t>
            </a:r>
            <a:endParaRPr sz="2200">
              <a:latin typeface="Times New Roman"/>
              <a:cs typeface="Times New Roman"/>
            </a:endParaRPr>
          </a:p>
          <a:p>
            <a:pPr marL="468630" marR="5080" indent="-456565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200" b="1" dirty="0">
                <a:latin typeface="Times New Roman"/>
                <a:cs typeface="Times New Roman"/>
              </a:rPr>
              <a:t>Максимальний</a:t>
            </a:r>
            <a:r>
              <a:rPr sz="2200" b="1" spc="26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облік</a:t>
            </a:r>
            <a:r>
              <a:rPr sz="2200" b="1" spc="2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природни</a:t>
            </a:r>
            <a:r>
              <a:rPr sz="2200" dirty="0">
                <a:latin typeface="Times New Roman"/>
                <a:cs typeface="Times New Roman"/>
              </a:rPr>
              <a:t>х,</a:t>
            </a:r>
            <a:r>
              <a:rPr sz="2200" spc="265" dirty="0">
                <a:latin typeface="Times New Roman"/>
                <a:cs typeface="Times New Roman"/>
              </a:rPr>
              <a:t>  </a:t>
            </a:r>
            <a:r>
              <a:rPr sz="2200" spc="-40" dirty="0">
                <a:latin typeface="Times New Roman"/>
                <a:cs typeface="Times New Roman"/>
              </a:rPr>
              <a:t>еколого-</a:t>
            </a:r>
            <a:r>
              <a:rPr sz="2200" dirty="0">
                <a:latin typeface="Times New Roman"/>
                <a:cs typeface="Times New Roman"/>
              </a:rPr>
              <a:t>господарських</a:t>
            </a:r>
            <a:r>
              <a:rPr sz="2200" spc="2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властивостей</a:t>
            </a:r>
            <a:r>
              <a:rPr sz="2200" spc="2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території</a:t>
            </a:r>
            <a:r>
              <a:rPr sz="2200" spc="26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та 	</a:t>
            </a:r>
            <a:r>
              <a:rPr sz="2200" spc="-10" dirty="0">
                <a:latin typeface="Times New Roman"/>
                <a:cs typeface="Times New Roman"/>
              </a:rPr>
              <a:t>екологічної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стійкості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окремих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її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частин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реорганізації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землеволодінь,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землекористувань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і 	</a:t>
            </a:r>
            <a:r>
              <a:rPr sz="2200" dirty="0">
                <a:latin typeface="Times New Roman"/>
                <a:cs typeface="Times New Roman"/>
              </a:rPr>
              <a:t>територіальному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розміщенні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виробництва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його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галузей,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обумовлює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адаптивний 	</a:t>
            </a:r>
            <a:r>
              <a:rPr sz="2200" dirty="0">
                <a:latin typeface="Times New Roman"/>
                <a:cs typeface="Times New Roman"/>
              </a:rPr>
              <a:t>характер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землеустрою,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його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ефективність.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056" y="3086480"/>
            <a:ext cx="4679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  <a:tab pos="2205355" algn="l"/>
              </a:tabLst>
            </a:pPr>
            <a:r>
              <a:rPr sz="2200" b="1" spc="-25" dirty="0">
                <a:latin typeface="Times New Roman"/>
                <a:cs typeface="Times New Roman"/>
              </a:rPr>
              <a:t>3.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Пріоритет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0" dirty="0">
                <a:latin typeface="Times New Roman"/>
                <a:cs typeface="Times New Roman"/>
              </a:rPr>
              <a:t>природоохоронного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8803" y="3086480"/>
            <a:ext cx="6462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240" algn="l"/>
                <a:tab pos="3967479" algn="l"/>
                <a:tab pos="6371590" algn="l"/>
              </a:tabLst>
            </a:pPr>
            <a:r>
              <a:rPr sz="2200" b="1" spc="-50" dirty="0">
                <a:latin typeface="Times New Roman"/>
                <a:cs typeface="Times New Roman"/>
              </a:rPr>
              <a:t>і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сільськогосподарського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землеволодіння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і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056" y="3421456"/>
            <a:ext cx="11551285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землекористування</a:t>
            </a:r>
            <a:r>
              <a:rPr sz="2200" spc="4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4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перерозподілі</a:t>
            </a:r>
            <a:r>
              <a:rPr sz="2200" spc="4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земель</a:t>
            </a:r>
            <a:r>
              <a:rPr sz="2200" spc="4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між</a:t>
            </a:r>
            <a:r>
              <a:rPr sz="2200" spc="4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категоріями</a:t>
            </a:r>
            <a:r>
              <a:rPr sz="2200" spc="45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земельного</a:t>
            </a:r>
            <a:r>
              <a:rPr sz="2200" spc="45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фонду, </a:t>
            </a:r>
            <a:r>
              <a:rPr sz="2200" dirty="0">
                <a:latin typeface="Times New Roman"/>
                <a:cs typeface="Times New Roman"/>
              </a:rPr>
              <a:t>земельними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власниками,</a:t>
            </a:r>
            <a:r>
              <a:rPr sz="2200" spc="-25" dirty="0">
                <a:latin typeface="Times New Roman"/>
                <a:cs typeface="Times New Roman"/>
              </a:rPr>
              <a:t> користувачами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орендарями,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також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окремими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видами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угідь,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що </a:t>
            </a:r>
            <a:r>
              <a:rPr sz="2200" dirty="0">
                <a:latin typeface="Times New Roman"/>
                <a:cs typeface="Times New Roman"/>
              </a:rPr>
              <a:t>викликає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необхідність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обґрунтування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землеустрої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рівня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інтенсивності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використання </a:t>
            </a:r>
            <a:r>
              <a:rPr sz="2200" dirty="0">
                <a:latin typeface="Times New Roman"/>
                <a:cs typeface="Times New Roman"/>
              </a:rPr>
              <a:t>землі,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захисту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сільськогосподарських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угідь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від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вилучення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несільськогосподарських </a:t>
            </a:r>
            <a:r>
              <a:rPr sz="2200" dirty="0">
                <a:latin typeface="Times New Roman"/>
                <a:cs typeface="Times New Roman"/>
              </a:rPr>
              <a:t>цілей,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консервації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порушених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земель.</a:t>
            </a:r>
            <a:endParaRPr sz="220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Times New Roman"/>
                <a:cs typeface="Times New Roman"/>
              </a:rPr>
              <a:t>4.</a:t>
            </a:r>
            <a:r>
              <a:rPr sz="2200" b="1" spc="3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Дотримання</a:t>
            </a:r>
            <a:r>
              <a:rPr sz="2200" b="1" spc="49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при</a:t>
            </a:r>
            <a:r>
              <a:rPr sz="2200" b="1" spc="484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землеустрої</a:t>
            </a:r>
            <a:r>
              <a:rPr sz="2200" b="1" spc="50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вимог</a:t>
            </a:r>
            <a:r>
              <a:rPr sz="2200" b="1" spc="49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законодавства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48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4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викликає</a:t>
            </a:r>
            <a:r>
              <a:rPr sz="2200" spc="49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необхідність </a:t>
            </a:r>
            <a:r>
              <a:rPr sz="2200" dirty="0">
                <a:latin typeface="Times New Roman"/>
                <a:cs typeface="Times New Roman"/>
              </a:rPr>
              <a:t>встановлення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землеустрої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визначеного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правового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режиму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умов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господарювання, </a:t>
            </a:r>
            <a:r>
              <a:rPr sz="2200" dirty="0">
                <a:latin typeface="Times New Roman"/>
                <a:cs typeface="Times New Roman"/>
              </a:rPr>
              <a:t>суворого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дотримання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землевпорядного</a:t>
            </a:r>
            <a:r>
              <a:rPr sz="2200" spc="4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процесу,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створення</a:t>
            </a:r>
            <a:r>
              <a:rPr sz="2200" spc="4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організаційно-територіальних </a:t>
            </a:r>
            <a:r>
              <a:rPr sz="2200" dirty="0">
                <a:latin typeface="Times New Roman"/>
                <a:cs typeface="Times New Roman"/>
              </a:rPr>
              <a:t>умов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регулювання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земельних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відносин.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95"/>
              </a:spcBef>
            </a:pPr>
            <a:r>
              <a:rPr dirty="0"/>
              <a:t>Принципи</a:t>
            </a:r>
            <a:r>
              <a:rPr spc="-120" dirty="0"/>
              <a:t> </a:t>
            </a:r>
            <a:r>
              <a:rPr spc="-10" dirty="0"/>
              <a:t>землеустрою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056" y="749046"/>
            <a:ext cx="1155128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Комплексний</a:t>
            </a:r>
            <a:r>
              <a:rPr sz="2400" b="1" spc="27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характер</a:t>
            </a:r>
            <a:r>
              <a:rPr sz="2400" b="1" spc="27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організації</a:t>
            </a:r>
            <a:r>
              <a:rPr sz="2400" b="1" spc="27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території</a:t>
            </a:r>
            <a:r>
              <a:rPr sz="2400" b="1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виробництва,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визначає </a:t>
            </a:r>
            <a:r>
              <a:rPr sz="2400" dirty="0">
                <a:latin typeface="Times New Roman"/>
                <a:cs typeface="Times New Roman"/>
              </a:rPr>
              <a:t>необхідність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забезпечення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пропорційності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збалансованості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між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землею,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яка </a:t>
            </a:r>
            <a:r>
              <a:rPr sz="2400" dirty="0">
                <a:latin typeface="Times New Roman"/>
                <a:cs typeface="Times New Roman"/>
              </a:rPr>
              <a:t>виділяється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(з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кількісними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якісними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характеристиками)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фондоозброєністю, </a:t>
            </a:r>
            <a:r>
              <a:rPr sz="2400" dirty="0">
                <a:latin typeface="Times New Roman"/>
                <a:cs typeface="Times New Roman"/>
              </a:rPr>
              <a:t>працезабезпе-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ченістю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іншими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параметрами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підприємств,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своєчасного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й </a:t>
            </a:r>
            <a:r>
              <a:rPr sz="2400" dirty="0">
                <a:latin typeface="Times New Roman"/>
                <a:cs typeface="Times New Roman"/>
              </a:rPr>
              <a:t>обов'язкового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створення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необхідної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виробничої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соціальної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інфраструктури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для </a:t>
            </a:r>
            <a:r>
              <a:rPr sz="2400" dirty="0">
                <a:latin typeface="Times New Roman"/>
                <a:cs typeface="Times New Roman"/>
              </a:rPr>
              <a:t>забезпечення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виробництва.</a:t>
            </a:r>
            <a:endParaRPr sz="2400">
              <a:latin typeface="Times New Roman"/>
              <a:cs typeface="Times New Roman"/>
            </a:endParaRPr>
          </a:p>
          <a:p>
            <a:pPr marL="469900" marR="5715" indent="-457834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Екологічна,</a:t>
            </a:r>
            <a:r>
              <a:rPr sz="2400" b="1" spc="19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економічна</a:t>
            </a:r>
            <a:r>
              <a:rPr sz="2400" b="1" spc="20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19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соціальна</a:t>
            </a:r>
            <a:r>
              <a:rPr sz="2400" b="1" spc="20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ефективність</a:t>
            </a:r>
            <a:r>
              <a:rPr sz="2400" b="1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2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що </a:t>
            </a:r>
            <a:r>
              <a:rPr sz="2400" dirty="0">
                <a:latin typeface="Times New Roman"/>
                <a:cs typeface="Times New Roman"/>
              </a:rPr>
              <a:t>вимагає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обґрунтування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всіх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заходів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вдосконалення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землекористування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землеустрою.</a:t>
            </a:r>
            <a:endParaRPr sz="2400">
              <a:latin typeface="Times New Roman"/>
              <a:cs typeface="Times New Roman"/>
            </a:endParaRPr>
          </a:p>
          <a:p>
            <a:pPr marL="469900" marR="5715" indent="-457834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Забезпечення</a:t>
            </a:r>
            <a:r>
              <a:rPr sz="2400" b="1" spc="5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стабільності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землекористування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збереження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стійких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елементів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(доріг,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лісосмуг,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сівозмін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тощо),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обумовлює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пристосування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виробництва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праці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землеустрої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організаційно-територіального </a:t>
            </a:r>
            <a:r>
              <a:rPr sz="2400" spc="-35" dirty="0">
                <a:latin typeface="Times New Roman"/>
                <a:cs typeface="Times New Roman"/>
              </a:rPr>
              <a:t>каркасу,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склався.</a:t>
            </a:r>
            <a:endParaRPr sz="2400">
              <a:latin typeface="Times New Roman"/>
              <a:cs typeface="Times New Roman"/>
            </a:endParaRPr>
          </a:p>
          <a:p>
            <a:pPr marL="469900" marR="6350" indent="-457834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Забезпечення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інтересів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суб'єктів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землю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населення,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проживає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підлягає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землеустрою.</a:t>
            </a:r>
            <a:endParaRPr sz="2400">
              <a:latin typeface="Times New Roman"/>
              <a:cs typeface="Times New Roman"/>
            </a:endParaRPr>
          </a:p>
          <a:p>
            <a:pPr marL="469265" indent="-456565" algn="just">
              <a:lnSpc>
                <a:spcPct val="100000"/>
              </a:lnSpc>
              <a:buAutoNum type="arabicPeriod" startAt="5"/>
              <a:tabLst>
                <a:tab pos="46926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Врахування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перспектив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комплексності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розвитку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території.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02359"/>
            <a:ext cx="1120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Отримані</a:t>
            </a:r>
            <a:r>
              <a:rPr kumimoji="0" lang="uk-UA" sz="2800" b="0" i="0" u="none" strike="noStrike" kern="0" cap="none" spc="32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знання</a:t>
            </a:r>
            <a:r>
              <a:rPr kumimoji="0" lang="uk-UA" sz="2800" b="0" i="0" u="none" strike="noStrike" kern="0" cap="none" spc="32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</a:t>
            </a:r>
            <a:r>
              <a:rPr kumimoji="0" lang="uk-UA" sz="2800" b="0" i="0" u="none" strike="noStrike" kern="0" cap="none" spc="32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навчальної</a:t>
            </a:r>
            <a:r>
              <a:rPr kumimoji="0" lang="uk-UA" sz="2800" b="0" i="0" u="none" strike="noStrike" kern="0" cap="none" spc="30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дисципліни</a:t>
            </a:r>
            <a:r>
              <a:rPr kumimoji="0" lang="uk-UA" sz="2800" b="0" i="0" u="none" strike="noStrike" kern="0" cap="none" spc="33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«Основи</a:t>
            </a:r>
            <a:r>
              <a:rPr kumimoji="0" lang="uk-UA" sz="2800" b="0" i="0" u="none" strike="noStrike" kern="0" cap="none" spc="32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землеустрою»</a:t>
            </a:r>
            <a:r>
              <a:rPr kumimoji="0" lang="uk-UA" sz="2800" b="0" i="0" u="none" strike="noStrike" kern="0" cap="none" spc="32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стануть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складовими</a:t>
            </a:r>
            <a:r>
              <a:rPr kumimoji="0" lang="uk-UA" sz="2800" b="0" i="0" u="none" strike="noStrike" kern="0" cap="none" spc="-1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наступних</a:t>
            </a:r>
            <a:r>
              <a:rPr kumimoji="0" lang="uk-UA" sz="2800" b="0" i="0" u="none" strike="noStrike" kern="0" cap="none" spc="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програмних</a:t>
            </a:r>
            <a:r>
              <a:rPr kumimoji="0" lang="uk-UA" sz="2800" b="1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результатів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навчання</a:t>
            </a:r>
            <a:r>
              <a:rPr kumimoji="0" lang="uk-UA" sz="2800" b="0" i="0" u="none" strike="noStrike" kern="0" cap="none" spc="-1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uk-UA" sz="2800" b="0" i="0" u="none" strike="noStrike" kern="0" cap="none" spc="-25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спеціальністю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103</a:t>
            </a:r>
            <a:r>
              <a:rPr kumimoji="0" lang="uk-UA" sz="2800" b="0" i="0" u="none" strike="noStrike" kern="0" cap="none" spc="-9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«Науки</a:t>
            </a:r>
            <a:r>
              <a:rPr kumimoji="0" lang="uk-UA" sz="2800" b="0" i="0" u="none" strike="noStrike" kern="0" cap="none" spc="-6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про</a:t>
            </a:r>
            <a:r>
              <a:rPr kumimoji="0" lang="uk-UA" sz="2800" b="0" i="0" u="none" strike="noStrike" kern="0" cap="none" spc="-9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Землю»:</a:t>
            </a:r>
            <a:endParaRPr kumimoji="0" lang="en-US" sz="2800" b="0" i="0" u="none" strike="noStrike" kern="0" cap="none" spc="-1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1270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ПР04. </a:t>
            </a:r>
            <a:r>
              <a:rPr kumimoji="0" lang="uk-UA" sz="280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Використовувати інформаційні технології, картографічні та </a:t>
            </a:r>
            <a:r>
              <a:rPr kumimoji="0" lang="uk-UA" sz="2800" i="0" u="none" strike="noStrike" kern="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геоінформаційні</a:t>
            </a:r>
            <a:r>
              <a:rPr kumimoji="0" lang="uk-UA" sz="280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моделі в області </a:t>
            </a:r>
            <a:r>
              <a:rPr kumimoji="0" lang="ru-RU" sz="280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наук про Землю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lang="en-US" sz="2800" b="0" i="0" u="none" strike="noStrike" kern="0" cap="none" spc="-1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ПР06.</a:t>
            </a:r>
            <a:r>
              <a:rPr kumimoji="0" lang="ru-RU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Визначати основні характеристики, процеси, історію і склад Землі як планетарної системи та її </a:t>
            </a:r>
            <a:r>
              <a:rPr kumimoji="0" lang="ru-RU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геосфер</a:t>
            </a:r>
            <a:r>
              <a:rPr kumimoji="0" lang="en-US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/</a:t>
            </a: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ПР10.</a:t>
            </a:r>
            <a:r>
              <a:rPr kumimoji="0" lang="ru-RU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Аналізувати склад і будову </a:t>
            </a:r>
            <a:r>
              <a:rPr kumimoji="0" lang="uk-UA" sz="2800" b="0" i="0" u="none" strike="noStrike" kern="0" cap="none" spc="-1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геосфер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(у відповідності до спеціалізації) на різних просторово-часових</a:t>
            </a:r>
            <a:r>
              <a:rPr kumimoji="0" lang="ru-RU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масштабах. </a:t>
            </a:r>
            <a:endParaRPr kumimoji="0" lang="en-US" sz="2800" b="0" i="0" u="none" strike="noStrike" kern="0" cap="none" spc="-1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ПР16.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Застосовувати ідеї сталого розвитку при розробці технологій раціонального використання земельних та водних ресурсів.</a:t>
            </a: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ПР17. </a:t>
            </a:r>
            <a:r>
              <a:rPr kumimoji="0" lang="uk-UA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Уміти оцінювати наявні та перспективні технології використання водних і земельних ресурсів з урахуванням стійкості геосистем</a:t>
            </a:r>
            <a:r>
              <a:rPr kumimoji="0" lang="ru-RU" sz="2800" b="0" i="0" u="none" strike="noStrike" kern="0" cap="none" spc="-1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lang="en-US" sz="2800" b="0" i="0" u="none" strike="noStrike" kern="0" cap="none" spc="-1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59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1158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навчальної дисципліни здобувачі вищої освіти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skills:</a:t>
            </a:r>
          </a:p>
          <a:p>
            <a:pPr algn="just"/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 навички: письмове, вербальне й невербальне спілкування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привселюдно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часом: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622" y="1801825"/>
            <a:ext cx="7574280" cy="27514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spcBef>
                <a:spcPts val="175"/>
              </a:spcBef>
              <a:tabLst>
                <a:tab pos="967105" algn="l"/>
                <a:tab pos="2686050" algn="l"/>
              </a:tabLst>
            </a:pPr>
            <a:r>
              <a:rPr sz="6000" b="1" dirty="0">
                <a:latin typeface="Times New Roman"/>
                <a:cs typeface="Times New Roman"/>
              </a:rPr>
              <a:t>Поняття</a:t>
            </a:r>
            <a:r>
              <a:rPr sz="6000" b="1" spc="-340" dirty="0">
                <a:latin typeface="Times New Roman"/>
                <a:cs typeface="Times New Roman"/>
              </a:rPr>
              <a:t> </a:t>
            </a:r>
            <a:r>
              <a:rPr sz="6000" b="1" spc="-10" dirty="0">
                <a:latin typeface="Times New Roman"/>
                <a:cs typeface="Times New Roman"/>
              </a:rPr>
              <a:t>землеустрою </a:t>
            </a:r>
            <a:r>
              <a:rPr sz="6000" b="1" spc="-25" dirty="0">
                <a:latin typeface="Times New Roman"/>
                <a:cs typeface="Times New Roman"/>
              </a:rPr>
              <a:t>та</a:t>
            </a:r>
            <a:r>
              <a:rPr sz="6000" b="1" dirty="0">
                <a:latin typeface="Times New Roman"/>
                <a:cs typeface="Times New Roman"/>
              </a:rPr>
              <a:t>	</a:t>
            </a:r>
            <a:r>
              <a:rPr sz="6000" b="1" spc="-20" dirty="0">
                <a:latin typeface="Times New Roman"/>
                <a:cs typeface="Times New Roman"/>
              </a:rPr>
              <a:t>його</a:t>
            </a:r>
            <a:r>
              <a:rPr sz="6000" b="1" dirty="0">
                <a:latin typeface="Times New Roman"/>
                <a:cs typeface="Times New Roman"/>
              </a:rPr>
              <a:t>	</a:t>
            </a:r>
            <a:r>
              <a:rPr sz="6000" b="1" spc="-10" dirty="0">
                <a:latin typeface="Times New Roman"/>
                <a:cs typeface="Times New Roman"/>
              </a:rPr>
              <a:t>основні завдання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429005"/>
            <a:ext cx="104095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imes New Roman"/>
                <a:cs typeface="Times New Roman"/>
              </a:rPr>
              <a:t>План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600">
              <a:latin typeface="Times New Roman"/>
              <a:cs typeface="Times New Roman"/>
            </a:endParaRPr>
          </a:p>
          <a:p>
            <a:pPr marL="756285" marR="5080" indent="-744220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dirty="0">
                <a:latin typeface="Times New Roman"/>
                <a:cs typeface="Times New Roman"/>
              </a:rPr>
              <a:t>Земля</a:t>
            </a:r>
            <a:r>
              <a:rPr sz="3600" spc="1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як</a:t>
            </a:r>
            <a:r>
              <a:rPr sz="3600" spc="1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об’єкт</a:t>
            </a:r>
            <a:r>
              <a:rPr sz="3600" spc="1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і</a:t>
            </a:r>
            <a:r>
              <a:rPr sz="3600" spc="1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матеріальна</a:t>
            </a:r>
            <a:r>
              <a:rPr sz="3600" spc="1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основа</a:t>
            </a:r>
            <a:r>
              <a:rPr sz="3600" spc="1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суспільних відносин</a:t>
            </a:r>
            <a:endParaRPr sz="360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56285" algn="l"/>
              </a:tabLst>
            </a:pPr>
            <a:r>
              <a:rPr sz="3600" dirty="0">
                <a:latin typeface="Times New Roman"/>
                <a:cs typeface="Times New Roman"/>
              </a:rPr>
              <a:t>Історичні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витоки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сучасного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землеустрою</a:t>
            </a:r>
            <a:endParaRPr sz="360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dirty="0">
                <a:latin typeface="Times New Roman"/>
                <a:cs typeface="Times New Roman"/>
              </a:rPr>
              <a:t>Визначення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землеустрою</a:t>
            </a:r>
            <a:endParaRPr sz="360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spc="-30" dirty="0">
                <a:latin typeface="Times New Roman"/>
                <a:cs typeface="Times New Roman"/>
              </a:rPr>
              <a:t>Предмет,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метод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і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завдання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землеустрою</a:t>
            </a:r>
            <a:endParaRPr sz="360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spc="-20" dirty="0">
                <a:latin typeface="Times New Roman"/>
                <a:cs typeface="Times New Roman"/>
              </a:rPr>
              <a:t>Суб’єкти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і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об’єкти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землеустрою</a:t>
            </a:r>
            <a:endParaRPr sz="360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dirty="0">
                <a:latin typeface="Times New Roman"/>
                <a:cs typeface="Times New Roman"/>
              </a:rPr>
              <a:t>Принципи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землеустрою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8728" y="1481327"/>
            <a:ext cx="4716780" cy="38953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0849" y="184530"/>
            <a:ext cx="10391775" cy="568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18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Земля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як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об’єкт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матеріальна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основа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суспільних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відносин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401955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Земля</a:t>
            </a:r>
            <a:r>
              <a:rPr sz="2800" spc="4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5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4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основне</a:t>
            </a:r>
            <a:r>
              <a:rPr sz="2800" spc="50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національне </a:t>
            </a:r>
            <a:r>
              <a:rPr sz="2800" dirty="0">
                <a:latin typeface="Times New Roman"/>
                <a:cs typeface="Times New Roman"/>
              </a:rPr>
              <a:t>багатство,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6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перебуває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особливою </a:t>
            </a:r>
            <a:r>
              <a:rPr sz="2800" dirty="0">
                <a:latin typeface="Times New Roman"/>
                <a:cs typeface="Times New Roman"/>
              </a:rPr>
              <a:t>охороною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держави.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Право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власності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землю</a:t>
            </a:r>
            <a:r>
              <a:rPr sz="2800" spc="56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гарантується</a:t>
            </a:r>
            <a:r>
              <a:rPr sz="2800" spc="560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Конституцією </a:t>
            </a:r>
            <a:r>
              <a:rPr sz="2800" dirty="0">
                <a:latin typeface="Times New Roman"/>
                <a:cs typeface="Times New Roman"/>
              </a:rPr>
              <a:t>України.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Земля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відіграє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важливу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роль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у </a:t>
            </a:r>
            <a:r>
              <a:rPr sz="2800" dirty="0">
                <a:latin typeface="Times New Roman"/>
                <a:cs typeface="Times New Roman"/>
              </a:rPr>
              <a:t>процесі</a:t>
            </a:r>
            <a:r>
              <a:rPr sz="2800" spc="-10" dirty="0">
                <a:latin typeface="Times New Roman"/>
                <a:cs typeface="Times New Roman"/>
              </a:rPr>
              <a:t> соціально-</a:t>
            </a:r>
            <a:r>
              <a:rPr sz="2800" spc="-25" dirty="0">
                <a:latin typeface="Times New Roman"/>
                <a:cs typeface="Times New Roman"/>
              </a:rPr>
              <a:t>економічного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розвитку </a:t>
            </a:r>
            <a:r>
              <a:rPr sz="2800" dirty="0">
                <a:latin typeface="Times New Roman"/>
                <a:cs typeface="Times New Roman"/>
              </a:rPr>
              <a:t>суспільства.</a:t>
            </a:r>
            <a:r>
              <a:rPr sz="2800" spc="3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3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основа</a:t>
            </a:r>
            <a:r>
              <a:rPr sz="2800" spc="35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екосистеми, </a:t>
            </a:r>
            <a:r>
              <a:rPr sz="2800" dirty="0">
                <a:latin typeface="Times New Roman"/>
                <a:cs typeface="Times New Roman"/>
              </a:rPr>
              <a:t>знаряддя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предмет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виробництва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як </a:t>
            </a:r>
            <a:r>
              <a:rPr sz="2800" dirty="0">
                <a:latin typeface="Times New Roman"/>
                <a:cs typeface="Times New Roman"/>
              </a:rPr>
              <a:t>об'єкт</a:t>
            </a:r>
            <a:r>
              <a:rPr sz="2800" spc="1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права</a:t>
            </a:r>
            <a:r>
              <a:rPr sz="2800" spc="1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власності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вона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є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базисом розвитку,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умовою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економічного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прогресу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добробуту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людини.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687" y="1033729"/>
            <a:ext cx="622109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Times New Roman"/>
                <a:cs typeface="Times New Roman"/>
              </a:rPr>
              <a:t>Земля</a:t>
            </a:r>
            <a:r>
              <a:rPr sz="2800" i="1" spc="24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як</a:t>
            </a:r>
            <a:r>
              <a:rPr sz="2800" i="1" spc="26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об'єкт</a:t>
            </a:r>
            <a:r>
              <a:rPr sz="2800" i="1" spc="24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економічних</a:t>
            </a:r>
            <a:r>
              <a:rPr sz="2800" i="1" spc="23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відносин</a:t>
            </a:r>
            <a:r>
              <a:rPr sz="2800" i="1" spc="2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земля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предмет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праці,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знаряддя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засіб </a:t>
            </a:r>
            <a:r>
              <a:rPr sz="2800" dirty="0">
                <a:latin typeface="Times New Roman"/>
                <a:cs typeface="Times New Roman"/>
              </a:rPr>
              <a:t>праці</a:t>
            </a:r>
            <a:r>
              <a:rPr sz="2800" spc="6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виробничі</a:t>
            </a:r>
            <a:r>
              <a:rPr sz="2800" spc="6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відносини,</a:t>
            </a:r>
            <a:r>
              <a:rPr sz="2800" spc="68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які </a:t>
            </a:r>
            <a:r>
              <a:rPr sz="2800" dirty="0">
                <a:latin typeface="Times New Roman"/>
                <a:cs typeface="Times New Roman"/>
              </a:rPr>
              <a:t>виникають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процесі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її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використання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й </a:t>
            </a:r>
            <a:r>
              <a:rPr sz="2800" dirty="0">
                <a:latin typeface="Times New Roman"/>
                <a:cs typeface="Times New Roman"/>
              </a:rPr>
              <a:t>привласнення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результатів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праці.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Земля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природне</a:t>
            </a:r>
            <a:r>
              <a:rPr sz="2800" spc="459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середовище,</a:t>
            </a:r>
            <a:r>
              <a:rPr sz="2800" spc="47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6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якому </a:t>
            </a:r>
            <a:r>
              <a:rPr sz="2800" dirty="0">
                <a:latin typeface="Times New Roman"/>
                <a:cs typeface="Times New Roman"/>
              </a:rPr>
              <a:t>народжується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живе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людина,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природна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687" y="4021963"/>
            <a:ext cx="4583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24965" algn="l"/>
                <a:tab pos="1987550" algn="l"/>
                <a:tab pos="22129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матерія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територіальний існування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2838" y="4448683"/>
            <a:ext cx="18326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розвитку матеріальна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7090" y="4021963"/>
            <a:ext cx="15989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799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простір </a:t>
            </a:r>
            <a:r>
              <a:rPr sz="2800" spc="-50" dirty="0">
                <a:latin typeface="Times New Roman"/>
                <a:cs typeface="Times New Roman"/>
              </a:rPr>
              <a:t>людського</a:t>
            </a:r>
            <a:endParaRPr sz="2800">
              <a:latin typeface="Times New Roman"/>
              <a:cs typeface="Times New Roman"/>
            </a:endParaRPr>
          </a:p>
          <a:p>
            <a:pPr marL="55372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основа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687" y="4875657"/>
            <a:ext cx="20580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суспільства, виробництва.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3195" y="1609344"/>
            <a:ext cx="4504944" cy="3639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087" y="138175"/>
            <a:ext cx="1180338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У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процесі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виробництва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земля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відіграє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неоднакову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роль.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0" marR="8255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  <a:tab pos="558165" algn="l"/>
                <a:tab pos="1135380" algn="l"/>
                <a:tab pos="2205355" algn="l"/>
                <a:tab pos="4331335" algn="l"/>
                <a:tab pos="5316220" algn="l"/>
                <a:tab pos="6662420" algn="l"/>
                <a:tab pos="7352665" algn="l"/>
                <a:tab pos="9444990" algn="l"/>
                <a:tab pos="998347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Як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об'єкт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спрямування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праці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людини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підтримання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чи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підвищення родючості,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продуктивності,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вона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є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предметом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праці;</a:t>
            </a:r>
            <a:endParaRPr sz="2800">
              <a:latin typeface="Times New Roman"/>
              <a:cs typeface="Times New Roman"/>
            </a:endParaRPr>
          </a:p>
          <a:p>
            <a:pPr marL="469900" marR="9525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  <a:tab pos="1115695" algn="l"/>
                <a:tab pos="3150235" algn="l"/>
                <a:tab pos="3487420" algn="l"/>
                <a:tab pos="4459605" algn="l"/>
                <a:tab pos="5756910" algn="l"/>
                <a:tab pos="6342380" algn="l"/>
                <a:tab pos="7385050" algn="l"/>
                <a:tab pos="9051925" algn="l"/>
                <a:tab pos="10195560" algn="l"/>
              </a:tabLst>
            </a:pPr>
            <a:r>
              <a:rPr sz="2800" spc="-25" dirty="0">
                <a:latin typeface="Times New Roman"/>
                <a:cs typeface="Times New Roman"/>
              </a:rPr>
              <a:t>Як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середовище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впливу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певні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предмети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праці,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наприклад </a:t>
            </a:r>
            <a:r>
              <a:rPr sz="2800" dirty="0">
                <a:latin typeface="Times New Roman"/>
                <a:cs typeface="Times New Roman"/>
              </a:rPr>
              <a:t>рослинні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організми,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знаряддям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засобом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праці;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  <a:tab pos="1210310" algn="l"/>
                <a:tab pos="2277110" algn="l"/>
                <a:tab pos="4235450" algn="l"/>
                <a:tab pos="6184900" algn="l"/>
                <a:tab pos="8281034" algn="l"/>
                <a:tab pos="10070465" algn="l"/>
                <a:tab pos="10579735" algn="l"/>
              </a:tabLst>
            </a:pPr>
            <a:r>
              <a:rPr sz="2800" spc="-25" dirty="0">
                <a:latin typeface="Times New Roman"/>
                <a:cs typeface="Times New Roman"/>
              </a:rPr>
              <a:t>Як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отримання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необхідної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суспільству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продукції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засобом </a:t>
            </a:r>
            <a:r>
              <a:rPr sz="2800" spc="-10" dirty="0">
                <a:latin typeface="Times New Roman"/>
                <a:cs typeface="Times New Roman"/>
              </a:rPr>
              <a:t>виробництва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важливим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фактором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сферах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виробництва.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991" y="3741418"/>
            <a:ext cx="5922264" cy="2999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2328</Words>
  <Application>Microsoft Office PowerPoint</Application>
  <PresentationFormat>Широкоэкранный</PresentationFormat>
  <Paragraphs>151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Times New Roman</vt:lpstr>
      <vt:lpstr>Wingdings</vt:lpstr>
      <vt:lpstr>Office Theme</vt:lpstr>
      <vt:lpstr>Основи землеустрою</vt:lpstr>
      <vt:lpstr>Презентация PowerPoint</vt:lpstr>
      <vt:lpstr>Презентация PowerPoint</vt:lpstr>
      <vt:lpstr>Презентация PowerPoint</vt:lpstr>
      <vt:lpstr>Поняття землеустрою та його основні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Новий етап у відносинах між людьми з приводу землі як об’єкту економічних відносин пов'язаний із розвитком відтворювального господарства (обробкою землі та вирощуванням на ній певних культур).</vt:lpstr>
      <vt:lpstr>Історичні витоки сучасного землеустрою</vt:lpstr>
      <vt:lpstr>Презентация PowerPoint</vt:lpstr>
      <vt:lpstr>Презентация PowerPoint</vt:lpstr>
      <vt:lpstr>В післяреволюційний період, згідно Земельного кодексу від 30 жовтня 1922р., землеустрій включав:</vt:lpstr>
      <vt:lpstr>Презентация PowerPoint</vt:lpstr>
      <vt:lpstr>Презентация PowerPoint</vt:lpstr>
      <vt:lpstr>Презентация PowerPoint</vt:lpstr>
      <vt:lpstr>Визначення землеустрою</vt:lpstr>
      <vt:lpstr>Презентация PowerPoint</vt:lpstr>
      <vt:lpstr>Предмет, метод і завдання землеустрою</vt:lpstr>
      <vt:lpstr>Презентация PowerPoint</vt:lpstr>
      <vt:lpstr>Презентация PowerPoint</vt:lpstr>
      <vt:lpstr>Суб’єкти і об’єкти землеустрою</vt:lpstr>
      <vt:lpstr>Принципи землеустрою</vt:lpstr>
      <vt:lpstr>Принципи землеустрою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Герасимчук Олена Леонтіївна</cp:lastModifiedBy>
  <cp:revision>6</cp:revision>
  <dcterms:created xsi:type="dcterms:W3CDTF">2024-09-03T07:40:07Z</dcterms:created>
  <dcterms:modified xsi:type="dcterms:W3CDTF">2024-09-11T05:49:06Z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PowerPoint® 2019</vt:lpwstr>
  </property>
</Properties>
</file>