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75" r:id="rId5"/>
    <p:sldId id="276" r:id="rId6"/>
    <p:sldId id="277" r:id="rId7"/>
    <p:sldId id="278" r:id="rId8"/>
    <p:sldId id="279" r:id="rId9"/>
    <p:sldId id="281" r:id="rId10"/>
    <p:sldId id="282" r:id="rId11"/>
    <p:sldId id="280" r:id="rId12"/>
    <p:sldId id="261" r:id="rId13"/>
    <p:sldId id="262" r:id="rId14"/>
    <p:sldId id="258" r:id="rId15"/>
    <p:sldId id="273" r:id="rId16"/>
    <p:sldId id="274" r:id="rId17"/>
    <p:sldId id="260" r:id="rId18"/>
    <p:sldId id="264" r:id="rId19"/>
    <p:sldId id="265" r:id="rId20"/>
    <p:sldId id="268" r:id="rId21"/>
    <p:sldId id="269" r:id="rId22"/>
    <p:sldId id="267" r:id="rId23"/>
    <p:sldId id="263" r:id="rId24"/>
    <p:sldId id="270" r:id="rId25"/>
    <p:sldId id="271" r:id="rId26"/>
    <p:sldId id="27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0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037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4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2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3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9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8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1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5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5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39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9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0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9B84FD-6EAE-4443-8E41-D74A1A5B3FC7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3946FF6-C82C-42D4-9FCD-7FF23084B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99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uk-UA" dirty="0" smtClean="0"/>
              <a:t>Тема 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200" b="1" dirty="0" smtClean="0"/>
              <a:t>Поняття системи і Її розвитку</a:t>
            </a:r>
            <a:endParaRPr lang="uk-UA" sz="4200" b="1" dirty="0"/>
          </a:p>
        </p:txBody>
      </p:sp>
    </p:spTree>
    <p:extLst>
      <p:ext uri="{BB962C8B-B14F-4D97-AF65-F5344CB8AC3E}">
        <p14:creationId xmlns:p14="http://schemas.microsoft.com/office/powerpoint/2010/main" val="369609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13" y="1068893"/>
            <a:ext cx="10519758" cy="46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743" y="631371"/>
            <a:ext cx="93508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 антропогенезу :</a:t>
            </a:r>
          </a:p>
          <a:p>
            <a:pPr algn="ctr"/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перший – довготривала біологічну еволюцію організму в первісній сім’ї чи зграї. Приблизно 50 тис. років тому людина отримала сучасний вигляд – біологічна еволюція майже завершилась; 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другий – характеризується соціальною еволюцією у вигляді сплеску аграрного виробництва, розподілу праці і появою приватної власності;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третій – розпочався 200–250 років тому, у вигляді індустріальної революції, яка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збільшила продуктивність праці людей завдяки появі машин і технологій.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5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687" y="1114255"/>
            <a:ext cx="114517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складене з частин, поєднання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 елементів, які знаходяться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зв'язках між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чому утворюється певна цілісність, єдність.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систем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жива система,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7" y="3422579"/>
            <a:ext cx="3435556" cy="338995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37413" y="3917225"/>
            <a:ext cx="7330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ціле, що більше суми його частин – система, це коли «2 + 2 = 5»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1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258" y="1089974"/>
            <a:ext cx="10341429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Емерджентність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emergense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поява нового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властивість великих і складних систем мати властивості, не притаманні ні одному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формуючих цю систему елементів.</a:t>
            </a:r>
          </a:p>
          <a:p>
            <a:pPr algn="just">
              <a:lnSpc>
                <a:spcPct val="120000"/>
              </a:lnSpc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 системи це така її частина, яка не підлягає подальшому поділу, щоб виконувати властиві для неї функції (може розглядатися, як безструктурний).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4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754" y="765282"/>
            <a:ext cx="11067804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 сукупністю (множиною) елементів,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мають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 між собою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утворює єдине ціле, тобто видалення одного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елементів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 порушить властивість цілісності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сукупністю елементів єдине ціле має певну мету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призначення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властиве для всієї сукупності елементів, а не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якоїсь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 з них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270" y="0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95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4415" y="154379"/>
            <a:ext cx="73333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функціонування систем</a:t>
            </a: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436" y="1060516"/>
            <a:ext cx="111984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цілісності, полягає у тому, що не можна звести властивості системи до суми властивостей її складових елементів, а з властивостей останніх не випливають властивості системи. Властивості і відношення кожного елемента системи залежать від його місця і функцій в системі. Отже система повинна розглядатись тільки як щось єдине ціле.</a:t>
            </a:r>
          </a:p>
          <a:p>
            <a:pPr marL="457200" indent="-457200" algn="just"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 структурності, означає, що будь-яку систему можна охарактеризувати на основі існуючих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відношень між її елементами, тобто на основі її структури. Поведінка системи обумовлюється поведінкою її окремих елементів і властивостями її структури.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Принцип взаємозалежності системи і середовища, полягає у тому, що система формує і проявляє свої властивості в процесі її взаємодії із середовищем, в якому функціонує дана система і у взаємовідносинах з котрим система відображає свою цілісність.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2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9417" y="415636"/>
            <a:ext cx="73333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функціонування систем</a:t>
            </a: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6281" y="1511779"/>
            <a:ext cx="102365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Принцип ієрархічності, полягає у тому, що будь-яка система може бути елементом системи більш високого порядку, у той час як її елементи можуть бути системами більш низького порядку.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Принцип множинності опису системи, означає, що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принципову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 кожної системи її адекватне пізнання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 побудови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 кількості різних моделей, кожна з яких описує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відображає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 певний аспект системи.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8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71355" y="605642"/>
            <a:ext cx="676893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системи</a:t>
            </a:r>
          </a:p>
          <a:p>
            <a:pPr algn="just">
              <a:lnSpc>
                <a:spcPct val="120000"/>
              </a:lnSpc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51" y="1732104"/>
            <a:ext cx="8640983" cy="397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72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8779" y="676894"/>
            <a:ext cx="1009402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12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здатність системи зберігати свої функціональні</a:t>
            </a:r>
          </a:p>
          <a:p>
            <a:pPr marL="342900" algn="just">
              <a:lnSpc>
                <a:spcPct val="12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або можливість їх відновлення при відхиленні умов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 середовища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оптимальних для неї параметрів.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lnSpc>
                <a:spcPct val="120000"/>
              </a:lnSpc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lnSpc>
                <a:spcPct val="12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здатність системи уникати руйнування.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 істот використовують синонім витривалості – «живучість», у техніці – «надійність», у суднобудуванні – «плавучість»</a:t>
            </a:r>
          </a:p>
        </p:txBody>
      </p:sp>
    </p:spTree>
    <p:extLst>
      <p:ext uri="{BB962C8B-B14F-4D97-AF65-F5344CB8AC3E}">
        <p14:creationId xmlns:p14="http://schemas.microsoft.com/office/powerpoint/2010/main" val="36399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2529" y="1496291"/>
            <a:ext cx="1009402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12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Толерантність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 здатність сприймати ті чи інші несприятливі параметри зовнішнього середовища.</a:t>
            </a:r>
          </a:p>
          <a:p>
            <a:pPr marL="342900" algn="just">
              <a:lnSpc>
                <a:spcPct val="120000"/>
              </a:lnSpc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lnSpc>
                <a:spcPct val="12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 –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властивість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зберігати притаманні їй риси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особливості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умов впливу факторів, що виводять систему з рівноваги.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 системи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 від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а)здатності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 на зовнішній вплив середовища (толерантність);</a:t>
            </a:r>
          </a:p>
          <a:p>
            <a:pPr marL="342900" algn="just">
              <a:lnSpc>
                <a:spcPct val="12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б)стабільності системи, яка визначається її внутрішніми чинниками.</a:t>
            </a:r>
          </a:p>
        </p:txBody>
      </p:sp>
    </p:spTree>
    <p:extLst>
      <p:ext uri="{BB962C8B-B14F-4D97-AF65-F5344CB8AC3E}">
        <p14:creationId xmlns:p14="http://schemas.microsoft.com/office/powerpoint/2010/main" val="367140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312707"/>
            <a:ext cx="101128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План</a:t>
            </a:r>
          </a:p>
          <a:p>
            <a:endParaRPr lang="ru-RU" sz="2800" dirty="0" smtClean="0"/>
          </a:p>
          <a:p>
            <a:pPr marL="342900" indent="-342900">
              <a:buAutoNum type="arabicPeriod"/>
            </a:pPr>
            <a:r>
              <a:rPr lang="uk-UA" sz="2800" dirty="0" smtClean="0"/>
              <a:t> Історичні аспекти антропогенезу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Система, її стан і зміни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Концепція гомеостазу екосистем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Відкритість і стаціонарність </a:t>
            </a:r>
            <a:r>
              <a:rPr lang="ru-RU" sz="2800" dirty="0" smtClean="0"/>
              <a:t>систем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Креативність природи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Саморозвиток </a:t>
            </a:r>
            <a:r>
              <a:rPr lang="uk-UA" sz="2800" dirty="0" smtClean="0"/>
              <a:t>систем</a:t>
            </a:r>
          </a:p>
          <a:p>
            <a:endParaRPr lang="ru-RU" sz="2800" dirty="0" smtClean="0"/>
          </a:p>
          <a:p>
            <a:pPr marL="342900" indent="-3429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0367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79" y="0"/>
            <a:ext cx="10224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28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031" y="0"/>
            <a:ext cx="10189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82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29" y="0"/>
            <a:ext cx="9892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78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536" y="-101621"/>
            <a:ext cx="3437755" cy="228767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33201" y="1738561"/>
            <a:ext cx="96991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Гомеостаз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здатність біологічних систем до саморегуляції при зміні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 навколишнього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середовища; для організму збереження постійність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 середовища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 і стійкість основних фізіологічних функцій при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зміні зовнішніх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гомеостазу – неодмінна умова існування як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 клітин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організмів, так і цілих біологічних співтовариств й екосистем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Гомеостаз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здатність популяції або екосистеми підтримувати стійку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динамічну рівновагу в змінних умовах середовища.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69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245" y="4625903"/>
            <a:ext cx="3437755" cy="228767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66899" y="990416"/>
            <a:ext cx="10462161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Гомеостаз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біосфери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якій взаємодія різноманітних організмів підтримує сталість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газового складу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атмосфери, склад ґрунтів, складу і концентрації солей Світового океану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ін.</a:t>
            </a:r>
          </a:p>
          <a:p>
            <a:pPr algn="just">
              <a:lnSpc>
                <a:spcPct val="120000"/>
              </a:lnSpc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 можна визначити як здатність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геосистем активно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 свою структуру і характер функціонування у просторі та часі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дії змінних умов зовнішнього середовища.</a:t>
            </a: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відповідь на зовнішні дії системи можуть:</a:t>
            </a: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не реагувати на дії;</a:t>
            </a: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б) змінюватися, але в межах інваріанта (інваріантний – незмінний);</a:t>
            </a: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в) зазнавати порушення структури і виходити за межі інваріанта.</a:t>
            </a:r>
          </a:p>
        </p:txBody>
      </p:sp>
    </p:spTree>
    <p:extLst>
      <p:ext uri="{BB962C8B-B14F-4D97-AF65-F5344CB8AC3E}">
        <p14:creationId xmlns:p14="http://schemas.microsoft.com/office/powerpoint/2010/main" val="2995390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245" y="4625903"/>
            <a:ext cx="3437755" cy="228767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97527" y="1227923"/>
            <a:ext cx="107827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Відновлюваність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здатність системи повертатися до первинного стану</a:t>
            </a: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виходу з нього під впливом зовнішнього чинника.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відновлення первинного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 системи може бути різним: від кількох годин (наприклад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відновлення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нормального стану атмосфери після залпового атмосферного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викиду забруднювальних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речовин) до багатьох сотень років (наприклад, відновлення</a:t>
            </a: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ландшафтів субполярного поясу після їх антропогенної деградації).</a:t>
            </a: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відновлення екосистеми не відбувається, це означає, що її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стійкості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був недостатнім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67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019" y="0"/>
            <a:ext cx="4106726" cy="27328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28303" y="2416629"/>
            <a:ext cx="10854047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до самоочищення від забруднення. 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Вирізняється не за характером, механізмами стійкості, а за виглядом дії. Здатність до самоочищення від забруднень може бути віднесена до пружності (якщо забруднення не зумовило великих перебудов у екосистемі) або до відновлюваності (якщо забруднення призвело до виходу екосистеми за межі інваріанта).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59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114" y="402771"/>
            <a:ext cx="1152797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це особливий тип змін, характерними рисами якого є їх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необоротність, спрямованість і закономірність.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Незворотність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властивість процесів довільно протікати у певному напрямку без можливості природного повернення у вихідний стан.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здатність системи змінюватися 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одних напрямках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більшою мірою, ніж в інших. Ця властивість надає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змінам певного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вектору, забезпечує можливість накопичення змін 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 нової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Незворотність у сполученні зі спрямованістю може значною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мірою прискорити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системи. При цьому незворотність буде закріплювати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зміни, що відбуваються, а спрямованість надає змінам найбільш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 характеру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попереджає безцільні хитання з боку вбік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властивість системи відповідати певним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Закономірність забезпечує змінам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причинно-наслідковим зв'язкам, коли за тих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самих обставин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 в системі відбуваються у цілком визначеному напрямку.</a:t>
            </a:r>
          </a:p>
        </p:txBody>
      </p:sp>
    </p:spTree>
    <p:extLst>
      <p:ext uri="{BB962C8B-B14F-4D97-AF65-F5344CB8AC3E}">
        <p14:creationId xmlns:p14="http://schemas.microsoft.com/office/powerpoint/2010/main" val="3619469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9085" y="1566093"/>
            <a:ext cx="98515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озвиток системи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незворотна, спрямована і закономірна зміна системи на основі реалізації властивих їй механізмів самоорганізації.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Феномену розвитку властива деяка суперечливість. 3 одного боку, розвиток передбачає здатність системи зберігати стійкість і протидіяти змінам – без цього не можуть бути забезпечені незворотність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спрямованість. 3 іншого боку – розвиток нерозривно пов'язаний зі здатністю системи до трансформацій.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5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142" y="957943"/>
            <a:ext cx="112231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повинна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 енергію із зовні, тобто бути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мати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змогу здійснювати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 енергією і речовиною із зовнішнім середовищем.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 умов розвитку системи є метаболізм, тобто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 речовиною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 системи, а також необхідність збереження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 структури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системи, її самоорганізація – стаціонарність.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– це стан динамічної рівноваги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системи, при якому деякі істотні для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величини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характеристики не змінюються з часом.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стаціонарності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 гомеостазом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358" y="3902258"/>
            <a:ext cx="5327413" cy="29557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347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6265"/>
            <a:ext cx="1189907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результаті вивчення дисципліни здобувач повинен: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н а т и</a:t>
            </a:r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принципи, завдання методи управління сталим розвитком;</a:t>
            </a:r>
          </a:p>
          <a:p>
            <a:pPr marL="285750" indent="-285750" algn="just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 розвитку;</a:t>
            </a:r>
          </a:p>
          <a:p>
            <a:pPr marL="285750" indent="-285750" algn="just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тенденції, стратегічні засади та перспективні напрями сталого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України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глобальному середовищі;</a:t>
            </a:r>
          </a:p>
          <a:p>
            <a:pPr marL="285750" indent="-285750" algn="just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засади сталого розвитку природно- ресурсного потенціалу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включаючи земельні і водні ресурси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 складову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умови гарантування природно-техногенної та екологічної безпеки тощо;</a:t>
            </a:r>
          </a:p>
          <a:p>
            <a:pPr marL="285750" indent="-285750" algn="just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базу природоохоронного законодавства у сфері охорони водних ресурсів та збереження річкових екологічних коридорів; </a:t>
            </a:r>
          </a:p>
          <a:p>
            <a:pPr marL="285750" indent="-285750" algn="just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 впливу сільськогосподарської діяльності та урбанізації на стан земельних та водних ресурсів; </a:t>
            </a:r>
          </a:p>
          <a:p>
            <a:pPr marL="285750" indent="-285750" algn="just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методологічні основи моделювання та прогнозування стану водних ресурсів, загальну концепцію природокористування водними ресурсами; принципи національного басейнового управління водними ресурсами. </a:t>
            </a:r>
          </a:p>
        </p:txBody>
      </p:sp>
    </p:spTree>
    <p:extLst>
      <p:ext uri="{BB962C8B-B14F-4D97-AF65-F5344CB8AC3E}">
        <p14:creationId xmlns:p14="http://schemas.microsoft.com/office/powerpoint/2010/main" val="792817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314" y="1719943"/>
            <a:ext cx="11223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Гомеостаз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homoios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подібний, однаковий і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stasis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відносна динамічна сталість складу і властивостей системи.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Стаціонарність 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гомеостаз системи забезпечують її стійкість і самобутність.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Відкритість системи. Будь-які перетворення системи потребують від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неї витрат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енергії, особливо при трансформаціях так званого прогресивного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типу (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від простого до складного, від нижчого до вищого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трактуватися як процес накопичення 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 енергії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4397599"/>
            <a:ext cx="3969739" cy="24880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61994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1114" y="827314"/>
            <a:ext cx="47352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свого розвитку будь-яка система має «вирішити» дві принципові проблеми. 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- вона повинна десь отримувати енергію.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- вона має бути певним чином внутрішньо структурована (організована).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66" y="2026429"/>
            <a:ext cx="5103564" cy="319871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98714" y="5225142"/>
            <a:ext cx="10178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має бути відкритою, тобто мати обмін із зовнішнім середовищем. Тільки за такої умови система може забезпечити приплив енергії.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0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87533"/>
            <a:ext cx="118990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результаті вивчення дисципліни здобувач повинен: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вміти: </a:t>
            </a:r>
          </a:p>
          <a:p>
            <a:pPr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прогнозні та програмні документи сталого розвитку територій;</a:t>
            </a:r>
          </a:p>
          <a:p>
            <a:pPr marL="285750" indent="-285750" algn="just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розвитку території та її ресурсний потенціал на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збалансованості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 рішення щодо модернізації управління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земельними і водними ресурсами в контексті забезпечення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 розвитку територій, використовуючи європейські підходи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вітчизняний досвід.</a:t>
            </a:r>
          </a:p>
        </p:txBody>
      </p:sp>
    </p:spTree>
    <p:extLst>
      <p:ext uri="{BB962C8B-B14F-4D97-AF65-F5344CB8AC3E}">
        <p14:creationId xmlns:p14="http://schemas.microsoft.com/office/powerpoint/2010/main" val="219087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999" y="478971"/>
            <a:ext cx="96556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Сонця і його планет відбувалося 5,5 млрд років тому.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Зародження на Землі життя відбувалося внаслідок сприятливих фізично-хімічних умов, що створилися на планеті через 1,5–2,0 млрд років первісних геологічних перетворень. Зародилася сукупність речовин, які сьогодні називають «сферами».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782" y="2558823"/>
            <a:ext cx="7198968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8314" y="432138"/>
            <a:ext cx="98297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наступні 1,5–2,0 млрд років відбувалися складні хімічні перетворення первинних абіотичних речовин –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прихованого життя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коли з’явилися речовини з примітивними ознаками живого. Далі розпочалася еволюція живої речовини.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Сферова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 Землі» ускладнилася – з’явилася жива речовина, середовищем існування якої стали три види абіотичних первинних речовин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2873829"/>
            <a:ext cx="7436395" cy="34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6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7429" y="629922"/>
            <a:ext cx="9895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Біосфера – це не лише жива речовина, а і та локальна частка абіотичного середовища, без якого неможливе функціонування будь-яких живих організмів.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662" y="1830251"/>
            <a:ext cx="8529930" cy="427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486" y="1197427"/>
            <a:ext cx="926374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Абіотична речовина реагує на дію за законом механіки – відповідь на дію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дорівнє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дії і направлена в протилежний бік. 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Біотична речовина відповідає на дію складніше – частково у вигляді опору (протидії) і частково у вигляді пристосування. 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 організмів до зовнішньої дії здійснюється двома шляхами – у вигляді адаптації на генному рівні протягом тривалого часу еволюції або шляхом оперативного регулювання.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1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8941" y="1099458"/>
            <a:ext cx="9492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АНТРОПОГЕНЕЗ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і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γένεδις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цілісний процес становлення людини як виду, її фізичного типу, соціальної життєдіяльності і всього соціального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739" y="2413906"/>
            <a:ext cx="6626489" cy="388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9663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400</TotalTime>
  <Words>1692</Words>
  <Application>Microsoft Office PowerPoint</Application>
  <PresentationFormat>Широкоэкранный</PresentationFormat>
  <Paragraphs>124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Times New Roman</vt:lpstr>
      <vt:lpstr>Tw Cen MT</vt:lpstr>
      <vt:lpstr>Wingdings</vt:lpstr>
      <vt:lpstr>Капля</vt:lpstr>
      <vt:lpstr>Тема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Герасимчук Олена Леонтіївна</dc:creator>
  <cp:lastModifiedBy>Герасимчук Олена Леонтіївна</cp:lastModifiedBy>
  <cp:revision>33</cp:revision>
  <dcterms:created xsi:type="dcterms:W3CDTF">2024-09-04T12:49:00Z</dcterms:created>
  <dcterms:modified xsi:type="dcterms:W3CDTF">2024-09-10T06:49:13Z</dcterms:modified>
</cp:coreProperties>
</file>