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57" r:id="rId4"/>
    <p:sldId id="262" r:id="rId5"/>
    <p:sldId id="258" r:id="rId6"/>
    <p:sldId id="267" r:id="rId7"/>
    <p:sldId id="266" r:id="rId8"/>
    <p:sldId id="268" r:id="rId9"/>
    <p:sldId id="270" r:id="rId10"/>
    <p:sldId id="271" r:id="rId11"/>
    <p:sldId id="269" r:id="rId12"/>
    <p:sldId id="272" r:id="rId13"/>
    <p:sldId id="273" r:id="rId14"/>
    <p:sldId id="274" r:id="rId15"/>
    <p:sldId id="275" r:id="rId16"/>
    <p:sldId id="276" r:id="rId17"/>
    <p:sldId id="277" r:id="rId18"/>
    <p:sldId id="278" r:id="rId19"/>
    <p:sldId id="279" r:id="rId20"/>
    <p:sldId id="280" r:id="rId21"/>
    <p:sldId id="265" r:id="rId22"/>
    <p:sldId id="260" r:id="rId23"/>
    <p:sldId id="261" r:id="rId24"/>
    <p:sldId id="263" r:id="rId25"/>
    <p:sldId id="264"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4" d="100"/>
          <a:sy n="54" d="100"/>
        </p:scale>
        <p:origin x="604"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E9B84FD-6EAE-4443-8E41-D74A1A5B3FC7}" type="datetimeFigureOut">
              <a:rPr lang="ru-RU" smtClean="0"/>
              <a:t>18.09.2024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3481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9B84FD-6EAE-4443-8E41-D74A1A5B3FC7}" type="datetimeFigureOut">
              <a:rPr lang="ru-RU" smtClean="0"/>
              <a:t>18.09.2024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140270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9B84FD-6EAE-4443-8E41-D74A1A5B3FC7}" type="datetimeFigureOut">
              <a:rPr lang="ru-RU" smtClean="0"/>
              <a:t>18.09.2024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37957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9B84FD-6EAE-4443-8E41-D74A1A5B3FC7}" type="datetimeFigureOut">
              <a:rPr lang="ru-RU" smtClean="0"/>
              <a:t>18.09.2024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946FF6-C82C-42D4-9FCD-7FF23084B771}"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77037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9B84FD-6EAE-4443-8E41-D74A1A5B3FC7}" type="datetimeFigureOut">
              <a:rPr lang="ru-RU" smtClean="0"/>
              <a:t>18.09.2024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777744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E9B84FD-6EAE-4443-8E41-D74A1A5B3FC7}" type="datetimeFigureOut">
              <a:rPr lang="ru-RU" smtClean="0"/>
              <a:t>18.09.2024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2659525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E9B84FD-6EAE-4443-8E41-D74A1A5B3FC7}" type="datetimeFigureOut">
              <a:rPr lang="ru-RU" smtClean="0"/>
              <a:t>18.09.2024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3318838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E9B84FD-6EAE-4443-8E41-D74A1A5B3FC7}" type="datetimeFigureOut">
              <a:rPr lang="ru-RU" smtClean="0"/>
              <a:t>18.09.2024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3293397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E9B84FD-6EAE-4443-8E41-D74A1A5B3FC7}" type="datetimeFigureOut">
              <a:rPr lang="ru-RU" smtClean="0"/>
              <a:t>18.09.2024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160430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E9B84FD-6EAE-4443-8E41-D74A1A5B3FC7}" type="datetimeFigureOut">
              <a:rPr lang="ru-RU" smtClean="0"/>
              <a:t>18.09.2024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402458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E9B84FD-6EAE-4443-8E41-D74A1A5B3FC7}" type="datetimeFigureOut">
              <a:rPr lang="ru-RU" smtClean="0"/>
              <a:t>18.09.2024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145711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E9B84FD-6EAE-4443-8E41-D74A1A5B3FC7}" type="datetimeFigureOut">
              <a:rPr lang="ru-RU" smtClean="0"/>
              <a:t>18.09.2024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116565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E9B84FD-6EAE-4443-8E41-D74A1A5B3FC7}" type="datetimeFigureOut">
              <a:rPr lang="ru-RU" smtClean="0"/>
              <a:t>18.09.2024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3584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E9B84FD-6EAE-4443-8E41-D74A1A5B3FC7}" type="datetimeFigureOut">
              <a:rPr lang="ru-RU" smtClean="0"/>
              <a:t>18.09.2024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252475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E9B84FD-6EAE-4443-8E41-D74A1A5B3FC7}" type="datetimeFigureOut">
              <a:rPr lang="ru-RU" smtClean="0"/>
              <a:t>18.09.2024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226539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9B84FD-6EAE-4443-8E41-D74A1A5B3FC7}" type="datetimeFigureOut">
              <a:rPr lang="ru-RU" smtClean="0"/>
              <a:t>18.09.2024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309949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E9B84FD-6EAE-4443-8E41-D74A1A5B3FC7}" type="datetimeFigureOut">
              <a:rPr lang="ru-RU" smtClean="0"/>
              <a:t>18.09.2024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3946FF6-C82C-42D4-9FCD-7FF23084B771}" type="slidenum">
              <a:rPr lang="ru-RU" smtClean="0"/>
              <a:t>‹#›</a:t>
            </a:fld>
            <a:endParaRPr lang="ru-RU"/>
          </a:p>
        </p:txBody>
      </p:sp>
    </p:spTree>
    <p:extLst>
      <p:ext uri="{BB962C8B-B14F-4D97-AF65-F5344CB8AC3E}">
        <p14:creationId xmlns:p14="http://schemas.microsoft.com/office/powerpoint/2010/main" val="224010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E9B84FD-6EAE-4443-8E41-D74A1A5B3FC7}" type="datetimeFigureOut">
              <a:rPr lang="ru-RU" smtClean="0"/>
              <a:t>18.09.2024</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3946FF6-C82C-42D4-9FCD-7FF23084B771}" type="slidenum">
              <a:rPr lang="ru-RU" smtClean="0"/>
              <a:t>‹#›</a:t>
            </a:fld>
            <a:endParaRPr lang="ru-RU"/>
          </a:p>
        </p:txBody>
      </p:sp>
    </p:spTree>
    <p:extLst>
      <p:ext uri="{BB962C8B-B14F-4D97-AF65-F5344CB8AC3E}">
        <p14:creationId xmlns:p14="http://schemas.microsoft.com/office/powerpoint/2010/main" val="37469960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uk-UA" dirty="0" smtClean="0"/>
              <a:t>Тема 1</a:t>
            </a:r>
            <a:endParaRPr lang="ru-RU" dirty="0"/>
          </a:p>
        </p:txBody>
      </p:sp>
      <p:sp>
        <p:nvSpPr>
          <p:cNvPr id="3" name="Подзаголовок 2"/>
          <p:cNvSpPr>
            <a:spLocks noGrp="1"/>
          </p:cNvSpPr>
          <p:nvPr>
            <p:ph type="subTitle" idx="1"/>
          </p:nvPr>
        </p:nvSpPr>
        <p:spPr/>
        <p:txBody>
          <a:bodyPr>
            <a:noAutofit/>
          </a:bodyPr>
          <a:lstStyle/>
          <a:p>
            <a:pPr algn="r"/>
            <a:r>
              <a:rPr lang="uk-UA" sz="3200" b="1" dirty="0" smtClean="0"/>
              <a:t>Вступ. </a:t>
            </a:r>
          </a:p>
          <a:p>
            <a:pPr algn="r"/>
            <a:r>
              <a:rPr lang="uk-UA" sz="3200" b="1" dirty="0" smtClean="0"/>
              <a:t>Проблеми забруднення природних вод</a:t>
            </a:r>
            <a:endParaRPr lang="uk-UA" sz="3200" b="1" dirty="0"/>
          </a:p>
        </p:txBody>
      </p:sp>
    </p:spTree>
    <p:extLst>
      <p:ext uri="{BB962C8B-B14F-4D97-AF65-F5344CB8AC3E}">
        <p14:creationId xmlns:p14="http://schemas.microsoft.com/office/powerpoint/2010/main" val="3696095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00250" y="85487"/>
            <a:ext cx="9357756" cy="5490076"/>
          </a:xfrm>
          <a:prstGeom prst="rect">
            <a:avLst/>
          </a:prstGeom>
        </p:spPr>
      </p:pic>
      <p:sp>
        <p:nvSpPr>
          <p:cNvPr id="4" name="Прямоугольник 3"/>
          <p:cNvSpPr/>
          <p:nvPr/>
        </p:nvSpPr>
        <p:spPr>
          <a:xfrm>
            <a:off x="1500250" y="5753692"/>
            <a:ext cx="9266711" cy="769441"/>
          </a:xfrm>
          <a:prstGeom prst="rect">
            <a:avLst/>
          </a:prstGeom>
        </p:spPr>
        <p:txBody>
          <a:bodyPr wrap="square">
            <a:spAutoFit/>
          </a:bodyPr>
          <a:lstStyle/>
          <a:p>
            <a:pPr algn="just"/>
            <a:r>
              <a:rPr lang="uk-UA" sz="2200" dirty="0">
                <a:solidFill>
                  <a:prstClr val="black"/>
                </a:solidFill>
                <a:latin typeface="Times New Roman" panose="02020603050405020304" pitchFamily="18" charset="0"/>
                <a:cs typeface="Times New Roman" panose="02020603050405020304" pitchFamily="18" charset="0"/>
              </a:rPr>
              <a:t>Частка населення за країнами, які використовують вдосконалені санітарні засоби</a:t>
            </a:r>
            <a:endParaRPr lang="ru-RU" dirty="0"/>
          </a:p>
        </p:txBody>
      </p:sp>
    </p:spTree>
    <p:extLst>
      <p:ext uri="{BB962C8B-B14F-4D97-AF65-F5344CB8AC3E}">
        <p14:creationId xmlns:p14="http://schemas.microsoft.com/office/powerpoint/2010/main" val="374642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
            <a:ext cx="9503229" cy="5607049"/>
          </a:xfrm>
          <a:prstGeom prst="rect">
            <a:avLst/>
          </a:prstGeom>
        </p:spPr>
      </p:pic>
      <p:sp>
        <p:nvSpPr>
          <p:cNvPr id="2" name="Прямоугольник 1"/>
          <p:cNvSpPr/>
          <p:nvPr/>
        </p:nvSpPr>
        <p:spPr>
          <a:xfrm>
            <a:off x="166255" y="5378164"/>
            <a:ext cx="11883242" cy="1446550"/>
          </a:xfrm>
          <a:prstGeom prst="rect">
            <a:avLst/>
          </a:prstGeom>
        </p:spPr>
        <p:txBody>
          <a:bodyPr wrap="square">
            <a:spAutoFit/>
          </a:bodyPr>
          <a:lstStyle/>
          <a:p>
            <a:pPr algn="just"/>
            <a:r>
              <a:rPr lang="uk-UA" sz="2200" dirty="0" smtClean="0">
                <a:latin typeface="Times New Roman" panose="02020603050405020304" pitchFamily="18" charset="0"/>
                <a:cs typeface="Times New Roman" panose="02020603050405020304" pitchFamily="18" charset="0"/>
              </a:rPr>
              <a:t>Щороку близько 1,7 мільйона людей помирають від </a:t>
            </a:r>
            <a:r>
              <a:rPr lang="uk-UA" sz="2200" dirty="0" err="1" smtClean="0">
                <a:latin typeface="Times New Roman" panose="02020603050405020304" pitchFamily="18" charset="0"/>
                <a:cs typeface="Times New Roman" panose="02020603050405020304" pitchFamily="18" charset="0"/>
              </a:rPr>
              <a:t>діарейних</a:t>
            </a:r>
            <a:r>
              <a:rPr lang="uk-UA" sz="2200" dirty="0" smtClean="0">
                <a:latin typeface="Times New Roman" panose="02020603050405020304" pitchFamily="18" charset="0"/>
                <a:cs typeface="Times New Roman" panose="02020603050405020304" pitchFamily="18" charset="0"/>
              </a:rPr>
              <a:t> захворювань, пов'язаних із небезпечною питною водою, недостатньою санітарією та поганою гігієною, наприклад, миття рук з </a:t>
            </a:r>
            <a:r>
              <a:rPr lang="uk-UA" sz="2200" dirty="0" err="1" smtClean="0">
                <a:latin typeface="Times New Roman" panose="02020603050405020304" pitchFamily="18" charset="0"/>
                <a:cs typeface="Times New Roman" panose="02020603050405020304" pitchFamily="18" charset="0"/>
              </a:rPr>
              <a:t>милом</a:t>
            </a:r>
            <a:r>
              <a:rPr lang="uk-UA" sz="2200" dirty="0" smtClean="0">
                <a:latin typeface="Times New Roman" panose="02020603050405020304" pitchFamily="18" charset="0"/>
                <a:cs typeface="Times New Roman" panose="02020603050405020304" pitchFamily="18" charset="0"/>
              </a:rPr>
              <a:t>. Майже всі ці випадки смерті знаходяться в країнах, що розвиваються, і близько 90% з них трапляються серед дітей у віці до 5 років</a:t>
            </a:r>
            <a:endParaRPr lang="uk-UA" sz="2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695709" y="1184953"/>
            <a:ext cx="2161308" cy="3816429"/>
          </a:xfrm>
          <a:prstGeom prst="rect">
            <a:avLst/>
          </a:prstGeom>
        </p:spPr>
        <p:txBody>
          <a:bodyPr wrap="square">
            <a:spAutoFit/>
          </a:bodyPr>
          <a:lstStyle/>
          <a:p>
            <a:pPr algn="just"/>
            <a:r>
              <a:rPr lang="uk-UA" sz="2200" dirty="0" smtClean="0">
                <a:latin typeface="Times New Roman" panose="02020603050405020304" pitchFamily="18" charset="0"/>
                <a:cs typeface="Times New Roman" panose="02020603050405020304" pitchFamily="18" charset="0"/>
              </a:rPr>
              <a:t>Смерть за країнами від діареї, спричиненої небезпечною водою, непокращеною санітарією та поганою гігієною у дітей віком до 5 років</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79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8145" y="1166842"/>
            <a:ext cx="10960925" cy="5262979"/>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Погіршення кризи води є проблемою соціальної справедливості; бідним людям частіше не вистачає чистої води та санітарії, ніж заможним людям в подібних районах.</a:t>
            </a:r>
            <a:r>
              <a:rPr lang="ru-RU" sz="2400" dirty="0" smtClean="0">
                <a:latin typeface="Times New Roman" panose="02020603050405020304" pitchFamily="18" charset="0"/>
                <a:cs typeface="Times New Roman" panose="02020603050405020304" pitchFamily="18" charset="0"/>
              </a:rPr>
              <a:t> </a:t>
            </a:r>
          </a:p>
          <a:p>
            <a:pPr algn="just"/>
            <a:r>
              <a:rPr lang="ru-RU" sz="2400" dirty="0" smtClean="0">
                <a:latin typeface="Times New Roman" panose="02020603050405020304" pitchFamily="18" charset="0"/>
                <a:cs typeface="Times New Roman" panose="02020603050405020304" pitchFamily="18" charset="0"/>
              </a:rPr>
              <a:t>У </a:t>
            </a:r>
            <a:r>
              <a:rPr lang="uk-UA" sz="2400" dirty="0" smtClean="0">
                <a:latin typeface="Times New Roman" panose="02020603050405020304" pitchFamily="18" charset="0"/>
                <a:cs typeface="Times New Roman" panose="02020603050405020304" pitchFamily="18" charset="0"/>
              </a:rPr>
              <a:t>всьому світі покращення води, санітарії та гігієни може запобігти до 9% усіх захворювань та 6% усіх смертей. </a:t>
            </a:r>
          </a:p>
          <a:p>
            <a:pPr algn="just"/>
            <a:endParaRPr lang="uk-UA" sz="2400" dirty="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Окрім глобальної кризи захворювань, що передаються водою, хімічне забруднення сільського господарства, промисловості, міст та гірничодобувно</a:t>
            </a:r>
            <a:r>
              <a:rPr lang="ru-RU" sz="2400" dirty="0" smtClean="0">
                <a:latin typeface="Times New Roman" panose="02020603050405020304" pitchFamily="18" charset="0"/>
                <a:cs typeface="Times New Roman" panose="02020603050405020304" pitchFamily="18" charset="0"/>
              </a:rPr>
              <a:t>ї </a:t>
            </a:r>
            <a:r>
              <a:rPr lang="uk-UA" sz="2400" dirty="0" smtClean="0">
                <a:latin typeface="Times New Roman" panose="02020603050405020304" pitchFamily="18" charset="0"/>
                <a:cs typeface="Times New Roman" panose="02020603050405020304" pitchFamily="18" charset="0"/>
              </a:rPr>
              <a:t>промисловості загрожує глобальній якості води. Деякі хімічні забруднювачі мають серйозні та добре відомі наслідки для здоров'я; однак багато інших мають слабо відомі довгострокові наслідки для здоров'я. У США в даний час понад </a:t>
            </a:r>
            <a:r>
              <a:rPr lang="ru-RU" sz="2400" dirty="0" smtClean="0">
                <a:latin typeface="Times New Roman" panose="02020603050405020304" pitchFamily="18" charset="0"/>
                <a:cs typeface="Times New Roman" panose="02020603050405020304" pitchFamily="18" charset="0"/>
              </a:rPr>
              <a:t>40 </a:t>
            </a:r>
            <a:r>
              <a:rPr lang="ru-RU" sz="2400" dirty="0">
                <a:latin typeface="Times New Roman" panose="02020603050405020304" pitchFamily="18" charset="0"/>
                <a:cs typeface="Times New Roman" panose="02020603050405020304" pitchFamily="18" charset="0"/>
              </a:rPr>
              <a:t>000 </a:t>
            </a:r>
            <a:r>
              <a:rPr lang="uk-UA" sz="2400" dirty="0" smtClean="0">
                <a:latin typeface="Times New Roman" panose="02020603050405020304" pitchFamily="18" charset="0"/>
                <a:cs typeface="Times New Roman" panose="02020603050405020304" pitchFamily="18" charset="0"/>
              </a:rPr>
              <a:t>водойм відповідають визначенню «порушеного</a:t>
            </a:r>
            <a:r>
              <a:rPr lang="ru-RU"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встановленому</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EPA</a:t>
            </a:r>
            <a:r>
              <a:rPr lang="ru-RU"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що означає, що</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вони не могли </a:t>
            </a:r>
            <a:r>
              <a:rPr lang="uk-UA" sz="2400" dirty="0" smtClean="0">
                <a:latin typeface="Times New Roman" panose="02020603050405020304" pitchFamily="18" charset="0"/>
                <a:cs typeface="Times New Roman" panose="02020603050405020304" pitchFamily="18" charset="0"/>
              </a:rPr>
              <a:t>ні підтримувати здорову екосистему, ні відповідати стандартам якості</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води. </a:t>
            </a:r>
          </a:p>
        </p:txBody>
      </p:sp>
    </p:spTree>
    <p:extLst>
      <p:ext uri="{BB962C8B-B14F-4D97-AF65-F5344CB8AC3E}">
        <p14:creationId xmlns:p14="http://schemas.microsoft.com/office/powerpoint/2010/main" val="1757349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727858"/>
            <a:ext cx="5819775" cy="4191000"/>
          </a:xfrm>
          <a:prstGeom prst="rect">
            <a:avLst/>
          </a:prstGeom>
          <a:effectLst>
            <a:softEdge rad="317500"/>
          </a:effectLst>
        </p:spPr>
      </p:pic>
      <p:sp>
        <p:nvSpPr>
          <p:cNvPr id="3" name="Прямоугольник 2"/>
          <p:cNvSpPr/>
          <p:nvPr/>
        </p:nvSpPr>
        <p:spPr>
          <a:xfrm>
            <a:off x="5399313" y="7202"/>
            <a:ext cx="6392884" cy="4893647"/>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Вода </a:t>
            </a:r>
            <a:r>
              <a:rPr lang="ru-RU"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H</a:t>
            </a:r>
            <a:r>
              <a:rPr lang="en-US" sz="16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має унікальні фізичні властивості, високі значення температури плавлення та кипіння, поверхневий натяг (згуртованість води або «липкість») та здатність розчиняти розчинні мінерали, тобто діяти як розчинник. Ці властивості пов'язані асиметричною структурою та полярною природою, що означає, що молекула в цілому електрично нейтральна, але має чистий позитивний заряд на стороні з двома атомами водню та чистий негативний заряд на стороні кисню. Це призводить до виникнення водневих </a:t>
            </a:r>
            <a:r>
              <a:rPr lang="uk-UA" sz="2400" dirty="0" err="1" smtClean="0">
                <a:latin typeface="Times New Roman" panose="02020603050405020304" pitchFamily="18" charset="0"/>
                <a:cs typeface="Times New Roman" panose="02020603050405020304" pitchFamily="18" charset="0"/>
              </a:rPr>
              <a:t>зв'язків</a:t>
            </a:r>
            <a:r>
              <a:rPr lang="uk-UA" sz="2400" dirty="0" smtClean="0">
                <a:latin typeface="Times New Roman" panose="02020603050405020304" pitchFamily="18" charset="0"/>
                <a:cs typeface="Times New Roman" panose="02020603050405020304" pitchFamily="18" charset="0"/>
              </a:rPr>
              <a:t> іншими молекулами води, </a:t>
            </a:r>
            <a:endParaRPr lang="uk-UA"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86046" y="5028717"/>
            <a:ext cx="11899075" cy="1569660"/>
          </a:xfrm>
          <a:prstGeom prst="rect">
            <a:avLst/>
          </a:prstGeom>
        </p:spPr>
        <p:txBody>
          <a:bodyPr wrap="square">
            <a:spAutoFit/>
          </a:bodyPr>
          <a:lstStyle/>
          <a:p>
            <a:pPr lvl="0" algn="just"/>
            <a:r>
              <a:rPr lang="uk-UA" sz="2400" dirty="0" smtClean="0">
                <a:solidFill>
                  <a:prstClr val="black"/>
                </a:solidFill>
                <a:latin typeface="Times New Roman" panose="02020603050405020304" pitchFamily="18" charset="0"/>
                <a:cs typeface="Times New Roman" panose="02020603050405020304" pitchFamily="18" charset="0"/>
              </a:rPr>
              <a:t>поверхнями (</a:t>
            </a:r>
            <a:r>
              <a:rPr lang="uk-UA" sz="2400" dirty="0">
                <a:solidFill>
                  <a:prstClr val="black"/>
                </a:solidFill>
                <a:latin typeface="Times New Roman" panose="02020603050405020304" pitchFamily="18" charset="0"/>
                <a:cs typeface="Times New Roman" panose="02020603050405020304" pitchFamily="18" charset="0"/>
              </a:rPr>
              <a:t>водневий зв'язок утворює водні плівки на мінералах в ненасиченій зоні надр) і розчинених іонів (атоми з негативний або позитивний заряд). Багато мінералів і забруднюючих речовин легко розчиняються у воді, оскільки вода утворює гідратаційні оболонки (сфери слабо скоординованих, орієнтованих молекул води) навколо іонів.</a:t>
            </a:r>
          </a:p>
        </p:txBody>
      </p:sp>
    </p:spTree>
    <p:extLst>
      <p:ext uri="{BB962C8B-B14F-4D97-AF65-F5344CB8AC3E}">
        <p14:creationId xmlns:p14="http://schemas.microsoft.com/office/powerpoint/2010/main" val="10980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3771" y="1119341"/>
            <a:ext cx="10960925" cy="2677656"/>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Будь-яка природна вода містить розчинені хімічні речовини; деякі з них є важливими поживними речовинами людини, а інші можуть завдати шкоди здоров'ю людини. Велика кількість забруднювача води зазвичай дається в дуже малих одиницях концентрації, таких як частини на мільйон (</a:t>
            </a:r>
            <a:r>
              <a:rPr lang="en-US" sz="2400" dirty="0">
                <a:latin typeface="Times New Roman" panose="02020603050405020304" pitchFamily="18" charset="0"/>
                <a:cs typeface="Times New Roman" panose="02020603050405020304" pitchFamily="18" charset="0"/>
              </a:rPr>
              <a:t>ppm) </a:t>
            </a:r>
            <a:r>
              <a:rPr lang="uk-UA" sz="2400" dirty="0">
                <a:latin typeface="Times New Roman" panose="02020603050405020304" pitchFamily="18" charset="0"/>
                <a:cs typeface="Times New Roman" panose="02020603050405020304" pitchFamily="18" charset="0"/>
              </a:rPr>
              <a:t>або навіть частини на мільярд (</a:t>
            </a:r>
            <a:r>
              <a:rPr lang="en-US" sz="2400" dirty="0">
                <a:latin typeface="Times New Roman" panose="02020603050405020304" pitchFamily="18" charset="0"/>
                <a:cs typeface="Times New Roman" panose="02020603050405020304" pitchFamily="18" charset="0"/>
              </a:rPr>
              <a:t>ppb). </a:t>
            </a:r>
            <a:r>
              <a:rPr lang="uk-UA" sz="2400" dirty="0">
                <a:latin typeface="Times New Roman" panose="02020603050405020304" pitchFamily="18" charset="0"/>
                <a:cs typeface="Times New Roman" panose="02020603050405020304" pitchFamily="18" charset="0"/>
              </a:rPr>
              <a:t>Концентрація миш'яку 1 проміле означає 1 частина миш'яку на мільйон частин води. Це еквівалентно одній краплі миш'яку в 50 літрах води. </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4936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6063" y="1199407"/>
            <a:ext cx="6784769" cy="4524315"/>
          </a:xfrm>
          <a:prstGeom prst="rect">
            <a:avLst/>
          </a:prstGeom>
        </p:spPr>
        <p:txBody>
          <a:bodyPr wrap="square">
            <a:spAutoFit/>
          </a:bodyPr>
          <a:lstStyle/>
          <a:p>
            <a:pPr algn="just"/>
            <a:r>
              <a:rPr lang="uk-UA" sz="2400" b="1" dirty="0" smtClean="0">
                <a:latin typeface="Times New Roman" panose="02020603050405020304" pitchFamily="18" charset="0"/>
                <a:cs typeface="Times New Roman" panose="02020603050405020304" pitchFamily="18" charset="0"/>
              </a:rPr>
              <a:t>Забруднення води </a:t>
            </a:r>
            <a:r>
              <a:rPr lang="uk-UA" sz="2400" dirty="0" smtClean="0">
                <a:latin typeface="Times New Roman" panose="02020603050405020304" pitchFamily="18" charset="0"/>
                <a:cs typeface="Times New Roman" panose="02020603050405020304" pitchFamily="18" charset="0"/>
              </a:rPr>
              <a:t>- це забруднення води надлишковою кількістю речовини, яка може завдати шкоди людині та екосистемі. </a:t>
            </a:r>
          </a:p>
          <a:p>
            <a:pPr algn="just"/>
            <a:r>
              <a:rPr lang="uk-UA" sz="2400" dirty="0" smtClean="0">
                <a:latin typeface="Times New Roman" panose="02020603050405020304" pitchFamily="18" charset="0"/>
                <a:cs typeface="Times New Roman" panose="02020603050405020304" pitchFamily="18" charset="0"/>
              </a:rPr>
              <a:t>Рівень забруднення води залежить від великої кількості забруднювача, екологічного впливу забруднювача та використання води. Забруднювачі походять від біологічних, хімічних або фізичних процесів. </a:t>
            </a:r>
          </a:p>
          <a:p>
            <a:pPr algn="just"/>
            <a:r>
              <a:rPr lang="uk-UA" sz="2400" dirty="0" smtClean="0">
                <a:latin typeface="Times New Roman" panose="02020603050405020304" pitchFamily="18" charset="0"/>
                <a:cs typeface="Times New Roman" panose="02020603050405020304" pitchFamily="18" charset="0"/>
              </a:rPr>
              <a:t>Хоча природні процеси, такі як виверження вулканів або випаровування, іноді можуть спричинити забруднення води, більшість забруднень походить від людської діяльності</a:t>
            </a:r>
            <a:endParaRPr lang="uk-UA"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srcRect l="7780" t="2361" r="10920" b="1882"/>
          <a:stretch/>
        </p:blipFill>
        <p:spPr>
          <a:xfrm>
            <a:off x="8047512" y="249382"/>
            <a:ext cx="3895106" cy="5937662"/>
          </a:xfrm>
          <a:prstGeom prst="rect">
            <a:avLst/>
          </a:prstGeom>
        </p:spPr>
      </p:pic>
    </p:spTree>
    <p:extLst>
      <p:ext uri="{BB962C8B-B14F-4D97-AF65-F5344CB8AC3E}">
        <p14:creationId xmlns:p14="http://schemas.microsoft.com/office/powerpoint/2010/main" val="58607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3143" y="1044223"/>
            <a:ext cx="11067802" cy="5262979"/>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Водяні забруднювачі можуть переміщатися через різні водойми, так як вода, що несе їх, просувається через етапи водного кругообігу. </a:t>
            </a:r>
          </a:p>
          <a:p>
            <a:pPr algn="just"/>
            <a:endParaRPr lang="uk-UA" sz="2400" dirty="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Час перебування води (середній час, який молекула води проводить у водоймі) дуже важливий для проблем забруднення, оскільки він впливає на потенціал забруднення. Вода в річках має відносно короткий час перебування, тому забруднення зазвичай відбувається там лише ненадовго. Звичайно, забруднення в річках може просто перейти на інше водосховище, наприклад, океан, де це може викликати подальші проблеми. </a:t>
            </a:r>
          </a:p>
          <a:p>
            <a:pPr algn="just"/>
            <a:r>
              <a:rPr lang="uk-UA" sz="2400" dirty="0" smtClean="0">
                <a:latin typeface="Times New Roman" panose="02020603050405020304" pitchFamily="18" charset="0"/>
                <a:cs typeface="Times New Roman" panose="02020603050405020304" pitchFamily="18" charset="0"/>
              </a:rPr>
              <a:t>Підземні води, як правило, характеризуються повільним потоком і довшим часом перебування, що може зробити забруднення підземних вод особливо проблематичним. Нарешті, час перебування забруднення може бути набагато більшим, ніж час перебування у воді, оскільки забруднювач може довго забиратися в екосистемі або поглинатися на осад.</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776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00644" y="124691"/>
            <a:ext cx="10474036" cy="6733309"/>
          </a:xfrm>
          <a:prstGeom prst="rect">
            <a:avLst/>
          </a:prstGeom>
        </p:spPr>
      </p:pic>
    </p:spTree>
    <p:extLst>
      <p:ext uri="{BB962C8B-B14F-4D97-AF65-F5344CB8AC3E}">
        <p14:creationId xmlns:p14="http://schemas.microsoft.com/office/powerpoint/2010/main" val="151328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878" y="117693"/>
            <a:ext cx="5655747" cy="6740307"/>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Забруднюючі речовини потрапляють у водотоки з точкових джерел, які легко ідентифікуються та відносно невеликих місць, або неточкових джерел, які є великими та більш дифузними територіями. </a:t>
            </a:r>
          </a:p>
          <a:p>
            <a:pPr algn="just"/>
            <a:r>
              <a:rPr lang="uk-UA" sz="2400" dirty="0" smtClean="0">
                <a:latin typeface="Times New Roman" panose="02020603050405020304" pitchFamily="18" charset="0"/>
                <a:cs typeface="Times New Roman" panose="02020603050405020304" pitchFamily="18" charset="0"/>
              </a:rPr>
              <a:t>Точковими джерелами забруднення є тваринні «фабричні» господарства, які вирощують велику кількість і високу щільність поголів'я, таких як корови, свині та кури,  </a:t>
            </a:r>
            <a:r>
              <a:rPr lang="uk-UA" sz="2400" dirty="0">
                <a:latin typeface="Times New Roman" panose="02020603050405020304" pitchFamily="18" charset="0"/>
                <a:cs typeface="Times New Roman" panose="02020603050405020304" pitchFamily="18" charset="0"/>
              </a:rPr>
              <a:t>а також відвідні труби з </a:t>
            </a:r>
            <a:r>
              <a:rPr lang="uk-UA" sz="2400" dirty="0" err="1">
                <a:latin typeface="Times New Roman" panose="02020603050405020304" pitchFamily="18" charset="0"/>
                <a:cs typeface="Times New Roman" panose="02020603050405020304" pitchFamily="18" charset="0"/>
              </a:rPr>
              <a:t>фабрик</a:t>
            </a:r>
            <a:r>
              <a:rPr lang="uk-UA" sz="2400" dirty="0">
                <a:latin typeface="Times New Roman" panose="02020603050405020304" pitchFamily="18" charset="0"/>
                <a:cs typeface="Times New Roman" panose="02020603050405020304" pitchFamily="18" charset="0"/>
              </a:rPr>
              <a:t> або очисних споруд. Комбіновані каналізаційні системи, які мають єдиний набір підземних труб для збору як стічних, так і зливових стоків з вулиць для очищення стічних вод, можуть бути основними точковими джерелами забруднюючих речовин. </a:t>
            </a:r>
          </a:p>
        </p:txBody>
      </p:sp>
      <p:pic>
        <p:nvPicPr>
          <p:cNvPr id="3" name="Рисунок 2"/>
          <p:cNvPicPr>
            <a:picLocks noChangeAspect="1"/>
          </p:cNvPicPr>
          <p:nvPr/>
        </p:nvPicPr>
        <p:blipFill>
          <a:blip r:embed="rId2"/>
          <a:stretch>
            <a:fillRect/>
          </a:stretch>
        </p:blipFill>
        <p:spPr>
          <a:xfrm>
            <a:off x="5762625" y="874815"/>
            <a:ext cx="6429375" cy="4419600"/>
          </a:xfrm>
          <a:prstGeom prst="rect">
            <a:avLst/>
          </a:prstGeom>
        </p:spPr>
      </p:pic>
    </p:spTree>
    <p:extLst>
      <p:ext uri="{BB962C8B-B14F-4D97-AF65-F5344CB8AC3E}">
        <p14:creationId xmlns:p14="http://schemas.microsoft.com/office/powerpoint/2010/main" val="1033424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797" y="1020218"/>
            <a:ext cx="11982203" cy="4524315"/>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Під час сильного дощу зливовий стік може перевищувати пропускну здатність каналізації, викликаючи його резервне копіювання і проливання неочищених стічних вод у поверхневі </a:t>
            </a:r>
            <a:r>
              <a:rPr lang="uk-UA" sz="2400" dirty="0" smtClean="0">
                <a:latin typeface="Times New Roman" panose="02020603050405020304" pitchFamily="18" charset="0"/>
                <a:cs typeface="Times New Roman" panose="02020603050405020304" pitchFamily="18" charset="0"/>
              </a:rPr>
              <a:t>води.</a:t>
            </a:r>
          </a:p>
          <a:p>
            <a:pPr algn="just"/>
            <a:r>
              <a:rPr lang="uk-UA" sz="2400" dirty="0" smtClean="0">
                <a:latin typeface="Times New Roman" panose="02020603050405020304" pitchFamily="18" charset="0"/>
                <a:cs typeface="Times New Roman" panose="02020603050405020304" pitchFamily="18" charset="0"/>
              </a:rPr>
              <a:t>Неточкові </a:t>
            </a:r>
            <a:r>
              <a:rPr lang="uk-UA" sz="2400" dirty="0">
                <a:latin typeface="Times New Roman" panose="02020603050405020304" pitchFamily="18" charset="0"/>
                <a:cs typeface="Times New Roman" panose="02020603050405020304" pitchFamily="18" charset="0"/>
              </a:rPr>
              <a:t>джерела забруднення включають сільськогосподарські поля, міста та занедбані шахти. Опади протікають по землі та через землю, збираючи забруднювачі, такі як гербіциди, пестициди та добрива з сільськогосподарських полів та газонів; олія, антифриз, автомобільний миючий засіб, відходи тварин та дорожня сіль з міських районів; а також кислоти та токсичні елементи з покинутих шахт. Потім це забруднення переноситься в поверхневі водойми і </a:t>
            </a:r>
            <a:r>
              <a:rPr lang="uk-UA" sz="2400" dirty="0" err="1">
                <a:latin typeface="Times New Roman" panose="02020603050405020304" pitchFamily="18" charset="0"/>
                <a:cs typeface="Times New Roman" panose="02020603050405020304" pitchFamily="18" charset="0"/>
              </a:rPr>
              <a:t>грунтові</a:t>
            </a:r>
            <a:r>
              <a:rPr lang="uk-UA" sz="2400" dirty="0">
                <a:latin typeface="Times New Roman" panose="02020603050405020304" pitchFamily="18" charset="0"/>
                <a:cs typeface="Times New Roman" panose="02020603050405020304" pitchFamily="18" charset="0"/>
              </a:rPr>
              <a:t> води.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Неточкове </a:t>
            </a:r>
            <a:r>
              <a:rPr lang="uk-UA" sz="2400" dirty="0">
                <a:latin typeface="Times New Roman" panose="02020603050405020304" pitchFamily="18" charset="0"/>
                <a:cs typeface="Times New Roman" panose="02020603050405020304" pitchFamily="18" charset="0"/>
              </a:rPr>
              <a:t>забруднення джерел, яке є основною причиною забруднення води в США, як правило, набагато складніше і дорожче контролювати, ніж забруднення точкового джерела через його низьку концентрацію, кілька джерел та набагато більший обсяг води.</a:t>
            </a:r>
          </a:p>
        </p:txBody>
      </p:sp>
    </p:spTree>
    <p:extLst>
      <p:ext uri="{BB962C8B-B14F-4D97-AF65-F5344CB8AC3E}">
        <p14:creationId xmlns:p14="http://schemas.microsoft.com/office/powerpoint/2010/main" val="1261758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9200" y="1312707"/>
            <a:ext cx="10112829" cy="2092881"/>
          </a:xfrm>
          <a:prstGeom prst="rect">
            <a:avLst/>
          </a:prstGeom>
        </p:spPr>
        <p:txBody>
          <a:bodyPr wrap="square">
            <a:spAutoFit/>
          </a:bodyPr>
          <a:lstStyle/>
          <a:p>
            <a:r>
              <a:rPr lang="ru-RU" sz="2800" dirty="0" smtClean="0"/>
              <a:t>План</a:t>
            </a:r>
          </a:p>
          <a:p>
            <a:endParaRPr lang="ru-RU" sz="2800" dirty="0" smtClean="0"/>
          </a:p>
          <a:p>
            <a:pPr marL="342900" indent="-342900">
              <a:buFontTx/>
              <a:buAutoNum type="arabicPeriod"/>
            </a:pPr>
            <a:r>
              <a:rPr lang="ru-RU" sz="2800" dirty="0"/>
              <a:t>Криза </a:t>
            </a:r>
            <a:r>
              <a:rPr lang="uk-UA" sz="2800" dirty="0"/>
              <a:t>забруднення</a:t>
            </a:r>
            <a:r>
              <a:rPr lang="ru-RU" sz="2800" dirty="0"/>
              <a:t> води</a:t>
            </a:r>
          </a:p>
          <a:p>
            <a:pPr marL="342900" indent="-342900">
              <a:buAutoNum type="arabicPeriod"/>
            </a:pPr>
            <a:r>
              <a:rPr lang="uk-UA" sz="2800" dirty="0" smtClean="0"/>
              <a:t>Басейновий принцип управління: термінологія, застосування</a:t>
            </a:r>
          </a:p>
          <a:p>
            <a:pPr marL="342900" indent="-342900">
              <a:buAutoNum type="arabicPeriod"/>
            </a:pPr>
            <a:endParaRPr lang="uk-UA" dirty="0"/>
          </a:p>
        </p:txBody>
      </p:sp>
    </p:spTree>
    <p:extLst>
      <p:ext uri="{BB962C8B-B14F-4D97-AF65-F5344CB8AC3E}">
        <p14:creationId xmlns:p14="http://schemas.microsoft.com/office/powerpoint/2010/main" val="1040367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10829" y="676895"/>
            <a:ext cx="10061871" cy="4880758"/>
          </a:xfrm>
          <a:prstGeom prst="rect">
            <a:avLst/>
          </a:prstGeom>
        </p:spPr>
      </p:pic>
      <p:sp>
        <p:nvSpPr>
          <p:cNvPr id="3" name="Прямоугольник 2"/>
          <p:cNvSpPr/>
          <p:nvPr/>
        </p:nvSpPr>
        <p:spPr>
          <a:xfrm>
            <a:off x="1680846" y="5726277"/>
            <a:ext cx="7190022" cy="461665"/>
          </a:xfrm>
          <a:prstGeom prst="rect">
            <a:avLst/>
          </a:prstGeom>
        </p:spPr>
        <p:txBody>
          <a:bodyPr wrap="square">
            <a:spAutoFit/>
          </a:bodyPr>
          <a:lstStyle/>
          <a:p>
            <a:pPr algn="ctr"/>
            <a:r>
              <a:rPr lang="uk-UA" sz="2400" dirty="0" smtClean="0">
                <a:latin typeface="Times New Roman" panose="02020603050405020304" pitchFamily="18" charset="0"/>
                <a:cs typeface="Times New Roman" panose="02020603050405020304" pitchFamily="18" charset="0"/>
              </a:rPr>
              <a:t>Неточкові джерела забруднення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69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19254" y="1179394"/>
            <a:ext cx="9897089" cy="5422378"/>
          </a:xfrm>
          <a:prstGeom prst="rect">
            <a:avLst/>
          </a:prstGeom>
        </p:spPr>
      </p:pic>
      <p:sp>
        <p:nvSpPr>
          <p:cNvPr id="3" name="Прямоугольник 2"/>
          <p:cNvSpPr/>
          <p:nvPr/>
        </p:nvSpPr>
        <p:spPr>
          <a:xfrm>
            <a:off x="2242457" y="-108858"/>
            <a:ext cx="7217228" cy="1200329"/>
          </a:xfrm>
          <a:prstGeom prst="rect">
            <a:avLst/>
          </a:prstGeom>
        </p:spPr>
        <p:txBody>
          <a:bodyPr wrap="square">
            <a:spAutoFit/>
          </a:bodyPr>
          <a:lstStyle/>
          <a:p>
            <a:pPr algn="ctr"/>
            <a:r>
              <a:rPr lang="uk-UA" sz="3600" b="1" dirty="0" smtClean="0"/>
              <a:t>Основні чинники забруднення</a:t>
            </a:r>
            <a:r>
              <a:rPr lang="en-US" sz="3600" b="1" dirty="0" smtClean="0"/>
              <a:t> </a:t>
            </a:r>
            <a:r>
              <a:rPr lang="uk-UA" sz="3600" b="1" dirty="0" smtClean="0"/>
              <a:t>водних ресурсів</a:t>
            </a:r>
            <a:endParaRPr lang="uk-UA" sz="3600" b="1" dirty="0"/>
          </a:p>
        </p:txBody>
      </p:sp>
    </p:spTree>
    <p:extLst>
      <p:ext uri="{BB962C8B-B14F-4D97-AF65-F5344CB8AC3E}">
        <p14:creationId xmlns:p14="http://schemas.microsoft.com/office/powerpoint/2010/main" val="478310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6818" y="890613"/>
            <a:ext cx="11693040" cy="5096529"/>
          </a:xfrm>
          <a:prstGeom prst="rect">
            <a:avLst/>
          </a:prstGeom>
        </p:spPr>
      </p:pic>
    </p:spTree>
    <p:extLst>
      <p:ext uri="{BB962C8B-B14F-4D97-AF65-F5344CB8AC3E}">
        <p14:creationId xmlns:p14="http://schemas.microsoft.com/office/powerpoint/2010/main" val="2554972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5687" y="1114255"/>
            <a:ext cx="11451770" cy="4524315"/>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В країнах ЄС важливим етапом впровадження басейнового принципу управління водними ресурсами є розробка планів управління річковими басейнами.</a:t>
            </a:r>
          </a:p>
          <a:p>
            <a:pPr algn="just"/>
            <a:r>
              <a:rPr lang="uk-UA" sz="2400" dirty="0" smtClean="0">
                <a:latin typeface="Times New Roman" panose="02020603050405020304" pitchFamily="18" charset="0"/>
                <a:cs typeface="Times New Roman" panose="02020603050405020304" pitchFamily="18" charset="0"/>
              </a:rPr>
              <a:t>Необхідність складання таких планів для кожного району річкового басейну передбачена у ст. 13 ВРД ЄС</a:t>
            </a:r>
            <a:r>
              <a:rPr lang="uk-UA" sz="2400" dirty="0" smtClean="0">
                <a:latin typeface="Times New Roman" panose="02020603050405020304" pitchFamily="18" charset="0"/>
                <a:cs typeface="Times New Roman" panose="02020603050405020304" pitchFamily="18" charset="0"/>
              </a:rPr>
              <a:t>.</a:t>
            </a:r>
          </a:p>
          <a:p>
            <a:pPr algn="just"/>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 Пункт 5 цієї статті передбачає можливість складання таких планів для окремих «</a:t>
            </a:r>
            <a:r>
              <a:rPr lang="uk-UA" sz="2400" dirty="0" err="1" smtClean="0">
                <a:latin typeface="Times New Roman" panose="02020603050405020304" pitchFamily="18" charset="0"/>
                <a:cs typeface="Times New Roman" panose="02020603050405020304" pitchFamily="18" charset="0"/>
              </a:rPr>
              <a:t>суббасейнів</a:t>
            </a:r>
            <a:r>
              <a:rPr lang="uk-UA" sz="2400" dirty="0" smtClean="0">
                <a:latin typeface="Times New Roman" panose="02020603050405020304" pitchFamily="18" charset="0"/>
                <a:cs typeface="Times New Roman" panose="02020603050405020304" pitchFamily="18" charset="0"/>
              </a:rPr>
              <a:t>, секторів, проблемних питань або типу води для вирішення окремих аспектів управління водою» </a:t>
            </a:r>
            <a:endParaRPr lang="uk-UA" sz="2400" dirty="0" smtClean="0">
              <a:latin typeface="Times New Roman" panose="02020603050405020304" pitchFamily="18" charset="0"/>
              <a:cs typeface="Times New Roman" panose="02020603050405020304" pitchFamily="18" charset="0"/>
            </a:endParaRPr>
          </a:p>
          <a:p>
            <a:pPr algn="just"/>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План управління річковим басейном повинен обов’язково включати нанесені на карту межі басейнів та </a:t>
            </a:r>
            <a:r>
              <a:rPr lang="uk-UA" sz="2400" dirty="0" err="1" smtClean="0">
                <a:latin typeface="Times New Roman" panose="02020603050405020304" pitchFamily="18" charset="0"/>
                <a:cs typeface="Times New Roman" panose="02020603050405020304" pitchFamily="18" charset="0"/>
              </a:rPr>
              <a:t>суббасейнів</a:t>
            </a:r>
            <a:r>
              <a:rPr lang="uk-UA" sz="2400" dirty="0" smtClean="0">
                <a:latin typeface="Times New Roman" panose="02020603050405020304" pitchFamily="18" charset="0"/>
                <a:cs typeface="Times New Roman" panose="02020603050405020304" pitchFamily="18" charset="0"/>
              </a:rPr>
              <a:t>, що відносяться до даного району річкового басейну .</a:t>
            </a:r>
          </a:p>
          <a:p>
            <a:pPr algn="just"/>
            <a:endParaRPr lang="uk-UA" sz="2400" dirty="0"/>
          </a:p>
        </p:txBody>
      </p:sp>
    </p:spTree>
    <p:extLst>
      <p:ext uri="{BB962C8B-B14F-4D97-AF65-F5344CB8AC3E}">
        <p14:creationId xmlns:p14="http://schemas.microsoft.com/office/powerpoint/2010/main" val="3193412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7057" y="931039"/>
            <a:ext cx="9699171" cy="4893647"/>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В Україні встановлено 9 районів основних річкових басейнів: </a:t>
            </a:r>
          </a:p>
          <a:p>
            <a:pPr algn="just"/>
            <a:r>
              <a:rPr lang="uk-UA" sz="2400" dirty="0" smtClean="0">
                <a:latin typeface="Times New Roman" panose="02020603050405020304" pitchFamily="18" charset="0"/>
                <a:cs typeface="Times New Roman" panose="02020603050405020304" pitchFamily="18" charset="0"/>
              </a:rPr>
              <a:t>район басейну Дніпра; </a:t>
            </a:r>
          </a:p>
          <a:p>
            <a:pPr algn="just"/>
            <a:r>
              <a:rPr lang="uk-UA" sz="2400" dirty="0" smtClean="0">
                <a:latin typeface="Times New Roman" panose="02020603050405020304" pitchFamily="18" charset="0"/>
                <a:cs typeface="Times New Roman" panose="02020603050405020304" pitchFamily="18" charset="0"/>
              </a:rPr>
              <a:t>район басейну Дністра; </a:t>
            </a:r>
          </a:p>
          <a:p>
            <a:pPr algn="just"/>
            <a:r>
              <a:rPr lang="uk-UA" sz="2400" dirty="0" smtClean="0">
                <a:latin typeface="Times New Roman" panose="02020603050405020304" pitchFamily="18" charset="0"/>
                <a:cs typeface="Times New Roman" panose="02020603050405020304" pitchFamily="18" charset="0"/>
              </a:rPr>
              <a:t>район басейну Дунаю; </a:t>
            </a:r>
          </a:p>
          <a:p>
            <a:pPr algn="just"/>
            <a:r>
              <a:rPr lang="uk-UA" sz="2400" dirty="0" smtClean="0">
                <a:latin typeface="Times New Roman" panose="02020603050405020304" pitchFamily="18" charset="0"/>
                <a:cs typeface="Times New Roman" panose="02020603050405020304" pitchFamily="18" charset="0"/>
              </a:rPr>
              <a:t>район басейну Південного Бугу; </a:t>
            </a:r>
          </a:p>
          <a:p>
            <a:pPr algn="just"/>
            <a:r>
              <a:rPr lang="uk-UA" sz="2400" dirty="0" smtClean="0">
                <a:latin typeface="Times New Roman" panose="02020603050405020304" pitchFamily="18" charset="0"/>
                <a:cs typeface="Times New Roman" panose="02020603050405020304" pitchFamily="18" charset="0"/>
              </a:rPr>
              <a:t>район басейну Десни; </a:t>
            </a:r>
          </a:p>
          <a:p>
            <a:pPr algn="just"/>
            <a:r>
              <a:rPr lang="uk-UA" sz="2400" dirty="0" smtClean="0">
                <a:latin typeface="Times New Roman" panose="02020603050405020304" pitchFamily="18" charset="0"/>
                <a:cs typeface="Times New Roman" panose="02020603050405020304" pitchFamily="18" charset="0"/>
              </a:rPr>
              <a:t>район басейну Західного Бугу; </a:t>
            </a:r>
          </a:p>
          <a:p>
            <a:pPr algn="just"/>
            <a:r>
              <a:rPr lang="uk-UA" sz="2400" dirty="0" smtClean="0">
                <a:latin typeface="Times New Roman" panose="02020603050405020304" pitchFamily="18" charset="0"/>
                <a:cs typeface="Times New Roman" panose="02020603050405020304" pitchFamily="18" charset="0"/>
              </a:rPr>
              <a:t>район басейну Сіверського Донця та райони басейнів річок Рось і Тиса. </a:t>
            </a:r>
            <a:endParaRPr lang="uk-UA" sz="2400" dirty="0" smtClean="0">
              <a:latin typeface="Times New Roman" panose="02020603050405020304" pitchFamily="18" charset="0"/>
              <a:cs typeface="Times New Roman" panose="02020603050405020304" pitchFamily="18" charset="0"/>
            </a:endParaRPr>
          </a:p>
          <a:p>
            <a:pPr algn="just"/>
            <a:endParaRPr lang="uk-UA" sz="2400" dirty="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У </a:t>
            </a:r>
            <a:r>
              <a:rPr lang="uk-UA" sz="2400" dirty="0" smtClean="0">
                <a:latin typeface="Times New Roman" panose="02020603050405020304" pitchFamily="18" charset="0"/>
                <a:cs typeface="Times New Roman" panose="02020603050405020304" pitchFamily="18" charset="0"/>
              </a:rPr>
              <a:t>межах районів основних річкових басейнів можуть виділятися </a:t>
            </a:r>
            <a:r>
              <a:rPr lang="uk-UA" sz="2400" dirty="0" err="1" smtClean="0">
                <a:latin typeface="Times New Roman" panose="02020603050405020304" pitchFamily="18" charset="0"/>
                <a:cs typeface="Times New Roman" panose="02020603050405020304" pitchFamily="18" charset="0"/>
              </a:rPr>
              <a:t>суббасейни</a:t>
            </a:r>
            <a:r>
              <a:rPr lang="uk-UA" sz="2400" dirty="0" smtClean="0">
                <a:latin typeface="Times New Roman" panose="02020603050405020304" pitchFamily="18" charset="0"/>
                <a:cs typeface="Times New Roman" panose="02020603050405020304" pitchFamily="18" charset="0"/>
              </a:rPr>
              <a:t>. На відміну від національного водного законодавства Водна Рамкова Директива ЄС (ВРД ЄС 2000) визнає річковий басейн в якості головної природної одиниці водного середовища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169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6029" y="751114"/>
            <a:ext cx="9546771" cy="2925224"/>
          </a:xfrm>
          <a:prstGeom prst="rect">
            <a:avLst/>
          </a:prstGeom>
        </p:spPr>
        <p:txBody>
          <a:bodyPr wrap="square">
            <a:spAutoFit/>
          </a:bodyPr>
          <a:lstStyle/>
          <a:p>
            <a:pPr algn="just">
              <a:lnSpc>
                <a:spcPct val="130000"/>
              </a:lnSpc>
            </a:pPr>
            <a:r>
              <a:rPr lang="uk-UA" sz="2400" dirty="0" smtClean="0">
                <a:latin typeface="Times New Roman" panose="02020603050405020304" pitchFamily="18" charset="0"/>
                <a:cs typeface="Times New Roman" panose="02020603050405020304" pitchFamily="18" charset="0"/>
              </a:rPr>
              <a:t>Басейновий</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принцип </a:t>
            </a:r>
            <a:r>
              <a:rPr lang="uk-UA" sz="2400" dirty="0" smtClean="0">
                <a:latin typeface="Times New Roman" panose="02020603050405020304" pitchFamily="18" charset="0"/>
                <a:cs typeface="Times New Roman" panose="02020603050405020304" pitchFamily="18" charset="0"/>
              </a:rPr>
              <a:t>управління водними </a:t>
            </a:r>
            <a:r>
              <a:rPr lang="ru-RU" sz="2400" dirty="0" smtClean="0">
                <a:latin typeface="Times New Roman" panose="02020603050405020304" pitchFamily="18" charset="0"/>
                <a:cs typeface="Times New Roman" panose="02020603050405020304" pitchFamily="18" charset="0"/>
              </a:rPr>
              <a:t>ресурсами </a:t>
            </a:r>
            <a:r>
              <a:rPr lang="uk-UA" sz="2400" dirty="0" smtClean="0">
                <a:latin typeface="Times New Roman" panose="02020603050405020304" pitchFamily="18" charset="0"/>
                <a:cs typeface="Times New Roman" panose="02020603050405020304" pitchFamily="18" charset="0"/>
              </a:rPr>
              <a:t>визначає</a:t>
            </a:r>
            <a:r>
              <a:rPr lang="en-US"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передумови та напрями створення </a:t>
            </a:r>
            <a:r>
              <a:rPr lang="ru-RU" sz="2400" dirty="0" smtClean="0">
                <a:latin typeface="Times New Roman" panose="02020603050405020304" pitchFamily="18" charset="0"/>
                <a:cs typeface="Times New Roman" panose="02020603050405020304" pitchFamily="18" charset="0"/>
              </a:rPr>
              <a:t>в </a:t>
            </a:r>
            <a:r>
              <a:rPr lang="uk-UA" sz="2400" dirty="0" smtClean="0">
                <a:latin typeface="Times New Roman" panose="02020603050405020304" pitchFamily="18" charset="0"/>
                <a:cs typeface="Times New Roman" panose="02020603050405020304" pitchFamily="18" charset="0"/>
              </a:rPr>
              <a:t>Україні сучасного механізму використання</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охорони і відтворення </a:t>
            </a:r>
            <a:r>
              <a:rPr lang="ru-RU" sz="2400" dirty="0" smtClean="0">
                <a:latin typeface="Times New Roman" panose="02020603050405020304" pitchFamily="18" charset="0"/>
                <a:cs typeface="Times New Roman" panose="02020603050405020304" pitchFamily="18" charset="0"/>
              </a:rPr>
              <a:t>вод</a:t>
            </a:r>
            <a:r>
              <a:rPr lang="ru-RU"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який відповідатиме найбільш ефективній</a:t>
            </a:r>
            <a:r>
              <a:rPr lang="en-US"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міжнародній практиці і </a:t>
            </a:r>
            <a:r>
              <a:rPr lang="uk-UA" sz="2400" dirty="0" err="1" smtClean="0">
                <a:latin typeface="Times New Roman" panose="02020603050405020304" pitchFamily="18" charset="0"/>
                <a:cs typeface="Times New Roman" panose="02020603050405020304" pitchFamily="18" charset="0"/>
              </a:rPr>
              <a:t>надасть</a:t>
            </a:r>
            <a:r>
              <a:rPr lang="uk-UA" sz="2400" dirty="0" smtClean="0">
                <a:latin typeface="Times New Roman" panose="02020603050405020304" pitchFamily="18" charset="0"/>
                <a:cs typeface="Times New Roman" panose="02020603050405020304" pitchFamily="18" charset="0"/>
              </a:rPr>
              <a:t> змогу реалізувати стратегію</a:t>
            </a:r>
            <a:r>
              <a:rPr lang="ru-RU"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державної</a:t>
            </a:r>
            <a:r>
              <a:rPr lang="en-US"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політики</a:t>
            </a:r>
            <a:r>
              <a:rPr lang="ru-RU"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спрямованої</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на </a:t>
            </a:r>
            <a:r>
              <a:rPr lang="uk-UA" sz="2400" dirty="0" smtClean="0">
                <a:latin typeface="Times New Roman" panose="02020603050405020304" pitchFamily="18" charset="0"/>
                <a:cs typeface="Times New Roman" panose="02020603050405020304" pitchFamily="18" charset="0"/>
              </a:rPr>
              <a:t>запобігання виснаженню водних ресурсів </a:t>
            </a:r>
            <a:r>
              <a:rPr lang="ru-RU" sz="2400" dirty="0" smtClean="0">
                <a:latin typeface="Times New Roman" panose="02020603050405020304" pitchFamily="18" charset="0"/>
                <a:cs typeface="Times New Roman" panose="02020603050405020304" pitchFamily="18" charset="0"/>
              </a:rPr>
              <a:t>та</a:t>
            </a:r>
            <a:r>
              <a:rPr lang="en-US"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досягнення і підтримання доброї </a:t>
            </a:r>
            <a:r>
              <a:rPr lang="uk-UA" sz="2400" dirty="0" err="1" smtClean="0">
                <a:latin typeface="Times New Roman" panose="02020603050405020304" pitchFamily="18" charset="0"/>
                <a:cs typeface="Times New Roman" panose="02020603050405020304" pitchFamily="18" charset="0"/>
              </a:rPr>
              <a:t>якост</a:t>
            </a:r>
            <a:r>
              <a:rPr lang="ru-RU" sz="2400" dirty="0" smtClean="0">
                <a:latin typeface="Times New Roman" panose="02020603050405020304" pitchFamily="18" charset="0"/>
                <a:cs typeface="Times New Roman" panose="02020603050405020304" pitchFamily="18" charset="0"/>
              </a:rPr>
              <a:t>і </a:t>
            </a:r>
            <a:r>
              <a:rPr lang="ru-RU" sz="2400" dirty="0">
                <a:latin typeface="Times New Roman" panose="02020603050405020304" pitchFamily="18" charset="0"/>
                <a:cs typeface="Times New Roman" panose="02020603050405020304" pitchFamily="18" charset="0"/>
              </a:rPr>
              <a:t>води.</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871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3143" y="578345"/>
            <a:ext cx="10341429" cy="4524315"/>
          </a:xfrm>
          <a:prstGeom prst="rect">
            <a:avLst/>
          </a:prstGeom>
        </p:spPr>
        <p:txBody>
          <a:bodyPr wrap="square">
            <a:spAutoFit/>
          </a:bodyPr>
          <a:lstStyle/>
          <a:p>
            <a:pPr algn="just"/>
            <a:r>
              <a:rPr lang="uk-UA" sz="2400" dirty="0" smtClean="0"/>
              <a:t>В результаті вивчення дисципліни здобувач повинен:</a:t>
            </a:r>
          </a:p>
          <a:p>
            <a:pPr algn="just"/>
            <a:r>
              <a:rPr lang="uk-UA" sz="2400" dirty="0" smtClean="0"/>
              <a:t> з н а т и: </a:t>
            </a:r>
          </a:p>
          <a:p>
            <a:pPr marL="285750" indent="-285750" algn="just">
              <a:buFontTx/>
              <a:buChar char="-"/>
            </a:pPr>
            <a:r>
              <a:rPr lang="uk-UA" sz="2400" dirty="0" smtClean="0"/>
              <a:t>нормативно-правову базу природоохоронного законодавства у сфері охорони водних ресурсів та збереження річкових екологічних коридорів; </a:t>
            </a:r>
          </a:p>
          <a:p>
            <a:pPr marL="285750" indent="-285750" algn="just">
              <a:buFontTx/>
              <a:buChar char="-"/>
            </a:pPr>
            <a:r>
              <a:rPr lang="uk-UA" sz="2400" dirty="0" smtClean="0"/>
              <a:t>специфіку впливу сільськогосподарської діяльності та урбанізації на стан водної екосистеми; </a:t>
            </a:r>
            <a:endParaRPr lang="en-US" sz="2400" dirty="0" smtClean="0"/>
          </a:p>
          <a:p>
            <a:pPr marL="285750" indent="-285750" algn="just">
              <a:buFontTx/>
              <a:buChar char="-"/>
            </a:pPr>
            <a:r>
              <a:rPr lang="uk-UA" sz="2400" dirty="0" smtClean="0"/>
              <a:t>наукові основи природних джерел забруднення поверхневих вод (зокрема розуміти кругообіг в природі нітрогену та фосфору); </a:t>
            </a:r>
          </a:p>
          <a:p>
            <a:pPr marL="285750" indent="-285750" algn="just">
              <a:buFontTx/>
              <a:buChar char="-"/>
            </a:pPr>
            <a:r>
              <a:rPr lang="uk-UA" sz="2400" dirty="0" smtClean="0"/>
              <a:t>методологічні основи моделювання та прогнозування стану водних ресурсів (національні та світові підходи); </a:t>
            </a:r>
            <a:endParaRPr lang="en-US" sz="2400" dirty="0" smtClean="0"/>
          </a:p>
          <a:p>
            <a:pPr marL="285750" indent="-285750" algn="just">
              <a:buFontTx/>
              <a:buChar char="-"/>
            </a:pPr>
            <a:r>
              <a:rPr lang="uk-UA" sz="2400" dirty="0" smtClean="0"/>
              <a:t>загальну концепцію природокористування водними ресурсами; </a:t>
            </a:r>
            <a:endParaRPr lang="en-US" sz="2400" dirty="0" smtClean="0"/>
          </a:p>
          <a:p>
            <a:pPr marL="285750" indent="-285750" algn="just">
              <a:buFontTx/>
              <a:buChar char="-"/>
            </a:pPr>
            <a:r>
              <a:rPr lang="uk-UA" sz="2400" dirty="0" smtClean="0"/>
              <a:t>принципи національного басейнового управління водними ресурсами. </a:t>
            </a:r>
          </a:p>
        </p:txBody>
      </p:sp>
    </p:spTree>
    <p:extLst>
      <p:ext uri="{BB962C8B-B14F-4D97-AF65-F5344CB8AC3E}">
        <p14:creationId xmlns:p14="http://schemas.microsoft.com/office/powerpoint/2010/main" val="792817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258" y="1089974"/>
            <a:ext cx="10341429" cy="4154984"/>
          </a:xfrm>
          <a:prstGeom prst="rect">
            <a:avLst/>
          </a:prstGeom>
        </p:spPr>
        <p:txBody>
          <a:bodyPr wrap="square">
            <a:spAutoFit/>
          </a:bodyPr>
          <a:lstStyle/>
          <a:p>
            <a:pPr algn="just"/>
            <a:r>
              <a:rPr lang="uk-UA" sz="2400" dirty="0" smtClean="0"/>
              <a:t>В результаті вивчення дисципліни здобувач повинен:</a:t>
            </a:r>
          </a:p>
          <a:p>
            <a:pPr algn="just"/>
            <a:r>
              <a:rPr lang="uk-UA" sz="2400" dirty="0" smtClean="0"/>
              <a:t> в м і т и: </a:t>
            </a:r>
          </a:p>
          <a:p>
            <a:pPr marL="285750" indent="-285750" algn="just">
              <a:buFontTx/>
              <a:buChar char="-"/>
            </a:pPr>
            <a:r>
              <a:rPr lang="uk-UA" sz="2400" dirty="0" smtClean="0"/>
              <a:t>обґрунтовувати вплив сільськогосподарської та урбанізованої діяльності та чинники ризику забруднення річкової системи; </a:t>
            </a:r>
          </a:p>
          <a:p>
            <a:pPr marL="285750" indent="-285750" algn="just">
              <a:buFontTx/>
              <a:buChar char="-"/>
            </a:pPr>
            <a:r>
              <a:rPr lang="uk-UA" sz="2400" dirty="0" smtClean="0"/>
              <a:t>оцінювати якість поверхневих вод для різних видів водокористування з на основі національних та світових індексів (індикаторів) з екологічного оцінювання водних ресурсів; </a:t>
            </a:r>
          </a:p>
          <a:p>
            <a:pPr marL="285750" indent="-285750" algn="just">
              <a:buFontTx/>
              <a:buChar char="-"/>
            </a:pPr>
            <a:r>
              <a:rPr lang="uk-UA" sz="2400" dirty="0" smtClean="0"/>
              <a:t>розробляти наукові </a:t>
            </a:r>
            <a:r>
              <a:rPr lang="uk-UA" sz="2400" dirty="0" err="1" smtClean="0"/>
              <a:t>дизайни</a:t>
            </a:r>
            <a:r>
              <a:rPr lang="uk-UA" sz="2400" dirty="0" smtClean="0"/>
              <a:t> для моделювання якості поверхневих вод з врахуванням впливу сільськогосподарської діяльності та урбанізації; </a:t>
            </a:r>
          </a:p>
          <a:p>
            <a:pPr marL="285750" indent="-285750" algn="just">
              <a:buFontTx/>
              <a:buChar char="-"/>
            </a:pPr>
            <a:r>
              <a:rPr lang="uk-UA" sz="2400" dirty="0" smtClean="0"/>
              <a:t>розробляти сценарії для прогнозування змін стану водних ресурсів за впливу різних антропогенних чинників та змін клімату. </a:t>
            </a:r>
            <a:endParaRPr lang="uk-UA" sz="2400" dirty="0"/>
          </a:p>
        </p:txBody>
      </p:sp>
    </p:spTree>
    <p:extLst>
      <p:ext uri="{BB962C8B-B14F-4D97-AF65-F5344CB8AC3E}">
        <p14:creationId xmlns:p14="http://schemas.microsoft.com/office/powerpoint/2010/main" val="3045249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3770" y="1601603"/>
            <a:ext cx="10341429" cy="3164649"/>
          </a:xfrm>
          <a:prstGeom prst="rect">
            <a:avLst/>
          </a:prstGeom>
        </p:spPr>
        <p:txBody>
          <a:bodyPr wrap="square">
            <a:spAutoFit/>
          </a:bodyPr>
          <a:lstStyle/>
          <a:p>
            <a:pPr algn="just">
              <a:lnSpc>
                <a:spcPct val="120000"/>
              </a:lnSpc>
            </a:pPr>
            <a:r>
              <a:rPr lang="uk-UA" sz="2400" dirty="0" smtClean="0"/>
              <a:t>Метою освітнього компонента є забезпечення студентів теоретичними знаннями та практичними навичками щодо розробки і реалізації техніко-економічного обґрунтування та проектування водоохоронних заходів, направлених на зменшення використання вод та </a:t>
            </a:r>
            <a:r>
              <a:rPr lang="uk-UA" sz="2400" dirty="0" err="1" smtClean="0"/>
              <a:t>водозбереження</a:t>
            </a:r>
            <a:r>
              <a:rPr lang="uk-UA" sz="2400" dirty="0" smtClean="0"/>
              <a:t>, просторову ізоляцію водних і техногенних об’єктів, удосконалення систем водопостачання і водовідведення, зниження чи повне виключення антропогенного впливу та забруднення водного середовища.</a:t>
            </a:r>
            <a:endParaRPr lang="uk-UA" sz="2400" dirty="0"/>
          </a:p>
        </p:txBody>
      </p:sp>
    </p:spTree>
    <p:extLst>
      <p:ext uri="{BB962C8B-B14F-4D97-AF65-F5344CB8AC3E}">
        <p14:creationId xmlns:p14="http://schemas.microsoft.com/office/powerpoint/2010/main" val="411369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3157" y="688769"/>
            <a:ext cx="9868395" cy="3046988"/>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Аспект </a:t>
            </a:r>
            <a:r>
              <a:rPr lang="uk-UA" sz="2400" dirty="0" smtClean="0">
                <a:latin typeface="Times New Roman" panose="02020603050405020304" pitchFamily="18" charset="0"/>
                <a:cs typeface="Times New Roman" panose="02020603050405020304" pitchFamily="18" charset="0"/>
              </a:rPr>
              <a:t>глобальної водної кризи - дефіцит води, який зачіпає багато посушливих і густонаселених районів</a:t>
            </a:r>
            <a:r>
              <a:rPr lang="ru-RU" sz="2400" dirty="0" smtClean="0">
                <a:latin typeface="Times New Roman" panose="02020603050405020304" pitchFamily="18" charset="0"/>
                <a:cs typeface="Times New Roman" panose="02020603050405020304" pitchFamily="18" charset="0"/>
              </a:rPr>
              <a:t>. </a:t>
            </a:r>
          </a:p>
          <a:p>
            <a:pPr algn="just"/>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Глобальна </a:t>
            </a:r>
            <a:r>
              <a:rPr lang="uk-UA" sz="2400" dirty="0" smtClean="0">
                <a:latin typeface="Times New Roman" panose="02020603050405020304" pitchFamily="18" charset="0"/>
                <a:cs typeface="Times New Roman" panose="02020603050405020304" pitchFamily="18" charset="0"/>
              </a:rPr>
              <a:t>водна криза також передбачає забруднення води, оскільки, щоб </a:t>
            </a:r>
            <a:r>
              <a:rPr lang="ru-RU" sz="2400" dirty="0" smtClean="0">
                <a:latin typeface="Times New Roman" panose="02020603050405020304" pitchFamily="18" charset="0"/>
                <a:cs typeface="Times New Roman" panose="02020603050405020304" pitchFamily="18" charset="0"/>
              </a:rPr>
              <a:t>бути </a:t>
            </a:r>
            <a:r>
              <a:rPr lang="uk-UA" sz="2400" dirty="0" smtClean="0">
                <a:latin typeface="Times New Roman" panose="02020603050405020304" pitchFamily="18" charset="0"/>
                <a:cs typeface="Times New Roman" panose="02020603050405020304" pitchFamily="18" charset="0"/>
              </a:rPr>
              <a:t>корисною для пиття та зрошення, вода не повинна забруднюватися понад певні порогові значення</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За </a:t>
            </a:r>
            <a:r>
              <a:rPr lang="uk-UA" sz="2400" dirty="0" smtClean="0">
                <a:latin typeface="Times New Roman" panose="02020603050405020304" pitchFamily="18" charset="0"/>
                <a:cs typeface="Times New Roman" panose="02020603050405020304" pitchFamily="18" charset="0"/>
              </a:rPr>
              <a:t>даними Всесвітньої організації охорони здоров'я, приблизно 880 мільйонів людей у світі (або 13% населення планети) не мають доступу до покращеної (безпечної) питної </a:t>
            </a:r>
            <a:r>
              <a:rPr lang="ru-RU" sz="2400" dirty="0" smtClean="0">
                <a:latin typeface="Times New Roman" panose="02020603050405020304" pitchFamily="18" charset="0"/>
                <a:cs typeface="Times New Roman" panose="02020603050405020304" pitchFamily="18" charset="0"/>
              </a:rPr>
              <a:t>води.</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223157" y="3735757"/>
            <a:ext cx="4654571" cy="3097405"/>
          </a:xfrm>
          <a:prstGeom prst="rect">
            <a:avLst/>
          </a:prstGeom>
          <a:effectLst>
            <a:softEdge rad="317500"/>
          </a:effectLst>
        </p:spPr>
      </p:pic>
    </p:spTree>
    <p:extLst>
      <p:ext uri="{BB962C8B-B14F-4D97-AF65-F5344CB8AC3E}">
        <p14:creationId xmlns:p14="http://schemas.microsoft.com/office/powerpoint/2010/main" val="30707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42457" y="17893"/>
            <a:ext cx="7347857" cy="6806087"/>
          </a:xfrm>
          <a:prstGeom prst="rect">
            <a:avLst/>
          </a:prstGeom>
        </p:spPr>
      </p:pic>
    </p:spTree>
    <p:extLst>
      <p:ext uri="{BB962C8B-B14F-4D97-AF65-F5344CB8AC3E}">
        <p14:creationId xmlns:p14="http://schemas.microsoft.com/office/powerpoint/2010/main" val="68696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191773" y="0"/>
            <a:ext cx="7883661" cy="4754269"/>
          </a:xfrm>
          <a:prstGeom prst="rect">
            <a:avLst/>
          </a:prstGeom>
        </p:spPr>
      </p:pic>
      <p:sp>
        <p:nvSpPr>
          <p:cNvPr id="3" name="Прямоугольник 2"/>
          <p:cNvSpPr/>
          <p:nvPr/>
        </p:nvSpPr>
        <p:spPr>
          <a:xfrm>
            <a:off x="166254" y="4738255"/>
            <a:ext cx="11934701" cy="1938992"/>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Частка населення за країнами, які використовують покращені джерела питної води. </a:t>
            </a:r>
          </a:p>
          <a:p>
            <a:pPr algn="just"/>
            <a:r>
              <a:rPr lang="uk-UA" sz="2000" dirty="0" smtClean="0">
                <a:latin typeface="Times New Roman" panose="02020603050405020304" pitchFamily="18" charset="0"/>
                <a:cs typeface="Times New Roman" panose="02020603050405020304" pitchFamily="18" charset="0"/>
              </a:rPr>
              <a:t>Покращені джерела питної води, наприклад, побутові з'єднання, громадські стояки, свердловини, захищені риті колодязі та джерела, а також збори дощової води, визначаються як ті, які з більшою ймовірністю забезпечують безпечну воду, ніж неполіпшені джерела води, наприклад, незахищені свердловини та джерела, надана постачальником вода, </a:t>
            </a:r>
            <a:r>
              <a:rPr lang="uk-UA" sz="2000" dirty="0" err="1" smtClean="0">
                <a:latin typeface="Times New Roman" panose="02020603050405020304" pitchFamily="18" charset="0"/>
                <a:cs typeface="Times New Roman" panose="02020603050405020304" pitchFamily="18" charset="0"/>
              </a:rPr>
              <a:t>бутильована</a:t>
            </a:r>
            <a:r>
              <a:rPr lang="uk-UA" sz="2000" dirty="0" smtClean="0">
                <a:latin typeface="Times New Roman" panose="02020603050405020304" pitchFamily="18" charset="0"/>
                <a:cs typeface="Times New Roman" panose="02020603050405020304" pitchFamily="18" charset="0"/>
              </a:rPr>
              <a:t> вода ( якщо вода для інших цілей доступна з поліпшеного джерела), і вода, що надається автоцистерною</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84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74818" y="1308633"/>
            <a:ext cx="10513620" cy="3816429"/>
          </a:xfrm>
          <a:prstGeom prst="rect">
            <a:avLst/>
          </a:prstGeom>
        </p:spPr>
        <p:txBody>
          <a:bodyPr wrap="square">
            <a:spAutoFit/>
          </a:bodyPr>
          <a:lstStyle/>
          <a:p>
            <a:pPr algn="just"/>
            <a:r>
              <a:rPr lang="uk-UA" sz="2200" dirty="0" smtClean="0">
                <a:latin typeface="Times New Roman" panose="02020603050405020304" pitchFamily="18" charset="0"/>
                <a:cs typeface="Times New Roman" panose="02020603050405020304" pitchFamily="18" charset="0"/>
              </a:rPr>
              <a:t>Близько 2,6 млрд осіб (або 40% населення планети) проживали без поліпшеної санітарії, яка визначається як наявність доступу до громадської каналізації, септику або навіть простої вигрібної ями.</a:t>
            </a:r>
          </a:p>
          <a:p>
            <a:pPr algn="just"/>
            <a:endParaRPr lang="uk-UA" sz="2200" dirty="0">
              <a:latin typeface="Times New Roman" panose="02020603050405020304" pitchFamily="18" charset="0"/>
              <a:cs typeface="Times New Roman" panose="02020603050405020304" pitchFamily="18" charset="0"/>
            </a:endParaRPr>
          </a:p>
          <a:p>
            <a:pPr algn="just"/>
            <a:r>
              <a:rPr lang="uk-UA" sz="2200" dirty="0">
                <a:latin typeface="Times New Roman" panose="02020603050405020304" pitchFamily="18" charset="0"/>
                <a:cs typeface="Times New Roman" panose="02020603050405020304" pitchFamily="18" charset="0"/>
              </a:rPr>
              <a:t>Частка населення за країнами, які використовують вдосконалені санітарні засоби. Покращені санітарні споруди, наприклад, підключення до громадських </a:t>
            </a:r>
            <a:r>
              <a:rPr lang="uk-UA" sz="2200" dirty="0" err="1">
                <a:latin typeface="Times New Roman" panose="02020603050405020304" pitchFamily="18" charset="0"/>
                <a:cs typeface="Times New Roman" panose="02020603050405020304" pitchFamily="18" charset="0"/>
              </a:rPr>
              <a:t>каналізацій</a:t>
            </a:r>
            <a:r>
              <a:rPr lang="uk-UA" sz="2200" dirty="0">
                <a:latin typeface="Times New Roman" panose="02020603050405020304" pitchFamily="18" charset="0"/>
                <a:cs typeface="Times New Roman" panose="02020603050405020304" pitchFamily="18" charset="0"/>
              </a:rPr>
              <a:t> або септичних систем, вбиральні для зливу, вигрібні ями та вентильовані покращені вбиральні ями, визначаються як ті, які, швидше за все, будуть санітарними, ніж </a:t>
            </a:r>
            <a:r>
              <a:rPr lang="uk-UA" sz="2200" dirty="0" err="1">
                <a:latin typeface="Times New Roman" panose="02020603050405020304" pitchFamily="18" charset="0"/>
                <a:cs typeface="Times New Roman" panose="02020603050405020304" pitchFamily="18" charset="0"/>
              </a:rPr>
              <a:t>недосконалені</a:t>
            </a:r>
            <a:r>
              <a:rPr lang="uk-UA" sz="2200" dirty="0">
                <a:latin typeface="Times New Roman" panose="02020603050405020304" pitchFamily="18" charset="0"/>
                <a:cs typeface="Times New Roman" panose="02020603050405020304" pitchFamily="18" charset="0"/>
              </a:rPr>
              <a:t> приміщення, наприклад, відро вбиральні, громадські вбиральні та відкриті вбиральні.</a:t>
            </a:r>
          </a:p>
          <a:p>
            <a:pPr algn="just"/>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387702"/>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297</TotalTime>
  <Words>1600</Words>
  <Application>Microsoft Office PowerPoint</Application>
  <PresentationFormat>Широкоэкранный</PresentationFormat>
  <Paragraphs>71</Paragraphs>
  <Slides>25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25</vt:i4>
      </vt:variant>
    </vt:vector>
  </HeadingPairs>
  <TitlesOfParts>
    <vt:vector size="29" baseType="lpstr">
      <vt:lpstr>Arial</vt:lpstr>
      <vt:lpstr>Times New Roman</vt:lpstr>
      <vt:lpstr>Tw Cen MT</vt:lpstr>
      <vt:lpstr>Капля</vt:lpstr>
      <vt:lpstr>Тема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dc:title>
  <dc:creator>Герасимчук Олена Леонтіївна</dc:creator>
  <cp:lastModifiedBy>Пользователь</cp:lastModifiedBy>
  <cp:revision>21</cp:revision>
  <dcterms:created xsi:type="dcterms:W3CDTF">2024-09-04T12:49:00Z</dcterms:created>
  <dcterms:modified xsi:type="dcterms:W3CDTF">2024-09-18T05:23:48Z</dcterms:modified>
</cp:coreProperties>
</file>