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3" r:id="rId15"/>
    <p:sldId id="270" r:id="rId16"/>
    <p:sldId id="271" r:id="rId17"/>
    <p:sldId id="272" r:id="rId18"/>
    <p:sldId id="277" r:id="rId19"/>
    <p:sldId id="276" r:id="rId20"/>
    <p:sldId id="281" r:id="rId21"/>
    <p:sldId id="282" r:id="rId22"/>
    <p:sldId id="279" r:id="rId23"/>
    <p:sldId id="278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74" r:id="rId32"/>
    <p:sldId id="27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стан земельних ресурсів світу і України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1" y="0"/>
            <a:ext cx="10635343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uk-UA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Грунтові</a:t>
            </a: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ресурси виконують важливі екологічні функції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 буфером і фільтром для забруднювачів,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 збереження </a:t>
            </a:r>
            <a:r>
              <a:rPr lang="uk-UA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 важливу роль у кругообігу води й геохімічних циклів хімічних елементів,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 парникових газів.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8" y="0"/>
            <a:ext cx="10848975" cy="5524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3744" y="5607707"/>
            <a:ext cx="10417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 фонд планети становить 13 400 млн га. Найбільша його частка (25%) припадає на Азію, найменша (6%) — на Австралію та Океанію. Найбільша частка пасовищ припадає на Африку (24%). Орні землі (11% земельного фонду) дають 88% продуктів харчування.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35" y="0"/>
            <a:ext cx="10153650" cy="5157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629" y="4919008"/>
            <a:ext cx="11027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У середньому на кожного жителя планети Землі доводиться 2,3 га земної поверхні суходолу, у тім числі ріллі — 0,24 га, пасовищ — 0,6 га.</a:t>
            </a:r>
          </a:p>
          <a:p>
            <a:pPr algn="just"/>
            <a:r>
              <a:rPr lang="uk-UA" sz="2000" dirty="0" smtClean="0"/>
              <a:t>Структура світового земельного фонду відображає характер використання земель. Найціннішою категорією є оброблювані землі (рілля), їх частка складає орієнтовно 11 % від загальної площі, але вони забезпечують майже 90 % необхідних людям продуктів харчування.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7004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6883" y="0"/>
            <a:ext cx="1169719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у світі на різні суспільні потреби, а також унаслідок </a:t>
            </a:r>
            <a:r>
              <a:rPr lang="uk-UA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опустелювання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засолення, ерозії, техногенного забруднення і розробки корисних копалин відчужується майже 25 млн га сільськогосподарських угідь, що еквівалентно втратам щорічних харчових ресурсів для 84 млн людей.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581"/>
            <a:ext cx="6170653" cy="41062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969" y="2355581"/>
            <a:ext cx="6168227" cy="43431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048" y="182710"/>
            <a:ext cx="4714504" cy="6452222"/>
          </a:xfrm>
          <a:prstGeom prst="rect">
            <a:avLst/>
          </a:prstGeom>
        </p:spPr>
      </p:pic>
      <p:sp>
        <p:nvSpPr>
          <p:cNvPr id="3" name="Стрелка вправо с вырезом 2"/>
          <p:cNvSpPr/>
          <p:nvPr/>
        </p:nvSpPr>
        <p:spPr>
          <a:xfrm>
            <a:off x="700644" y="1971304"/>
            <a:ext cx="5142016" cy="3574474"/>
          </a:xfrm>
          <a:prstGeom prst="notchedRightArrow">
            <a:avLst/>
          </a:prstGeom>
          <a:solidFill>
            <a:srgbClr val="99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5044" y="3075709"/>
            <a:ext cx="3277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земельного фонду світу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6" y="902526"/>
            <a:ext cx="11209675" cy="43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1" y="1157968"/>
            <a:ext cx="11476976" cy="37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" y="743515"/>
            <a:ext cx="11347270" cy="53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8" y="0"/>
            <a:ext cx="92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4" y="-1"/>
            <a:ext cx="9774194" cy="70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9" y="1175656"/>
            <a:ext cx="8392885" cy="35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 ресурси світу, їх динаміка і значення.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стан земельних ресурсів України.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земельного фонду України.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 як біологічна система.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 ґрунту у контексті біосферної парадигми природокористування.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" b="4588"/>
          <a:stretch/>
        </p:blipFill>
        <p:spPr>
          <a:xfrm>
            <a:off x="-1686295" y="-2969"/>
            <a:ext cx="95962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6052" y="0"/>
            <a:ext cx="37526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– елювіальний (вимивний) горизонт – це горизонт, з якого у процесі ґрунтоутворення виносяться речовини в нижні горизонти, або навіть і за межі ґрунтового профілю. У результаті цього процесу горизонт збіднюється глинистими мінералами, окислами і відносно збагачується кремнеземом.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96052" y="3687901"/>
            <a:ext cx="36615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– ілювіальний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вмивний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горизонт – це горизонт, в якому відкладаються речовини, що вимиваються із ґрунтових горизонтів розміщених вище. Деколи в даний горизонт привносяться речовини внаслідок бокового току ґрунтових вод із підвищених елементів рельєфу.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49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282"/>
          <a:stretch/>
        </p:blipFill>
        <p:spPr>
          <a:xfrm>
            <a:off x="1007517" y="0"/>
            <a:ext cx="9666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8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23862"/>
            <a:ext cx="95345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8" y="212673"/>
            <a:ext cx="116734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Ґрунти — се­ре­до­ви­ще для більшості жи­вих ор­ганізмів на по­верхні суші (по­над 90% ге­не­тич­но­го, ви­до­во­го різно­маніття рос­лин­но­го і тва­рин­но­го світу пе­ре­бу­ва­ють у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де обов’яз­ко­ви­ми і най­ак­тивніши­ми учас­ни­ка­ми про­цесів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грун­то­у­тво­рен­ня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рос­ли­ни та мікро­ор­ганізми. То­му фор­му­ван­ня ро­дю­чості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слід роз­гля­да­ти як знач­ною мірою біологічне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©</a:t>
            </a:r>
            <a:r>
              <a:rPr lang="ru-RU" dirty="0" err="1"/>
              <a:t>Пропозиція</a:t>
            </a:r>
            <a:r>
              <a:rPr lang="ru-RU" dirty="0"/>
              <a:t> - </a:t>
            </a:r>
            <a:r>
              <a:rPr lang="ru-RU" dirty="0" err="1"/>
              <a:t>Головний</a:t>
            </a:r>
            <a:r>
              <a:rPr lang="ru-RU" dirty="0"/>
              <a:t> журнал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агробізнесу</a:t>
            </a:r>
            <a:endParaRPr lang="ru-RU" dirty="0"/>
          </a:p>
          <a:p>
            <a:r>
              <a:rPr lang="ru-RU" dirty="0"/>
              <a:t>https://propozitsiya.com/ua/biologichno-aktyvni-grunty-yak-yih-sformuvaty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41" y="2417061"/>
            <a:ext cx="8593968" cy="34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589"/>
          <a:stretch/>
        </p:blipFill>
        <p:spPr>
          <a:xfrm>
            <a:off x="1077691" y="0"/>
            <a:ext cx="9596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8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762"/>
          <a:stretch/>
        </p:blipFill>
        <p:spPr>
          <a:xfrm>
            <a:off x="1060244" y="0"/>
            <a:ext cx="9613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589"/>
          <a:stretch/>
        </p:blipFill>
        <p:spPr>
          <a:xfrm>
            <a:off x="1083564" y="89065"/>
            <a:ext cx="9746732" cy="67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3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132" y="463139"/>
            <a:ext cx="11827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здатність ґрунту забезпечувати життєдіяльність рослин всіма необхідними їм умовами.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родючості ґрунту є достатня кількість води, поживних речовин, відповідні температурні умови, пухкість ґрунту, певна кількість повітря для дихання коріння рослин, окислення мінеральних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життєдіяльність мікроорганізмів.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2" y="3098957"/>
            <a:ext cx="5902036" cy="375904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8382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637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атегорії ґрунтової родючості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Ґрунт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природно-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сторичне тіло володіє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визначеною родючістю, яка називається “природною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Вона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результатом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ґрунтоутворюючих процесів, які призвели 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даного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як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тіла, до якого не доторкалась рука людини.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притаманна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цілинним землям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 використовувати ґрунт (землю) з господарською метою, він стає засобом виробництва. Людина господарською діяльністю (обробітком та іншими технологічними процесами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родючість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родючість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землеробства, зумовлена соціально-економічними факторами, використовувати i підвищувати природну родючість ґрунту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11499"/>
            <a:ext cx="10058400" cy="64352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родючості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5038" y="1460665"/>
            <a:ext cx="931025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Гранулометричний склад ґрунту</a:t>
            </a:r>
            <a:r>
              <a:rPr lang="ru-RU" dirty="0" smtClean="0"/>
              <a:t>.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Структурність і водно-фізичні властивості ґрунту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uk-UA" sz="2400" dirty="0" smtClean="0"/>
              <a:t>Теплові властивості ґрунту.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err="1"/>
              <a:t>Вміст</a:t>
            </a:r>
            <a:r>
              <a:rPr lang="ru-RU" sz="2400" dirty="0"/>
              <a:t> </a:t>
            </a:r>
            <a:r>
              <a:rPr lang="ru-RU" sz="2400" dirty="0" err="1"/>
              <a:t>органічної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 smtClean="0"/>
              <a:t>.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err="1"/>
              <a:t>Біологічна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 smtClean="0"/>
              <a:t>.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400" dirty="0" err="1"/>
              <a:t>Поглинальна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.</a:t>
            </a:r>
            <a:endParaRPr lang="uk-UA" sz="2400" dirty="0" smtClean="0"/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4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9" y="3418115"/>
            <a:ext cx="9775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Земельні ресурси 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сукупні ресурси земної території як просторового базису господарської діяльності і розселення людей, засобу виробництва, її біологічної продуктивності та екологічної стійкості середовища життя.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3999" y="977913"/>
            <a:ext cx="94270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Земля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це територія суші або її частина (земельна ділянка) з ґрунтами, іншими природними компонентами ландшафту, що органічно поєднані та функціонують разом із нею, є об'єктами власності та господарської діяльності, що здійснюється на основі законодавства України.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02" y="0"/>
            <a:ext cx="11752613" cy="87307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Фактори, що лімітують ґрунтову родючість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31" y="873074"/>
            <a:ext cx="8443356" cy="5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8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9542" y="6488668"/>
            <a:ext cx="607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https://superagronom.com/karty/karta-gruntiv-ukrainy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88" y="180459"/>
            <a:ext cx="9227128" cy="63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5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314450"/>
            <a:ext cx="87534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6027" y="977913"/>
            <a:ext cx="9427029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Земельні ресурси </a:t>
            </a: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це "природно-соціальне утворення", що характеризується:</a:t>
            </a:r>
            <a:r>
              <a:rPr lang="uk-UA" sz="240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uk-UA" sz="2400" i="0" u="none" strike="noStrike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протяжністю,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рельєфом,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надрами,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водами,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ґрунтовим покривом,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рослинністю, іншою біотою,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є об'єктом господарської діяльності й розселення, 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240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визначає екологічні умови життя людей.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8571" y="631371"/>
            <a:ext cx="10493829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РІВНІ КОМПЛЕКСНОГО ОЦІНЮВАННЯ ЗЕМЕЛЬНИХ РЕСУРСІВ</a:t>
            </a:r>
            <a:r>
              <a:rPr lang="uk-UA" sz="24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endParaRPr lang="uk-UA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4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природно-історичний 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(природний). На цьому рівні оцінюються окремі компоненти території без спеціального визначення їх соціальної функції, тобто йдеться тільки про якісне оцінювання об'єктів та явищ;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uk-UA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4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природно-ресурсний 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(геотехнологічний), сутність якого полягає в оцінюванні соціальної функції природних елементів території шляхом запровадження поняття "земельні ресурси", тобто на ресурсному рівні;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uk-UA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uk-UA" sz="24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еколого-соціально-економічний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на 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цьому рівні здійснюється поглиблений аналіз соціальних функцій сукупності земельних ресурсів за допомогою різних територіально-господарських систем або комплексів.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0971" y="0"/>
            <a:ext cx="94270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особливої охорони кожної держави є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ґрунтовий покрив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із найважливіших природних ресурсів, найцінніший компонент земельних ресурсів, головне джерело отримання продуктів харчування та сировини, найцінніше надбання нашої держави.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ґрунти —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ґрунтознавство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визначає ґрунт як складову частину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педосфери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іншими біокосними тілами —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ґрунтоподібними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тілами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педолітами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ґрунтовими плівками, підґрунтовим ярусом біосфери. 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визначенням В. В. Докучаєва, </a:t>
            </a:r>
            <a:r>
              <a:rPr lang="uk-UA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ґрунт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є результат сукупної дії шести чинників ґрунтоутворення — клімату, ґрунтотворних порід, рельєфу місцевості, живих організмів та діяльності людини, які проявляються в часі та просторі.</a:t>
            </a:r>
          </a:p>
          <a:p>
            <a:pPr algn="just"/>
            <a:endParaRPr lang="uk-UA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0971" y="0"/>
            <a:ext cx="94270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рунт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— це складна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поліфункціональна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полікомпонентна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відкрита багатофазна структурна система в поверхневому шарі кори вивітрювання гірських порід, що володіє родючістю, і є комплексною функцією гірської породи, організмів, клімату, рельєфу та часу.</a:t>
            </a: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 — самостійне природно-історичне органо-мінеральне тіло, що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поверхневому шарі літосфери Землі в результаті тривалого впливу біотичних, абіотичних і антропогенних факторів, має специфічні генетико-морфологічні ознаки і властивості, що створюють для росту і розвитку рослин відповідні умови.</a:t>
            </a: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1" y="0"/>
            <a:ext cx="10635343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«земельні» та «ґрунтові» ресурси близькі, але не тотожні. </a:t>
            </a: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 ресурсами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 всю фізичну поверхню Землі, придатну для проживання людини, яку вона використовує або може використати на певному рівні розвитку продуктивних сил суспільства для будь-яких видів діяльності. </a:t>
            </a: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Ґрунтові ресурси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вся сукупність родючих ґрунтів (природні,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перетворені або штучно сконструйовані ґрунтові системи) на певній території, які використовуються або можуть бути використані людиною в якості засобу виробництва.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1" y="0"/>
            <a:ext cx="106353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РИСИ: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здатні переміщатися в просторі й обмежені певними розмірами суходолу;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практично неможливо замінити іншими ресурсами; вони мають відповідну споживчу цінність. </a:t>
            </a: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Ґрунтові ресурси є складовою частиною земельних ресурсів, але не вичерпуються цим поняттям. Термін «ґрунтові ресурси», більш вузький за суттю поняття, ніж «земельні ресурси», який включає не тільки ґрунти, але й підґрунтя, місцеві води, рельєф, рослинність та інші компоненти, розташовані в межах визначених земельних ділянок. Ґрунтові ресурси належать до категорії вичерпних, але поновлюваних ресурсів.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властивістю ґрунтових ресурсів є природна родючість ґрунтів, яка визначає рівень продуктивності земель у сільському й лісовому господарстві.</a:t>
            </a:r>
          </a:p>
          <a:p>
            <a:pPr algn="just">
              <a:lnSpc>
                <a:spcPct val="120000"/>
              </a:lnSpc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210</TotalTime>
  <Words>1123</Words>
  <Application>Microsoft Office PowerPoint</Application>
  <PresentationFormat>Широкоэкранный</PresentationFormat>
  <Paragraphs>104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Cambria</vt:lpstr>
      <vt:lpstr>Rockwell</vt:lpstr>
      <vt:lpstr>Rockwell Condensed</vt:lpstr>
      <vt:lpstr>Times New Roman</vt:lpstr>
      <vt:lpstr>Wingdings</vt:lpstr>
      <vt:lpstr>Дерево</vt:lpstr>
      <vt:lpstr>Тема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фактори, родючості ґрунтів</vt:lpstr>
      <vt:lpstr>Фактори, що лімітують ґрунтову родючість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22</cp:revision>
  <dcterms:created xsi:type="dcterms:W3CDTF">2024-09-04T07:26:26Z</dcterms:created>
  <dcterms:modified xsi:type="dcterms:W3CDTF">2024-09-10T05:40:21Z</dcterms:modified>
</cp:coreProperties>
</file>