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7" r:id="rId52"/>
    <p:sldId id="308" r:id="rId53"/>
    <p:sldId id="309" r:id="rId54"/>
    <p:sldId id="306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21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9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9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00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69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66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26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99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054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875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24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2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924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51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03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69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0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85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166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4%D0%BE%D1%81%D1%82%D1%83%D1%87%D0%B0%D1%82%D1%8C%D1%81%D1%8F_%D0%B4%D0%BE_%D0%BD%D0%B5%D0%B1%D0%B5%D1%81_(%D1%84%D0%B8%D0%BB%D1%8C%D0%BC)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1%D1%82%D0%B0%D1%82%D0%B8%D1%81%D1%82%D0%B8%D0%BA%D0%B0" TargetMode="External"/><Relationship Id="rId2" Type="http://schemas.openxmlformats.org/officeDocument/2006/relationships/hyperlink" Target="https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2%D0%B5%D1%80%D0%B8%D1%84%D1%96%D0%BA%D0%B0%D1%86%D1%96%D1%8F" TargetMode="External"/><Relationship Id="rId5" Type="http://schemas.openxmlformats.org/officeDocument/2006/relationships/hyperlink" Target="https://uk.wikipedia.org/wiki/%D0%92%D0%9E%D0%9E%D0%97" TargetMode="External"/><Relationship Id="rId4" Type="http://schemas.openxmlformats.org/officeDocument/2006/relationships/hyperlink" Target="https://uk.wikipedia.org/wiki/%D0%9A%D0%BB%D0%B0%D1%81%D0%B8%D1%84%D1%96%D0%BA%D0%B0%D1%86%D1%96%D1%8F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8872"/>
            <a:ext cx="12152375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Тема </a:t>
            </a:r>
            <a:r>
              <a:rPr lang="ru-RU" sz="3200" dirty="0" smtClean="0">
                <a:solidFill>
                  <a:schemeClr val="bg1"/>
                </a:solidFill>
              </a:rPr>
              <a:t>2-3: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ЛЕКЦІЯ </a:t>
            </a:r>
            <a:r>
              <a:rPr lang="ru-RU" sz="3200" dirty="0" smtClean="0">
                <a:solidFill>
                  <a:schemeClr val="bg1"/>
                </a:solidFill>
              </a:rPr>
              <a:t>3-6 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err="1" smtClean="0">
                <a:solidFill>
                  <a:schemeClr val="bg1"/>
                </a:solidFill>
              </a:rPr>
              <a:t>Поняття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та </a:t>
            </a:r>
            <a:r>
              <a:rPr lang="ru-RU" sz="3200" dirty="0" err="1">
                <a:solidFill>
                  <a:schemeClr val="bg1"/>
                </a:solidFill>
              </a:rPr>
              <a:t>основні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теорії</a:t>
            </a:r>
            <a:r>
              <a:rPr lang="ru-RU" sz="3200" dirty="0">
                <a:solidFill>
                  <a:schemeClr val="bg1"/>
                </a:solidFill>
              </a:rPr>
              <a:t> суїцидальної </a:t>
            </a:r>
            <a:r>
              <a:rPr lang="ru-RU" sz="3200" dirty="0" err="1" smtClean="0">
                <a:solidFill>
                  <a:schemeClr val="bg1"/>
                </a:solidFill>
              </a:rPr>
              <a:t>поведінки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5026" y="1737360"/>
            <a:ext cx="10369294" cy="4640580"/>
          </a:xfrm>
        </p:spPr>
        <p:txBody>
          <a:bodyPr>
            <a:normAutofit fontScale="25000" lnSpcReduction="20000"/>
          </a:bodyPr>
          <a:lstStyle/>
          <a:p>
            <a:pPr>
              <a:tabLst>
                <a:tab pos="92075" algn="l"/>
                <a:tab pos="265113" algn="l"/>
              </a:tabLst>
            </a:pPr>
            <a:r>
              <a:rPr lang="ru-RU" sz="6400" dirty="0" smtClean="0">
                <a:solidFill>
                  <a:schemeClr val="bg1"/>
                </a:solidFill>
              </a:rPr>
              <a:t>1</a:t>
            </a:r>
            <a:r>
              <a:rPr lang="ru-RU" sz="6400" dirty="0">
                <a:solidFill>
                  <a:schemeClr val="bg1"/>
                </a:solidFill>
              </a:rPr>
              <a:t>.	</a:t>
            </a:r>
            <a:r>
              <a:rPr lang="ru-RU" sz="6400" dirty="0" err="1">
                <a:solidFill>
                  <a:schemeClr val="bg1"/>
                </a:solidFill>
              </a:rPr>
              <a:t>Концепції</a:t>
            </a:r>
            <a:r>
              <a:rPr lang="ru-RU" sz="6400" dirty="0">
                <a:solidFill>
                  <a:schemeClr val="bg1"/>
                </a:solidFill>
              </a:rPr>
              <a:t> </a:t>
            </a:r>
            <a:r>
              <a:rPr lang="ru-RU" sz="6400" dirty="0" err="1">
                <a:solidFill>
                  <a:schemeClr val="bg1"/>
                </a:solidFill>
              </a:rPr>
              <a:t>суїциду</a:t>
            </a:r>
            <a:r>
              <a:rPr lang="ru-RU" sz="6400" dirty="0">
                <a:solidFill>
                  <a:schemeClr val="bg1"/>
                </a:solidFill>
              </a:rPr>
              <a:t>. </a:t>
            </a:r>
          </a:p>
          <a:p>
            <a:r>
              <a:rPr lang="ru-RU" sz="6400" dirty="0" smtClean="0">
                <a:solidFill>
                  <a:schemeClr val="bg1"/>
                </a:solidFill>
              </a:rPr>
              <a:t>2</a:t>
            </a:r>
            <a:r>
              <a:rPr lang="ru-RU" sz="6400" dirty="0">
                <a:solidFill>
                  <a:schemeClr val="bg1"/>
                </a:solidFill>
              </a:rPr>
              <a:t>. </a:t>
            </a:r>
            <a:r>
              <a:rPr lang="ru-RU" sz="6400" dirty="0" err="1">
                <a:solidFill>
                  <a:schemeClr val="bg1"/>
                </a:solidFill>
              </a:rPr>
              <a:t>Сутність</a:t>
            </a:r>
            <a:r>
              <a:rPr lang="ru-RU" sz="6400" dirty="0">
                <a:solidFill>
                  <a:schemeClr val="bg1"/>
                </a:solidFill>
              </a:rPr>
              <a:t> та </a:t>
            </a:r>
            <a:r>
              <a:rPr lang="ru-RU" sz="6400" dirty="0" err="1">
                <a:solidFill>
                  <a:schemeClr val="bg1"/>
                </a:solidFill>
              </a:rPr>
              <a:t>види</a:t>
            </a:r>
            <a:r>
              <a:rPr lang="ru-RU" sz="6400" dirty="0">
                <a:solidFill>
                  <a:schemeClr val="bg1"/>
                </a:solidFill>
              </a:rPr>
              <a:t> суїцидальної </a:t>
            </a:r>
            <a:r>
              <a:rPr lang="ru-RU" sz="6400" dirty="0" err="1">
                <a:solidFill>
                  <a:schemeClr val="bg1"/>
                </a:solidFill>
              </a:rPr>
              <a:t>поведінки</a:t>
            </a:r>
            <a:r>
              <a:rPr lang="ru-RU" sz="6400" dirty="0">
                <a:solidFill>
                  <a:schemeClr val="bg1"/>
                </a:solidFill>
              </a:rPr>
              <a:t>. </a:t>
            </a:r>
          </a:p>
          <a:p>
            <a:pPr>
              <a:tabLst>
                <a:tab pos="182563" algn="l"/>
                <a:tab pos="357188" algn="l"/>
              </a:tabLst>
            </a:pPr>
            <a:r>
              <a:rPr lang="ru-RU" sz="6400" dirty="0" smtClean="0">
                <a:solidFill>
                  <a:schemeClr val="bg1"/>
                </a:solidFill>
              </a:rPr>
              <a:t>3</a:t>
            </a:r>
            <a:r>
              <a:rPr lang="ru-RU" sz="6400" dirty="0">
                <a:solidFill>
                  <a:schemeClr val="bg1"/>
                </a:solidFill>
              </a:rPr>
              <a:t>.	Класифікація суїцидальної </a:t>
            </a:r>
            <a:r>
              <a:rPr lang="ru-RU" sz="6400" dirty="0" err="1">
                <a:solidFill>
                  <a:schemeClr val="bg1"/>
                </a:solidFill>
              </a:rPr>
              <a:t>поведінки</a:t>
            </a:r>
            <a:r>
              <a:rPr lang="ru-RU" sz="6400" dirty="0">
                <a:solidFill>
                  <a:schemeClr val="bg1"/>
                </a:solidFill>
              </a:rPr>
              <a:t>. </a:t>
            </a:r>
          </a:p>
          <a:p>
            <a:pPr>
              <a:tabLst>
                <a:tab pos="182563" algn="l"/>
                <a:tab pos="357188" algn="l"/>
              </a:tabLst>
            </a:pPr>
            <a:r>
              <a:rPr lang="ru-RU" sz="6400" dirty="0" smtClean="0">
                <a:solidFill>
                  <a:schemeClr val="bg1"/>
                </a:solidFill>
              </a:rPr>
              <a:t>4</a:t>
            </a:r>
            <a:r>
              <a:rPr lang="ru-RU" sz="6400" dirty="0">
                <a:solidFill>
                  <a:schemeClr val="bg1"/>
                </a:solidFill>
              </a:rPr>
              <a:t>.	</a:t>
            </a:r>
            <a:r>
              <a:rPr lang="ru-RU" sz="6400" dirty="0" err="1">
                <a:solidFill>
                  <a:schemeClr val="bg1"/>
                </a:solidFill>
              </a:rPr>
              <a:t>Види</a:t>
            </a:r>
            <a:r>
              <a:rPr lang="ru-RU" sz="6400" dirty="0">
                <a:solidFill>
                  <a:schemeClr val="bg1"/>
                </a:solidFill>
              </a:rPr>
              <a:t> </a:t>
            </a:r>
            <a:r>
              <a:rPr lang="ru-RU" sz="6400" smtClean="0">
                <a:solidFill>
                  <a:schemeClr val="bg1"/>
                </a:solidFill>
              </a:rPr>
              <a:t>аутоагресивної</a:t>
            </a:r>
            <a:r>
              <a:rPr lang="ru-RU" sz="6400" dirty="0" smtClean="0">
                <a:solidFill>
                  <a:schemeClr val="bg1"/>
                </a:solidFill>
              </a:rPr>
              <a:t> </a:t>
            </a:r>
            <a:r>
              <a:rPr lang="ru-RU" sz="6400" dirty="0" err="1">
                <a:solidFill>
                  <a:schemeClr val="bg1"/>
                </a:solidFill>
              </a:rPr>
              <a:t>поведінки</a:t>
            </a:r>
            <a:r>
              <a:rPr lang="ru-RU" sz="6400" dirty="0">
                <a:solidFill>
                  <a:schemeClr val="bg1"/>
                </a:solidFill>
              </a:rPr>
              <a:t>. </a:t>
            </a:r>
          </a:p>
          <a:p>
            <a:pPr>
              <a:tabLst>
                <a:tab pos="182563" algn="l"/>
                <a:tab pos="357188" algn="l"/>
              </a:tabLst>
            </a:pPr>
            <a:r>
              <a:rPr lang="ru-RU" sz="6400" dirty="0" smtClean="0">
                <a:solidFill>
                  <a:schemeClr val="bg1"/>
                </a:solidFill>
              </a:rPr>
              <a:t>5.</a:t>
            </a:r>
            <a:r>
              <a:rPr lang="ru-RU" sz="6400" dirty="0">
                <a:solidFill>
                  <a:schemeClr val="bg1"/>
                </a:solidFill>
              </a:rPr>
              <a:t>	</a:t>
            </a:r>
            <a:r>
              <a:rPr lang="ru-RU" sz="6400" dirty="0" err="1">
                <a:solidFill>
                  <a:schemeClr val="bg1"/>
                </a:solidFill>
              </a:rPr>
              <a:t>Внутрішні</a:t>
            </a:r>
            <a:r>
              <a:rPr lang="ru-RU" sz="6400" dirty="0">
                <a:solidFill>
                  <a:schemeClr val="bg1"/>
                </a:solidFill>
              </a:rPr>
              <a:t> та </a:t>
            </a:r>
            <a:r>
              <a:rPr lang="ru-RU" sz="6400" dirty="0" err="1">
                <a:solidFill>
                  <a:schemeClr val="bg1"/>
                </a:solidFill>
              </a:rPr>
              <a:t>зовнішні</a:t>
            </a:r>
            <a:r>
              <a:rPr lang="ru-RU" sz="6400" dirty="0">
                <a:solidFill>
                  <a:schemeClr val="bg1"/>
                </a:solidFill>
              </a:rPr>
              <a:t> </a:t>
            </a:r>
            <a:r>
              <a:rPr lang="ru-RU" sz="6400" dirty="0" err="1">
                <a:solidFill>
                  <a:schemeClr val="bg1"/>
                </a:solidFill>
              </a:rPr>
              <a:t>форми</a:t>
            </a:r>
            <a:r>
              <a:rPr lang="ru-RU" sz="6400" dirty="0">
                <a:solidFill>
                  <a:schemeClr val="bg1"/>
                </a:solidFill>
              </a:rPr>
              <a:t> суїцидальної </a:t>
            </a:r>
            <a:r>
              <a:rPr lang="ru-RU" sz="6400" dirty="0" err="1">
                <a:solidFill>
                  <a:schemeClr val="bg1"/>
                </a:solidFill>
              </a:rPr>
              <a:t>поведінки</a:t>
            </a:r>
            <a:r>
              <a:rPr lang="ru-RU" sz="6400" dirty="0">
                <a:solidFill>
                  <a:schemeClr val="bg1"/>
                </a:solidFill>
              </a:rPr>
              <a:t>. </a:t>
            </a:r>
          </a:p>
          <a:p>
            <a:pPr>
              <a:tabLst>
                <a:tab pos="182563" algn="l"/>
                <a:tab pos="357188" algn="l"/>
              </a:tabLst>
            </a:pPr>
            <a:r>
              <a:rPr lang="ru-RU" sz="6400" dirty="0" smtClean="0">
                <a:solidFill>
                  <a:schemeClr val="bg1"/>
                </a:solidFill>
              </a:rPr>
              <a:t>6.</a:t>
            </a:r>
            <a:r>
              <a:rPr lang="ru-RU" sz="6400" dirty="0">
                <a:solidFill>
                  <a:schemeClr val="bg1"/>
                </a:solidFill>
              </a:rPr>
              <a:t>	</a:t>
            </a:r>
            <a:r>
              <a:rPr lang="ru-RU" sz="6400" dirty="0" err="1">
                <a:solidFill>
                  <a:schemeClr val="bg1"/>
                </a:solidFill>
              </a:rPr>
              <a:t>Суїцидальні</a:t>
            </a:r>
            <a:r>
              <a:rPr lang="ru-RU" sz="6400" dirty="0">
                <a:solidFill>
                  <a:schemeClr val="bg1"/>
                </a:solidFill>
              </a:rPr>
              <a:t> </a:t>
            </a:r>
            <a:r>
              <a:rPr lang="ru-RU" sz="6400" dirty="0" err="1">
                <a:solidFill>
                  <a:schemeClr val="bg1"/>
                </a:solidFill>
              </a:rPr>
              <a:t>тенденці</a:t>
            </a:r>
            <a:r>
              <a:rPr lang="ru-RU" sz="6400" dirty="0">
                <a:solidFill>
                  <a:schemeClr val="bg1"/>
                </a:solidFill>
              </a:rPr>
              <a:t>. </a:t>
            </a:r>
          </a:p>
          <a:p>
            <a:pPr>
              <a:tabLst>
                <a:tab pos="182563" algn="l"/>
                <a:tab pos="357188" algn="l"/>
              </a:tabLst>
            </a:pPr>
            <a:r>
              <a:rPr lang="ru-RU" sz="6400" dirty="0" smtClean="0">
                <a:solidFill>
                  <a:schemeClr val="bg1"/>
                </a:solidFill>
              </a:rPr>
              <a:t>7.</a:t>
            </a:r>
            <a:r>
              <a:rPr lang="ru-RU" sz="6400" dirty="0">
                <a:solidFill>
                  <a:schemeClr val="bg1"/>
                </a:solidFill>
              </a:rPr>
              <a:t>	</a:t>
            </a:r>
            <a:r>
              <a:rPr lang="ru-RU" sz="6400" dirty="0" err="1">
                <a:solidFill>
                  <a:schemeClr val="bg1"/>
                </a:solidFill>
              </a:rPr>
              <a:t>Суїцидальна</a:t>
            </a:r>
            <a:r>
              <a:rPr lang="ru-RU" sz="6400" dirty="0">
                <a:solidFill>
                  <a:schemeClr val="bg1"/>
                </a:solidFill>
              </a:rPr>
              <a:t> </a:t>
            </a:r>
            <a:r>
              <a:rPr lang="ru-RU" sz="6400" dirty="0" err="1">
                <a:solidFill>
                  <a:schemeClr val="bg1"/>
                </a:solidFill>
              </a:rPr>
              <a:t>спроба</a:t>
            </a:r>
            <a:r>
              <a:rPr lang="ru-RU" sz="6400" dirty="0">
                <a:solidFill>
                  <a:schemeClr val="bg1"/>
                </a:solidFill>
              </a:rPr>
              <a:t>. </a:t>
            </a:r>
          </a:p>
          <a:p>
            <a:pPr>
              <a:tabLst>
                <a:tab pos="182563" algn="l"/>
                <a:tab pos="357188" algn="l"/>
              </a:tabLst>
            </a:pPr>
            <a:r>
              <a:rPr lang="ru-RU" sz="6400" dirty="0" smtClean="0">
                <a:solidFill>
                  <a:schemeClr val="bg1"/>
                </a:solidFill>
              </a:rPr>
              <a:t>8.</a:t>
            </a:r>
            <a:r>
              <a:rPr lang="ru-RU" sz="6400" dirty="0">
                <a:solidFill>
                  <a:schemeClr val="bg1"/>
                </a:solidFill>
              </a:rPr>
              <a:t>	Проблема </a:t>
            </a:r>
            <a:r>
              <a:rPr lang="ru-RU" sz="6400" dirty="0" err="1">
                <a:solidFill>
                  <a:schemeClr val="bg1"/>
                </a:solidFill>
              </a:rPr>
              <a:t>суїциду</a:t>
            </a:r>
            <a:r>
              <a:rPr lang="ru-RU" sz="6400" dirty="0">
                <a:solidFill>
                  <a:schemeClr val="bg1"/>
                </a:solidFill>
              </a:rPr>
              <a:t> в </a:t>
            </a:r>
            <a:r>
              <a:rPr lang="ru-RU" sz="6400" dirty="0" err="1">
                <a:solidFill>
                  <a:schemeClr val="bg1"/>
                </a:solidFill>
              </a:rPr>
              <a:t>різних</a:t>
            </a:r>
            <a:r>
              <a:rPr lang="ru-RU" sz="6400" dirty="0">
                <a:solidFill>
                  <a:schemeClr val="bg1"/>
                </a:solidFill>
              </a:rPr>
              <a:t> </a:t>
            </a:r>
            <a:r>
              <a:rPr lang="ru-RU" sz="6400" dirty="0" err="1">
                <a:solidFill>
                  <a:schemeClr val="bg1"/>
                </a:solidFill>
              </a:rPr>
              <a:t>психологічних</a:t>
            </a:r>
            <a:r>
              <a:rPr lang="ru-RU" sz="6400" dirty="0">
                <a:solidFill>
                  <a:schemeClr val="bg1"/>
                </a:solidFill>
              </a:rPr>
              <a:t> </a:t>
            </a:r>
            <a:r>
              <a:rPr lang="ru-RU" sz="6400" dirty="0" err="1">
                <a:solidFill>
                  <a:schemeClr val="bg1"/>
                </a:solidFill>
              </a:rPr>
              <a:t>теоріях</a:t>
            </a:r>
            <a:r>
              <a:rPr lang="ru-RU" sz="6400" dirty="0">
                <a:solidFill>
                  <a:schemeClr val="bg1"/>
                </a:solidFill>
              </a:rPr>
              <a:t>: </a:t>
            </a:r>
            <a:r>
              <a:rPr lang="ru-RU" sz="6400" dirty="0" err="1">
                <a:solidFill>
                  <a:schemeClr val="bg1"/>
                </a:solidFill>
              </a:rPr>
              <a:t>соціологічна</a:t>
            </a:r>
            <a:r>
              <a:rPr lang="ru-RU" sz="6400" dirty="0">
                <a:solidFill>
                  <a:schemeClr val="bg1"/>
                </a:solidFill>
              </a:rPr>
              <a:t> </a:t>
            </a:r>
            <a:r>
              <a:rPr lang="ru-RU" sz="6400" dirty="0" err="1">
                <a:solidFill>
                  <a:schemeClr val="bg1"/>
                </a:solidFill>
              </a:rPr>
              <a:t>теорія</a:t>
            </a:r>
            <a:r>
              <a:rPr lang="ru-RU" sz="6400" dirty="0">
                <a:solidFill>
                  <a:schemeClr val="bg1"/>
                </a:solidFill>
              </a:rPr>
              <a:t> (</a:t>
            </a:r>
            <a:r>
              <a:rPr lang="ru-RU" sz="6400" dirty="0" err="1">
                <a:solidFill>
                  <a:schemeClr val="bg1"/>
                </a:solidFill>
              </a:rPr>
              <a:t>Е.Дюркгейм</a:t>
            </a:r>
            <a:r>
              <a:rPr lang="ru-RU" sz="6400" dirty="0">
                <a:solidFill>
                  <a:schemeClr val="bg1"/>
                </a:solidFill>
              </a:rPr>
              <a:t>, </a:t>
            </a:r>
            <a:r>
              <a:rPr lang="ru-RU" sz="6400" dirty="0" err="1">
                <a:solidFill>
                  <a:schemeClr val="bg1"/>
                </a:solidFill>
              </a:rPr>
              <a:t>В.А.Тихоненко</a:t>
            </a:r>
            <a:r>
              <a:rPr lang="ru-RU" sz="6400" dirty="0">
                <a:solidFill>
                  <a:schemeClr val="bg1"/>
                </a:solidFill>
              </a:rPr>
              <a:t>). </a:t>
            </a:r>
            <a:r>
              <a:rPr lang="ru-RU" sz="6400" dirty="0" err="1">
                <a:solidFill>
                  <a:schemeClr val="bg1"/>
                </a:solidFill>
              </a:rPr>
              <a:t>антропологічна</a:t>
            </a:r>
            <a:r>
              <a:rPr lang="ru-RU" sz="6400" dirty="0">
                <a:solidFill>
                  <a:schemeClr val="bg1"/>
                </a:solidFill>
              </a:rPr>
              <a:t> </a:t>
            </a:r>
            <a:r>
              <a:rPr lang="ru-RU" sz="6400" dirty="0" err="1">
                <a:solidFill>
                  <a:schemeClr val="bg1"/>
                </a:solidFill>
              </a:rPr>
              <a:t>теорія</a:t>
            </a:r>
            <a:r>
              <a:rPr lang="ru-RU" sz="6400" dirty="0">
                <a:solidFill>
                  <a:schemeClr val="bg1"/>
                </a:solidFill>
              </a:rPr>
              <a:t> (</a:t>
            </a:r>
            <a:r>
              <a:rPr lang="ru-RU" sz="6400" dirty="0" err="1">
                <a:solidFill>
                  <a:schemeClr val="bg1"/>
                </a:solidFill>
              </a:rPr>
              <a:t>З.Фрейд</a:t>
            </a:r>
            <a:r>
              <a:rPr lang="ru-RU" sz="6400" dirty="0">
                <a:solidFill>
                  <a:schemeClr val="bg1"/>
                </a:solidFill>
              </a:rPr>
              <a:t>, </a:t>
            </a:r>
            <a:r>
              <a:rPr lang="ru-RU" sz="6400" dirty="0" err="1">
                <a:solidFill>
                  <a:schemeClr val="bg1"/>
                </a:solidFill>
              </a:rPr>
              <a:t>А.Адлер</a:t>
            </a:r>
            <a:r>
              <a:rPr lang="ru-RU" sz="6400" dirty="0">
                <a:solidFill>
                  <a:schemeClr val="bg1"/>
                </a:solidFill>
              </a:rPr>
              <a:t>, </a:t>
            </a:r>
            <a:r>
              <a:rPr lang="ru-RU" sz="6400" dirty="0" err="1">
                <a:solidFill>
                  <a:schemeClr val="bg1"/>
                </a:solidFill>
              </a:rPr>
              <a:t>К.Меннінгер</a:t>
            </a:r>
            <a:r>
              <a:rPr lang="ru-RU" sz="6400" dirty="0">
                <a:solidFill>
                  <a:schemeClr val="bg1"/>
                </a:solidFill>
              </a:rPr>
              <a:t>); </a:t>
            </a:r>
            <a:r>
              <a:rPr lang="ru-RU" sz="6400" dirty="0" err="1">
                <a:solidFill>
                  <a:schemeClr val="bg1"/>
                </a:solidFill>
              </a:rPr>
              <a:t>гештальт-психологія</a:t>
            </a:r>
            <a:r>
              <a:rPr lang="ru-RU" sz="6400" dirty="0">
                <a:solidFill>
                  <a:schemeClr val="bg1"/>
                </a:solidFill>
              </a:rPr>
              <a:t> (</a:t>
            </a:r>
            <a:r>
              <a:rPr lang="ru-RU" sz="6400" dirty="0" err="1">
                <a:solidFill>
                  <a:schemeClr val="bg1"/>
                </a:solidFill>
              </a:rPr>
              <a:t>О.Моховіков</a:t>
            </a:r>
            <a:r>
              <a:rPr lang="ru-RU" sz="6400" dirty="0">
                <a:solidFill>
                  <a:schemeClr val="bg1"/>
                </a:solidFill>
              </a:rPr>
              <a:t>). </a:t>
            </a:r>
          </a:p>
          <a:p>
            <a:pPr>
              <a:tabLst>
                <a:tab pos="536575" algn="l"/>
              </a:tabLst>
            </a:pPr>
            <a:r>
              <a:rPr lang="ru-RU" sz="6400" dirty="0" smtClean="0">
                <a:solidFill>
                  <a:schemeClr val="bg1"/>
                </a:solidFill>
              </a:rPr>
              <a:t>9.</a:t>
            </a:r>
            <a:r>
              <a:rPr lang="ru-RU" sz="6400" dirty="0">
                <a:solidFill>
                  <a:schemeClr val="bg1"/>
                </a:solidFill>
              </a:rPr>
              <a:t>	Характеристика </a:t>
            </a:r>
            <a:r>
              <a:rPr lang="ru-RU" sz="6400" dirty="0" err="1">
                <a:solidFill>
                  <a:schemeClr val="bg1"/>
                </a:solidFill>
              </a:rPr>
              <a:t>загальних</a:t>
            </a:r>
            <a:r>
              <a:rPr lang="ru-RU" sz="6400" dirty="0">
                <a:solidFill>
                  <a:schemeClr val="bg1"/>
                </a:solidFill>
              </a:rPr>
              <a:t> рис </a:t>
            </a:r>
            <a:r>
              <a:rPr lang="ru-RU" sz="6400" dirty="0" err="1">
                <a:solidFill>
                  <a:schemeClr val="bg1"/>
                </a:solidFill>
              </a:rPr>
              <a:t>суїцидів</a:t>
            </a:r>
            <a:r>
              <a:rPr lang="ru-RU" sz="6400" dirty="0">
                <a:solidFill>
                  <a:schemeClr val="bg1"/>
                </a:solidFill>
              </a:rPr>
              <a:t>. </a:t>
            </a:r>
            <a:r>
              <a:rPr lang="ru-RU" sz="6400" dirty="0" err="1">
                <a:solidFill>
                  <a:schemeClr val="bg1"/>
                </a:solidFill>
              </a:rPr>
              <a:t>Психокультурна</a:t>
            </a:r>
            <a:r>
              <a:rPr lang="ru-RU" sz="6400" dirty="0">
                <a:solidFill>
                  <a:schemeClr val="bg1"/>
                </a:solidFill>
              </a:rPr>
              <a:t> модель, </a:t>
            </a:r>
            <a:r>
              <a:rPr lang="ru-RU" sz="6400" dirty="0" err="1">
                <a:solidFill>
                  <a:schemeClr val="bg1"/>
                </a:solidFill>
              </a:rPr>
              <a:t>альтернативні</a:t>
            </a:r>
            <a:r>
              <a:rPr lang="ru-RU" sz="6400" dirty="0">
                <a:solidFill>
                  <a:schemeClr val="bg1"/>
                </a:solidFill>
              </a:rPr>
              <a:t> </a:t>
            </a:r>
            <a:r>
              <a:rPr lang="ru-RU" sz="6400" dirty="0" err="1">
                <a:solidFill>
                  <a:schemeClr val="bg1"/>
                </a:solidFill>
              </a:rPr>
              <a:t>моделі</a:t>
            </a:r>
            <a:r>
              <a:rPr lang="ru-RU" sz="6400" dirty="0">
                <a:solidFill>
                  <a:schemeClr val="bg1"/>
                </a:solidFill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565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3584" y="603503"/>
            <a:ext cx="10162353" cy="59898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повно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погляди (</a:t>
            </a:r>
            <a:r>
              <a:rPr lang="ru-RU" dirty="0" err="1"/>
              <a:t>раннього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) на феномен </a:t>
            </a:r>
            <a:r>
              <a:rPr lang="ru-RU" dirty="0" err="1"/>
              <a:t>суїциду</a:t>
            </a:r>
            <a:r>
              <a:rPr lang="ru-RU" dirty="0"/>
              <a:t> </a:t>
            </a:r>
            <a:r>
              <a:rPr lang="ru-RU" dirty="0" err="1"/>
              <a:t>викладено</a:t>
            </a:r>
            <a:r>
              <a:rPr lang="ru-RU" dirty="0"/>
              <a:t> у </a:t>
            </a:r>
            <a:r>
              <a:rPr lang="ru-RU" dirty="0" err="1"/>
              <a:t>статті</a:t>
            </a:r>
            <a:r>
              <a:rPr lang="ru-RU" dirty="0"/>
              <a:t> «Сум і </a:t>
            </a:r>
            <a:r>
              <a:rPr lang="ru-RU" dirty="0" err="1"/>
              <a:t>меланхолія</a:t>
            </a:r>
            <a:r>
              <a:rPr lang="ru-RU" dirty="0" smtClean="0"/>
              <a:t>».</a:t>
            </a:r>
          </a:p>
          <a:p>
            <a:pPr marL="0" indent="0" algn="just">
              <a:buNone/>
            </a:pPr>
            <a:r>
              <a:rPr lang="uk-UA" dirty="0"/>
              <a:t>У роботі «Сум і меланхолія» З. Фрейд розглянув природу меланхолії (депресії) із психоаналітичної позиції.</a:t>
            </a:r>
          </a:p>
          <a:p>
            <a:pPr marL="0" indent="0" algn="just">
              <a:buNone/>
            </a:pPr>
            <a:r>
              <a:rPr lang="uk-UA" dirty="0"/>
              <a:t>Він вказав, що під час переживання втрати коханого об’єкта (смуток) вмикаються механізми т. зв. «</a:t>
            </a:r>
            <a:r>
              <a:rPr lang="uk-UA" dirty="0" smtClean="0"/>
              <a:t>роботи горя</a:t>
            </a:r>
            <a:r>
              <a:rPr lang="uk-UA" dirty="0"/>
              <a:t>», що дозволяють суб’єкту з часом впоратися зі втратою.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Водночас </a:t>
            </a:r>
            <a:r>
              <a:rPr lang="uk-UA" dirty="0"/>
              <a:t>деякі особливо вразливі індивіди так і </a:t>
            </a:r>
            <a:r>
              <a:rPr lang="uk-UA" dirty="0" smtClean="0"/>
              <a:t>не можуть </a:t>
            </a:r>
            <a:r>
              <a:rPr lang="uk-UA" dirty="0"/>
              <a:t>змиритися з даністю, сприймають втрату як нестерпну й реагують почуттям гніву, спрямованого </a:t>
            </a:r>
            <a:r>
              <a:rPr lang="uk-UA" dirty="0" smtClean="0"/>
              <a:t>на втрачений </a:t>
            </a:r>
            <a:r>
              <a:rPr lang="uk-UA" dirty="0"/>
              <a:t>об’єкт: він пішов, залишивши їх страждати. Ці люди відчувають амбівалентні почуття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660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1560" y="749808"/>
            <a:ext cx="9995851" cy="504139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З. Фрейд </a:t>
            </a:r>
            <a:r>
              <a:rPr lang="ru-RU" dirty="0" err="1"/>
              <a:t>вважав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потенційні</a:t>
            </a:r>
            <a:r>
              <a:rPr lang="ru-RU" dirty="0"/>
              <a:t> </a:t>
            </a:r>
            <a:r>
              <a:rPr lang="ru-RU" dirty="0" err="1"/>
              <a:t>суїциденти</a:t>
            </a:r>
            <a:r>
              <a:rPr lang="ru-RU" dirty="0"/>
              <a:t> </a:t>
            </a:r>
            <a:r>
              <a:rPr lang="ru-RU" dirty="0" err="1"/>
              <a:t>інтерналізують</a:t>
            </a:r>
            <a:r>
              <a:rPr lang="ru-RU" dirty="0"/>
              <a:t> образ </a:t>
            </a:r>
            <a:r>
              <a:rPr lang="ru-RU" dirty="0" err="1"/>
              <a:t>втраченої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вона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smtClean="0"/>
              <a:t>Его.</a:t>
            </a:r>
          </a:p>
          <a:p>
            <a:pPr marL="0" indent="0" algn="just">
              <a:buNone/>
            </a:pPr>
            <a:r>
              <a:rPr lang="ru-RU" dirty="0" smtClean="0"/>
              <a:t>І </a:t>
            </a:r>
            <a:r>
              <a:rPr lang="ru-RU" dirty="0" err="1" smtClean="0"/>
              <a:t>суїцидальна</a:t>
            </a:r>
            <a:r>
              <a:rPr lang="ru-RU" dirty="0" smtClean="0"/>
              <a:t> </a:t>
            </a:r>
            <a:r>
              <a:rPr lang="ru-RU" dirty="0" err="1"/>
              <a:t>поведінка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на </a:t>
            </a:r>
            <a:r>
              <a:rPr lang="ru-RU" dirty="0" err="1" smtClean="0"/>
              <a:t>зразок</a:t>
            </a:r>
            <a:r>
              <a:rPr lang="ru-RU" dirty="0" smtClean="0"/>
              <a:t> </a:t>
            </a:r>
            <a:r>
              <a:rPr lang="ru-RU" dirty="0" err="1" smtClean="0"/>
              <a:t>невротичних</a:t>
            </a:r>
            <a:r>
              <a:rPr lang="ru-RU" dirty="0" smtClean="0"/>
              <a:t> </a:t>
            </a:r>
            <a:r>
              <a:rPr lang="ru-RU" dirty="0" err="1"/>
              <a:t>проявів</a:t>
            </a:r>
            <a:r>
              <a:rPr lang="ru-RU" dirty="0"/>
              <a:t>, є результатом </a:t>
            </a:r>
            <a:r>
              <a:rPr lang="ru-RU" dirty="0" err="1"/>
              <a:t>зіткнення</a:t>
            </a:r>
            <a:r>
              <a:rPr lang="ru-RU" dirty="0"/>
              <a:t> </a:t>
            </a:r>
            <a:r>
              <a:rPr lang="ru-RU" dirty="0" err="1"/>
              <a:t>суперечливих</a:t>
            </a:r>
            <a:r>
              <a:rPr lang="ru-RU" dirty="0"/>
              <a:t> </a:t>
            </a:r>
            <a:r>
              <a:rPr lang="ru-RU" dirty="0" err="1"/>
              <a:t>прагнень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виходять</a:t>
            </a:r>
            <a:r>
              <a:rPr lang="ru-RU" dirty="0"/>
              <a:t> як </a:t>
            </a:r>
            <a:r>
              <a:rPr lang="ru-RU" dirty="0" err="1"/>
              <a:t>із</a:t>
            </a:r>
            <a:r>
              <a:rPr lang="ru-RU" dirty="0"/>
              <a:t> боку </a:t>
            </a:r>
            <a:r>
              <a:rPr lang="ru-RU" dirty="0" err="1"/>
              <a:t>Воно</a:t>
            </a:r>
            <a:r>
              <a:rPr lang="ru-RU" dirty="0"/>
              <a:t> (потяг </a:t>
            </a:r>
            <a:r>
              <a:rPr lang="ru-RU" dirty="0" smtClean="0"/>
              <a:t>до </a:t>
            </a:r>
            <a:r>
              <a:rPr lang="ru-RU" dirty="0" err="1" smtClean="0"/>
              <a:t>смерті</a:t>
            </a:r>
            <a:r>
              <a:rPr lang="ru-RU" dirty="0"/>
              <a:t>), так і з боку </a:t>
            </a:r>
            <a:r>
              <a:rPr lang="ru-RU" dirty="0" smtClean="0"/>
              <a:t>Над-Я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err="1"/>
              <a:t>Надалі</a:t>
            </a:r>
            <a:r>
              <a:rPr lang="ru-RU" dirty="0"/>
              <a:t> З. Фрейд </a:t>
            </a:r>
            <a:r>
              <a:rPr lang="ru-RU" dirty="0" err="1"/>
              <a:t>розглядав</a:t>
            </a:r>
            <a:r>
              <a:rPr lang="ru-RU" dirty="0"/>
              <a:t> </a:t>
            </a:r>
            <a:r>
              <a:rPr lang="ru-RU" dirty="0" err="1"/>
              <a:t>аутодеструктивні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як прояви </a:t>
            </a:r>
            <a:r>
              <a:rPr lang="ru-RU" dirty="0" err="1"/>
              <a:t>динамічної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 </a:t>
            </a:r>
            <a:r>
              <a:rPr lang="ru-RU" dirty="0" err="1"/>
              <a:t>інстинктів</a:t>
            </a:r>
            <a:r>
              <a:rPr lang="ru-RU" dirty="0"/>
              <a:t> </a:t>
            </a:r>
            <a:r>
              <a:rPr lang="ru-RU" dirty="0" err="1"/>
              <a:t>Ероса</a:t>
            </a:r>
            <a:r>
              <a:rPr lang="ru-RU" dirty="0"/>
              <a:t> і </a:t>
            </a:r>
            <a:r>
              <a:rPr lang="ru-RU" dirty="0" err="1"/>
              <a:t>Танатоса</a:t>
            </a:r>
            <a:r>
              <a:rPr lang="ru-RU" dirty="0"/>
              <a:t> в </a:t>
            </a:r>
            <a:r>
              <a:rPr lang="ru-RU" dirty="0" err="1"/>
              <a:t>людській</a:t>
            </a:r>
            <a:r>
              <a:rPr lang="ru-RU" dirty="0"/>
              <a:t> </a:t>
            </a:r>
            <a:r>
              <a:rPr lang="ru-RU" dirty="0" err="1" smtClean="0"/>
              <a:t>психіці.Соціальні</a:t>
            </a:r>
            <a:r>
              <a:rPr lang="ru-RU" dirty="0" smtClean="0"/>
              <a:t> </a:t>
            </a:r>
            <a:r>
              <a:rPr lang="ru-RU" dirty="0"/>
              <a:t>заборони й </a:t>
            </a:r>
            <a:r>
              <a:rPr lang="ru-RU" dirty="0" err="1"/>
              <a:t>норми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31272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1288" y="594360"/>
            <a:ext cx="9886123" cy="613562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На думку З. Фрейда,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зумовлено</a:t>
            </a:r>
            <a:r>
              <a:rPr lang="ru-RU" dirty="0"/>
              <a:t> </a:t>
            </a:r>
            <a:r>
              <a:rPr lang="ru-RU" dirty="0" err="1"/>
              <a:t>налаштована</a:t>
            </a:r>
            <a:r>
              <a:rPr lang="ru-RU" dirty="0"/>
              <a:t> до </a:t>
            </a:r>
            <a:r>
              <a:rPr lang="ru-RU" dirty="0" err="1"/>
              <a:t>самогубства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/>
              <a:t>більшість</a:t>
            </a:r>
            <a:r>
              <a:rPr lang="ru-RU" dirty="0"/>
              <a:t> людей </a:t>
            </a:r>
            <a:r>
              <a:rPr lang="ru-RU" dirty="0" err="1"/>
              <a:t>спрямовують</a:t>
            </a:r>
            <a:r>
              <a:rPr lang="ru-RU" dirty="0"/>
              <a:t> </a:t>
            </a:r>
            <a:r>
              <a:rPr lang="ru-RU" dirty="0" err="1"/>
              <a:t>інстинкт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зовні</a:t>
            </a:r>
            <a:r>
              <a:rPr lang="ru-RU" dirty="0"/>
              <a:t>, то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схильний</a:t>
            </a:r>
            <a:r>
              <a:rPr lang="ru-RU" dirty="0"/>
              <a:t> до </a:t>
            </a:r>
            <a:r>
              <a:rPr lang="ru-RU" dirty="0" err="1"/>
              <a:t>самогубства</a:t>
            </a:r>
            <a:r>
              <a:rPr lang="ru-RU" dirty="0"/>
              <a:t>, </a:t>
            </a:r>
            <a:r>
              <a:rPr lang="ru-RU" dirty="0" err="1"/>
              <a:t>спрямовують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на себе.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Думки </a:t>
            </a:r>
            <a:r>
              <a:rPr lang="ru-RU" dirty="0"/>
              <a:t>і </a:t>
            </a:r>
            <a:r>
              <a:rPr lang="ru-RU" dirty="0" err="1"/>
              <a:t>переживання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загрозу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, </a:t>
            </a:r>
            <a:r>
              <a:rPr lang="ru-RU" dirty="0" err="1"/>
              <a:t>приховуються</a:t>
            </a:r>
            <a:r>
              <a:rPr lang="ru-RU" dirty="0"/>
              <a:t> в </a:t>
            </a:r>
            <a:r>
              <a:rPr lang="ru-RU" dirty="0" err="1"/>
              <a:t>підсвідомості</a:t>
            </a:r>
            <a:r>
              <a:rPr lang="ru-RU" dirty="0"/>
              <a:t>, </a:t>
            </a:r>
            <a:r>
              <a:rPr lang="ru-RU" dirty="0" err="1"/>
              <a:t>живлячись</a:t>
            </a:r>
            <a:r>
              <a:rPr lang="ru-RU" dirty="0"/>
              <a:t> </a:t>
            </a:r>
            <a:r>
              <a:rPr lang="ru-RU" dirty="0" err="1"/>
              <a:t>енергією</a:t>
            </a:r>
            <a:r>
              <a:rPr lang="ru-RU" dirty="0"/>
              <a:t> </a:t>
            </a:r>
            <a:r>
              <a:rPr lang="ru-RU" dirty="0" err="1"/>
              <a:t>лібідо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вони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подібним</a:t>
            </a:r>
            <a:r>
              <a:rPr lang="ru-RU" dirty="0"/>
              <a:t> чином, то </a:t>
            </a:r>
            <a:r>
              <a:rPr lang="ru-RU" dirty="0" err="1"/>
              <a:t>рівновага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порушується</a:t>
            </a:r>
            <a:r>
              <a:rPr lang="ru-RU" dirty="0"/>
              <a:t> в </a:t>
            </a:r>
            <a:r>
              <a:rPr lang="ru-RU" dirty="0" err="1"/>
              <a:t>напрямі</a:t>
            </a:r>
            <a:r>
              <a:rPr lang="ru-RU" dirty="0"/>
              <a:t> </a:t>
            </a:r>
            <a:r>
              <a:rPr lang="ru-RU" dirty="0" err="1"/>
              <a:t>нестачі</a:t>
            </a:r>
            <a:r>
              <a:rPr lang="ru-RU" dirty="0"/>
              <a:t> </a:t>
            </a:r>
            <a:r>
              <a:rPr lang="ru-RU" dirty="0" err="1"/>
              <a:t>доступної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для росту й </a:t>
            </a:r>
            <a:r>
              <a:rPr lang="ru-RU" dirty="0" err="1"/>
              <a:t>розвитку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Сили</a:t>
            </a:r>
            <a:r>
              <a:rPr lang="ru-RU" dirty="0" smtClean="0"/>
              <a:t> </a:t>
            </a:r>
            <a:r>
              <a:rPr lang="ru-RU" dirty="0" err="1"/>
              <a:t>Ероса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витіснені</a:t>
            </a:r>
            <a:r>
              <a:rPr lang="ru-RU" dirty="0"/>
              <a:t> силами </a:t>
            </a:r>
            <a:r>
              <a:rPr lang="ru-RU" dirty="0" err="1"/>
              <a:t>Танатоса</a:t>
            </a:r>
            <a:r>
              <a:rPr lang="ru-RU" dirty="0"/>
              <a:t>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сказати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інстинкту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вдається</a:t>
            </a:r>
            <a:r>
              <a:rPr lang="ru-RU" dirty="0"/>
              <a:t> </a:t>
            </a:r>
            <a:r>
              <a:rPr lang="ru-RU" dirty="0" err="1"/>
              <a:t>підкорити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та </a:t>
            </a:r>
            <a:r>
              <a:rPr lang="ru-RU" dirty="0" err="1"/>
              <a:t>придушити</a:t>
            </a:r>
            <a:r>
              <a:rPr lang="ru-RU" dirty="0"/>
              <a:t> </a:t>
            </a:r>
            <a:r>
              <a:rPr lang="ru-RU" dirty="0" err="1"/>
              <a:t>інстинкт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й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суїциду</a:t>
            </a:r>
            <a:r>
              <a:rPr lang="ru-RU" dirty="0"/>
              <a:t>. </a:t>
            </a:r>
            <a:r>
              <a:rPr lang="ru-RU" dirty="0" err="1"/>
              <a:t>Суїцид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розглядатися</a:t>
            </a:r>
            <a:r>
              <a:rPr lang="ru-RU" dirty="0"/>
              <a:t> як </a:t>
            </a:r>
            <a:r>
              <a:rPr lang="ru-RU" dirty="0" err="1"/>
              <a:t>вихід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подібного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конфлікту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Водночас</a:t>
            </a:r>
            <a:r>
              <a:rPr lang="ru-RU" dirty="0" smtClean="0"/>
              <a:t> </a:t>
            </a:r>
            <a:r>
              <a:rPr lang="ru-RU" dirty="0"/>
              <a:t>З. Фрейд </a:t>
            </a:r>
            <a:r>
              <a:rPr lang="ru-RU" dirty="0" err="1"/>
              <a:t>розглядав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суїцидальної </a:t>
            </a:r>
            <a:r>
              <a:rPr lang="ru-RU" dirty="0" err="1"/>
              <a:t>превенції</a:t>
            </a:r>
            <a:r>
              <a:rPr lang="ru-RU" dirty="0"/>
              <a:t>, </a:t>
            </a:r>
            <a:r>
              <a:rPr lang="ru-RU" dirty="0" err="1"/>
              <a:t>відзначаючи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суїцид</a:t>
            </a:r>
            <a:r>
              <a:rPr lang="ru-RU" dirty="0"/>
              <a:t> – </a:t>
            </a:r>
            <a:r>
              <a:rPr lang="ru-RU" dirty="0" err="1"/>
              <a:t>убивство</a:t>
            </a:r>
            <a:r>
              <a:rPr lang="ru-RU" dirty="0"/>
              <a:t> </a:t>
            </a:r>
            <a:r>
              <a:rPr lang="ru-RU" dirty="0" err="1"/>
              <a:t>навпаки</a:t>
            </a:r>
            <a:r>
              <a:rPr lang="ru-RU" dirty="0"/>
              <a:t>. Він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відвернений</a:t>
            </a:r>
            <a:r>
              <a:rPr lang="ru-RU" dirty="0"/>
              <a:t>, як і «</a:t>
            </a:r>
            <a:r>
              <a:rPr lang="ru-RU" dirty="0" err="1"/>
              <a:t>пряме</a:t>
            </a:r>
            <a:r>
              <a:rPr lang="ru-RU" dirty="0"/>
              <a:t>» </a:t>
            </a:r>
            <a:r>
              <a:rPr lang="ru-RU" dirty="0" err="1"/>
              <a:t>вбивство</a:t>
            </a:r>
            <a:r>
              <a:rPr lang="ru-RU" dirty="0"/>
              <a:t>, але </a:t>
            </a:r>
            <a:r>
              <a:rPr lang="ru-RU" dirty="0" err="1"/>
              <a:t>воно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виправдання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як </a:t>
            </a:r>
            <a:r>
              <a:rPr lang="ru-RU" dirty="0" err="1"/>
              <a:t>суїцид</a:t>
            </a:r>
            <a:r>
              <a:rPr lang="ru-RU" dirty="0"/>
              <a:t> повинен бути </a:t>
            </a:r>
            <a:r>
              <a:rPr lang="ru-RU" dirty="0" err="1"/>
              <a:t>виправданий</a:t>
            </a:r>
            <a:r>
              <a:rPr lang="ru-RU" dirty="0"/>
              <a:t>. </a:t>
            </a:r>
            <a:r>
              <a:rPr lang="ru-RU" dirty="0" err="1"/>
              <a:t>Із</a:t>
            </a:r>
            <a:r>
              <a:rPr lang="ru-RU" dirty="0"/>
              <a:t> часом </a:t>
            </a:r>
            <a:r>
              <a:rPr lang="ru-RU" dirty="0" err="1"/>
              <a:t>Ерос</a:t>
            </a:r>
            <a:r>
              <a:rPr lang="ru-RU" dirty="0"/>
              <a:t> </a:t>
            </a:r>
            <a:r>
              <a:rPr lang="ru-RU" dirty="0" err="1"/>
              <a:t>старіє</a:t>
            </a:r>
            <a:r>
              <a:rPr lang="ru-RU" dirty="0"/>
              <a:t>, </a:t>
            </a:r>
            <a:r>
              <a:rPr lang="ru-RU" dirty="0" err="1"/>
              <a:t>вичерпується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як </a:t>
            </a:r>
            <a:r>
              <a:rPr lang="ru-RU" dirty="0" err="1"/>
              <a:t>Танатос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інтенсивним</a:t>
            </a:r>
            <a:r>
              <a:rPr lang="ru-RU" dirty="0"/>
              <a:t> до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ru-RU" dirty="0" err="1"/>
              <a:t>Учення</a:t>
            </a:r>
            <a:r>
              <a:rPr lang="ru-RU" dirty="0"/>
              <a:t> про </a:t>
            </a:r>
            <a:r>
              <a:rPr lang="ru-RU" dirty="0" err="1"/>
              <a:t>Танатос</a:t>
            </a:r>
            <a:r>
              <a:rPr lang="ru-RU" dirty="0"/>
              <a:t> як </a:t>
            </a:r>
            <a:r>
              <a:rPr lang="ru-RU" dirty="0" err="1"/>
              <a:t>інстинкт</a:t>
            </a:r>
            <a:r>
              <a:rPr lang="ru-RU" dirty="0"/>
              <a:t> –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спірне</a:t>
            </a:r>
            <a:r>
              <a:rPr lang="ru-RU" dirty="0"/>
              <a:t> у </a:t>
            </a:r>
            <a:r>
              <a:rPr lang="ru-RU" dirty="0" err="1"/>
              <a:t>спадщині</a:t>
            </a:r>
            <a:r>
              <a:rPr lang="ru-RU" dirty="0"/>
              <a:t> З. Фрейда,</a:t>
            </a:r>
          </a:p>
        </p:txBody>
      </p:sp>
    </p:spTree>
    <p:extLst>
      <p:ext uri="{BB962C8B-B14F-4D97-AF65-F5344CB8AC3E}">
        <p14:creationId xmlns:p14="http://schemas.microsoft.com/office/powerpoint/2010/main" val="3576789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6823" y="277298"/>
            <a:ext cx="7007977" cy="598714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err="1"/>
              <a:t>Американський</a:t>
            </a:r>
            <a:r>
              <a:rPr lang="ru-RU" dirty="0"/>
              <a:t> </a:t>
            </a:r>
            <a:r>
              <a:rPr lang="ru-RU" dirty="0" err="1"/>
              <a:t>психоаналітик</a:t>
            </a:r>
            <a:r>
              <a:rPr lang="ru-RU" dirty="0"/>
              <a:t> К. </a:t>
            </a:r>
            <a:r>
              <a:rPr lang="ru-RU" dirty="0" err="1" smtClean="0"/>
              <a:t>Менінгер</a:t>
            </a:r>
            <a:r>
              <a:rPr lang="ru-RU" dirty="0"/>
              <a:t> </a:t>
            </a:r>
            <a:r>
              <a:rPr lang="ru-RU" dirty="0" err="1"/>
              <a:t>представляє</a:t>
            </a:r>
            <a:r>
              <a:rPr lang="ru-RU" dirty="0"/>
              <a:t> </a:t>
            </a:r>
            <a:r>
              <a:rPr lang="ru-RU" dirty="0" err="1"/>
              <a:t>інстинкти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і </a:t>
            </a:r>
            <a:r>
              <a:rPr lang="ru-RU" dirty="0" err="1"/>
              <a:t>смерті</a:t>
            </a:r>
            <a:r>
              <a:rPr lang="ru-RU" dirty="0"/>
              <a:t> як </a:t>
            </a:r>
            <a:r>
              <a:rPr lang="ru-RU" dirty="0" err="1"/>
              <a:t>конструктивні</a:t>
            </a:r>
            <a:r>
              <a:rPr lang="ru-RU" dirty="0"/>
              <a:t> й </a:t>
            </a:r>
            <a:r>
              <a:rPr lang="ru-RU" dirty="0" err="1"/>
              <a:t>деструктивні</a:t>
            </a:r>
            <a:r>
              <a:rPr lang="ru-RU" dirty="0"/>
              <a:t> </a:t>
            </a:r>
            <a:r>
              <a:rPr lang="ru-RU" dirty="0" err="1"/>
              <a:t>тенденції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. Свою </a:t>
            </a:r>
            <a:r>
              <a:rPr lang="ru-RU" dirty="0" err="1"/>
              <a:t>концепцію</a:t>
            </a:r>
            <a:r>
              <a:rPr lang="ru-RU" dirty="0"/>
              <a:t> </a:t>
            </a:r>
            <a:r>
              <a:rPr lang="ru-RU" dirty="0" err="1" smtClean="0"/>
              <a:t>поведінки</a:t>
            </a:r>
            <a:r>
              <a:rPr lang="ru-RU" dirty="0"/>
              <a:t> суїцидальної </a:t>
            </a:r>
            <a:r>
              <a:rPr lang="ru-RU" dirty="0" err="1"/>
              <a:t>особистості</a:t>
            </a:r>
            <a:r>
              <a:rPr lang="ru-RU" dirty="0"/>
              <a:t> К. </a:t>
            </a:r>
            <a:r>
              <a:rPr lang="ru-RU" dirty="0" err="1"/>
              <a:t>Менінгер</a:t>
            </a:r>
            <a:r>
              <a:rPr lang="ru-RU" dirty="0"/>
              <a:t> </a:t>
            </a:r>
            <a:r>
              <a:rPr lang="ru-RU" dirty="0" err="1"/>
              <a:t>викладає</a:t>
            </a:r>
            <a:r>
              <a:rPr lang="ru-RU" dirty="0"/>
              <a:t> в </a:t>
            </a:r>
            <a:r>
              <a:rPr lang="ru-RU" dirty="0" err="1"/>
              <a:t>класичній</a:t>
            </a:r>
            <a:r>
              <a:rPr lang="ru-RU" dirty="0"/>
              <a:t> </a:t>
            </a:r>
            <a:r>
              <a:rPr lang="ru-RU" dirty="0" err="1"/>
              <a:t>монографії</a:t>
            </a:r>
            <a:r>
              <a:rPr lang="ru-RU" dirty="0"/>
              <a:t> «</a:t>
            </a:r>
            <a:r>
              <a:rPr lang="ru-RU" dirty="0" err="1"/>
              <a:t>Війна</a:t>
            </a:r>
            <a:r>
              <a:rPr lang="ru-RU" dirty="0"/>
              <a:t> з самим собою» [95]. </a:t>
            </a:r>
            <a:r>
              <a:rPr lang="ru-RU" dirty="0" err="1"/>
              <a:t>Вищезазначені</a:t>
            </a:r>
            <a:r>
              <a:rPr lang="ru-RU" dirty="0"/>
              <a:t> </a:t>
            </a:r>
            <a:r>
              <a:rPr lang="ru-RU" dirty="0" err="1"/>
              <a:t>тенденції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у </a:t>
            </a:r>
            <a:r>
              <a:rPr lang="ru-RU" dirty="0" err="1"/>
              <a:t>діалектичному</a:t>
            </a:r>
            <a:r>
              <a:rPr lang="ru-RU" dirty="0"/>
              <a:t> </a:t>
            </a:r>
            <a:r>
              <a:rPr lang="ru-RU" dirty="0" err="1"/>
              <a:t>відношенні</a:t>
            </a:r>
            <a:r>
              <a:rPr lang="ru-RU" dirty="0"/>
              <a:t> </a:t>
            </a:r>
            <a:r>
              <a:rPr lang="ru-RU" dirty="0" err="1"/>
              <a:t>єдності</a:t>
            </a:r>
            <a:r>
              <a:rPr lang="ru-RU" dirty="0"/>
              <a:t> й </a:t>
            </a:r>
            <a:r>
              <a:rPr lang="ru-RU" dirty="0" err="1"/>
              <a:t>боротьби</a:t>
            </a:r>
            <a:r>
              <a:rPr lang="ru-RU" dirty="0"/>
              <a:t> </a:t>
            </a:r>
            <a:r>
              <a:rPr lang="ru-RU" dirty="0" err="1"/>
              <a:t>протилежностей</a:t>
            </a:r>
            <a:r>
              <a:rPr lang="ru-RU" dirty="0"/>
              <a:t> і </a:t>
            </a:r>
            <a:r>
              <a:rPr lang="ru-RU" dirty="0" err="1"/>
              <a:t>маніфестуються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любові</a:t>
            </a:r>
            <a:r>
              <a:rPr lang="ru-RU" dirty="0"/>
              <a:t> (конструктивно) і </a:t>
            </a:r>
            <a:r>
              <a:rPr lang="ru-RU" dirty="0" err="1"/>
              <a:t>ненависті</a:t>
            </a:r>
            <a:r>
              <a:rPr lang="ru-RU" dirty="0"/>
              <a:t> (деструктивно). Як </a:t>
            </a:r>
            <a:r>
              <a:rPr lang="ru-RU" dirty="0" err="1"/>
              <a:t>зазначає</a:t>
            </a:r>
            <a:r>
              <a:rPr lang="ru-RU" dirty="0"/>
              <a:t> автор, комплекс </a:t>
            </a:r>
            <a:r>
              <a:rPr lang="ru-RU" dirty="0" err="1"/>
              <a:t>конструктивних</a:t>
            </a:r>
            <a:r>
              <a:rPr lang="ru-RU" dirty="0"/>
              <a:t> і </a:t>
            </a:r>
            <a:r>
              <a:rPr lang="ru-RU" dirty="0" err="1"/>
              <a:t>деструктивних</a:t>
            </a:r>
            <a:r>
              <a:rPr lang="ru-RU" dirty="0"/>
              <a:t> сил </a:t>
            </a:r>
            <a:r>
              <a:rPr lang="ru-RU" dirty="0" err="1"/>
              <a:t>закладений</a:t>
            </a:r>
            <a:r>
              <a:rPr lang="ru-RU" dirty="0"/>
              <a:t> у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народження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642" y="1737421"/>
            <a:ext cx="2776758" cy="360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87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4058" y="740229"/>
            <a:ext cx="10885713" cy="563154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До суїцидальної </a:t>
            </a:r>
            <a:r>
              <a:rPr lang="ru-RU" dirty="0" err="1"/>
              <a:t>поведінки</a:t>
            </a:r>
            <a:r>
              <a:rPr lang="ru-RU" dirty="0"/>
              <a:t> К. </a:t>
            </a:r>
            <a:r>
              <a:rPr lang="ru-RU" dirty="0" err="1"/>
              <a:t>Менінгер</a:t>
            </a:r>
            <a:r>
              <a:rPr lang="ru-RU" dirty="0"/>
              <a:t> </a:t>
            </a:r>
            <a:r>
              <a:rPr lang="ru-RU" dirty="0" err="1"/>
              <a:t>відносив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завдати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 smtClean="0"/>
              <a:t>спричинити</a:t>
            </a:r>
            <a:r>
              <a:rPr lang="ru-RU" dirty="0" smtClean="0"/>
              <a:t> смерть </a:t>
            </a:r>
            <a:r>
              <a:rPr lang="ru-RU" dirty="0"/>
              <a:t>(за типом «</a:t>
            </a:r>
            <a:r>
              <a:rPr lang="ru-RU" dirty="0" err="1" smtClean="0"/>
              <a:t>випадковості</a:t>
            </a:r>
            <a:r>
              <a:rPr lang="ru-RU" dirty="0" smtClean="0"/>
              <a:t> </a:t>
            </a:r>
            <a:r>
              <a:rPr lang="ru-RU" dirty="0"/>
              <a:t>не </a:t>
            </a:r>
            <a:r>
              <a:rPr lang="ru-RU" dirty="0" err="1"/>
              <a:t>бувають</a:t>
            </a:r>
            <a:r>
              <a:rPr lang="ru-RU" dirty="0"/>
              <a:t> </a:t>
            </a:r>
            <a:r>
              <a:rPr lang="ru-RU" dirty="0" err="1"/>
              <a:t>випадковими</a:t>
            </a:r>
            <a:r>
              <a:rPr lang="ru-RU" dirty="0"/>
              <a:t>»). Він </a:t>
            </a:r>
            <a:r>
              <a:rPr lang="ru-RU" dirty="0" err="1"/>
              <a:t>виділяє</a:t>
            </a:r>
            <a:r>
              <a:rPr lang="ru-RU" dirty="0"/>
              <a:t> три 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/>
              <a:t>самогубства</a:t>
            </a:r>
            <a:r>
              <a:rPr lang="ru-RU" dirty="0" smtClean="0"/>
              <a:t>:</a:t>
            </a:r>
          </a:p>
          <a:p>
            <a:pPr marL="0" indent="0" algn="just">
              <a:buNone/>
            </a:pPr>
            <a:r>
              <a:rPr lang="ru-RU" dirty="0" smtClean="0"/>
              <a:t>1</a:t>
            </a:r>
            <a:r>
              <a:rPr lang="ru-RU" dirty="0"/>
              <a:t>) </a:t>
            </a:r>
            <a:r>
              <a:rPr lang="ru-RU" b="1" dirty="0" err="1">
                <a:solidFill>
                  <a:schemeClr val="bg1"/>
                </a:solidFill>
              </a:rPr>
              <a:t>хронічне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самогубство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dirty="0"/>
              <a:t>аскетизм і </a:t>
            </a:r>
            <a:r>
              <a:rPr lang="ru-RU" dirty="0" err="1"/>
              <a:t>мучеництво</a:t>
            </a:r>
            <a:r>
              <a:rPr lang="ru-RU" dirty="0"/>
              <a:t>, </a:t>
            </a:r>
            <a:r>
              <a:rPr lang="ru-RU" dirty="0" err="1"/>
              <a:t>неврастенія</a:t>
            </a:r>
            <a:r>
              <a:rPr lang="ru-RU" dirty="0"/>
              <a:t>, </a:t>
            </a:r>
            <a:r>
              <a:rPr lang="ru-RU" dirty="0" err="1"/>
              <a:t>алкоголізм</a:t>
            </a:r>
            <a:r>
              <a:rPr lang="ru-RU" dirty="0"/>
              <a:t>, </a:t>
            </a:r>
            <a:r>
              <a:rPr lang="ru-RU" dirty="0" err="1"/>
              <a:t>антисоціальна</a:t>
            </a:r>
            <a:r>
              <a:rPr lang="ru-RU" dirty="0"/>
              <a:t> </a:t>
            </a:r>
            <a:r>
              <a:rPr lang="ru-RU" dirty="0" err="1"/>
              <a:t>поведінка</a:t>
            </a:r>
            <a:r>
              <a:rPr lang="ru-RU" dirty="0"/>
              <a:t>, психоз; «система </a:t>
            </a:r>
            <a:r>
              <a:rPr lang="ru-RU" dirty="0" err="1"/>
              <a:t>виховання</a:t>
            </a:r>
            <a:r>
              <a:rPr lang="ru-RU" dirty="0"/>
              <a:t> та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певним</a:t>
            </a:r>
            <a:r>
              <a:rPr lang="ru-RU" dirty="0"/>
              <a:t> чином </a:t>
            </a:r>
            <a:r>
              <a:rPr lang="ru-RU" dirty="0" err="1"/>
              <a:t>прищеплюють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аскетичні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виявляються</a:t>
            </a:r>
            <a:r>
              <a:rPr lang="ru-RU" dirty="0"/>
              <a:t> в </a:t>
            </a:r>
            <a:r>
              <a:rPr lang="ru-RU" dirty="0" err="1"/>
              <a:t>безкорисливому</a:t>
            </a:r>
            <a:r>
              <a:rPr lang="ru-RU" dirty="0"/>
              <a:t> й </a:t>
            </a:r>
            <a:r>
              <a:rPr lang="ru-RU" dirty="0" err="1"/>
              <a:t>самовідданому</a:t>
            </a:r>
            <a:r>
              <a:rPr lang="ru-RU" dirty="0"/>
              <a:t> </a:t>
            </a:r>
            <a:r>
              <a:rPr lang="ru-RU" dirty="0" err="1"/>
              <a:t>служінні</a:t>
            </a:r>
            <a:r>
              <a:rPr lang="ru-RU" dirty="0"/>
              <a:t> </a:t>
            </a:r>
            <a:r>
              <a:rPr lang="ru-RU" dirty="0" err="1"/>
              <a:t>суспільству</a:t>
            </a:r>
            <a:r>
              <a:rPr lang="ru-RU" dirty="0"/>
              <a:t> і </a:t>
            </a:r>
            <a:r>
              <a:rPr lang="ru-RU" dirty="0" err="1"/>
              <a:t>турботі</a:t>
            </a:r>
            <a:r>
              <a:rPr lang="ru-RU" dirty="0"/>
              <a:t> про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...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рядового члена </a:t>
            </a:r>
            <a:r>
              <a:rPr lang="ru-RU" dirty="0" err="1"/>
              <a:t>суспільства</a:t>
            </a:r>
            <a:r>
              <a:rPr lang="ru-RU" dirty="0"/>
              <a:t>, «</a:t>
            </a:r>
            <a:r>
              <a:rPr lang="ru-RU" dirty="0" err="1"/>
              <a:t>хронічний</a:t>
            </a:r>
            <a:r>
              <a:rPr lang="ru-RU" dirty="0"/>
              <a:t> </a:t>
            </a:r>
            <a:r>
              <a:rPr lang="ru-RU" dirty="0" err="1"/>
              <a:t>самогубець</a:t>
            </a:r>
            <a:r>
              <a:rPr lang="ru-RU" dirty="0"/>
              <a:t>» </a:t>
            </a:r>
            <a:r>
              <a:rPr lang="ru-RU" dirty="0" err="1"/>
              <a:t>керується</a:t>
            </a:r>
            <a:r>
              <a:rPr lang="ru-RU" dirty="0"/>
              <a:t> </a:t>
            </a:r>
            <a:r>
              <a:rPr lang="ru-RU" dirty="0" err="1"/>
              <a:t>внутрішньою</a:t>
            </a:r>
            <a:r>
              <a:rPr lang="ru-RU" dirty="0"/>
              <a:t> потребою </a:t>
            </a:r>
            <a:r>
              <a:rPr lang="ru-RU" dirty="0" err="1"/>
              <a:t>жертвувати</a:t>
            </a:r>
            <a:r>
              <a:rPr lang="ru-RU" dirty="0"/>
              <a:t> собою. Те, </a:t>
            </a:r>
            <a:r>
              <a:rPr lang="ru-RU" dirty="0" err="1"/>
              <a:t>що</a:t>
            </a:r>
            <a:r>
              <a:rPr lang="ru-RU" dirty="0"/>
              <a:t> на перший </a:t>
            </a:r>
            <a:r>
              <a:rPr lang="ru-RU" dirty="0" err="1"/>
              <a:t>погляд</a:t>
            </a:r>
            <a:r>
              <a:rPr lang="ru-RU" dirty="0"/>
              <a:t> </a:t>
            </a:r>
            <a:r>
              <a:rPr lang="ru-RU" dirty="0" err="1"/>
              <a:t>сприймається</a:t>
            </a:r>
            <a:r>
              <a:rPr lang="ru-RU" dirty="0"/>
              <a:t> як </a:t>
            </a:r>
            <a:r>
              <a:rPr lang="ru-RU" dirty="0" err="1"/>
              <a:t>законне</a:t>
            </a:r>
            <a:r>
              <a:rPr lang="ru-RU" dirty="0"/>
              <a:t> </a:t>
            </a:r>
            <a:r>
              <a:rPr lang="ru-RU" dirty="0" err="1"/>
              <a:t>прагнення</a:t>
            </a:r>
            <a:r>
              <a:rPr lang="ru-RU" dirty="0"/>
              <a:t> </a:t>
            </a:r>
            <a:r>
              <a:rPr lang="ru-RU" dirty="0" err="1"/>
              <a:t>увічнити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ім’я</a:t>
            </a:r>
            <a:r>
              <a:rPr lang="ru-RU" dirty="0"/>
              <a:t>, на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виявляється</a:t>
            </a:r>
            <a:r>
              <a:rPr lang="ru-RU" dirty="0"/>
              <a:t> </a:t>
            </a:r>
            <a:r>
              <a:rPr lang="ru-RU" dirty="0" err="1"/>
              <a:t>замаскованим</a:t>
            </a:r>
            <a:r>
              <a:rPr lang="ru-RU" dirty="0"/>
              <a:t> </a:t>
            </a:r>
            <a:r>
              <a:rPr lang="ru-RU" dirty="0" err="1"/>
              <a:t>проявом</a:t>
            </a:r>
            <a:r>
              <a:rPr lang="ru-RU" dirty="0"/>
              <a:t> </a:t>
            </a:r>
            <a:r>
              <a:rPr lang="ru-RU" dirty="0" err="1"/>
              <a:t>деструктивних</a:t>
            </a:r>
            <a:r>
              <a:rPr lang="ru-RU" dirty="0"/>
              <a:t> сил</a:t>
            </a:r>
            <a:r>
              <a:rPr lang="ru-RU" dirty="0" smtClean="0"/>
              <a:t>». </a:t>
            </a:r>
            <a:r>
              <a:rPr lang="ru-RU" dirty="0"/>
              <a:t>Невротики </a:t>
            </a:r>
            <a:r>
              <a:rPr lang="ru-RU" dirty="0" err="1"/>
              <a:t>користуються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же </a:t>
            </a:r>
            <a:r>
              <a:rPr lang="ru-RU" dirty="0" err="1"/>
              <a:t>механізмом</a:t>
            </a:r>
            <a:r>
              <a:rPr lang="ru-RU" dirty="0"/>
              <a:t>, але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не </a:t>
            </a:r>
            <a:r>
              <a:rPr lang="ru-RU" dirty="0" err="1"/>
              <a:t>захоплення</a:t>
            </a:r>
            <a:r>
              <a:rPr lang="ru-RU" dirty="0"/>
              <a:t>, а </a:t>
            </a:r>
            <a:r>
              <a:rPr lang="ru-RU" dirty="0" err="1"/>
              <a:t>жалість</a:t>
            </a:r>
            <a:r>
              <a:rPr lang="ru-RU" dirty="0"/>
              <a:t>. І </a:t>
            </a:r>
            <a:r>
              <a:rPr lang="ru-RU" dirty="0" err="1"/>
              <a:t>захоплення</a:t>
            </a:r>
            <a:r>
              <a:rPr lang="ru-RU" dirty="0"/>
              <a:t>, і </a:t>
            </a:r>
            <a:r>
              <a:rPr lang="ru-RU" dirty="0" err="1"/>
              <a:t>жалість</a:t>
            </a:r>
            <a:r>
              <a:rPr lang="ru-RU" dirty="0"/>
              <a:t> тут </a:t>
            </a:r>
            <a:r>
              <a:rPr lang="ru-RU" dirty="0" err="1"/>
              <a:t>виступають</a:t>
            </a:r>
            <a:r>
              <a:rPr lang="ru-RU" dirty="0"/>
              <a:t> як </a:t>
            </a:r>
            <a:r>
              <a:rPr lang="ru-RU" dirty="0" err="1"/>
              <a:t>збочення</a:t>
            </a:r>
            <a:r>
              <a:rPr lang="ru-RU" dirty="0"/>
              <a:t> </a:t>
            </a:r>
            <a:r>
              <a:rPr lang="ru-RU" dirty="0" err="1"/>
              <a:t>любові</a:t>
            </a:r>
            <a:r>
              <a:rPr lang="ru-RU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945616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6914" y="1016000"/>
            <a:ext cx="10087429" cy="522514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2) локальне </a:t>
            </a:r>
            <a:r>
              <a:rPr lang="ru-RU" dirty="0" err="1"/>
              <a:t>самогубство</a:t>
            </a:r>
            <a:r>
              <a:rPr lang="ru-RU" dirty="0"/>
              <a:t>: </a:t>
            </a:r>
            <a:r>
              <a:rPr lang="ru-RU" dirty="0" err="1"/>
              <a:t>членоушкодження</a:t>
            </a:r>
            <a:r>
              <a:rPr lang="ru-RU" dirty="0"/>
              <a:t>, </a:t>
            </a:r>
            <a:r>
              <a:rPr lang="ru-RU" dirty="0" err="1"/>
              <a:t>симуляція</a:t>
            </a:r>
            <a:r>
              <a:rPr lang="ru-RU" dirty="0"/>
              <a:t>, </a:t>
            </a:r>
            <a:r>
              <a:rPr lang="ru-RU" dirty="0" err="1"/>
              <a:t>навмисні</a:t>
            </a:r>
            <a:r>
              <a:rPr lang="ru-RU" dirty="0"/>
              <a:t> </a:t>
            </a:r>
            <a:r>
              <a:rPr lang="ru-RU" dirty="0" err="1"/>
              <a:t>нещасні</a:t>
            </a:r>
            <a:r>
              <a:rPr lang="ru-RU" dirty="0"/>
              <a:t> </a:t>
            </a:r>
            <a:r>
              <a:rPr lang="ru-RU" dirty="0" err="1"/>
              <a:t>випадки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імпотенція</a:t>
            </a:r>
            <a:r>
              <a:rPr lang="ru-RU" dirty="0"/>
              <a:t>, </a:t>
            </a:r>
            <a:r>
              <a:rPr lang="ru-RU" dirty="0" err="1"/>
              <a:t>фригідність</a:t>
            </a:r>
            <a:r>
              <a:rPr lang="ru-RU" dirty="0"/>
              <a:t>, за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відмова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нормального </a:t>
            </a:r>
            <a:r>
              <a:rPr lang="ru-RU" dirty="0" err="1"/>
              <a:t>генітального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;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природна</a:t>
            </a:r>
            <a:r>
              <a:rPr lang="ru-RU" dirty="0"/>
              <a:t> </a:t>
            </a:r>
            <a:r>
              <a:rPr lang="ru-RU" dirty="0" err="1"/>
              <a:t>біологічна</a:t>
            </a:r>
            <a:r>
              <a:rPr lang="ru-RU" dirty="0"/>
              <a:t> роль приноситься в жертву </a:t>
            </a:r>
            <a:r>
              <a:rPr lang="ru-RU" dirty="0" err="1"/>
              <a:t>збоченим</a:t>
            </a:r>
            <a:r>
              <a:rPr lang="ru-RU" dirty="0"/>
              <a:t> </a:t>
            </a:r>
            <a:r>
              <a:rPr lang="ru-RU" dirty="0" err="1"/>
              <a:t>еротичним</a:t>
            </a:r>
            <a:r>
              <a:rPr lang="ru-RU" dirty="0"/>
              <a:t> </a:t>
            </a:r>
            <a:r>
              <a:rPr lang="ru-RU" dirty="0" err="1"/>
              <a:t>нахилам</a:t>
            </a:r>
            <a:r>
              <a:rPr lang="ru-RU" dirty="0"/>
              <a:t>, </a:t>
            </a:r>
            <a:r>
              <a:rPr lang="ru-RU" dirty="0" err="1"/>
              <a:t>підсвідомим</a:t>
            </a:r>
            <a:r>
              <a:rPr lang="ru-RU" dirty="0"/>
              <a:t> страхам і </a:t>
            </a:r>
            <a:r>
              <a:rPr lang="ru-RU" dirty="0" err="1"/>
              <a:t>ненависті</a:t>
            </a:r>
            <a:r>
              <a:rPr lang="ru-RU" dirty="0"/>
              <a:t>, </a:t>
            </a:r>
            <a:r>
              <a:rPr lang="ru-RU" dirty="0" err="1"/>
              <a:t>прагненню</a:t>
            </a:r>
            <a:r>
              <a:rPr lang="ru-RU" dirty="0"/>
              <a:t> до </a:t>
            </a:r>
            <a:r>
              <a:rPr lang="ru-RU" dirty="0" err="1"/>
              <a:t>самопокарання</a:t>
            </a:r>
            <a:r>
              <a:rPr lang="ru-RU" dirty="0"/>
              <a:t> та </a:t>
            </a:r>
            <a:r>
              <a:rPr lang="ru-RU" dirty="0" err="1"/>
              <a:t>позбавлення</a:t>
            </a:r>
            <a:r>
              <a:rPr lang="ru-RU" dirty="0"/>
              <a:t> себе і партнера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спільного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3</a:t>
            </a:r>
            <a:r>
              <a:rPr lang="ru-RU" dirty="0"/>
              <a:t>) </a:t>
            </a:r>
            <a:r>
              <a:rPr lang="ru-RU" dirty="0" err="1"/>
              <a:t>органічне</a:t>
            </a:r>
            <a:r>
              <a:rPr lang="ru-RU" dirty="0"/>
              <a:t> </a:t>
            </a:r>
            <a:r>
              <a:rPr lang="ru-RU" dirty="0" err="1"/>
              <a:t>самогубство</a:t>
            </a:r>
            <a:r>
              <a:rPr lang="ru-RU" dirty="0"/>
              <a:t>: </a:t>
            </a:r>
            <a:r>
              <a:rPr lang="ru-RU" dirty="0" err="1"/>
              <a:t>хвороби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«</a:t>
            </a:r>
            <a:r>
              <a:rPr lang="ru-RU" dirty="0" err="1"/>
              <a:t>носіями</a:t>
            </a:r>
            <a:r>
              <a:rPr lang="ru-RU" dirty="0"/>
              <a:t> </a:t>
            </a:r>
            <a:r>
              <a:rPr lang="ru-RU" dirty="0" err="1"/>
              <a:t>саморуйнівного</a:t>
            </a:r>
            <a:r>
              <a:rPr lang="ru-RU" dirty="0"/>
              <a:t> </a:t>
            </a:r>
            <a:r>
              <a:rPr lang="ru-RU" dirty="0" err="1"/>
              <a:t>елемента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виявляється</a:t>
            </a:r>
            <a:r>
              <a:rPr lang="ru-RU" dirty="0"/>
              <a:t> в </a:t>
            </a:r>
            <a:r>
              <a:rPr lang="ru-RU" dirty="0" err="1"/>
              <a:t>різноманітних</a:t>
            </a:r>
            <a:r>
              <a:rPr lang="ru-RU" dirty="0"/>
              <a:t> формах </a:t>
            </a:r>
            <a:r>
              <a:rPr lang="ru-RU" dirty="0" err="1"/>
              <a:t>самознищення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самогубство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в </a:t>
            </a:r>
            <a:r>
              <a:rPr lang="ru-RU" dirty="0" err="1"/>
              <a:t>самій</a:t>
            </a:r>
            <a:r>
              <a:rPr lang="ru-RU" dirty="0"/>
              <a:t> </a:t>
            </a:r>
            <a:r>
              <a:rPr lang="ru-RU" dirty="0" err="1"/>
              <a:t>очевидній</a:t>
            </a:r>
            <a:r>
              <a:rPr lang="ru-RU" dirty="0"/>
              <a:t> і </a:t>
            </a:r>
            <a:r>
              <a:rPr lang="ru-RU" dirty="0" err="1"/>
              <a:t>незворотній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, </a:t>
            </a:r>
            <a:r>
              <a:rPr lang="ru-RU" dirty="0" err="1"/>
              <a:t>органічних</a:t>
            </a:r>
            <a:r>
              <a:rPr lang="ru-RU" dirty="0"/>
              <a:t> й </a:t>
            </a:r>
            <a:r>
              <a:rPr lang="ru-RU" dirty="0" err="1"/>
              <a:t>істеричних</a:t>
            </a:r>
            <a:r>
              <a:rPr lang="ru-RU" dirty="0"/>
              <a:t> </a:t>
            </a:r>
            <a:r>
              <a:rPr lang="ru-RU" dirty="0" err="1"/>
              <a:t>захворюваннях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у таких «</a:t>
            </a:r>
            <a:r>
              <a:rPr lang="ru-RU" dirty="0" err="1"/>
              <a:t>нормальних</a:t>
            </a:r>
            <a:r>
              <a:rPr lang="ru-RU" dirty="0"/>
              <a:t>» </a:t>
            </a:r>
            <a:r>
              <a:rPr lang="ru-RU" dirty="0" err="1"/>
              <a:t>звичках</a:t>
            </a:r>
            <a:r>
              <a:rPr lang="ru-RU" dirty="0"/>
              <a:t>, як </a:t>
            </a:r>
            <a:r>
              <a:rPr lang="ru-RU" dirty="0" err="1"/>
              <a:t>паління</a:t>
            </a:r>
            <a:r>
              <a:rPr lang="ru-RU" dirty="0"/>
              <a:t> і т. д.» </a:t>
            </a:r>
          </a:p>
        </p:txBody>
      </p:sp>
    </p:spTree>
    <p:extLst>
      <p:ext uri="{BB962C8B-B14F-4D97-AF65-F5344CB8AC3E}">
        <p14:creationId xmlns:p14="http://schemas.microsoft.com/office/powerpoint/2010/main" val="3035073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364115"/>
            <a:ext cx="9905999" cy="354171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Наркотичну</a:t>
            </a:r>
            <a:r>
              <a:rPr lang="ru-RU" dirty="0"/>
              <a:t> та </a:t>
            </a:r>
            <a:r>
              <a:rPr lang="ru-RU" dirty="0" err="1"/>
              <a:t>алкогольну</a:t>
            </a:r>
            <a:r>
              <a:rPr lang="ru-RU" dirty="0"/>
              <a:t> </a:t>
            </a:r>
            <a:r>
              <a:rPr lang="ru-RU" dirty="0" err="1"/>
              <a:t>залежність</a:t>
            </a:r>
            <a:r>
              <a:rPr lang="ru-RU" dirty="0"/>
              <a:t> К. </a:t>
            </a:r>
            <a:r>
              <a:rPr lang="ru-RU" dirty="0" err="1"/>
              <a:t>Менінгер</a:t>
            </a:r>
            <a:r>
              <a:rPr lang="ru-RU" dirty="0"/>
              <a:t> </a:t>
            </a:r>
            <a:r>
              <a:rPr lang="ru-RU" dirty="0" err="1"/>
              <a:t>вважає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з форм </a:t>
            </a:r>
            <a:r>
              <a:rPr lang="ru-RU" dirty="0" err="1"/>
              <a:t>самознищення</a:t>
            </a:r>
            <a:r>
              <a:rPr lang="ru-RU" dirty="0"/>
              <a:t>, яка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спотвореною</a:t>
            </a:r>
            <a:r>
              <a:rPr lang="ru-RU" dirty="0"/>
              <a:t> </a:t>
            </a:r>
            <a:r>
              <a:rPr lang="ru-RU" dirty="0" err="1"/>
              <a:t>спрямованістю</a:t>
            </a:r>
            <a:r>
              <a:rPr lang="ru-RU" dirty="0"/>
              <a:t> </a:t>
            </a:r>
            <a:r>
              <a:rPr lang="ru-RU" dirty="0" err="1"/>
              <a:t>внутрішньої</a:t>
            </a:r>
            <a:r>
              <a:rPr lang="ru-RU" dirty="0"/>
              <a:t> </a:t>
            </a:r>
            <a:r>
              <a:rPr lang="ru-RU" dirty="0" err="1"/>
              <a:t>агресії</a:t>
            </a:r>
            <a:r>
              <a:rPr lang="ru-RU" dirty="0"/>
              <a:t>, </a:t>
            </a:r>
            <a:r>
              <a:rPr lang="ru-RU" dirty="0" err="1"/>
              <a:t>статевою</a:t>
            </a:r>
            <a:r>
              <a:rPr lang="ru-RU" dirty="0"/>
              <a:t> </a:t>
            </a:r>
            <a:r>
              <a:rPr lang="ru-RU" dirty="0" err="1"/>
              <a:t>незадоволеністю</a:t>
            </a:r>
            <a:r>
              <a:rPr lang="ru-RU" dirty="0"/>
              <a:t> і </a:t>
            </a:r>
            <a:r>
              <a:rPr lang="ru-RU" dirty="0" err="1"/>
              <a:t>підсвідомим</a:t>
            </a:r>
            <a:r>
              <a:rPr lang="ru-RU" dirty="0"/>
              <a:t> </a:t>
            </a:r>
            <a:r>
              <a:rPr lang="ru-RU" dirty="0" err="1"/>
              <a:t>прагненням</a:t>
            </a:r>
            <a:r>
              <a:rPr lang="ru-RU" dirty="0"/>
              <a:t> до </a:t>
            </a:r>
            <a:r>
              <a:rPr lang="ru-RU" dirty="0" err="1"/>
              <a:t>покарання</a:t>
            </a:r>
            <a:r>
              <a:rPr lang="ru-RU" dirty="0"/>
              <a:t>, </a:t>
            </a:r>
            <a:r>
              <a:rPr lang="ru-RU" dirty="0" err="1"/>
              <a:t>породженим</a:t>
            </a:r>
            <a:r>
              <a:rPr lang="ru-RU" dirty="0"/>
              <a:t> </a:t>
            </a:r>
            <a:r>
              <a:rPr lang="ru-RU" dirty="0" err="1"/>
              <a:t>почуттям</a:t>
            </a:r>
            <a:r>
              <a:rPr lang="ru-RU" dirty="0"/>
              <a:t> </a:t>
            </a:r>
            <a:r>
              <a:rPr lang="ru-RU" dirty="0" err="1"/>
              <a:t>провини</a:t>
            </a:r>
            <a:r>
              <a:rPr lang="ru-RU" dirty="0"/>
              <a:t> за </a:t>
            </a:r>
            <a:r>
              <a:rPr lang="ru-RU" dirty="0" err="1"/>
              <a:t>власну</a:t>
            </a:r>
            <a:r>
              <a:rPr lang="ru-RU" dirty="0"/>
              <a:t> </a:t>
            </a:r>
            <a:r>
              <a:rPr lang="ru-RU" dirty="0" err="1"/>
              <a:t>агресивність</a:t>
            </a:r>
            <a:r>
              <a:rPr lang="ru-RU" dirty="0"/>
              <a:t>. Сам наркотик </a:t>
            </a:r>
            <a:r>
              <a:rPr lang="ru-RU" dirty="0" err="1"/>
              <a:t>виступає</a:t>
            </a:r>
            <a:r>
              <a:rPr lang="ru-RU" dirty="0"/>
              <a:t> в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улюбленого</a:t>
            </a:r>
            <a:r>
              <a:rPr lang="ru-RU" dirty="0"/>
              <a:t> </a:t>
            </a:r>
            <a:r>
              <a:rPr lang="ru-RU" dirty="0" err="1"/>
              <a:t>вбивці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611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5372" y="609600"/>
            <a:ext cx="10580914" cy="600891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К. </a:t>
            </a:r>
            <a:r>
              <a:rPr lang="ru-RU" dirty="0" err="1">
                <a:solidFill>
                  <a:schemeClr val="bg1"/>
                </a:solidFill>
              </a:rPr>
              <a:t>Менінгер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виділив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також</a:t>
            </a:r>
            <a:r>
              <a:rPr lang="ru-RU" dirty="0">
                <a:solidFill>
                  <a:schemeClr val="bg1"/>
                </a:solidFill>
              </a:rPr>
              <a:t> три </a:t>
            </a:r>
            <a:r>
              <a:rPr lang="ru-RU" dirty="0" err="1">
                <a:solidFill>
                  <a:schemeClr val="bg1"/>
                </a:solidFill>
              </a:rPr>
              <a:t>основні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частини</a:t>
            </a:r>
            <a:r>
              <a:rPr lang="ru-RU" dirty="0">
                <a:solidFill>
                  <a:schemeClr val="bg1"/>
                </a:solidFill>
              </a:rPr>
              <a:t> суїцидальної </a:t>
            </a:r>
            <a:r>
              <a:rPr lang="ru-RU" dirty="0" err="1">
                <a:solidFill>
                  <a:schemeClr val="bg1"/>
                </a:solidFill>
              </a:rPr>
              <a:t>поведінки</a:t>
            </a:r>
            <a:r>
              <a:rPr lang="ru-RU" dirty="0">
                <a:solidFill>
                  <a:schemeClr val="bg1"/>
                </a:solidFill>
              </a:rPr>
              <a:t>: </a:t>
            </a:r>
            <a:endParaRPr lang="ru-RU" dirty="0" smtClean="0">
              <a:solidFill>
                <a:schemeClr val="bg1"/>
              </a:solidFill>
            </a:endParaRPr>
          </a:p>
          <a:p>
            <a:pPr marL="457200" indent="-457200" algn="just">
              <a:buAutoNum type="arabicParenR"/>
            </a:pPr>
            <a:r>
              <a:rPr lang="ru-RU" dirty="0" err="1" smtClean="0">
                <a:solidFill>
                  <a:schemeClr val="bg1"/>
                </a:solidFill>
              </a:rPr>
              <a:t>бажання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вбити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dirty="0" err="1">
                <a:solidFill>
                  <a:schemeClr val="bg1"/>
                </a:solidFill>
              </a:rPr>
              <a:t>суїциденти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реагують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люттю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перешкоди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стоять на шляху </a:t>
            </a:r>
            <a:r>
              <a:rPr lang="ru-RU" dirty="0" err="1">
                <a:solidFill>
                  <a:schemeClr val="bg1"/>
                </a:solidFill>
              </a:rPr>
              <a:t>реалізації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їхніх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бажань</a:t>
            </a:r>
            <a:r>
              <a:rPr lang="ru-RU" dirty="0">
                <a:solidFill>
                  <a:schemeClr val="bg1"/>
                </a:solidFill>
              </a:rPr>
              <a:t>; </a:t>
            </a:r>
            <a:endParaRPr lang="ru-RU" dirty="0" smtClean="0">
              <a:solidFill>
                <a:schemeClr val="bg1"/>
              </a:solidFill>
            </a:endParaRPr>
          </a:p>
          <a:p>
            <a:pPr marL="457200" indent="-457200" algn="just">
              <a:buAutoNum type="arabicParenR"/>
            </a:pPr>
            <a:r>
              <a:rPr lang="ru-RU" dirty="0" err="1" smtClean="0">
                <a:solidFill>
                  <a:schemeClr val="bg1"/>
                </a:solidFill>
              </a:rPr>
              <a:t>бажання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бути </a:t>
            </a:r>
            <a:r>
              <a:rPr lang="ru-RU" dirty="0" err="1">
                <a:solidFill>
                  <a:schemeClr val="bg1"/>
                </a:solidFill>
              </a:rPr>
              <a:t>вбитим</a:t>
            </a:r>
            <a:r>
              <a:rPr lang="ru-RU" dirty="0">
                <a:solidFill>
                  <a:schemeClr val="bg1"/>
                </a:solidFill>
              </a:rPr>
              <a:t>; </a:t>
            </a:r>
            <a:r>
              <a:rPr lang="ru-RU" dirty="0" err="1">
                <a:solidFill>
                  <a:schemeClr val="bg1"/>
                </a:solidFill>
              </a:rPr>
              <a:t>якщо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вбивство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крайня</a:t>
            </a:r>
            <a:r>
              <a:rPr lang="ru-RU" dirty="0">
                <a:solidFill>
                  <a:schemeClr val="bg1"/>
                </a:solidFill>
              </a:rPr>
              <a:t> форма </a:t>
            </a:r>
            <a:r>
              <a:rPr lang="ru-RU" dirty="0" err="1">
                <a:solidFill>
                  <a:schemeClr val="bg1"/>
                </a:solidFill>
              </a:rPr>
              <a:t>агресії</a:t>
            </a:r>
            <a:r>
              <a:rPr lang="ru-RU" dirty="0">
                <a:solidFill>
                  <a:schemeClr val="bg1"/>
                </a:solidFill>
              </a:rPr>
              <a:t>, то </a:t>
            </a:r>
            <a:r>
              <a:rPr lang="ru-RU" dirty="0" err="1">
                <a:solidFill>
                  <a:schemeClr val="bg1"/>
                </a:solidFill>
              </a:rPr>
              <a:t>суїцид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dirty="0" err="1">
                <a:solidFill>
                  <a:schemeClr val="bg1"/>
                </a:solidFill>
              </a:rPr>
              <a:t>крайня</a:t>
            </a:r>
            <a:r>
              <a:rPr lang="ru-RU" dirty="0">
                <a:solidFill>
                  <a:schemeClr val="bg1"/>
                </a:solidFill>
              </a:rPr>
              <a:t> форма </a:t>
            </a:r>
            <a:r>
              <a:rPr lang="ru-RU" dirty="0" err="1">
                <a:solidFill>
                  <a:schemeClr val="bg1"/>
                </a:solidFill>
              </a:rPr>
              <a:t>підкорення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err="1">
                <a:solidFill>
                  <a:schemeClr val="bg1"/>
                </a:solidFill>
              </a:rPr>
              <a:t>людина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витримати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докорів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сумління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страждань</a:t>
            </a:r>
            <a:r>
              <a:rPr lang="ru-RU" dirty="0">
                <a:solidFill>
                  <a:schemeClr val="bg1"/>
                </a:solidFill>
              </a:rPr>
              <a:t> через </a:t>
            </a:r>
            <a:r>
              <a:rPr lang="ru-RU" dirty="0" err="1">
                <a:solidFill>
                  <a:schemeClr val="bg1"/>
                </a:solidFill>
              </a:rPr>
              <a:t>порушення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моральних</a:t>
            </a:r>
            <a:r>
              <a:rPr lang="ru-RU" dirty="0">
                <a:solidFill>
                  <a:schemeClr val="bg1"/>
                </a:solidFill>
              </a:rPr>
              <a:t> норм і тому </a:t>
            </a:r>
            <a:r>
              <a:rPr lang="ru-RU" dirty="0" err="1">
                <a:solidFill>
                  <a:schemeClr val="bg1"/>
                </a:solidFill>
              </a:rPr>
              <a:t>вбачає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спокутування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провини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припиненні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життя</a:t>
            </a:r>
            <a:r>
              <a:rPr lang="ru-RU" dirty="0">
                <a:solidFill>
                  <a:schemeClr val="bg1"/>
                </a:solidFill>
              </a:rPr>
              <a:t>; </a:t>
            </a:r>
            <a:endParaRPr lang="ru-RU" dirty="0" smtClean="0">
              <a:solidFill>
                <a:schemeClr val="bg1"/>
              </a:solidFill>
            </a:endParaRPr>
          </a:p>
          <a:p>
            <a:pPr marL="457200" indent="-457200" algn="just">
              <a:buAutoNum type="arabicParenR"/>
            </a:pPr>
            <a:r>
              <a:rPr lang="ru-RU" dirty="0" err="1" smtClean="0">
                <a:solidFill>
                  <a:schemeClr val="bg1"/>
                </a:solidFill>
              </a:rPr>
              <a:t>бажання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померти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dirty="0" err="1">
                <a:solidFill>
                  <a:schemeClr val="bg1"/>
                </a:solidFill>
              </a:rPr>
              <a:t>поширене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серед</a:t>
            </a:r>
            <a:r>
              <a:rPr lang="ru-RU" dirty="0">
                <a:solidFill>
                  <a:schemeClr val="bg1"/>
                </a:solidFill>
              </a:rPr>
              <a:t> людей, </a:t>
            </a:r>
            <a:r>
              <a:rPr lang="ru-RU" dirty="0" err="1">
                <a:solidFill>
                  <a:schemeClr val="bg1"/>
                </a:solidFill>
              </a:rPr>
              <a:t>схильних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піддавати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життя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ризику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серед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важко</a:t>
            </a:r>
            <a:r>
              <a:rPr lang="ru-RU" dirty="0">
                <a:solidFill>
                  <a:schemeClr val="bg1"/>
                </a:solidFill>
              </a:rPr>
              <a:t>- і </a:t>
            </a:r>
            <a:r>
              <a:rPr lang="ru-RU" dirty="0" err="1">
                <a:solidFill>
                  <a:schemeClr val="bg1"/>
                </a:solidFill>
              </a:rPr>
              <a:t>невиліковно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хворих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бачать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смерті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вихід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Суїцид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реальний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якщо</a:t>
            </a:r>
            <a:r>
              <a:rPr lang="ru-RU" dirty="0">
                <a:solidFill>
                  <a:schemeClr val="bg1"/>
                </a:solidFill>
              </a:rPr>
              <a:t> три </a:t>
            </a:r>
            <a:r>
              <a:rPr lang="ru-RU" dirty="0" err="1">
                <a:solidFill>
                  <a:schemeClr val="bg1"/>
                </a:solidFill>
              </a:rPr>
              <a:t>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бажання</a:t>
            </a:r>
            <a:r>
              <a:rPr lang="ru-RU" dirty="0">
                <a:solidFill>
                  <a:schemeClr val="bg1"/>
                </a:solidFill>
              </a:rPr>
              <a:t> комплексно </a:t>
            </a:r>
            <a:r>
              <a:rPr lang="ru-RU" dirty="0" err="1">
                <a:solidFill>
                  <a:schemeClr val="bg1"/>
                </a:solidFill>
              </a:rPr>
              <a:t>наявні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людини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індивідністю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19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327" y="536800"/>
            <a:ext cx="8002587" cy="632119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А. Адлер </a:t>
            </a:r>
            <a:r>
              <a:rPr lang="ru-RU" dirty="0" err="1"/>
              <a:t>вважав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особистостей</a:t>
            </a:r>
            <a:r>
              <a:rPr lang="ru-RU" dirty="0"/>
              <a:t>, </a:t>
            </a:r>
            <a:r>
              <a:rPr lang="ru-RU" dirty="0" err="1"/>
              <a:t>схильних</a:t>
            </a:r>
            <a:r>
              <a:rPr lang="ru-RU" dirty="0"/>
              <a:t> до </a:t>
            </a:r>
            <a:r>
              <a:rPr lang="ru-RU" dirty="0" err="1"/>
              <a:t>суїцидальних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егоцентричний</a:t>
            </a:r>
            <a:r>
              <a:rPr lang="ru-RU" dirty="0"/>
              <a:t> вектор. </a:t>
            </a:r>
            <a:r>
              <a:rPr lang="ru-RU" dirty="0" err="1"/>
              <a:t>Пропонуючи</a:t>
            </a:r>
            <a:r>
              <a:rPr lang="ru-RU" dirty="0"/>
              <a:t> </a:t>
            </a:r>
            <a:r>
              <a:rPr lang="ru-RU" dirty="0" err="1"/>
              <a:t>тези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«</a:t>
            </a:r>
            <a:r>
              <a:rPr lang="ru-RU" dirty="0" err="1"/>
              <a:t>індивідуальної</a:t>
            </a:r>
            <a:r>
              <a:rPr lang="ru-RU" dirty="0"/>
              <a:t> </a:t>
            </a:r>
            <a:r>
              <a:rPr lang="ru-RU" dirty="0" err="1"/>
              <a:t>психології</a:t>
            </a:r>
            <a:r>
              <a:rPr lang="ru-RU" dirty="0"/>
              <a:t>»,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проголошував</a:t>
            </a:r>
            <a:r>
              <a:rPr lang="ru-RU" dirty="0"/>
              <a:t>: «Бути </a:t>
            </a:r>
            <a:r>
              <a:rPr lang="ru-RU" dirty="0" err="1"/>
              <a:t>людиною</a:t>
            </a:r>
            <a:r>
              <a:rPr lang="ru-RU" dirty="0"/>
              <a:t> –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відчувати</a:t>
            </a:r>
            <a:r>
              <a:rPr lang="ru-RU" dirty="0"/>
              <a:t> свою </a:t>
            </a:r>
            <a:r>
              <a:rPr lang="ru-RU" dirty="0" err="1"/>
              <a:t>неповноцінність</a:t>
            </a:r>
            <a:r>
              <a:rPr lang="ru-RU" dirty="0"/>
              <a:t>» 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ru-RU" dirty="0"/>
              <a:t>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 </a:t>
            </a:r>
            <a:r>
              <a:rPr lang="ru-RU" dirty="0" err="1"/>
              <a:t>пацієнта</a:t>
            </a:r>
            <a:r>
              <a:rPr lang="ru-RU" dirty="0"/>
              <a:t>,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звернутися</a:t>
            </a:r>
            <a:r>
              <a:rPr lang="ru-RU" dirty="0"/>
              <a:t> до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усвідомлених</a:t>
            </a:r>
            <a:r>
              <a:rPr lang="ru-RU" dirty="0"/>
              <a:t> </a:t>
            </a:r>
            <a:r>
              <a:rPr lang="ru-RU" dirty="0" err="1"/>
              <a:t>переживань</a:t>
            </a:r>
            <a:r>
              <a:rPr lang="ru-RU" dirty="0"/>
              <a:t>.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прагненні</a:t>
            </a:r>
            <a:r>
              <a:rPr lang="ru-RU" dirty="0"/>
              <a:t> до мети, яка </a:t>
            </a:r>
            <a:r>
              <a:rPr lang="ru-RU" dirty="0" err="1"/>
              <a:t>може</a:t>
            </a:r>
            <a:r>
              <a:rPr lang="ru-RU" dirty="0"/>
              <a:t> і не </a:t>
            </a:r>
            <a:r>
              <a:rPr lang="ru-RU" dirty="0" err="1"/>
              <a:t>усвідомлюватися</a:t>
            </a:r>
            <a:r>
              <a:rPr lang="ru-RU" dirty="0"/>
              <a:t>, але </a:t>
            </a:r>
            <a:r>
              <a:rPr lang="ru-RU" dirty="0" err="1"/>
              <a:t>спрямовує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вчинки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і </a:t>
            </a:r>
            <a:r>
              <a:rPr lang="ru-RU" dirty="0" err="1"/>
              <a:t>формує</a:t>
            </a:r>
            <a:r>
              <a:rPr lang="ru-RU" dirty="0"/>
              <a:t> </a:t>
            </a:r>
            <a:r>
              <a:rPr lang="ru-RU" dirty="0" err="1"/>
              <a:t>життєвий</a:t>
            </a:r>
            <a:r>
              <a:rPr lang="ru-RU" dirty="0"/>
              <a:t> стиль. </a:t>
            </a:r>
            <a:r>
              <a:rPr lang="ru-RU" dirty="0" err="1"/>
              <a:t>Вирішуючи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життєві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долає</a:t>
            </a:r>
            <a:r>
              <a:rPr lang="ru-RU" dirty="0"/>
              <a:t> </a:t>
            </a:r>
            <a:r>
              <a:rPr lang="ru-RU" dirty="0" err="1"/>
              <a:t>власну</a:t>
            </a:r>
            <a:r>
              <a:rPr lang="ru-RU" dirty="0"/>
              <a:t> </a:t>
            </a:r>
            <a:r>
              <a:rPr lang="ru-RU" dirty="0" err="1"/>
              <a:t>неповноцінність</a:t>
            </a:r>
            <a:r>
              <a:rPr lang="ru-RU" dirty="0"/>
              <a:t>, </a:t>
            </a:r>
            <a:r>
              <a:rPr lang="ru-RU" dirty="0" err="1"/>
              <a:t>компенсуючи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понадкомпенсуючи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729" y="2246651"/>
            <a:ext cx="2749886" cy="257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56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6629" y="798286"/>
            <a:ext cx="9900782" cy="4992915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зазначити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А. Адлер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небагатьох</a:t>
            </a:r>
            <a:r>
              <a:rPr lang="ru-RU" dirty="0"/>
              <a:t> </a:t>
            </a:r>
            <a:r>
              <a:rPr lang="ru-RU" dirty="0" err="1"/>
              <a:t>дослідників</a:t>
            </a:r>
            <a:r>
              <a:rPr lang="ru-RU" dirty="0"/>
              <a:t> </a:t>
            </a:r>
            <a:r>
              <a:rPr lang="ru-RU" dirty="0" err="1"/>
              <a:t>звертав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цільову</a:t>
            </a:r>
            <a:r>
              <a:rPr lang="ru-RU" dirty="0"/>
              <a:t> </a:t>
            </a:r>
            <a:r>
              <a:rPr lang="ru-RU" dirty="0" err="1"/>
              <a:t>спрямованість</a:t>
            </a:r>
            <a:r>
              <a:rPr lang="ru-RU" dirty="0"/>
              <a:t> </a:t>
            </a:r>
            <a:r>
              <a:rPr lang="ru-RU" dirty="0" err="1"/>
              <a:t>суїцидента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знайшли</a:t>
            </a:r>
            <a:r>
              <a:rPr lang="ru-RU" dirty="0"/>
              <a:t> </a:t>
            </a:r>
            <a:r>
              <a:rPr lang="ru-RU" dirty="0" err="1"/>
              <a:t>відображення</a:t>
            </a:r>
            <a:r>
              <a:rPr lang="ru-RU" dirty="0"/>
              <a:t> в принципах </a:t>
            </a:r>
            <a:r>
              <a:rPr lang="ru-RU" dirty="0" err="1"/>
              <a:t>превенції</a:t>
            </a:r>
            <a:r>
              <a:rPr lang="ru-RU" dirty="0"/>
              <a:t> </a:t>
            </a:r>
            <a:r>
              <a:rPr lang="ru-RU" dirty="0" err="1"/>
              <a:t>суїциду</a:t>
            </a:r>
            <a:r>
              <a:rPr lang="ru-RU" dirty="0"/>
              <a:t>.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підкреслював</a:t>
            </a:r>
            <a:r>
              <a:rPr lang="ru-RU" dirty="0"/>
              <a:t>: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властиве</a:t>
            </a:r>
            <a:r>
              <a:rPr lang="ru-RU" dirty="0"/>
              <a:t> </a:t>
            </a:r>
            <a:r>
              <a:rPr lang="ru-RU" dirty="0" err="1"/>
              <a:t>внутрішнє</a:t>
            </a:r>
            <a:r>
              <a:rPr lang="ru-RU" dirty="0"/>
              <a:t> </a:t>
            </a:r>
            <a:r>
              <a:rPr lang="ru-RU" dirty="0" err="1"/>
              <a:t>прагнення</a:t>
            </a:r>
            <a:r>
              <a:rPr lang="ru-RU" dirty="0"/>
              <a:t> до мети,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несвідоме</a:t>
            </a:r>
            <a:r>
              <a:rPr lang="ru-RU" dirty="0"/>
              <a:t>, то, </a:t>
            </a:r>
            <a:r>
              <a:rPr lang="ru-RU" dirty="0" err="1"/>
              <a:t>знаючи</a:t>
            </a:r>
            <a:r>
              <a:rPr lang="ru-RU" dirty="0"/>
              <a:t> </a:t>
            </a:r>
            <a:r>
              <a:rPr lang="ru-RU" dirty="0" err="1"/>
              <a:t>послідовність</a:t>
            </a:r>
            <a:r>
              <a:rPr lang="ru-RU" dirty="0"/>
              <a:t> </a:t>
            </a:r>
            <a:r>
              <a:rPr lang="ru-RU" dirty="0" err="1"/>
              <a:t>вчинків</a:t>
            </a:r>
            <a:r>
              <a:rPr lang="ru-RU" dirty="0"/>
              <a:t>, </a:t>
            </a:r>
            <a:r>
              <a:rPr lang="ru-RU" dirty="0" err="1"/>
              <a:t>суїциду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 smtClean="0"/>
              <a:t>запобігти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6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682" y="2249487"/>
            <a:ext cx="4676063" cy="1872434"/>
          </a:xfrm>
        </p:spPr>
        <p:txBody>
          <a:bodyPr>
            <a:norm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поняття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теми: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6111" y="1666163"/>
            <a:ext cx="3558790" cy="3541714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</a:rPr>
              <a:t>суїцид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суїцидальна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поведінка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суїцидальні</a:t>
            </a:r>
            <a:r>
              <a:rPr lang="ru-RU" dirty="0">
                <a:solidFill>
                  <a:schemeClr val="bg1"/>
                </a:solidFill>
              </a:rPr>
              <a:t> думки, </a:t>
            </a:r>
            <a:r>
              <a:rPr lang="ru-RU" dirty="0" err="1">
                <a:solidFill>
                  <a:schemeClr val="bg1"/>
                </a:solidFill>
              </a:rPr>
              <a:t>задуми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наміри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510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478970"/>
            <a:ext cx="7334931" cy="582022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К</a:t>
            </a:r>
            <a:r>
              <a:rPr lang="ru-RU" dirty="0"/>
              <a:t>. Г. Юнг </a:t>
            </a:r>
            <a:r>
              <a:rPr lang="ru-RU" dirty="0" err="1"/>
              <a:t>підходив</a:t>
            </a:r>
            <a:r>
              <a:rPr lang="ru-RU" dirty="0"/>
              <a:t> до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самогубства</a:t>
            </a:r>
            <a:r>
              <a:rPr lang="ru-RU" dirty="0"/>
              <a:t> з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колективного</a:t>
            </a:r>
            <a:r>
              <a:rPr lang="ru-RU" dirty="0"/>
              <a:t> </a:t>
            </a:r>
            <a:r>
              <a:rPr lang="ru-RU" dirty="0" err="1"/>
              <a:t>несвідомого</a:t>
            </a:r>
            <a:r>
              <a:rPr lang="ru-RU" dirty="0"/>
              <a:t>. Він </a:t>
            </a:r>
            <a:r>
              <a:rPr lang="ru-RU" dirty="0" err="1"/>
              <a:t>вказував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самогубство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продиктоване</a:t>
            </a:r>
            <a:r>
              <a:rPr lang="ru-RU" dirty="0"/>
              <a:t> </a:t>
            </a:r>
            <a:r>
              <a:rPr lang="ru-RU" dirty="0" err="1"/>
              <a:t>несвідомим</a:t>
            </a:r>
            <a:r>
              <a:rPr lang="ru-RU" dirty="0"/>
              <a:t> </a:t>
            </a:r>
            <a:r>
              <a:rPr lang="ru-RU" dirty="0" err="1"/>
              <a:t>прагненням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до духовного </a:t>
            </a:r>
            <a:r>
              <a:rPr lang="ru-RU" dirty="0" err="1"/>
              <a:t>переродження</a:t>
            </a:r>
            <a:r>
              <a:rPr lang="ru-RU" dirty="0"/>
              <a:t>, а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відходом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нестерпних</a:t>
            </a:r>
            <a:r>
              <a:rPr lang="ru-RU" dirty="0"/>
              <a:t> умов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вирішенням</a:t>
            </a:r>
            <a:r>
              <a:rPr lang="ru-RU" dirty="0"/>
              <a:t> «</a:t>
            </a:r>
            <a:r>
              <a:rPr lang="ru-RU" dirty="0" err="1"/>
              <a:t>напруженості</a:t>
            </a:r>
            <a:r>
              <a:rPr lang="ru-RU" dirty="0"/>
              <a:t>». </a:t>
            </a:r>
            <a:endParaRPr lang="ru-RU" dirty="0" smtClean="0"/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ru-RU" dirty="0"/>
              <a:t>До </a:t>
            </a:r>
            <a:r>
              <a:rPr lang="ru-RU" dirty="0" err="1"/>
              <a:t>ідеї</a:t>
            </a:r>
            <a:r>
              <a:rPr lang="ru-RU" dirty="0"/>
              <a:t> З. Фрейда про </a:t>
            </a:r>
            <a:r>
              <a:rPr lang="ru-RU" dirty="0" err="1"/>
              <a:t>дихотомію</a:t>
            </a:r>
            <a:r>
              <a:rPr lang="ru-RU" dirty="0"/>
              <a:t> </a:t>
            </a:r>
            <a:r>
              <a:rPr lang="ru-RU" dirty="0" err="1"/>
              <a:t>Ероса</a:t>
            </a:r>
            <a:r>
              <a:rPr lang="ru-RU" dirty="0"/>
              <a:t> і </a:t>
            </a:r>
            <a:r>
              <a:rPr lang="ru-RU" dirty="0" err="1"/>
              <a:t>Танатоса</a:t>
            </a:r>
            <a:r>
              <a:rPr lang="ru-RU" dirty="0"/>
              <a:t> К. Г. Юнг </a:t>
            </a:r>
            <a:r>
              <a:rPr lang="ru-RU" dirty="0" err="1"/>
              <a:t>ставився</a:t>
            </a:r>
            <a:r>
              <a:rPr lang="ru-RU" dirty="0"/>
              <a:t> </a:t>
            </a:r>
            <a:r>
              <a:rPr lang="ru-RU" dirty="0" err="1"/>
              <a:t>швидше</a:t>
            </a:r>
            <a:r>
              <a:rPr lang="ru-RU" dirty="0"/>
              <a:t> скептично. Він </a:t>
            </a:r>
            <a:r>
              <a:rPr lang="ru-RU" dirty="0" err="1"/>
              <a:t>вважав</a:t>
            </a:r>
            <a:r>
              <a:rPr lang="ru-RU" dirty="0"/>
              <a:t> </a:t>
            </a:r>
            <a:r>
              <a:rPr lang="ru-RU" dirty="0" err="1"/>
              <a:t>подібне</a:t>
            </a:r>
            <a:r>
              <a:rPr lang="ru-RU" dirty="0"/>
              <a:t> </a:t>
            </a:r>
            <a:r>
              <a:rPr lang="ru-RU" dirty="0" err="1"/>
              <a:t>протиставлення</a:t>
            </a:r>
            <a:r>
              <a:rPr lang="ru-RU" dirty="0"/>
              <a:t> ментальною </a:t>
            </a:r>
            <a:r>
              <a:rPr lang="ru-RU" dirty="0" err="1"/>
              <a:t>конструкцією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відбиває</a:t>
            </a:r>
            <a:r>
              <a:rPr lang="ru-RU" dirty="0"/>
              <a:t> точку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r>
              <a:rPr lang="ru-RU" dirty="0"/>
              <a:t>, а не </a:t>
            </a:r>
            <a:r>
              <a:rPr lang="ru-RU" dirty="0" err="1"/>
              <a:t>підсвідомості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833" y="2336797"/>
            <a:ext cx="3758167" cy="210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0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err="1"/>
              <a:t>Юнгіанська</a:t>
            </a:r>
            <a:r>
              <a:rPr lang="ru-RU" dirty="0"/>
              <a:t> модель </a:t>
            </a:r>
            <a:r>
              <a:rPr lang="ru-RU" dirty="0" err="1"/>
              <a:t>суїциду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пов’язана</a:t>
            </a:r>
            <a:r>
              <a:rPr lang="ru-RU" dirty="0"/>
              <a:t> з циклом </a:t>
            </a:r>
            <a:r>
              <a:rPr lang="ru-RU" dirty="0" err="1"/>
              <a:t>смерті</a:t>
            </a:r>
            <a:r>
              <a:rPr lang="ru-RU" dirty="0"/>
              <a:t>/</a:t>
            </a:r>
            <a:r>
              <a:rPr lang="ru-RU" dirty="0" err="1"/>
              <a:t>відродження</a:t>
            </a:r>
            <a:r>
              <a:rPr lang="ru-RU" dirty="0"/>
              <a:t>; до того ж саму процедуру </a:t>
            </a:r>
            <a:r>
              <a:rPr lang="ru-RU" dirty="0" err="1"/>
              <a:t>аналітичного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розглядають</a:t>
            </a:r>
            <a:r>
              <a:rPr lang="ru-RU" dirty="0"/>
              <a:t> як </a:t>
            </a:r>
            <a:r>
              <a:rPr lang="ru-RU" dirty="0" err="1"/>
              <a:t>серію</a:t>
            </a:r>
            <a:r>
              <a:rPr lang="ru-RU" dirty="0"/>
              <a:t> </a:t>
            </a:r>
            <a:r>
              <a:rPr lang="ru-RU" dirty="0" err="1"/>
              <a:t>символічних</a:t>
            </a:r>
            <a:r>
              <a:rPr lang="ru-RU" dirty="0"/>
              <a:t> </a:t>
            </a:r>
            <a:r>
              <a:rPr lang="ru-RU" dirty="0" err="1"/>
              <a:t>суїцидів</a:t>
            </a:r>
            <a:r>
              <a:rPr lang="ru-RU" dirty="0"/>
              <a:t>. </a:t>
            </a:r>
            <a:r>
              <a:rPr lang="ru-RU" dirty="0" err="1"/>
              <a:t>Успіх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ретельного</a:t>
            </a:r>
            <a:r>
              <a:rPr lang="ru-RU" dirty="0"/>
              <a:t> </a:t>
            </a:r>
            <a:r>
              <a:rPr lang="ru-RU" dirty="0" err="1"/>
              <a:t>опрацювання</a:t>
            </a:r>
            <a:r>
              <a:rPr lang="ru-RU" dirty="0"/>
              <a:t> </a:t>
            </a:r>
            <a:r>
              <a:rPr lang="ru-RU" dirty="0" err="1"/>
              <a:t>загроз</a:t>
            </a:r>
            <a:r>
              <a:rPr lang="ru-RU" dirty="0"/>
              <a:t> </a:t>
            </a:r>
            <a:r>
              <a:rPr lang="en-US" dirty="0"/>
              <a:t>Ego,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походять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нового </a:t>
            </a:r>
            <a:r>
              <a:rPr lang="ru-RU" dirty="0" err="1"/>
              <a:t>свідомого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в </a:t>
            </a:r>
            <a:r>
              <a:rPr lang="ru-RU" dirty="0" err="1"/>
              <a:t>діалектичній</a:t>
            </a:r>
            <a:r>
              <a:rPr lang="ru-RU" dirty="0"/>
              <a:t> </a:t>
            </a:r>
            <a:r>
              <a:rPr lang="ru-RU" dirty="0" err="1"/>
              <a:t>грі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r>
              <a:rPr lang="ru-RU" dirty="0"/>
              <a:t> і </a:t>
            </a:r>
            <a:r>
              <a:rPr lang="ru-RU" dirty="0" err="1"/>
              <a:t>несвідомого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66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059543"/>
            <a:ext cx="7015617" cy="47316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Ідеї</a:t>
            </a:r>
            <a:r>
              <a:rPr lang="ru-RU" dirty="0"/>
              <a:t> К. Г. Юнга дали </a:t>
            </a:r>
            <a:r>
              <a:rPr lang="ru-RU" dirty="0" err="1"/>
              <a:t>поштовх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холістичної</a:t>
            </a:r>
            <a:r>
              <a:rPr lang="ru-RU" dirty="0"/>
              <a:t> </a:t>
            </a:r>
            <a:r>
              <a:rPr lang="ru-RU" dirty="0" err="1"/>
              <a:t>психології</a:t>
            </a:r>
            <a:r>
              <a:rPr lang="ru-RU" dirty="0"/>
              <a:t>,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найоригінальніших</a:t>
            </a:r>
            <a:r>
              <a:rPr lang="ru-RU" dirty="0"/>
              <a:t> </a:t>
            </a:r>
            <a:r>
              <a:rPr lang="ru-RU" dirty="0" err="1"/>
              <a:t>напрямів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є </a:t>
            </a:r>
            <a:r>
              <a:rPr lang="ru-RU" dirty="0" err="1"/>
              <a:t>трансперсональна</a:t>
            </a:r>
            <a:r>
              <a:rPr lang="ru-RU" dirty="0"/>
              <a:t> </a:t>
            </a:r>
            <a:r>
              <a:rPr lang="ru-RU" dirty="0" err="1"/>
              <a:t>психологія</a:t>
            </a:r>
            <a:r>
              <a:rPr lang="ru-RU" dirty="0"/>
              <a:t> С. </a:t>
            </a:r>
            <a:r>
              <a:rPr lang="ru-RU" dirty="0" err="1"/>
              <a:t>Грофа</a:t>
            </a:r>
            <a:r>
              <a:rPr lang="ru-RU" dirty="0"/>
              <a:t>. </a:t>
            </a:r>
            <a:r>
              <a:rPr lang="ru-RU" dirty="0" err="1"/>
              <a:t>Іншою</a:t>
            </a:r>
            <a:r>
              <a:rPr lang="ru-RU" dirty="0"/>
              <a:t> </a:t>
            </a:r>
            <a:r>
              <a:rPr lang="ru-RU" dirty="0" err="1"/>
              <a:t>ідейною</a:t>
            </a:r>
            <a:r>
              <a:rPr lang="ru-RU" dirty="0"/>
              <a:t> </a:t>
            </a:r>
            <a:r>
              <a:rPr lang="ru-RU" dirty="0" err="1"/>
              <a:t>підставою</a:t>
            </a:r>
            <a:r>
              <a:rPr lang="ru-RU" dirty="0"/>
              <a:t> </a:t>
            </a:r>
            <a:r>
              <a:rPr lang="ru-RU" dirty="0" err="1"/>
              <a:t>концепції</a:t>
            </a:r>
            <a:r>
              <a:rPr lang="ru-RU" dirty="0"/>
              <a:t> С. </a:t>
            </a:r>
            <a:r>
              <a:rPr lang="ru-RU" dirty="0" err="1"/>
              <a:t>Грофа</a:t>
            </a:r>
            <a:r>
              <a:rPr lang="ru-RU" dirty="0"/>
              <a:t> є </a:t>
            </a:r>
            <a:r>
              <a:rPr lang="ru-RU" dirty="0" err="1"/>
              <a:t>теорія</a:t>
            </a:r>
            <a:r>
              <a:rPr lang="ru-RU" dirty="0"/>
              <a:t> «</a:t>
            </a:r>
            <a:r>
              <a:rPr lang="ru-RU" dirty="0" err="1"/>
              <a:t>травми</a:t>
            </a:r>
            <a:r>
              <a:rPr lang="ru-RU" dirty="0"/>
              <a:t> </a:t>
            </a:r>
            <a:r>
              <a:rPr lang="ru-RU" dirty="0" err="1"/>
              <a:t>народження</a:t>
            </a:r>
            <a:r>
              <a:rPr lang="ru-RU" dirty="0"/>
              <a:t>» О. Ранка. С. </a:t>
            </a:r>
            <a:r>
              <a:rPr lang="ru-RU" dirty="0" err="1"/>
              <a:t>Гроф</a:t>
            </a:r>
            <a:r>
              <a:rPr lang="ru-RU" dirty="0"/>
              <a:t> </a:t>
            </a:r>
            <a:r>
              <a:rPr lang="ru-RU" dirty="0" err="1"/>
              <a:t>висунув</a:t>
            </a:r>
            <a:r>
              <a:rPr lang="ru-RU" dirty="0"/>
              <a:t> </a:t>
            </a:r>
            <a:r>
              <a:rPr lang="ru-RU" dirty="0" err="1"/>
              <a:t>гіпотезу</a:t>
            </a:r>
            <a:r>
              <a:rPr lang="ru-RU" dirty="0"/>
              <a:t> про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внутрішньоутробного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та </a:t>
            </a:r>
            <a:r>
              <a:rPr lang="ru-RU" dirty="0" err="1"/>
              <a:t>пологів</a:t>
            </a:r>
            <a:r>
              <a:rPr lang="ru-RU" dirty="0"/>
              <a:t> на </a:t>
            </a:r>
            <a:r>
              <a:rPr lang="ru-RU" dirty="0" err="1"/>
              <a:t>життєвий</a:t>
            </a:r>
            <a:r>
              <a:rPr lang="ru-RU" dirty="0"/>
              <a:t> шлях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558" y="1219200"/>
            <a:ext cx="2736453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29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3012" y="1262515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Він описав «</a:t>
            </a:r>
            <a:r>
              <a:rPr lang="ru-RU" dirty="0" err="1"/>
              <a:t>переживання</a:t>
            </a:r>
            <a:r>
              <a:rPr lang="ru-RU" dirty="0"/>
              <a:t>» плоду на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стадіях</a:t>
            </a:r>
            <a:r>
              <a:rPr lang="ru-RU" dirty="0"/>
              <a:t> </a:t>
            </a:r>
            <a:r>
              <a:rPr lang="ru-RU" dirty="0" err="1"/>
              <a:t>біологічного</a:t>
            </a:r>
            <a:r>
              <a:rPr lang="ru-RU" dirty="0"/>
              <a:t> </a:t>
            </a:r>
            <a:r>
              <a:rPr lang="ru-RU" dirty="0" err="1"/>
              <a:t>дозрівання</a:t>
            </a:r>
            <a:r>
              <a:rPr lang="ru-RU" dirty="0"/>
              <a:t> і </a:t>
            </a:r>
            <a:r>
              <a:rPr lang="ru-RU" dirty="0" err="1"/>
              <a:t>пологів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доступ до сфер </a:t>
            </a:r>
            <a:r>
              <a:rPr lang="ru-RU" dirty="0" err="1"/>
              <a:t>колективного</a:t>
            </a:r>
            <a:r>
              <a:rPr lang="ru-RU" dirty="0"/>
              <a:t> </a:t>
            </a:r>
            <a:r>
              <a:rPr lang="ru-RU" dirty="0" err="1"/>
              <a:t>несвідомого</a:t>
            </a:r>
            <a:r>
              <a:rPr lang="ru-RU" dirty="0"/>
              <a:t>. Ним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виділено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перехідні</a:t>
            </a:r>
            <a:r>
              <a:rPr lang="ru-RU" dirty="0"/>
              <a:t> </a:t>
            </a:r>
            <a:r>
              <a:rPr lang="ru-RU" dirty="0" err="1"/>
              <a:t>моменти</a:t>
            </a:r>
            <a:r>
              <a:rPr lang="ru-RU" dirty="0"/>
              <a:t> </a:t>
            </a:r>
            <a:r>
              <a:rPr lang="ru-RU" dirty="0" err="1"/>
              <a:t>внутрішньо</a:t>
            </a:r>
            <a:r>
              <a:rPr lang="ru-RU" dirty="0"/>
              <a:t>-утробного </a:t>
            </a:r>
            <a:r>
              <a:rPr lang="ru-RU" dirty="0" err="1"/>
              <a:t>існування</a:t>
            </a:r>
            <a:r>
              <a:rPr lang="ru-RU" dirty="0"/>
              <a:t>. Вони </a:t>
            </a:r>
            <a:r>
              <a:rPr lang="ru-RU" dirty="0" err="1"/>
              <a:t>закарбовуються</a:t>
            </a:r>
            <a:r>
              <a:rPr lang="ru-RU" dirty="0"/>
              <a:t> в </a:t>
            </a:r>
            <a:r>
              <a:rPr lang="ru-RU" dirty="0" err="1"/>
              <a:t>людській</a:t>
            </a:r>
            <a:r>
              <a:rPr lang="ru-RU" dirty="0"/>
              <a:t> </a:t>
            </a:r>
            <a:r>
              <a:rPr lang="ru-RU" dirty="0" err="1"/>
              <a:t>пам’яті</a:t>
            </a:r>
            <a:r>
              <a:rPr lang="ru-RU" dirty="0"/>
              <a:t> і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регресії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«</a:t>
            </a:r>
            <a:r>
              <a:rPr lang="ru-RU" dirty="0" err="1"/>
              <a:t>оживати</a:t>
            </a:r>
            <a:r>
              <a:rPr lang="ru-RU" dirty="0"/>
              <a:t>», </a:t>
            </a:r>
            <a:r>
              <a:rPr lang="ru-RU" dirty="0" err="1"/>
              <a:t>активуватися</a:t>
            </a:r>
            <a:r>
              <a:rPr lang="ru-RU" dirty="0"/>
              <a:t>. С. </a:t>
            </a:r>
            <a:r>
              <a:rPr lang="ru-RU" dirty="0" err="1"/>
              <a:t>Гроф</a:t>
            </a:r>
            <a:r>
              <a:rPr lang="ru-RU" dirty="0"/>
              <a:t> назвав </a:t>
            </a:r>
            <a:r>
              <a:rPr lang="ru-RU" dirty="0" err="1"/>
              <a:t>їх</a:t>
            </a:r>
            <a:r>
              <a:rPr lang="ru-RU" dirty="0"/>
              <a:t> «</a:t>
            </a:r>
            <a:r>
              <a:rPr lang="ru-RU" dirty="0" err="1"/>
              <a:t>базовими</a:t>
            </a:r>
            <a:r>
              <a:rPr lang="ru-RU" dirty="0"/>
              <a:t> </a:t>
            </a:r>
            <a:r>
              <a:rPr lang="ru-RU" dirty="0" err="1"/>
              <a:t>перинатальними</a:t>
            </a:r>
            <a:r>
              <a:rPr lang="ru-RU" dirty="0"/>
              <a:t> </a:t>
            </a:r>
            <a:r>
              <a:rPr lang="ru-RU" dirty="0" err="1"/>
              <a:t>матрицями</a:t>
            </a:r>
            <a:r>
              <a:rPr lang="ru-RU" dirty="0"/>
              <a:t>» (БПМ)</a:t>
            </a:r>
          </a:p>
        </p:txBody>
      </p:sp>
    </p:spTree>
    <p:extLst>
      <p:ext uri="{BB962C8B-B14F-4D97-AF65-F5344CB8AC3E}">
        <p14:creationId xmlns:p14="http://schemas.microsoft.com/office/powerpoint/2010/main" val="862752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2458" y="769257"/>
            <a:ext cx="10074954" cy="5892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Він описав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матриці</a:t>
            </a:r>
            <a:r>
              <a:rPr lang="ru-RU" dirty="0"/>
              <a:t>: </a:t>
            </a:r>
            <a:endParaRPr lang="ru-RU" dirty="0" smtClean="0"/>
          </a:p>
          <a:p>
            <a:pPr marL="457200" indent="-457200" algn="just">
              <a:buAutoNum type="arabicParenR"/>
            </a:pPr>
            <a:r>
              <a:rPr lang="ru-RU" dirty="0" smtClean="0"/>
              <a:t>перша </a:t>
            </a:r>
            <a:r>
              <a:rPr lang="ru-RU" dirty="0" err="1"/>
              <a:t>базова</a:t>
            </a:r>
            <a:r>
              <a:rPr lang="ru-RU" dirty="0"/>
              <a:t> перинатальна </a:t>
            </a:r>
            <a:r>
              <a:rPr lang="ru-RU" dirty="0" err="1"/>
              <a:t>матриця</a:t>
            </a:r>
            <a:r>
              <a:rPr lang="ru-RU" dirty="0"/>
              <a:t> (БПМ-І, </a:t>
            </a:r>
            <a:r>
              <a:rPr lang="ru-RU" dirty="0" err="1"/>
              <a:t>амбіотичний</a:t>
            </a:r>
            <a:r>
              <a:rPr lang="ru-RU" dirty="0"/>
              <a:t> </a:t>
            </a:r>
            <a:r>
              <a:rPr lang="ru-RU" dirty="0" err="1"/>
              <a:t>всесвіт</a:t>
            </a:r>
            <a:r>
              <a:rPr lang="ru-RU" dirty="0"/>
              <a:t>)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вихідний</a:t>
            </a:r>
            <a:r>
              <a:rPr lang="ru-RU" dirty="0"/>
              <a:t> </a:t>
            </a:r>
            <a:r>
              <a:rPr lang="ru-RU" dirty="0" err="1"/>
              <a:t>симбіотичний</a:t>
            </a:r>
            <a:r>
              <a:rPr lang="ru-RU" dirty="0"/>
              <a:t> союз в </a:t>
            </a:r>
            <a:r>
              <a:rPr lang="ru-RU" dirty="0" err="1"/>
              <a:t>утробі</a:t>
            </a:r>
            <a:r>
              <a:rPr lang="ru-RU" dirty="0"/>
              <a:t> з </a:t>
            </a:r>
            <a:r>
              <a:rPr lang="ru-RU" dirty="0" err="1"/>
              <a:t>матір’ю</a:t>
            </a:r>
            <a:r>
              <a:rPr lang="ru-RU" dirty="0"/>
              <a:t> без </a:t>
            </a:r>
            <a:r>
              <a:rPr lang="ru-RU" dirty="0" err="1"/>
              <a:t>чітких</a:t>
            </a:r>
            <a:r>
              <a:rPr lang="ru-RU" dirty="0"/>
              <a:t> меж себе, часу, простору і </a:t>
            </a:r>
            <a:r>
              <a:rPr lang="ru-RU" dirty="0" err="1"/>
              <a:t>переживання</a:t>
            </a:r>
            <a:r>
              <a:rPr lang="ru-RU" dirty="0"/>
              <a:t> особливого «</a:t>
            </a:r>
            <a:r>
              <a:rPr lang="ru-RU" dirty="0" err="1"/>
              <a:t>океанічного</a:t>
            </a:r>
            <a:r>
              <a:rPr lang="ru-RU" dirty="0"/>
              <a:t>» </a:t>
            </a:r>
            <a:r>
              <a:rPr lang="ru-RU" dirty="0" err="1"/>
              <a:t>почуття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той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тривалий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, коли 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безтурботно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в </a:t>
            </a:r>
            <a:r>
              <a:rPr lang="ru-RU" dirty="0" err="1"/>
              <a:t>материнському</a:t>
            </a:r>
            <a:r>
              <a:rPr lang="ru-RU" dirty="0"/>
              <a:t> </a:t>
            </a:r>
            <a:r>
              <a:rPr lang="ru-RU" dirty="0" err="1"/>
              <a:t>організмі</a:t>
            </a:r>
            <a:r>
              <a:rPr lang="ru-RU" dirty="0"/>
              <a:t>; </a:t>
            </a:r>
            <a:endParaRPr lang="ru-RU" dirty="0" smtClean="0"/>
          </a:p>
          <a:p>
            <a:pPr marL="457200" indent="-457200" algn="just">
              <a:buAutoNum type="arabicParenR"/>
            </a:pPr>
            <a:r>
              <a:rPr lang="ru-RU" dirty="0" smtClean="0"/>
              <a:t>друга </a:t>
            </a:r>
            <a:r>
              <a:rPr lang="ru-RU" dirty="0"/>
              <a:t>перинатальна </a:t>
            </a:r>
            <a:r>
              <a:rPr lang="ru-RU" dirty="0" err="1"/>
              <a:t>матриця</a:t>
            </a:r>
            <a:r>
              <a:rPr lang="ru-RU" dirty="0"/>
              <a:t> (БПМ-</a:t>
            </a:r>
            <a:r>
              <a:rPr lang="en-US" dirty="0"/>
              <a:t>II, </a:t>
            </a:r>
            <a:r>
              <a:rPr lang="ru-RU" dirty="0"/>
              <a:t>початок </a:t>
            </a:r>
            <a:r>
              <a:rPr lang="ru-RU" dirty="0" err="1"/>
              <a:t>народження</a:t>
            </a:r>
            <a:r>
              <a:rPr lang="ru-RU" dirty="0"/>
              <a:t>, початок </a:t>
            </a:r>
            <a:r>
              <a:rPr lang="ru-RU" dirty="0" err="1"/>
              <a:t>скорочення</a:t>
            </a:r>
            <a:r>
              <a:rPr lang="ru-RU" dirty="0"/>
              <a:t> матки).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матриця</a:t>
            </a:r>
            <a:r>
              <a:rPr lang="ru-RU" dirty="0"/>
              <a:t> </a:t>
            </a:r>
            <a:r>
              <a:rPr lang="ru-RU" dirty="0" err="1"/>
              <a:t>пов’язана</a:t>
            </a:r>
            <a:r>
              <a:rPr lang="ru-RU" dirty="0"/>
              <a:t> з </a:t>
            </a:r>
            <a:r>
              <a:rPr lang="ru-RU" dirty="0" err="1"/>
              <a:t>відчуттям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насувається</a:t>
            </a:r>
            <a:r>
              <a:rPr lang="ru-RU" dirty="0"/>
              <a:t> смертельна </a:t>
            </a:r>
            <a:r>
              <a:rPr lang="ru-RU" dirty="0" err="1"/>
              <a:t>небезпека</a:t>
            </a:r>
            <a:r>
              <a:rPr lang="ru-RU" dirty="0"/>
              <a:t> і </a:t>
            </a:r>
            <a:r>
              <a:rPr lang="ru-RU" dirty="0" err="1"/>
              <a:t>тривога</a:t>
            </a:r>
            <a:r>
              <a:rPr lang="ru-RU" dirty="0"/>
              <a:t>; </a:t>
            </a:r>
            <a:endParaRPr lang="ru-RU" dirty="0" smtClean="0"/>
          </a:p>
          <a:p>
            <a:pPr marL="457200" indent="-457200" algn="just">
              <a:buAutoNum type="arabicParenR"/>
            </a:pPr>
            <a:r>
              <a:rPr lang="ru-RU" dirty="0" err="1" smtClean="0"/>
              <a:t>третя</a:t>
            </a:r>
            <a:r>
              <a:rPr lang="ru-RU" dirty="0" smtClean="0"/>
              <a:t> </a:t>
            </a:r>
            <a:r>
              <a:rPr lang="ru-RU" dirty="0"/>
              <a:t>перинатальна </a:t>
            </a:r>
            <a:r>
              <a:rPr lang="ru-RU" dirty="0" err="1"/>
              <a:t>матриця</a:t>
            </a:r>
            <a:r>
              <a:rPr lang="ru-RU" dirty="0"/>
              <a:t> (БПМ-ІІІ, </a:t>
            </a:r>
            <a:r>
              <a:rPr lang="ru-RU" dirty="0" err="1"/>
              <a:t>проходження</a:t>
            </a:r>
            <a:r>
              <a:rPr lang="ru-RU" dirty="0"/>
              <a:t> </a:t>
            </a:r>
            <a:r>
              <a:rPr lang="ru-RU" dirty="0" err="1"/>
              <a:t>родовими</a:t>
            </a:r>
            <a:r>
              <a:rPr lang="ru-RU" dirty="0"/>
              <a:t> шляхами)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, </a:t>
            </a:r>
            <a:r>
              <a:rPr lang="ru-RU" dirty="0" err="1"/>
              <a:t>тиск</a:t>
            </a:r>
            <a:r>
              <a:rPr lang="ru-RU" dirty="0"/>
              <a:t>, </a:t>
            </a:r>
            <a:r>
              <a:rPr lang="ru-RU" dirty="0" err="1"/>
              <a:t>задуха</a:t>
            </a:r>
            <a:r>
              <a:rPr lang="ru-RU" dirty="0"/>
              <a:t> і </a:t>
            </a:r>
            <a:r>
              <a:rPr lang="ru-RU" dirty="0" err="1"/>
              <a:t>переживання</a:t>
            </a:r>
            <a:r>
              <a:rPr lang="ru-RU" dirty="0"/>
              <a:t> «</a:t>
            </a:r>
            <a:r>
              <a:rPr lang="ru-RU" dirty="0" err="1"/>
              <a:t>вулканічного</a:t>
            </a:r>
            <a:r>
              <a:rPr lang="ru-RU" dirty="0"/>
              <a:t> </a:t>
            </a:r>
            <a:r>
              <a:rPr lang="ru-RU" dirty="0" err="1"/>
              <a:t>екстазу</a:t>
            </a:r>
            <a:r>
              <a:rPr lang="ru-RU" dirty="0" smtClean="0"/>
              <a:t>»;</a:t>
            </a:r>
          </a:p>
          <a:p>
            <a:pPr marL="457200" indent="-457200" algn="just">
              <a:buAutoNum type="arabicParenR"/>
            </a:pPr>
            <a:r>
              <a:rPr lang="ru-RU" dirty="0" err="1" smtClean="0"/>
              <a:t>четверта</a:t>
            </a:r>
            <a:r>
              <a:rPr lang="ru-RU" dirty="0" smtClean="0"/>
              <a:t> </a:t>
            </a:r>
            <a:r>
              <a:rPr lang="ru-RU" dirty="0"/>
              <a:t>перинатальна </a:t>
            </a:r>
            <a:r>
              <a:rPr lang="ru-RU" dirty="0" err="1"/>
              <a:t>матриця</a:t>
            </a:r>
            <a:r>
              <a:rPr lang="ru-RU" dirty="0"/>
              <a:t> (БПМ-</a:t>
            </a:r>
            <a:r>
              <a:rPr lang="en-US" dirty="0"/>
              <a:t>IV) – </a:t>
            </a:r>
            <a:r>
              <a:rPr lang="ru-RU" dirty="0"/>
              <a:t>пологи і </a:t>
            </a:r>
            <a:r>
              <a:rPr lang="ru-RU" dirty="0" err="1"/>
              <a:t>переживання</a:t>
            </a:r>
            <a:r>
              <a:rPr lang="ru-RU" dirty="0"/>
              <a:t>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знищення</a:t>
            </a:r>
            <a:r>
              <a:rPr lang="ru-RU" dirty="0"/>
              <a:t> та </a:t>
            </a:r>
            <a:r>
              <a:rPr lang="ru-RU" dirty="0" err="1"/>
              <a:t>відродження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7918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000" y="290286"/>
            <a:ext cx="10580913" cy="656771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Дослідник </a:t>
            </a:r>
            <a:r>
              <a:rPr lang="ru-RU" dirty="0" err="1"/>
              <a:t>пов’язує</a:t>
            </a:r>
            <a:r>
              <a:rPr lang="ru-RU" dirty="0"/>
              <a:t> </a:t>
            </a:r>
            <a:r>
              <a:rPr lang="ru-RU" dirty="0" err="1"/>
              <a:t>самогубство</a:t>
            </a:r>
            <a:r>
              <a:rPr lang="ru-RU" dirty="0"/>
              <a:t> з БПМ, </a:t>
            </a:r>
            <a:r>
              <a:rPr lang="ru-RU" dirty="0" err="1"/>
              <a:t>виділяючи</a:t>
            </a:r>
            <a:r>
              <a:rPr lang="ru-RU" dirty="0"/>
              <a:t> два </a:t>
            </a:r>
            <a:r>
              <a:rPr lang="ru-RU" dirty="0" err="1"/>
              <a:t>типи</a:t>
            </a:r>
            <a:r>
              <a:rPr lang="ru-RU" dirty="0"/>
              <a:t>: </a:t>
            </a:r>
            <a:r>
              <a:rPr lang="ru-RU" dirty="0" err="1"/>
              <a:t>насильницьке</a:t>
            </a:r>
            <a:r>
              <a:rPr lang="ru-RU" dirty="0"/>
              <a:t> і </a:t>
            </a:r>
            <a:r>
              <a:rPr lang="ru-RU" dirty="0" err="1"/>
              <a:t>ненасильницьке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Насильницьке</a:t>
            </a:r>
            <a:r>
              <a:rPr lang="ru-RU" dirty="0" smtClean="0"/>
              <a:t> </a:t>
            </a:r>
            <a:r>
              <a:rPr lang="ru-RU" dirty="0" err="1"/>
              <a:t>самогубство</a:t>
            </a:r>
            <a:r>
              <a:rPr lang="ru-RU" dirty="0"/>
              <a:t> </a:t>
            </a:r>
            <a:r>
              <a:rPr lang="ru-RU" dirty="0" err="1"/>
              <a:t>пов’язане</a:t>
            </a:r>
            <a:r>
              <a:rPr lang="ru-RU" dirty="0"/>
              <a:t> з БПМ-ІІІ. Для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третьої</a:t>
            </a:r>
            <a:r>
              <a:rPr lang="ru-RU" dirty="0"/>
              <a:t> </a:t>
            </a:r>
            <a:r>
              <a:rPr lang="ru-RU" dirty="0" err="1"/>
              <a:t>матриці</a:t>
            </a:r>
            <a:r>
              <a:rPr lang="ru-RU" dirty="0"/>
              <a:t> </a:t>
            </a:r>
            <a:r>
              <a:rPr lang="ru-RU" dirty="0" err="1"/>
              <a:t>повернення</a:t>
            </a:r>
            <a:r>
              <a:rPr lang="ru-RU" dirty="0"/>
              <a:t> в </a:t>
            </a:r>
            <a:r>
              <a:rPr lang="ru-RU" dirty="0" err="1"/>
              <a:t>океанічний</a:t>
            </a:r>
            <a:r>
              <a:rPr lang="ru-RU" dirty="0"/>
              <a:t> стан </a:t>
            </a:r>
            <a:r>
              <a:rPr lang="ru-RU" dirty="0" err="1"/>
              <a:t>неможливий</a:t>
            </a:r>
            <a:r>
              <a:rPr lang="ru-RU" dirty="0"/>
              <a:t>, тому шлях </a:t>
            </a:r>
            <a:r>
              <a:rPr lang="ru-RU" dirty="0" err="1"/>
              <a:t>туди</a:t>
            </a:r>
            <a:r>
              <a:rPr lang="ru-RU" dirty="0"/>
              <a:t> </a:t>
            </a:r>
            <a:r>
              <a:rPr lang="ru-RU" dirty="0" err="1"/>
              <a:t>лежить</a:t>
            </a:r>
            <a:r>
              <a:rPr lang="ru-RU" dirty="0"/>
              <a:t> через </a:t>
            </a:r>
            <a:r>
              <a:rPr lang="ru-RU" dirty="0" err="1"/>
              <a:t>безвихідну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матриці</a:t>
            </a:r>
            <a:r>
              <a:rPr lang="ru-RU" dirty="0"/>
              <a:t>, яка </a:t>
            </a:r>
            <a:r>
              <a:rPr lang="ru-RU" dirty="0" err="1"/>
              <a:t>психологічно</a:t>
            </a:r>
            <a:r>
              <a:rPr lang="ru-RU" dirty="0"/>
              <a:t> </a:t>
            </a:r>
            <a:r>
              <a:rPr lang="ru-RU" dirty="0" err="1"/>
              <a:t>гірша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третя</a:t>
            </a:r>
            <a:r>
              <a:rPr lang="ru-RU" dirty="0"/>
              <a:t>. </a:t>
            </a:r>
            <a:r>
              <a:rPr lang="ru-RU" dirty="0" err="1"/>
              <a:t>Перинатальний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підказує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звільнення</a:t>
            </a:r>
            <a:r>
              <a:rPr lang="ru-RU" dirty="0"/>
              <a:t> через </a:t>
            </a:r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хворобливих</a:t>
            </a:r>
            <a:r>
              <a:rPr lang="ru-RU" dirty="0"/>
              <a:t> </a:t>
            </a:r>
            <a:r>
              <a:rPr lang="ru-RU" dirty="0" err="1"/>
              <a:t>відчуттів</a:t>
            </a:r>
            <a:r>
              <a:rPr lang="ru-RU" dirty="0"/>
              <a:t> і </a:t>
            </a:r>
            <a:r>
              <a:rPr lang="ru-RU" dirty="0" err="1"/>
              <a:t>вибухове</a:t>
            </a:r>
            <a:r>
              <a:rPr lang="ru-RU" dirty="0"/>
              <a:t> </a:t>
            </a:r>
            <a:r>
              <a:rPr lang="ru-RU" dirty="0" err="1"/>
              <a:t>звільнення</a:t>
            </a:r>
            <a:r>
              <a:rPr lang="ru-RU" dirty="0"/>
              <a:t> (пологи);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суїцидальних</a:t>
            </a:r>
            <a:r>
              <a:rPr lang="ru-RU" dirty="0"/>
              <a:t> </a:t>
            </a:r>
            <a:r>
              <a:rPr lang="ru-RU" dirty="0" err="1"/>
              <a:t>фантазій</a:t>
            </a:r>
            <a:r>
              <a:rPr lang="ru-RU" dirty="0"/>
              <a:t> і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 автор </a:t>
            </a:r>
            <a:r>
              <a:rPr lang="ru-RU" dirty="0" err="1"/>
              <a:t>зазначає</a:t>
            </a:r>
            <a:r>
              <a:rPr lang="ru-RU" dirty="0"/>
              <a:t> смерть </a:t>
            </a:r>
            <a:r>
              <a:rPr lang="ru-RU" dirty="0" err="1"/>
              <a:t>під</a:t>
            </a:r>
            <a:r>
              <a:rPr lang="ru-RU" dirty="0"/>
              <a:t> колесами </a:t>
            </a:r>
            <a:r>
              <a:rPr lang="ru-RU" dirty="0" err="1"/>
              <a:t>поїзда</a:t>
            </a:r>
            <a:r>
              <a:rPr lang="ru-RU" dirty="0"/>
              <a:t>, </a:t>
            </a:r>
            <a:r>
              <a:rPr lang="ru-RU" dirty="0" err="1"/>
              <a:t>різані</a:t>
            </a:r>
            <a:r>
              <a:rPr lang="ru-RU" dirty="0"/>
              <a:t> рани, </a:t>
            </a:r>
            <a:r>
              <a:rPr lang="ru-RU" dirty="0" err="1"/>
              <a:t>стрибки</a:t>
            </a:r>
            <a:r>
              <a:rPr lang="ru-RU" dirty="0"/>
              <a:t> з </a:t>
            </a:r>
            <a:r>
              <a:rPr lang="ru-RU" dirty="0" err="1"/>
              <a:t>висоти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Ненасильницькі</a:t>
            </a:r>
            <a:r>
              <a:rPr lang="ru-RU" dirty="0" smtClean="0"/>
              <a:t> </a:t>
            </a:r>
            <a:r>
              <a:rPr lang="ru-RU" dirty="0" err="1"/>
              <a:t>суїциди</a:t>
            </a:r>
            <a:r>
              <a:rPr lang="ru-RU" dirty="0"/>
              <a:t> </a:t>
            </a:r>
            <a:r>
              <a:rPr lang="ru-RU" dirty="0" err="1"/>
              <a:t>схожі</a:t>
            </a:r>
            <a:r>
              <a:rPr lang="ru-RU" dirty="0"/>
              <a:t> на </a:t>
            </a:r>
            <a:r>
              <a:rPr lang="ru-RU" dirty="0" err="1"/>
              <a:t>алкогольну</a:t>
            </a:r>
            <a:r>
              <a:rPr lang="ru-RU" dirty="0"/>
              <a:t> та </a:t>
            </a:r>
            <a:r>
              <a:rPr lang="ru-RU" dirty="0" err="1"/>
              <a:t>наркотичну</a:t>
            </a:r>
            <a:r>
              <a:rPr lang="ru-RU" dirty="0"/>
              <a:t> </a:t>
            </a:r>
            <a:r>
              <a:rPr lang="ru-RU" dirty="0" err="1"/>
              <a:t>залежність</a:t>
            </a:r>
            <a:r>
              <a:rPr lang="ru-RU" dirty="0"/>
              <a:t> і </a:t>
            </a:r>
            <a:r>
              <a:rPr lang="ru-RU" dirty="0" err="1"/>
              <a:t>відображають</a:t>
            </a:r>
            <a:r>
              <a:rPr lang="ru-RU" dirty="0"/>
              <a:t> </a:t>
            </a:r>
            <a:r>
              <a:rPr lang="ru-RU" dirty="0" err="1"/>
              <a:t>несвідоме</a:t>
            </a:r>
            <a:r>
              <a:rPr lang="ru-RU" dirty="0"/>
              <a:t> </a:t>
            </a:r>
            <a:r>
              <a:rPr lang="ru-RU" dirty="0" err="1"/>
              <a:t>прагнення</a:t>
            </a:r>
            <a:r>
              <a:rPr lang="ru-RU" dirty="0"/>
              <a:t> </a:t>
            </a:r>
            <a:r>
              <a:rPr lang="ru-RU" dirty="0" err="1"/>
              <a:t>найлегшим</a:t>
            </a:r>
            <a:r>
              <a:rPr lang="ru-RU" dirty="0"/>
              <a:t> шляхом </a:t>
            </a:r>
            <a:r>
              <a:rPr lang="ru-RU" dirty="0" err="1"/>
              <a:t>повернутися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стану БПМ-</a:t>
            </a:r>
            <a:r>
              <a:rPr lang="en-US" dirty="0"/>
              <a:t>II </a:t>
            </a:r>
            <a:r>
              <a:rPr lang="ru-RU" dirty="0"/>
              <a:t>у стан БПМ-І та </a:t>
            </a:r>
            <a:r>
              <a:rPr lang="ru-RU" dirty="0" err="1"/>
              <a:t>досягти</a:t>
            </a:r>
            <a:r>
              <a:rPr lang="ru-RU" dirty="0"/>
              <a:t> стану «</a:t>
            </a:r>
            <a:r>
              <a:rPr lang="ru-RU" dirty="0" err="1"/>
              <a:t>океанічної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r>
              <a:rPr lang="ru-RU" dirty="0"/>
              <a:t>». </a:t>
            </a:r>
            <a:r>
              <a:rPr lang="ru-RU" dirty="0" err="1"/>
              <a:t>Суїцидальні</a:t>
            </a:r>
            <a:r>
              <a:rPr lang="ru-RU" dirty="0"/>
              <a:t> </a:t>
            </a:r>
            <a:r>
              <a:rPr lang="ru-RU" dirty="0" err="1"/>
              <a:t>ідеації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типу </a:t>
            </a:r>
            <a:r>
              <a:rPr lang="ru-RU" dirty="0" err="1"/>
              <a:t>виявляються</a:t>
            </a:r>
            <a:r>
              <a:rPr lang="ru-RU" dirty="0"/>
              <a:t> в </a:t>
            </a:r>
            <a:r>
              <a:rPr lang="ru-RU" dirty="0" err="1"/>
              <a:t>бажанні</a:t>
            </a:r>
            <a:r>
              <a:rPr lang="ru-RU" dirty="0"/>
              <a:t> не </a:t>
            </a:r>
            <a:r>
              <a:rPr lang="ru-RU" dirty="0" err="1"/>
              <a:t>існувати</a:t>
            </a:r>
            <a:r>
              <a:rPr lang="ru-RU" dirty="0"/>
              <a:t>, забути про все, </a:t>
            </a:r>
            <a:r>
              <a:rPr lang="ru-RU" dirty="0" err="1"/>
              <a:t>зануритися</a:t>
            </a:r>
            <a:r>
              <a:rPr lang="ru-RU" dirty="0"/>
              <a:t> в сон і не </a:t>
            </a:r>
            <a:r>
              <a:rPr lang="ru-RU" dirty="0" err="1"/>
              <a:t>прокидатися</a:t>
            </a:r>
            <a:r>
              <a:rPr lang="ru-RU" dirty="0"/>
              <a:t>. </a:t>
            </a:r>
            <a:r>
              <a:rPr lang="ru-RU" dirty="0" err="1"/>
              <a:t>Суїцидальні</a:t>
            </a:r>
            <a:r>
              <a:rPr lang="ru-RU" dirty="0"/>
              <a:t> </a:t>
            </a:r>
            <a:r>
              <a:rPr lang="ru-RU" dirty="0" err="1"/>
              <a:t>спроби</a:t>
            </a:r>
            <a:r>
              <a:rPr lang="ru-RU" dirty="0"/>
              <a:t> </a:t>
            </a:r>
            <a:r>
              <a:rPr lang="ru-RU" dirty="0" err="1"/>
              <a:t>більшою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здійснюються</a:t>
            </a:r>
            <a:r>
              <a:rPr lang="ru-RU" dirty="0"/>
              <a:t> шляхом </a:t>
            </a:r>
            <a:r>
              <a:rPr lang="ru-RU" dirty="0" err="1"/>
              <a:t>самоотруєння</a:t>
            </a:r>
            <a:r>
              <a:rPr lang="ru-RU" dirty="0"/>
              <a:t>, </a:t>
            </a:r>
            <a:r>
              <a:rPr lang="ru-RU" dirty="0" err="1"/>
              <a:t>вдихання</a:t>
            </a:r>
            <a:r>
              <a:rPr lang="ru-RU" dirty="0"/>
              <a:t> </a:t>
            </a:r>
            <a:r>
              <a:rPr lang="ru-RU" dirty="0" err="1"/>
              <a:t>отруйних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231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2114" y="1436914"/>
            <a:ext cx="6937829" cy="435428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err="1"/>
              <a:t>Представники</a:t>
            </a:r>
            <a:r>
              <a:rPr lang="ru-RU" dirty="0"/>
              <a:t> «неофрейдизму» </a:t>
            </a:r>
            <a:r>
              <a:rPr lang="ru-RU" dirty="0" err="1"/>
              <a:t>також</a:t>
            </a:r>
            <a:r>
              <a:rPr lang="ru-RU" dirty="0"/>
              <a:t> не </a:t>
            </a:r>
            <a:r>
              <a:rPr lang="ru-RU" dirty="0" err="1"/>
              <a:t>дотримувалися</a:t>
            </a:r>
            <a:r>
              <a:rPr lang="ru-RU" dirty="0"/>
              <a:t> </a:t>
            </a:r>
            <a:r>
              <a:rPr lang="ru-RU" dirty="0" err="1"/>
              <a:t>фрейдистських</a:t>
            </a:r>
            <a:r>
              <a:rPr lang="ru-RU" dirty="0"/>
              <a:t> </a:t>
            </a:r>
            <a:r>
              <a:rPr lang="ru-RU" dirty="0" err="1"/>
              <a:t>уявлень</a:t>
            </a:r>
            <a:r>
              <a:rPr lang="ru-RU" dirty="0"/>
              <a:t> про два </a:t>
            </a:r>
            <a:r>
              <a:rPr lang="ru-RU" dirty="0" err="1" smtClean="0"/>
              <a:t>протиборчі</a:t>
            </a:r>
            <a:r>
              <a:rPr lang="ru-RU" dirty="0" smtClean="0"/>
              <a:t> </a:t>
            </a:r>
            <a:r>
              <a:rPr lang="ru-RU" dirty="0" err="1" smtClean="0"/>
              <a:t>інстинкти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розумінні</a:t>
            </a:r>
            <a:r>
              <a:rPr lang="ru-RU" dirty="0"/>
              <a:t> </a:t>
            </a:r>
            <a:r>
              <a:rPr lang="ru-RU" dirty="0" err="1"/>
              <a:t>психодинаміки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й суїцидальної.</a:t>
            </a:r>
          </a:p>
          <a:p>
            <a:pPr marL="0" indent="0" algn="just">
              <a:buNone/>
            </a:pPr>
            <a:r>
              <a:rPr lang="ru-RU" dirty="0"/>
              <a:t>Так, К. </a:t>
            </a:r>
            <a:r>
              <a:rPr lang="ru-RU" dirty="0" err="1"/>
              <a:t>Хорні</a:t>
            </a:r>
            <a:r>
              <a:rPr lang="ru-RU" dirty="0"/>
              <a:t> </a:t>
            </a:r>
            <a:r>
              <a:rPr lang="ru-RU" dirty="0" err="1"/>
              <a:t>дотримувалася</a:t>
            </a:r>
            <a:r>
              <a:rPr lang="ru-RU" dirty="0"/>
              <a:t> </a:t>
            </a:r>
            <a:r>
              <a:rPr lang="ru-RU" dirty="0" err="1"/>
              <a:t>соціокультуральних</a:t>
            </a:r>
            <a:r>
              <a:rPr lang="ru-RU" dirty="0"/>
              <a:t> </a:t>
            </a:r>
            <a:r>
              <a:rPr lang="ru-RU" dirty="0" err="1"/>
              <a:t>поглядів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втілилися</a:t>
            </a:r>
            <a:r>
              <a:rPr lang="ru-RU" dirty="0"/>
              <a:t> в </a:t>
            </a:r>
            <a:r>
              <a:rPr lang="ru-RU" dirty="0" err="1"/>
              <a:t>соціокультуральній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. </a:t>
            </a:r>
            <a:r>
              <a:rPr lang="ru-RU" dirty="0" err="1" smtClean="0"/>
              <a:t>Їх</a:t>
            </a:r>
            <a:r>
              <a:rPr lang="ru-RU" dirty="0" smtClean="0"/>
              <a:t> вона </a:t>
            </a:r>
            <a:r>
              <a:rPr lang="ru-RU" dirty="0" err="1"/>
              <a:t>виклала</a:t>
            </a:r>
            <a:r>
              <a:rPr lang="ru-RU" dirty="0"/>
              <a:t> в </a:t>
            </a:r>
            <a:r>
              <a:rPr lang="ru-RU" dirty="0" err="1"/>
              <a:t>класичній</a:t>
            </a:r>
            <a:r>
              <a:rPr lang="ru-RU" dirty="0"/>
              <a:t> </a:t>
            </a:r>
            <a:r>
              <a:rPr lang="ru-RU" dirty="0" err="1"/>
              <a:t>книзі</a:t>
            </a:r>
            <a:r>
              <a:rPr lang="ru-RU" dirty="0"/>
              <a:t> «Невротична </a:t>
            </a:r>
            <a:r>
              <a:rPr lang="ru-RU" dirty="0" err="1"/>
              <a:t>особистість</a:t>
            </a:r>
            <a:r>
              <a:rPr lang="ru-RU" dirty="0"/>
              <a:t> </a:t>
            </a:r>
            <a:r>
              <a:rPr lang="ru-RU" dirty="0" err="1"/>
              <a:t>нашого</a:t>
            </a:r>
            <a:r>
              <a:rPr lang="ru-RU" dirty="0"/>
              <a:t> часу».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971" y="1638754"/>
            <a:ext cx="2916917" cy="374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61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886" y="609600"/>
            <a:ext cx="10147525" cy="590731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К. </a:t>
            </a:r>
            <a:r>
              <a:rPr lang="ru-RU" dirty="0" err="1"/>
              <a:t>Хорні</a:t>
            </a:r>
            <a:r>
              <a:rPr lang="ru-RU" dirty="0"/>
              <a:t> </a:t>
            </a:r>
            <a:r>
              <a:rPr lang="ru-RU" dirty="0" err="1"/>
              <a:t>вважала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суїцидальна</a:t>
            </a:r>
            <a:r>
              <a:rPr lang="ru-RU" dirty="0"/>
              <a:t> </a:t>
            </a:r>
            <a:r>
              <a:rPr lang="ru-RU" dirty="0" err="1"/>
              <a:t>поведінка</a:t>
            </a:r>
            <a:r>
              <a:rPr lang="ru-RU" dirty="0"/>
              <a:t> є </a:t>
            </a:r>
            <a:r>
              <a:rPr lang="ru-RU" dirty="0" err="1"/>
              <a:t>співвідношенням</a:t>
            </a:r>
            <a:r>
              <a:rPr lang="ru-RU" dirty="0"/>
              <a:t> </a:t>
            </a:r>
            <a:r>
              <a:rPr lang="ru-RU" dirty="0" err="1"/>
              <a:t>соціокультуральних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та </a:t>
            </a:r>
            <a:r>
              <a:rPr lang="ru-RU" dirty="0" err="1"/>
              <a:t>особистісних</a:t>
            </a:r>
            <a:r>
              <a:rPr lang="ru-RU" dirty="0"/>
              <a:t> характеристик </a:t>
            </a:r>
            <a:r>
              <a:rPr lang="ru-RU" dirty="0" err="1"/>
              <a:t>людини</a:t>
            </a:r>
            <a:r>
              <a:rPr lang="ru-RU" dirty="0"/>
              <a:t>. Вони </a:t>
            </a:r>
            <a:r>
              <a:rPr lang="ru-RU" dirty="0" err="1"/>
              <a:t>формуються</a:t>
            </a:r>
            <a:r>
              <a:rPr lang="ru-RU" dirty="0"/>
              <a:t> з </a:t>
            </a:r>
            <a:r>
              <a:rPr lang="ru-RU" dirty="0" err="1"/>
              <a:t>дитинства</a:t>
            </a:r>
            <a:r>
              <a:rPr lang="ru-RU" dirty="0"/>
              <a:t> </a:t>
            </a:r>
            <a:r>
              <a:rPr lang="ru-RU" dirty="0" err="1"/>
              <a:t>вимогами</a:t>
            </a:r>
            <a:r>
              <a:rPr lang="ru-RU" dirty="0"/>
              <a:t> </a:t>
            </a:r>
            <a:r>
              <a:rPr lang="ru-RU" dirty="0" err="1"/>
              <a:t>суспільних</a:t>
            </a:r>
            <a:r>
              <a:rPr lang="ru-RU" dirty="0"/>
              <a:t> норм.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учасна</a:t>
            </a:r>
            <a:r>
              <a:rPr lang="ru-RU" dirty="0" smtClean="0"/>
              <a:t> </a:t>
            </a:r>
            <a:r>
              <a:rPr lang="ru-RU" dirty="0"/>
              <a:t>культура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спотворювати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, вона </a:t>
            </a:r>
            <a:r>
              <a:rPr lang="ru-RU" dirty="0" err="1"/>
              <a:t>представляє</a:t>
            </a:r>
            <a:r>
              <a:rPr lang="ru-RU" dirty="0"/>
              <a:t> </a:t>
            </a:r>
            <a:r>
              <a:rPr lang="ru-RU" dirty="0" err="1"/>
              <a:t>навколишнє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як </a:t>
            </a:r>
            <a:r>
              <a:rPr lang="ru-RU" dirty="0" err="1"/>
              <a:t>вороже</a:t>
            </a:r>
            <a:r>
              <a:rPr lang="ru-RU" dirty="0"/>
              <a:t> й </a:t>
            </a:r>
            <a:r>
              <a:rPr lang="ru-RU" dirty="0" err="1"/>
              <a:t>небезпечне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породжує</a:t>
            </a:r>
            <a:r>
              <a:rPr lang="ru-RU" dirty="0"/>
              <a:t> «</a:t>
            </a:r>
            <a:r>
              <a:rPr lang="ru-RU" dirty="0" err="1"/>
              <a:t>базисну</a:t>
            </a:r>
            <a:r>
              <a:rPr lang="ru-RU" dirty="0"/>
              <a:t> </a:t>
            </a:r>
            <a:r>
              <a:rPr lang="ru-RU" dirty="0" err="1"/>
              <a:t>тривогу</a:t>
            </a:r>
            <a:r>
              <a:rPr lang="ru-RU" dirty="0"/>
              <a:t>».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Суїцид</a:t>
            </a:r>
            <a:r>
              <a:rPr lang="ru-RU" dirty="0" smtClean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виникнути</a:t>
            </a:r>
            <a:r>
              <a:rPr lang="ru-RU" dirty="0"/>
              <a:t> як </a:t>
            </a:r>
            <a:r>
              <a:rPr lang="ru-RU" dirty="0" err="1"/>
              <a:t>наслідок</a:t>
            </a:r>
            <a:r>
              <a:rPr lang="ru-RU" dirty="0"/>
              <a:t> </a:t>
            </a:r>
            <a:r>
              <a:rPr lang="ru-RU" dirty="0" err="1"/>
              <a:t>дитячої</a:t>
            </a:r>
            <a:r>
              <a:rPr lang="ru-RU" dirty="0"/>
              <a:t> </a:t>
            </a:r>
            <a:r>
              <a:rPr lang="ru-RU" dirty="0" err="1"/>
              <a:t>залежності</a:t>
            </a:r>
            <a:r>
              <a:rPr lang="ru-RU" dirty="0"/>
              <a:t>, </a:t>
            </a:r>
            <a:r>
              <a:rPr lang="ru-RU" dirty="0" err="1"/>
              <a:t>глибоко</a:t>
            </a:r>
            <a:r>
              <a:rPr lang="ru-RU" dirty="0"/>
              <a:t> </a:t>
            </a:r>
            <a:r>
              <a:rPr lang="ru-RU" dirty="0" err="1"/>
              <a:t>вкоріненого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неповноцінності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невідповідності</a:t>
            </a:r>
            <a:r>
              <a:rPr lang="ru-RU" dirty="0"/>
              <a:t> </a:t>
            </a:r>
            <a:r>
              <a:rPr lang="ru-RU" dirty="0" err="1"/>
              <a:t>уявлень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про саму себе, а </a:t>
            </a:r>
            <a:r>
              <a:rPr lang="ru-RU" dirty="0" err="1"/>
              <a:t>також</a:t>
            </a:r>
            <a:r>
              <a:rPr lang="ru-RU" dirty="0"/>
              <a:t> і «</a:t>
            </a:r>
            <a:r>
              <a:rPr lang="ru-RU" dirty="0" err="1"/>
              <a:t>ідеалізованим</a:t>
            </a:r>
            <a:r>
              <a:rPr lang="ru-RU" dirty="0"/>
              <a:t> чином», </a:t>
            </a:r>
            <a:r>
              <a:rPr lang="ru-RU" dirty="0" err="1"/>
              <a:t>створюваним</a:t>
            </a:r>
            <a:r>
              <a:rPr lang="ru-RU" dirty="0"/>
              <a:t> </a:t>
            </a:r>
            <a:r>
              <a:rPr lang="ru-RU" dirty="0" err="1"/>
              <a:t>суспільством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невідповідності</a:t>
            </a:r>
            <a:r>
              <a:rPr lang="ru-RU" dirty="0"/>
              <a:t> </a:t>
            </a:r>
            <a:r>
              <a:rPr lang="ru-RU" dirty="0" err="1"/>
              <a:t>соціокуль-туральним</a:t>
            </a:r>
            <a:r>
              <a:rPr lang="ru-RU" dirty="0"/>
              <a:t> стандартам, </a:t>
            </a:r>
            <a:r>
              <a:rPr lang="ru-RU" dirty="0" err="1"/>
              <a:t>створюваним</a:t>
            </a:r>
            <a:r>
              <a:rPr lang="ru-RU" dirty="0"/>
              <a:t> </a:t>
            </a:r>
            <a:r>
              <a:rPr lang="ru-RU" dirty="0" err="1"/>
              <a:t>суспільством</a:t>
            </a:r>
            <a:r>
              <a:rPr lang="ru-RU" dirty="0"/>
              <a:t> (т. </a:t>
            </a:r>
            <a:r>
              <a:rPr lang="ru-RU" dirty="0" err="1"/>
              <a:t>зв</a:t>
            </a:r>
            <a:r>
              <a:rPr lang="ru-RU" dirty="0"/>
              <a:t>. «</a:t>
            </a:r>
            <a:r>
              <a:rPr lang="ru-RU" dirty="0" err="1"/>
              <a:t>суїцид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»).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/>
              <a:t>того, </a:t>
            </a:r>
            <a:r>
              <a:rPr lang="ru-RU" dirty="0" err="1"/>
              <a:t>соціокультуральні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 </a:t>
            </a:r>
            <a:r>
              <a:rPr lang="ru-RU" dirty="0" err="1"/>
              <a:t>породжують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тривожність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провокує</a:t>
            </a:r>
            <a:r>
              <a:rPr lang="ru-RU" dirty="0"/>
              <a:t> </a:t>
            </a:r>
            <a:r>
              <a:rPr lang="ru-RU" dirty="0" err="1"/>
              <a:t>суїцидальні</a:t>
            </a:r>
            <a:r>
              <a:rPr lang="ru-RU" dirty="0"/>
              <a:t> </a:t>
            </a:r>
            <a:r>
              <a:rPr lang="ru-RU" dirty="0" err="1"/>
              <a:t>настрої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саморуйнівні</a:t>
            </a:r>
            <a:r>
              <a:rPr lang="ru-RU" dirty="0"/>
              <a:t> прояви </a:t>
            </a:r>
          </a:p>
        </p:txBody>
      </p:sp>
    </p:spTree>
    <p:extLst>
      <p:ext uri="{BB962C8B-B14F-4D97-AF65-F5344CB8AC3E}">
        <p14:creationId xmlns:p14="http://schemas.microsoft.com/office/powerpoint/2010/main" val="698754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086" y="580571"/>
            <a:ext cx="6560457" cy="521063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Е. </a:t>
            </a:r>
            <a:r>
              <a:rPr lang="ru-RU" dirty="0" err="1"/>
              <a:t>Фромм</a:t>
            </a:r>
            <a:r>
              <a:rPr lang="ru-RU" dirty="0"/>
              <a:t> </a:t>
            </a:r>
            <a:r>
              <a:rPr lang="ru-RU" dirty="0" err="1"/>
              <a:t>вважав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насильство</a:t>
            </a:r>
            <a:r>
              <a:rPr lang="ru-RU" dirty="0"/>
              <a:t>, </a:t>
            </a:r>
            <a:r>
              <a:rPr lang="ru-RU" dirty="0" err="1"/>
              <a:t>спрямоване</a:t>
            </a:r>
            <a:r>
              <a:rPr lang="ru-RU" dirty="0"/>
              <a:t> на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об’єкт</a:t>
            </a:r>
            <a:r>
              <a:rPr lang="ru-RU" dirty="0"/>
              <a:t>, часто </a:t>
            </a:r>
            <a:r>
              <a:rPr lang="ru-RU" dirty="0" err="1"/>
              <a:t>виступає</a:t>
            </a:r>
            <a:r>
              <a:rPr lang="ru-RU" dirty="0"/>
              <a:t> </a:t>
            </a:r>
            <a:r>
              <a:rPr lang="ru-RU" dirty="0" err="1"/>
              <a:t>єдиним</a:t>
            </a:r>
            <a:r>
              <a:rPr lang="ru-RU" dirty="0"/>
              <a:t> способом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агресії</a:t>
            </a:r>
            <a:r>
              <a:rPr lang="ru-RU" dirty="0"/>
              <a:t>, яка в </a:t>
            </a:r>
            <a:r>
              <a:rPr lang="ru-RU" dirty="0" err="1"/>
              <a:t>іншому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всю свою силу </a:t>
            </a:r>
            <a:r>
              <a:rPr lang="ru-RU" dirty="0" err="1"/>
              <a:t>спрямувала</a:t>
            </a:r>
            <a:r>
              <a:rPr lang="ru-RU" dirty="0"/>
              <a:t> б </a:t>
            </a:r>
            <a:r>
              <a:rPr lang="ru-RU" dirty="0" err="1"/>
              <a:t>усередину</a:t>
            </a:r>
            <a:r>
              <a:rPr lang="ru-RU" dirty="0"/>
              <a:t> і </a:t>
            </a:r>
            <a:r>
              <a:rPr lang="ru-RU" dirty="0" err="1"/>
              <a:t>призвела</a:t>
            </a:r>
            <a:r>
              <a:rPr lang="ru-RU" dirty="0"/>
              <a:t> до </a:t>
            </a:r>
            <a:r>
              <a:rPr lang="ru-RU" dirty="0" err="1"/>
              <a:t>самознищення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гойдалок</a:t>
            </a:r>
            <a:r>
              <a:rPr lang="ru-RU" dirty="0"/>
              <a:t>, за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агресія</a:t>
            </a:r>
            <a:r>
              <a:rPr lang="ru-RU" dirty="0"/>
              <a:t> </a:t>
            </a:r>
            <a:r>
              <a:rPr lang="ru-RU" dirty="0" err="1"/>
              <a:t>спрямовується</a:t>
            </a:r>
            <a:r>
              <a:rPr lang="ru-RU" dirty="0"/>
              <a:t> то </a:t>
            </a:r>
            <a:r>
              <a:rPr lang="ru-RU" dirty="0" err="1"/>
              <a:t>назовні</a:t>
            </a:r>
            <a:r>
              <a:rPr lang="ru-RU" dirty="0"/>
              <a:t>, то </a:t>
            </a:r>
            <a:r>
              <a:rPr lang="ru-RU" dirty="0" err="1"/>
              <a:t>всередину</a:t>
            </a:r>
            <a:r>
              <a:rPr lang="ru-RU" dirty="0"/>
              <a:t>. До </a:t>
            </a:r>
            <a:r>
              <a:rPr lang="ru-RU" dirty="0" err="1"/>
              <a:t>фрейдистської</a:t>
            </a:r>
            <a:r>
              <a:rPr lang="ru-RU" dirty="0"/>
              <a:t> </a:t>
            </a:r>
            <a:r>
              <a:rPr lang="ru-RU" dirty="0" err="1"/>
              <a:t>концепції</a:t>
            </a:r>
            <a:r>
              <a:rPr lang="ru-RU" dirty="0"/>
              <a:t> </a:t>
            </a:r>
            <a:r>
              <a:rPr lang="ru-RU" dirty="0" err="1"/>
              <a:t>інстинктивної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 </a:t>
            </a:r>
            <a:r>
              <a:rPr lang="ru-RU" dirty="0" err="1"/>
              <a:t>Ероса</a:t>
            </a:r>
            <a:r>
              <a:rPr lang="ru-RU" dirty="0"/>
              <a:t> і </a:t>
            </a:r>
            <a:r>
              <a:rPr lang="ru-RU" dirty="0" err="1"/>
              <a:t>Танатоса</a:t>
            </a:r>
            <a:r>
              <a:rPr lang="ru-RU" dirty="0"/>
              <a:t> Е. </a:t>
            </a:r>
            <a:r>
              <a:rPr lang="ru-RU" dirty="0" err="1"/>
              <a:t>Фромм</a:t>
            </a:r>
            <a:r>
              <a:rPr lang="ru-RU" dirty="0"/>
              <a:t> </a:t>
            </a:r>
            <a:r>
              <a:rPr lang="ru-RU" dirty="0" err="1"/>
              <a:t>ставився</a:t>
            </a:r>
            <a:r>
              <a:rPr lang="ru-RU" dirty="0"/>
              <a:t> </a:t>
            </a:r>
            <a:r>
              <a:rPr lang="ru-RU" dirty="0" err="1"/>
              <a:t>різко</a:t>
            </a:r>
            <a:r>
              <a:rPr lang="ru-RU" dirty="0"/>
              <a:t> негативно, </a:t>
            </a:r>
            <a:r>
              <a:rPr lang="ru-RU" dirty="0" err="1"/>
              <a:t>вважаючи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сам З. Фрейд </a:t>
            </a:r>
            <a:r>
              <a:rPr lang="ru-RU" dirty="0" err="1"/>
              <a:t>пропонував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теорію</a:t>
            </a:r>
            <a:r>
              <a:rPr lang="ru-RU" dirty="0"/>
              <a:t> з </a:t>
            </a:r>
            <a:r>
              <a:rPr lang="ru-RU" dirty="0" err="1"/>
              <a:t>деякими</a:t>
            </a:r>
            <a:r>
              <a:rPr lang="ru-RU" dirty="0"/>
              <a:t> </a:t>
            </a:r>
            <a:r>
              <a:rPr lang="ru-RU" dirty="0" err="1"/>
              <a:t>сумнівами</a:t>
            </a:r>
            <a:r>
              <a:rPr lang="ru-RU" dirty="0"/>
              <a:t> і </a:t>
            </a:r>
            <a:r>
              <a:rPr lang="ru-RU" dirty="0" err="1"/>
              <a:t>лише</a:t>
            </a:r>
            <a:r>
              <a:rPr lang="ru-RU" dirty="0"/>
              <a:t> в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гіпотези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439" y="1373301"/>
            <a:ext cx="2865747" cy="36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46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344" y="870857"/>
            <a:ext cx="10191068" cy="4920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У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 «Душа </a:t>
            </a:r>
            <a:r>
              <a:rPr lang="ru-RU" dirty="0" err="1"/>
              <a:t>людини</a:t>
            </a:r>
            <a:r>
              <a:rPr lang="ru-RU" dirty="0"/>
              <a:t>» Е. </a:t>
            </a:r>
            <a:r>
              <a:rPr lang="ru-RU" dirty="0" err="1"/>
              <a:t>Фромм</a:t>
            </a:r>
            <a:r>
              <a:rPr lang="ru-RU" dirty="0"/>
              <a:t> назвав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теорію</a:t>
            </a:r>
            <a:r>
              <a:rPr lang="ru-RU" dirty="0"/>
              <a:t> «</a:t>
            </a:r>
            <a:r>
              <a:rPr lang="ru-RU" dirty="0" err="1"/>
              <a:t>бездоказовим</a:t>
            </a:r>
            <a:r>
              <a:rPr lang="ru-RU" dirty="0"/>
              <a:t> </a:t>
            </a:r>
            <a:r>
              <a:rPr lang="ru-RU" dirty="0" err="1"/>
              <a:t>умовиводом</a:t>
            </a:r>
            <a:r>
              <a:rPr lang="ru-RU" dirty="0"/>
              <a:t>» і </a:t>
            </a:r>
            <a:r>
              <a:rPr lang="ru-RU" dirty="0" err="1"/>
              <a:t>зазначав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жоден</a:t>
            </a:r>
            <a:r>
              <a:rPr lang="ru-RU" dirty="0"/>
              <a:t> з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аргументів</a:t>
            </a:r>
            <a:r>
              <a:rPr lang="ru-RU" dirty="0"/>
              <a:t> не в </a:t>
            </a:r>
            <a:r>
              <a:rPr lang="ru-RU" dirty="0" err="1"/>
              <a:t>змозі</a:t>
            </a:r>
            <a:r>
              <a:rPr lang="ru-RU" dirty="0"/>
              <a:t> </a:t>
            </a:r>
            <a:r>
              <a:rPr lang="ru-RU" dirty="0" err="1"/>
              <a:t>зняти</a:t>
            </a:r>
            <a:r>
              <a:rPr lang="ru-RU" dirty="0"/>
              <a:t> </a:t>
            </a:r>
            <a:r>
              <a:rPr lang="ru-RU" dirty="0" err="1"/>
              <a:t>заперечень</a:t>
            </a:r>
            <a:r>
              <a:rPr lang="ru-RU" dirty="0"/>
              <a:t>, </a:t>
            </a:r>
            <a:r>
              <a:rPr lang="ru-RU" dirty="0" err="1"/>
              <a:t>заснованих</a:t>
            </a:r>
            <a:r>
              <a:rPr lang="ru-RU" dirty="0"/>
              <a:t> на </a:t>
            </a:r>
            <a:r>
              <a:rPr lang="ru-RU" dirty="0" err="1"/>
              <a:t>безлічі</a:t>
            </a:r>
            <a:r>
              <a:rPr lang="ru-RU" dirty="0"/>
              <a:t> </a:t>
            </a:r>
            <a:r>
              <a:rPr lang="ru-RU" dirty="0" err="1"/>
              <a:t>суперечливих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: </a:t>
            </a:r>
            <a:r>
              <a:rPr lang="ru-RU" dirty="0" smtClean="0"/>
              <a:t>«</a:t>
            </a:r>
            <a:r>
              <a:rPr lang="ru-RU" dirty="0" err="1" smtClean="0"/>
              <a:t>Вочевидь</a:t>
            </a:r>
            <a:r>
              <a:rPr lang="ru-RU" dirty="0" smtClean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істот</a:t>
            </a:r>
            <a:r>
              <a:rPr lang="ru-RU" dirty="0"/>
              <a:t> </a:t>
            </a:r>
            <a:r>
              <a:rPr lang="ru-RU" dirty="0" err="1"/>
              <a:t>борються</a:t>
            </a:r>
            <a:r>
              <a:rPr lang="ru-RU" dirty="0"/>
              <a:t> за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до </a:t>
            </a:r>
            <a:r>
              <a:rPr lang="ru-RU" dirty="0" err="1"/>
              <a:t>останнього</a:t>
            </a:r>
            <a:r>
              <a:rPr lang="ru-RU" dirty="0"/>
              <a:t> </a:t>
            </a:r>
            <a:r>
              <a:rPr lang="ru-RU" dirty="0" err="1"/>
              <a:t>подиху</a:t>
            </a:r>
            <a:r>
              <a:rPr lang="ru-RU" dirty="0"/>
              <a:t> і </a:t>
            </a:r>
            <a:r>
              <a:rPr lang="ru-RU" dirty="0" err="1"/>
              <a:t>лише</a:t>
            </a:r>
            <a:r>
              <a:rPr lang="ru-RU" dirty="0"/>
              <a:t> у </a:t>
            </a:r>
            <a:r>
              <a:rPr lang="ru-RU" dirty="0" err="1"/>
              <a:t>виняткових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руйнують</a:t>
            </a:r>
            <a:r>
              <a:rPr lang="ru-RU" dirty="0"/>
              <a:t> себе </a:t>
            </a:r>
            <a:r>
              <a:rPr lang="ru-RU" dirty="0" err="1"/>
              <a:t>самі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деструктивність</a:t>
            </a:r>
            <a:r>
              <a:rPr lang="ru-RU" dirty="0"/>
              <a:t> в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особистостей</a:t>
            </a:r>
            <a:r>
              <a:rPr lang="ru-RU" dirty="0"/>
              <a:t> сильно </a:t>
            </a:r>
            <a:r>
              <a:rPr lang="ru-RU" dirty="0" err="1"/>
              <a:t>варіюється</a:t>
            </a:r>
            <a:r>
              <a:rPr lang="ru-RU" dirty="0"/>
              <a:t>, і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проявів</a:t>
            </a:r>
            <a:r>
              <a:rPr lang="ru-RU" dirty="0"/>
              <a:t> </a:t>
            </a:r>
            <a:r>
              <a:rPr lang="ru-RU" dirty="0" err="1"/>
              <a:t>інстинкту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, </a:t>
            </a:r>
            <a:r>
              <a:rPr lang="ru-RU" dirty="0" err="1"/>
              <a:t>спрямованих</a:t>
            </a:r>
            <a:r>
              <a:rPr lang="ru-RU" dirty="0"/>
              <a:t> </a:t>
            </a:r>
            <a:r>
              <a:rPr lang="ru-RU" dirty="0" err="1"/>
              <a:t>назовні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всередину</a:t>
            </a:r>
            <a:r>
              <a:rPr lang="ru-RU" dirty="0"/>
              <a:t>. Ми </a:t>
            </a:r>
            <a:r>
              <a:rPr lang="ru-RU" dirty="0" err="1"/>
              <a:t>зустрічаємо</a:t>
            </a:r>
            <a:r>
              <a:rPr lang="ru-RU" dirty="0"/>
              <a:t> людей,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відзначені</a:t>
            </a:r>
            <a:r>
              <a:rPr lang="ru-RU" dirty="0"/>
              <a:t> особливо сильною </a:t>
            </a:r>
            <a:r>
              <a:rPr lang="ru-RU" dirty="0" err="1"/>
              <a:t>деструктивністю</a:t>
            </a:r>
            <a:r>
              <a:rPr lang="ru-RU" dirty="0"/>
              <a:t>, у той час як у </a:t>
            </a:r>
            <a:r>
              <a:rPr lang="ru-RU" dirty="0" err="1"/>
              <a:t>більшості</a:t>
            </a:r>
            <a:r>
              <a:rPr lang="ru-RU" dirty="0"/>
              <a:t> людей </a:t>
            </a:r>
            <a:r>
              <a:rPr lang="ru-RU" dirty="0" err="1"/>
              <a:t>деструктивність</a:t>
            </a:r>
            <a:r>
              <a:rPr lang="ru-RU" dirty="0"/>
              <a:t> не </a:t>
            </a:r>
            <a:r>
              <a:rPr lang="ru-RU" dirty="0" err="1"/>
              <a:t>виявляється</a:t>
            </a:r>
            <a:r>
              <a:rPr lang="ru-RU" dirty="0"/>
              <a:t> так»</a:t>
            </a:r>
          </a:p>
        </p:txBody>
      </p:sp>
    </p:spTree>
    <p:extLst>
      <p:ext uri="{BB962C8B-B14F-4D97-AF65-F5344CB8AC3E}">
        <p14:creationId xmlns:p14="http://schemas.microsoft.com/office/powerpoint/2010/main" val="443364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err="1"/>
              <a:t>Вивчення</a:t>
            </a:r>
            <a:r>
              <a:rPr lang="ru-RU" dirty="0"/>
              <a:t> та </a:t>
            </a:r>
            <a:r>
              <a:rPr lang="ru-RU" dirty="0" err="1"/>
              <a:t>аналіз</a:t>
            </a:r>
            <a:r>
              <a:rPr lang="ru-RU" dirty="0"/>
              <a:t> причин </a:t>
            </a:r>
            <a:r>
              <a:rPr lang="ru-RU" dirty="0" err="1"/>
              <a:t>самогубства</a:t>
            </a:r>
            <a:r>
              <a:rPr lang="ru-RU" dirty="0"/>
              <a:t> становить проблему </a:t>
            </a:r>
            <a:r>
              <a:rPr lang="ru-RU" dirty="0" err="1"/>
              <a:t>мультидисциплінарну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соціальні</a:t>
            </a:r>
            <a:r>
              <a:rPr lang="ru-RU" dirty="0"/>
              <a:t>, </a:t>
            </a:r>
            <a:r>
              <a:rPr lang="ru-RU" dirty="0" err="1"/>
              <a:t>медичні</a:t>
            </a:r>
            <a:r>
              <a:rPr lang="ru-RU" dirty="0"/>
              <a:t>, </a:t>
            </a:r>
            <a:r>
              <a:rPr lang="ru-RU" dirty="0" err="1"/>
              <a:t>психологічні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відображають</a:t>
            </a:r>
            <a:r>
              <a:rPr lang="ru-RU" dirty="0"/>
              <a:t> </a:t>
            </a:r>
            <a:r>
              <a:rPr lang="ru-RU" dirty="0" err="1"/>
              <a:t>багатоликість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самогубства</a:t>
            </a:r>
            <a:r>
              <a:rPr lang="ru-RU" dirty="0"/>
              <a:t>. </a:t>
            </a:r>
            <a:r>
              <a:rPr lang="ru-RU" dirty="0" err="1"/>
              <a:t>Відповідно</a:t>
            </a:r>
            <a:r>
              <a:rPr lang="ru-RU" dirty="0"/>
              <a:t>, </a:t>
            </a:r>
            <a:r>
              <a:rPr lang="ru-RU" dirty="0" err="1"/>
              <a:t>єдиної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пояснює</a:t>
            </a:r>
            <a:r>
              <a:rPr lang="ru-RU" dirty="0"/>
              <a:t> природу </a:t>
            </a:r>
            <a:r>
              <a:rPr lang="ru-RU" dirty="0" err="1"/>
              <a:t>самогубства</a:t>
            </a:r>
            <a:r>
              <a:rPr lang="ru-RU" dirty="0"/>
              <a:t>, </a:t>
            </a:r>
            <a:r>
              <a:rPr lang="ru-RU" dirty="0" err="1"/>
              <a:t>дає</a:t>
            </a:r>
            <a:r>
              <a:rPr lang="ru-RU" dirty="0"/>
              <a:t>, так би </a:t>
            </a:r>
            <a:r>
              <a:rPr lang="ru-RU" dirty="0" err="1"/>
              <a:t>мовити</a:t>
            </a:r>
            <a:r>
              <a:rPr lang="ru-RU" dirty="0"/>
              <a:t>, </a:t>
            </a:r>
            <a:r>
              <a:rPr lang="ru-RU" dirty="0" err="1"/>
              <a:t>відповіді</a:t>
            </a:r>
            <a:r>
              <a:rPr lang="ru-RU" dirty="0"/>
              <a:t> на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, не </a:t>
            </a:r>
            <a:r>
              <a:rPr lang="ru-RU" dirty="0" err="1"/>
              <a:t>існує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0230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4743" y="885144"/>
            <a:ext cx="5602515" cy="471737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Е. </a:t>
            </a:r>
            <a:r>
              <a:rPr lang="ru-RU" dirty="0" err="1"/>
              <a:t>Шнейдман</a:t>
            </a:r>
            <a:r>
              <a:rPr lang="ru-RU" dirty="0"/>
              <a:t> </a:t>
            </a:r>
            <a:r>
              <a:rPr lang="ru-RU" dirty="0" err="1"/>
              <a:t>визначив</a:t>
            </a:r>
            <a:r>
              <a:rPr lang="ru-RU" dirty="0"/>
              <a:t> </a:t>
            </a:r>
            <a:r>
              <a:rPr lang="ru-RU" dirty="0" err="1"/>
              <a:t>суїцид</a:t>
            </a:r>
            <a:r>
              <a:rPr lang="ru-RU" dirty="0"/>
              <a:t> як «</a:t>
            </a:r>
            <a:r>
              <a:rPr lang="ru-RU" dirty="0" err="1"/>
              <a:t>усвідомлений</a:t>
            </a:r>
            <a:r>
              <a:rPr lang="ru-RU" dirty="0"/>
              <a:t> акт </a:t>
            </a:r>
            <a:r>
              <a:rPr lang="ru-RU" dirty="0" err="1"/>
              <a:t>самознищення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розуміється</a:t>
            </a:r>
            <a:r>
              <a:rPr lang="ru-RU" dirty="0"/>
              <a:t>, як </a:t>
            </a:r>
            <a:r>
              <a:rPr lang="ru-RU" dirty="0" err="1"/>
              <a:t>багатогранний</a:t>
            </a:r>
            <a:r>
              <a:rPr lang="ru-RU" dirty="0"/>
              <a:t> </a:t>
            </a:r>
            <a:r>
              <a:rPr lang="ru-RU" dirty="0" err="1"/>
              <a:t>розлад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проблему, для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суїцид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кращим</a:t>
            </a:r>
            <a:r>
              <a:rPr lang="ru-RU" dirty="0"/>
              <a:t> </a:t>
            </a:r>
            <a:r>
              <a:rPr lang="ru-RU" dirty="0" err="1"/>
              <a:t>варіантом</a:t>
            </a:r>
            <a:r>
              <a:rPr lang="ru-RU" dirty="0"/>
              <a:t>», </a:t>
            </a:r>
            <a:r>
              <a:rPr lang="ru-RU" dirty="0" err="1"/>
              <a:t>пов’язуючи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з </a:t>
            </a:r>
            <a:r>
              <a:rPr lang="ru-RU" dirty="0" err="1"/>
              <a:t>певними</a:t>
            </a:r>
            <a:r>
              <a:rPr lang="ru-RU" dirty="0"/>
              <a:t> проблемами </a:t>
            </a:r>
            <a:r>
              <a:rPr lang="ru-RU" dirty="0" err="1"/>
              <a:t>психічного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. До того ж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психологічна</a:t>
            </a:r>
            <a:r>
              <a:rPr lang="ru-RU" dirty="0"/>
              <a:t> </a:t>
            </a:r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dirty="0" err="1"/>
              <a:t>суїциду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подає</a:t>
            </a:r>
            <a:r>
              <a:rPr lang="ru-RU" dirty="0"/>
              <a:t> </a:t>
            </a:r>
            <a:r>
              <a:rPr lang="ru-RU" dirty="0" err="1"/>
              <a:t>суїцидальну</a:t>
            </a:r>
            <a:r>
              <a:rPr lang="ru-RU" dirty="0"/>
              <a:t> </a:t>
            </a:r>
            <a:r>
              <a:rPr lang="ru-RU" dirty="0" err="1"/>
              <a:t>спробу</a:t>
            </a:r>
            <a:r>
              <a:rPr lang="ru-RU" dirty="0"/>
              <a:t> як «крик про </a:t>
            </a:r>
            <a:r>
              <a:rPr lang="ru-RU" dirty="0" err="1"/>
              <a:t>допомогу</a:t>
            </a:r>
            <a:r>
              <a:rPr lang="ru-RU" dirty="0"/>
              <a:t>» («</a:t>
            </a:r>
            <a:r>
              <a:rPr lang="ru-RU" dirty="0" err="1"/>
              <a:t>заклик</a:t>
            </a:r>
            <a:r>
              <a:rPr lang="ru-RU" dirty="0"/>
              <a:t> про </a:t>
            </a:r>
            <a:r>
              <a:rPr lang="ru-RU" dirty="0" err="1"/>
              <a:t>допомогу</a:t>
            </a:r>
            <a:r>
              <a:rPr lang="ru-RU" dirty="0"/>
              <a:t>»).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570" y="885144"/>
            <a:ext cx="4493306" cy="449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15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153" y="87086"/>
            <a:ext cx="10350726" cy="637177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Е</a:t>
            </a:r>
            <a:r>
              <a:rPr lang="ru-RU" dirty="0"/>
              <a:t>. </a:t>
            </a:r>
            <a:r>
              <a:rPr lang="ru-RU" dirty="0" err="1"/>
              <a:t>Шнейдеманом</a:t>
            </a:r>
            <a:r>
              <a:rPr lang="ru-RU" dirty="0"/>
              <a:t> </a:t>
            </a:r>
            <a:r>
              <a:rPr lang="ru-RU" dirty="0" err="1"/>
              <a:t>виділено</a:t>
            </a:r>
            <a:r>
              <a:rPr lang="ru-RU" dirty="0"/>
              <a:t> десять </a:t>
            </a:r>
            <a:r>
              <a:rPr lang="ru-RU" dirty="0" err="1"/>
              <a:t>спільних</a:t>
            </a:r>
            <a:r>
              <a:rPr lang="ru-RU" dirty="0"/>
              <a:t> рис, </a:t>
            </a:r>
            <a:r>
              <a:rPr lang="ru-RU" dirty="0" err="1"/>
              <a:t>властивих</a:t>
            </a:r>
            <a:r>
              <a:rPr lang="ru-RU" dirty="0"/>
              <a:t> будь-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суїцидальному</a:t>
            </a:r>
            <a:r>
              <a:rPr lang="ru-RU" dirty="0"/>
              <a:t> акту, </a:t>
            </a:r>
            <a:r>
              <a:rPr lang="ru-RU" dirty="0" err="1"/>
              <a:t>знання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для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</a:t>
            </a:r>
            <a:r>
              <a:rPr lang="ru-RU" dirty="0" err="1"/>
              <a:t>суїцидента</a:t>
            </a:r>
            <a:r>
              <a:rPr lang="ru-RU" dirty="0"/>
              <a:t> та </a:t>
            </a:r>
            <a:r>
              <a:rPr lang="ru-RU" dirty="0" err="1"/>
              <a:t>ефективної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на кожному з </a:t>
            </a:r>
            <a:r>
              <a:rPr lang="ru-RU" dirty="0" err="1"/>
              <a:t>етапів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: </a:t>
            </a:r>
            <a:r>
              <a:rPr lang="ru-RU" dirty="0" err="1"/>
              <a:t>інтервенції</a:t>
            </a:r>
            <a:r>
              <a:rPr lang="ru-RU" dirty="0"/>
              <a:t>, </a:t>
            </a:r>
            <a:r>
              <a:rPr lang="ru-RU" dirty="0" err="1"/>
              <a:t>превенції</a:t>
            </a:r>
            <a:r>
              <a:rPr lang="ru-RU" dirty="0"/>
              <a:t> та </a:t>
            </a:r>
            <a:r>
              <a:rPr lang="ru-RU" dirty="0" err="1"/>
              <a:t>поственції</a:t>
            </a:r>
            <a:r>
              <a:rPr lang="ru-RU" dirty="0"/>
              <a:t>: </a:t>
            </a:r>
            <a:endParaRPr lang="ru-RU" dirty="0" smtClean="0"/>
          </a:p>
          <a:p>
            <a:pPr marL="457200" indent="-457200" algn="just">
              <a:buAutoNum type="arabicPeriod"/>
            </a:pPr>
            <a:r>
              <a:rPr lang="ru-RU" dirty="0" err="1" smtClean="0"/>
              <a:t>Загальною</a:t>
            </a:r>
            <a:r>
              <a:rPr lang="ru-RU" dirty="0" smtClean="0"/>
              <a:t> </a:t>
            </a:r>
            <a:r>
              <a:rPr lang="ru-RU" dirty="0"/>
              <a:t>метою для </a:t>
            </a:r>
            <a:r>
              <a:rPr lang="ru-RU" dirty="0" err="1"/>
              <a:t>суїциду</a:t>
            </a:r>
            <a:r>
              <a:rPr lang="ru-RU" dirty="0"/>
              <a:t> є </a:t>
            </a: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. </a:t>
            </a:r>
            <a:endParaRPr lang="ru-RU" dirty="0" smtClean="0"/>
          </a:p>
          <a:p>
            <a:pPr marL="457200" indent="-457200" algn="just">
              <a:buAutoNum type="arabicPeriod"/>
            </a:pPr>
            <a:r>
              <a:rPr lang="ru-RU" dirty="0" err="1" smtClean="0"/>
              <a:t>Загальним</a:t>
            </a:r>
            <a:r>
              <a:rPr lang="ru-RU" dirty="0" smtClean="0"/>
              <a:t> </a:t>
            </a:r>
            <a:r>
              <a:rPr lang="ru-RU" dirty="0" err="1"/>
              <a:t>завданням</a:t>
            </a:r>
            <a:r>
              <a:rPr lang="ru-RU" dirty="0"/>
              <a:t> </a:t>
            </a:r>
            <a:r>
              <a:rPr lang="ru-RU" dirty="0" err="1"/>
              <a:t>суїциду</a:t>
            </a:r>
            <a:r>
              <a:rPr lang="ru-RU" dirty="0"/>
              <a:t> є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r>
              <a:rPr lang="ru-RU" dirty="0"/>
              <a:t>. </a:t>
            </a:r>
            <a:endParaRPr lang="ru-RU" dirty="0" smtClean="0"/>
          </a:p>
          <a:p>
            <a:pPr marL="457200" indent="-457200" algn="just">
              <a:buAutoNum type="arabicPeriod"/>
            </a:pPr>
            <a:r>
              <a:rPr lang="ru-RU" dirty="0" err="1" smtClean="0"/>
              <a:t>Загальним</a:t>
            </a:r>
            <a:r>
              <a:rPr lang="ru-RU" dirty="0" smtClean="0"/>
              <a:t> </a:t>
            </a:r>
            <a:r>
              <a:rPr lang="ru-RU" dirty="0"/>
              <a:t>стимулом </a:t>
            </a:r>
            <a:r>
              <a:rPr lang="ru-RU" dirty="0" err="1"/>
              <a:t>суїциду</a:t>
            </a:r>
            <a:r>
              <a:rPr lang="ru-RU" dirty="0"/>
              <a:t> є </a:t>
            </a:r>
            <a:r>
              <a:rPr lang="ru-RU" dirty="0" err="1"/>
              <a:t>нестерпний</a:t>
            </a:r>
            <a:r>
              <a:rPr lang="ru-RU" dirty="0"/>
              <a:t> </a:t>
            </a:r>
            <a:r>
              <a:rPr lang="ru-RU" dirty="0" err="1"/>
              <a:t>психічний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 smtClean="0"/>
              <a:t>.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 </a:t>
            </a:r>
            <a:r>
              <a:rPr lang="ru-RU" dirty="0" err="1"/>
              <a:t>Загальним</a:t>
            </a:r>
            <a:r>
              <a:rPr lang="ru-RU" dirty="0"/>
              <a:t> </a:t>
            </a:r>
            <a:r>
              <a:rPr lang="ru-RU" dirty="0" err="1"/>
              <a:t>стресором</a:t>
            </a:r>
            <a:r>
              <a:rPr lang="ru-RU" dirty="0"/>
              <a:t> є </a:t>
            </a:r>
            <a:r>
              <a:rPr lang="ru-RU" dirty="0" err="1"/>
              <a:t>фрустровані</a:t>
            </a:r>
            <a:r>
              <a:rPr lang="ru-RU" dirty="0"/>
              <a:t> </a:t>
            </a:r>
            <a:r>
              <a:rPr lang="ru-RU" dirty="0" err="1"/>
              <a:t>психологічні</a:t>
            </a:r>
            <a:r>
              <a:rPr lang="ru-RU" dirty="0"/>
              <a:t> потреби</a:t>
            </a:r>
            <a:r>
              <a:rPr lang="ru-RU" dirty="0" smtClean="0"/>
              <a:t>.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 </a:t>
            </a:r>
            <a:r>
              <a:rPr lang="ru-RU" dirty="0" err="1"/>
              <a:t>Загальною</a:t>
            </a:r>
            <a:r>
              <a:rPr lang="ru-RU" dirty="0"/>
              <a:t> </a:t>
            </a:r>
            <a:r>
              <a:rPr lang="ru-RU" dirty="0" err="1"/>
              <a:t>суїцидальною</a:t>
            </a:r>
            <a:r>
              <a:rPr lang="ru-RU" dirty="0"/>
              <a:t> </a:t>
            </a:r>
            <a:r>
              <a:rPr lang="ru-RU" dirty="0" err="1"/>
              <a:t>емоцією</a:t>
            </a:r>
            <a:r>
              <a:rPr lang="ru-RU" dirty="0"/>
              <a:t> є </a:t>
            </a:r>
            <a:r>
              <a:rPr lang="ru-RU" dirty="0" err="1"/>
              <a:t>безпорадність-безнадія</a:t>
            </a:r>
            <a:r>
              <a:rPr lang="ru-RU" dirty="0"/>
              <a:t>. </a:t>
            </a:r>
            <a:endParaRPr lang="ru-RU" dirty="0" smtClean="0"/>
          </a:p>
          <a:p>
            <a:pPr marL="457200" indent="-457200" algn="just">
              <a:buAutoNum type="arabicPeriod"/>
            </a:pPr>
            <a:r>
              <a:rPr lang="ru-RU" dirty="0" err="1" smtClean="0"/>
              <a:t>Загальним</a:t>
            </a:r>
            <a:r>
              <a:rPr lang="ru-RU" dirty="0" smtClean="0"/>
              <a:t> </a:t>
            </a:r>
            <a:r>
              <a:rPr lang="ru-RU" dirty="0" err="1"/>
              <a:t>внутрішнім</a:t>
            </a:r>
            <a:r>
              <a:rPr lang="ru-RU" dirty="0"/>
              <a:t> </a:t>
            </a:r>
            <a:r>
              <a:rPr lang="ru-RU" dirty="0" err="1"/>
              <a:t>ставленням</a:t>
            </a:r>
            <a:r>
              <a:rPr lang="ru-RU" dirty="0"/>
              <a:t> до </a:t>
            </a:r>
            <a:r>
              <a:rPr lang="ru-RU" dirty="0" err="1"/>
              <a:t>суїциду</a:t>
            </a:r>
            <a:r>
              <a:rPr lang="ru-RU" dirty="0"/>
              <a:t> є </a:t>
            </a:r>
            <a:r>
              <a:rPr lang="ru-RU" dirty="0" err="1"/>
              <a:t>амбівалентність</a:t>
            </a:r>
            <a:r>
              <a:rPr lang="ru-RU" dirty="0"/>
              <a:t>. </a:t>
            </a:r>
            <a:endParaRPr lang="ru-RU" dirty="0" smtClean="0"/>
          </a:p>
          <a:p>
            <a:pPr marL="457200" indent="-457200" algn="just">
              <a:buAutoNum type="arabicPeriod"/>
            </a:pPr>
            <a:r>
              <a:rPr lang="ru-RU" dirty="0" err="1" smtClean="0"/>
              <a:t>Загальним</a:t>
            </a:r>
            <a:r>
              <a:rPr lang="ru-RU" dirty="0" smtClean="0"/>
              <a:t> </a:t>
            </a:r>
            <a:r>
              <a:rPr lang="ru-RU" dirty="0"/>
              <a:t>станом </a:t>
            </a:r>
            <a:r>
              <a:rPr lang="ru-RU" dirty="0" err="1"/>
              <a:t>психіки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суїциду</a:t>
            </a:r>
            <a:r>
              <a:rPr lang="ru-RU" dirty="0"/>
              <a:t> є </a:t>
            </a:r>
            <a:r>
              <a:rPr lang="ru-RU" dirty="0" err="1"/>
              <a:t>звуження</a:t>
            </a:r>
            <a:r>
              <a:rPr lang="ru-RU" dirty="0"/>
              <a:t> </a:t>
            </a:r>
            <a:r>
              <a:rPr lang="ru-RU" dirty="0" err="1"/>
              <a:t>когнітивної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. </a:t>
            </a:r>
            <a:endParaRPr lang="ru-RU" dirty="0" smtClean="0"/>
          </a:p>
          <a:p>
            <a:pPr marL="457200" indent="-457200" algn="just">
              <a:buAutoNum type="arabicPeriod"/>
            </a:pPr>
            <a:r>
              <a:rPr lang="ru-RU" dirty="0" err="1" smtClean="0"/>
              <a:t>Загальною</a:t>
            </a:r>
            <a:r>
              <a:rPr lang="ru-RU" dirty="0" smtClean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суїциду</a:t>
            </a:r>
            <a:r>
              <a:rPr lang="ru-RU" dirty="0"/>
              <a:t> є </a:t>
            </a:r>
            <a:r>
              <a:rPr lang="ru-RU" dirty="0" err="1"/>
              <a:t>втеча</a:t>
            </a:r>
            <a:r>
              <a:rPr lang="ru-RU" dirty="0"/>
              <a:t>. </a:t>
            </a:r>
            <a:endParaRPr lang="ru-RU" dirty="0" smtClean="0"/>
          </a:p>
          <a:p>
            <a:pPr marL="457200" indent="-457200" algn="just">
              <a:buAutoNum type="arabicPeriod"/>
            </a:pPr>
            <a:r>
              <a:rPr lang="ru-RU" dirty="0" err="1" smtClean="0"/>
              <a:t>Загальною</a:t>
            </a:r>
            <a:r>
              <a:rPr lang="ru-RU" dirty="0" smtClean="0"/>
              <a:t> </a:t>
            </a:r>
            <a:r>
              <a:rPr lang="ru-RU" dirty="0" err="1"/>
              <a:t>комунікативною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суїциду</a:t>
            </a:r>
            <a:r>
              <a:rPr lang="ru-RU" dirty="0"/>
              <a:t> є </a:t>
            </a:r>
            <a:r>
              <a:rPr lang="ru-RU" dirty="0" err="1"/>
              <a:t>повідомлення</a:t>
            </a:r>
            <a:r>
              <a:rPr lang="ru-RU" dirty="0"/>
              <a:t> про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намір</a:t>
            </a:r>
            <a:r>
              <a:rPr lang="ru-RU" dirty="0"/>
              <a:t>. </a:t>
            </a:r>
            <a:endParaRPr lang="ru-RU" dirty="0" smtClean="0"/>
          </a:p>
          <a:p>
            <a:pPr marL="457200" indent="-457200" algn="just">
              <a:buAutoNum type="arabicPeriod"/>
            </a:pPr>
            <a:r>
              <a:rPr lang="ru-RU" dirty="0" smtClean="0"/>
              <a:t> </a:t>
            </a:r>
            <a:r>
              <a:rPr lang="ru-RU" dirty="0" err="1"/>
              <a:t>Загальною</a:t>
            </a:r>
            <a:r>
              <a:rPr lang="ru-RU" dirty="0"/>
              <a:t> </a:t>
            </a:r>
            <a:r>
              <a:rPr lang="ru-RU" dirty="0" err="1"/>
              <a:t>закономірністю</a:t>
            </a:r>
            <a:r>
              <a:rPr lang="ru-RU" dirty="0"/>
              <a:t> є </a:t>
            </a:r>
            <a:r>
              <a:rPr lang="ru-RU" dirty="0" err="1"/>
              <a:t>відповідність</a:t>
            </a:r>
            <a:r>
              <a:rPr lang="ru-RU" dirty="0"/>
              <a:t> суїцидальної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загальному</a:t>
            </a:r>
            <a:r>
              <a:rPr lang="ru-RU" dirty="0"/>
              <a:t> стилю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життя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824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204686"/>
            <a:ext cx="9905999" cy="4586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Дослідник описав </a:t>
            </a:r>
            <a:r>
              <a:rPr lang="ru-RU" dirty="0" err="1">
                <a:solidFill>
                  <a:schemeClr val="bg1"/>
                </a:solidFill>
              </a:rPr>
              <a:t>психологічні</a:t>
            </a:r>
            <a:r>
              <a:rPr lang="ru-RU" dirty="0">
                <a:solidFill>
                  <a:schemeClr val="bg1"/>
                </a:solidFill>
              </a:rPr>
              <a:t> характеристики </a:t>
            </a:r>
            <a:r>
              <a:rPr lang="ru-RU" dirty="0" err="1">
                <a:solidFill>
                  <a:schemeClr val="bg1"/>
                </a:solidFill>
              </a:rPr>
              <a:t>особистості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суїцидента</a:t>
            </a:r>
            <a:r>
              <a:rPr lang="ru-RU" dirty="0">
                <a:solidFill>
                  <a:schemeClr val="bg1"/>
                </a:solidFill>
              </a:rPr>
              <a:t>: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err="1" smtClean="0">
                <a:solidFill>
                  <a:schemeClr val="bg1"/>
                </a:solidFill>
              </a:rPr>
              <a:t>відчуття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нестерпного</a:t>
            </a:r>
            <a:r>
              <a:rPr lang="ru-RU" dirty="0">
                <a:solidFill>
                  <a:schemeClr val="bg1"/>
                </a:solidFill>
              </a:rPr>
              <a:t> душевного болю;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почуття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ізольованості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суспільства</a:t>
            </a:r>
            <a:r>
              <a:rPr lang="ru-RU" dirty="0">
                <a:solidFill>
                  <a:schemeClr val="bg1"/>
                </a:solidFill>
              </a:rPr>
              <a:t>;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відчуття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безнадійності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безпорадності</a:t>
            </a:r>
            <a:r>
              <a:rPr lang="ru-RU" dirty="0">
                <a:solidFill>
                  <a:schemeClr val="bg1"/>
                </a:solidFill>
              </a:rPr>
              <a:t>;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думка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тільки</a:t>
            </a:r>
            <a:r>
              <a:rPr lang="ru-RU" dirty="0">
                <a:solidFill>
                  <a:schemeClr val="bg1"/>
                </a:solidFill>
              </a:rPr>
              <a:t> смерть є </a:t>
            </a:r>
            <a:r>
              <a:rPr lang="ru-RU" dirty="0" err="1">
                <a:solidFill>
                  <a:schemeClr val="bg1"/>
                </a:solidFill>
              </a:rPr>
              <a:t>єдиним</a:t>
            </a:r>
            <a:r>
              <a:rPr lang="ru-RU" dirty="0">
                <a:solidFill>
                  <a:schemeClr val="bg1"/>
                </a:solidFill>
              </a:rPr>
              <a:t> способом </a:t>
            </a:r>
            <a:r>
              <a:rPr lang="ru-RU" dirty="0" err="1">
                <a:solidFill>
                  <a:schemeClr val="bg1"/>
                </a:solidFill>
              </a:rPr>
              <a:t>вирішити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проблеми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31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0514" y="711200"/>
            <a:ext cx="10016897" cy="5080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створив </a:t>
            </a:r>
            <a:r>
              <a:rPr lang="ru-RU" dirty="0" err="1"/>
              <a:t>типологію</a:t>
            </a:r>
            <a:r>
              <a:rPr lang="ru-RU" dirty="0"/>
              <a:t> людей,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відіграють</a:t>
            </a:r>
            <a:r>
              <a:rPr lang="ru-RU" dirty="0"/>
              <a:t> роль, часто і </a:t>
            </a:r>
            <a:r>
              <a:rPr lang="ru-RU" dirty="0" err="1"/>
              <a:t>свідому</a:t>
            </a:r>
            <a:r>
              <a:rPr lang="ru-RU" dirty="0"/>
              <a:t>, у </a:t>
            </a:r>
            <a:r>
              <a:rPr lang="ru-RU" dirty="0" err="1"/>
              <a:t>наближенні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: </a:t>
            </a:r>
            <a:endParaRPr lang="ru-RU" dirty="0" smtClean="0"/>
          </a:p>
          <a:p>
            <a:pPr marL="457200" indent="-457200">
              <a:buAutoNum type="arabicParenR"/>
            </a:pPr>
            <a:r>
              <a:rPr lang="ru-RU" dirty="0" err="1" smtClean="0"/>
              <a:t>шукачі</a:t>
            </a:r>
            <a:r>
              <a:rPr lang="ru-RU" dirty="0" smtClean="0"/>
              <a:t> </a:t>
            </a:r>
            <a:r>
              <a:rPr lang="ru-RU" dirty="0" err="1"/>
              <a:t>смерті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навмисно</a:t>
            </a:r>
            <a:r>
              <a:rPr lang="ru-RU" dirty="0"/>
              <a:t> </a:t>
            </a:r>
            <a:r>
              <a:rPr lang="ru-RU" dirty="0" err="1"/>
              <a:t>розлучаються</a:t>
            </a:r>
            <a:r>
              <a:rPr lang="ru-RU" dirty="0"/>
              <a:t> з </a:t>
            </a:r>
            <a:r>
              <a:rPr lang="ru-RU" dirty="0" err="1"/>
              <a:t>життям</a:t>
            </a:r>
            <a:r>
              <a:rPr lang="ru-RU" dirty="0"/>
              <a:t>, </a:t>
            </a:r>
            <a:r>
              <a:rPr lang="ru-RU" dirty="0" err="1"/>
              <a:t>зводячи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порятунку</a:t>
            </a:r>
            <a:r>
              <a:rPr lang="ru-RU" dirty="0"/>
              <a:t> до </a:t>
            </a:r>
            <a:r>
              <a:rPr lang="ru-RU" dirty="0" err="1"/>
              <a:t>мінімуму</a:t>
            </a:r>
            <a:r>
              <a:rPr lang="ru-RU" dirty="0"/>
              <a:t>; </a:t>
            </a:r>
            <a:endParaRPr lang="ru-RU" dirty="0" smtClean="0"/>
          </a:p>
          <a:p>
            <a:pPr marL="457200" indent="-457200">
              <a:buAutoNum type="arabicParenR"/>
            </a:pPr>
            <a:r>
              <a:rPr lang="ru-RU" dirty="0" err="1" smtClean="0"/>
              <a:t>ініціатори</a:t>
            </a:r>
            <a:r>
              <a:rPr lang="ru-RU" dirty="0" smtClean="0"/>
              <a:t> </a:t>
            </a:r>
            <a:r>
              <a:rPr lang="ru-RU" dirty="0" err="1"/>
              <a:t>смерті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навмисно</a:t>
            </a:r>
            <a:r>
              <a:rPr lang="ru-RU" dirty="0"/>
              <a:t> </a:t>
            </a:r>
            <a:r>
              <a:rPr lang="ru-RU" dirty="0" err="1"/>
              <a:t>наближають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; </a:t>
            </a:r>
            <a:endParaRPr lang="ru-RU" dirty="0" smtClean="0"/>
          </a:p>
          <a:p>
            <a:pPr marL="457200" indent="-457200">
              <a:buAutoNum type="arabicParenR"/>
            </a:pPr>
            <a:r>
              <a:rPr lang="ru-RU" dirty="0" err="1" smtClean="0"/>
              <a:t>гравці</a:t>
            </a:r>
            <a:r>
              <a:rPr lang="ru-RU" dirty="0" smtClean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смертю</a:t>
            </a:r>
            <a:r>
              <a:rPr lang="ru-RU" dirty="0"/>
              <a:t>, </a:t>
            </a:r>
            <a:r>
              <a:rPr lang="ru-RU" dirty="0" err="1"/>
              <a:t>схильні</a:t>
            </a:r>
            <a:r>
              <a:rPr lang="ru-RU" dirty="0"/>
              <a:t> </a:t>
            </a:r>
            <a:r>
              <a:rPr lang="ru-RU" dirty="0" err="1"/>
              <a:t>відчувати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де </a:t>
            </a:r>
            <a:r>
              <a:rPr lang="ru-RU" dirty="0" err="1"/>
              <a:t>життя</a:t>
            </a:r>
            <a:r>
              <a:rPr lang="ru-RU" dirty="0"/>
              <a:t> є </a:t>
            </a:r>
            <a:r>
              <a:rPr lang="ru-RU" dirty="0" err="1"/>
              <a:t>ставкою</a:t>
            </a:r>
            <a:r>
              <a:rPr lang="ru-RU" dirty="0"/>
              <a:t>, а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виживання</a:t>
            </a:r>
            <a:r>
              <a:rPr lang="ru-RU" dirty="0"/>
              <a:t>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низькою</a:t>
            </a:r>
            <a:r>
              <a:rPr lang="ru-RU" dirty="0"/>
              <a:t> </a:t>
            </a:r>
            <a:r>
              <a:rPr lang="ru-RU" dirty="0" err="1"/>
              <a:t>ймовірністю</a:t>
            </a:r>
            <a:r>
              <a:rPr lang="ru-RU" dirty="0"/>
              <a:t>; </a:t>
            </a:r>
            <a:endParaRPr lang="ru-RU" dirty="0" smtClean="0"/>
          </a:p>
          <a:p>
            <a:pPr marL="457200" indent="-457200">
              <a:buAutoNum type="arabicParenR"/>
            </a:pPr>
            <a:r>
              <a:rPr lang="ru-RU" dirty="0" err="1" smtClean="0"/>
              <a:t>ті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схвалює</a:t>
            </a:r>
            <a:r>
              <a:rPr lang="ru-RU" dirty="0"/>
              <a:t> смерть; вони активно не </a:t>
            </a:r>
            <a:r>
              <a:rPr lang="ru-RU" dirty="0" err="1"/>
              <a:t>прагнуть</a:t>
            </a:r>
            <a:r>
              <a:rPr lang="ru-RU" dirty="0"/>
              <a:t> до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, але й не </a:t>
            </a:r>
            <a:r>
              <a:rPr lang="ru-RU" dirty="0" err="1"/>
              <a:t>приховують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намірів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34678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6897" y="406400"/>
            <a:ext cx="10484531" cy="608148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Е. </a:t>
            </a:r>
            <a:r>
              <a:rPr lang="ru-RU" dirty="0" err="1"/>
              <a:t>Шнейдман</a:t>
            </a:r>
            <a:r>
              <a:rPr lang="ru-RU" dirty="0"/>
              <a:t> </a:t>
            </a:r>
            <a:r>
              <a:rPr lang="ru-RU" dirty="0" err="1"/>
              <a:t>розробив</a:t>
            </a:r>
            <a:r>
              <a:rPr lang="ru-RU" dirty="0"/>
              <a:t> метод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аутопсії</a:t>
            </a:r>
            <a:r>
              <a:rPr lang="ru-RU" dirty="0"/>
              <a:t> (</a:t>
            </a:r>
            <a:r>
              <a:rPr lang="ru-RU" dirty="0" err="1"/>
              <a:t>спільно</a:t>
            </a:r>
            <a:r>
              <a:rPr lang="ru-RU" dirty="0"/>
              <a:t> з М. </a:t>
            </a:r>
            <a:r>
              <a:rPr lang="ru-RU" dirty="0" err="1"/>
              <a:t>Фарбероу</a:t>
            </a:r>
            <a:r>
              <a:rPr lang="ru-RU" dirty="0"/>
              <a:t>) –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 smtClean="0"/>
              <a:t>психодинаміки</a:t>
            </a:r>
            <a:r>
              <a:rPr lang="ru-RU" dirty="0" smtClean="0"/>
              <a:t> </a:t>
            </a:r>
            <a:r>
              <a:rPr lang="ru-RU" dirty="0" err="1" smtClean="0"/>
              <a:t>суїцидального</a:t>
            </a:r>
            <a:r>
              <a:rPr lang="ru-RU" dirty="0" smtClean="0"/>
              <a:t> </a:t>
            </a:r>
            <a:r>
              <a:rPr lang="ru-RU" dirty="0"/>
              <a:t>акту,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посмертних</a:t>
            </a:r>
            <a:r>
              <a:rPr lang="ru-RU" dirty="0"/>
              <a:t> записок (до </a:t>
            </a:r>
            <a:r>
              <a:rPr lang="ru-RU" dirty="0" err="1"/>
              <a:t>цінності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поставився</a:t>
            </a:r>
            <a:r>
              <a:rPr lang="ru-RU" dirty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стримано</a:t>
            </a:r>
            <a:r>
              <a:rPr lang="ru-RU" dirty="0"/>
              <a:t>).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аутопсії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виділено</a:t>
            </a:r>
            <a:r>
              <a:rPr lang="ru-RU" dirty="0"/>
              <a:t> три </a:t>
            </a:r>
            <a:r>
              <a:rPr lang="ru-RU" dirty="0" err="1"/>
              <a:t>типи</a:t>
            </a:r>
            <a:r>
              <a:rPr lang="ru-RU" dirty="0"/>
              <a:t> </a:t>
            </a:r>
            <a:r>
              <a:rPr lang="ru-RU" dirty="0" err="1"/>
              <a:t>самогубства</a:t>
            </a:r>
            <a:r>
              <a:rPr lang="ru-RU" dirty="0"/>
              <a:t>:</a:t>
            </a:r>
          </a:p>
          <a:p>
            <a:pPr marL="0" indent="0" algn="just">
              <a:buNone/>
            </a:pPr>
            <a:r>
              <a:rPr lang="ru-RU" dirty="0"/>
              <a:t>1) </a:t>
            </a:r>
            <a:r>
              <a:rPr lang="ru-RU" dirty="0" err="1"/>
              <a:t>еготичні</a:t>
            </a:r>
            <a:r>
              <a:rPr lang="ru-RU" dirty="0"/>
              <a:t> – причиною </a:t>
            </a:r>
            <a:r>
              <a:rPr lang="ru-RU" dirty="0" err="1"/>
              <a:t>їх</a:t>
            </a:r>
            <a:r>
              <a:rPr lang="ru-RU" dirty="0"/>
              <a:t> є </a:t>
            </a:r>
            <a:r>
              <a:rPr lang="ru-RU" dirty="0" err="1"/>
              <a:t>інтрапсихічний</a:t>
            </a:r>
            <a:r>
              <a:rPr lang="ru-RU" dirty="0"/>
              <a:t> </a:t>
            </a:r>
            <a:r>
              <a:rPr lang="ru-RU" dirty="0" err="1"/>
              <a:t>діалог</a:t>
            </a:r>
            <a:r>
              <a:rPr lang="ru-RU" dirty="0"/>
              <a:t>, </a:t>
            </a:r>
            <a:r>
              <a:rPr lang="ru-RU" dirty="0" err="1"/>
              <a:t>конфлікт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частинами</a:t>
            </a:r>
            <a:r>
              <a:rPr lang="ru-RU" dirty="0"/>
              <a:t> Я, </a:t>
            </a:r>
            <a:r>
              <a:rPr lang="ru-RU" dirty="0" err="1"/>
              <a:t>зовнішні</a:t>
            </a:r>
            <a:r>
              <a:rPr lang="ru-RU" dirty="0"/>
              <a:t> ж </a:t>
            </a:r>
            <a:r>
              <a:rPr lang="ru-RU" dirty="0" err="1" smtClean="0"/>
              <a:t>обставини</a:t>
            </a:r>
            <a:r>
              <a:rPr lang="ru-RU" dirty="0" smtClean="0"/>
              <a:t> </a:t>
            </a:r>
            <a:r>
              <a:rPr lang="ru-RU" dirty="0" err="1" smtClean="0"/>
              <a:t>відіграють</a:t>
            </a:r>
            <a:r>
              <a:rPr lang="ru-RU" dirty="0" smtClean="0"/>
              <a:t> </a:t>
            </a:r>
            <a:r>
              <a:rPr lang="ru-RU" dirty="0" err="1"/>
              <a:t>додаткову</a:t>
            </a:r>
            <a:r>
              <a:rPr lang="ru-RU" dirty="0"/>
              <a:t> роль;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самогубство</a:t>
            </a:r>
            <a:r>
              <a:rPr lang="ru-RU" dirty="0"/>
              <a:t> </a:t>
            </a:r>
            <a:r>
              <a:rPr lang="ru-RU" dirty="0" err="1"/>
              <a:t>психічно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/>
              <a:t>2) </a:t>
            </a:r>
            <a:r>
              <a:rPr lang="ru-RU" dirty="0" err="1"/>
              <a:t>діадичні</a:t>
            </a:r>
            <a:r>
              <a:rPr lang="ru-RU" dirty="0"/>
              <a:t> </a:t>
            </a:r>
            <a:r>
              <a:rPr lang="ru-RU" dirty="0" err="1"/>
              <a:t>самогубства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нереалізованих</a:t>
            </a:r>
            <a:r>
              <a:rPr lang="ru-RU" dirty="0"/>
              <a:t> потреб і </a:t>
            </a:r>
            <a:r>
              <a:rPr lang="ru-RU" dirty="0" err="1"/>
              <a:t>бажань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стосуються</a:t>
            </a:r>
            <a:r>
              <a:rPr lang="ru-RU" dirty="0"/>
              <a:t> </a:t>
            </a:r>
            <a:r>
              <a:rPr lang="ru-RU" dirty="0" err="1"/>
              <a:t>близької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 smtClean="0"/>
              <a:t>; </a:t>
            </a:r>
            <a:r>
              <a:rPr lang="ru-RU" dirty="0" err="1" smtClean="0"/>
              <a:t>отже</a:t>
            </a:r>
            <a:r>
              <a:rPr lang="ru-RU" dirty="0"/>
              <a:t>, </a:t>
            </a:r>
            <a:r>
              <a:rPr lang="ru-RU" dirty="0" err="1"/>
              <a:t>зовнішні</a:t>
            </a:r>
            <a:r>
              <a:rPr lang="ru-RU" dirty="0"/>
              <a:t> </a:t>
            </a:r>
            <a:r>
              <a:rPr lang="ru-RU" dirty="0" err="1"/>
              <a:t>чинники</a:t>
            </a:r>
            <a:r>
              <a:rPr lang="ru-RU" dirty="0"/>
              <a:t> </a:t>
            </a:r>
            <a:r>
              <a:rPr lang="ru-RU" dirty="0" err="1"/>
              <a:t>домінують</a:t>
            </a:r>
            <a:r>
              <a:rPr lang="ru-RU" dirty="0"/>
              <a:t>, </a:t>
            </a:r>
            <a:r>
              <a:rPr lang="ru-RU" dirty="0" err="1"/>
              <a:t>роблячи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вчинок</a:t>
            </a:r>
            <a:r>
              <a:rPr lang="ru-RU" dirty="0"/>
              <a:t> актом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іншого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/>
              <a:t>3) </a:t>
            </a:r>
            <a:r>
              <a:rPr lang="ru-RU" dirty="0" err="1"/>
              <a:t>агенеративні</a:t>
            </a:r>
            <a:r>
              <a:rPr lang="ru-RU" dirty="0"/>
              <a:t> </a:t>
            </a:r>
            <a:r>
              <a:rPr lang="ru-RU" dirty="0" err="1"/>
              <a:t>самогубства</a:t>
            </a:r>
            <a:r>
              <a:rPr lang="ru-RU" dirty="0"/>
              <a:t>, причиною </a:t>
            </a:r>
            <a:r>
              <a:rPr lang="ru-RU" dirty="0" err="1"/>
              <a:t>яких</a:t>
            </a:r>
            <a:r>
              <a:rPr lang="ru-RU" dirty="0"/>
              <a:t> є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зникнути</a:t>
            </a:r>
            <a:r>
              <a:rPr lang="ru-RU" dirty="0"/>
              <a:t> через </a:t>
            </a:r>
            <a:r>
              <a:rPr lang="ru-RU" dirty="0" err="1"/>
              <a:t>втрату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приналежності</a:t>
            </a:r>
            <a:r>
              <a:rPr lang="ru-RU" dirty="0"/>
              <a:t> </a:t>
            </a:r>
            <a:r>
              <a:rPr lang="ru-RU" dirty="0" smtClean="0"/>
              <a:t>до </a:t>
            </a:r>
            <a:r>
              <a:rPr lang="ru-RU" dirty="0" err="1" smtClean="0"/>
              <a:t>покоління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самогубства</a:t>
            </a:r>
            <a:r>
              <a:rPr lang="ru-RU" dirty="0"/>
              <a:t> в </a:t>
            </a:r>
            <a:r>
              <a:rPr lang="ru-RU" dirty="0" err="1"/>
              <a:t>літньому</a:t>
            </a:r>
            <a:r>
              <a:rPr lang="ru-RU" dirty="0"/>
              <a:t> </a:t>
            </a:r>
            <a:r>
              <a:rPr lang="ru-RU" dirty="0" err="1"/>
              <a:t>віці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077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8213" y="1284990"/>
            <a:ext cx="5317445" cy="354171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Н. </a:t>
            </a:r>
            <a:r>
              <a:rPr lang="ru-RU" dirty="0" err="1"/>
              <a:t>Фарбероу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заслуга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самотності</a:t>
            </a:r>
            <a:r>
              <a:rPr lang="ru-RU" dirty="0"/>
              <a:t> у </a:t>
            </a:r>
            <a:r>
              <a:rPr lang="ru-RU" dirty="0" err="1"/>
              <a:t>формуванні</a:t>
            </a:r>
            <a:r>
              <a:rPr lang="ru-RU" dirty="0"/>
              <a:t> суїцидальної </a:t>
            </a:r>
            <a:r>
              <a:rPr lang="ru-RU" dirty="0" err="1"/>
              <a:t>поведінки</a:t>
            </a:r>
            <a:r>
              <a:rPr lang="ru-RU" dirty="0"/>
              <a:t>. Він </a:t>
            </a:r>
            <a:r>
              <a:rPr lang="ru-RU" dirty="0" err="1"/>
              <a:t>розглядав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фактор як </a:t>
            </a:r>
            <a:r>
              <a:rPr lang="ru-RU" dirty="0" err="1"/>
              <a:t>найважливіший</a:t>
            </a:r>
            <a:r>
              <a:rPr lang="ru-RU" dirty="0"/>
              <a:t> в </a:t>
            </a:r>
            <a:r>
              <a:rPr lang="ru-RU" dirty="0" err="1"/>
              <a:t>предикції</a:t>
            </a:r>
            <a:r>
              <a:rPr lang="ru-RU" dirty="0"/>
              <a:t> </a:t>
            </a:r>
            <a:r>
              <a:rPr lang="ru-RU" dirty="0" err="1"/>
              <a:t>суїциду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5749"/>
          <a:stretch/>
        </p:blipFill>
        <p:spPr>
          <a:xfrm>
            <a:off x="7765144" y="1284990"/>
            <a:ext cx="2643807" cy="314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54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1486" y="624114"/>
            <a:ext cx="10045925" cy="59073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Дослідник </a:t>
            </a:r>
            <a:r>
              <a:rPr lang="ru-RU" dirty="0" err="1"/>
              <a:t>виділив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самотності</a:t>
            </a:r>
            <a:r>
              <a:rPr lang="ru-RU" dirty="0"/>
              <a:t> як </a:t>
            </a:r>
            <a:r>
              <a:rPr lang="ru-RU" dirty="0" err="1"/>
              <a:t>психологічного</a:t>
            </a:r>
            <a:r>
              <a:rPr lang="ru-RU" dirty="0"/>
              <a:t> феномену</a:t>
            </a:r>
            <a:r>
              <a:rPr lang="ru-RU" dirty="0" smtClean="0"/>
              <a:t>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/>
              <a:t> </a:t>
            </a:r>
            <a:r>
              <a:rPr lang="ru-RU" dirty="0" err="1"/>
              <a:t>недостатня</a:t>
            </a:r>
            <a:r>
              <a:rPr lang="ru-RU" dirty="0"/>
              <a:t> </a:t>
            </a:r>
            <a:r>
              <a:rPr lang="ru-RU" dirty="0" err="1"/>
              <a:t>соціалізація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(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глибша</a:t>
            </a:r>
            <a:r>
              <a:rPr lang="ru-RU" dirty="0"/>
              <a:t> </a:t>
            </a:r>
            <a:r>
              <a:rPr lang="ru-RU" dirty="0" err="1"/>
              <a:t>розбіжність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цінностями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та </a:t>
            </a:r>
            <a:r>
              <a:rPr lang="ru-RU" dirty="0" err="1"/>
              <a:t>груповими</a:t>
            </a:r>
            <a:r>
              <a:rPr lang="ru-RU" dirty="0"/>
              <a:t> </a:t>
            </a:r>
            <a:r>
              <a:rPr lang="ru-RU" dirty="0" err="1"/>
              <a:t>цінностями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 smtClean="0"/>
              <a:t>більша</a:t>
            </a:r>
            <a:r>
              <a:rPr lang="ru-RU" dirty="0" smtClean="0"/>
              <a:t> </a:t>
            </a:r>
            <a:r>
              <a:rPr lang="ru-RU" dirty="0" err="1" smtClean="0"/>
              <a:t>небезпека</a:t>
            </a:r>
            <a:r>
              <a:rPr lang="ru-RU" dirty="0" smtClean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відкидання</a:t>
            </a:r>
            <a:r>
              <a:rPr lang="ru-RU" dirty="0"/>
              <a:t>);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err="1" smtClean="0"/>
              <a:t>потрапляння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середовище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 smtClean="0"/>
              <a:t>зниженою</a:t>
            </a:r>
            <a:r>
              <a:rPr lang="ru-RU" dirty="0" smtClean="0"/>
              <a:t> </a:t>
            </a:r>
            <a:r>
              <a:rPr lang="ru-RU" dirty="0" err="1"/>
              <a:t>комунікативністю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складні</a:t>
            </a:r>
            <a:r>
              <a:rPr lang="ru-RU" dirty="0"/>
              <a:t> </a:t>
            </a:r>
            <a:r>
              <a:rPr lang="ru-RU" dirty="0" err="1"/>
              <a:t>особисті</a:t>
            </a:r>
            <a:r>
              <a:rPr lang="ru-RU" dirty="0"/>
              <a:t> та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(</a:t>
            </a:r>
            <a:r>
              <a:rPr lang="ru-RU" dirty="0" err="1"/>
              <a:t>еміграція</a:t>
            </a:r>
            <a:r>
              <a:rPr lang="ru-RU" dirty="0"/>
              <a:t>, статус </a:t>
            </a:r>
            <a:r>
              <a:rPr lang="ru-RU" dirty="0" err="1"/>
              <a:t>біженця</a:t>
            </a:r>
            <a:r>
              <a:rPr lang="ru-RU" dirty="0"/>
              <a:t> і т. д.);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/>
              <a:t> </a:t>
            </a:r>
            <a:r>
              <a:rPr lang="ru-RU" dirty="0" err="1"/>
              <a:t>втрата</a:t>
            </a:r>
            <a:r>
              <a:rPr lang="ru-RU" dirty="0"/>
              <a:t> </a:t>
            </a:r>
            <a:r>
              <a:rPr lang="ru-RU" dirty="0" err="1"/>
              <a:t>близьких</a:t>
            </a:r>
            <a:r>
              <a:rPr lang="ru-RU" dirty="0"/>
              <a:t>,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соціального</a:t>
            </a:r>
            <a:r>
              <a:rPr lang="ru-RU" dirty="0"/>
              <a:t> статусу;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/>
              <a:t> </a:t>
            </a:r>
            <a:r>
              <a:rPr lang="ru-RU" dirty="0" err="1"/>
              <a:t>своєрідність</a:t>
            </a:r>
            <a:r>
              <a:rPr lang="ru-RU" dirty="0"/>
              <a:t> </a:t>
            </a:r>
            <a:r>
              <a:rPr lang="ru-RU" dirty="0" err="1"/>
              <a:t>талановитої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химерним</a:t>
            </a:r>
            <a:r>
              <a:rPr lang="ru-RU" dirty="0"/>
              <a:t> </a:t>
            </a:r>
            <a:r>
              <a:rPr lang="ru-RU" dirty="0" err="1"/>
              <a:t>внутрішнім</a:t>
            </a:r>
            <a:r>
              <a:rPr lang="ru-RU" dirty="0"/>
              <a:t> </a:t>
            </a:r>
            <a:r>
              <a:rPr lang="ru-RU" dirty="0" err="1"/>
              <a:t>світом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нонконформістськими</a:t>
            </a:r>
            <a:r>
              <a:rPr lang="ru-RU" dirty="0"/>
              <a:t> установками, </a:t>
            </a:r>
            <a:r>
              <a:rPr lang="ru-RU" dirty="0" err="1"/>
              <a:t>цінностями</a:t>
            </a:r>
            <a:r>
              <a:rPr lang="ru-RU" dirty="0"/>
              <a:t>, не </a:t>
            </a:r>
            <a:r>
              <a:rPr lang="ru-RU" dirty="0" err="1"/>
              <a:t>приймється</a:t>
            </a:r>
            <a:r>
              <a:rPr lang="ru-RU" dirty="0"/>
              <a:t> </a:t>
            </a:r>
            <a:r>
              <a:rPr lang="ru-RU" dirty="0" err="1"/>
              <a:t>суспільством</a:t>
            </a:r>
            <a:r>
              <a:rPr lang="ru-RU" dirty="0"/>
              <a:t>;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самотність</a:t>
            </a:r>
            <a:r>
              <a:rPr lang="ru-RU" dirty="0"/>
              <a:t> </a:t>
            </a:r>
            <a:r>
              <a:rPr lang="ru-RU" dirty="0" err="1"/>
              <a:t>удвох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225250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596344"/>
            <a:ext cx="9905999" cy="4820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Вивчаючи </a:t>
            </a:r>
            <a:r>
              <a:rPr lang="ru-RU" dirty="0" err="1">
                <a:solidFill>
                  <a:schemeClr val="bg1"/>
                </a:solidFill>
              </a:rPr>
              <a:t>клінічні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історії</a:t>
            </a:r>
            <a:r>
              <a:rPr lang="ru-RU" dirty="0">
                <a:solidFill>
                  <a:schemeClr val="bg1"/>
                </a:solidFill>
              </a:rPr>
              <a:t> хвороб </a:t>
            </a:r>
            <a:r>
              <a:rPr lang="ru-RU" dirty="0" err="1">
                <a:solidFill>
                  <a:schemeClr val="bg1"/>
                </a:solidFill>
              </a:rPr>
              <a:t>суїцидентів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психіатричному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стаціонарі</a:t>
            </a:r>
            <a:r>
              <a:rPr lang="ru-RU" dirty="0">
                <a:solidFill>
                  <a:schemeClr val="bg1"/>
                </a:solidFill>
              </a:rPr>
              <a:t>, Н. </a:t>
            </a:r>
            <a:r>
              <a:rPr lang="ru-RU" dirty="0" err="1">
                <a:solidFill>
                  <a:schemeClr val="bg1"/>
                </a:solidFill>
              </a:rPr>
              <a:t>Фарбероу</a:t>
            </a:r>
            <a:r>
              <a:rPr lang="ru-RU" dirty="0">
                <a:solidFill>
                  <a:schemeClr val="bg1"/>
                </a:solidFill>
              </a:rPr>
              <a:t> наводить </a:t>
            </a:r>
            <a:r>
              <a:rPr lang="ru-RU" dirty="0" err="1">
                <a:solidFill>
                  <a:schemeClr val="bg1"/>
                </a:solidFill>
              </a:rPr>
              <a:t>таку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типологію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суїцидентів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суїциду</a:t>
            </a:r>
            <a:r>
              <a:rPr lang="ru-RU" dirty="0">
                <a:solidFill>
                  <a:schemeClr val="bg1"/>
                </a:solidFill>
              </a:rPr>
              <a:t>: </a:t>
            </a:r>
          </a:p>
          <a:p>
            <a:pPr marL="457200" indent="-457200">
              <a:buAutoNum type="arabicParenR"/>
            </a:pPr>
            <a:r>
              <a:rPr lang="ru-RU" dirty="0" err="1" smtClean="0">
                <a:solidFill>
                  <a:schemeClr val="bg1"/>
                </a:solidFill>
              </a:rPr>
              <a:t>набуття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кращого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життя</a:t>
            </a:r>
            <a:r>
              <a:rPr lang="ru-RU" dirty="0">
                <a:solidFill>
                  <a:schemeClr val="bg1"/>
                </a:solidFill>
              </a:rPr>
              <a:t>; </a:t>
            </a:r>
            <a:endParaRPr lang="ru-RU" dirty="0" smtClean="0">
              <a:solidFill>
                <a:schemeClr val="bg1"/>
              </a:solidFill>
            </a:endParaRPr>
          </a:p>
          <a:p>
            <a:pPr marL="457200" indent="-45720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психоз</a:t>
            </a:r>
            <a:r>
              <a:rPr lang="ru-RU" dirty="0">
                <a:solidFill>
                  <a:schemeClr val="bg1"/>
                </a:solidFill>
              </a:rPr>
              <a:t>; </a:t>
            </a:r>
            <a:endParaRPr lang="ru-RU" dirty="0" smtClean="0">
              <a:solidFill>
                <a:schemeClr val="bg1"/>
              </a:solidFill>
            </a:endParaRPr>
          </a:p>
          <a:p>
            <a:pPr marL="457200" indent="-45720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акт </a:t>
            </a:r>
            <a:r>
              <a:rPr lang="ru-RU" dirty="0" err="1">
                <a:solidFill>
                  <a:schemeClr val="bg1"/>
                </a:solidFill>
              </a:rPr>
              <a:t>помсти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коханій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людині</a:t>
            </a:r>
            <a:r>
              <a:rPr lang="ru-RU" dirty="0">
                <a:solidFill>
                  <a:schemeClr val="bg1"/>
                </a:solidFill>
              </a:rPr>
              <a:t>; </a:t>
            </a:r>
            <a:endParaRPr lang="ru-RU" dirty="0" smtClean="0">
              <a:solidFill>
                <a:schemeClr val="bg1"/>
              </a:solidFill>
            </a:endParaRPr>
          </a:p>
          <a:p>
            <a:pPr marL="457200" indent="-457200">
              <a:buAutoNum type="arabicParenR"/>
            </a:pPr>
            <a:r>
              <a:rPr lang="ru-RU" dirty="0" err="1" smtClean="0">
                <a:solidFill>
                  <a:schemeClr val="bg1"/>
                </a:solidFill>
              </a:rPr>
              <a:t>суїцид-позбавлення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err="1">
                <a:solidFill>
                  <a:schemeClr val="bg1"/>
                </a:solidFill>
              </a:rPr>
              <a:t>хворі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немічні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старі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AutoNum type="arabicParenR"/>
            </a:pPr>
            <a:endParaRPr lang="ru-RU" dirty="0"/>
          </a:p>
          <a:p>
            <a:pPr marL="0" indent="0">
              <a:buNone/>
            </a:pPr>
            <a:r>
              <a:rPr lang="ru-RU" dirty="0" err="1" smtClean="0"/>
              <a:t>Фільм</a:t>
            </a:r>
            <a:r>
              <a:rPr lang="ru-RU" dirty="0" smtClean="0"/>
              <a:t> </a:t>
            </a:r>
            <a:r>
              <a:rPr lang="ru-RU" u="sng" dirty="0">
                <a:hlinkClick r:id="rId2"/>
              </a:rPr>
              <a:t>Достучаться до </a:t>
            </a:r>
            <a:r>
              <a:rPr lang="ru-RU" u="sng" dirty="0" smtClean="0">
                <a:hlinkClick r:id="rId2"/>
              </a:rPr>
              <a:t>небес, 1997 р.</a:t>
            </a:r>
            <a:endParaRPr lang="ru-RU" u="sng" dirty="0">
              <a:hlinkClick r:id="rId2"/>
            </a:endParaRPr>
          </a:p>
          <a:p>
            <a:pPr marL="457200" indent="-45720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2875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2040" y="696458"/>
            <a:ext cx="6217331" cy="354171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К. </a:t>
            </a:r>
            <a:r>
              <a:rPr lang="ru-RU" dirty="0" err="1"/>
              <a:t>Роджерс</a:t>
            </a:r>
            <a:r>
              <a:rPr lang="ru-RU" dirty="0"/>
              <a:t> (1902-1987) </a:t>
            </a:r>
            <a:r>
              <a:rPr lang="ru-RU" dirty="0" err="1"/>
              <a:t>вважав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основа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актуалізації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й </a:t>
            </a:r>
            <a:r>
              <a:rPr lang="ru-RU" dirty="0" err="1"/>
              <a:t>посилення</a:t>
            </a:r>
            <a:r>
              <a:rPr lang="ru-RU" dirty="0"/>
              <a:t> «Я»,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формується</a:t>
            </a:r>
            <a:r>
              <a:rPr lang="ru-RU" dirty="0"/>
              <a:t> в </a:t>
            </a:r>
            <a:r>
              <a:rPr lang="ru-RU" dirty="0" err="1"/>
              <a:t>соціальній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структура «Я»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ригідною</a:t>
            </a:r>
            <a:r>
              <a:rPr lang="ru-RU" dirty="0"/>
              <a:t> й </a:t>
            </a:r>
            <a:r>
              <a:rPr lang="ru-RU" dirty="0" err="1"/>
              <a:t>особистий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відчужується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, то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втрачає</a:t>
            </a:r>
            <a:r>
              <a:rPr lang="ru-RU" dirty="0"/>
              <a:t> контакт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реальністю</a:t>
            </a:r>
            <a:r>
              <a:rPr lang="ru-RU" dirty="0"/>
              <a:t>, вона </a:t>
            </a:r>
            <a:r>
              <a:rPr lang="ru-RU" dirty="0" err="1"/>
              <a:t>перестає</a:t>
            </a:r>
            <a:r>
              <a:rPr lang="ru-RU" dirty="0"/>
              <a:t> </a:t>
            </a:r>
            <a:r>
              <a:rPr lang="ru-RU" dirty="0" err="1"/>
              <a:t>довіряти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і приходить до </a:t>
            </a:r>
            <a:r>
              <a:rPr lang="ru-RU" dirty="0" err="1"/>
              <a:t>повної</a:t>
            </a:r>
            <a:r>
              <a:rPr lang="ru-RU" dirty="0"/>
              <a:t> </a:t>
            </a:r>
            <a:r>
              <a:rPr lang="ru-RU" dirty="0" err="1"/>
              <a:t>самотності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9275" y="1992312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627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3983" y="1567543"/>
            <a:ext cx="6043159" cy="354171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err="1"/>
              <a:t>Розгляд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самогубства</a:t>
            </a:r>
            <a:r>
              <a:rPr lang="ru-RU" dirty="0"/>
              <a:t> </a:t>
            </a:r>
            <a:r>
              <a:rPr lang="ru-RU" dirty="0" err="1"/>
              <a:t>посідав</a:t>
            </a:r>
            <a:r>
              <a:rPr lang="ru-RU" dirty="0"/>
              <a:t> </a:t>
            </a:r>
            <a:r>
              <a:rPr lang="ru-RU" dirty="0" err="1"/>
              <a:t>важливе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екзистен-ціальній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. В. </a:t>
            </a:r>
            <a:r>
              <a:rPr lang="ru-RU" dirty="0" err="1"/>
              <a:t>Франкл</a:t>
            </a:r>
            <a:r>
              <a:rPr lang="ru-RU" dirty="0"/>
              <a:t> (1905-1998) </a:t>
            </a:r>
            <a:r>
              <a:rPr lang="ru-RU" dirty="0" err="1"/>
              <a:t>розглядав</a:t>
            </a:r>
            <a:r>
              <a:rPr lang="ru-RU" dirty="0"/>
              <a:t> </a:t>
            </a:r>
            <a:r>
              <a:rPr lang="ru-RU" dirty="0" err="1"/>
              <a:t>суїцид</a:t>
            </a:r>
            <a:r>
              <a:rPr lang="ru-RU" dirty="0"/>
              <a:t> у </a:t>
            </a:r>
            <a:r>
              <a:rPr lang="ru-RU" dirty="0" err="1"/>
              <a:t>низці</a:t>
            </a:r>
            <a:r>
              <a:rPr lang="ru-RU" dirty="0"/>
              <a:t> таких понять, як </a:t>
            </a:r>
            <a:r>
              <a:rPr lang="ru-RU" dirty="0" err="1"/>
              <a:t>сенс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свобода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психологія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та </a:t>
            </a:r>
            <a:r>
              <a:rPr lang="ru-RU" dirty="0" err="1"/>
              <a:t>вмирання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 smtClean="0"/>
              <a:t>Прочитати </a:t>
            </a:r>
            <a:r>
              <a:rPr lang="uk-UA" dirty="0" err="1" smtClean="0"/>
              <a:t>Франкл</a:t>
            </a:r>
            <a:r>
              <a:rPr lang="uk-UA" dirty="0" smtClean="0"/>
              <a:t> «</a:t>
            </a:r>
            <a:r>
              <a:rPr lang="uk-UA" dirty="0" err="1" smtClean="0"/>
              <a:t>Человек</a:t>
            </a:r>
            <a:r>
              <a:rPr lang="uk-UA" dirty="0" smtClean="0"/>
              <a:t> в </a:t>
            </a:r>
            <a:r>
              <a:rPr lang="uk-UA" dirty="0" err="1" smtClean="0"/>
              <a:t>поисках</a:t>
            </a:r>
            <a:r>
              <a:rPr lang="uk-UA" dirty="0" smtClean="0"/>
              <a:t> см</a:t>
            </a:r>
            <a:r>
              <a:rPr lang="ru-RU" dirty="0" err="1" smtClean="0"/>
              <a:t>ысла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139" y="1567543"/>
            <a:ext cx="3100983" cy="32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20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3426" y="675860"/>
            <a:ext cx="10296939" cy="57448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Е. </a:t>
            </a:r>
            <a:r>
              <a:rPr lang="ru-RU" sz="2800" dirty="0" err="1"/>
              <a:t>Шнейдеман</a:t>
            </a:r>
            <a:r>
              <a:rPr lang="ru-RU" sz="2800" dirty="0"/>
              <a:t> – </a:t>
            </a:r>
            <a:r>
              <a:rPr lang="ru-RU" sz="2800" dirty="0" err="1"/>
              <a:t>об’єднував</a:t>
            </a:r>
            <a:r>
              <a:rPr lang="ru-RU" sz="2800" dirty="0"/>
              <a:t> </a:t>
            </a:r>
            <a:r>
              <a:rPr lang="ru-RU" sz="2800" dirty="0" err="1"/>
              <a:t>усі</a:t>
            </a:r>
            <a:r>
              <a:rPr lang="ru-RU" sz="2800" dirty="0"/>
              <a:t> </a:t>
            </a:r>
            <a:r>
              <a:rPr lang="ru-RU" sz="2800" dirty="0" err="1"/>
              <a:t>наукові</a:t>
            </a:r>
            <a:r>
              <a:rPr lang="ru-RU" sz="2800" dirty="0"/>
              <a:t> погляди на природу </a:t>
            </a:r>
            <a:r>
              <a:rPr lang="ru-RU" sz="2800" dirty="0" err="1"/>
              <a:t>суїциду</a:t>
            </a:r>
            <a:r>
              <a:rPr lang="ru-RU" sz="2800" dirty="0"/>
              <a:t> в </a:t>
            </a:r>
            <a:r>
              <a:rPr lang="ru-RU" sz="2800" dirty="0" err="1"/>
              <a:t>дві</a:t>
            </a:r>
            <a:r>
              <a:rPr lang="ru-RU" sz="2800" dirty="0"/>
              <a:t> </a:t>
            </a:r>
            <a:r>
              <a:rPr lang="ru-RU" sz="2800" dirty="0" err="1"/>
              <a:t>великі</a:t>
            </a:r>
            <a:r>
              <a:rPr lang="ru-RU" sz="2800" dirty="0"/>
              <a:t> </a:t>
            </a:r>
            <a:r>
              <a:rPr lang="ru-RU" sz="2800" dirty="0" err="1"/>
              <a:t>групи</a:t>
            </a:r>
            <a:r>
              <a:rPr lang="ru-RU" sz="2800" dirty="0"/>
              <a:t>: </a:t>
            </a:r>
            <a:r>
              <a:rPr lang="ru-RU" sz="2800" dirty="0" err="1"/>
              <a:t>соціологічну</a:t>
            </a:r>
            <a:r>
              <a:rPr lang="ru-RU" sz="2800" dirty="0"/>
              <a:t>, </a:t>
            </a:r>
            <a:r>
              <a:rPr lang="ru-RU" sz="2800" dirty="0" err="1"/>
              <a:t>висхідну</a:t>
            </a:r>
            <a:r>
              <a:rPr lang="ru-RU" sz="2800" dirty="0"/>
              <a:t> (за Е. Дюркгеймом), і </a:t>
            </a:r>
            <a:r>
              <a:rPr lang="ru-RU" sz="2800" dirty="0" err="1"/>
              <a:t>психологічну</a:t>
            </a:r>
            <a:r>
              <a:rPr lang="ru-RU" sz="2800" dirty="0"/>
              <a:t>, </a:t>
            </a:r>
            <a:r>
              <a:rPr lang="ru-RU" sz="2800" dirty="0" err="1"/>
              <a:t>нисхідну</a:t>
            </a:r>
            <a:r>
              <a:rPr lang="ru-RU" sz="2800" dirty="0"/>
              <a:t> за (З. Фрейдом). 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err="1" smtClean="0"/>
              <a:t>Найбільш</a:t>
            </a:r>
            <a:r>
              <a:rPr lang="ru-RU" sz="2800" dirty="0" smtClean="0"/>
              <a:t> </a:t>
            </a:r>
            <a:r>
              <a:rPr lang="ru-RU" sz="2800" dirty="0" err="1" smtClean="0"/>
              <a:t>ширше</a:t>
            </a:r>
            <a:r>
              <a:rPr lang="ru-RU" sz="2800" dirty="0" smtClean="0"/>
              <a:t> </a:t>
            </a:r>
            <a:r>
              <a:rPr lang="ru-RU" sz="2800" dirty="0" err="1" smtClean="0"/>
              <a:t>наукове</a:t>
            </a:r>
            <a:r>
              <a:rPr lang="ru-RU" sz="2800" dirty="0" smtClean="0"/>
              <a:t> </a:t>
            </a:r>
            <a:r>
              <a:rPr lang="ru-RU" sz="2800" dirty="0" err="1" smtClean="0"/>
              <a:t>товариство</a:t>
            </a:r>
            <a:r>
              <a:rPr lang="ru-RU" sz="2800" dirty="0" smtClean="0"/>
              <a:t> </a:t>
            </a:r>
            <a:r>
              <a:rPr lang="ru-RU" sz="2800" dirty="0" err="1" smtClean="0"/>
              <a:t>дотримується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диференційованого</a:t>
            </a:r>
            <a:r>
              <a:rPr lang="ru-RU" sz="2800" dirty="0" smtClean="0"/>
              <a:t> </a:t>
            </a:r>
            <a:r>
              <a:rPr lang="ru-RU" sz="2800" dirty="0" err="1"/>
              <a:t>підходу</a:t>
            </a:r>
            <a:r>
              <a:rPr lang="ru-RU" sz="2800" dirty="0"/>
              <a:t>, </a:t>
            </a:r>
            <a:r>
              <a:rPr lang="ru-RU" sz="2800" dirty="0" err="1"/>
              <a:t>виділяючи</a:t>
            </a:r>
            <a:r>
              <a:rPr lang="ru-RU" sz="2800" dirty="0"/>
              <a:t> </a:t>
            </a:r>
            <a:r>
              <a:rPr lang="ru-RU" sz="2800" dirty="0" err="1"/>
              <a:t>концепції</a:t>
            </a:r>
            <a:r>
              <a:rPr lang="ru-RU" sz="2800" dirty="0"/>
              <a:t>: </a:t>
            </a:r>
            <a:r>
              <a:rPr lang="ru-RU" sz="2800" dirty="0" err="1"/>
              <a:t>соціологічну</a:t>
            </a:r>
            <a:r>
              <a:rPr lang="ru-RU" sz="2800" dirty="0"/>
              <a:t>, </a:t>
            </a:r>
            <a:r>
              <a:rPr lang="ru-RU" sz="2800" dirty="0" err="1"/>
              <a:t>психологічну</a:t>
            </a:r>
            <a:r>
              <a:rPr lang="ru-RU" sz="2800" dirty="0"/>
              <a:t>, </a:t>
            </a:r>
            <a:r>
              <a:rPr lang="ru-RU" sz="2800" dirty="0" err="1"/>
              <a:t>психопатологічну</a:t>
            </a:r>
            <a:r>
              <a:rPr lang="ru-RU" sz="2800" dirty="0"/>
              <a:t> (</a:t>
            </a:r>
            <a:r>
              <a:rPr lang="ru-RU" sz="2800" dirty="0" err="1"/>
              <a:t>медичну</a:t>
            </a:r>
            <a:r>
              <a:rPr lang="ru-RU" sz="2800" dirty="0"/>
              <a:t>, </a:t>
            </a:r>
            <a:r>
              <a:rPr lang="ru-RU" sz="2800" dirty="0" err="1"/>
              <a:t>клініко-психологічну</a:t>
            </a:r>
            <a:r>
              <a:rPr lang="ru-RU" sz="2800" dirty="0"/>
              <a:t>) та </a:t>
            </a:r>
            <a:r>
              <a:rPr lang="ru-RU" sz="2800" dirty="0" err="1"/>
              <a:t>інтегративну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54220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000" y="551543"/>
            <a:ext cx="10116457" cy="550091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Він </a:t>
            </a:r>
            <a:r>
              <a:rPr lang="ru-RU" dirty="0" err="1">
                <a:solidFill>
                  <a:schemeClr val="bg1"/>
                </a:solidFill>
              </a:rPr>
              <a:t>вважав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самовбивця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боїться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смерті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>
                <a:solidFill>
                  <a:schemeClr val="bg1"/>
                </a:solidFill>
              </a:rPr>
              <a:t>боїться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життя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Самогубство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позбавляє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людину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можливості</a:t>
            </a:r>
            <a:r>
              <a:rPr lang="ru-RU" dirty="0">
                <a:solidFill>
                  <a:schemeClr val="bg1"/>
                </a:solidFill>
              </a:rPr>
              <a:t>, переживши </a:t>
            </a:r>
            <a:r>
              <a:rPr lang="ru-RU" dirty="0" err="1">
                <a:solidFill>
                  <a:schemeClr val="bg1"/>
                </a:solidFill>
              </a:rPr>
              <a:t>страждання</a:t>
            </a:r>
            <a:r>
              <a:rPr lang="ru-RU" dirty="0">
                <a:solidFill>
                  <a:schemeClr val="bg1"/>
                </a:solidFill>
              </a:rPr>
              <a:t>, набути нового </a:t>
            </a:r>
            <a:r>
              <a:rPr lang="ru-RU" dirty="0" err="1">
                <a:solidFill>
                  <a:schemeClr val="bg1"/>
                </a:solidFill>
              </a:rPr>
              <a:t>досвіду</a:t>
            </a:r>
            <a:r>
              <a:rPr lang="ru-RU" dirty="0">
                <a:solidFill>
                  <a:schemeClr val="bg1"/>
                </a:solidFill>
              </a:rPr>
              <a:t> й </a:t>
            </a:r>
            <a:r>
              <a:rPr lang="ru-RU" dirty="0" err="1">
                <a:solidFill>
                  <a:schemeClr val="bg1"/>
                </a:solidFill>
              </a:rPr>
              <a:t>розвиватися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далі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Людина </a:t>
            </a:r>
            <a:r>
              <a:rPr lang="ru-RU" dirty="0" err="1">
                <a:solidFill>
                  <a:schemeClr val="bg1"/>
                </a:solidFill>
              </a:rPr>
              <a:t>стикається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житті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екзистенціальною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обмеженістю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трьох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рівнях</a:t>
            </a:r>
            <a:r>
              <a:rPr lang="ru-RU" dirty="0">
                <a:solidFill>
                  <a:schemeClr val="bg1"/>
                </a:solidFill>
              </a:rPr>
              <a:t>: </a:t>
            </a:r>
            <a:endParaRPr lang="ru-RU" dirty="0" smtClean="0">
              <a:solidFill>
                <a:schemeClr val="bg1"/>
              </a:solidFill>
            </a:endParaRPr>
          </a:p>
          <a:p>
            <a:pPr marL="457200" indent="-457200" algn="just">
              <a:buAutoNum type="arabicParenR"/>
            </a:pPr>
            <a:r>
              <a:rPr lang="ru-RU" dirty="0" err="1" smtClean="0">
                <a:solidFill>
                  <a:schemeClr val="bg1"/>
                </a:solidFill>
              </a:rPr>
              <a:t>зазнає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поразки</a:t>
            </a:r>
            <a:r>
              <a:rPr lang="ru-RU" dirty="0">
                <a:solidFill>
                  <a:schemeClr val="bg1"/>
                </a:solidFill>
              </a:rPr>
              <a:t>; </a:t>
            </a:r>
            <a:endParaRPr lang="ru-RU" dirty="0" smtClean="0">
              <a:solidFill>
                <a:schemeClr val="bg1"/>
              </a:solidFill>
            </a:endParaRPr>
          </a:p>
          <a:p>
            <a:pPr marL="457200" indent="-457200" algn="just">
              <a:buAutoNum type="arabicParenR"/>
            </a:pPr>
            <a:r>
              <a:rPr lang="ru-RU" dirty="0" err="1" smtClean="0">
                <a:solidFill>
                  <a:schemeClr val="bg1"/>
                </a:solidFill>
              </a:rPr>
              <a:t>страждає</a:t>
            </a:r>
            <a:r>
              <a:rPr lang="ru-RU" dirty="0">
                <a:solidFill>
                  <a:schemeClr val="bg1"/>
                </a:solidFill>
              </a:rPr>
              <a:t>; </a:t>
            </a:r>
            <a:endParaRPr lang="ru-RU" dirty="0" smtClean="0">
              <a:solidFill>
                <a:schemeClr val="bg1"/>
              </a:solidFill>
            </a:endParaRPr>
          </a:p>
          <a:p>
            <a:pPr marL="457200" indent="-457200" algn="just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повинна </a:t>
            </a:r>
            <a:r>
              <a:rPr lang="ru-RU" dirty="0" err="1">
                <a:solidFill>
                  <a:schemeClr val="bg1"/>
                </a:solidFill>
              </a:rPr>
              <a:t>померти</a:t>
            </a:r>
            <a:r>
              <a:rPr lang="ru-RU" dirty="0">
                <a:solidFill>
                  <a:schemeClr val="bg1"/>
                </a:solidFill>
              </a:rPr>
              <a:t>, тому </a:t>
            </a:r>
            <a:r>
              <a:rPr lang="ru-RU" dirty="0" err="1">
                <a:solidFill>
                  <a:schemeClr val="bg1"/>
                </a:solidFill>
              </a:rPr>
              <a:t>завдання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людини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полягає</a:t>
            </a:r>
            <a:r>
              <a:rPr lang="ru-RU" dirty="0">
                <a:solidFill>
                  <a:schemeClr val="bg1"/>
                </a:solidFill>
              </a:rPr>
              <a:t> в тому, </a:t>
            </a:r>
            <a:r>
              <a:rPr lang="ru-RU" dirty="0" err="1">
                <a:solidFill>
                  <a:schemeClr val="bg1"/>
                </a:solidFill>
              </a:rPr>
              <a:t>щоб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усвідомивши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витримати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невдачі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страждання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95186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3430" y="928914"/>
            <a:ext cx="10103982" cy="486228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відповідно</a:t>
            </a:r>
            <a:r>
              <a:rPr lang="ru-RU" dirty="0"/>
              <a:t> до В. </a:t>
            </a:r>
            <a:r>
              <a:rPr lang="ru-RU" dirty="0" err="1"/>
              <a:t>Франкла</a:t>
            </a:r>
            <a:r>
              <a:rPr lang="ru-RU" dirty="0"/>
              <a:t>, </a:t>
            </a:r>
            <a:r>
              <a:rPr lang="ru-RU" dirty="0" err="1"/>
              <a:t>міститься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залишиться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прибрати</a:t>
            </a:r>
            <a:r>
              <a:rPr lang="ru-RU" dirty="0"/>
              <a:t> все,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детермінує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поведінку</a:t>
            </a:r>
            <a:r>
              <a:rPr lang="ru-RU" dirty="0"/>
              <a:t>.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пункті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думка </a:t>
            </a:r>
            <a:r>
              <a:rPr lang="ru-RU" dirty="0" err="1"/>
              <a:t>подібна</a:t>
            </a:r>
            <a:r>
              <a:rPr lang="ru-RU" dirty="0"/>
              <a:t> до </a:t>
            </a:r>
            <a:r>
              <a:rPr lang="ru-RU" dirty="0" err="1"/>
              <a:t>твердження</a:t>
            </a:r>
            <a:r>
              <a:rPr lang="ru-RU" dirty="0"/>
              <a:t> К. Ясперса,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називає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самовизначається</a:t>
            </a:r>
            <a:r>
              <a:rPr lang="ru-RU" dirty="0"/>
              <a:t>, «</a:t>
            </a:r>
            <a:r>
              <a:rPr lang="ru-RU" dirty="0" err="1"/>
              <a:t>буттям</a:t>
            </a:r>
            <a:r>
              <a:rPr lang="ru-RU" dirty="0"/>
              <a:t>». Людина сама </a:t>
            </a:r>
            <a:r>
              <a:rPr lang="ru-RU" dirty="0" err="1"/>
              <a:t>вирішує</a:t>
            </a:r>
            <a:r>
              <a:rPr lang="ru-RU" dirty="0"/>
              <a:t>, ким вона буде в </a:t>
            </a:r>
            <a:r>
              <a:rPr lang="ru-RU" dirty="0" err="1"/>
              <a:t>наступний</a:t>
            </a:r>
            <a:r>
              <a:rPr lang="ru-RU" dirty="0"/>
              <a:t> момент.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І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відмова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виражається</a:t>
            </a:r>
            <a:r>
              <a:rPr lang="ru-RU" dirty="0"/>
              <a:t> в </a:t>
            </a:r>
            <a:r>
              <a:rPr lang="ru-RU" dirty="0" err="1"/>
              <a:t>самогубстві</a:t>
            </a:r>
            <a:r>
              <a:rPr lang="ru-RU" dirty="0"/>
              <a:t>, </a:t>
            </a:r>
            <a:r>
              <a:rPr lang="ru-RU" dirty="0" err="1"/>
              <a:t>виражає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волю.</a:t>
            </a:r>
          </a:p>
        </p:txBody>
      </p:sp>
    </p:spTree>
    <p:extLst>
      <p:ext uri="{BB962C8B-B14F-4D97-AF65-F5344CB8AC3E}">
        <p14:creationId xmlns:p14="http://schemas.microsoft.com/office/powerpoint/2010/main" val="17745516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9544" y="420914"/>
            <a:ext cx="9987868" cy="595085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В. </a:t>
            </a:r>
            <a:r>
              <a:rPr lang="ru-RU" dirty="0" err="1"/>
              <a:t>Франкл</a:t>
            </a:r>
            <a:r>
              <a:rPr lang="ru-RU" dirty="0"/>
              <a:t> </a:t>
            </a:r>
            <a:r>
              <a:rPr lang="ru-RU" dirty="0" err="1"/>
              <a:t>розрізняє</a:t>
            </a:r>
            <a:r>
              <a:rPr lang="ru-RU" dirty="0"/>
              <a:t> три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механізми</a:t>
            </a:r>
            <a:r>
              <a:rPr lang="ru-RU" dirty="0"/>
              <a:t> </a:t>
            </a:r>
            <a:r>
              <a:rPr lang="ru-RU" dirty="0" err="1"/>
              <a:t>детермінації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: </a:t>
            </a:r>
            <a:endParaRPr lang="ru-RU" dirty="0" smtClean="0"/>
          </a:p>
          <a:p>
            <a:pPr marL="457200" indent="-457200" algn="just">
              <a:buAutoNum type="arabicParenR"/>
            </a:pPr>
            <a:r>
              <a:rPr lang="ru-RU" dirty="0" err="1" smtClean="0"/>
              <a:t>природна</a:t>
            </a:r>
            <a:r>
              <a:rPr lang="ru-RU" dirty="0" smtClean="0"/>
              <a:t> </a:t>
            </a:r>
            <a:r>
              <a:rPr lang="ru-RU" dirty="0" err="1"/>
              <a:t>схильність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біологічна</a:t>
            </a:r>
            <a:r>
              <a:rPr lang="ru-RU" dirty="0"/>
              <a:t> </a:t>
            </a:r>
            <a:r>
              <a:rPr lang="ru-RU" dirty="0" err="1"/>
              <a:t>детермінація</a:t>
            </a:r>
            <a:r>
              <a:rPr lang="ru-RU" dirty="0" smtClean="0"/>
              <a:t>;</a:t>
            </a:r>
          </a:p>
          <a:p>
            <a:pPr marL="457200" indent="-457200" algn="just">
              <a:buAutoNum type="arabicParenR"/>
            </a:pPr>
            <a:r>
              <a:rPr lang="ru-RU" dirty="0" smtClean="0"/>
              <a:t> </a:t>
            </a:r>
            <a:r>
              <a:rPr lang="ru-RU" dirty="0" err="1"/>
              <a:t>ситуація</a:t>
            </a:r>
            <a:r>
              <a:rPr lang="ru-RU" dirty="0"/>
              <a:t> як «</a:t>
            </a:r>
            <a:r>
              <a:rPr lang="ru-RU" dirty="0" err="1"/>
              <a:t>цілісність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оточення</a:t>
            </a:r>
            <a:r>
              <a:rPr lang="ru-RU" dirty="0"/>
              <a:t>»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детермінація</a:t>
            </a:r>
            <a:r>
              <a:rPr lang="ru-RU" dirty="0"/>
              <a:t>; </a:t>
            </a:r>
            <a:endParaRPr lang="ru-RU" dirty="0" smtClean="0"/>
          </a:p>
          <a:p>
            <a:pPr marL="457200" indent="-457200" algn="just">
              <a:buAutoNum type="arabicParenR"/>
            </a:pPr>
            <a:r>
              <a:rPr lang="ru-RU" dirty="0" err="1" smtClean="0"/>
              <a:t>позиція</a:t>
            </a:r>
            <a:r>
              <a:rPr lang="ru-RU" dirty="0" smtClean="0"/>
              <a:t> </a:t>
            </a:r>
            <a:r>
              <a:rPr lang="ru-RU" dirty="0" err="1"/>
              <a:t>людини</a:t>
            </a:r>
            <a:r>
              <a:rPr lang="ru-RU" dirty="0"/>
              <a:t> як </a:t>
            </a:r>
            <a:r>
              <a:rPr lang="ru-RU" dirty="0" err="1"/>
              <a:t>відповідь</a:t>
            </a:r>
            <a:r>
              <a:rPr lang="ru-RU" dirty="0"/>
              <a:t> на </a:t>
            </a:r>
            <a:r>
              <a:rPr lang="ru-RU" dirty="0" err="1"/>
              <a:t>дію</a:t>
            </a:r>
            <a:r>
              <a:rPr lang="ru-RU" dirty="0"/>
              <a:t> </a:t>
            </a:r>
            <a:r>
              <a:rPr lang="ru-RU" dirty="0" err="1"/>
              <a:t>схильності</a:t>
            </a:r>
            <a:r>
              <a:rPr lang="ru-RU" dirty="0"/>
              <a:t> і </a:t>
            </a:r>
            <a:r>
              <a:rPr lang="ru-RU" dirty="0" err="1"/>
              <a:t>ситуація</a:t>
            </a:r>
            <a:r>
              <a:rPr lang="ru-RU" dirty="0"/>
              <a:t> як </a:t>
            </a:r>
            <a:r>
              <a:rPr lang="ru-RU" dirty="0" err="1"/>
              <a:t>психологічна</a:t>
            </a:r>
            <a:r>
              <a:rPr lang="ru-RU" dirty="0"/>
              <a:t> </a:t>
            </a:r>
            <a:r>
              <a:rPr lang="ru-RU" dirty="0" err="1"/>
              <a:t>детермінація</a:t>
            </a:r>
            <a:r>
              <a:rPr lang="ru-RU" dirty="0" smtClean="0"/>
              <a:t>.</a:t>
            </a:r>
          </a:p>
          <a:p>
            <a:pPr marL="457200" indent="-457200" algn="just">
              <a:buAutoNum type="arabicParenR"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В. </a:t>
            </a:r>
            <a:r>
              <a:rPr lang="ru-RU" dirty="0" err="1"/>
              <a:t>Франкл</a:t>
            </a:r>
            <a:r>
              <a:rPr lang="ru-RU" dirty="0"/>
              <a:t> говорив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екзистенційного</a:t>
            </a:r>
            <a:r>
              <a:rPr lang="ru-RU" dirty="0"/>
              <a:t> вакууму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тотальної</a:t>
            </a:r>
            <a:r>
              <a:rPr lang="ru-RU" dirty="0"/>
              <a:t> </a:t>
            </a:r>
            <a:r>
              <a:rPr lang="ru-RU" dirty="0" err="1"/>
              <a:t>невротизації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.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екзистенційного</a:t>
            </a:r>
            <a:r>
              <a:rPr lang="ru-RU" dirty="0"/>
              <a:t> вакууму не </a:t>
            </a:r>
            <a:r>
              <a:rPr lang="ru-RU" dirty="0" err="1"/>
              <a:t>обмежується</a:t>
            </a:r>
            <a:r>
              <a:rPr lang="ru-RU" dirty="0"/>
              <a:t> </a:t>
            </a:r>
            <a:r>
              <a:rPr lang="ru-RU" dirty="0" err="1"/>
              <a:t>почуттям</a:t>
            </a:r>
            <a:r>
              <a:rPr lang="ru-RU" dirty="0"/>
              <a:t> </a:t>
            </a:r>
            <a:r>
              <a:rPr lang="ru-RU" dirty="0" err="1"/>
              <a:t>безглуздя</a:t>
            </a:r>
            <a:r>
              <a:rPr lang="ru-RU" dirty="0"/>
              <a:t> і </a:t>
            </a:r>
            <a:r>
              <a:rPr lang="ru-RU" dirty="0" err="1"/>
              <a:t>ноогенними</a:t>
            </a:r>
            <a:r>
              <a:rPr lang="ru-RU" dirty="0"/>
              <a:t> неврозами.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проявляється</a:t>
            </a:r>
            <a:r>
              <a:rPr lang="ru-RU" dirty="0"/>
              <a:t> в т. </a:t>
            </a:r>
            <a:r>
              <a:rPr lang="ru-RU" dirty="0" err="1"/>
              <a:t>зв</a:t>
            </a:r>
            <a:r>
              <a:rPr lang="ru-RU" dirty="0"/>
              <a:t>. «</a:t>
            </a:r>
            <a:r>
              <a:rPr lang="ru-RU" dirty="0" err="1"/>
              <a:t>масовій</a:t>
            </a:r>
            <a:r>
              <a:rPr lang="ru-RU" dirty="0"/>
              <a:t> </a:t>
            </a:r>
            <a:r>
              <a:rPr lang="ru-RU" dirty="0" err="1"/>
              <a:t>невротичній</a:t>
            </a:r>
            <a:r>
              <a:rPr lang="ru-RU" dirty="0"/>
              <a:t> </a:t>
            </a:r>
            <a:r>
              <a:rPr lang="ru-RU" dirty="0" err="1"/>
              <a:t>тріаді</a:t>
            </a:r>
            <a:r>
              <a:rPr lang="ru-RU" dirty="0"/>
              <a:t>»: </a:t>
            </a:r>
            <a:r>
              <a:rPr lang="ru-RU" dirty="0" err="1"/>
              <a:t>депресії</a:t>
            </a:r>
            <a:r>
              <a:rPr lang="ru-RU" dirty="0"/>
              <a:t>, </a:t>
            </a:r>
            <a:r>
              <a:rPr lang="ru-RU" dirty="0" err="1"/>
              <a:t>наркоманії</a:t>
            </a:r>
            <a:r>
              <a:rPr lang="ru-RU" dirty="0"/>
              <a:t> й </a:t>
            </a:r>
            <a:r>
              <a:rPr lang="ru-RU" dirty="0" err="1" smtClean="0"/>
              <a:t>агресії</a:t>
            </a:r>
            <a:r>
              <a:rPr lang="ru-RU" dirty="0" smtClean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виражається</a:t>
            </a:r>
            <a:r>
              <a:rPr lang="ru-RU" dirty="0"/>
              <a:t> у </a:t>
            </a:r>
            <a:r>
              <a:rPr lang="ru-RU" dirty="0" err="1"/>
              <a:t>збільшенні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самогубств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молодого </a:t>
            </a:r>
            <a:r>
              <a:rPr lang="ru-RU" dirty="0" err="1"/>
              <a:t>покоління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злочинності</a:t>
            </a:r>
            <a:r>
              <a:rPr lang="ru-RU" dirty="0"/>
              <a:t>, </a:t>
            </a:r>
            <a:r>
              <a:rPr lang="ru-RU" dirty="0" err="1"/>
              <a:t>сексоманії</a:t>
            </a:r>
            <a:r>
              <a:rPr lang="ru-RU" dirty="0"/>
              <a:t>, </a:t>
            </a:r>
            <a:r>
              <a:rPr lang="ru-RU" dirty="0" err="1"/>
              <a:t>алкоголізму</a:t>
            </a:r>
            <a:r>
              <a:rPr lang="ru-RU" dirty="0"/>
              <a:t> та </a:t>
            </a:r>
            <a:r>
              <a:rPr lang="ru-RU" dirty="0" err="1"/>
              <a:t>наркоманії</a:t>
            </a:r>
            <a:r>
              <a:rPr lang="ru-RU" dirty="0"/>
              <a:t>. Причину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 В. </a:t>
            </a:r>
            <a:r>
              <a:rPr lang="ru-RU" dirty="0" err="1"/>
              <a:t>Франкл</a:t>
            </a:r>
            <a:r>
              <a:rPr lang="ru-RU" dirty="0"/>
              <a:t> </a:t>
            </a:r>
            <a:r>
              <a:rPr lang="ru-RU" dirty="0" err="1"/>
              <a:t>бачить</a:t>
            </a:r>
            <a:r>
              <a:rPr lang="ru-RU" dirty="0"/>
              <a:t> у </a:t>
            </a:r>
            <a:r>
              <a:rPr lang="ru-RU" dirty="0" err="1"/>
              <a:t>розповсюджені</a:t>
            </a:r>
            <a:r>
              <a:rPr lang="ru-RU" dirty="0"/>
              <a:t> </a:t>
            </a:r>
            <a:r>
              <a:rPr lang="ru-RU" dirty="0" err="1"/>
              <a:t>екзистенційної</a:t>
            </a:r>
            <a:r>
              <a:rPr lang="ru-RU" dirty="0"/>
              <a:t> </a:t>
            </a:r>
            <a:r>
              <a:rPr lang="ru-RU" dirty="0" err="1"/>
              <a:t>фрустрації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31437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914172"/>
            <a:ext cx="9905999" cy="5573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</a:t>
            </a:r>
            <a:r>
              <a:rPr lang="ru-RU" dirty="0" err="1"/>
              <a:t>екзистенціальному</a:t>
            </a:r>
            <a:r>
              <a:rPr lang="ru-RU" dirty="0"/>
              <a:t> </a:t>
            </a:r>
            <a:r>
              <a:rPr lang="ru-RU" dirty="0" err="1"/>
              <a:t>ключі</a:t>
            </a:r>
            <a:r>
              <a:rPr lang="ru-RU" dirty="0"/>
              <a:t> </a:t>
            </a:r>
            <a:r>
              <a:rPr lang="ru-RU" dirty="0" err="1"/>
              <a:t>розглядає</a:t>
            </a:r>
            <a:r>
              <a:rPr lang="ru-RU" dirty="0"/>
              <a:t> проблему </a:t>
            </a:r>
            <a:r>
              <a:rPr lang="ru-RU" dirty="0" err="1" smtClean="0"/>
              <a:t>самогубства</a:t>
            </a:r>
            <a:r>
              <a:rPr lang="ru-RU" dirty="0" smtClean="0"/>
              <a:t> </a:t>
            </a:r>
            <a:r>
              <a:rPr lang="ru-RU" dirty="0" err="1" smtClean="0"/>
              <a:t>радянський</a:t>
            </a:r>
            <a:r>
              <a:rPr lang="ru-RU" dirty="0" smtClean="0"/>
              <a:t> </a:t>
            </a:r>
            <a:r>
              <a:rPr lang="ru-RU" dirty="0"/>
              <a:t>психолог Д. А. </a:t>
            </a:r>
            <a:r>
              <a:rPr lang="ru-RU" dirty="0" err="1"/>
              <a:t>Леонтьєв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Він </a:t>
            </a:r>
            <a:r>
              <a:rPr lang="ru-RU" dirty="0" err="1"/>
              <a:t>закликає</a:t>
            </a:r>
            <a:r>
              <a:rPr lang="ru-RU" dirty="0"/>
              <a:t> </a:t>
            </a:r>
            <a:r>
              <a:rPr lang="ru-RU" dirty="0" err="1"/>
              <a:t>дивитися</a:t>
            </a:r>
            <a:r>
              <a:rPr lang="ru-RU" dirty="0"/>
              <a:t> на проблему «</a:t>
            </a:r>
            <a:r>
              <a:rPr lang="ru-RU" dirty="0" err="1"/>
              <a:t>цілісно</a:t>
            </a:r>
            <a:r>
              <a:rPr lang="ru-RU" dirty="0"/>
              <a:t>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, на </a:t>
            </a:r>
            <a:r>
              <a:rPr lang="ru-RU" dirty="0" err="1"/>
              <a:t>його</a:t>
            </a:r>
            <a:r>
              <a:rPr lang="ru-RU" dirty="0"/>
              <a:t> думку, </a:t>
            </a:r>
            <a:r>
              <a:rPr lang="ru-RU" dirty="0" err="1"/>
              <a:t>побачити</a:t>
            </a:r>
            <a:r>
              <a:rPr lang="ru-RU" dirty="0"/>
              <a:t> в </a:t>
            </a:r>
            <a:r>
              <a:rPr lang="ru-RU" dirty="0" err="1"/>
              <a:t>суїциді</a:t>
            </a:r>
            <a:r>
              <a:rPr lang="ru-RU" dirty="0"/>
              <a:t> </a:t>
            </a:r>
            <a:r>
              <a:rPr lang="ru-RU" dirty="0" err="1"/>
              <a:t>дистанційоване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деяке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,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«</a:t>
            </a:r>
            <a:r>
              <a:rPr lang="ru-RU" dirty="0" err="1"/>
              <a:t>мимовільного</a:t>
            </a:r>
            <a:r>
              <a:rPr lang="ru-RU" dirty="0"/>
              <a:t> і нерефлексивного» «</a:t>
            </a:r>
            <a:r>
              <a:rPr lang="ru-RU" dirty="0" err="1"/>
              <a:t>бутійствування</a:t>
            </a:r>
            <a:r>
              <a:rPr lang="ru-RU" dirty="0" smtClean="0"/>
              <a:t>».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ru-RU" dirty="0" err="1"/>
              <a:t>Справді</a:t>
            </a:r>
            <a:r>
              <a:rPr lang="ru-RU" dirty="0"/>
              <a:t> </a:t>
            </a:r>
            <a:r>
              <a:rPr lang="ru-RU" dirty="0" err="1"/>
              <a:t>зріла</a:t>
            </a:r>
            <a:r>
              <a:rPr lang="ru-RU" dirty="0"/>
              <a:t> </a:t>
            </a:r>
            <a:r>
              <a:rPr lang="ru-RU" dirty="0" err="1"/>
              <a:t>особистість</a:t>
            </a:r>
            <a:r>
              <a:rPr lang="ru-RU" dirty="0"/>
              <a:t>, – </a:t>
            </a:r>
            <a:r>
              <a:rPr lang="ru-RU" dirty="0" err="1"/>
              <a:t>зауважує</a:t>
            </a:r>
            <a:r>
              <a:rPr lang="ru-RU" dirty="0"/>
              <a:t> Д. </a:t>
            </a:r>
            <a:r>
              <a:rPr lang="ru-RU" dirty="0" err="1"/>
              <a:t>Леонтьєв</a:t>
            </a:r>
            <a:r>
              <a:rPr lang="ru-RU" dirty="0"/>
              <a:t>, – </a:t>
            </a:r>
            <a:r>
              <a:rPr lang="ru-RU" dirty="0" err="1"/>
              <a:t>усвідомлюючи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суїциду</a:t>
            </a:r>
            <a:r>
              <a:rPr lang="ru-RU" dirty="0"/>
              <a:t>, не </a:t>
            </a:r>
            <a:r>
              <a:rPr lang="ru-RU" dirty="0" err="1"/>
              <a:t>зачаровується</a:t>
            </a:r>
            <a:r>
              <a:rPr lang="ru-RU" dirty="0"/>
              <a:t> нею, а </a:t>
            </a:r>
            <a:r>
              <a:rPr lang="ru-RU" dirty="0" err="1"/>
              <a:t>усвідомлено</a:t>
            </a:r>
            <a:r>
              <a:rPr lang="ru-RU" dirty="0"/>
              <a:t> </a:t>
            </a:r>
            <a:r>
              <a:rPr lang="ru-RU" dirty="0" err="1"/>
              <a:t>відкидає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, </a:t>
            </a:r>
            <a:r>
              <a:rPr lang="ru-RU" dirty="0" err="1"/>
              <a:t>роблячи</a:t>
            </a:r>
            <a:r>
              <a:rPr lang="ru-RU" dirty="0"/>
              <a:t> </a:t>
            </a:r>
            <a:r>
              <a:rPr lang="ru-RU" dirty="0" err="1"/>
              <a:t>вибір</a:t>
            </a:r>
            <a:r>
              <a:rPr lang="ru-RU" dirty="0"/>
              <a:t> на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/>
              <a:t>життя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2230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61257"/>
            <a:ext cx="9905999" cy="61685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складових</a:t>
            </a:r>
            <a:r>
              <a:rPr lang="ru-RU" dirty="0"/>
              <a:t> </a:t>
            </a:r>
            <a:r>
              <a:rPr lang="ru-RU" dirty="0" err="1"/>
              <a:t>особистісного</a:t>
            </a:r>
            <a:r>
              <a:rPr lang="ru-RU" dirty="0"/>
              <a:t> </a:t>
            </a:r>
            <a:r>
              <a:rPr lang="ru-RU" dirty="0" err="1"/>
              <a:t>потенціалу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відіграють</a:t>
            </a:r>
            <a:r>
              <a:rPr lang="ru-RU" dirty="0"/>
              <a:t> </a:t>
            </a:r>
            <a:r>
              <a:rPr lang="ru-RU" dirty="0" err="1"/>
              <a:t>особливу</a:t>
            </a:r>
            <a:r>
              <a:rPr lang="ru-RU" dirty="0"/>
              <a:t> роль у </a:t>
            </a:r>
            <a:r>
              <a:rPr lang="ru-RU" dirty="0" err="1"/>
              <a:t>превенції</a:t>
            </a:r>
            <a:r>
              <a:rPr lang="ru-RU" dirty="0"/>
              <a:t> </a:t>
            </a:r>
            <a:r>
              <a:rPr lang="ru-RU" dirty="0" err="1"/>
              <a:t>суїциду</a:t>
            </a:r>
            <a:r>
              <a:rPr lang="ru-RU" dirty="0"/>
              <a:t> та </a:t>
            </a:r>
            <a:r>
              <a:rPr lang="ru-RU" dirty="0" err="1"/>
              <a:t>працюють</a:t>
            </a:r>
            <a:r>
              <a:rPr lang="ru-RU" dirty="0"/>
              <a:t> на </a:t>
            </a:r>
            <a:r>
              <a:rPr lang="ru-RU" dirty="0" err="1"/>
              <a:t>користь</a:t>
            </a:r>
            <a:r>
              <a:rPr lang="ru-RU" dirty="0"/>
              <a:t> «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а не </a:t>
            </a:r>
            <a:r>
              <a:rPr lang="ru-RU" dirty="0" err="1"/>
              <a:t>смерті</a:t>
            </a:r>
            <a:r>
              <a:rPr lang="ru-RU" dirty="0"/>
              <a:t>», Д. </a:t>
            </a:r>
            <a:r>
              <a:rPr lang="ru-RU" dirty="0" err="1"/>
              <a:t>Леонтьєв</a:t>
            </a:r>
            <a:r>
              <a:rPr lang="ru-RU" dirty="0"/>
              <a:t> </a:t>
            </a:r>
            <a:r>
              <a:rPr lang="ru-RU" dirty="0" err="1"/>
              <a:t>виділив</a:t>
            </a:r>
            <a:r>
              <a:rPr lang="ru-RU" dirty="0"/>
              <a:t> два </a:t>
            </a:r>
            <a:r>
              <a:rPr lang="ru-RU" dirty="0" err="1"/>
              <a:t>регулятори</a:t>
            </a:r>
            <a:r>
              <a:rPr lang="ru-RU" dirty="0"/>
              <a:t>: </a:t>
            </a:r>
            <a:endParaRPr lang="ru-RU" dirty="0" smtClean="0"/>
          </a:p>
          <a:p>
            <a:pPr marL="457200" indent="-457200" algn="just">
              <a:buAutoNum type="arabicParenR"/>
            </a:pP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/>
              <a:t>позитивного </a:t>
            </a:r>
            <a:r>
              <a:rPr lang="ru-RU" dirty="0" err="1"/>
              <a:t>сенсу</a:t>
            </a:r>
            <a:r>
              <a:rPr lang="ru-RU" dirty="0"/>
              <a:t>, «</a:t>
            </a:r>
            <a:r>
              <a:rPr lang="ru-RU" dirty="0" err="1"/>
              <a:t>підстави</a:t>
            </a:r>
            <a:r>
              <a:rPr lang="ru-RU" dirty="0"/>
              <a:t>, для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жити</a:t>
            </a:r>
            <a:r>
              <a:rPr lang="ru-RU" dirty="0"/>
              <a:t>»; </a:t>
            </a:r>
            <a:endParaRPr lang="ru-RU" dirty="0" smtClean="0"/>
          </a:p>
          <a:p>
            <a:pPr marL="457200" indent="-457200" algn="just">
              <a:buAutoNum type="arabicParenR"/>
            </a:pPr>
            <a:r>
              <a:rPr lang="ru-RU" dirty="0" err="1" smtClean="0"/>
              <a:t>відчуття</a:t>
            </a:r>
            <a:r>
              <a:rPr lang="ru-RU" dirty="0" smtClean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центру, </a:t>
            </a:r>
            <a:r>
              <a:rPr lang="ru-RU" dirty="0" err="1"/>
              <a:t>диференціація</a:t>
            </a:r>
            <a:r>
              <a:rPr lang="ru-RU" dirty="0"/>
              <a:t> «Я» на: </a:t>
            </a:r>
            <a:endParaRPr lang="ru-RU" dirty="0" smtClean="0"/>
          </a:p>
          <a:p>
            <a:pPr marL="536575" indent="0" algn="just">
              <a:buNone/>
            </a:pPr>
            <a:r>
              <a:rPr lang="ru-RU" dirty="0" smtClean="0"/>
              <a:t>а</a:t>
            </a:r>
            <a:r>
              <a:rPr lang="ru-RU" dirty="0"/>
              <a:t>) «</a:t>
            </a:r>
            <a:r>
              <a:rPr lang="ru-RU" dirty="0" err="1"/>
              <a:t>екзистенціальне</a:t>
            </a:r>
            <a:r>
              <a:rPr lang="ru-RU" dirty="0"/>
              <a:t> Я»: </a:t>
            </a:r>
            <a:r>
              <a:rPr lang="ru-RU" dirty="0" err="1"/>
              <a:t>суб’єктивне</a:t>
            </a:r>
            <a:r>
              <a:rPr lang="ru-RU" dirty="0"/>
              <a:t>, </a:t>
            </a:r>
            <a:r>
              <a:rPr lang="ru-RU" dirty="0" err="1"/>
              <a:t>смислове</a:t>
            </a:r>
            <a:r>
              <a:rPr lang="ru-RU" dirty="0"/>
              <a:t>, </a:t>
            </a:r>
            <a:r>
              <a:rPr lang="ru-RU" dirty="0" err="1"/>
              <a:t>внутрішній</a:t>
            </a:r>
            <a:r>
              <a:rPr lang="ru-RU" dirty="0"/>
              <a:t> центр, з </a:t>
            </a:r>
            <a:r>
              <a:rPr lang="ru-RU" dirty="0" err="1"/>
              <a:t>якого</a:t>
            </a:r>
            <a:r>
              <a:rPr lang="ru-RU" dirty="0"/>
              <a:t> Я </a:t>
            </a:r>
            <a:r>
              <a:rPr lang="ru-RU" dirty="0" err="1"/>
              <a:t>дію</a:t>
            </a:r>
            <a:r>
              <a:rPr lang="ru-RU" dirty="0"/>
              <a:t>, «точки </a:t>
            </a:r>
            <a:r>
              <a:rPr lang="ru-RU" dirty="0" err="1"/>
              <a:t>відліку</a:t>
            </a:r>
            <a:r>
              <a:rPr lang="ru-RU" dirty="0"/>
              <a:t>, на </a:t>
            </a:r>
            <a:r>
              <a:rPr lang="ru-RU" dirty="0" err="1"/>
              <a:t>якій</a:t>
            </a:r>
            <a:r>
              <a:rPr lang="ru-RU" dirty="0"/>
              <a:t> і стою», </a:t>
            </a:r>
            <a:endParaRPr lang="ru-RU" dirty="0" smtClean="0"/>
          </a:p>
          <a:p>
            <a:pPr marL="536575" indent="0" algn="just">
              <a:buNone/>
            </a:pPr>
            <a:r>
              <a:rPr lang="ru-RU" dirty="0" smtClean="0"/>
              <a:t>б</a:t>
            </a:r>
            <a:r>
              <a:rPr lang="ru-RU" dirty="0"/>
              <a:t>) </a:t>
            </a:r>
            <a:r>
              <a:rPr lang="ru-RU" dirty="0" err="1"/>
              <a:t>емпіричне</a:t>
            </a:r>
            <a:r>
              <a:rPr lang="ru-RU" dirty="0"/>
              <a:t>, </a:t>
            </a:r>
            <a:r>
              <a:rPr lang="ru-RU" dirty="0" err="1"/>
              <a:t>конкретне</a:t>
            </a:r>
            <a:r>
              <a:rPr lang="ru-RU" dirty="0"/>
              <a:t> «Я» (</a:t>
            </a:r>
            <a:r>
              <a:rPr lang="ru-RU" dirty="0" err="1"/>
              <a:t>психологічне</a:t>
            </a:r>
            <a:r>
              <a:rPr lang="ru-RU" dirty="0"/>
              <a:t>): конкретна </a:t>
            </a:r>
            <a:r>
              <a:rPr lang="ru-RU" dirty="0" err="1"/>
              <a:t>індивідуальність</a:t>
            </a:r>
            <a:r>
              <a:rPr lang="ru-RU" dirty="0"/>
              <a:t>, образ мене, моя конкретна </a:t>
            </a:r>
            <a:r>
              <a:rPr lang="ru-RU" dirty="0" err="1"/>
              <a:t>ідентичність</a:t>
            </a:r>
            <a:r>
              <a:rPr lang="ru-RU" dirty="0"/>
              <a:t>, Я </a:t>
            </a:r>
            <a:r>
              <a:rPr lang="ru-RU" dirty="0" err="1"/>
              <a:t>такий</a:t>
            </a:r>
            <a:r>
              <a:rPr lang="ru-RU" dirty="0"/>
              <a:t> і не </a:t>
            </a:r>
            <a:r>
              <a:rPr lang="ru-RU" dirty="0" err="1"/>
              <a:t>інший</a:t>
            </a:r>
            <a:r>
              <a:rPr lang="ru-RU" dirty="0"/>
              <a:t>, Я-</a:t>
            </a:r>
            <a:r>
              <a:rPr lang="ru-RU" dirty="0" err="1"/>
              <a:t>концепція</a:t>
            </a:r>
            <a:r>
              <a:rPr lang="ru-RU" dirty="0"/>
              <a:t>, </a:t>
            </a:r>
            <a:r>
              <a:rPr lang="ru-RU" dirty="0" err="1"/>
              <a:t>душевне</a:t>
            </a:r>
            <a:r>
              <a:rPr lang="ru-RU" dirty="0"/>
              <a:t> і </a:t>
            </a:r>
            <a:r>
              <a:rPr lang="ru-RU" dirty="0" err="1"/>
              <a:t>тілесне</a:t>
            </a:r>
            <a:r>
              <a:rPr lang="ru-RU" dirty="0"/>
              <a:t> Я.</a:t>
            </a:r>
          </a:p>
        </p:txBody>
      </p:sp>
    </p:spTree>
    <p:extLst>
      <p:ext uri="{BB962C8B-B14F-4D97-AF65-F5344CB8AC3E}">
        <p14:creationId xmlns:p14="http://schemas.microsoft.com/office/powerpoint/2010/main" val="8384663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012" y="435429"/>
            <a:ext cx="5927275" cy="57621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А. Бек </a:t>
            </a:r>
            <a:r>
              <a:rPr lang="ru-RU" dirty="0" err="1"/>
              <a:t>досліджував</a:t>
            </a:r>
            <a:r>
              <a:rPr lang="ru-RU" dirty="0"/>
              <a:t> структуру </a:t>
            </a:r>
            <a:r>
              <a:rPr lang="ru-RU" dirty="0" err="1"/>
              <a:t>депресивного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, </a:t>
            </a:r>
            <a:r>
              <a:rPr lang="ru-RU" dirty="0" err="1"/>
              <a:t>потенційний</a:t>
            </a:r>
            <a:r>
              <a:rPr lang="ru-RU" dirty="0"/>
              <a:t> </a:t>
            </a:r>
            <a:r>
              <a:rPr lang="ru-RU" dirty="0" err="1"/>
              <a:t>суїцидальний</a:t>
            </a:r>
            <a:r>
              <a:rPr lang="ru-RU" dirty="0"/>
              <a:t> стиль </a:t>
            </a:r>
            <a:r>
              <a:rPr lang="ru-RU" dirty="0" err="1" smtClean="0"/>
              <a:t>поведінки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uk-UA" dirty="0"/>
          </a:p>
          <a:p>
            <a:pPr marL="0" indent="0" algn="just">
              <a:buNone/>
            </a:pPr>
            <a:r>
              <a:rPr lang="ru-RU" dirty="0" err="1"/>
              <a:t>Якщо</a:t>
            </a:r>
            <a:r>
              <a:rPr lang="ru-RU" dirty="0"/>
              <a:t> З. Фрейд </a:t>
            </a:r>
            <a:r>
              <a:rPr lang="ru-RU" dirty="0" err="1"/>
              <a:t>розглядав</a:t>
            </a:r>
            <a:r>
              <a:rPr lang="ru-RU" dirty="0"/>
              <a:t> </a:t>
            </a:r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меланхолії</a:t>
            </a:r>
            <a:r>
              <a:rPr lang="ru-RU" dirty="0"/>
              <a:t> (</a:t>
            </a:r>
            <a:r>
              <a:rPr lang="ru-RU" dirty="0" err="1"/>
              <a:t>депресії</a:t>
            </a:r>
            <a:r>
              <a:rPr lang="ru-RU" dirty="0"/>
              <a:t>) в </a:t>
            </a:r>
            <a:r>
              <a:rPr lang="ru-RU" dirty="0" err="1"/>
              <a:t>інтерналізації</a:t>
            </a:r>
            <a:r>
              <a:rPr lang="ru-RU" dirty="0"/>
              <a:t> </a:t>
            </a:r>
            <a:r>
              <a:rPr lang="ru-RU" dirty="0" err="1"/>
              <a:t>втраченого</a:t>
            </a:r>
            <a:r>
              <a:rPr lang="ru-RU" dirty="0"/>
              <a:t> </a:t>
            </a:r>
            <a:r>
              <a:rPr lang="ru-RU" dirty="0" err="1"/>
              <a:t>об’єкта</a:t>
            </a:r>
            <a:r>
              <a:rPr lang="ru-RU" dirty="0"/>
              <a:t> і в </a:t>
            </a:r>
            <a:r>
              <a:rPr lang="ru-RU" dirty="0" err="1"/>
              <a:t>динаміці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ним </a:t>
            </a:r>
            <a:r>
              <a:rPr lang="ru-RU" dirty="0" err="1"/>
              <a:t>суб’єкта</a:t>
            </a:r>
            <a:r>
              <a:rPr lang="ru-RU" dirty="0"/>
              <a:t>, то </a:t>
            </a:r>
            <a:r>
              <a:rPr lang="ru-RU" dirty="0" err="1"/>
              <a:t>теоретичне</a:t>
            </a:r>
            <a:r>
              <a:rPr lang="ru-RU" dirty="0"/>
              <a:t> </a:t>
            </a:r>
            <a:r>
              <a:rPr lang="ru-RU" dirty="0" err="1"/>
              <a:t>посилання</a:t>
            </a:r>
            <a:r>
              <a:rPr lang="ru-RU" dirty="0"/>
              <a:t> </a:t>
            </a:r>
            <a:r>
              <a:rPr lang="ru-RU" dirty="0" err="1"/>
              <a:t>беківського</a:t>
            </a:r>
            <a:r>
              <a:rPr lang="ru-RU" dirty="0"/>
              <a:t> </a:t>
            </a:r>
            <a:r>
              <a:rPr lang="ru-RU" dirty="0" err="1"/>
              <a:t>підходу</a:t>
            </a:r>
            <a:r>
              <a:rPr lang="ru-RU" dirty="0"/>
              <a:t> – </a:t>
            </a:r>
            <a:r>
              <a:rPr lang="ru-RU" dirty="0" err="1"/>
              <a:t>емоції</a:t>
            </a:r>
            <a:r>
              <a:rPr lang="ru-RU" dirty="0"/>
              <a:t> й </a:t>
            </a:r>
            <a:r>
              <a:rPr lang="ru-RU" dirty="0" err="1"/>
              <a:t>поведінка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– </a:t>
            </a:r>
            <a:r>
              <a:rPr lang="ru-RU" dirty="0" err="1"/>
              <a:t>детерміновані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як вона </a:t>
            </a:r>
            <a:r>
              <a:rPr lang="ru-RU" dirty="0" err="1"/>
              <a:t>структурує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287" y="1459593"/>
            <a:ext cx="4788577" cy="335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575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8229" y="609600"/>
            <a:ext cx="10508342" cy="5950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Уявлення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визначаються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сформованими</a:t>
            </a:r>
            <a:r>
              <a:rPr lang="ru-RU" dirty="0"/>
              <a:t> установками та схемами.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схеми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реакцію</a:t>
            </a:r>
            <a:r>
              <a:rPr lang="ru-RU" dirty="0"/>
              <a:t> на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Формуються</a:t>
            </a:r>
            <a:r>
              <a:rPr lang="ru-RU" dirty="0" smtClean="0"/>
              <a:t> </a:t>
            </a:r>
            <a:r>
              <a:rPr lang="ru-RU" dirty="0"/>
              <a:t>вони на </a:t>
            </a:r>
            <a:r>
              <a:rPr lang="ru-RU" dirty="0" err="1"/>
              <a:t>ранніх</a:t>
            </a:r>
            <a:r>
              <a:rPr lang="ru-RU" dirty="0"/>
              <a:t> </a:t>
            </a:r>
            <a:r>
              <a:rPr lang="ru-RU" dirty="0" err="1"/>
              <a:t>етапах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індивіда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психотравматичних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 і є факторами,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призводять</a:t>
            </a:r>
            <a:r>
              <a:rPr lang="ru-RU" dirty="0"/>
              <a:t> до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депресії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Вони </a:t>
            </a:r>
            <a:r>
              <a:rPr lang="ru-RU" dirty="0" err="1"/>
              <a:t>носять</a:t>
            </a:r>
            <a:r>
              <a:rPr lang="ru-RU" dirty="0"/>
              <a:t> </a:t>
            </a:r>
            <a:r>
              <a:rPr lang="ru-RU" dirty="0" err="1"/>
              <a:t>первинний</a:t>
            </a:r>
            <a:r>
              <a:rPr lang="ru-RU" dirty="0"/>
              <a:t> характер, </a:t>
            </a:r>
            <a:r>
              <a:rPr lang="ru-RU" dirty="0" err="1"/>
              <a:t>сприяючи</a:t>
            </a:r>
            <a:r>
              <a:rPr lang="ru-RU" dirty="0"/>
              <a:t> </a:t>
            </a:r>
            <a:r>
              <a:rPr lang="ru-RU" dirty="0" err="1"/>
              <a:t>виникненню</a:t>
            </a:r>
            <a:r>
              <a:rPr lang="ru-RU" dirty="0"/>
              <a:t> «</a:t>
            </a:r>
            <a:r>
              <a:rPr lang="ru-RU" dirty="0" err="1"/>
              <a:t>вторинних</a:t>
            </a:r>
            <a:r>
              <a:rPr lang="ru-RU" dirty="0"/>
              <a:t>» </a:t>
            </a:r>
            <a:r>
              <a:rPr lang="ru-RU" dirty="0" err="1"/>
              <a:t>автоматизованих</a:t>
            </a:r>
            <a:r>
              <a:rPr lang="ru-RU" dirty="0"/>
              <a:t> думок, </a:t>
            </a:r>
            <a:r>
              <a:rPr lang="ru-RU" dirty="0" err="1"/>
              <a:t>пов’язаних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негативними</a:t>
            </a:r>
            <a:r>
              <a:rPr lang="ru-RU" dirty="0"/>
              <a:t> </a:t>
            </a:r>
            <a:r>
              <a:rPr lang="ru-RU" dirty="0" err="1"/>
              <a:t>оцінками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, поточного моменту і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майбутнього</a:t>
            </a:r>
            <a:r>
              <a:rPr lang="ru-RU" dirty="0"/>
              <a:t> – т. </a:t>
            </a:r>
            <a:r>
              <a:rPr lang="ru-RU" dirty="0" err="1"/>
              <a:t>зв</a:t>
            </a:r>
            <a:r>
              <a:rPr lang="ru-RU" dirty="0"/>
              <a:t>. «</a:t>
            </a:r>
            <a:r>
              <a:rPr lang="ru-RU" dirty="0" err="1"/>
              <a:t>когнітивна</a:t>
            </a:r>
            <a:r>
              <a:rPr lang="ru-RU" dirty="0"/>
              <a:t> </a:t>
            </a:r>
            <a:r>
              <a:rPr lang="ru-RU" dirty="0" err="1"/>
              <a:t>тріада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3704402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145" y="892629"/>
            <a:ext cx="10627255" cy="494937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err="1"/>
              <a:t>Безвольність</a:t>
            </a:r>
            <a:r>
              <a:rPr lang="ru-RU" dirty="0"/>
              <a:t>,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бажань</a:t>
            </a:r>
            <a:r>
              <a:rPr lang="ru-RU" dirty="0"/>
              <a:t> (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мотивації</a:t>
            </a:r>
            <a:r>
              <a:rPr lang="ru-RU" dirty="0"/>
              <a:t>), </a:t>
            </a:r>
            <a:r>
              <a:rPr lang="ru-RU" dirty="0" err="1"/>
              <a:t>безнадійність</a:t>
            </a:r>
            <a:r>
              <a:rPr lang="ru-RU" dirty="0"/>
              <a:t> А. Бек </a:t>
            </a:r>
            <a:r>
              <a:rPr lang="ru-RU" dirty="0" err="1"/>
              <a:t>пояснює</a:t>
            </a:r>
            <a:r>
              <a:rPr lang="ru-RU" dirty="0"/>
              <a:t> </a:t>
            </a:r>
            <a:r>
              <a:rPr lang="ru-RU" dirty="0" err="1"/>
              <a:t>спотворенням</a:t>
            </a:r>
            <a:r>
              <a:rPr lang="ru-RU" dirty="0"/>
              <a:t> </a:t>
            </a:r>
            <a:r>
              <a:rPr lang="ru-RU" dirty="0" err="1"/>
              <a:t>когнітивних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. У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крайній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уникнення</a:t>
            </a:r>
            <a:r>
              <a:rPr lang="ru-RU" dirty="0"/>
              <a:t> проблем і </a:t>
            </a:r>
            <a:r>
              <a:rPr lang="ru-RU" dirty="0" err="1"/>
              <a:t>ситуацій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представляються</a:t>
            </a:r>
            <a:r>
              <a:rPr lang="ru-RU" dirty="0"/>
              <a:t> </a:t>
            </a:r>
            <a:r>
              <a:rPr lang="ru-RU" dirty="0" err="1"/>
              <a:t>нерозв’язними</a:t>
            </a:r>
            <a:r>
              <a:rPr lang="ru-RU" dirty="0"/>
              <a:t> і </a:t>
            </a:r>
            <a:r>
              <a:rPr lang="ru-RU" dirty="0" err="1"/>
              <a:t>нестерпними</a:t>
            </a:r>
            <a:r>
              <a:rPr lang="ru-RU" dirty="0"/>
              <a:t>,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суїцидальних</a:t>
            </a:r>
            <a:r>
              <a:rPr lang="ru-RU" dirty="0"/>
              <a:t> </a:t>
            </a:r>
            <a:r>
              <a:rPr lang="ru-RU" dirty="0" err="1"/>
              <a:t>бажань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ru-RU" b="1" dirty="0" err="1">
                <a:solidFill>
                  <a:schemeClr val="bg1"/>
                </a:solidFill>
              </a:rPr>
              <a:t>Дослідження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здатності</a:t>
            </a:r>
            <a:r>
              <a:rPr lang="ru-RU" b="1" dirty="0">
                <a:solidFill>
                  <a:schemeClr val="bg1"/>
                </a:solidFill>
              </a:rPr>
              <a:t> до </a:t>
            </a:r>
            <a:r>
              <a:rPr lang="ru-RU" b="1" dirty="0" err="1">
                <a:solidFill>
                  <a:schemeClr val="bg1"/>
                </a:solidFill>
              </a:rPr>
              <a:t>переживання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безнадійності</a:t>
            </a:r>
            <a:r>
              <a:rPr lang="ru-RU" b="1" dirty="0">
                <a:solidFill>
                  <a:schemeClr val="bg1"/>
                </a:solidFill>
              </a:rPr>
              <a:t> і </a:t>
            </a:r>
            <a:r>
              <a:rPr lang="ru-RU" b="1" dirty="0" err="1">
                <a:solidFill>
                  <a:schemeClr val="bg1"/>
                </a:solidFill>
              </a:rPr>
              <a:t>негативне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ставлення</a:t>
            </a:r>
            <a:r>
              <a:rPr lang="ru-RU" b="1" dirty="0">
                <a:solidFill>
                  <a:schemeClr val="bg1"/>
                </a:solidFill>
              </a:rPr>
              <a:t> до </a:t>
            </a:r>
            <a:r>
              <a:rPr lang="ru-RU" b="1" dirty="0" err="1">
                <a:solidFill>
                  <a:schemeClr val="bg1"/>
                </a:solidFill>
              </a:rPr>
              <a:t>майбутнього</a:t>
            </a:r>
            <a:r>
              <a:rPr lang="ru-RU" b="1" dirty="0">
                <a:solidFill>
                  <a:schemeClr val="bg1"/>
                </a:solidFill>
              </a:rPr>
              <a:t>, на нашу думку, – одна з </a:t>
            </a:r>
            <a:r>
              <a:rPr lang="ru-RU" b="1" dirty="0" err="1">
                <a:solidFill>
                  <a:schemeClr val="bg1"/>
                </a:solidFill>
              </a:rPr>
              <a:t>перспективних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ідей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розроблених</a:t>
            </a:r>
            <a:r>
              <a:rPr lang="ru-RU" b="1" dirty="0">
                <a:solidFill>
                  <a:schemeClr val="bg1"/>
                </a:solidFill>
              </a:rPr>
              <a:t> у </a:t>
            </a:r>
            <a:r>
              <a:rPr lang="ru-RU" b="1" dirty="0" err="1">
                <a:solidFill>
                  <a:schemeClr val="bg1"/>
                </a:solidFill>
              </a:rPr>
              <a:t>контексті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когнітивного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підходу</a:t>
            </a:r>
            <a:r>
              <a:rPr lang="ru-RU" b="1" dirty="0">
                <a:solidFill>
                  <a:schemeClr val="bg1"/>
                </a:solidFill>
              </a:rPr>
              <a:t> до </a:t>
            </a:r>
            <a:r>
              <a:rPr lang="ru-RU" b="1" dirty="0" err="1">
                <a:solidFill>
                  <a:schemeClr val="bg1"/>
                </a:solidFill>
              </a:rPr>
              <a:t>проблеми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суїциду</a:t>
            </a:r>
            <a:r>
              <a:rPr lang="ru-RU" b="1" dirty="0">
                <a:solidFill>
                  <a:schemeClr val="bg1"/>
                </a:solidFill>
              </a:rPr>
              <a:t>. А. Бек </a:t>
            </a:r>
            <a:r>
              <a:rPr lang="ru-RU" b="1" dirty="0" err="1">
                <a:solidFill>
                  <a:schemeClr val="bg1"/>
                </a:solidFill>
              </a:rPr>
              <a:t>вважав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її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навіть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більш</a:t>
            </a:r>
            <a:r>
              <a:rPr lang="ru-RU" b="1" dirty="0">
                <a:solidFill>
                  <a:schemeClr val="bg1"/>
                </a:solidFill>
              </a:rPr>
              <a:t> репрезентативною в </a:t>
            </a:r>
            <a:r>
              <a:rPr lang="ru-RU" b="1" dirty="0" err="1">
                <a:solidFill>
                  <a:schemeClr val="bg1"/>
                </a:solidFill>
              </a:rPr>
              <a:t>прогнозі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суїциду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ніж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депресію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>
                <a:solidFill>
                  <a:schemeClr val="bg1"/>
                </a:solidFill>
              </a:rPr>
              <a:t>«</a:t>
            </a:r>
            <a:r>
              <a:rPr lang="ru-RU" b="1" dirty="0" err="1">
                <a:solidFill>
                  <a:schemeClr val="bg1"/>
                </a:solidFill>
              </a:rPr>
              <a:t>Безнадія</a:t>
            </a:r>
            <a:r>
              <a:rPr lang="ru-RU" b="1" dirty="0">
                <a:solidFill>
                  <a:schemeClr val="bg1"/>
                </a:solidFill>
              </a:rPr>
              <a:t> – </a:t>
            </a:r>
            <a:r>
              <a:rPr lang="ru-RU" b="1" dirty="0" err="1">
                <a:solidFill>
                  <a:schemeClr val="bg1"/>
                </a:solidFill>
              </a:rPr>
              <a:t>свого</a:t>
            </a:r>
            <a:r>
              <a:rPr lang="ru-RU" b="1" dirty="0">
                <a:solidFill>
                  <a:schemeClr val="bg1"/>
                </a:solidFill>
              </a:rPr>
              <a:t> роду ключ до </a:t>
            </a:r>
            <a:r>
              <a:rPr lang="ru-RU" b="1" dirty="0" err="1">
                <a:solidFill>
                  <a:schemeClr val="bg1"/>
                </a:solidFill>
              </a:rPr>
              <a:t>схильності</a:t>
            </a:r>
            <a:r>
              <a:rPr lang="ru-RU" b="1" dirty="0">
                <a:solidFill>
                  <a:schemeClr val="bg1"/>
                </a:solidFill>
              </a:rPr>
              <a:t> до </a:t>
            </a:r>
            <a:r>
              <a:rPr lang="ru-RU" b="1" dirty="0" err="1">
                <a:solidFill>
                  <a:schemeClr val="bg1"/>
                </a:solidFill>
              </a:rPr>
              <a:t>суїциду</a:t>
            </a:r>
            <a:r>
              <a:rPr lang="ru-RU" b="1" dirty="0">
                <a:solidFill>
                  <a:schemeClr val="bg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0375618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001486"/>
            <a:ext cx="9905999" cy="478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>
                <a:solidFill>
                  <a:schemeClr val="bg1"/>
                </a:solidFill>
              </a:rPr>
              <a:t>Стан </a:t>
            </a:r>
            <a:r>
              <a:rPr lang="ru-RU" u="sng" dirty="0" err="1">
                <a:solidFill>
                  <a:schemeClr val="bg1"/>
                </a:solidFill>
              </a:rPr>
              <a:t>безнадійності</a:t>
            </a:r>
            <a:r>
              <a:rPr lang="ru-RU" u="sng" dirty="0">
                <a:solidFill>
                  <a:schemeClr val="bg1"/>
                </a:solidFill>
              </a:rPr>
              <a:t> </a:t>
            </a:r>
            <a:r>
              <a:rPr lang="ru-RU" u="sng" dirty="0" err="1">
                <a:solidFill>
                  <a:schemeClr val="bg1"/>
                </a:solidFill>
              </a:rPr>
              <a:t>включає</a:t>
            </a:r>
            <a:r>
              <a:rPr lang="ru-RU" u="sng" dirty="0">
                <a:solidFill>
                  <a:schemeClr val="bg1"/>
                </a:solidFill>
              </a:rPr>
              <a:t> два </a:t>
            </a:r>
            <a:r>
              <a:rPr lang="ru-RU" u="sng" dirty="0" err="1">
                <a:solidFill>
                  <a:schemeClr val="bg1"/>
                </a:solidFill>
              </a:rPr>
              <a:t>основні</a:t>
            </a:r>
            <a:r>
              <a:rPr lang="ru-RU" u="sng" dirty="0">
                <a:solidFill>
                  <a:schemeClr val="bg1"/>
                </a:solidFill>
              </a:rPr>
              <a:t> </a:t>
            </a:r>
            <a:r>
              <a:rPr lang="ru-RU" u="sng" dirty="0" err="1">
                <a:solidFill>
                  <a:schemeClr val="bg1"/>
                </a:solidFill>
              </a:rPr>
              <a:t>компоненти</a:t>
            </a:r>
            <a:r>
              <a:rPr lang="ru-RU" u="sng" dirty="0">
                <a:solidFill>
                  <a:schemeClr val="bg1"/>
                </a:solidFill>
              </a:rPr>
              <a:t>: </a:t>
            </a:r>
            <a:endParaRPr lang="ru-RU" u="sng" dirty="0" smtClean="0">
              <a:solidFill>
                <a:schemeClr val="bg1"/>
              </a:solidFill>
            </a:endParaRPr>
          </a:p>
          <a:p>
            <a:pPr marL="457200" indent="-457200">
              <a:buAutoNum type="arabicParenR"/>
            </a:pPr>
            <a:r>
              <a:rPr lang="ru-RU" u="sng" dirty="0" err="1" smtClean="0">
                <a:solidFill>
                  <a:schemeClr val="bg1"/>
                </a:solidFill>
              </a:rPr>
              <a:t>песимістичні</a:t>
            </a:r>
            <a:r>
              <a:rPr lang="ru-RU" u="sng" dirty="0" smtClean="0">
                <a:solidFill>
                  <a:schemeClr val="bg1"/>
                </a:solidFill>
              </a:rPr>
              <a:t> </a:t>
            </a:r>
            <a:r>
              <a:rPr lang="ru-RU" u="sng" dirty="0">
                <a:solidFill>
                  <a:schemeClr val="bg1"/>
                </a:solidFill>
              </a:rPr>
              <a:t>установки </a:t>
            </a:r>
            <a:r>
              <a:rPr lang="ru-RU" u="sng" dirty="0" err="1">
                <a:solidFill>
                  <a:schemeClr val="bg1"/>
                </a:solidFill>
              </a:rPr>
              <a:t>щодо</a:t>
            </a:r>
            <a:r>
              <a:rPr lang="ru-RU" u="sng" dirty="0">
                <a:solidFill>
                  <a:schemeClr val="bg1"/>
                </a:solidFill>
              </a:rPr>
              <a:t> </a:t>
            </a:r>
            <a:r>
              <a:rPr lang="ru-RU" u="sng" dirty="0" err="1">
                <a:solidFill>
                  <a:schemeClr val="bg1"/>
                </a:solidFill>
              </a:rPr>
              <a:t>майбутнього</a:t>
            </a:r>
            <a:r>
              <a:rPr lang="ru-RU" u="sng" dirty="0">
                <a:solidFill>
                  <a:schemeClr val="bg1"/>
                </a:solidFill>
              </a:rPr>
              <a:t>; </a:t>
            </a:r>
            <a:endParaRPr lang="ru-RU" u="sng" dirty="0" smtClean="0">
              <a:solidFill>
                <a:schemeClr val="bg1"/>
              </a:solidFill>
            </a:endParaRPr>
          </a:p>
          <a:p>
            <a:pPr marL="457200" indent="-457200">
              <a:buAutoNum type="arabicParenR"/>
            </a:pPr>
            <a:r>
              <a:rPr lang="ru-RU" u="sng" dirty="0" smtClean="0">
                <a:solidFill>
                  <a:schemeClr val="bg1"/>
                </a:solidFill>
              </a:rPr>
              <a:t> </a:t>
            </a:r>
            <a:r>
              <a:rPr lang="ru-RU" u="sng" dirty="0" err="1">
                <a:solidFill>
                  <a:schemeClr val="bg1"/>
                </a:solidFill>
              </a:rPr>
              <a:t>відчуття</a:t>
            </a:r>
            <a:r>
              <a:rPr lang="ru-RU" u="sng" dirty="0">
                <a:solidFill>
                  <a:schemeClr val="bg1"/>
                </a:solidFill>
              </a:rPr>
              <a:t> </a:t>
            </a:r>
            <a:r>
              <a:rPr lang="ru-RU" u="sng" dirty="0" err="1">
                <a:solidFill>
                  <a:schemeClr val="bg1"/>
                </a:solidFill>
              </a:rPr>
              <a:t>безпорадності</a:t>
            </a:r>
            <a:r>
              <a:rPr lang="ru-RU" u="sng" dirty="0">
                <a:solidFill>
                  <a:schemeClr val="bg1"/>
                </a:solidFill>
              </a:rPr>
              <a:t> перед </a:t>
            </a:r>
            <a:r>
              <a:rPr lang="ru-RU" u="sng" dirty="0" err="1">
                <a:solidFill>
                  <a:schemeClr val="bg1"/>
                </a:solidFill>
              </a:rPr>
              <a:t>очікуваними</a:t>
            </a:r>
            <a:r>
              <a:rPr lang="ru-RU" u="sng" dirty="0">
                <a:solidFill>
                  <a:schemeClr val="bg1"/>
                </a:solidFill>
              </a:rPr>
              <a:t> </a:t>
            </a:r>
            <a:r>
              <a:rPr lang="ru-RU" u="sng" dirty="0" err="1">
                <a:solidFill>
                  <a:schemeClr val="bg1"/>
                </a:solidFill>
              </a:rPr>
              <a:t>негативними</a:t>
            </a:r>
            <a:r>
              <a:rPr lang="ru-RU" u="sng" dirty="0">
                <a:solidFill>
                  <a:schemeClr val="bg1"/>
                </a:solidFill>
              </a:rPr>
              <a:t> </a:t>
            </a:r>
            <a:r>
              <a:rPr lang="ru-RU" u="sng" dirty="0" err="1">
                <a:solidFill>
                  <a:schemeClr val="bg1"/>
                </a:solidFill>
              </a:rPr>
              <a:t>подіями</a:t>
            </a:r>
            <a:r>
              <a:rPr lang="ru-RU" u="sng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bg1"/>
                </a:solidFill>
              </a:rPr>
              <a:t> </a:t>
            </a:r>
            <a:r>
              <a:rPr lang="ru-RU" u="sng" dirty="0" err="1">
                <a:solidFill>
                  <a:schemeClr val="bg1"/>
                </a:solidFill>
              </a:rPr>
              <a:t>Безнадія</a:t>
            </a:r>
            <a:r>
              <a:rPr lang="ru-RU" u="sng" dirty="0">
                <a:solidFill>
                  <a:schemeClr val="bg1"/>
                </a:solidFill>
              </a:rPr>
              <a:t> </a:t>
            </a:r>
            <a:r>
              <a:rPr lang="ru-RU" u="sng" dirty="0" err="1">
                <a:solidFill>
                  <a:schemeClr val="bg1"/>
                </a:solidFill>
              </a:rPr>
              <a:t>являє</a:t>
            </a:r>
            <a:r>
              <a:rPr lang="ru-RU" u="sng" dirty="0">
                <a:solidFill>
                  <a:schemeClr val="bg1"/>
                </a:solidFill>
              </a:rPr>
              <a:t> собою </a:t>
            </a:r>
            <a:r>
              <a:rPr lang="ru-RU" u="sng" dirty="0" err="1">
                <a:solidFill>
                  <a:schemeClr val="bg1"/>
                </a:solidFill>
              </a:rPr>
              <a:t>когнітивний</a:t>
            </a:r>
            <a:r>
              <a:rPr lang="ru-RU" u="sng" dirty="0">
                <a:solidFill>
                  <a:schemeClr val="bg1"/>
                </a:solidFill>
              </a:rPr>
              <a:t> феномен, </a:t>
            </a:r>
            <a:r>
              <a:rPr lang="ru-RU" u="sng" dirty="0" err="1">
                <a:solidFill>
                  <a:schemeClr val="bg1"/>
                </a:solidFill>
              </a:rPr>
              <a:t>незважаючи</a:t>
            </a:r>
            <a:r>
              <a:rPr lang="ru-RU" u="sng" dirty="0">
                <a:solidFill>
                  <a:schemeClr val="bg1"/>
                </a:solidFill>
              </a:rPr>
              <a:t> на </a:t>
            </a:r>
            <a:r>
              <a:rPr lang="ru-RU" u="sng" dirty="0" err="1">
                <a:solidFill>
                  <a:schemeClr val="bg1"/>
                </a:solidFill>
              </a:rPr>
              <a:t>його</a:t>
            </a:r>
            <a:r>
              <a:rPr lang="ru-RU" u="sng" dirty="0">
                <a:solidFill>
                  <a:schemeClr val="bg1"/>
                </a:solidFill>
              </a:rPr>
              <a:t> </a:t>
            </a:r>
            <a:r>
              <a:rPr lang="ru-RU" u="sng" dirty="0" err="1">
                <a:solidFill>
                  <a:schemeClr val="bg1"/>
                </a:solidFill>
              </a:rPr>
              <a:t>зв’язок</a:t>
            </a:r>
            <a:r>
              <a:rPr lang="ru-RU" u="sng" dirty="0">
                <a:solidFill>
                  <a:schemeClr val="bg1"/>
                </a:solidFill>
              </a:rPr>
              <a:t> </a:t>
            </a:r>
            <a:r>
              <a:rPr lang="ru-RU" u="sng" dirty="0" err="1">
                <a:solidFill>
                  <a:schemeClr val="bg1"/>
                </a:solidFill>
              </a:rPr>
              <a:t>із</a:t>
            </a:r>
            <a:r>
              <a:rPr lang="ru-RU" u="sng" dirty="0">
                <a:solidFill>
                  <a:schemeClr val="bg1"/>
                </a:solidFill>
              </a:rPr>
              <a:t> </a:t>
            </a:r>
            <a:r>
              <a:rPr lang="ru-RU" u="sng" dirty="0" err="1">
                <a:solidFill>
                  <a:schemeClr val="bg1"/>
                </a:solidFill>
              </a:rPr>
              <a:t>негативними</a:t>
            </a:r>
            <a:r>
              <a:rPr lang="ru-RU" u="sng" dirty="0">
                <a:solidFill>
                  <a:schemeClr val="bg1"/>
                </a:solidFill>
              </a:rPr>
              <a:t> </a:t>
            </a:r>
            <a:r>
              <a:rPr lang="ru-RU" u="sng" dirty="0" err="1">
                <a:solidFill>
                  <a:schemeClr val="bg1"/>
                </a:solidFill>
              </a:rPr>
              <a:t>емоційними</a:t>
            </a:r>
            <a:r>
              <a:rPr lang="ru-RU" u="sng" dirty="0">
                <a:solidFill>
                  <a:schemeClr val="bg1"/>
                </a:solidFill>
              </a:rPr>
              <a:t> </a:t>
            </a:r>
            <a:r>
              <a:rPr lang="ru-RU" u="sng" dirty="0" err="1" smtClean="0">
                <a:solidFill>
                  <a:schemeClr val="bg1"/>
                </a:solidFill>
              </a:rPr>
              <a:t>переживаннями</a:t>
            </a:r>
            <a:r>
              <a:rPr lang="ru-RU" u="sng" dirty="0" smtClean="0">
                <a:solidFill>
                  <a:schemeClr val="bg1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ru-RU" u="sng" dirty="0" smtClean="0">
                <a:solidFill>
                  <a:schemeClr val="bg1"/>
                </a:solidFill>
              </a:rPr>
              <a:t>Тим </a:t>
            </a:r>
            <a:r>
              <a:rPr lang="ru-RU" u="sng" dirty="0">
                <a:solidFill>
                  <a:schemeClr val="bg1"/>
                </a:solidFill>
              </a:rPr>
              <a:t>часом </a:t>
            </a:r>
            <a:r>
              <a:rPr lang="ru-RU" u="sng" dirty="0" err="1">
                <a:solidFill>
                  <a:schemeClr val="bg1"/>
                </a:solidFill>
              </a:rPr>
              <a:t>диференціальна</a:t>
            </a:r>
            <a:r>
              <a:rPr lang="ru-RU" u="sng" dirty="0">
                <a:solidFill>
                  <a:schemeClr val="bg1"/>
                </a:solidFill>
              </a:rPr>
              <a:t> </a:t>
            </a:r>
            <a:r>
              <a:rPr lang="ru-RU" u="sng" dirty="0" err="1">
                <a:solidFill>
                  <a:schemeClr val="bg1"/>
                </a:solidFill>
              </a:rPr>
              <a:t>теорія</a:t>
            </a:r>
            <a:r>
              <a:rPr lang="ru-RU" u="sng" dirty="0">
                <a:solidFill>
                  <a:schemeClr val="bg1"/>
                </a:solidFill>
              </a:rPr>
              <a:t> </a:t>
            </a:r>
            <a:r>
              <a:rPr lang="ru-RU" u="sng" dirty="0" err="1">
                <a:solidFill>
                  <a:schemeClr val="bg1"/>
                </a:solidFill>
              </a:rPr>
              <a:t>емоцій</a:t>
            </a:r>
            <a:r>
              <a:rPr lang="ru-RU" u="sng" dirty="0">
                <a:solidFill>
                  <a:schemeClr val="bg1"/>
                </a:solidFill>
              </a:rPr>
              <a:t>, </a:t>
            </a:r>
            <a:r>
              <a:rPr lang="ru-RU" u="sng" dirty="0" err="1">
                <a:solidFill>
                  <a:schemeClr val="bg1"/>
                </a:solidFill>
              </a:rPr>
              <a:t>кажучи</a:t>
            </a:r>
            <a:r>
              <a:rPr lang="ru-RU" u="sng" dirty="0">
                <a:solidFill>
                  <a:schemeClr val="bg1"/>
                </a:solidFill>
              </a:rPr>
              <a:t> про </a:t>
            </a:r>
            <a:r>
              <a:rPr lang="ru-RU" u="sng" dirty="0" err="1">
                <a:solidFill>
                  <a:schemeClr val="bg1"/>
                </a:solidFill>
              </a:rPr>
              <a:t>надію</a:t>
            </a:r>
            <a:r>
              <a:rPr lang="ru-RU" u="sng" dirty="0">
                <a:solidFill>
                  <a:schemeClr val="bg1"/>
                </a:solidFill>
              </a:rPr>
              <a:t> (і, </a:t>
            </a:r>
            <a:r>
              <a:rPr lang="ru-RU" u="sng" dirty="0" err="1">
                <a:solidFill>
                  <a:schemeClr val="bg1"/>
                </a:solidFill>
              </a:rPr>
              <a:t>відповідно</a:t>
            </a:r>
            <a:r>
              <a:rPr lang="ru-RU" u="sng" dirty="0">
                <a:solidFill>
                  <a:schemeClr val="bg1"/>
                </a:solidFill>
              </a:rPr>
              <a:t>, </a:t>
            </a:r>
            <a:r>
              <a:rPr lang="ru-RU" u="sng" dirty="0" err="1">
                <a:solidFill>
                  <a:schemeClr val="bg1"/>
                </a:solidFill>
              </a:rPr>
              <a:t>безнадійність</a:t>
            </a:r>
            <a:r>
              <a:rPr lang="ru-RU" u="sng" dirty="0">
                <a:solidFill>
                  <a:schemeClr val="bg1"/>
                </a:solidFill>
              </a:rPr>
              <a:t>), </a:t>
            </a:r>
            <a:r>
              <a:rPr lang="ru-RU" u="sng" dirty="0" err="1">
                <a:solidFill>
                  <a:schemeClr val="bg1"/>
                </a:solidFill>
              </a:rPr>
              <a:t>пов’язує</a:t>
            </a:r>
            <a:r>
              <a:rPr lang="ru-RU" u="sng" dirty="0">
                <a:solidFill>
                  <a:schemeClr val="bg1"/>
                </a:solidFill>
              </a:rPr>
              <a:t> </a:t>
            </a:r>
            <a:r>
              <a:rPr lang="ru-RU" u="sng" dirty="0" err="1">
                <a:solidFill>
                  <a:schemeClr val="bg1"/>
                </a:solidFill>
              </a:rPr>
              <a:t>афективні</a:t>
            </a:r>
            <a:r>
              <a:rPr lang="ru-RU" u="sng" dirty="0">
                <a:solidFill>
                  <a:schemeClr val="bg1"/>
                </a:solidFill>
              </a:rPr>
              <a:t> й </a:t>
            </a:r>
            <a:r>
              <a:rPr lang="ru-RU" u="sng" dirty="0" err="1">
                <a:solidFill>
                  <a:schemeClr val="bg1"/>
                </a:solidFill>
              </a:rPr>
              <a:t>когнітивні</a:t>
            </a:r>
            <a:r>
              <a:rPr lang="ru-RU" u="sng" dirty="0">
                <a:solidFill>
                  <a:schemeClr val="bg1"/>
                </a:solidFill>
              </a:rPr>
              <a:t> </a:t>
            </a:r>
            <a:r>
              <a:rPr lang="ru-RU" u="sng" dirty="0" err="1">
                <a:solidFill>
                  <a:schemeClr val="bg1"/>
                </a:solidFill>
              </a:rPr>
              <a:t>процеси</a:t>
            </a:r>
            <a:r>
              <a:rPr lang="ru-RU" u="sng" dirty="0">
                <a:solidFill>
                  <a:schemeClr val="bg1"/>
                </a:solidFill>
              </a:rPr>
              <a:t> </a:t>
            </a:r>
            <a:r>
              <a:rPr lang="ru-RU" u="sng" dirty="0" err="1" smtClean="0">
                <a:solidFill>
                  <a:schemeClr val="bg1"/>
                </a:solidFill>
              </a:rPr>
              <a:t>воєдино</a:t>
            </a:r>
            <a:r>
              <a:rPr lang="ru-RU" u="sng" dirty="0" smtClean="0">
                <a:solidFill>
                  <a:schemeClr val="bg1"/>
                </a:solidFill>
              </a:rPr>
              <a:t>.</a:t>
            </a:r>
            <a:endParaRPr lang="ru-RU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184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Медична (</a:t>
            </a:r>
            <a:r>
              <a:rPr lang="ru-RU" dirty="0" err="1"/>
              <a:t>психопатологічна</a:t>
            </a:r>
            <a:r>
              <a:rPr lang="ru-RU" dirty="0"/>
              <a:t>, </a:t>
            </a:r>
            <a:r>
              <a:rPr lang="ru-RU" dirty="0" err="1"/>
              <a:t>клініко-психологічна</a:t>
            </a:r>
            <a:r>
              <a:rPr lang="ru-RU" dirty="0"/>
              <a:t>) </a:t>
            </a:r>
            <a:r>
              <a:rPr lang="ru-RU" dirty="0" err="1"/>
              <a:t>концепція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dirty="0" err="1"/>
              <a:t>виходить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самогубці</a:t>
            </a:r>
            <a:r>
              <a:rPr lang="ru-RU" dirty="0"/>
              <a:t> – </a:t>
            </a:r>
            <a:r>
              <a:rPr lang="ru-RU" dirty="0" err="1"/>
              <a:t>душевнохворі</a:t>
            </a:r>
            <a:r>
              <a:rPr lang="ru-RU" dirty="0"/>
              <a:t> люди, а </a:t>
            </a:r>
            <a:r>
              <a:rPr lang="ru-RU" dirty="0" err="1"/>
              <a:t>суїцидальні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– прояви </a:t>
            </a:r>
            <a:r>
              <a:rPr lang="ru-RU" dirty="0" err="1"/>
              <a:t>гострих</a:t>
            </a:r>
            <a:r>
              <a:rPr lang="ru-RU" dirty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хронічних</a:t>
            </a:r>
            <a:r>
              <a:rPr lang="ru-RU" dirty="0" smtClean="0"/>
              <a:t>  </a:t>
            </a:r>
            <a:r>
              <a:rPr lang="ru-RU" dirty="0" err="1" smtClean="0"/>
              <a:t>психічних</a:t>
            </a:r>
            <a:r>
              <a:rPr lang="ru-RU" dirty="0" smtClean="0"/>
              <a:t> </a:t>
            </a:r>
            <a:r>
              <a:rPr lang="ru-RU" dirty="0" err="1"/>
              <a:t>розладів</a:t>
            </a:r>
            <a:r>
              <a:rPr lang="ru-RU" dirty="0"/>
              <a:t>. </a:t>
            </a:r>
            <a:r>
              <a:rPr lang="ru-RU" dirty="0" err="1"/>
              <a:t>Витоки</a:t>
            </a:r>
            <a:r>
              <a:rPr lang="ru-RU" dirty="0"/>
              <a:t> </a:t>
            </a:r>
            <a:r>
              <a:rPr lang="ru-RU" dirty="0" err="1"/>
              <a:t>медичної</a:t>
            </a:r>
            <a:r>
              <a:rPr lang="ru-RU" dirty="0"/>
              <a:t> </a:t>
            </a:r>
            <a:r>
              <a:rPr lang="ru-RU" dirty="0" err="1"/>
              <a:t>парадигми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в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чудових</a:t>
            </a:r>
            <a:r>
              <a:rPr lang="ru-RU" dirty="0"/>
              <a:t> </a:t>
            </a:r>
            <a:r>
              <a:rPr lang="ru-RU" dirty="0" err="1" smtClean="0"/>
              <a:t>французьких</a:t>
            </a:r>
            <a:r>
              <a:rPr lang="ru-RU" dirty="0" smtClean="0"/>
              <a:t> </a:t>
            </a:r>
            <a:r>
              <a:rPr lang="ru-RU" dirty="0" err="1" smtClean="0"/>
              <a:t>психіатрів</a:t>
            </a:r>
            <a:r>
              <a:rPr lang="ru-RU" dirty="0" smtClean="0"/>
              <a:t> </a:t>
            </a:r>
            <a:r>
              <a:rPr lang="ru-RU" dirty="0"/>
              <a:t>початку ХІХ ст.: Ф. </a:t>
            </a:r>
            <a:r>
              <a:rPr lang="ru-RU" dirty="0" err="1"/>
              <a:t>Пінеля</a:t>
            </a:r>
            <a:r>
              <a:rPr lang="ru-RU" dirty="0"/>
              <a:t> й </a:t>
            </a:r>
            <a:r>
              <a:rPr lang="ru-RU" dirty="0" smtClean="0"/>
              <a:t>особливо Ж</a:t>
            </a:r>
            <a:r>
              <a:rPr lang="ru-RU" dirty="0"/>
              <a:t>.-Е. </a:t>
            </a:r>
            <a:r>
              <a:rPr lang="ru-RU" dirty="0" err="1"/>
              <a:t>Ескіроля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англійського</a:t>
            </a:r>
            <a:r>
              <a:rPr lang="ru-RU" dirty="0"/>
              <a:t> </a:t>
            </a:r>
            <a:r>
              <a:rPr lang="ru-RU" dirty="0" err="1"/>
              <a:t>лікаря</a:t>
            </a:r>
            <a:r>
              <a:rPr lang="ru-RU" dirty="0"/>
              <a:t> Ф. </a:t>
            </a:r>
            <a:r>
              <a:rPr lang="ru-RU" dirty="0" err="1"/>
              <a:t>Вінслоу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408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934" y="246742"/>
            <a:ext cx="11667066" cy="642982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600" dirty="0" err="1"/>
              <a:t>Соціологічна</a:t>
            </a:r>
            <a:r>
              <a:rPr lang="ru-RU" sz="2600" dirty="0"/>
              <a:t> </a:t>
            </a:r>
            <a:r>
              <a:rPr lang="ru-RU" sz="2600" dirty="0" err="1"/>
              <a:t>концепція</a:t>
            </a:r>
            <a:r>
              <a:rPr lang="ru-RU" sz="2600" dirty="0"/>
              <a:t> </a:t>
            </a:r>
            <a:r>
              <a:rPr lang="ru-RU" sz="2600" dirty="0" err="1"/>
              <a:t>Творцем</a:t>
            </a:r>
            <a:r>
              <a:rPr lang="ru-RU" sz="2600" dirty="0"/>
              <a:t> </a:t>
            </a:r>
            <a:r>
              <a:rPr lang="ru-RU" sz="2600" dirty="0" err="1"/>
              <a:t>соціологічного</a:t>
            </a:r>
            <a:r>
              <a:rPr lang="ru-RU" sz="2600" dirty="0"/>
              <a:t> </a:t>
            </a:r>
            <a:r>
              <a:rPr lang="ru-RU" sz="2600" dirty="0" err="1"/>
              <a:t>підходу</a:t>
            </a:r>
            <a:r>
              <a:rPr lang="ru-RU" sz="2600" dirty="0"/>
              <a:t> є </a:t>
            </a:r>
            <a:r>
              <a:rPr lang="ru-RU" sz="2600" dirty="0" err="1"/>
              <a:t>французький</a:t>
            </a:r>
            <a:r>
              <a:rPr lang="ru-RU" sz="2600" dirty="0"/>
              <a:t> </a:t>
            </a:r>
            <a:r>
              <a:rPr lang="ru-RU" sz="2600" dirty="0" err="1"/>
              <a:t>соціолог</a:t>
            </a:r>
            <a:r>
              <a:rPr lang="ru-RU" sz="2600" dirty="0"/>
              <a:t> Е. </a:t>
            </a:r>
            <a:r>
              <a:rPr lang="ru-RU" sz="2600" dirty="0" smtClean="0"/>
              <a:t>Дюркгейм</a:t>
            </a:r>
          </a:p>
          <a:p>
            <a:pPr marL="0" indent="0" algn="just">
              <a:buNone/>
            </a:pPr>
            <a:endParaRPr lang="uk-UA" sz="2600" dirty="0"/>
          </a:p>
          <a:p>
            <a:pPr marL="0" indent="0" algn="just">
              <a:buNone/>
            </a:pPr>
            <a:r>
              <a:rPr lang="ru-RU" sz="2600" dirty="0"/>
              <a:t>Е. Дюркгейм </a:t>
            </a:r>
            <a:r>
              <a:rPr lang="ru-RU" sz="2600" dirty="0" err="1"/>
              <a:t>заперечує</a:t>
            </a:r>
            <a:r>
              <a:rPr lang="ru-RU" sz="2600" dirty="0"/>
              <a:t> «</a:t>
            </a:r>
            <a:r>
              <a:rPr lang="ru-RU" sz="2600" dirty="0" err="1"/>
              <a:t>наявний</a:t>
            </a:r>
            <a:r>
              <a:rPr lang="ru-RU" sz="2600" dirty="0"/>
              <a:t> </a:t>
            </a:r>
            <a:r>
              <a:rPr lang="ru-RU" sz="2600" dirty="0" err="1"/>
              <a:t>зв’язок</a:t>
            </a:r>
            <a:r>
              <a:rPr lang="ru-RU" sz="2600" dirty="0"/>
              <a:t>» </a:t>
            </a:r>
            <a:r>
              <a:rPr lang="ru-RU" sz="2600" dirty="0" err="1"/>
              <a:t>між</a:t>
            </a:r>
            <a:r>
              <a:rPr lang="ru-RU" sz="2600" dirty="0"/>
              <a:t> </a:t>
            </a:r>
            <a:r>
              <a:rPr lang="ru-RU" sz="2600" dirty="0" err="1"/>
              <a:t>самогубством</a:t>
            </a:r>
            <a:r>
              <a:rPr lang="ru-RU" sz="2600" dirty="0"/>
              <a:t> як </a:t>
            </a:r>
            <a:r>
              <a:rPr lang="ru-RU" sz="2600" dirty="0" err="1"/>
              <a:t>індивідуальним</a:t>
            </a:r>
            <a:r>
              <a:rPr lang="ru-RU" sz="2600" dirty="0"/>
              <a:t> актом і </a:t>
            </a:r>
            <a:r>
              <a:rPr lang="ru-RU" sz="2600" dirty="0" err="1"/>
              <a:t>самогубством</a:t>
            </a:r>
            <a:r>
              <a:rPr lang="ru-RU" sz="2600" dirty="0"/>
              <a:t> як </a:t>
            </a:r>
            <a:r>
              <a:rPr lang="ru-RU" sz="2600" dirty="0" err="1"/>
              <a:t>колективним</a:t>
            </a:r>
            <a:r>
              <a:rPr lang="ru-RU" sz="2600" dirty="0"/>
              <a:t> </a:t>
            </a:r>
            <a:r>
              <a:rPr lang="ru-RU" sz="2600" dirty="0" err="1"/>
              <a:t>явищем</a:t>
            </a:r>
            <a:r>
              <a:rPr lang="ru-RU" sz="2600" dirty="0" smtClean="0"/>
              <a:t>.</a:t>
            </a:r>
          </a:p>
          <a:p>
            <a:pPr marL="0" indent="0" algn="just">
              <a:buNone/>
            </a:pPr>
            <a:endParaRPr lang="uk-UA" sz="2600" dirty="0"/>
          </a:p>
          <a:p>
            <a:pPr marL="0" indent="0" algn="just">
              <a:buNone/>
            </a:pPr>
            <a:r>
              <a:rPr lang="ru-RU" sz="2600" dirty="0" err="1"/>
              <a:t>Водночас</a:t>
            </a:r>
            <a:r>
              <a:rPr lang="ru-RU" sz="2600" dirty="0"/>
              <a:t> </a:t>
            </a:r>
            <a:r>
              <a:rPr lang="ru-RU" sz="2600" dirty="0" err="1"/>
              <a:t>він</a:t>
            </a:r>
            <a:r>
              <a:rPr lang="ru-RU" sz="2600" dirty="0"/>
              <a:t> </a:t>
            </a:r>
            <a:r>
              <a:rPr lang="ru-RU" sz="2600" dirty="0" err="1"/>
              <a:t>чітко</a:t>
            </a:r>
            <a:r>
              <a:rPr lang="ru-RU" sz="2600" dirty="0"/>
              <a:t> проводить межу </a:t>
            </a:r>
            <a:r>
              <a:rPr lang="ru-RU" sz="2600" dirty="0" err="1"/>
              <a:t>між</a:t>
            </a:r>
            <a:r>
              <a:rPr lang="ru-RU" sz="2600" dirty="0"/>
              <a:t> ними. </a:t>
            </a:r>
            <a:r>
              <a:rPr lang="ru-RU" sz="2600" dirty="0" err="1"/>
              <a:t>Власне</a:t>
            </a:r>
            <a:r>
              <a:rPr lang="ru-RU" sz="2600" dirty="0"/>
              <a:t>, </a:t>
            </a:r>
            <a:r>
              <a:rPr lang="ru-RU" sz="2600" dirty="0" err="1"/>
              <a:t>визнаючи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самогубство</a:t>
            </a:r>
            <a:r>
              <a:rPr lang="ru-RU" sz="2600" dirty="0"/>
              <a:t> є </a:t>
            </a:r>
            <a:r>
              <a:rPr lang="ru-RU" sz="2600" dirty="0" err="1"/>
              <a:t>індивідуальним</a:t>
            </a:r>
            <a:r>
              <a:rPr lang="ru-RU" sz="2600" dirty="0"/>
              <a:t> актом, </a:t>
            </a:r>
            <a:r>
              <a:rPr lang="ru-RU" sz="2600" dirty="0" err="1"/>
              <a:t>джерелами</a:t>
            </a:r>
            <a:r>
              <a:rPr lang="ru-RU" sz="2600" dirty="0"/>
              <a:t> </a:t>
            </a:r>
            <a:r>
              <a:rPr lang="ru-RU" sz="2600" dirty="0" err="1"/>
              <a:t>його</a:t>
            </a:r>
            <a:r>
              <a:rPr lang="ru-RU" sz="2600" dirty="0"/>
              <a:t> </a:t>
            </a:r>
            <a:r>
              <a:rPr lang="ru-RU" sz="2600" dirty="0" err="1"/>
              <a:t>він</a:t>
            </a:r>
            <a:r>
              <a:rPr lang="ru-RU" sz="2600" dirty="0"/>
              <a:t> </a:t>
            </a:r>
            <a:r>
              <a:rPr lang="ru-RU" sz="2600" dirty="0" err="1"/>
              <a:t>вважав</a:t>
            </a:r>
            <a:r>
              <a:rPr lang="ru-RU" sz="2600" dirty="0"/>
              <a:t> </a:t>
            </a:r>
            <a:r>
              <a:rPr lang="ru-RU" sz="2600" dirty="0" err="1"/>
              <a:t>соціальне</a:t>
            </a:r>
            <a:r>
              <a:rPr lang="ru-RU" sz="2600" dirty="0"/>
              <a:t> </a:t>
            </a:r>
            <a:r>
              <a:rPr lang="ru-RU" sz="2600" dirty="0" err="1"/>
              <a:t>середовище</a:t>
            </a:r>
            <a:r>
              <a:rPr lang="ru-RU" sz="2600" dirty="0"/>
              <a:t>. </a:t>
            </a:r>
            <a:endParaRPr lang="ru-RU" sz="2600" dirty="0" smtClean="0"/>
          </a:p>
          <a:p>
            <a:pPr marL="0" indent="0" algn="just">
              <a:buNone/>
            </a:pPr>
            <a:r>
              <a:rPr lang="ru-RU" sz="2600" dirty="0" err="1" smtClean="0"/>
              <a:t>Керуючись</a:t>
            </a:r>
            <a:r>
              <a:rPr lang="ru-RU" sz="2600" dirty="0" smtClean="0"/>
              <a:t> </a:t>
            </a:r>
            <a:r>
              <a:rPr lang="ru-RU" sz="2600" dirty="0" err="1"/>
              <a:t>двома</a:t>
            </a:r>
            <a:r>
              <a:rPr lang="ru-RU" sz="2600" dirty="0"/>
              <a:t> </a:t>
            </a:r>
            <a:r>
              <a:rPr lang="ru-RU" sz="2600" dirty="0" err="1"/>
              <a:t>критеріями</a:t>
            </a:r>
            <a:r>
              <a:rPr lang="ru-RU" sz="2600" dirty="0"/>
              <a:t> – </a:t>
            </a:r>
            <a:r>
              <a:rPr lang="ru-RU" sz="2600" dirty="0" err="1"/>
              <a:t>соціальною</a:t>
            </a:r>
            <a:r>
              <a:rPr lang="ru-RU" sz="2600" dirty="0"/>
              <a:t> </a:t>
            </a:r>
            <a:r>
              <a:rPr lang="ru-RU" sz="2600" dirty="0" err="1"/>
              <a:t>інтеграцією</a:t>
            </a:r>
            <a:r>
              <a:rPr lang="ru-RU" sz="2600" dirty="0"/>
              <a:t> та </a:t>
            </a:r>
            <a:r>
              <a:rPr lang="ru-RU" sz="2600" dirty="0" err="1"/>
              <a:t>соціальною</a:t>
            </a:r>
            <a:r>
              <a:rPr lang="ru-RU" sz="2600" dirty="0"/>
              <a:t> </a:t>
            </a:r>
            <a:r>
              <a:rPr lang="ru-RU" sz="2600" dirty="0" err="1"/>
              <a:t>регуляцією</a:t>
            </a:r>
            <a:r>
              <a:rPr lang="ru-RU" sz="2600" dirty="0"/>
              <a:t> – </a:t>
            </a:r>
            <a:r>
              <a:rPr lang="ru-RU" sz="2600" dirty="0" err="1"/>
              <a:t>він</a:t>
            </a:r>
            <a:r>
              <a:rPr lang="ru-RU" sz="2600" dirty="0"/>
              <a:t> </a:t>
            </a:r>
            <a:r>
              <a:rPr lang="ru-RU" sz="2600" dirty="0" err="1"/>
              <a:t>виділяє</a:t>
            </a:r>
            <a:r>
              <a:rPr lang="ru-RU" sz="2600" dirty="0"/>
              <a:t> </a:t>
            </a:r>
            <a:r>
              <a:rPr lang="ru-RU" sz="2600" dirty="0" err="1"/>
              <a:t>чотири</a:t>
            </a:r>
            <a:r>
              <a:rPr lang="ru-RU" sz="2600" dirty="0"/>
              <a:t> </a:t>
            </a:r>
            <a:r>
              <a:rPr lang="ru-RU" sz="2600" dirty="0" err="1"/>
              <a:t>типи</a:t>
            </a:r>
            <a:r>
              <a:rPr lang="ru-RU" sz="2600" dirty="0"/>
              <a:t> </a:t>
            </a:r>
            <a:r>
              <a:rPr lang="ru-RU" sz="2600" dirty="0" err="1"/>
              <a:t>можливої</a:t>
            </a:r>
            <a:r>
              <a:rPr lang="ru-RU" sz="2600" dirty="0"/>
              <a:t> суїцидальної </a:t>
            </a:r>
            <a:r>
              <a:rPr lang="ru-RU" sz="2600" dirty="0" err="1"/>
              <a:t>поведінки</a:t>
            </a:r>
            <a:r>
              <a:rPr lang="ru-RU" sz="2600" dirty="0"/>
              <a:t>. </a:t>
            </a:r>
            <a:endParaRPr lang="ru-RU" sz="2600" dirty="0" smtClean="0"/>
          </a:p>
          <a:p>
            <a:pPr marL="0" indent="0" algn="just">
              <a:buNone/>
            </a:pPr>
            <a:r>
              <a:rPr lang="ru-RU" sz="2600" dirty="0" err="1" smtClean="0"/>
              <a:t>Перші</a:t>
            </a:r>
            <a:r>
              <a:rPr lang="ru-RU" sz="2600" dirty="0" smtClean="0"/>
              <a:t> </a:t>
            </a:r>
            <a:r>
              <a:rPr lang="ru-RU" sz="2600" dirty="0"/>
              <a:t>два </a:t>
            </a:r>
            <a:r>
              <a:rPr lang="ru-RU" sz="2600" dirty="0" err="1"/>
              <a:t>типи</a:t>
            </a:r>
            <a:r>
              <a:rPr lang="ru-RU" sz="2600" dirty="0"/>
              <a:t> </a:t>
            </a:r>
            <a:r>
              <a:rPr lang="ru-RU" sz="2600" dirty="0" err="1"/>
              <a:t>пов’язані</a:t>
            </a:r>
            <a:r>
              <a:rPr lang="ru-RU" sz="2600" dirty="0"/>
              <a:t> з </a:t>
            </a:r>
            <a:r>
              <a:rPr lang="ru-RU" sz="2600" dirty="0" err="1"/>
              <a:t>порушенням</a:t>
            </a:r>
            <a:r>
              <a:rPr lang="ru-RU" sz="2600" dirty="0"/>
              <a:t> </a:t>
            </a:r>
            <a:r>
              <a:rPr lang="ru-RU" sz="2600" dirty="0" err="1"/>
              <a:t>соціальної</a:t>
            </a:r>
            <a:r>
              <a:rPr lang="ru-RU" sz="2600" dirty="0"/>
              <a:t> </a:t>
            </a:r>
            <a:r>
              <a:rPr lang="ru-RU" sz="2600" dirty="0" err="1"/>
              <a:t>інтеграції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розуміється</a:t>
            </a:r>
            <a:r>
              <a:rPr lang="ru-RU" sz="2600" dirty="0"/>
              <a:t> як </a:t>
            </a:r>
            <a:r>
              <a:rPr lang="ru-RU" sz="2600" dirty="0" err="1"/>
              <a:t>ступінь</a:t>
            </a:r>
            <a:r>
              <a:rPr lang="ru-RU" sz="2600" dirty="0"/>
              <a:t> </a:t>
            </a:r>
            <a:r>
              <a:rPr lang="ru-RU" sz="2600" dirty="0" err="1"/>
              <a:t>залученості</a:t>
            </a:r>
            <a:r>
              <a:rPr lang="ru-RU" sz="2600" dirty="0"/>
              <a:t> </a:t>
            </a:r>
            <a:r>
              <a:rPr lang="ru-RU" sz="2600" dirty="0" err="1"/>
              <a:t>людини</a:t>
            </a:r>
            <a:r>
              <a:rPr lang="ru-RU" sz="2600" dirty="0"/>
              <a:t> в </a:t>
            </a:r>
            <a:r>
              <a:rPr lang="ru-RU" sz="2600" dirty="0" err="1"/>
              <a:t>суспільство</a:t>
            </a:r>
            <a:r>
              <a:rPr lang="ru-RU" sz="2600" dirty="0"/>
              <a:t>. </a:t>
            </a:r>
            <a:r>
              <a:rPr lang="ru-RU" sz="2600" dirty="0" err="1"/>
              <a:t>Це</a:t>
            </a:r>
            <a:r>
              <a:rPr lang="ru-RU" sz="2600" dirty="0"/>
              <a:t> </a:t>
            </a:r>
            <a:r>
              <a:rPr lang="ru-RU" sz="2600" dirty="0" err="1"/>
              <a:t>егоїстичне</a:t>
            </a:r>
            <a:r>
              <a:rPr lang="ru-RU" sz="2600" dirty="0"/>
              <a:t> (</a:t>
            </a:r>
            <a:r>
              <a:rPr lang="ru-RU" sz="2600" dirty="0" err="1"/>
              <a:t>соціальна</a:t>
            </a:r>
            <a:r>
              <a:rPr lang="ru-RU" sz="2600" dirty="0"/>
              <a:t> </a:t>
            </a:r>
            <a:r>
              <a:rPr lang="ru-RU" sz="2600" dirty="0" err="1"/>
              <a:t>інтеграція</a:t>
            </a:r>
            <a:r>
              <a:rPr lang="ru-RU" sz="2600" dirty="0"/>
              <a:t> </a:t>
            </a:r>
            <a:r>
              <a:rPr lang="ru-RU" sz="2600" dirty="0" err="1"/>
              <a:t>значно</a:t>
            </a:r>
            <a:r>
              <a:rPr lang="ru-RU" sz="2600" dirty="0"/>
              <a:t> </a:t>
            </a:r>
            <a:r>
              <a:rPr lang="ru-RU" sz="2600" dirty="0" err="1"/>
              <a:t>знижена</a:t>
            </a:r>
            <a:r>
              <a:rPr lang="ru-RU" sz="2600" dirty="0"/>
              <a:t>) й </a:t>
            </a:r>
            <a:r>
              <a:rPr lang="ru-RU" sz="2600" dirty="0" err="1"/>
              <a:t>альтруїстичне</a:t>
            </a:r>
            <a:r>
              <a:rPr lang="ru-RU" sz="2600" dirty="0"/>
              <a:t> (</a:t>
            </a:r>
            <a:r>
              <a:rPr lang="ru-RU" sz="2600" dirty="0" err="1"/>
              <a:t>соціальна</a:t>
            </a:r>
            <a:r>
              <a:rPr lang="ru-RU" sz="2600" dirty="0"/>
              <a:t> </a:t>
            </a:r>
            <a:r>
              <a:rPr lang="ru-RU" sz="2600" dirty="0" err="1"/>
              <a:t>інтеграція</a:t>
            </a:r>
            <a:r>
              <a:rPr lang="ru-RU" sz="2600" dirty="0"/>
              <a:t> </a:t>
            </a:r>
            <a:r>
              <a:rPr lang="ru-RU" sz="2600" dirty="0" err="1"/>
              <a:t>занадто</a:t>
            </a:r>
            <a:r>
              <a:rPr lang="ru-RU" sz="2600" dirty="0"/>
              <a:t> </a:t>
            </a:r>
            <a:r>
              <a:rPr lang="ru-RU" sz="2600" dirty="0" err="1"/>
              <a:t>висока</a:t>
            </a:r>
            <a:r>
              <a:rPr lang="ru-RU" sz="2600" dirty="0"/>
              <a:t>) </a:t>
            </a:r>
            <a:r>
              <a:rPr lang="ru-RU" sz="2600" dirty="0" err="1"/>
              <a:t>самогубство</a:t>
            </a:r>
            <a:r>
              <a:rPr lang="ru-RU" sz="2600" dirty="0"/>
              <a:t>. </a:t>
            </a:r>
            <a:endParaRPr lang="ru-RU" sz="2600" dirty="0" smtClean="0"/>
          </a:p>
          <a:p>
            <a:pPr marL="0" indent="0" algn="just">
              <a:buNone/>
            </a:pPr>
            <a:r>
              <a:rPr lang="ru-RU" sz="2600" dirty="0" smtClean="0"/>
              <a:t>Друга </a:t>
            </a:r>
            <a:r>
              <a:rPr lang="ru-RU" sz="2600" dirty="0" err="1"/>
              <a:t>діада</a:t>
            </a:r>
            <a:r>
              <a:rPr lang="ru-RU" sz="2600" dirty="0"/>
              <a:t> </a:t>
            </a:r>
            <a:r>
              <a:rPr lang="ru-RU" sz="2600" dirty="0" err="1"/>
              <a:t>пов’язана</a:t>
            </a:r>
            <a:r>
              <a:rPr lang="ru-RU" sz="2600" dirty="0"/>
              <a:t> з </a:t>
            </a:r>
            <a:r>
              <a:rPr lang="ru-RU" sz="2600" dirty="0" err="1"/>
              <a:t>порушенням</a:t>
            </a:r>
            <a:r>
              <a:rPr lang="ru-RU" sz="2600" dirty="0"/>
              <a:t> </a:t>
            </a:r>
            <a:r>
              <a:rPr lang="ru-RU" sz="2600" dirty="0" err="1"/>
              <a:t>соціальної</a:t>
            </a:r>
            <a:r>
              <a:rPr lang="ru-RU" sz="2600" dirty="0"/>
              <a:t> </a:t>
            </a:r>
            <a:r>
              <a:rPr lang="ru-RU" sz="2600" dirty="0" err="1"/>
              <a:t>регуляції</a:t>
            </a:r>
            <a:r>
              <a:rPr lang="ru-RU" sz="2600" dirty="0"/>
              <a:t>, </a:t>
            </a:r>
            <a:r>
              <a:rPr lang="ru-RU" sz="2600" dirty="0" err="1"/>
              <a:t>під</a:t>
            </a:r>
            <a:r>
              <a:rPr lang="ru-RU" sz="2600" dirty="0"/>
              <a:t> </a:t>
            </a:r>
            <a:r>
              <a:rPr lang="ru-RU" sz="2600" dirty="0" err="1"/>
              <a:t>якою</a:t>
            </a:r>
            <a:r>
              <a:rPr lang="ru-RU" sz="2600" dirty="0"/>
              <a:t> </a:t>
            </a:r>
            <a:r>
              <a:rPr lang="ru-RU" sz="2600" dirty="0" err="1"/>
              <a:t>розуміється</a:t>
            </a:r>
            <a:r>
              <a:rPr lang="ru-RU" sz="2600" dirty="0"/>
              <a:t> </a:t>
            </a:r>
            <a:r>
              <a:rPr lang="ru-RU" sz="2600" dirty="0" err="1"/>
              <a:t>ступінь</a:t>
            </a:r>
            <a:r>
              <a:rPr lang="ru-RU" sz="2600" dirty="0"/>
              <a:t> </a:t>
            </a:r>
            <a:r>
              <a:rPr lang="ru-RU" sz="2600" dirty="0" err="1"/>
              <a:t>впливу</a:t>
            </a:r>
            <a:r>
              <a:rPr lang="ru-RU" sz="2600" dirty="0"/>
              <a:t> </a:t>
            </a:r>
            <a:r>
              <a:rPr lang="ru-RU" sz="2600" dirty="0" err="1"/>
              <a:t>суспільства</a:t>
            </a:r>
            <a:r>
              <a:rPr lang="ru-RU" sz="2600" dirty="0"/>
              <a:t> на </a:t>
            </a:r>
            <a:r>
              <a:rPr lang="ru-RU" sz="2600" dirty="0" err="1"/>
              <a:t>індивіда</a:t>
            </a:r>
            <a:r>
              <a:rPr lang="ru-RU" sz="2600" dirty="0"/>
              <a:t>, </a:t>
            </a:r>
            <a:r>
              <a:rPr lang="ru-RU" sz="2600" dirty="0" err="1"/>
              <a:t>насамперед</a:t>
            </a:r>
            <a:r>
              <a:rPr lang="ru-RU" sz="2600" dirty="0"/>
              <a:t> за </a:t>
            </a:r>
            <a:r>
              <a:rPr lang="ru-RU" sz="2600" dirty="0" err="1"/>
              <a:t>допомогою</a:t>
            </a:r>
            <a:r>
              <a:rPr lang="ru-RU" sz="2600" dirty="0"/>
              <a:t> </a:t>
            </a:r>
            <a:r>
              <a:rPr lang="ru-RU" sz="2600" dirty="0" err="1"/>
              <a:t>обмежень</a:t>
            </a:r>
            <a:r>
              <a:rPr lang="ru-RU" sz="2600" dirty="0"/>
              <a:t>. </a:t>
            </a:r>
            <a:r>
              <a:rPr lang="ru-RU" sz="2600" dirty="0" err="1"/>
              <a:t>Це</a:t>
            </a:r>
            <a:r>
              <a:rPr lang="ru-RU" sz="2600" dirty="0"/>
              <a:t> </a:t>
            </a:r>
            <a:r>
              <a:rPr lang="ru-RU" sz="2600" dirty="0" err="1"/>
              <a:t>аномічне</a:t>
            </a:r>
            <a:r>
              <a:rPr lang="ru-RU" sz="2600" dirty="0"/>
              <a:t> (</a:t>
            </a:r>
            <a:r>
              <a:rPr lang="ru-RU" sz="2600" dirty="0" err="1"/>
              <a:t>соціальна</a:t>
            </a:r>
            <a:r>
              <a:rPr lang="ru-RU" sz="2600" dirty="0"/>
              <a:t> </a:t>
            </a:r>
            <a:r>
              <a:rPr lang="ru-RU" sz="2600" dirty="0" err="1"/>
              <a:t>регуляція</a:t>
            </a:r>
            <a:r>
              <a:rPr lang="ru-RU" sz="2600" dirty="0"/>
              <a:t> </a:t>
            </a:r>
            <a:r>
              <a:rPr lang="ru-RU" sz="2600" dirty="0" err="1"/>
              <a:t>знижена</a:t>
            </a:r>
            <a:r>
              <a:rPr lang="ru-RU" sz="2600" dirty="0"/>
              <a:t>) і </a:t>
            </a:r>
            <a:r>
              <a:rPr lang="ru-RU" sz="2600" dirty="0" err="1"/>
              <a:t>фаталістичне</a:t>
            </a:r>
            <a:r>
              <a:rPr lang="ru-RU" sz="2600" dirty="0"/>
              <a:t> (</a:t>
            </a:r>
            <a:r>
              <a:rPr lang="ru-RU" sz="2600" dirty="0" err="1"/>
              <a:t>соціальна</a:t>
            </a:r>
            <a:r>
              <a:rPr lang="ru-RU" sz="2600" dirty="0"/>
              <a:t> </a:t>
            </a:r>
            <a:r>
              <a:rPr lang="ru-RU" sz="2600" dirty="0" err="1"/>
              <a:t>регуляція</a:t>
            </a:r>
            <a:r>
              <a:rPr lang="ru-RU" sz="2600" dirty="0"/>
              <a:t> </a:t>
            </a:r>
            <a:r>
              <a:rPr lang="ru-RU" sz="2600" dirty="0" err="1"/>
              <a:t>підвищена</a:t>
            </a:r>
            <a:r>
              <a:rPr lang="ru-RU" sz="2600" dirty="0"/>
              <a:t>) </a:t>
            </a:r>
            <a:r>
              <a:rPr lang="ru-RU" sz="2600" dirty="0" err="1" smtClean="0"/>
              <a:t>самогубство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0928632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4233" y="763587"/>
            <a:ext cx="6596698" cy="35417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Ж.-Е. </a:t>
            </a:r>
            <a:r>
              <a:rPr lang="ru-RU" dirty="0" err="1">
                <a:solidFill>
                  <a:schemeClr val="bg1"/>
                </a:solidFill>
              </a:rPr>
              <a:t>Ескіроля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>
                <a:solidFill>
                  <a:schemeClr val="bg1"/>
                </a:solidFill>
              </a:rPr>
              <a:t>також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англійського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лікаря</a:t>
            </a:r>
            <a:r>
              <a:rPr lang="ru-RU" dirty="0">
                <a:solidFill>
                  <a:schemeClr val="bg1"/>
                </a:solidFill>
              </a:rPr>
              <a:t> Ф. </a:t>
            </a:r>
            <a:r>
              <a:rPr lang="ru-RU" dirty="0" err="1">
                <a:solidFill>
                  <a:schemeClr val="bg1"/>
                </a:solidFill>
              </a:rPr>
              <a:t>Вінслоу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Філіп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Пінель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роботі</a:t>
            </a:r>
            <a:r>
              <a:rPr lang="ru-RU" dirty="0">
                <a:solidFill>
                  <a:schemeClr val="bg1"/>
                </a:solidFill>
              </a:rPr>
              <a:t> «</a:t>
            </a:r>
            <a:r>
              <a:rPr lang="ru-RU" dirty="0" err="1">
                <a:solidFill>
                  <a:schemeClr val="bg1"/>
                </a:solidFill>
              </a:rPr>
              <a:t>Лікарсько-філософське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окреслення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душевних</a:t>
            </a:r>
            <a:r>
              <a:rPr lang="ru-RU" dirty="0">
                <a:solidFill>
                  <a:schemeClr val="bg1"/>
                </a:solidFill>
              </a:rPr>
              <a:t> хвороб» (1829) описав «</a:t>
            </a:r>
            <a:r>
              <a:rPr lang="ru-RU" dirty="0" err="1">
                <a:solidFill>
                  <a:schemeClr val="bg1"/>
                </a:solidFill>
              </a:rPr>
              <a:t>меланхолію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схильністю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самогубства</a:t>
            </a:r>
            <a:r>
              <a:rPr lang="ru-RU" dirty="0">
                <a:solidFill>
                  <a:schemeClr val="bg1"/>
                </a:solidFill>
              </a:rPr>
              <a:t>» і </a:t>
            </a:r>
            <a:r>
              <a:rPr lang="ru-RU" dirty="0" err="1">
                <a:solidFill>
                  <a:schemeClr val="bg1"/>
                </a:solidFill>
              </a:rPr>
              <a:t>ототожнював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самогубство</a:t>
            </a:r>
            <a:r>
              <a:rPr lang="ru-RU" dirty="0">
                <a:solidFill>
                  <a:schemeClr val="bg1"/>
                </a:solidFill>
              </a:rPr>
              <a:t> з душевною хворобою. Ф. </a:t>
            </a:r>
            <a:r>
              <a:rPr lang="ru-RU" dirty="0" err="1">
                <a:solidFill>
                  <a:schemeClr val="bg1"/>
                </a:solidFill>
              </a:rPr>
              <a:t>Вінслоу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роботі</a:t>
            </a:r>
            <a:r>
              <a:rPr lang="ru-RU" dirty="0">
                <a:solidFill>
                  <a:schemeClr val="bg1"/>
                </a:solidFill>
              </a:rPr>
              <a:t> «</a:t>
            </a:r>
            <a:r>
              <a:rPr lang="ru-RU" dirty="0" err="1">
                <a:solidFill>
                  <a:schemeClr val="bg1"/>
                </a:solidFill>
              </a:rPr>
              <a:t>Анатомія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самогубства</a:t>
            </a:r>
            <a:r>
              <a:rPr lang="ru-RU" dirty="0">
                <a:solidFill>
                  <a:schemeClr val="bg1"/>
                </a:solidFill>
              </a:rPr>
              <a:t>» (1840) наводить характеристики </a:t>
            </a:r>
            <a:r>
              <a:rPr lang="ru-RU" dirty="0" err="1">
                <a:solidFill>
                  <a:schemeClr val="bg1"/>
                </a:solidFill>
              </a:rPr>
              <a:t>поетів</a:t>
            </a:r>
            <a:r>
              <a:rPr lang="ru-RU" dirty="0">
                <a:solidFill>
                  <a:schemeClr val="bg1"/>
                </a:solidFill>
              </a:rPr>
              <a:t> В. </a:t>
            </a:r>
            <a:r>
              <a:rPr lang="ru-RU" dirty="0" err="1">
                <a:solidFill>
                  <a:schemeClr val="bg1"/>
                </a:solidFill>
              </a:rPr>
              <a:t>Коупера</a:t>
            </a:r>
            <a:r>
              <a:rPr lang="ru-RU" dirty="0">
                <a:solidFill>
                  <a:schemeClr val="bg1"/>
                </a:solidFill>
              </a:rPr>
              <a:t> і Т. </a:t>
            </a:r>
            <a:r>
              <a:rPr lang="ru-RU" dirty="0" err="1">
                <a:solidFill>
                  <a:schemeClr val="bg1"/>
                </a:solidFill>
              </a:rPr>
              <a:t>Чаттертона</a:t>
            </a:r>
            <a:r>
              <a:rPr lang="ru-RU" dirty="0">
                <a:solidFill>
                  <a:schemeClr val="bg1"/>
                </a:solidFill>
              </a:rPr>
              <a:t>, у </a:t>
            </a:r>
            <a:r>
              <a:rPr lang="ru-RU" dirty="0" err="1">
                <a:solidFill>
                  <a:schemeClr val="bg1"/>
                </a:solidFill>
              </a:rPr>
              <a:t>яких</a:t>
            </a:r>
            <a:r>
              <a:rPr lang="ru-RU" dirty="0">
                <a:solidFill>
                  <a:schemeClr val="bg1"/>
                </a:solidFill>
              </a:rPr>
              <a:t> точно </a:t>
            </a:r>
            <a:r>
              <a:rPr lang="ru-RU" dirty="0" err="1">
                <a:solidFill>
                  <a:schemeClr val="bg1"/>
                </a:solidFill>
              </a:rPr>
              <a:t>помічено</a:t>
            </a:r>
            <a:r>
              <a:rPr lang="ru-RU" dirty="0">
                <a:solidFill>
                  <a:schemeClr val="bg1"/>
                </a:solidFill>
              </a:rPr>
              <a:t> прояви </a:t>
            </a:r>
            <a:r>
              <a:rPr lang="ru-RU" dirty="0" err="1">
                <a:solidFill>
                  <a:schemeClr val="bg1"/>
                </a:solidFill>
              </a:rPr>
              <a:t>самонищівних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тенденцій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083" y="651510"/>
            <a:ext cx="4224933" cy="57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546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7468" y="1455881"/>
            <a:ext cx="10149944" cy="4335320"/>
          </a:xfrm>
        </p:spPr>
        <p:txBody>
          <a:bodyPr>
            <a:normAutofit fontScale="77500" lnSpcReduction="20000"/>
          </a:bodyPr>
          <a:lstStyle/>
          <a:p>
            <a:r>
              <a:rPr lang="uk-UA" sz="2800" dirty="0">
                <a:solidFill>
                  <a:schemeClr val="bg1"/>
                </a:solidFill>
              </a:rPr>
              <a:t> 1</a:t>
            </a:r>
            <a:r>
              <a:rPr lang="uk-UA" sz="2800" i="1" dirty="0">
                <a:solidFill>
                  <a:schemeClr val="bg1"/>
                </a:solidFill>
              </a:rPr>
              <a:t>. Психічна патологія</a:t>
            </a:r>
            <a:r>
              <a:rPr lang="uk-UA" sz="2800" dirty="0">
                <a:solidFill>
                  <a:schemeClr val="bg1"/>
                </a:solidFill>
              </a:rPr>
              <a:t> – депресія, особливо затяжний депресивний епізод у недавнім минулому; алкогольна залежність; залежність від </a:t>
            </a:r>
            <a:r>
              <a:rPr lang="uk-UA" sz="2800" dirty="0" err="1">
                <a:solidFill>
                  <a:schemeClr val="bg1"/>
                </a:solidFill>
              </a:rPr>
              <a:t>психоактивних</a:t>
            </a:r>
            <a:r>
              <a:rPr lang="uk-UA" sz="2800" dirty="0">
                <a:solidFill>
                  <a:schemeClr val="bg1"/>
                </a:solidFill>
              </a:rPr>
              <a:t> речовин; шизофренія; розлад особистості. </a:t>
            </a:r>
            <a:endParaRPr lang="ru-RU" sz="2800" dirty="0">
              <a:solidFill>
                <a:schemeClr val="bg1"/>
              </a:solidFill>
            </a:endParaRPr>
          </a:p>
          <a:p>
            <a:pPr algn="just"/>
            <a:r>
              <a:rPr lang="uk-UA" sz="2800" dirty="0">
                <a:solidFill>
                  <a:schemeClr val="bg1"/>
                </a:solidFill>
              </a:rPr>
              <a:t> 2. </a:t>
            </a:r>
            <a:r>
              <a:rPr lang="uk-UA" sz="2800" i="1" dirty="0">
                <a:solidFill>
                  <a:schemeClr val="bg1"/>
                </a:solidFill>
              </a:rPr>
              <a:t>Соматична патологія</a:t>
            </a:r>
            <a:r>
              <a:rPr lang="uk-UA" sz="2800" dirty="0">
                <a:solidFill>
                  <a:schemeClr val="bg1"/>
                </a:solidFill>
              </a:rPr>
              <a:t> – важке хронічне прогресуюче захворювання; онкологічні захворювання та захворювання органів кровотворення; серцево судинні хвороби; захворювання органів дихання (астма, туберкульоз);  уроджені й придбані каліцтва; втрата фізіологічних функцій (зору, слуху, здатності рухатися, втрата статевої функції, безплідність); ВІЛ-інфекція; стани після важких операцій; стани після трансплантації донорських органів і тканин.</a:t>
            </a:r>
            <a:endParaRPr lang="ru-RU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36133" y="372918"/>
            <a:ext cx="5111198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Медичні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фактори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8755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4" y="330652"/>
            <a:ext cx="9905998" cy="1478570"/>
          </a:xfrm>
        </p:spPr>
        <p:txBody>
          <a:bodyPr/>
          <a:lstStyle/>
          <a:p>
            <a:r>
              <a:rPr lang="ru-RU" b="1" i="1" dirty="0" err="1">
                <a:solidFill>
                  <a:schemeClr val="bg1"/>
                </a:solidFill>
              </a:rPr>
              <a:t>Соціально-демографічні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фактори</a:t>
            </a:r>
            <a:r>
              <a:rPr lang="ru-RU" dirty="0"/>
              <a:t>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268" y="1405467"/>
            <a:ext cx="10353144" cy="438573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400" dirty="0" smtClean="0">
                <a:solidFill>
                  <a:schemeClr val="bg1"/>
                </a:solidFill>
              </a:rPr>
              <a:t>1</a:t>
            </a:r>
            <a:r>
              <a:rPr lang="ru-RU" sz="3400" i="1" dirty="0">
                <a:solidFill>
                  <a:schemeClr val="bg1"/>
                </a:solidFill>
              </a:rPr>
              <a:t>. Стать</a:t>
            </a:r>
            <a:r>
              <a:rPr lang="ru-RU" sz="3400" dirty="0">
                <a:solidFill>
                  <a:schemeClr val="bg1"/>
                </a:solidFill>
              </a:rPr>
              <a:t> - </a:t>
            </a:r>
            <a:r>
              <a:rPr lang="ru-RU" sz="3400" dirty="0" err="1">
                <a:solidFill>
                  <a:schemeClr val="bg1"/>
                </a:solidFill>
              </a:rPr>
              <a:t>чоловіча</a:t>
            </a:r>
            <a:r>
              <a:rPr lang="ru-RU" sz="3400" dirty="0">
                <a:solidFill>
                  <a:schemeClr val="bg1"/>
                </a:solidFill>
              </a:rPr>
              <a:t> (</a:t>
            </a:r>
            <a:r>
              <a:rPr lang="ru-RU" sz="3400" dirty="0" err="1">
                <a:solidFill>
                  <a:schemeClr val="bg1"/>
                </a:solidFill>
              </a:rPr>
              <a:t>рівень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суїцидів</a:t>
            </a:r>
            <a:r>
              <a:rPr lang="ru-RU" sz="3400" dirty="0">
                <a:solidFill>
                  <a:schemeClr val="bg1"/>
                </a:solidFill>
              </a:rPr>
              <a:t> у </a:t>
            </a:r>
            <a:r>
              <a:rPr lang="ru-RU" sz="3400" dirty="0" err="1">
                <a:solidFill>
                  <a:schemeClr val="bg1"/>
                </a:solidFill>
              </a:rPr>
              <a:t>чоловіків</a:t>
            </a:r>
            <a:r>
              <a:rPr lang="ru-RU" sz="3400" dirty="0">
                <a:solidFill>
                  <a:schemeClr val="bg1"/>
                </a:solidFill>
              </a:rPr>
              <a:t> у три - </a:t>
            </a:r>
            <a:r>
              <a:rPr lang="ru-RU" sz="3400" dirty="0" err="1">
                <a:solidFill>
                  <a:schemeClr val="bg1"/>
                </a:solidFill>
              </a:rPr>
              <a:t>чотири</a:t>
            </a:r>
            <a:r>
              <a:rPr lang="ru-RU" sz="3400" dirty="0">
                <a:solidFill>
                  <a:schemeClr val="bg1"/>
                </a:solidFill>
              </a:rPr>
              <a:t> рази </a:t>
            </a:r>
            <a:r>
              <a:rPr lang="ru-RU" sz="3400" dirty="0" err="1">
                <a:solidFill>
                  <a:schemeClr val="bg1"/>
                </a:solidFill>
              </a:rPr>
              <a:t>вище</a:t>
            </a:r>
            <a:r>
              <a:rPr lang="ru-RU" sz="3400" dirty="0">
                <a:solidFill>
                  <a:schemeClr val="bg1"/>
                </a:solidFill>
              </a:rPr>
              <a:t>, </a:t>
            </a:r>
            <a:r>
              <a:rPr lang="ru-RU" sz="3400" dirty="0" err="1">
                <a:solidFill>
                  <a:schemeClr val="bg1"/>
                </a:solidFill>
              </a:rPr>
              <a:t>ніж</a:t>
            </a:r>
            <a:r>
              <a:rPr lang="ru-RU" sz="3400" dirty="0">
                <a:solidFill>
                  <a:schemeClr val="bg1"/>
                </a:solidFill>
              </a:rPr>
              <a:t> у </a:t>
            </a:r>
            <a:r>
              <a:rPr lang="ru-RU" sz="3400" dirty="0" err="1">
                <a:solidFill>
                  <a:schemeClr val="bg1"/>
                </a:solidFill>
              </a:rPr>
              <a:t>жінок</a:t>
            </a:r>
            <a:r>
              <a:rPr lang="ru-RU" sz="3400" dirty="0">
                <a:solidFill>
                  <a:schemeClr val="bg1"/>
                </a:solidFill>
              </a:rPr>
              <a:t>, у той час як у </a:t>
            </a:r>
            <a:r>
              <a:rPr lang="ru-RU" sz="3400" dirty="0" err="1">
                <a:solidFill>
                  <a:schemeClr val="bg1"/>
                </a:solidFill>
              </a:rPr>
              <a:t>жінок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приблизно</a:t>
            </a:r>
            <a:r>
              <a:rPr lang="ru-RU" sz="3400" dirty="0">
                <a:solidFill>
                  <a:schemeClr val="bg1"/>
                </a:solidFill>
              </a:rPr>
              <a:t> в три рази </a:t>
            </a:r>
            <a:r>
              <a:rPr lang="ru-RU" sz="3400" dirty="0" err="1">
                <a:solidFill>
                  <a:schemeClr val="bg1"/>
                </a:solidFill>
              </a:rPr>
              <a:t>вище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рівень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суїцидальних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спроб</a:t>
            </a:r>
            <a:r>
              <a:rPr lang="ru-RU" sz="3400" dirty="0">
                <a:solidFill>
                  <a:schemeClr val="bg1"/>
                </a:solidFill>
              </a:rPr>
              <a:t>).</a:t>
            </a:r>
          </a:p>
          <a:p>
            <a:pPr marL="0" indent="0" algn="just">
              <a:buNone/>
            </a:pPr>
            <a:r>
              <a:rPr lang="ru-RU" sz="3400" dirty="0">
                <a:solidFill>
                  <a:schemeClr val="bg1"/>
                </a:solidFill>
              </a:rPr>
              <a:t> 2</a:t>
            </a:r>
            <a:r>
              <a:rPr lang="ru-RU" sz="3400" i="1" dirty="0">
                <a:solidFill>
                  <a:schemeClr val="bg1"/>
                </a:solidFill>
              </a:rPr>
              <a:t>. </a:t>
            </a:r>
            <a:r>
              <a:rPr lang="ru-RU" sz="3400" i="1" dirty="0" err="1">
                <a:solidFill>
                  <a:schemeClr val="bg1"/>
                </a:solidFill>
              </a:rPr>
              <a:t>Вік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endParaRPr lang="ru-RU" sz="3400" dirty="0" smtClean="0">
              <a:solidFill>
                <a:schemeClr val="bg1"/>
              </a:solidFill>
            </a:endParaRPr>
          </a:p>
          <a:p>
            <a:pPr algn="just">
              <a:buFontTx/>
              <a:buChar char="-"/>
            </a:pPr>
            <a:r>
              <a:rPr lang="ru-RU" sz="3400" dirty="0" err="1" smtClean="0">
                <a:solidFill>
                  <a:schemeClr val="bg1"/>
                </a:solidFill>
              </a:rPr>
              <a:t>вікова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група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від</a:t>
            </a:r>
            <a:r>
              <a:rPr lang="ru-RU" sz="3400" dirty="0">
                <a:solidFill>
                  <a:schemeClr val="bg1"/>
                </a:solidFill>
              </a:rPr>
              <a:t> 45 до 65 </a:t>
            </a:r>
            <a:r>
              <a:rPr lang="ru-RU" sz="3400" dirty="0" err="1">
                <a:solidFill>
                  <a:schemeClr val="bg1"/>
                </a:solidFill>
              </a:rPr>
              <a:t>років</a:t>
            </a:r>
            <a:r>
              <a:rPr lang="ru-RU" sz="3400" dirty="0">
                <a:solidFill>
                  <a:schemeClr val="bg1"/>
                </a:solidFill>
              </a:rPr>
              <a:t> (</a:t>
            </a:r>
            <a:r>
              <a:rPr lang="ru-RU" sz="3400" dirty="0" err="1">
                <a:solidFill>
                  <a:schemeClr val="bg1"/>
                </a:solidFill>
              </a:rPr>
              <a:t>групи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високого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ризику</a:t>
            </a:r>
            <a:r>
              <a:rPr lang="ru-RU" sz="3400" dirty="0">
                <a:solidFill>
                  <a:schemeClr val="bg1"/>
                </a:solidFill>
              </a:rPr>
              <a:t>: </a:t>
            </a:r>
            <a:r>
              <a:rPr lang="ru-RU" sz="3400" dirty="0" err="1">
                <a:solidFill>
                  <a:schemeClr val="bg1"/>
                </a:solidFill>
              </a:rPr>
              <a:t>підлітки</a:t>
            </a:r>
            <a:r>
              <a:rPr lang="ru-RU" sz="3400" dirty="0">
                <a:solidFill>
                  <a:schemeClr val="bg1"/>
                </a:solidFill>
              </a:rPr>
              <a:t> й </a:t>
            </a:r>
            <a:r>
              <a:rPr lang="ru-RU" sz="3400" dirty="0" err="1">
                <a:solidFill>
                  <a:schemeClr val="bg1"/>
                </a:solidFill>
              </a:rPr>
              <a:t>молоді</a:t>
            </a:r>
            <a:r>
              <a:rPr lang="ru-RU" sz="3400" dirty="0">
                <a:solidFill>
                  <a:schemeClr val="bg1"/>
                </a:solidFill>
              </a:rPr>
              <a:t> люди </a:t>
            </a:r>
            <a:r>
              <a:rPr lang="ru-RU" sz="3400" dirty="0" err="1">
                <a:solidFill>
                  <a:schemeClr val="bg1"/>
                </a:solidFill>
              </a:rPr>
              <a:t>обох</a:t>
            </a:r>
            <a:r>
              <a:rPr lang="ru-RU" sz="3400" dirty="0">
                <a:solidFill>
                  <a:schemeClr val="bg1"/>
                </a:solidFill>
              </a:rPr>
              <a:t> статей </a:t>
            </a:r>
            <a:endParaRPr lang="ru-RU" sz="3400" dirty="0" smtClean="0">
              <a:solidFill>
                <a:schemeClr val="bg1"/>
              </a:solidFill>
            </a:endParaRPr>
          </a:p>
          <a:p>
            <a:pPr algn="just">
              <a:buFontTx/>
              <a:buChar char="-"/>
            </a:pP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від</a:t>
            </a:r>
            <a:r>
              <a:rPr lang="ru-RU" sz="3400" dirty="0">
                <a:solidFill>
                  <a:schemeClr val="bg1"/>
                </a:solidFill>
              </a:rPr>
              <a:t> 12 до 24 </a:t>
            </a:r>
            <a:r>
              <a:rPr lang="ru-RU" sz="3400" dirty="0" err="1">
                <a:solidFill>
                  <a:schemeClr val="bg1"/>
                </a:solidFill>
              </a:rPr>
              <a:t>років</a:t>
            </a:r>
            <a:r>
              <a:rPr lang="ru-RU" sz="3400" dirty="0">
                <a:solidFill>
                  <a:schemeClr val="bg1"/>
                </a:solidFill>
              </a:rPr>
              <a:t>, </a:t>
            </a:r>
            <a:r>
              <a:rPr lang="ru-RU" sz="3400" dirty="0" err="1">
                <a:solidFill>
                  <a:schemeClr val="bg1"/>
                </a:solidFill>
              </a:rPr>
              <a:t>чоловіки</a:t>
            </a:r>
            <a:r>
              <a:rPr lang="ru-RU" sz="3400" dirty="0">
                <a:solidFill>
                  <a:schemeClr val="bg1"/>
                </a:solidFill>
              </a:rPr>
              <a:t> - 20-30 </a:t>
            </a:r>
            <a:r>
              <a:rPr lang="ru-RU" sz="3400" dirty="0" err="1">
                <a:solidFill>
                  <a:schemeClr val="bg1"/>
                </a:solidFill>
              </a:rPr>
              <a:t>років</a:t>
            </a:r>
            <a:r>
              <a:rPr lang="ru-RU" sz="3400" dirty="0">
                <a:solidFill>
                  <a:schemeClr val="bg1"/>
                </a:solidFill>
              </a:rPr>
              <a:t>, </a:t>
            </a:r>
            <a:r>
              <a:rPr lang="ru-RU" sz="3400" dirty="0" err="1">
                <a:solidFill>
                  <a:schemeClr val="bg1"/>
                </a:solidFill>
              </a:rPr>
              <a:t>обидві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статі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smtClean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3400" dirty="0" smtClean="0">
                <a:solidFill>
                  <a:schemeClr val="bg1"/>
                </a:solidFill>
              </a:rPr>
              <a:t>- </a:t>
            </a:r>
            <a:r>
              <a:rPr lang="ru-RU" sz="3400" dirty="0" err="1" smtClean="0">
                <a:solidFill>
                  <a:schemeClr val="bg1"/>
                </a:solidFill>
              </a:rPr>
              <a:t>старші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>
                <a:solidFill>
                  <a:schemeClr val="bg1"/>
                </a:solidFill>
              </a:rPr>
              <a:t>50 і особливо </a:t>
            </a:r>
            <a:r>
              <a:rPr lang="ru-RU" sz="3400" dirty="0" err="1">
                <a:solidFill>
                  <a:schemeClr val="bg1"/>
                </a:solidFill>
              </a:rPr>
              <a:t>старші</a:t>
            </a:r>
            <a:r>
              <a:rPr lang="ru-RU" sz="3400" dirty="0">
                <a:solidFill>
                  <a:schemeClr val="bg1"/>
                </a:solidFill>
              </a:rPr>
              <a:t> 60 </a:t>
            </a:r>
            <a:r>
              <a:rPr lang="ru-RU" sz="3400" dirty="0" err="1">
                <a:solidFill>
                  <a:schemeClr val="bg1"/>
                </a:solidFill>
              </a:rPr>
              <a:t>років</a:t>
            </a:r>
            <a:r>
              <a:rPr lang="ru-RU" sz="3400" dirty="0">
                <a:solidFill>
                  <a:schemeClr val="bg1"/>
                </a:solidFill>
              </a:rPr>
              <a:t>). </a:t>
            </a:r>
            <a:r>
              <a:rPr lang="ru-RU" sz="3400" dirty="0" err="1">
                <a:solidFill>
                  <a:schemeClr val="bg1"/>
                </a:solidFill>
              </a:rPr>
              <a:t>Суїцидальні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спроби</a:t>
            </a:r>
            <a:r>
              <a:rPr lang="ru-RU" sz="3400" dirty="0">
                <a:solidFill>
                  <a:schemeClr val="bg1"/>
                </a:solidFill>
              </a:rPr>
              <a:t>: максимальна </a:t>
            </a:r>
            <a:r>
              <a:rPr lang="ru-RU" sz="3400" dirty="0" err="1">
                <a:solidFill>
                  <a:schemeClr val="bg1"/>
                </a:solidFill>
              </a:rPr>
              <a:t>кількість</a:t>
            </a:r>
            <a:r>
              <a:rPr lang="ru-RU" sz="3400" dirty="0">
                <a:solidFill>
                  <a:schemeClr val="bg1"/>
                </a:solidFill>
              </a:rPr>
              <a:t> для </a:t>
            </a:r>
            <a:r>
              <a:rPr lang="ru-RU" sz="3400" dirty="0" err="1">
                <a:solidFill>
                  <a:schemeClr val="bg1"/>
                </a:solidFill>
              </a:rPr>
              <a:t>вікового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діапазону</a:t>
            </a:r>
            <a:r>
              <a:rPr lang="ru-RU" sz="3400" dirty="0">
                <a:solidFill>
                  <a:schemeClr val="bg1"/>
                </a:solidFill>
              </a:rPr>
              <a:t> - 25-29 </a:t>
            </a:r>
            <a:r>
              <a:rPr lang="ru-RU" sz="3400" dirty="0" err="1">
                <a:solidFill>
                  <a:schemeClr val="bg1"/>
                </a:solidFill>
              </a:rPr>
              <a:t>років</a:t>
            </a:r>
            <a:r>
              <a:rPr lang="ru-RU" sz="3400" dirty="0">
                <a:solidFill>
                  <a:schemeClr val="bg1"/>
                </a:solidFill>
              </a:rPr>
              <a:t>. 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5139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667" y="304800"/>
            <a:ext cx="11328399" cy="5791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chemeClr val="bg1"/>
                </a:solidFill>
              </a:rPr>
              <a:t>3. </a:t>
            </a:r>
            <a:r>
              <a:rPr lang="ru-RU" sz="2800" b="1" i="1" dirty="0" err="1">
                <a:solidFill>
                  <a:schemeClr val="bg1"/>
                </a:solidFill>
              </a:rPr>
              <a:t>Сімейний</a:t>
            </a:r>
            <a:r>
              <a:rPr lang="ru-RU" sz="2800" b="1" i="1" dirty="0">
                <a:solidFill>
                  <a:schemeClr val="bg1"/>
                </a:solidFill>
              </a:rPr>
              <a:t> стан</a:t>
            </a:r>
            <a:r>
              <a:rPr lang="ru-RU" sz="2800" b="1" dirty="0">
                <a:solidFill>
                  <a:schemeClr val="bg1"/>
                </a:solidFill>
              </a:rPr>
              <a:t> – </a:t>
            </a:r>
            <a:r>
              <a:rPr lang="ru-RU" sz="2800" b="1" dirty="0" err="1">
                <a:solidFill>
                  <a:schemeClr val="bg1"/>
                </a:solidFill>
              </a:rPr>
              <a:t>ті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хто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ніколи</a:t>
            </a:r>
            <a:r>
              <a:rPr lang="ru-RU" sz="2800" b="1" dirty="0">
                <a:solidFill>
                  <a:schemeClr val="bg1"/>
                </a:solidFill>
              </a:rPr>
              <a:t> не </a:t>
            </a:r>
            <a:r>
              <a:rPr lang="ru-RU" sz="2800" b="1" dirty="0" err="1">
                <a:solidFill>
                  <a:schemeClr val="bg1"/>
                </a:solidFill>
              </a:rPr>
              <a:t>були</a:t>
            </a:r>
            <a:r>
              <a:rPr lang="ru-RU" sz="2800" b="1" dirty="0">
                <a:solidFill>
                  <a:schemeClr val="bg1"/>
                </a:solidFill>
              </a:rPr>
              <a:t> в </a:t>
            </a:r>
            <a:r>
              <a:rPr lang="ru-RU" sz="2800" b="1" dirty="0" err="1">
                <a:solidFill>
                  <a:schemeClr val="bg1"/>
                </a:solidFill>
              </a:rPr>
              <a:t>шлюбі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розлучені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вдівці</a:t>
            </a:r>
            <a:r>
              <a:rPr lang="ru-RU" sz="2800" b="1" dirty="0">
                <a:solidFill>
                  <a:schemeClr val="bg1"/>
                </a:solidFill>
              </a:rPr>
              <a:t> та </a:t>
            </a:r>
            <a:r>
              <a:rPr lang="ru-RU" sz="2800" b="1" dirty="0" err="1">
                <a:solidFill>
                  <a:schemeClr val="bg1"/>
                </a:solidFill>
              </a:rPr>
              <a:t>вдови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бездітні</a:t>
            </a:r>
            <a:r>
              <a:rPr lang="ru-RU" sz="2800" b="1" dirty="0">
                <a:solidFill>
                  <a:schemeClr val="bg1"/>
                </a:solidFill>
              </a:rPr>
              <a:t> й </a:t>
            </a:r>
            <a:r>
              <a:rPr lang="ru-RU" sz="2800" b="1" dirty="0" err="1">
                <a:solidFill>
                  <a:schemeClr val="bg1"/>
                </a:solidFill>
              </a:rPr>
              <a:t>такі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що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проживають</a:t>
            </a:r>
            <a:r>
              <a:rPr lang="ru-RU" sz="2800" b="1" dirty="0">
                <a:solidFill>
                  <a:schemeClr val="bg1"/>
                </a:solidFill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</a:rPr>
              <a:t>самоті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chemeClr val="bg1"/>
                </a:solidFill>
              </a:rPr>
              <a:t>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4</a:t>
            </a:r>
            <a:r>
              <a:rPr lang="ru-RU" sz="2800" b="1" i="1" dirty="0">
                <a:solidFill>
                  <a:schemeClr val="bg1"/>
                </a:solidFill>
              </a:rPr>
              <a:t>. </a:t>
            </a:r>
            <a:r>
              <a:rPr lang="ru-RU" sz="2800" b="1" i="1" dirty="0" err="1">
                <a:solidFill>
                  <a:schemeClr val="bg1"/>
                </a:solidFill>
              </a:rPr>
              <a:t>Освіта</a:t>
            </a:r>
            <a:r>
              <a:rPr lang="ru-RU" sz="2800" b="1" i="1" dirty="0">
                <a:solidFill>
                  <a:schemeClr val="bg1"/>
                </a:solidFill>
              </a:rPr>
              <a:t> й </a:t>
            </a:r>
            <a:r>
              <a:rPr lang="ru-RU" sz="2800" b="1" i="1" dirty="0" err="1">
                <a:solidFill>
                  <a:schemeClr val="bg1"/>
                </a:solidFill>
              </a:rPr>
              <a:t>професійний</a:t>
            </a:r>
            <a:r>
              <a:rPr lang="ru-RU" sz="2800" b="1" i="1" dirty="0">
                <a:solidFill>
                  <a:schemeClr val="bg1"/>
                </a:solidFill>
              </a:rPr>
              <a:t> статус</a:t>
            </a:r>
            <a:r>
              <a:rPr lang="ru-RU" sz="2800" b="1" dirty="0">
                <a:solidFill>
                  <a:schemeClr val="bg1"/>
                </a:solidFill>
              </a:rPr>
              <a:t> - </a:t>
            </a:r>
            <a:r>
              <a:rPr lang="ru-RU" sz="2800" b="1" dirty="0" err="1">
                <a:solidFill>
                  <a:schemeClr val="bg1"/>
                </a:solidFill>
              </a:rPr>
              <a:t>безробітні</a:t>
            </a:r>
            <a:r>
              <a:rPr lang="ru-RU" sz="2800" b="1" dirty="0">
                <a:solidFill>
                  <a:schemeClr val="bg1"/>
                </a:solidFill>
              </a:rPr>
              <a:t>, а </a:t>
            </a:r>
            <a:r>
              <a:rPr lang="ru-RU" sz="2800" b="1" dirty="0" err="1">
                <a:solidFill>
                  <a:schemeClr val="bg1"/>
                </a:solidFill>
              </a:rPr>
              <a:t>також</a:t>
            </a:r>
            <a:r>
              <a:rPr lang="ru-RU" sz="2800" b="1" dirty="0">
                <a:solidFill>
                  <a:schemeClr val="bg1"/>
                </a:solidFill>
              </a:rPr>
              <a:t> особи з </a:t>
            </a:r>
            <a:r>
              <a:rPr lang="ru-RU" sz="2800" b="1" dirty="0" err="1">
                <a:solidFill>
                  <a:schemeClr val="bg1"/>
                </a:solidFill>
              </a:rPr>
              <a:t>вищою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освітою</a:t>
            </a:r>
            <a:r>
              <a:rPr lang="ru-RU" sz="2800" b="1" dirty="0">
                <a:solidFill>
                  <a:schemeClr val="bg1"/>
                </a:solidFill>
              </a:rPr>
              <a:t> і </a:t>
            </a:r>
            <a:r>
              <a:rPr lang="ru-RU" sz="2800" b="1" dirty="0" err="1">
                <a:solidFill>
                  <a:schemeClr val="bg1"/>
                </a:solidFill>
              </a:rPr>
              <a:t>високим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професійним</a:t>
            </a:r>
            <a:r>
              <a:rPr lang="ru-RU" sz="2800" b="1" dirty="0">
                <a:solidFill>
                  <a:schemeClr val="bg1"/>
                </a:solidFill>
              </a:rPr>
              <a:t> статусом.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2800" b="1" dirty="0" err="1" smtClean="0">
                <a:solidFill>
                  <a:schemeClr val="bg1"/>
                </a:solidFill>
              </a:rPr>
              <a:t>Професія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або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рід</a:t>
            </a:r>
            <a:r>
              <a:rPr lang="ru-RU" sz="2800" b="1" dirty="0">
                <a:solidFill>
                  <a:schemeClr val="bg1"/>
                </a:solidFill>
              </a:rPr>
              <a:t> занять: </a:t>
            </a:r>
            <a:r>
              <a:rPr lang="ru-RU" sz="2800" b="1" dirty="0" err="1">
                <a:solidFill>
                  <a:schemeClr val="bg1"/>
                </a:solidFill>
              </a:rPr>
              <a:t>військовослужбовці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строкової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служби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лікарі</a:t>
            </a:r>
            <a:r>
              <a:rPr lang="ru-RU" sz="2800" b="1" dirty="0">
                <a:solidFill>
                  <a:schemeClr val="bg1"/>
                </a:solidFill>
              </a:rPr>
              <a:t> - </a:t>
            </a:r>
            <a:r>
              <a:rPr lang="ru-RU" sz="2800" b="1" dirty="0" err="1">
                <a:solidFill>
                  <a:schemeClr val="bg1"/>
                </a:solidFill>
              </a:rPr>
              <a:t>насамперед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психіатри</a:t>
            </a:r>
            <a:r>
              <a:rPr lang="ru-RU" sz="2800" b="1" dirty="0">
                <a:solidFill>
                  <a:schemeClr val="bg1"/>
                </a:solidFill>
              </a:rPr>
              <a:t> й </a:t>
            </a:r>
            <a:r>
              <a:rPr lang="ru-RU" sz="2800" b="1" dirty="0" err="1">
                <a:solidFill>
                  <a:schemeClr val="bg1"/>
                </a:solidFill>
              </a:rPr>
              <a:t>анестезіологи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r>
              <a:rPr lang="ru-RU" sz="2800" b="1" dirty="0" err="1">
                <a:solidFill>
                  <a:schemeClr val="bg1"/>
                </a:solidFill>
              </a:rPr>
              <a:t>Рівень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парасуїцидів</a:t>
            </a:r>
            <a:r>
              <a:rPr lang="ru-RU" sz="2800" b="1" dirty="0">
                <a:solidFill>
                  <a:schemeClr val="bg1"/>
                </a:solidFill>
              </a:rPr>
              <a:t> (</a:t>
            </a:r>
            <a:r>
              <a:rPr lang="ru-RU" sz="2800" b="1" dirty="0" err="1">
                <a:solidFill>
                  <a:schemeClr val="bg1"/>
                </a:solidFill>
              </a:rPr>
              <a:t>аутоагресивних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дій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що</a:t>
            </a:r>
            <a:r>
              <a:rPr lang="ru-RU" sz="2800" b="1" dirty="0">
                <a:solidFill>
                  <a:schemeClr val="bg1"/>
                </a:solidFill>
              </a:rPr>
              <a:t> не </a:t>
            </a:r>
            <a:r>
              <a:rPr lang="ru-RU" sz="2800" b="1" dirty="0" err="1">
                <a:solidFill>
                  <a:schemeClr val="bg1"/>
                </a:solidFill>
              </a:rPr>
              <a:t>призвели</a:t>
            </a:r>
            <a:r>
              <a:rPr lang="ru-RU" sz="2800" b="1" dirty="0">
                <a:solidFill>
                  <a:schemeClr val="bg1"/>
                </a:solidFill>
              </a:rPr>
              <a:t> до смертельного результату) </a:t>
            </a:r>
            <a:r>
              <a:rPr lang="ru-RU" sz="2800" b="1" dirty="0" err="1">
                <a:solidFill>
                  <a:schemeClr val="bg1"/>
                </a:solidFill>
              </a:rPr>
              <a:t>вищий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серед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осіб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із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середньою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освітою</a:t>
            </a:r>
            <a:r>
              <a:rPr lang="ru-RU" sz="2800" b="1" dirty="0">
                <a:solidFill>
                  <a:schemeClr val="bg1"/>
                </a:solidFill>
              </a:rPr>
              <a:t> і </a:t>
            </a:r>
            <a:r>
              <a:rPr lang="ru-RU" sz="2800" b="1" dirty="0" err="1">
                <a:solidFill>
                  <a:schemeClr val="bg1"/>
                </a:solidFill>
              </a:rPr>
              <a:t>невисоким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соціальним</a:t>
            </a:r>
            <a:r>
              <a:rPr lang="ru-RU" sz="2800" b="1" dirty="0">
                <a:solidFill>
                  <a:schemeClr val="bg1"/>
                </a:solidFill>
              </a:rPr>
              <a:t> статусом.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6665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4" y="361381"/>
            <a:ext cx="9905998" cy="925552"/>
          </a:xfrm>
        </p:spPr>
        <p:txBody>
          <a:bodyPr/>
          <a:lstStyle/>
          <a:p>
            <a:r>
              <a:rPr lang="ru-RU" b="1" i="1" dirty="0" err="1">
                <a:solidFill>
                  <a:schemeClr val="bg1"/>
                </a:solidFill>
              </a:rPr>
              <a:t>Біографічні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фактори</a:t>
            </a:r>
            <a:r>
              <a:rPr lang="ru-RU" b="1" i="1" dirty="0" smtClean="0">
                <a:solidFill>
                  <a:schemeClr val="bg1"/>
                </a:solidFill>
              </a:rPr>
              <a:t>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468" y="1388533"/>
            <a:ext cx="10403944" cy="44026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1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  <a:r>
              <a:rPr lang="ru-RU" sz="2800" i="1" dirty="0">
                <a:solidFill>
                  <a:schemeClr val="bg1"/>
                </a:solidFill>
              </a:rPr>
              <a:t>Гомосексуальна </a:t>
            </a:r>
            <a:r>
              <a:rPr lang="ru-RU" sz="2800" i="1" dirty="0" err="1">
                <a:solidFill>
                  <a:schemeClr val="bg1"/>
                </a:solidFill>
              </a:rPr>
              <a:t>орієнтація</a:t>
            </a:r>
            <a:r>
              <a:rPr lang="ru-RU" sz="2800" i="1" dirty="0">
                <a:solidFill>
                  <a:schemeClr val="bg1"/>
                </a:solidFill>
              </a:rPr>
              <a:t>.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2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  <a:r>
              <a:rPr lang="ru-RU" sz="2800" i="1" dirty="0" err="1">
                <a:solidFill>
                  <a:schemeClr val="bg1"/>
                </a:solidFill>
              </a:rPr>
              <a:t>Суїцидальні</a:t>
            </a:r>
            <a:r>
              <a:rPr lang="ru-RU" sz="2800" i="1" dirty="0">
                <a:solidFill>
                  <a:schemeClr val="bg1"/>
                </a:solidFill>
              </a:rPr>
              <a:t> думки, </a:t>
            </a:r>
            <a:r>
              <a:rPr lang="ru-RU" sz="2800" i="1" dirty="0" err="1">
                <a:solidFill>
                  <a:schemeClr val="bg1"/>
                </a:solidFill>
              </a:rPr>
              <a:t>наміри</a:t>
            </a:r>
            <a:r>
              <a:rPr lang="ru-RU" sz="2800" i="1" dirty="0">
                <a:solidFill>
                  <a:schemeClr val="bg1"/>
                </a:solidFill>
              </a:rPr>
              <a:t>, </a:t>
            </a:r>
            <a:r>
              <a:rPr lang="ru-RU" sz="2800" i="1" dirty="0" err="1">
                <a:solidFill>
                  <a:schemeClr val="bg1"/>
                </a:solidFill>
              </a:rPr>
              <a:t>спроби</a:t>
            </a:r>
            <a:r>
              <a:rPr lang="ru-RU" sz="2800" i="1" dirty="0">
                <a:solidFill>
                  <a:schemeClr val="bg1"/>
                </a:solidFill>
              </a:rPr>
              <a:t> в </a:t>
            </a:r>
            <a:r>
              <a:rPr lang="ru-RU" sz="2800" i="1" dirty="0" err="1">
                <a:solidFill>
                  <a:schemeClr val="bg1"/>
                </a:solidFill>
              </a:rPr>
              <a:t>минулому</a:t>
            </a:r>
            <a:r>
              <a:rPr lang="ru-RU" sz="2800" i="1" dirty="0">
                <a:solidFill>
                  <a:schemeClr val="bg1"/>
                </a:solidFill>
              </a:rPr>
              <a:t>.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3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  <a:r>
              <a:rPr lang="ru-RU" sz="2800" i="1" dirty="0" err="1">
                <a:solidFill>
                  <a:schemeClr val="bg1"/>
                </a:solidFill>
              </a:rPr>
              <a:t>Суїцидальна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поведінка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родичів</a:t>
            </a:r>
            <a:r>
              <a:rPr lang="ru-RU" sz="2800" i="1" dirty="0">
                <a:solidFill>
                  <a:schemeClr val="bg1"/>
                </a:solidFill>
              </a:rPr>
              <a:t>, </a:t>
            </a:r>
            <a:r>
              <a:rPr lang="ru-RU" sz="2800" i="1" dirty="0" err="1">
                <a:solidFill>
                  <a:schemeClr val="bg1"/>
                </a:solidFill>
              </a:rPr>
              <a:t>близьких</a:t>
            </a:r>
            <a:r>
              <a:rPr lang="ru-RU" sz="2800" i="1" dirty="0">
                <a:solidFill>
                  <a:schemeClr val="bg1"/>
                </a:solidFill>
              </a:rPr>
              <a:t>, </a:t>
            </a:r>
            <a:r>
              <a:rPr lang="ru-RU" sz="2800" i="1" dirty="0" err="1">
                <a:solidFill>
                  <a:schemeClr val="bg1"/>
                </a:solidFill>
              </a:rPr>
              <a:t>друзів</a:t>
            </a:r>
            <a:r>
              <a:rPr lang="ru-RU" sz="2800" i="1" dirty="0">
                <a:solidFill>
                  <a:schemeClr val="bg1"/>
                </a:solidFill>
              </a:rPr>
              <a:t>, </a:t>
            </a:r>
            <a:r>
              <a:rPr lang="ru-RU" sz="2800" i="1" dirty="0" err="1">
                <a:solidFill>
                  <a:schemeClr val="bg1"/>
                </a:solidFill>
              </a:rPr>
              <a:t>інших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значимих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осіб</a:t>
            </a:r>
            <a:r>
              <a:rPr lang="ru-RU" sz="2800" i="1" dirty="0">
                <a:solidFill>
                  <a:schemeClr val="bg1"/>
                </a:solidFill>
              </a:rPr>
              <a:t> (</a:t>
            </a:r>
            <a:r>
              <a:rPr lang="ru-RU" sz="2800" i="1" dirty="0" err="1">
                <a:solidFill>
                  <a:schemeClr val="bg1"/>
                </a:solidFill>
              </a:rPr>
              <a:t>релігійні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лідери</a:t>
            </a:r>
            <a:r>
              <a:rPr lang="ru-RU" sz="2800" i="1" dirty="0">
                <a:solidFill>
                  <a:schemeClr val="bg1"/>
                </a:solidFill>
              </a:rPr>
              <a:t>, </a:t>
            </a:r>
            <a:r>
              <a:rPr lang="ru-RU" sz="2800" i="1" dirty="0" err="1">
                <a:solidFill>
                  <a:schemeClr val="bg1"/>
                </a:solidFill>
              </a:rPr>
              <a:t>кумири</a:t>
            </a:r>
            <a:r>
              <a:rPr lang="ru-RU" sz="2800" i="1" dirty="0">
                <a:solidFill>
                  <a:schemeClr val="bg1"/>
                </a:solidFill>
              </a:rPr>
              <a:t> поп-</a:t>
            </a:r>
            <a:r>
              <a:rPr lang="ru-RU" sz="2800" i="1" dirty="0" err="1">
                <a:solidFill>
                  <a:schemeClr val="bg1"/>
                </a:solidFill>
              </a:rPr>
              <a:t>культури</a:t>
            </a:r>
            <a:r>
              <a:rPr lang="ru-RU" sz="2800" i="1" dirty="0">
                <a:solidFill>
                  <a:schemeClr val="bg1"/>
                </a:solidFill>
              </a:rPr>
              <a:t> й т. </a:t>
            </a:r>
            <a:r>
              <a:rPr lang="ru-RU" sz="2800" i="1" dirty="0" err="1">
                <a:solidFill>
                  <a:schemeClr val="bg1"/>
                </a:solidFill>
              </a:rPr>
              <a:t>ін</a:t>
            </a:r>
            <a:r>
              <a:rPr lang="ru-RU" sz="2800" i="1" dirty="0">
                <a:solidFill>
                  <a:schemeClr val="bg1"/>
                </a:solidFill>
              </a:rPr>
              <a:t>.). </a:t>
            </a:r>
            <a:endParaRPr lang="ru-RU" sz="2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sz="2800" dirty="0" smtClean="0">
                <a:solidFill>
                  <a:schemeClr val="bg1"/>
                </a:solidFill>
              </a:rPr>
              <a:t>Ряд </a:t>
            </a:r>
            <a:r>
              <a:rPr lang="uk-UA" sz="2800" dirty="0">
                <a:solidFill>
                  <a:schemeClr val="bg1"/>
                </a:solidFill>
              </a:rPr>
              <a:t>авторів при оцінці ризику </a:t>
            </a:r>
            <a:r>
              <a:rPr lang="uk-UA" sz="2800" dirty="0" err="1">
                <a:solidFill>
                  <a:schemeClr val="bg1"/>
                </a:solidFill>
              </a:rPr>
              <a:t>суїцидальної</a:t>
            </a:r>
            <a:r>
              <a:rPr lang="uk-UA" sz="2800" dirty="0">
                <a:solidFill>
                  <a:schemeClr val="bg1"/>
                </a:solidFill>
              </a:rPr>
              <a:t> спроби після </a:t>
            </a:r>
            <a:r>
              <a:rPr lang="uk-UA" sz="2800" dirty="0" err="1">
                <a:solidFill>
                  <a:schemeClr val="bg1"/>
                </a:solidFill>
              </a:rPr>
              <a:t>парасуїциду</a:t>
            </a:r>
            <a:r>
              <a:rPr lang="uk-UA" sz="2800" dirty="0">
                <a:solidFill>
                  <a:schemeClr val="bg1"/>
                </a:solidFill>
              </a:rPr>
              <a:t> пропонують ураховувати наступні ф</a:t>
            </a:r>
            <a:r>
              <a:rPr lang="ru-RU" sz="2800" dirty="0">
                <a:solidFill>
                  <a:schemeClr val="bg1"/>
                </a:solidFill>
              </a:rPr>
              <a:t>a</a:t>
            </a:r>
            <a:r>
              <a:rPr lang="uk-UA" sz="2800" dirty="0" err="1">
                <a:solidFill>
                  <a:schemeClr val="bg1"/>
                </a:solidFill>
              </a:rPr>
              <a:t>кт</a:t>
            </a:r>
            <a:r>
              <a:rPr lang="ru-RU" sz="2800" dirty="0">
                <a:solidFill>
                  <a:schemeClr val="bg1"/>
                </a:solidFill>
              </a:rPr>
              <a:t>o</a:t>
            </a:r>
            <a:r>
              <a:rPr lang="uk-UA" sz="2800" dirty="0" err="1">
                <a:solidFill>
                  <a:schemeClr val="bg1"/>
                </a:solidFill>
              </a:rPr>
              <a:t>ри</a:t>
            </a:r>
            <a:r>
              <a:rPr lang="uk-UA" sz="2800" dirty="0">
                <a:solidFill>
                  <a:schemeClr val="bg1"/>
                </a:solidFill>
              </a:rPr>
              <a:t>:</a:t>
            </a:r>
            <a:endParaRPr lang="ru-RU" sz="28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9046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95184"/>
            <a:ext cx="9905998" cy="1108683"/>
          </a:xfrm>
        </p:spPr>
        <p:txBody>
          <a:bodyPr/>
          <a:lstStyle/>
          <a:p>
            <a:r>
              <a:rPr lang="uk-UA" b="1" i="1" dirty="0">
                <a:solidFill>
                  <a:schemeClr val="bg1"/>
                </a:solidFill>
              </a:rPr>
              <a:t>Зовнішні обставини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73200"/>
            <a:ext cx="10590211" cy="4318001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>
                <a:solidFill>
                  <a:schemeClr val="bg1"/>
                </a:solidFill>
              </a:rPr>
              <a:t>наскільки </a:t>
            </a:r>
            <a:r>
              <a:rPr lang="uk-UA" dirty="0" err="1">
                <a:solidFill>
                  <a:schemeClr val="bg1"/>
                </a:solidFill>
              </a:rPr>
              <a:t>суїцидент</a:t>
            </a:r>
            <a:r>
              <a:rPr lang="uk-UA" dirty="0">
                <a:solidFill>
                  <a:schemeClr val="bg1"/>
                </a:solidFill>
              </a:rPr>
              <a:t> був ізольований під час спроби скоєння самогубства;  наскільки ймовірним було втручання в </a:t>
            </a:r>
            <a:r>
              <a:rPr lang="uk-UA" dirty="0" err="1">
                <a:solidFill>
                  <a:schemeClr val="bg1"/>
                </a:solidFill>
              </a:rPr>
              <a:t>суїцидальну</a:t>
            </a:r>
            <a:r>
              <a:rPr lang="uk-UA" dirty="0">
                <a:solidFill>
                  <a:schemeClr val="bg1"/>
                </a:solidFill>
              </a:rPr>
              <a:t> поведінку з боку інших людей; </a:t>
            </a:r>
            <a:endParaRPr lang="ru-RU" dirty="0">
              <a:solidFill>
                <a:schemeClr val="bg1"/>
              </a:solidFill>
            </a:endParaRPr>
          </a:p>
          <a:p>
            <a:pPr lvl="0" algn="just"/>
            <a:r>
              <a:rPr lang="uk-UA" dirty="0">
                <a:solidFill>
                  <a:schemeClr val="bg1"/>
                </a:solidFill>
              </a:rPr>
              <a:t>чи вживав </a:t>
            </a:r>
            <a:r>
              <a:rPr lang="uk-UA" dirty="0" err="1">
                <a:solidFill>
                  <a:schemeClr val="bg1"/>
                </a:solidFill>
              </a:rPr>
              <a:t>суїцидент</a:t>
            </a:r>
            <a:r>
              <a:rPr lang="uk-UA" dirty="0">
                <a:solidFill>
                  <a:schemeClr val="bg1"/>
                </a:solidFill>
              </a:rPr>
              <a:t> попереджуючі заходи проти можливого розкриття </a:t>
            </a:r>
            <a:r>
              <a:rPr lang="uk-UA" dirty="0" err="1">
                <a:solidFill>
                  <a:schemeClr val="bg1"/>
                </a:solidFill>
              </a:rPr>
              <a:t>суїцидальних</a:t>
            </a:r>
            <a:r>
              <a:rPr lang="uk-UA" dirty="0">
                <a:solidFill>
                  <a:schemeClr val="bg1"/>
                </a:solidFill>
              </a:rPr>
              <a:t> намірів іншими людьми;  </a:t>
            </a:r>
            <a:endParaRPr lang="ru-RU" dirty="0">
              <a:solidFill>
                <a:schemeClr val="bg1"/>
              </a:solidFill>
            </a:endParaRPr>
          </a:p>
          <a:p>
            <a:pPr lvl="0" algn="just"/>
            <a:r>
              <a:rPr lang="uk-UA" dirty="0">
                <a:solidFill>
                  <a:schemeClr val="bg1"/>
                </a:solidFill>
              </a:rPr>
              <a:t>чи писав прощальний лист або записку; чи шукав допомоги під час спроби або після;</a:t>
            </a:r>
            <a:endParaRPr lang="ru-RU" dirty="0">
              <a:solidFill>
                <a:schemeClr val="bg1"/>
              </a:solidFill>
            </a:endParaRPr>
          </a:p>
          <a:p>
            <a:pPr lvl="0" algn="just"/>
            <a:r>
              <a:rPr lang="uk-UA" dirty="0">
                <a:solidFill>
                  <a:schemeClr val="bg1"/>
                </a:solidFill>
              </a:rPr>
              <a:t>чи робив фінальні дії (які, за його власним припущенням, повинні були привести до смерті).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7634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chemeClr val="bg1"/>
                </a:solidFill>
              </a:rPr>
              <a:t>Внутрішні установки: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>
                <a:solidFill>
                  <a:schemeClr val="bg1"/>
                </a:solidFill>
              </a:rPr>
              <a:t>чи </a:t>
            </a:r>
            <a:r>
              <a:rPr lang="uk-UA" dirty="0">
                <a:solidFill>
                  <a:schemeClr val="bg1"/>
                </a:solidFill>
              </a:rPr>
              <a:t>вірив </a:t>
            </a:r>
            <a:r>
              <a:rPr lang="uk-UA" dirty="0" err="1">
                <a:solidFill>
                  <a:schemeClr val="bg1"/>
                </a:solidFill>
              </a:rPr>
              <a:t>суїцидент</a:t>
            </a:r>
            <a:r>
              <a:rPr lang="uk-UA" dirty="0">
                <a:solidFill>
                  <a:schemeClr val="bg1"/>
                </a:solidFill>
              </a:rPr>
              <a:t> у те, що дійсно вб'є себе; </a:t>
            </a:r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uk-UA" dirty="0">
                <a:solidFill>
                  <a:schemeClr val="bg1"/>
                </a:solidFill>
              </a:rPr>
              <a:t>чи говорив він, що хоче вмерти</a:t>
            </a:r>
            <a:r>
              <a:rPr lang="uk-UA" dirty="0" smtClean="0">
                <a:solidFill>
                  <a:schemeClr val="bg1"/>
                </a:solidFill>
              </a:rPr>
              <a:t>;</a:t>
            </a:r>
          </a:p>
          <a:p>
            <a:pPr lvl="0"/>
            <a:r>
              <a:rPr lang="uk-UA" dirty="0">
                <a:solidFill>
                  <a:schemeClr val="bg1"/>
                </a:solidFill>
              </a:rPr>
              <a:t>наскільки навмисною була спроба;</a:t>
            </a:r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uk-UA" dirty="0">
                <a:solidFill>
                  <a:schemeClr val="bg1"/>
                </a:solidFill>
              </a:rPr>
              <a:t>які почуття випробовував, виявивши, що спроба не вдалася (його врятували) – радості, жалю, гніву.</a:t>
            </a:r>
            <a:endParaRPr lang="ru-RU" dirty="0">
              <a:solidFill>
                <a:schemeClr val="bg1"/>
              </a:solidFill>
            </a:endParaRP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7571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68931" y="836499"/>
            <a:ext cx="7957566" cy="2971051"/>
          </a:xfrm>
        </p:spPr>
        <p:txBody>
          <a:bodyPr/>
          <a:lstStyle/>
          <a:p>
            <a:pPr algn="r"/>
            <a:r>
              <a:rPr lang="uk-UA" dirty="0" smtClean="0">
                <a:solidFill>
                  <a:schemeClr val="bg1"/>
                </a:solidFill>
              </a:rPr>
              <a:t>КЛАСИФІКАЦІЯ </a:t>
            </a:r>
            <a:r>
              <a:rPr lang="ru-RU" dirty="0" smtClean="0">
                <a:solidFill>
                  <a:schemeClr val="bg1"/>
                </a:solidFill>
              </a:rPr>
              <a:t>СУЇЦИДАЛЬНОЇ ПОВЕДІНКИ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6585" y="4068720"/>
            <a:ext cx="8825658" cy="861420"/>
          </a:xfrm>
        </p:spPr>
        <p:txBody>
          <a:bodyPr>
            <a:normAutofit/>
          </a:bodyPr>
          <a:lstStyle/>
          <a:p>
            <a:pPr algn="r"/>
            <a:r>
              <a:rPr lang="uk-UA" sz="2800" dirty="0" smtClean="0"/>
              <a:t>МКХ 10-11,</a:t>
            </a:r>
            <a:r>
              <a:rPr lang="pl-PL" sz="2800" dirty="0" smtClean="0"/>
              <a:t> DSM 5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923835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064626" cy="1400530"/>
          </a:xfrm>
        </p:spPr>
        <p:txBody>
          <a:bodyPr/>
          <a:lstStyle/>
          <a:p>
            <a:r>
              <a:rPr lang="ru-RU" dirty="0" err="1"/>
              <a:t>Міжнародна</a:t>
            </a:r>
            <a:r>
              <a:rPr lang="ru-RU" dirty="0"/>
              <a:t> </a:t>
            </a:r>
            <a:r>
              <a:rPr lang="ru-RU" dirty="0" err="1"/>
              <a:t>класифікація</a:t>
            </a:r>
            <a:r>
              <a:rPr lang="ru-RU" dirty="0"/>
              <a:t> хвороб</a:t>
            </a:r>
            <a:br>
              <a:rPr lang="ru-RU" dirty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46111" y="1303867"/>
            <a:ext cx="11190289" cy="51646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err="1">
                <a:solidFill>
                  <a:schemeClr val="bg1"/>
                </a:solidFill>
              </a:rPr>
              <a:t>Міжнаро́дна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статисти́чна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класифіка́ція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хворо́б</a:t>
            </a:r>
            <a:r>
              <a:rPr lang="ru-RU" sz="2400" b="1" dirty="0">
                <a:solidFill>
                  <a:schemeClr val="bg1"/>
                </a:solidFill>
              </a:rPr>
              <a:t> та </a:t>
            </a:r>
            <a:r>
              <a:rPr lang="ru-RU" sz="2400" b="1" dirty="0" err="1">
                <a:solidFill>
                  <a:schemeClr val="bg1"/>
                </a:solidFill>
              </a:rPr>
              <a:t>пробле́м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пов'я́заних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здоро́в'ям</a:t>
            </a:r>
            <a:r>
              <a:rPr lang="ru-RU" sz="2400" dirty="0">
                <a:solidFill>
                  <a:schemeClr val="bg1"/>
                </a:solidFill>
              </a:rPr>
              <a:t> (</a:t>
            </a:r>
            <a:r>
              <a:rPr lang="ru-RU" sz="2400" dirty="0">
                <a:solidFill>
                  <a:schemeClr val="bg1"/>
                </a:solidFill>
                <a:hlinkClick r:id="rId2" tooltip="Англійська мова"/>
              </a:rPr>
              <a:t>англ.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en-US" sz="2400" i="1" dirty="0">
                <a:solidFill>
                  <a:schemeClr val="bg1"/>
                </a:solidFill>
              </a:rPr>
              <a:t>International Statistical Classification of Diseases and Related Health Problems</a:t>
            </a:r>
            <a:r>
              <a:rPr lang="en-US" sz="2400" dirty="0">
                <a:solidFill>
                  <a:schemeClr val="bg1"/>
                </a:solidFill>
              </a:rPr>
              <a:t>) — </a:t>
            </a:r>
            <a:r>
              <a:rPr lang="ru-RU" sz="2400" dirty="0">
                <a:solidFill>
                  <a:schemeClr val="bg1"/>
                </a:solidFill>
              </a:rPr>
              <a:t>документ, </a:t>
            </a:r>
            <a:r>
              <a:rPr lang="ru-RU" sz="2400" dirty="0" err="1">
                <a:solidFill>
                  <a:schemeClr val="bg1"/>
                </a:solidFill>
              </a:rPr>
              <a:t>який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використовується</a:t>
            </a:r>
            <a:r>
              <a:rPr lang="ru-RU" sz="2400" dirty="0">
                <a:solidFill>
                  <a:schemeClr val="bg1"/>
                </a:solidFill>
              </a:rPr>
              <a:t> як </a:t>
            </a:r>
            <a:r>
              <a:rPr lang="ru-RU" sz="2400" dirty="0" err="1">
                <a:solidFill>
                  <a:schemeClr val="bg1"/>
                </a:solidFill>
              </a:rPr>
              <a:t>провідна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err="1">
                <a:solidFill>
                  <a:schemeClr val="bg1"/>
                </a:solidFill>
                <a:hlinkClick r:id="rId3" tooltip="Статистика"/>
              </a:rPr>
              <a:t>статистична</a:t>
            </a:r>
            <a:r>
              <a:rPr lang="ru-RU" sz="2400" dirty="0">
                <a:solidFill>
                  <a:schemeClr val="bg1"/>
                </a:solidFill>
              </a:rPr>
              <a:t> та </a:t>
            </a:r>
            <a:r>
              <a:rPr lang="ru-RU" sz="2400" dirty="0" err="1">
                <a:solidFill>
                  <a:schemeClr val="bg1"/>
                </a:solidFill>
                <a:hlinkClick r:id="rId4" tooltip="Класифікація"/>
              </a:rPr>
              <a:t>класифікаційна</a:t>
            </a:r>
            <a:r>
              <a:rPr lang="ru-RU" sz="2400" dirty="0">
                <a:solidFill>
                  <a:schemeClr val="bg1"/>
                </a:solidFill>
              </a:rPr>
              <a:t> основа в </a:t>
            </a:r>
            <a:r>
              <a:rPr lang="ru-RU" sz="2400" dirty="0" err="1">
                <a:solidFill>
                  <a:schemeClr val="bg1"/>
                </a:solidFill>
              </a:rPr>
              <a:t>системі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Охорони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здоров'я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Періодично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переглядається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під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керівництвом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>
                <a:solidFill>
                  <a:schemeClr val="bg1"/>
                </a:solidFill>
                <a:hlinkClick r:id="rId5" tooltip="ВООЗ"/>
              </a:rPr>
              <a:t>ВООЗ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МКХ </a:t>
            </a:r>
            <a:r>
              <a:rPr lang="ru-RU" sz="2400" dirty="0">
                <a:solidFill>
                  <a:schemeClr val="bg1"/>
                </a:solidFill>
              </a:rPr>
              <a:t>є </a:t>
            </a:r>
            <a:r>
              <a:rPr lang="ru-RU" sz="2400" dirty="0" err="1">
                <a:solidFill>
                  <a:schemeClr val="bg1"/>
                </a:solidFill>
              </a:rPr>
              <a:t>нормативним</a:t>
            </a:r>
            <a:r>
              <a:rPr lang="ru-RU" sz="2400" dirty="0">
                <a:solidFill>
                  <a:schemeClr val="bg1"/>
                </a:solidFill>
              </a:rPr>
              <a:t> документом,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забезпечує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єдність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методичних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підходів</a:t>
            </a:r>
            <a:r>
              <a:rPr lang="ru-RU" sz="2400" dirty="0">
                <a:solidFill>
                  <a:schemeClr val="bg1"/>
                </a:solidFill>
              </a:rPr>
              <a:t> та </a:t>
            </a:r>
            <a:r>
              <a:rPr lang="ru-RU" sz="2400" dirty="0" err="1">
                <a:solidFill>
                  <a:schemeClr val="bg1"/>
                </a:solidFill>
              </a:rPr>
              <a:t>міжнародну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err="1">
                <a:solidFill>
                  <a:schemeClr val="bg1"/>
                </a:solidFill>
                <a:hlinkClick r:id="rId6" tooltip="Верифікація"/>
              </a:rPr>
              <a:t>верифікацію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err="1">
                <a:solidFill>
                  <a:schemeClr val="bg1"/>
                </a:solidFill>
              </a:rPr>
              <a:t>матеріалів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11564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618" y="1347066"/>
            <a:ext cx="10029908" cy="4195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solidFill>
                  <a:schemeClr val="bg1"/>
                </a:solidFill>
              </a:rPr>
              <a:t>18 </a:t>
            </a:r>
            <a:r>
              <a:rPr lang="ru-RU" sz="3200" dirty="0" err="1">
                <a:solidFill>
                  <a:schemeClr val="bg1"/>
                </a:solidFill>
              </a:rPr>
              <a:t>червня</a:t>
            </a:r>
            <a:r>
              <a:rPr lang="ru-RU" sz="3200" dirty="0">
                <a:solidFill>
                  <a:schemeClr val="bg1"/>
                </a:solidFill>
              </a:rPr>
              <a:t> 2018 року ВООЗ представила </a:t>
            </a:r>
            <a:r>
              <a:rPr lang="ru-RU" sz="3200" i="1" dirty="0" err="1">
                <a:solidFill>
                  <a:schemeClr val="bg1"/>
                </a:solidFill>
              </a:rPr>
              <a:t>Міжнародну</a:t>
            </a:r>
            <a:r>
              <a:rPr lang="ru-RU" sz="3200" i="1" dirty="0">
                <a:solidFill>
                  <a:schemeClr val="bg1"/>
                </a:solidFill>
              </a:rPr>
              <a:t> </a:t>
            </a:r>
            <a:r>
              <a:rPr lang="ru-RU" sz="3200" i="1" dirty="0" err="1">
                <a:solidFill>
                  <a:schemeClr val="bg1"/>
                </a:solidFill>
              </a:rPr>
              <a:t>класифікацію</a:t>
            </a:r>
            <a:r>
              <a:rPr lang="ru-RU" sz="3200" i="1" dirty="0">
                <a:solidFill>
                  <a:schemeClr val="bg1"/>
                </a:solidFill>
              </a:rPr>
              <a:t> хвороб 11-го перегляду</a:t>
            </a:r>
            <a:r>
              <a:rPr lang="ru-RU" sz="3200" dirty="0">
                <a:solidFill>
                  <a:schemeClr val="bg1"/>
                </a:solidFill>
              </a:rPr>
              <a:t> (</a:t>
            </a:r>
            <a:r>
              <a:rPr lang="ru-RU" sz="3200" b="1" dirty="0">
                <a:solidFill>
                  <a:schemeClr val="bg1"/>
                </a:solidFill>
              </a:rPr>
              <a:t>МКХ-11</a:t>
            </a:r>
            <a:r>
              <a:rPr lang="ru-RU" sz="3200" dirty="0">
                <a:solidFill>
                  <a:schemeClr val="bg1"/>
                </a:solidFill>
              </a:rPr>
              <a:t>, </a:t>
            </a:r>
            <a:r>
              <a:rPr lang="en-US" sz="3200" i="1" dirty="0">
                <a:solidFill>
                  <a:schemeClr val="bg1"/>
                </a:solidFill>
              </a:rPr>
              <a:t>ICD-11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r>
              <a:rPr lang="uk-UA" sz="3200" baseline="30000" dirty="0">
                <a:solidFill>
                  <a:schemeClr val="bg1"/>
                </a:solidFill>
              </a:rPr>
              <a:t>.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uk-UA" sz="32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uk-UA" sz="32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МКХ-11 набирав </a:t>
            </a:r>
            <a:r>
              <a:rPr lang="ru-RU" sz="3200" dirty="0" err="1">
                <a:solidFill>
                  <a:schemeClr val="bg1"/>
                </a:solidFill>
              </a:rPr>
              <a:t>чинності</a:t>
            </a:r>
            <a:r>
              <a:rPr lang="ru-RU" sz="3200" dirty="0">
                <a:solidFill>
                  <a:schemeClr val="bg1"/>
                </a:solidFill>
              </a:rPr>
              <a:t> з 1 </a:t>
            </a:r>
            <a:r>
              <a:rPr lang="ru-RU" sz="3200" dirty="0" err="1">
                <a:solidFill>
                  <a:schemeClr val="bg1"/>
                </a:solidFill>
              </a:rPr>
              <a:t>січня</a:t>
            </a:r>
            <a:r>
              <a:rPr lang="ru-RU" sz="3200" dirty="0">
                <a:solidFill>
                  <a:schemeClr val="bg1"/>
                </a:solidFill>
              </a:rPr>
              <a:t> 2022 </a:t>
            </a:r>
            <a:r>
              <a:rPr lang="ru-RU" sz="3200" dirty="0" smtClean="0">
                <a:solidFill>
                  <a:schemeClr val="bg1"/>
                </a:solidFill>
              </a:rPr>
              <a:t>року.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02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5656" y="420914"/>
            <a:ext cx="10101943" cy="60234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Отже</a:t>
            </a:r>
            <a:r>
              <a:rPr lang="ru-RU" dirty="0" smtClean="0"/>
              <a:t>: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en-US" dirty="0"/>
              <a:t>a) «a</a:t>
            </a:r>
            <a:r>
              <a:rPr lang="ru-RU" dirty="0" err="1"/>
              <a:t>номічний</a:t>
            </a:r>
            <a:r>
              <a:rPr lang="ru-RU" dirty="0"/>
              <a:t>» </a:t>
            </a:r>
            <a:r>
              <a:rPr lang="ru-RU" dirty="0" err="1" smtClean="0"/>
              <a:t>суїцид</a:t>
            </a:r>
            <a:r>
              <a:rPr lang="ru-RU" dirty="0" smtClean="0"/>
              <a:t>»;</a:t>
            </a:r>
          </a:p>
          <a:p>
            <a:pPr marL="0" indent="0" algn="just">
              <a:buNone/>
            </a:pPr>
            <a:r>
              <a:rPr lang="uk-UA" dirty="0" smtClean="0"/>
              <a:t>б) </a:t>
            </a:r>
            <a:r>
              <a:rPr lang="ru-RU" dirty="0"/>
              <a:t>«</a:t>
            </a:r>
            <a:r>
              <a:rPr lang="ru-RU" dirty="0" err="1"/>
              <a:t>егоїстичний</a:t>
            </a:r>
            <a:r>
              <a:rPr lang="ru-RU" dirty="0"/>
              <a:t>» </a:t>
            </a:r>
            <a:r>
              <a:rPr lang="ru-RU" dirty="0" err="1" smtClean="0"/>
              <a:t>суїцид</a:t>
            </a:r>
            <a:r>
              <a:rPr lang="ru-RU" dirty="0" smtClean="0"/>
              <a:t>»;</a:t>
            </a:r>
          </a:p>
          <a:p>
            <a:pPr marL="0" indent="0" algn="just">
              <a:buNone/>
            </a:pPr>
            <a:r>
              <a:rPr lang="uk-UA" dirty="0" smtClean="0"/>
              <a:t>в) </a:t>
            </a:r>
            <a:r>
              <a:rPr lang="en-US" dirty="0" smtClean="0"/>
              <a:t> </a:t>
            </a:r>
            <a:r>
              <a:rPr lang="en-US" dirty="0"/>
              <a:t>«</a:t>
            </a:r>
            <a:r>
              <a:rPr lang="ru-RU" dirty="0" err="1"/>
              <a:t>альтруїстичний</a:t>
            </a:r>
            <a:r>
              <a:rPr lang="ru-RU" dirty="0"/>
              <a:t>» </a:t>
            </a:r>
            <a:r>
              <a:rPr lang="ru-RU" dirty="0" err="1" smtClean="0"/>
              <a:t>суїцид</a:t>
            </a:r>
            <a:r>
              <a:rPr lang="ru-RU" dirty="0" smtClean="0"/>
              <a:t>»;</a:t>
            </a:r>
          </a:p>
          <a:p>
            <a:pPr marL="0" indent="0" algn="just">
              <a:buNone/>
            </a:pPr>
            <a:r>
              <a:rPr lang="uk-UA" dirty="0" smtClean="0"/>
              <a:t>Г) </a:t>
            </a:r>
            <a:r>
              <a:rPr lang="ru-RU" dirty="0"/>
              <a:t>«</a:t>
            </a:r>
            <a:r>
              <a:rPr lang="ru-RU" dirty="0" err="1"/>
              <a:t>фаталістичний</a:t>
            </a:r>
            <a:r>
              <a:rPr lang="ru-RU" dirty="0"/>
              <a:t>» </a:t>
            </a:r>
            <a:r>
              <a:rPr lang="ru-RU" dirty="0" err="1" smtClean="0"/>
              <a:t>суїцид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6955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100" y="171596"/>
            <a:ext cx="9404723" cy="1400530"/>
          </a:xfrm>
        </p:spPr>
        <p:txBody>
          <a:bodyPr/>
          <a:lstStyle/>
          <a:p>
            <a:r>
              <a:rPr lang="uk-UA" dirty="0" smtClean="0"/>
              <a:t>МКХ 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572126"/>
            <a:ext cx="9403742" cy="467627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НАВМИСНЕ </a:t>
            </a:r>
            <a:r>
              <a:rPr lang="ru-RU" dirty="0"/>
              <a:t>ЗАВДАННЯ СОБІ </a:t>
            </a:r>
            <a:r>
              <a:rPr lang="ru-RU" dirty="0" smtClean="0"/>
              <a:t>ШКОДИ (</a:t>
            </a:r>
            <a:r>
              <a:rPr lang="ru-RU" dirty="0"/>
              <a:t>X60-X84) </a:t>
            </a:r>
            <a:endParaRPr lang="ru-RU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ru-RU" b="1" i="1" dirty="0"/>
              <a:t>Включено</a:t>
            </a:r>
            <a:r>
              <a:rPr lang="ru-RU" dirty="0"/>
              <a:t>: </a:t>
            </a:r>
            <a:r>
              <a:rPr lang="ru-RU" dirty="0" err="1"/>
              <a:t>навмисне</a:t>
            </a:r>
            <a:r>
              <a:rPr lang="ru-RU" dirty="0"/>
              <a:t> </a:t>
            </a:r>
            <a:r>
              <a:rPr lang="ru-RU" dirty="0" err="1"/>
              <a:t>самоотруєння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самоушкодження</a:t>
            </a:r>
            <a:r>
              <a:rPr lang="ru-RU" dirty="0"/>
              <a:t> (</a:t>
            </a:r>
            <a:r>
              <a:rPr lang="ru-RU" dirty="0" err="1"/>
              <a:t>спроба</a:t>
            </a:r>
            <a:r>
              <a:rPr lang="ru-RU" dirty="0"/>
              <a:t> </a:t>
            </a:r>
            <a:r>
              <a:rPr lang="ru-RU" dirty="0" err="1"/>
              <a:t>самогубства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699839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843" y="1154561"/>
            <a:ext cx="11638021" cy="419548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Згідно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психопатологічною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концепцією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суїцид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завжди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аутоагресивний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акт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психічно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хворої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значна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суїцидів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здійснюється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психічно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здоровими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людьми в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соціально-психологічної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дезадаптації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Тому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з’явилася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інша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концепція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концепція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непатологічних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суїцидальних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ситуаційних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реакцій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позицій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якої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суїцид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розглядається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природна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загальнолюдська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реакція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екстремальні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умови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53199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301" y="1058308"/>
            <a:ext cx="10848056" cy="419548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800" dirty="0" err="1">
                <a:solidFill>
                  <a:schemeClr val="bg1"/>
                </a:solidFill>
              </a:rPr>
              <a:t>Суїцид</a:t>
            </a:r>
            <a:r>
              <a:rPr lang="ru-RU" sz="2800" dirty="0">
                <a:solidFill>
                  <a:schemeClr val="bg1"/>
                </a:solidFill>
              </a:rPr>
              <a:t> (лат. </a:t>
            </a:r>
            <a:r>
              <a:rPr lang="en-US" sz="2800" dirty="0">
                <a:solidFill>
                  <a:schemeClr val="bg1"/>
                </a:solidFill>
              </a:rPr>
              <a:t>sui – </a:t>
            </a:r>
            <a:r>
              <a:rPr lang="ru-RU" sz="2800" dirty="0">
                <a:solidFill>
                  <a:schemeClr val="bg1"/>
                </a:solidFill>
              </a:rPr>
              <a:t>себе і </a:t>
            </a:r>
            <a:r>
              <a:rPr lang="ru-RU" sz="2800" dirty="0" err="1">
                <a:solidFill>
                  <a:schemeClr val="bg1"/>
                </a:solidFill>
              </a:rPr>
              <a:t>сае</a:t>
            </a:r>
            <a:r>
              <a:rPr lang="en-US" sz="2800" dirty="0">
                <a:solidFill>
                  <a:schemeClr val="bg1"/>
                </a:solidFill>
              </a:rPr>
              <a:t>d</a:t>
            </a:r>
            <a:r>
              <a:rPr lang="ru-RU" sz="2800" dirty="0">
                <a:solidFill>
                  <a:schemeClr val="bg1"/>
                </a:solidFill>
              </a:rPr>
              <a:t>е</a:t>
            </a:r>
            <a:r>
              <a:rPr lang="en-US" sz="2800" dirty="0">
                <a:solidFill>
                  <a:schemeClr val="bg1"/>
                </a:solidFill>
              </a:rPr>
              <a:t>r</a:t>
            </a:r>
            <a:r>
              <a:rPr lang="ru-RU" sz="2800" dirty="0">
                <a:solidFill>
                  <a:schemeClr val="bg1"/>
                </a:solidFill>
              </a:rPr>
              <a:t>е – </a:t>
            </a:r>
            <a:r>
              <a:rPr lang="ru-RU" sz="2800" dirty="0" err="1">
                <a:solidFill>
                  <a:schemeClr val="bg1"/>
                </a:solidFill>
              </a:rPr>
              <a:t>вбивати</a:t>
            </a:r>
            <a:r>
              <a:rPr lang="ru-RU" sz="2800" dirty="0">
                <a:solidFill>
                  <a:schemeClr val="bg1"/>
                </a:solidFill>
              </a:rPr>
              <a:t>) – </a:t>
            </a:r>
            <a:r>
              <a:rPr lang="ru-RU" sz="2800" dirty="0" err="1">
                <a:solidFill>
                  <a:schemeClr val="bg1"/>
                </a:solidFill>
              </a:rPr>
              <a:t>навмисне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самоушкодження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смертельним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фіналом</a:t>
            </a:r>
            <a:r>
              <a:rPr lang="ru-RU" sz="2800" dirty="0">
                <a:solidFill>
                  <a:schemeClr val="bg1"/>
                </a:solidFill>
              </a:rPr>
              <a:t>. Замах </a:t>
            </a:r>
            <a:r>
              <a:rPr lang="ru-RU" sz="2800" dirty="0" err="1">
                <a:solidFill>
                  <a:schemeClr val="bg1"/>
                </a:solidFill>
              </a:rPr>
              <a:t>людини</a:t>
            </a:r>
            <a:r>
              <a:rPr lang="ru-RU" sz="2800" dirty="0">
                <a:solidFill>
                  <a:schemeClr val="bg1"/>
                </a:solidFill>
              </a:rPr>
              <a:t> на </a:t>
            </a:r>
            <a:r>
              <a:rPr lang="ru-RU" sz="2800" dirty="0" err="1">
                <a:solidFill>
                  <a:schemeClr val="bg1"/>
                </a:solidFill>
              </a:rPr>
              <a:t>власне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життя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кваліфікують</a:t>
            </a:r>
            <a:r>
              <a:rPr lang="ru-RU" sz="2800" dirty="0">
                <a:solidFill>
                  <a:schemeClr val="bg1"/>
                </a:solidFill>
              </a:rPr>
              <a:t> як </a:t>
            </a:r>
            <a:r>
              <a:rPr lang="ru-RU" sz="2800" dirty="0" err="1">
                <a:solidFill>
                  <a:schemeClr val="bg1"/>
                </a:solidFill>
              </a:rPr>
              <a:t>самогубство</a:t>
            </a:r>
            <a:r>
              <a:rPr lang="ru-RU" sz="2800" dirty="0">
                <a:solidFill>
                  <a:schemeClr val="bg1"/>
                </a:solidFill>
              </a:rPr>
              <a:t> за </a:t>
            </a:r>
            <a:r>
              <a:rPr lang="ru-RU" sz="2800" dirty="0" err="1">
                <a:solidFill>
                  <a:schemeClr val="bg1"/>
                </a:solidFill>
              </a:rPr>
              <a:t>умови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що</a:t>
            </a:r>
            <a:r>
              <a:rPr lang="ru-RU" sz="2800" dirty="0">
                <a:solidFill>
                  <a:schemeClr val="bg1"/>
                </a:solidFill>
              </a:rPr>
              <a:t> вона </a:t>
            </a:r>
            <a:r>
              <a:rPr lang="ru-RU" sz="2800" dirty="0" err="1">
                <a:solidFill>
                  <a:schemeClr val="bg1"/>
                </a:solidFill>
              </a:rPr>
              <a:t>усвідомлює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значення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своїх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дій</a:t>
            </a:r>
            <a:r>
              <a:rPr lang="ru-RU" sz="2800" dirty="0">
                <a:solidFill>
                  <a:schemeClr val="bg1"/>
                </a:solidFill>
              </a:rPr>
              <a:t> і </a:t>
            </a:r>
            <a:r>
              <a:rPr lang="ru-RU" sz="2800" dirty="0" err="1">
                <a:solidFill>
                  <a:schemeClr val="bg1"/>
                </a:solidFill>
              </a:rPr>
              <a:t>керує</a:t>
            </a:r>
            <a:r>
              <a:rPr lang="ru-RU" sz="2800" dirty="0">
                <a:solidFill>
                  <a:schemeClr val="bg1"/>
                </a:solidFill>
              </a:rPr>
              <a:t> ними. 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sz="2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У </a:t>
            </a:r>
            <a:r>
              <a:rPr lang="ru-RU" sz="2800" dirty="0" err="1">
                <a:solidFill>
                  <a:schemeClr val="bg1"/>
                </a:solidFill>
              </a:rPr>
              <a:t>всіх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інших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випадках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здійснення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людиною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дій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які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завдають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шкоди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її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психічному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чи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фізичному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здоров’ю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кваліфікується</a:t>
            </a:r>
            <a:r>
              <a:rPr lang="ru-RU" sz="2800" dirty="0">
                <a:solidFill>
                  <a:schemeClr val="bg1"/>
                </a:solidFill>
              </a:rPr>
              <a:t> як </a:t>
            </a:r>
            <a:r>
              <a:rPr lang="ru-RU" sz="2800" dirty="0" err="1">
                <a:solidFill>
                  <a:schemeClr val="bg1"/>
                </a:solidFill>
              </a:rPr>
              <a:t>аутоагресивна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поведінка</a:t>
            </a:r>
            <a:r>
              <a:rPr lang="ru-RU" sz="2800" dirty="0">
                <a:solidFill>
                  <a:schemeClr val="bg1"/>
                </a:solidFill>
              </a:rPr>
              <a:t>/</a:t>
            </a:r>
            <a:r>
              <a:rPr lang="ru-RU" sz="2800" dirty="0" err="1">
                <a:solidFill>
                  <a:schemeClr val="bg1"/>
                </a:solidFill>
              </a:rPr>
              <a:t>нещасний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випадок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40643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337" y="176464"/>
            <a:ext cx="11502189" cy="632059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 err="1"/>
              <a:t>Аутоагресивна</a:t>
            </a:r>
            <a:r>
              <a:rPr lang="ru-RU" sz="2800" b="1" dirty="0"/>
              <a:t> (</a:t>
            </a:r>
            <a:r>
              <a:rPr lang="ru-RU" sz="2800" b="1" dirty="0" err="1"/>
              <a:t>грец</a:t>
            </a:r>
            <a:r>
              <a:rPr lang="ru-RU" sz="2800" b="1" dirty="0"/>
              <a:t>. а</a:t>
            </a:r>
            <a:r>
              <a:rPr lang="en-US" sz="2800" b="1" dirty="0" err="1"/>
              <a:t>utos</a:t>
            </a:r>
            <a:r>
              <a:rPr lang="en-US" sz="2800" b="1" dirty="0"/>
              <a:t> – </a:t>
            </a:r>
            <a:r>
              <a:rPr lang="ru-RU" sz="2800" b="1" dirty="0"/>
              <a:t>сам і лат. а</a:t>
            </a:r>
            <a:r>
              <a:rPr lang="en-US" sz="2800" b="1" dirty="0" err="1"/>
              <a:t>gressio</a:t>
            </a:r>
            <a:r>
              <a:rPr lang="en-US" sz="2800" b="1" dirty="0"/>
              <a:t> – </a:t>
            </a:r>
            <a:r>
              <a:rPr lang="ru-RU" sz="2800" b="1" dirty="0" err="1"/>
              <a:t>напад</a:t>
            </a:r>
            <a:r>
              <a:rPr lang="ru-RU" sz="2800" b="1" dirty="0"/>
              <a:t>) </a:t>
            </a:r>
            <a:r>
              <a:rPr lang="ru-RU" sz="2800" b="1" dirty="0" err="1"/>
              <a:t>поведінка</a:t>
            </a:r>
            <a:r>
              <a:rPr lang="ru-RU" sz="2800" b="1" dirty="0"/>
              <a:t> – </a:t>
            </a:r>
            <a:r>
              <a:rPr lang="ru-RU" sz="2800" b="1" dirty="0" err="1"/>
              <a:t>специфічна</a:t>
            </a:r>
            <a:r>
              <a:rPr lang="ru-RU" sz="2800" b="1" dirty="0"/>
              <a:t> форма </a:t>
            </a:r>
            <a:r>
              <a:rPr lang="ru-RU" sz="2800" b="1" dirty="0" err="1"/>
              <a:t>особистісної</a:t>
            </a:r>
            <a:r>
              <a:rPr lang="ru-RU" sz="2800" b="1" dirty="0"/>
              <a:t> </a:t>
            </a:r>
            <a:r>
              <a:rPr lang="ru-RU" sz="2800" b="1" dirty="0" err="1"/>
              <a:t>активності</a:t>
            </a:r>
            <a:r>
              <a:rPr lang="ru-RU" sz="2800" b="1" dirty="0"/>
              <a:t>, </a:t>
            </a:r>
            <a:r>
              <a:rPr lang="ru-RU" sz="2800" b="1" dirty="0" err="1"/>
              <a:t>спрямована</a:t>
            </a:r>
            <a:r>
              <a:rPr lang="ru-RU" sz="2800" b="1" dirty="0"/>
              <a:t> на </a:t>
            </a:r>
            <a:r>
              <a:rPr lang="ru-RU" sz="2800" b="1" dirty="0" err="1"/>
              <a:t>завдання</a:t>
            </a:r>
            <a:r>
              <a:rPr lang="ru-RU" sz="2800" b="1" dirty="0"/>
              <a:t> </a:t>
            </a:r>
            <a:r>
              <a:rPr lang="ru-RU" sz="2800" b="1" dirty="0" err="1"/>
              <a:t>шкоди</a:t>
            </a:r>
            <a:r>
              <a:rPr lang="ru-RU" sz="2800" b="1" dirty="0"/>
              <a:t> </a:t>
            </a:r>
            <a:r>
              <a:rPr lang="ru-RU" sz="2800" b="1" dirty="0" err="1"/>
              <a:t>своєму</a:t>
            </a:r>
            <a:r>
              <a:rPr lang="ru-RU" sz="2800" b="1" dirty="0"/>
              <a:t> </a:t>
            </a:r>
            <a:r>
              <a:rPr lang="ru-RU" sz="2800" b="1" dirty="0" err="1"/>
              <a:t>соматичному</a:t>
            </a:r>
            <a:r>
              <a:rPr lang="ru-RU" sz="2800" b="1" dirty="0"/>
              <a:t> </a:t>
            </a:r>
            <a:r>
              <a:rPr lang="ru-RU" sz="2800" b="1" dirty="0" err="1"/>
              <a:t>здоров’ю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 err="1" smtClean="0"/>
              <a:t>Розрізняють</a:t>
            </a:r>
            <a:r>
              <a:rPr lang="ru-RU" sz="2800" b="1" dirty="0" smtClean="0"/>
              <a:t> </a:t>
            </a:r>
            <a:r>
              <a:rPr lang="ru-RU" sz="2800" b="1" dirty="0" err="1"/>
              <a:t>такі</a:t>
            </a:r>
            <a:r>
              <a:rPr lang="ru-RU" sz="2800" b="1" dirty="0"/>
              <a:t> </a:t>
            </a:r>
            <a:r>
              <a:rPr lang="ru-RU" sz="2800" b="1" dirty="0" err="1"/>
              <a:t>види</a:t>
            </a:r>
            <a:r>
              <a:rPr lang="ru-RU" sz="2800" b="1" dirty="0"/>
              <a:t> </a:t>
            </a:r>
            <a:r>
              <a:rPr lang="ru-RU" sz="2800" b="1" dirty="0" err="1"/>
              <a:t>аутоагресивної</a:t>
            </a:r>
            <a:r>
              <a:rPr lang="ru-RU" sz="2800" b="1" dirty="0"/>
              <a:t> </a:t>
            </a:r>
            <a:r>
              <a:rPr lang="ru-RU" sz="2800" b="1" dirty="0" err="1"/>
              <a:t>поведінки</a:t>
            </a:r>
            <a:r>
              <a:rPr lang="ru-RU" sz="2800" b="1" dirty="0"/>
              <a:t>: </a:t>
            </a:r>
            <a:endParaRPr lang="ru-RU" sz="2800" b="1" dirty="0" smtClean="0"/>
          </a:p>
          <a:p>
            <a:pPr marL="514350" indent="0" algn="just">
              <a:lnSpc>
                <a:spcPct val="100000"/>
              </a:lnSpc>
              <a:spcBef>
                <a:spcPts val="0"/>
              </a:spcBef>
              <a:buAutoNum type="arabicParenR"/>
            </a:pPr>
            <a:endParaRPr lang="ru-RU" sz="2800" b="1" dirty="0" smtClean="0"/>
          </a:p>
          <a:p>
            <a:pPr marL="514350" indent="0" algn="just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ru-RU" sz="2800" b="1" dirty="0" err="1" smtClean="0"/>
              <a:t>суїцидальна</a:t>
            </a:r>
            <a:r>
              <a:rPr lang="ru-RU" sz="2800" b="1" dirty="0" smtClean="0"/>
              <a:t> </a:t>
            </a:r>
            <a:r>
              <a:rPr lang="ru-RU" sz="2800" b="1" dirty="0" err="1"/>
              <a:t>поведінка</a:t>
            </a:r>
            <a:r>
              <a:rPr lang="ru-RU" sz="2800" b="1" dirty="0"/>
              <a:t> – </a:t>
            </a:r>
            <a:r>
              <a:rPr lang="ru-RU" sz="2800" b="1" dirty="0" err="1"/>
              <a:t>усвідомлені</a:t>
            </a:r>
            <a:r>
              <a:rPr lang="ru-RU" sz="2800" b="1" dirty="0"/>
              <a:t> </a:t>
            </a:r>
            <a:r>
              <a:rPr lang="ru-RU" sz="2800" b="1" dirty="0" err="1"/>
              <a:t>цілеспрямовані</a:t>
            </a:r>
            <a:r>
              <a:rPr lang="ru-RU" sz="2800" b="1" dirty="0"/>
              <a:t> </a:t>
            </a:r>
            <a:r>
              <a:rPr lang="ru-RU" sz="2800" b="1" dirty="0" err="1"/>
              <a:t>дії</a:t>
            </a:r>
            <a:r>
              <a:rPr lang="ru-RU" sz="2800" b="1" dirty="0"/>
              <a:t>, метою </a:t>
            </a:r>
            <a:r>
              <a:rPr lang="ru-RU" sz="2800" b="1" dirty="0" err="1"/>
              <a:t>яких</a:t>
            </a:r>
            <a:r>
              <a:rPr lang="ru-RU" sz="2800" b="1" dirty="0"/>
              <a:t> є </a:t>
            </a:r>
            <a:r>
              <a:rPr lang="ru-RU" sz="2800" b="1" dirty="0" err="1"/>
              <a:t>позбавлення</a:t>
            </a:r>
            <a:r>
              <a:rPr lang="ru-RU" sz="2800" b="1" dirty="0"/>
              <a:t> себе </a:t>
            </a:r>
            <a:r>
              <a:rPr lang="ru-RU" sz="2800" b="1" dirty="0" err="1"/>
              <a:t>життя</a:t>
            </a:r>
            <a:r>
              <a:rPr lang="ru-RU" sz="2800" b="1" dirty="0"/>
              <a:t>; </a:t>
            </a:r>
            <a:endParaRPr lang="ru-RU" sz="2800" b="1" dirty="0" smtClean="0"/>
          </a:p>
          <a:p>
            <a:pPr marL="514350" indent="0" algn="just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ru-RU" sz="2800" b="1" dirty="0" err="1" smtClean="0"/>
              <a:t>суїцидальні</a:t>
            </a:r>
            <a:r>
              <a:rPr lang="ru-RU" sz="2800" b="1" dirty="0" smtClean="0"/>
              <a:t> </a:t>
            </a:r>
            <a:r>
              <a:rPr lang="ru-RU" sz="2800" b="1" dirty="0" err="1"/>
              <a:t>еквіваленти</a:t>
            </a:r>
            <a:r>
              <a:rPr lang="ru-RU" sz="2800" b="1" dirty="0"/>
              <a:t> – </a:t>
            </a:r>
            <a:r>
              <a:rPr lang="ru-RU" sz="2800" b="1" dirty="0" err="1"/>
              <a:t>неусвідомлені</a:t>
            </a:r>
            <a:r>
              <a:rPr lang="ru-RU" sz="2800" b="1" dirty="0"/>
              <a:t> </a:t>
            </a:r>
            <a:r>
              <a:rPr lang="ru-RU" sz="2800" b="1" dirty="0" err="1"/>
              <a:t>дії</a:t>
            </a:r>
            <a:r>
              <a:rPr lang="ru-RU" sz="2800" b="1" dirty="0"/>
              <a:t> та </a:t>
            </a:r>
            <a:r>
              <a:rPr lang="ru-RU" sz="2800" b="1" dirty="0" err="1"/>
              <a:t>зумисні</a:t>
            </a:r>
            <a:r>
              <a:rPr lang="ru-RU" sz="2800" b="1" dirty="0"/>
              <a:t> </a:t>
            </a:r>
            <a:r>
              <a:rPr lang="ru-RU" sz="2800" b="1" dirty="0" err="1"/>
              <a:t>вчинки</a:t>
            </a:r>
            <a:r>
              <a:rPr lang="ru-RU" sz="2800" b="1" dirty="0"/>
              <a:t>, </a:t>
            </a:r>
            <a:r>
              <a:rPr lang="ru-RU" sz="2800" b="1" dirty="0" err="1"/>
              <a:t>які</a:t>
            </a:r>
            <a:r>
              <a:rPr lang="ru-RU" sz="2800" b="1" dirty="0"/>
              <a:t> </a:t>
            </a:r>
            <a:r>
              <a:rPr lang="ru-RU" sz="2800" b="1" dirty="0" err="1"/>
              <a:t>призводять</a:t>
            </a:r>
            <a:r>
              <a:rPr lang="ru-RU" sz="2800" b="1" dirty="0"/>
              <a:t> до </a:t>
            </a:r>
            <a:r>
              <a:rPr lang="ru-RU" sz="2800" b="1" dirty="0" err="1"/>
              <a:t>фізичного</a:t>
            </a:r>
            <a:r>
              <a:rPr lang="ru-RU" sz="2800" b="1" dirty="0"/>
              <a:t>/</a:t>
            </a:r>
            <a:r>
              <a:rPr lang="ru-RU" sz="2800" b="1" dirty="0" err="1"/>
              <a:t>психічного</a:t>
            </a:r>
            <a:r>
              <a:rPr lang="ru-RU" sz="2800" b="1" dirty="0"/>
              <a:t> </a:t>
            </a:r>
            <a:r>
              <a:rPr lang="ru-RU" sz="2800" b="1" dirty="0" err="1"/>
              <a:t>саморуйнування</a:t>
            </a:r>
            <a:r>
              <a:rPr lang="ru-RU" sz="2800" b="1" dirty="0"/>
              <a:t>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самознищення</a:t>
            </a:r>
            <a:r>
              <a:rPr lang="ru-RU" sz="2800" b="1" dirty="0"/>
              <a:t>, </a:t>
            </a:r>
            <a:r>
              <a:rPr lang="ru-RU" sz="2800" b="1" dirty="0" err="1"/>
              <a:t>хоча</a:t>
            </a:r>
            <a:r>
              <a:rPr lang="ru-RU" sz="2800" b="1" dirty="0"/>
              <a:t> на </a:t>
            </a:r>
            <a:r>
              <a:rPr lang="ru-RU" sz="2800" b="1" dirty="0" err="1"/>
              <a:t>це</a:t>
            </a:r>
            <a:r>
              <a:rPr lang="ru-RU" sz="2800" b="1" dirty="0"/>
              <a:t> не </a:t>
            </a:r>
            <a:r>
              <a:rPr lang="ru-RU" sz="2800" b="1" dirty="0" err="1"/>
              <a:t>розраховані</a:t>
            </a:r>
            <a:r>
              <a:rPr lang="ru-RU" sz="2800" b="1" dirty="0"/>
              <a:t>; </a:t>
            </a:r>
            <a:endParaRPr lang="ru-RU" sz="2800" b="1" dirty="0" smtClean="0"/>
          </a:p>
          <a:p>
            <a:pPr marL="514350" indent="0" algn="just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ru-RU" sz="2800" b="1" dirty="0" err="1" smtClean="0"/>
              <a:t>несуїцидальна</a:t>
            </a:r>
            <a:r>
              <a:rPr lang="ru-RU" sz="2800" b="1" dirty="0" smtClean="0"/>
              <a:t> </a:t>
            </a:r>
            <a:r>
              <a:rPr lang="ru-RU" sz="2800" b="1" dirty="0" err="1"/>
              <a:t>аутоагресивна</a:t>
            </a:r>
            <a:r>
              <a:rPr lang="ru-RU" sz="2800" b="1" dirty="0"/>
              <a:t> </a:t>
            </a:r>
            <a:r>
              <a:rPr lang="ru-RU" sz="2800" b="1" dirty="0" err="1"/>
              <a:t>поведінка</a:t>
            </a:r>
            <a:r>
              <a:rPr lang="ru-RU" sz="2800" b="1" dirty="0"/>
              <a:t> – </a:t>
            </a:r>
            <a:r>
              <a:rPr lang="ru-RU" sz="2800" b="1" dirty="0" err="1"/>
              <a:t>різні</a:t>
            </a:r>
            <a:r>
              <a:rPr lang="ru-RU" sz="2800" b="1" dirty="0"/>
              <a:t> </a:t>
            </a:r>
            <a:r>
              <a:rPr lang="ru-RU" sz="2800" b="1" dirty="0" err="1"/>
              <a:t>форми</a:t>
            </a:r>
            <a:r>
              <a:rPr lang="ru-RU" sz="2800" b="1" dirty="0"/>
              <a:t> </a:t>
            </a:r>
            <a:r>
              <a:rPr lang="ru-RU" sz="2800" b="1" dirty="0" err="1"/>
              <a:t>навмисних</a:t>
            </a:r>
            <a:r>
              <a:rPr lang="ru-RU" sz="2800" b="1" dirty="0"/>
              <a:t> </a:t>
            </a:r>
            <a:r>
              <a:rPr lang="ru-RU" sz="2800" b="1" dirty="0" err="1"/>
              <a:t>самоушкоджень</a:t>
            </a:r>
            <a:r>
              <a:rPr lang="ru-RU" sz="2800" b="1" dirty="0"/>
              <a:t>, метою </a:t>
            </a:r>
            <a:r>
              <a:rPr lang="ru-RU" sz="2800" b="1" dirty="0" err="1"/>
              <a:t>яких</a:t>
            </a:r>
            <a:r>
              <a:rPr lang="ru-RU" sz="2800" b="1" dirty="0"/>
              <a:t> не є </a:t>
            </a:r>
            <a:r>
              <a:rPr lang="ru-RU" sz="2800" b="1" dirty="0" err="1"/>
              <a:t>добровільна</a:t>
            </a:r>
            <a:r>
              <a:rPr lang="ru-RU" sz="2800" b="1" dirty="0"/>
              <a:t> смерть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реалізація</a:t>
            </a:r>
            <a:r>
              <a:rPr lang="ru-RU" sz="2800" b="1" dirty="0"/>
              <a:t> </a:t>
            </a:r>
            <a:r>
              <a:rPr lang="ru-RU" sz="2800" b="1" dirty="0" err="1"/>
              <a:t>яких</a:t>
            </a:r>
            <a:r>
              <a:rPr lang="ru-RU" sz="2800" b="1" dirty="0"/>
              <a:t> </a:t>
            </a:r>
            <a:r>
              <a:rPr lang="ru-RU" sz="2800" b="1" dirty="0" err="1"/>
              <a:t>безпечна</a:t>
            </a:r>
            <a:r>
              <a:rPr lang="ru-RU" sz="2800" b="1" dirty="0"/>
              <a:t> для </a:t>
            </a:r>
            <a:r>
              <a:rPr lang="ru-RU" sz="2800" b="1" dirty="0" err="1"/>
              <a:t>життя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72933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635" t="20634" r="42983" b="37771"/>
          <a:stretch/>
        </p:blipFill>
        <p:spPr>
          <a:xfrm>
            <a:off x="1862666" y="837652"/>
            <a:ext cx="7670799" cy="480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95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926" y="1291544"/>
            <a:ext cx="5999617" cy="354171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err="1"/>
              <a:t>Послідовник</a:t>
            </a:r>
            <a:r>
              <a:rPr lang="ru-RU" dirty="0"/>
              <a:t> Е. Дюркгейма, </a:t>
            </a:r>
            <a:r>
              <a:rPr lang="ru-RU" dirty="0" err="1"/>
              <a:t>французький</a:t>
            </a:r>
            <a:r>
              <a:rPr lang="ru-RU" dirty="0"/>
              <a:t> </a:t>
            </a:r>
            <a:r>
              <a:rPr lang="ru-RU" dirty="0" err="1"/>
              <a:t>соціолог</a:t>
            </a:r>
            <a:r>
              <a:rPr lang="ru-RU" dirty="0"/>
              <a:t> М. </a:t>
            </a:r>
            <a:r>
              <a:rPr lang="ru-RU" dirty="0" err="1"/>
              <a:t>Хальбвакс</a:t>
            </a:r>
            <a:r>
              <a:rPr lang="ru-RU" dirty="0"/>
              <a:t> </a:t>
            </a:r>
            <a:r>
              <a:rPr lang="ru-RU" dirty="0" err="1"/>
              <a:t>заперечував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альтруїстичного</a:t>
            </a:r>
            <a:r>
              <a:rPr lang="ru-RU" dirty="0"/>
              <a:t> </a:t>
            </a:r>
            <a:r>
              <a:rPr lang="ru-RU" dirty="0" err="1"/>
              <a:t>самогубства</a:t>
            </a:r>
            <a:r>
              <a:rPr lang="ru-RU" dirty="0"/>
              <a:t>, </a:t>
            </a:r>
            <a:r>
              <a:rPr lang="ru-RU" dirty="0" err="1"/>
              <a:t>вважаючи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формою </a:t>
            </a:r>
            <a:r>
              <a:rPr lang="ru-RU" dirty="0" err="1"/>
              <a:t>самопожертви</a:t>
            </a:r>
            <a:r>
              <a:rPr lang="ru-RU" dirty="0"/>
              <a:t>, яка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</a:t>
            </a:r>
            <a:r>
              <a:rPr lang="ru-RU" dirty="0" err="1"/>
              <a:t>іншу</a:t>
            </a:r>
            <a:r>
              <a:rPr lang="ru-RU" dirty="0"/>
              <a:t> </a:t>
            </a:r>
            <a:r>
              <a:rPr lang="ru-RU" dirty="0" err="1"/>
              <a:t>соціальну</a:t>
            </a:r>
            <a:r>
              <a:rPr lang="ru-RU" dirty="0"/>
              <a:t> </a:t>
            </a:r>
            <a:r>
              <a:rPr lang="ru-RU" dirty="0" err="1"/>
              <a:t>логіку</a:t>
            </a:r>
            <a:r>
              <a:rPr lang="ru-RU" dirty="0"/>
              <a:t>, і </a:t>
            </a:r>
            <a:r>
              <a:rPr lang="ru-RU" dirty="0" err="1"/>
              <a:t>пропонував</a:t>
            </a:r>
            <a:r>
              <a:rPr lang="ru-RU" dirty="0"/>
              <a:t> свою </a:t>
            </a:r>
            <a:r>
              <a:rPr lang="ru-RU" dirty="0" err="1"/>
              <a:t>класифікацію</a:t>
            </a:r>
            <a:r>
              <a:rPr lang="ru-RU" dirty="0"/>
              <a:t>, де </a:t>
            </a:r>
            <a:r>
              <a:rPr lang="ru-RU" dirty="0" err="1"/>
              <a:t>розрізняв</a:t>
            </a:r>
            <a:r>
              <a:rPr lang="ru-RU" dirty="0"/>
              <a:t> </a:t>
            </a:r>
            <a:r>
              <a:rPr lang="ru-RU" dirty="0" err="1"/>
              <a:t>самогубство</a:t>
            </a:r>
            <a:r>
              <a:rPr lang="ru-RU" dirty="0"/>
              <a:t> </a:t>
            </a:r>
            <a:r>
              <a:rPr lang="ru-RU" dirty="0" err="1"/>
              <a:t>спокутне</a:t>
            </a:r>
            <a:r>
              <a:rPr lang="ru-RU" dirty="0"/>
              <a:t> (</a:t>
            </a:r>
            <a:r>
              <a:rPr lang="ru-RU" dirty="0" err="1"/>
              <a:t>самозвинувачення</a:t>
            </a:r>
            <a:r>
              <a:rPr lang="ru-RU" dirty="0"/>
              <a:t>), </a:t>
            </a:r>
            <a:r>
              <a:rPr lang="ru-RU" dirty="0" err="1"/>
              <a:t>протестне</a:t>
            </a:r>
            <a:r>
              <a:rPr lang="ru-RU" dirty="0"/>
              <a:t> і </a:t>
            </a:r>
            <a:r>
              <a:rPr lang="ru-RU" dirty="0" err="1"/>
              <a:t>дезілюзіоноване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здійснюються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розчарування</a:t>
            </a:r>
            <a:r>
              <a:rPr lang="ru-RU" dirty="0"/>
              <a:t> і </a:t>
            </a:r>
            <a:r>
              <a:rPr lang="ru-RU" dirty="0" err="1"/>
              <a:t>незадоволеності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життям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1327" t="52362" r="27561" b="16609"/>
          <a:stretch/>
        </p:blipFill>
        <p:spPr>
          <a:xfrm>
            <a:off x="7910285" y="804826"/>
            <a:ext cx="2873829" cy="451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4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4058" y="1074056"/>
            <a:ext cx="10508342" cy="510902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У </a:t>
            </a:r>
            <a:r>
              <a:rPr lang="ru-RU" dirty="0" err="1"/>
              <a:t>первісних</a:t>
            </a:r>
            <a:r>
              <a:rPr lang="ru-RU" dirty="0"/>
              <a:t>, </a:t>
            </a:r>
            <a:r>
              <a:rPr lang="ru-RU" dirty="0" err="1"/>
              <a:t>архаїчних</a:t>
            </a:r>
            <a:r>
              <a:rPr lang="ru-RU" dirty="0"/>
              <a:t> </a:t>
            </a:r>
            <a:r>
              <a:rPr lang="ru-RU" dirty="0" err="1"/>
              <a:t>суспільствах</a:t>
            </a:r>
            <a:r>
              <a:rPr lang="ru-RU" dirty="0"/>
              <a:t>, де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поділу</a:t>
            </a:r>
            <a:r>
              <a:rPr lang="ru-RU" dirty="0"/>
              <a:t> на </a:t>
            </a:r>
            <a:r>
              <a:rPr lang="ru-RU" dirty="0" err="1"/>
              <a:t>класи</a:t>
            </a:r>
            <a:r>
              <a:rPr lang="ru-RU" dirty="0"/>
              <a:t>, </a:t>
            </a:r>
            <a:r>
              <a:rPr lang="ru-RU" dirty="0" err="1"/>
              <a:t>касти</a:t>
            </a:r>
            <a:r>
              <a:rPr lang="ru-RU" dirty="0"/>
              <a:t>, </a:t>
            </a:r>
            <a:r>
              <a:rPr lang="ru-RU" dirty="0" err="1"/>
              <a:t>стани</a:t>
            </a:r>
            <a:r>
              <a:rPr lang="ru-RU" dirty="0"/>
              <a:t>, </a:t>
            </a:r>
            <a:r>
              <a:rPr lang="ru-RU" dirty="0" err="1"/>
              <a:t>професійні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, де</a:t>
            </a:r>
          </a:p>
          <a:p>
            <a:pPr marL="0" indent="0" algn="just">
              <a:buNone/>
            </a:pPr>
            <a:r>
              <a:rPr lang="ru-RU" dirty="0" err="1"/>
              <a:t>релігійні</a:t>
            </a:r>
            <a:r>
              <a:rPr lang="ru-RU" dirty="0"/>
              <a:t>, </a:t>
            </a:r>
            <a:r>
              <a:rPr lang="ru-RU" dirty="0" err="1"/>
              <a:t>моральні</a:t>
            </a:r>
            <a:r>
              <a:rPr lang="ru-RU" dirty="0"/>
              <a:t>, </a:t>
            </a:r>
            <a:r>
              <a:rPr lang="ru-RU" dirty="0" err="1"/>
              <a:t>правові</a:t>
            </a:r>
            <a:r>
              <a:rPr lang="ru-RU" dirty="0"/>
              <a:t> </a:t>
            </a:r>
            <a:r>
              <a:rPr lang="ru-RU" dirty="0" err="1"/>
              <a:t>переживання</a:t>
            </a:r>
            <a:r>
              <a:rPr lang="ru-RU" dirty="0"/>
              <a:t> та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подібні</a:t>
            </a:r>
            <a:r>
              <a:rPr lang="ru-RU" dirty="0"/>
              <a:t>, </a:t>
            </a:r>
            <a:r>
              <a:rPr lang="ru-RU" dirty="0" err="1"/>
              <a:t>особистість</a:t>
            </a:r>
            <a:r>
              <a:rPr lang="ru-RU" dirty="0"/>
              <a:t> не </a:t>
            </a:r>
            <a:r>
              <a:rPr lang="ru-RU" dirty="0" err="1"/>
              <a:t>диференційована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спільноти</a:t>
            </a:r>
            <a:r>
              <a:rPr lang="ru-RU" dirty="0"/>
              <a:t>,</a:t>
            </a:r>
          </a:p>
          <a:p>
            <a:pPr marL="0" indent="0" algn="just">
              <a:buNone/>
            </a:pPr>
            <a:r>
              <a:rPr lang="ru-RU" dirty="0"/>
              <a:t>«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індивідуальності</a:t>
            </a:r>
            <a:r>
              <a:rPr lang="ru-RU" dirty="0"/>
              <a:t> в строгому </a:t>
            </a:r>
            <a:r>
              <a:rPr lang="ru-RU" dirty="0" err="1"/>
              <a:t>сенсі</a:t>
            </a:r>
            <a:r>
              <a:rPr lang="ru-RU" dirty="0"/>
              <a:t> слова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»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</a:t>
            </a:r>
            <a:r>
              <a:rPr lang="ru-RU" dirty="0" err="1"/>
              <a:t>невіддільні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ru-RU" dirty="0"/>
              <a:t>У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суспільстві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 </a:t>
            </a:r>
            <a:r>
              <a:rPr lang="ru-RU" dirty="0" err="1"/>
              <a:t>інша</a:t>
            </a:r>
            <a:r>
              <a:rPr lang="ru-RU" dirty="0"/>
              <a:t>, тут </a:t>
            </a:r>
            <a:r>
              <a:rPr lang="ru-RU" dirty="0" err="1"/>
              <a:t>особистість</a:t>
            </a:r>
            <a:r>
              <a:rPr lang="ru-RU" dirty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самотня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err="1"/>
              <a:t>Суспільство</a:t>
            </a:r>
            <a:r>
              <a:rPr lang="ru-RU" dirty="0"/>
              <a:t> </a:t>
            </a:r>
            <a:r>
              <a:rPr lang="ru-RU" dirty="0" err="1"/>
              <a:t>розділене</a:t>
            </a:r>
            <a:r>
              <a:rPr lang="ru-RU" dirty="0"/>
              <a:t> на </a:t>
            </a:r>
            <a:r>
              <a:rPr lang="ru-RU" dirty="0" err="1"/>
              <a:t>групи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викликало</a:t>
            </a:r>
            <a:r>
              <a:rPr lang="ru-RU" dirty="0"/>
              <a:t> </a:t>
            </a:r>
            <a:r>
              <a:rPr lang="ru-RU" dirty="0" err="1"/>
              <a:t>поділ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, а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й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smtClean="0"/>
              <a:t>не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/>
              <a:t>збігаються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61198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Психологічна</a:t>
            </a:r>
            <a:r>
              <a:rPr lang="ru-RU" dirty="0"/>
              <a:t> </a:t>
            </a:r>
            <a:r>
              <a:rPr lang="ru-RU" dirty="0" err="1"/>
              <a:t>концепція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794932"/>
            <a:ext cx="6180666" cy="44026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соціолога</a:t>
            </a:r>
            <a:r>
              <a:rPr lang="ru-RU" sz="2000" dirty="0"/>
              <a:t> </a:t>
            </a:r>
            <a:r>
              <a:rPr lang="ru-RU" sz="2000" dirty="0" err="1"/>
              <a:t>цікавлять</a:t>
            </a:r>
            <a:r>
              <a:rPr lang="ru-RU" sz="2000" dirty="0"/>
              <a:t>, за словами Е. Дюркгейма, </a:t>
            </a:r>
            <a:r>
              <a:rPr lang="ru-RU" sz="2000" dirty="0" err="1"/>
              <a:t>умови</a:t>
            </a:r>
            <a:r>
              <a:rPr lang="ru-RU" sz="2000" dirty="0"/>
              <a:t>, «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впливають</a:t>
            </a:r>
            <a:r>
              <a:rPr lang="ru-RU" sz="2000" dirty="0"/>
              <a:t> на </a:t>
            </a:r>
            <a:r>
              <a:rPr lang="ru-RU" sz="2000" dirty="0" err="1"/>
              <a:t>ціле</a:t>
            </a:r>
            <a:r>
              <a:rPr lang="ru-RU" sz="2000" dirty="0"/>
              <a:t> </a:t>
            </a:r>
            <a:r>
              <a:rPr lang="ru-RU" sz="2000" dirty="0" err="1"/>
              <a:t>суспільство</a:t>
            </a:r>
            <a:r>
              <a:rPr lang="ru-RU" sz="2000" dirty="0"/>
              <a:t>», то</a:t>
            </a:r>
          </a:p>
          <a:p>
            <a:pPr marL="0" indent="0" algn="just">
              <a:buNone/>
            </a:pPr>
            <a:r>
              <a:rPr lang="ru-RU" sz="2000" dirty="0"/>
              <a:t>психолога – </a:t>
            </a:r>
            <a:r>
              <a:rPr lang="ru-RU" sz="2000" dirty="0" err="1"/>
              <a:t>індивідуальні</a:t>
            </a:r>
            <a:r>
              <a:rPr lang="ru-RU" sz="2000" dirty="0"/>
              <a:t> </a:t>
            </a:r>
            <a:r>
              <a:rPr lang="ru-RU" sz="2000" dirty="0" err="1"/>
              <a:t>умови</a:t>
            </a:r>
            <a:r>
              <a:rPr lang="ru-RU" sz="2000" dirty="0"/>
              <a:t> </a:t>
            </a:r>
            <a:r>
              <a:rPr lang="ru-RU" sz="2000" dirty="0" err="1"/>
              <a:t>вчинення</a:t>
            </a:r>
            <a:r>
              <a:rPr lang="ru-RU" sz="2000" dirty="0"/>
              <a:t> </a:t>
            </a:r>
            <a:r>
              <a:rPr lang="ru-RU" sz="2000" dirty="0" err="1"/>
              <a:t>суїцидального</a:t>
            </a:r>
            <a:r>
              <a:rPr lang="ru-RU" sz="2000" dirty="0"/>
              <a:t> акту.</a:t>
            </a:r>
          </a:p>
          <a:p>
            <a:pPr marL="0" indent="0" algn="just">
              <a:buNone/>
            </a:pPr>
            <a:r>
              <a:rPr lang="ru-RU" sz="2000" dirty="0" err="1"/>
              <a:t>Першою</a:t>
            </a:r>
            <a:r>
              <a:rPr lang="ru-RU" sz="2000" dirty="0"/>
              <a:t> </a:t>
            </a:r>
            <a:r>
              <a:rPr lang="ru-RU" sz="2000" dirty="0" err="1"/>
              <a:t>психологічною</a:t>
            </a:r>
            <a:r>
              <a:rPr lang="ru-RU" sz="2000" dirty="0"/>
              <a:t> </a:t>
            </a:r>
            <a:r>
              <a:rPr lang="ru-RU" sz="2000" dirty="0" err="1"/>
              <a:t>концепцією</a:t>
            </a:r>
            <a:r>
              <a:rPr lang="ru-RU" sz="2000" dirty="0"/>
              <a:t>, яка </a:t>
            </a:r>
            <a:r>
              <a:rPr lang="ru-RU" sz="2000" dirty="0" err="1"/>
              <a:t>намагається</a:t>
            </a:r>
            <a:r>
              <a:rPr lang="ru-RU" sz="2000" dirty="0"/>
              <a:t> </a:t>
            </a:r>
            <a:r>
              <a:rPr lang="ru-RU" sz="2000" dirty="0" err="1"/>
              <a:t>пояснити</a:t>
            </a:r>
            <a:r>
              <a:rPr lang="ru-RU" sz="2000" dirty="0"/>
              <a:t> причини і </a:t>
            </a:r>
            <a:r>
              <a:rPr lang="ru-RU" sz="2000" dirty="0" err="1"/>
              <a:t>механізми</a:t>
            </a:r>
            <a:r>
              <a:rPr lang="ru-RU" sz="2000" dirty="0"/>
              <a:t> суїцидальної</a:t>
            </a:r>
          </a:p>
          <a:p>
            <a:pPr marL="0" indent="0" algn="just">
              <a:buNone/>
            </a:pPr>
            <a:r>
              <a:rPr lang="ru-RU" sz="2000" dirty="0" err="1"/>
              <a:t>поведінки</a:t>
            </a:r>
            <a:r>
              <a:rPr lang="ru-RU" sz="2000" dirty="0"/>
              <a:t>,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психодинамічна</a:t>
            </a:r>
            <a:r>
              <a:rPr lang="ru-RU" sz="2000" dirty="0"/>
              <a:t> </a:t>
            </a:r>
            <a:r>
              <a:rPr lang="ru-RU" sz="2000" dirty="0" err="1"/>
              <a:t>теорія</a:t>
            </a:r>
            <a:r>
              <a:rPr lang="ru-RU" sz="2000" dirty="0"/>
              <a:t> З. Фрейда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4920" t="40323" r="41588" b="26437"/>
          <a:stretch/>
        </p:blipFill>
        <p:spPr>
          <a:xfrm>
            <a:off x="7910286" y="1103086"/>
            <a:ext cx="3962401" cy="549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77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687</TotalTime>
  <Words>4636</Words>
  <Application>Microsoft Office PowerPoint</Application>
  <PresentationFormat>Широкоэкранный</PresentationFormat>
  <Paragraphs>231</Paragraphs>
  <Slides>64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71" baseType="lpstr">
      <vt:lpstr>Arial</vt:lpstr>
      <vt:lpstr>Calibri</vt:lpstr>
      <vt:lpstr>Times New Roman</vt:lpstr>
      <vt:lpstr>Trebuchet MS</vt:lpstr>
      <vt:lpstr>Tw Cen MT</vt:lpstr>
      <vt:lpstr>Wingdings</vt:lpstr>
      <vt:lpstr>Контур</vt:lpstr>
      <vt:lpstr>Тема 2-3: ЛЕКЦІЯ 3-6  Поняття та основні теорії суїцидальної поведінки</vt:lpstr>
      <vt:lpstr>  Основні поняття теми: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Психологічна концепція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Медична (психопатологічна, клініко-психологічна) концепція</vt:lpstr>
      <vt:lpstr>Презентация PowerPoint</vt:lpstr>
      <vt:lpstr>Презентация PowerPoint</vt:lpstr>
      <vt:lpstr>Соціально-демографічні фактори:  </vt:lpstr>
      <vt:lpstr>Презентация PowerPoint</vt:lpstr>
      <vt:lpstr>Біографічні фактори:</vt:lpstr>
      <vt:lpstr>Зовнішні обставини</vt:lpstr>
      <vt:lpstr>Внутрішні установки: </vt:lpstr>
      <vt:lpstr>КЛАСИФІКАЦІЯ СУЇЦИДАЛЬНОЇ ПОВЕДІНКИ</vt:lpstr>
      <vt:lpstr>Міжнародна класифікація хвороб </vt:lpstr>
      <vt:lpstr>Презентация PowerPoint</vt:lpstr>
      <vt:lpstr>МКХ 10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2: ЛЕКЦІЯ 3-4  Поняття та основні теорії суїцидальної поведінки</dc:title>
  <dc:creator>Asus</dc:creator>
  <cp:lastModifiedBy>Asus</cp:lastModifiedBy>
  <cp:revision>40</cp:revision>
  <dcterms:created xsi:type="dcterms:W3CDTF">2022-09-11T15:33:44Z</dcterms:created>
  <dcterms:modified xsi:type="dcterms:W3CDTF">2022-12-12T18:17:26Z</dcterms:modified>
</cp:coreProperties>
</file>