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9" r:id="rId3"/>
    <p:sldId id="257" r:id="rId4"/>
    <p:sldId id="258" r:id="rId5"/>
    <p:sldId id="259" r:id="rId6"/>
    <p:sldId id="275" r:id="rId7"/>
    <p:sldId id="260" r:id="rId8"/>
    <p:sldId id="261" r:id="rId9"/>
    <p:sldId id="262" r:id="rId10"/>
    <p:sldId id="263" r:id="rId11"/>
    <p:sldId id="264" r:id="rId12"/>
    <p:sldId id="266" r:id="rId13"/>
    <p:sldId id="270" r:id="rId14"/>
    <p:sldId id="271" r:id="rId15"/>
    <p:sldId id="272" r:id="rId16"/>
    <p:sldId id="273" r:id="rId17"/>
    <p:sldId id="267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3342F-A3DC-4991-89BB-9301A9BBF1A9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44F1A-C51E-4251-B60E-609882BD07A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434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44F1A-C51E-4251-B60E-609882BD07AC}" type="slidenum">
              <a:rPr lang="ru-UA" smtClean="0"/>
              <a:t>12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701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882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64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353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830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999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06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25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816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885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958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500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434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41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236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837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47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714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C0FF70-EC53-486C-A0E8-19763B0454B3}" type="datetimeFigureOut">
              <a:rPr lang="ru-UA" smtClean="0"/>
              <a:t>11.10.2022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350F181-4A35-4AE5-A949-906B6B6A04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009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F3358-BCD0-404D-A34F-97635AB6C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089769"/>
            <a:ext cx="8689976" cy="2509213"/>
          </a:xfrm>
        </p:spPr>
        <p:txBody>
          <a:bodyPr/>
          <a:lstStyle/>
          <a:p>
            <a:r>
              <a:rPr lang="ru-RU" b="1" i="1" dirty="0" err="1"/>
              <a:t>Надзвичайні</a:t>
            </a:r>
            <a:r>
              <a:rPr lang="ru-RU" b="1" i="1" dirty="0"/>
              <a:t> </a:t>
            </a:r>
            <a:r>
              <a:rPr lang="ru-RU" b="1" i="1" dirty="0" err="1"/>
              <a:t>ситуації</a:t>
            </a:r>
            <a:r>
              <a:rPr lang="ru-RU" b="1" i="1" dirty="0"/>
              <a:t> при </a:t>
            </a:r>
            <a:r>
              <a:rPr lang="ru-RU" b="1" i="1" dirty="0" err="1"/>
              <a:t>застосуванні</a:t>
            </a:r>
            <a:r>
              <a:rPr lang="ru-RU" b="1" i="1" dirty="0"/>
              <a:t> </a:t>
            </a:r>
            <a:r>
              <a:rPr lang="ru-RU" b="1" i="1" dirty="0" err="1"/>
              <a:t>бойових</a:t>
            </a:r>
            <a:r>
              <a:rPr lang="ru-RU" b="1" i="1" dirty="0"/>
              <a:t> </a:t>
            </a:r>
            <a:r>
              <a:rPr lang="ru-RU" b="1" i="1" dirty="0" err="1"/>
              <a:t>засобів</a:t>
            </a:r>
            <a:endParaRPr lang="ru-UA" b="1" i="1" dirty="0"/>
          </a:p>
        </p:txBody>
      </p:sp>
    </p:spTree>
    <p:extLst>
      <p:ext uri="{BB962C8B-B14F-4D97-AF65-F5344CB8AC3E}">
        <p14:creationId xmlns:p14="http://schemas.microsoft.com/office/powerpoint/2010/main" val="1126005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C4991F9-4E3A-4B5C-9C2A-D67F14BE45C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56368" y="1988925"/>
            <a:ext cx="10688836" cy="372255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22CA2C-C7FD-4F65-A7A0-9ED84DF4F6D1}"/>
              </a:ext>
            </a:extLst>
          </p:cNvPr>
          <p:cNvSpPr/>
          <p:nvPr/>
        </p:nvSpPr>
        <p:spPr>
          <a:xfrm>
            <a:off x="3525248" y="638295"/>
            <a:ext cx="53655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err="1"/>
              <a:t>Класифікація</a:t>
            </a:r>
            <a:r>
              <a:rPr lang="ru-RU" sz="4400" b="1" i="1" dirty="0"/>
              <a:t> ВВВ </a:t>
            </a:r>
            <a:endParaRPr lang="ru-UA" sz="4400" b="1" i="1" dirty="0"/>
          </a:p>
        </p:txBody>
      </p:sp>
    </p:spTree>
    <p:extLst>
      <p:ext uri="{BB962C8B-B14F-4D97-AF65-F5344CB8AC3E}">
        <p14:creationId xmlns:p14="http://schemas.microsoft.com/office/powerpoint/2010/main" val="61419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7DEF765-1CC5-41A2-92BF-DEC07CC80AB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68991" y="249983"/>
            <a:ext cx="6654018" cy="394219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23114A-340F-42A1-B347-6A919ABD4DCC}"/>
              </a:ext>
            </a:extLst>
          </p:cNvPr>
          <p:cNvSpPr/>
          <p:nvPr/>
        </p:nvSpPr>
        <p:spPr>
          <a:xfrm>
            <a:off x="407963" y="3791972"/>
            <a:ext cx="110290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Характер:</a:t>
            </a:r>
          </a:p>
          <a:p>
            <a:r>
              <a:rPr lang="ru-RU" sz="2400" dirty="0"/>
              <a:t>L – ширина </a:t>
            </a:r>
            <a:r>
              <a:rPr lang="ru-RU" sz="2400" dirty="0" err="1"/>
              <a:t>зони</a:t>
            </a:r>
            <a:r>
              <a:rPr lang="ru-RU" sz="2400" dirty="0"/>
              <a:t>;</a:t>
            </a:r>
          </a:p>
          <a:p>
            <a:r>
              <a:rPr lang="ru-RU" sz="2400" dirty="0"/>
              <a:t>Г – </a:t>
            </a:r>
            <a:r>
              <a:rPr lang="ru-RU" sz="2400" dirty="0" err="1"/>
              <a:t>глибина</a:t>
            </a:r>
            <a:r>
              <a:rPr lang="ru-RU" sz="2400" dirty="0"/>
              <a:t>;</a:t>
            </a:r>
          </a:p>
          <a:p>
            <a:r>
              <a:rPr lang="ru-RU" sz="2400" dirty="0"/>
              <a:t>S – </a:t>
            </a:r>
            <a:r>
              <a:rPr lang="ru-RU" sz="2400" dirty="0" err="1"/>
              <a:t>площа</a:t>
            </a:r>
            <a:endParaRPr lang="ru-RU" sz="2400" dirty="0"/>
          </a:p>
          <a:p>
            <a:r>
              <a:rPr lang="ru-RU" sz="2400" dirty="0" err="1"/>
              <a:t>Осередок</a:t>
            </a:r>
            <a:r>
              <a:rPr lang="ru-RU" sz="2400" dirty="0"/>
              <a:t> </a:t>
            </a:r>
            <a:r>
              <a:rPr lang="ru-RU" sz="2400" dirty="0" err="1"/>
              <a:t>хімічного</a:t>
            </a:r>
            <a:r>
              <a:rPr lang="ru-RU" sz="2400" dirty="0"/>
              <a:t> </a:t>
            </a:r>
            <a:r>
              <a:rPr lang="ru-RU" sz="2400" dirty="0" err="1"/>
              <a:t>ураження</a:t>
            </a:r>
            <a:r>
              <a:rPr lang="ru-RU" sz="2400" dirty="0"/>
              <a:t> - </a:t>
            </a:r>
            <a:r>
              <a:rPr lang="ru-RU" sz="2400" dirty="0" err="1"/>
              <a:t>територія</a:t>
            </a:r>
            <a:r>
              <a:rPr lang="ru-RU" sz="2400" dirty="0"/>
              <a:t>, в межах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сталися</a:t>
            </a:r>
            <a:r>
              <a:rPr lang="ru-RU" sz="2400" dirty="0"/>
              <a:t> </a:t>
            </a:r>
            <a:r>
              <a:rPr lang="ru-RU" sz="2400" dirty="0" err="1"/>
              <a:t>масові</a:t>
            </a:r>
            <a:r>
              <a:rPr lang="ru-RU" sz="2400" dirty="0"/>
              <a:t> </a:t>
            </a:r>
            <a:r>
              <a:rPr lang="ru-RU" sz="2400" dirty="0" err="1"/>
              <a:t>ураження</a:t>
            </a:r>
            <a:r>
              <a:rPr lang="ru-RU" sz="2400" dirty="0"/>
              <a:t> людей, с/г </a:t>
            </a:r>
            <a:r>
              <a:rPr lang="ru-RU" sz="2400" dirty="0" err="1"/>
              <a:t>тварин</a:t>
            </a:r>
            <a:r>
              <a:rPr lang="ru-RU" sz="2400" dirty="0"/>
              <a:t> і </a:t>
            </a:r>
            <a:r>
              <a:rPr lang="ru-RU" sz="2400" dirty="0" err="1"/>
              <a:t>рослин</a:t>
            </a:r>
            <a:r>
              <a:rPr lang="ru-RU" sz="2400" dirty="0"/>
              <a:t> на </a:t>
            </a:r>
            <a:r>
              <a:rPr lang="ru-RU" sz="2400" dirty="0" err="1"/>
              <a:t>території</a:t>
            </a:r>
            <a:r>
              <a:rPr lang="ru-RU" sz="2400" dirty="0"/>
              <a:t> ОХП с/к (смертельна </a:t>
            </a:r>
            <a:r>
              <a:rPr lang="ru-RU" sz="2400" dirty="0" err="1"/>
              <a:t>концентрація</a:t>
            </a:r>
            <a:r>
              <a:rPr lang="ru-RU" sz="2400" dirty="0"/>
              <a:t> ОР).</a:t>
            </a:r>
          </a:p>
        </p:txBody>
      </p:sp>
    </p:spTree>
    <p:extLst>
      <p:ext uri="{BB962C8B-B14F-4D97-AF65-F5344CB8AC3E}">
        <p14:creationId xmlns:p14="http://schemas.microsoft.com/office/powerpoint/2010/main" val="111400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F24D5-F2A1-4363-BEAF-1843DD19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79368"/>
            <a:ext cx="10364451" cy="448284"/>
          </a:xfrm>
        </p:spPr>
        <p:txBody>
          <a:bodyPr>
            <a:normAutofit fontScale="90000"/>
          </a:bodyPr>
          <a:lstStyle/>
          <a:p>
            <a:r>
              <a:rPr lang="uk-UA" sz="4800" b="1" i="1" dirty="0"/>
              <a:t>Біологічна зброя</a:t>
            </a:r>
            <a:endParaRPr lang="ru-UA" sz="4800" b="1" i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70BC0FA-2D93-4A17-BE85-2D3C0F8F03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93615" y="1534807"/>
            <a:ext cx="3512867" cy="18941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59C397-9055-4991-86B0-DF6A374C2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672" y="1534807"/>
            <a:ext cx="4690928" cy="31216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D00EB6-F819-4EC0-A8DD-18120378E17E}"/>
              </a:ext>
            </a:extLst>
          </p:cNvPr>
          <p:cNvSpPr/>
          <p:nvPr/>
        </p:nvSpPr>
        <p:spPr>
          <a:xfrm>
            <a:off x="684627" y="5093735"/>
            <a:ext cx="10245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Біологічна</a:t>
            </a:r>
            <a:r>
              <a:rPr lang="ru-RU" sz="2400" b="1" dirty="0"/>
              <a:t> </a:t>
            </a:r>
            <a:r>
              <a:rPr lang="ru-RU" sz="2400" b="1" dirty="0" err="1"/>
              <a:t>зброя</a:t>
            </a:r>
            <a:r>
              <a:rPr lang="ru-RU" sz="2400" b="1" dirty="0"/>
              <a:t> </a:t>
            </a:r>
            <a:r>
              <a:rPr lang="ru-RU" sz="2400" dirty="0"/>
              <a:t>– </a:t>
            </a:r>
            <a:r>
              <a:rPr lang="ru-RU" sz="2400" dirty="0" err="1"/>
              <a:t>відноситься</a:t>
            </a:r>
            <a:r>
              <a:rPr lang="ru-RU" sz="2400" dirty="0"/>
              <a:t> до </a:t>
            </a:r>
            <a:r>
              <a:rPr lang="ru-RU" sz="2400" dirty="0" err="1"/>
              <a:t>категорії</a:t>
            </a:r>
            <a:r>
              <a:rPr lang="ru-RU" sz="2400" dirty="0"/>
              <a:t> ЗМЗ. </a:t>
            </a:r>
            <a:r>
              <a:rPr lang="ru-RU" sz="2400" dirty="0" err="1"/>
              <a:t>Дія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заснована на </a:t>
            </a:r>
            <a:r>
              <a:rPr lang="ru-RU" sz="2400" dirty="0" err="1"/>
              <a:t>використанні</a:t>
            </a:r>
            <a:r>
              <a:rPr lang="ru-RU" sz="2400" dirty="0"/>
              <a:t> </a:t>
            </a:r>
            <a:r>
              <a:rPr lang="ru-RU" sz="2400" dirty="0" err="1"/>
              <a:t>хвороботворні</a:t>
            </a:r>
            <a:r>
              <a:rPr lang="ru-RU" sz="2400" dirty="0"/>
              <a:t> </a:t>
            </a:r>
            <a:r>
              <a:rPr lang="ru-RU" sz="2400" dirty="0" err="1"/>
              <a:t>властивості</a:t>
            </a:r>
            <a:r>
              <a:rPr lang="ru-RU" sz="2400" dirty="0"/>
              <a:t> </a:t>
            </a:r>
            <a:r>
              <a:rPr lang="ru-RU" sz="2400" dirty="0" err="1"/>
              <a:t>мікроорганізмів</a:t>
            </a:r>
            <a:r>
              <a:rPr lang="ru-RU" sz="2400" dirty="0"/>
              <a:t> - </a:t>
            </a:r>
            <a:r>
              <a:rPr lang="ru-RU" sz="2400" dirty="0" err="1"/>
              <a:t>бактерій</a:t>
            </a:r>
            <a:r>
              <a:rPr lang="ru-RU" sz="2400" dirty="0"/>
              <a:t>, </a:t>
            </a:r>
            <a:r>
              <a:rPr lang="ru-RU" sz="2400" dirty="0" err="1"/>
              <a:t>вірусів</a:t>
            </a:r>
            <a:r>
              <a:rPr lang="ru-RU" sz="2400" dirty="0"/>
              <a:t>, </a:t>
            </a:r>
            <a:r>
              <a:rPr lang="ru-RU" sz="2400" dirty="0" err="1"/>
              <a:t>інфекцій</a:t>
            </a:r>
            <a:r>
              <a:rPr lang="ru-RU" sz="2400" dirty="0"/>
              <a:t>, </a:t>
            </a:r>
            <a:r>
              <a:rPr lang="ru-RU" sz="2400" dirty="0" err="1"/>
              <a:t>грибків</a:t>
            </a:r>
            <a:r>
              <a:rPr lang="ru-RU" sz="2400" dirty="0"/>
              <a:t> та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токсинів</a:t>
            </a:r>
            <a:r>
              <a:rPr lang="ru-RU" sz="2400" dirty="0"/>
              <a:t>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143933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76D66-198F-463C-BA7D-72E1DD32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15395"/>
            <a:ext cx="10364451" cy="448284"/>
          </a:xfrm>
        </p:spPr>
        <p:txBody>
          <a:bodyPr>
            <a:normAutofit fontScale="90000"/>
          </a:bodyPr>
          <a:lstStyle/>
          <a:p>
            <a:r>
              <a:rPr lang="uk-UA" dirty="0"/>
              <a:t>Кліматична зброя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584FAC-3B4F-496F-A596-70D71CA10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44" y="648536"/>
            <a:ext cx="4382697" cy="29217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C414D5-67FA-4541-B338-8F75F1979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557" y="1035351"/>
            <a:ext cx="3415518" cy="21233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9E6181-2A05-4711-9F5F-AE34CC58E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271" y="3921103"/>
            <a:ext cx="4331222" cy="21233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A759A9-A17B-4CE9-AAFD-2247E7324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220" y="3621861"/>
            <a:ext cx="4331222" cy="324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5DC62-B380-4917-8FDE-0277CE94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83674"/>
          </a:xfrm>
        </p:spPr>
        <p:txBody>
          <a:bodyPr/>
          <a:lstStyle/>
          <a:p>
            <a:r>
              <a:rPr lang="ru-RU" dirty="0" err="1"/>
              <a:t>стратегічний</a:t>
            </a:r>
            <a:r>
              <a:rPr lang="ru-RU" dirty="0"/>
              <a:t> </a:t>
            </a:r>
            <a:r>
              <a:rPr lang="ru-RU" dirty="0" err="1"/>
              <a:t>сейсмічний</a:t>
            </a:r>
            <a:r>
              <a:rPr lang="ru-RU" dirty="0"/>
              <a:t> </a:t>
            </a:r>
            <a:r>
              <a:rPr lang="ru-RU" dirty="0" err="1"/>
              <a:t>технічний</a:t>
            </a:r>
            <a:r>
              <a:rPr lang="ru-RU" dirty="0"/>
              <a:t> комплекс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EBAC9B6-C6A2-4915-A510-8EBD7F2FF44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19673" y="1709397"/>
            <a:ext cx="5752653" cy="456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7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A3F31-BEDC-454A-87C2-890634CF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251"/>
            <a:ext cx="10364451" cy="1224351"/>
          </a:xfrm>
        </p:spPr>
        <p:txBody>
          <a:bodyPr/>
          <a:lstStyle/>
          <a:p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дірок</a:t>
            </a:r>
            <a:r>
              <a:rPr lang="ru-RU" dirty="0"/>
              <a:t> в </a:t>
            </a:r>
            <a:r>
              <a:rPr lang="ru-RU" dirty="0" err="1"/>
              <a:t>захисному</a:t>
            </a:r>
            <a:r>
              <a:rPr lang="ru-RU" dirty="0"/>
              <a:t> озоновому </a:t>
            </a:r>
            <a:r>
              <a:rPr lang="ru-RU" dirty="0" err="1"/>
              <a:t>шарі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B1EBEB1-BDB8-44CD-B553-4F74F091BBF5}"/>
              </a:ext>
            </a:extLst>
          </p:cNvPr>
          <p:cNvSpPr txBox="1">
            <a:spLocks/>
          </p:cNvSpPr>
          <p:nvPr/>
        </p:nvSpPr>
        <p:spPr>
          <a:xfrm>
            <a:off x="815300" y="3267391"/>
            <a:ext cx="10364451" cy="1224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Спроби використання розробок Н. </a:t>
            </a:r>
            <a:r>
              <a:rPr lang="uk-UA" dirty="0" err="1"/>
              <a:t>Тесли</a:t>
            </a:r>
            <a:r>
              <a:rPr lang="uk-UA" dirty="0"/>
              <a:t> «Промінь смерті»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F7B166-632A-4233-AD4B-8CFDF830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718" y="741394"/>
            <a:ext cx="2653887" cy="25724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8C23F0-A3F3-4FCA-85A5-B5E0963D3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566" y="722458"/>
            <a:ext cx="2407407" cy="25849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F70C6E-3B57-4625-B96A-4786E5599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499" y="4359226"/>
            <a:ext cx="4400258" cy="24641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50ED71-D7DE-42B4-9CA7-28F59F335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068" y="1246602"/>
            <a:ext cx="3426123" cy="191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9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29609-E6CF-41FC-AF50-C3A5E889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38690"/>
            <a:ext cx="10364451" cy="872658"/>
          </a:xfrm>
        </p:spPr>
        <p:txBody>
          <a:bodyPr/>
          <a:lstStyle/>
          <a:p>
            <a:r>
              <a:rPr lang="ru-RU" dirty="0" err="1"/>
              <a:t>Звичайні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0C16A-2BF8-4D5E-A9B1-DB4FB82344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88162" y="1716946"/>
            <a:ext cx="4446017" cy="3424107"/>
          </a:xfrm>
        </p:spPr>
        <p:txBody>
          <a:bodyPr/>
          <a:lstStyle/>
          <a:p>
            <a:r>
              <a:rPr lang="uk-UA" b="1" dirty="0"/>
              <a:t>Боєприпаси об'ємного вибуху. </a:t>
            </a:r>
          </a:p>
          <a:p>
            <a:r>
              <a:rPr lang="uk-UA" b="1" dirty="0"/>
              <a:t>Запальні боєприпаси. </a:t>
            </a:r>
          </a:p>
          <a:p>
            <a:r>
              <a:rPr lang="uk-UA" b="1" dirty="0"/>
              <a:t>Фугасні боєприпаси </a:t>
            </a:r>
          </a:p>
          <a:p>
            <a:r>
              <a:rPr lang="uk-UA" b="1" dirty="0"/>
              <a:t>Осколкові боєприпаси </a:t>
            </a:r>
          </a:p>
          <a:p>
            <a:r>
              <a:rPr lang="uk-UA" b="1" dirty="0"/>
              <a:t>Кумулятивні боєприпаси. </a:t>
            </a:r>
          </a:p>
          <a:p>
            <a:r>
              <a:rPr lang="uk-UA" b="1" dirty="0"/>
              <a:t>Високоточна зброя 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4286850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B7CEE6F-AB8D-44E1-8E92-DE50DA4B30F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20393" y="92208"/>
            <a:ext cx="7412924" cy="67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2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6F5A6-893C-418B-B32E-248DA6BD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Психотропна зброя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26F5C3-5432-4A37-A7DF-F3A6F37F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27" y="1929824"/>
            <a:ext cx="4516522" cy="35003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128291-2982-4207-9E55-005D8CCBD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479" y="1929824"/>
            <a:ext cx="4516522" cy="33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9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6C6530-337C-47B0-A023-81E498ACA7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80159" y="0"/>
            <a:ext cx="9087730" cy="68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1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C93190-9CFF-4C23-A6B1-9F59B4E2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28" y="899770"/>
            <a:ext cx="3620688" cy="222035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56C8EF-66DF-4AB7-9F6D-BAC46ECC2E72}"/>
              </a:ext>
            </a:extLst>
          </p:cNvPr>
          <p:cNvSpPr/>
          <p:nvPr/>
        </p:nvSpPr>
        <p:spPr>
          <a:xfrm>
            <a:off x="520504" y="3256061"/>
            <a:ext cx="97489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Потужність</a:t>
            </a:r>
            <a:r>
              <a:rPr lang="ru-RU" sz="2400" dirty="0"/>
              <a:t> ядерного </a:t>
            </a:r>
            <a:r>
              <a:rPr lang="ru-RU" sz="2400" dirty="0" err="1"/>
              <a:t>боєприпасу</a:t>
            </a:r>
            <a:r>
              <a:rPr lang="ru-RU" sz="2400" dirty="0"/>
              <a:t>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dirty="0" err="1"/>
              <a:t>тротиловим</a:t>
            </a:r>
            <a:r>
              <a:rPr lang="ru-RU" sz="2400" dirty="0"/>
              <a:t> </a:t>
            </a:r>
            <a:r>
              <a:rPr lang="ru-RU" sz="2400" dirty="0" err="1"/>
              <a:t>еквівалентом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вимірюється</a:t>
            </a:r>
            <a:r>
              <a:rPr lang="ru-RU" sz="2400" dirty="0"/>
              <a:t> в (т, </a:t>
            </a:r>
            <a:r>
              <a:rPr lang="ru-RU" sz="2400" dirty="0" err="1"/>
              <a:t>кт</a:t>
            </a:r>
            <a:r>
              <a:rPr lang="ru-RU" sz="2400" dirty="0"/>
              <a:t>, </a:t>
            </a:r>
            <a:r>
              <a:rPr lang="ru-RU" sz="2400" dirty="0" err="1"/>
              <a:t>мт</a:t>
            </a:r>
            <a:r>
              <a:rPr lang="ru-RU" sz="2400" dirty="0"/>
              <a:t>) - </a:t>
            </a:r>
            <a:r>
              <a:rPr lang="en-US" sz="2400" dirty="0"/>
              <a:t>q.</a:t>
            </a:r>
          </a:p>
          <a:p>
            <a:r>
              <a:rPr lang="ru-RU" sz="2400" dirty="0" err="1"/>
              <a:t>Ядерні</a:t>
            </a:r>
            <a:r>
              <a:rPr lang="ru-RU" sz="2400" dirty="0"/>
              <a:t> </a:t>
            </a:r>
            <a:r>
              <a:rPr lang="ru-RU" sz="2400" dirty="0" err="1"/>
              <a:t>боєприпаси</a:t>
            </a:r>
            <a:r>
              <a:rPr lang="ru-RU" sz="2400" dirty="0"/>
              <a:t> </a:t>
            </a:r>
            <a:r>
              <a:rPr lang="ru-RU" sz="2400" dirty="0" err="1"/>
              <a:t>діляться</a:t>
            </a:r>
            <a:r>
              <a:rPr lang="ru-RU" sz="2400" dirty="0"/>
              <a:t> на </a:t>
            </a:r>
            <a:r>
              <a:rPr lang="ru-RU" sz="2400" dirty="0" err="1"/>
              <a:t>групи</a:t>
            </a:r>
            <a:r>
              <a:rPr lang="ru-RU" sz="2400" dirty="0"/>
              <a:t>:</a:t>
            </a:r>
          </a:p>
          <a:p>
            <a:r>
              <a:rPr lang="ru-RU" sz="2400" dirty="0"/>
              <a:t>- Над </a:t>
            </a:r>
            <a:r>
              <a:rPr lang="ru-RU" sz="2400" dirty="0" err="1"/>
              <a:t>малі</a:t>
            </a:r>
            <a:r>
              <a:rPr lang="ru-RU" sz="2400" dirty="0"/>
              <a:t> </a:t>
            </a:r>
            <a:r>
              <a:rPr lang="en-US" sz="2400" dirty="0"/>
              <a:t>q &lt;1 </a:t>
            </a:r>
            <a:r>
              <a:rPr lang="ru-RU" sz="2400" dirty="0" err="1"/>
              <a:t>кт</a:t>
            </a:r>
            <a:r>
              <a:rPr lang="ru-RU" sz="2400" dirty="0"/>
              <a:t>;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Малі</a:t>
            </a:r>
            <a:r>
              <a:rPr lang="ru-RU" sz="2400" dirty="0"/>
              <a:t> </a:t>
            </a:r>
            <a:r>
              <a:rPr lang="en-US" sz="2400" dirty="0"/>
              <a:t>q = (1÷10) </a:t>
            </a:r>
            <a:r>
              <a:rPr lang="ru-RU" sz="2400" dirty="0" err="1"/>
              <a:t>кт</a:t>
            </a:r>
            <a:r>
              <a:rPr lang="ru-RU" sz="2400" dirty="0"/>
              <a:t>;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Середні</a:t>
            </a:r>
            <a:r>
              <a:rPr lang="ru-RU" sz="2400" dirty="0"/>
              <a:t> </a:t>
            </a:r>
            <a:r>
              <a:rPr lang="en-US" sz="2400" dirty="0"/>
              <a:t>q = (10÷100) </a:t>
            </a:r>
            <a:r>
              <a:rPr lang="ru-RU" sz="2400" dirty="0" err="1"/>
              <a:t>кт</a:t>
            </a:r>
            <a:r>
              <a:rPr lang="ru-RU" sz="2400" dirty="0"/>
              <a:t>;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Великі</a:t>
            </a:r>
            <a:r>
              <a:rPr lang="ru-RU" sz="2400" dirty="0"/>
              <a:t> </a:t>
            </a:r>
            <a:r>
              <a:rPr lang="en-US" sz="2400" dirty="0"/>
              <a:t>q = (100÷1000) </a:t>
            </a:r>
            <a:r>
              <a:rPr lang="ru-RU" sz="2400" dirty="0" err="1"/>
              <a:t>кт</a:t>
            </a:r>
            <a:r>
              <a:rPr lang="ru-RU" sz="2400" dirty="0"/>
              <a:t>;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Надвеликі</a:t>
            </a:r>
            <a:r>
              <a:rPr lang="ru-RU" sz="2400" dirty="0"/>
              <a:t> </a:t>
            </a:r>
            <a:r>
              <a:rPr lang="en-US" sz="2400" dirty="0"/>
              <a:t>q&gt; 1000 </a:t>
            </a:r>
            <a:r>
              <a:rPr lang="ru-RU" sz="2400" dirty="0" err="1"/>
              <a:t>кт</a:t>
            </a:r>
            <a:r>
              <a:rPr lang="ru-RU" sz="24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7F5490-CA78-4E75-928D-F5F3CE842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78" y="887663"/>
            <a:ext cx="3336595" cy="22203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851D4D-61C0-4BEF-98D7-A21CC4D13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335" y="899770"/>
            <a:ext cx="3964914" cy="22203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2CE966-952F-4AE7-AB42-0CA51AF2F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763" y="3827810"/>
            <a:ext cx="3673548" cy="22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0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9586F-56A0-42D5-8435-90C49DA5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667" y="55809"/>
            <a:ext cx="11246278" cy="942997"/>
          </a:xfrm>
        </p:spPr>
        <p:txBody>
          <a:bodyPr/>
          <a:lstStyle/>
          <a:p>
            <a:r>
              <a:rPr lang="uk-UA" b="1" dirty="0"/>
              <a:t>Характеристика основних вражаючих факторів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FC5CC7-5E11-49F5-92CB-5859BFCA4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10659"/>
            <a:ext cx="4483715" cy="29891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6E355A-1177-412A-8CF2-AFF353C6A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67" y="998806"/>
            <a:ext cx="4145060" cy="578365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AE8872-DC5F-41F7-98BC-FC451355464B}"/>
              </a:ext>
            </a:extLst>
          </p:cNvPr>
          <p:cNvSpPr/>
          <p:nvPr/>
        </p:nvSpPr>
        <p:spPr>
          <a:xfrm>
            <a:off x="5566116" y="4017028"/>
            <a:ext cx="6096000" cy="23525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err="1"/>
              <a:t>ударна</a:t>
            </a:r>
            <a:r>
              <a:rPr lang="ru-RU" sz="2000" b="1" dirty="0"/>
              <a:t> </a:t>
            </a:r>
            <a:r>
              <a:rPr lang="ru-RU" sz="2000" b="1" dirty="0" err="1"/>
              <a:t>хвиля</a:t>
            </a:r>
            <a:r>
              <a:rPr lang="ru-RU" sz="2000" b="1" dirty="0"/>
              <a:t> (50 % </a:t>
            </a:r>
            <a:r>
              <a:rPr lang="ru-RU" sz="2000" b="1" dirty="0" err="1"/>
              <a:t>енергії</a:t>
            </a:r>
            <a:r>
              <a:rPr lang="ru-RU" sz="2000" b="1" dirty="0"/>
              <a:t> </a:t>
            </a:r>
            <a:r>
              <a:rPr lang="ru-RU" sz="2000" b="1" dirty="0" err="1"/>
              <a:t>вибуху</a:t>
            </a:r>
            <a:r>
              <a:rPr lang="ru-RU" sz="2000" b="1" dirty="0"/>
              <a:t>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err="1"/>
              <a:t>світлове</a:t>
            </a:r>
            <a:r>
              <a:rPr lang="ru-RU" sz="2000" b="1" dirty="0"/>
              <a:t> </a:t>
            </a:r>
            <a:r>
              <a:rPr lang="ru-RU" sz="2000" b="1" dirty="0" err="1"/>
              <a:t>випромінювання</a:t>
            </a:r>
            <a:r>
              <a:rPr lang="ru-RU" sz="2000" b="1" dirty="0"/>
              <a:t> (35 % </a:t>
            </a:r>
            <a:r>
              <a:rPr lang="ru-RU" sz="2000" b="1" dirty="0" err="1"/>
              <a:t>енергії</a:t>
            </a:r>
            <a:r>
              <a:rPr lang="ru-RU" sz="2000" b="1" dirty="0"/>
              <a:t> </a:t>
            </a:r>
            <a:r>
              <a:rPr lang="ru-RU" sz="2000" b="1" dirty="0" err="1"/>
              <a:t>вибуху</a:t>
            </a:r>
            <a:r>
              <a:rPr lang="ru-RU" sz="2000" b="1" dirty="0"/>
              <a:t>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err="1"/>
              <a:t>проникаюча</a:t>
            </a:r>
            <a:r>
              <a:rPr lang="ru-RU" sz="2000" b="1" dirty="0"/>
              <a:t> </a:t>
            </a:r>
            <a:r>
              <a:rPr lang="ru-RU" sz="2000" b="1" dirty="0" err="1"/>
              <a:t>радіація</a:t>
            </a:r>
            <a:r>
              <a:rPr lang="ru-RU" sz="2000" b="1" dirty="0"/>
              <a:t> (45 % </a:t>
            </a:r>
            <a:r>
              <a:rPr lang="ru-RU" sz="2000" b="1" dirty="0" err="1"/>
              <a:t>енергії</a:t>
            </a:r>
            <a:r>
              <a:rPr lang="ru-RU" sz="2000" b="1" dirty="0"/>
              <a:t> </a:t>
            </a:r>
            <a:r>
              <a:rPr lang="ru-RU" sz="2000" b="1" dirty="0" err="1"/>
              <a:t>вибуху</a:t>
            </a:r>
            <a:r>
              <a:rPr lang="ru-RU" sz="2000" b="1" dirty="0"/>
              <a:t>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err="1"/>
              <a:t>радіоактивне</a:t>
            </a:r>
            <a:r>
              <a:rPr lang="ru-RU" sz="2000" b="1" dirty="0"/>
              <a:t> </a:t>
            </a:r>
            <a:r>
              <a:rPr lang="ru-RU" sz="2000" b="1" dirty="0" err="1"/>
              <a:t>зараження</a:t>
            </a:r>
            <a:r>
              <a:rPr lang="ru-RU" sz="2000" b="1" dirty="0"/>
              <a:t> (10 % </a:t>
            </a:r>
            <a:r>
              <a:rPr lang="ru-RU" sz="2000" b="1" dirty="0" err="1"/>
              <a:t>енергії</a:t>
            </a:r>
            <a:r>
              <a:rPr lang="ru-RU" sz="2000" b="1" dirty="0"/>
              <a:t> </a:t>
            </a:r>
            <a:r>
              <a:rPr lang="ru-RU" sz="2000" b="1" dirty="0" err="1"/>
              <a:t>вибуху</a:t>
            </a:r>
            <a:r>
              <a:rPr lang="ru-RU" sz="2000" b="1" dirty="0"/>
              <a:t>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err="1"/>
              <a:t>електромагнітний</a:t>
            </a:r>
            <a:r>
              <a:rPr lang="ru-RU" sz="2000" b="1" dirty="0"/>
              <a:t> </a:t>
            </a:r>
            <a:r>
              <a:rPr lang="ru-RU" sz="2000" b="1" dirty="0" err="1"/>
              <a:t>імпульс</a:t>
            </a:r>
            <a:r>
              <a:rPr lang="ru-RU" sz="2000" b="1" dirty="0"/>
              <a:t> (1% </a:t>
            </a:r>
            <a:r>
              <a:rPr lang="ru-RU" sz="2000" b="1" dirty="0" err="1"/>
              <a:t>енергії</a:t>
            </a:r>
            <a:r>
              <a:rPr lang="ru-RU" sz="2000" b="1" dirty="0"/>
              <a:t> </a:t>
            </a:r>
            <a:r>
              <a:rPr lang="ru-RU" sz="2000" b="1" dirty="0" err="1"/>
              <a:t>вибуху</a:t>
            </a:r>
            <a:r>
              <a:rPr lang="ru-RU" sz="2000" b="1" dirty="0"/>
              <a:t>).</a:t>
            </a:r>
            <a:endParaRPr lang="ru-UA" sz="2000" b="1" dirty="0"/>
          </a:p>
        </p:txBody>
      </p:sp>
    </p:spTree>
    <p:extLst>
      <p:ext uri="{BB962C8B-B14F-4D97-AF65-F5344CB8AC3E}">
        <p14:creationId xmlns:p14="http://schemas.microsoft.com/office/powerpoint/2010/main" val="250385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BBC321C-56C3-4CCE-86DC-889CE3B2EAD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2232" y="193501"/>
            <a:ext cx="10667536" cy="647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4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2EF8920-043A-4786-9A93-3BE38185227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614181" y="2567216"/>
            <a:ext cx="6255883" cy="28769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19A755-9A1A-429D-A769-31E245AD5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67" y="5585737"/>
            <a:ext cx="6034161" cy="9966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F7BF0B-709D-40A7-9125-DDC7BA6B2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0" y="5585737"/>
            <a:ext cx="5711483" cy="10376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B301E5-AD17-4407-952A-05BB93028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477" y="0"/>
            <a:ext cx="5351584" cy="35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1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AB2729-7D73-493E-9F26-8476654DCD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55285" y="326745"/>
            <a:ext cx="9681430" cy="585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5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F463424-C7FC-4C66-B7E0-361E09E13E9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30650" y="488485"/>
            <a:ext cx="9598419" cy="588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1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CAA4D490-95B0-4A10-A603-44D7EE482C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8862" y="4716398"/>
            <a:ext cx="11268849" cy="1276440"/>
          </a:xfrm>
        </p:spPr>
        <p:txBody>
          <a:bodyPr/>
          <a:lstStyle/>
          <a:p>
            <a:pPr algn="just"/>
            <a:r>
              <a:rPr lang="ru-RU" b="1" dirty="0" err="1"/>
              <a:t>Хімічна</a:t>
            </a:r>
            <a:r>
              <a:rPr lang="ru-RU" b="1" dirty="0"/>
              <a:t> </a:t>
            </a:r>
            <a:r>
              <a:rPr lang="ru-RU" b="1" dirty="0" err="1"/>
              <a:t>зброя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зброя</a:t>
            </a:r>
            <a:r>
              <a:rPr lang="ru-RU" dirty="0"/>
              <a:t>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,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/>
              <a:t>властивостях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Основу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бойові</a:t>
            </a:r>
            <a:r>
              <a:rPr lang="ru-RU" dirty="0"/>
              <a:t> </a:t>
            </a:r>
            <a:r>
              <a:rPr lang="ru-RU" dirty="0" err="1"/>
              <a:t>отруєні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(БОР) та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доставки до </a:t>
            </a:r>
            <a:r>
              <a:rPr lang="ru-RU" dirty="0" err="1"/>
              <a:t>цілей</a:t>
            </a:r>
            <a:r>
              <a:rPr lang="ru-RU" dirty="0"/>
              <a:t> (снаряди, </a:t>
            </a:r>
            <a:r>
              <a:rPr lang="ru-RU" dirty="0" err="1"/>
              <a:t>ракети</a:t>
            </a:r>
            <a:r>
              <a:rPr lang="ru-RU" dirty="0"/>
              <a:t>, </a:t>
            </a:r>
            <a:r>
              <a:rPr lang="ru-RU" dirty="0" err="1"/>
              <a:t>прилади</a:t>
            </a:r>
            <a:r>
              <a:rPr lang="ru-RU" dirty="0"/>
              <a:t>, бомби та </a:t>
            </a:r>
            <a:r>
              <a:rPr lang="ru-RU" dirty="0" err="1"/>
              <a:t>ін</a:t>
            </a:r>
            <a:r>
              <a:rPr lang="ru-RU" dirty="0"/>
              <a:t>.)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303F32-1C01-47DF-98F7-4D017B0DB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849" y="287842"/>
            <a:ext cx="5343953" cy="40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7483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891</TotalTime>
  <Words>283</Words>
  <Application>Microsoft Office PowerPoint</Application>
  <PresentationFormat>Широкоэкранный</PresentationFormat>
  <Paragraphs>36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Tw Cen MT</vt:lpstr>
      <vt:lpstr>Капля</vt:lpstr>
      <vt:lpstr>Надзвичайні ситуації при застосуванні бойових засобів</vt:lpstr>
      <vt:lpstr>Презентация PowerPoint</vt:lpstr>
      <vt:lpstr>Презентация PowerPoint</vt:lpstr>
      <vt:lpstr>Характеристика основних вражаючих факторів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Біологічна зброя</vt:lpstr>
      <vt:lpstr>Кліматична зброя</vt:lpstr>
      <vt:lpstr>стратегічний сейсмічний технічний комплекс</vt:lpstr>
      <vt:lpstr>Утворення дірок в захисному озоновому шарі </vt:lpstr>
      <vt:lpstr>Звичайні засоби ураження</vt:lpstr>
      <vt:lpstr>Презентация PowerPoint</vt:lpstr>
      <vt:lpstr>Психотропна зброя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Надзвичайні ситуації при застосуванні бойових засобів</dc:title>
  <dc:creator>US2UA</dc:creator>
  <cp:lastModifiedBy>US2UA</cp:lastModifiedBy>
  <cp:revision>28</cp:revision>
  <dcterms:created xsi:type="dcterms:W3CDTF">2021-03-26T00:53:54Z</dcterms:created>
  <dcterms:modified xsi:type="dcterms:W3CDTF">2022-10-11T21:01:58Z</dcterms:modified>
</cp:coreProperties>
</file>