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2" r:id="rId7"/>
    <p:sldId id="263" r:id="rId8"/>
    <p:sldId id="260" r:id="rId9"/>
    <p:sldId id="264" r:id="rId10"/>
    <p:sldId id="265" r:id="rId11"/>
    <p:sldId id="266" r:id="rId12"/>
    <p:sldId id="267" r:id="rId13"/>
    <p:sldId id="268" r:id="rId14"/>
    <p:sldId id="271" r:id="rId15"/>
    <p:sldId id="272" r:id="rId16"/>
    <p:sldId id="274" r:id="rId17"/>
    <p:sldId id="275" r:id="rId18"/>
    <p:sldId id="273" r:id="rId19"/>
    <p:sldId id="276" r:id="rId20"/>
    <p:sldId id="277" r:id="rId21"/>
    <p:sldId id="278" r:id="rId22"/>
    <p:sldId id="279" r:id="rId23"/>
    <p:sldId id="280" r:id="rId24"/>
    <p:sldId id="281" r:id="rId2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B11869C9-1996-42F7-98C8-8860EC4DBC9B}" type="datetimeFigureOut">
              <a:rPr lang="uk-UA" smtClean="0"/>
              <a:t>30.04.2025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2208529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11869C9-1996-42F7-98C8-8860EC4DBC9B}" type="datetimeFigureOut">
              <a:rPr lang="uk-UA" smtClean="0"/>
              <a:t>30.04.2025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415890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11869C9-1996-42F7-98C8-8860EC4DBC9B}" type="datetimeFigureOut">
              <a:rPr lang="uk-UA" smtClean="0"/>
              <a:t>30.04.2025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18184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B11869C9-1996-42F7-98C8-8860EC4DBC9B}" type="datetimeFigureOut">
              <a:rPr lang="uk-UA" smtClean="0"/>
              <a:t>30.04.2025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81374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11869C9-1996-42F7-98C8-8860EC4DBC9B}" type="datetimeFigureOut">
              <a:rPr lang="uk-UA" smtClean="0"/>
              <a:t>30.04.2025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414581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B11869C9-1996-42F7-98C8-8860EC4DBC9B}" type="datetimeFigureOut">
              <a:rPr lang="uk-UA" smtClean="0"/>
              <a:t>30.04.2025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268891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B11869C9-1996-42F7-98C8-8860EC4DBC9B}" type="datetimeFigureOut">
              <a:rPr lang="uk-UA" smtClean="0"/>
              <a:t>30.04.2025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2747183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B11869C9-1996-42F7-98C8-8860EC4DBC9B}" type="datetimeFigureOut">
              <a:rPr lang="uk-UA" smtClean="0"/>
              <a:t>30.04.2025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104192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11869C9-1996-42F7-98C8-8860EC4DBC9B}" type="datetimeFigureOut">
              <a:rPr lang="uk-UA" smtClean="0"/>
              <a:t>30.04.2025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2426209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11869C9-1996-42F7-98C8-8860EC4DBC9B}" type="datetimeFigureOut">
              <a:rPr lang="uk-UA" smtClean="0"/>
              <a:t>30.04.2025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4119944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11869C9-1996-42F7-98C8-8860EC4DBC9B}" type="datetimeFigureOut">
              <a:rPr lang="uk-UA" smtClean="0"/>
              <a:t>30.04.2025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5F0F58-75AE-42B5-B0DA-8CBA4CD07F96}" type="slidenum">
              <a:rPr lang="uk-UA" smtClean="0"/>
              <a:t>‹#›</a:t>
            </a:fld>
            <a:endParaRPr lang="uk-UA"/>
          </a:p>
        </p:txBody>
      </p:sp>
    </p:spTree>
    <p:extLst>
      <p:ext uri="{BB962C8B-B14F-4D97-AF65-F5344CB8AC3E}">
        <p14:creationId xmlns:p14="http://schemas.microsoft.com/office/powerpoint/2010/main" val="81765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1869C9-1996-42F7-98C8-8860EC4DBC9B}" type="datetimeFigureOut">
              <a:rPr lang="uk-UA" smtClean="0"/>
              <a:t>30.04.2025</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F0F58-75AE-42B5-B0DA-8CBA4CD07F96}" type="slidenum">
              <a:rPr lang="uk-UA" smtClean="0"/>
              <a:t>‹#›</a:t>
            </a:fld>
            <a:endParaRPr lang="uk-UA"/>
          </a:p>
        </p:txBody>
      </p:sp>
    </p:spTree>
    <p:extLst>
      <p:ext uri="{BB962C8B-B14F-4D97-AF65-F5344CB8AC3E}">
        <p14:creationId xmlns:p14="http://schemas.microsoft.com/office/powerpoint/2010/main" val="4255194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smtClean="0"/>
              <a:t>РОЗРОБКА МАРКЕТИНГОВИХ ПРОГРАМ</a:t>
            </a:r>
            <a:r>
              <a:rPr lang="uk-UA" sz="4800" dirty="0" smtClean="0"/>
              <a:t/>
            </a:r>
            <a:br>
              <a:rPr lang="uk-UA" sz="4800" dirty="0" smtClean="0"/>
            </a:br>
            <a:endParaRPr lang="uk-UA" dirty="0"/>
          </a:p>
        </p:txBody>
      </p:sp>
      <p:sp>
        <p:nvSpPr>
          <p:cNvPr id="3" name="Подзаголовок 2"/>
          <p:cNvSpPr>
            <a:spLocks noGrp="1"/>
          </p:cNvSpPr>
          <p:nvPr>
            <p:ph type="subTitle" idx="1"/>
          </p:nvPr>
        </p:nvSpPr>
        <p:spPr/>
        <p:txBody>
          <a:bodyPr>
            <a:normAutofit/>
          </a:bodyPr>
          <a:lstStyle/>
          <a:p>
            <a:pPr algn="l"/>
            <a:r>
              <a:rPr lang="uk-UA" b="1" dirty="0"/>
              <a:t> </a:t>
            </a:r>
            <a:r>
              <a:rPr lang="uk-UA" i="1" dirty="0" smtClean="0"/>
              <a:t>Сутність </a:t>
            </a:r>
            <a:r>
              <a:rPr lang="uk-UA" i="1" dirty="0"/>
              <a:t>та основні завдання маркетингових </a:t>
            </a:r>
            <a:r>
              <a:rPr lang="uk-UA" i="1" dirty="0" smtClean="0"/>
              <a:t>програм</a:t>
            </a:r>
            <a:r>
              <a:rPr lang="uk-UA" sz="1600" dirty="0" smtClean="0"/>
              <a:t>.</a:t>
            </a:r>
          </a:p>
          <a:p>
            <a:pPr algn="l"/>
            <a:r>
              <a:rPr lang="uk-UA" i="1" dirty="0" smtClean="0"/>
              <a:t>Класифікація </a:t>
            </a:r>
            <a:r>
              <a:rPr lang="uk-UA" i="1" dirty="0"/>
              <a:t>програм </a:t>
            </a:r>
            <a:r>
              <a:rPr lang="uk-UA" i="1" dirty="0" smtClean="0"/>
              <a:t>маркетингу.</a:t>
            </a:r>
            <a:endParaRPr lang="uk-UA" sz="1600" dirty="0"/>
          </a:p>
          <a:p>
            <a:pPr algn="l"/>
            <a:r>
              <a:rPr lang="uk-UA" i="1" dirty="0"/>
              <a:t>Процес розробки маркетингових </a:t>
            </a:r>
            <a:r>
              <a:rPr lang="uk-UA" i="1" dirty="0" smtClean="0"/>
              <a:t>програм.</a:t>
            </a:r>
            <a:endParaRPr lang="uk-UA" dirty="0"/>
          </a:p>
        </p:txBody>
      </p:sp>
    </p:spTree>
    <p:extLst>
      <p:ext uri="{BB962C8B-B14F-4D97-AF65-F5344CB8AC3E}">
        <p14:creationId xmlns:p14="http://schemas.microsoft.com/office/powerpoint/2010/main" val="2456733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atin typeface="Times New Roman" panose="02020603050405020304" pitchFamily="18" charset="0"/>
                <a:cs typeface="Times New Roman" panose="02020603050405020304" pitchFamily="18" charset="0"/>
              </a:rPr>
              <a:t>Класифікація програм маркетингу</a:t>
            </a:r>
            <a:endParaRPr lang="uk-UA" dirty="0"/>
          </a:p>
        </p:txBody>
      </p:sp>
      <p:sp>
        <p:nvSpPr>
          <p:cNvPr id="3" name="Объект 2"/>
          <p:cNvSpPr>
            <a:spLocks noGrp="1"/>
          </p:cNvSpPr>
          <p:nvPr>
            <p:ph idx="1"/>
          </p:nvPr>
        </p:nvSpPr>
        <p:spPr/>
        <p:txBody>
          <a:bodyPr>
            <a:normAutofit fontScale="85000" lnSpcReduction="20000"/>
          </a:bodyPr>
          <a:lstStyle/>
          <a:p>
            <a:pPr marL="0" indent="0" algn="just">
              <a:buNone/>
            </a:pPr>
            <a:r>
              <a:rPr lang="ru-RU" b="1" dirty="0" smtClean="0"/>
              <a:t>За </a:t>
            </a:r>
            <a:r>
              <a:rPr lang="ru-RU" b="1" dirty="0" err="1" smtClean="0"/>
              <a:t>змістом</a:t>
            </a:r>
            <a:r>
              <a:rPr lang="ru-RU" b="1" dirty="0" smtClean="0"/>
              <a:t> </a:t>
            </a:r>
            <a:r>
              <a:rPr lang="ru-RU" b="1" dirty="0" err="1" smtClean="0"/>
              <a:t>програми</a:t>
            </a:r>
            <a:r>
              <a:rPr lang="ru-RU" b="1" dirty="0" smtClean="0"/>
              <a:t> маркетингу </a:t>
            </a:r>
            <a:r>
              <a:rPr lang="ru-RU" dirty="0" err="1" smtClean="0"/>
              <a:t>можна</a:t>
            </a:r>
            <a:r>
              <a:rPr lang="ru-RU" dirty="0" smtClean="0"/>
              <a:t> </a:t>
            </a:r>
            <a:r>
              <a:rPr lang="ru-RU" dirty="0" err="1" smtClean="0"/>
              <a:t>поділити</a:t>
            </a:r>
            <a:r>
              <a:rPr lang="ru-RU" dirty="0" smtClean="0"/>
              <a:t> на:</a:t>
            </a:r>
          </a:p>
          <a:p>
            <a:pPr marL="0" indent="0" algn="just">
              <a:buNone/>
            </a:pPr>
            <a:r>
              <a:rPr lang="ru-RU" dirty="0" smtClean="0"/>
              <a:t> </a:t>
            </a:r>
            <a:r>
              <a:rPr lang="ru-RU" dirty="0" err="1" smtClean="0"/>
              <a:t>програми</a:t>
            </a:r>
            <a:r>
              <a:rPr lang="ru-RU" dirty="0" smtClean="0"/>
              <a:t> </a:t>
            </a:r>
            <a:r>
              <a:rPr lang="ru-RU" dirty="0" err="1" smtClean="0"/>
              <a:t>формування</a:t>
            </a:r>
            <a:r>
              <a:rPr lang="ru-RU" dirty="0" smtClean="0"/>
              <a:t> </a:t>
            </a:r>
            <a:r>
              <a:rPr lang="ru-RU" dirty="0" err="1" smtClean="0"/>
              <a:t>асортиментної</a:t>
            </a:r>
            <a:r>
              <a:rPr lang="ru-RU" dirty="0" smtClean="0"/>
              <a:t> </a:t>
            </a:r>
            <a:r>
              <a:rPr lang="ru-RU" dirty="0" err="1" smtClean="0"/>
              <a:t>політики</a:t>
            </a:r>
            <a:r>
              <a:rPr lang="ru-RU" dirty="0" smtClean="0"/>
              <a:t>, </a:t>
            </a:r>
          </a:p>
          <a:p>
            <a:pPr marL="0" indent="0" algn="just">
              <a:buNone/>
            </a:pPr>
            <a:r>
              <a:rPr lang="ru-RU" dirty="0" err="1" smtClean="0"/>
              <a:t>програми</a:t>
            </a:r>
            <a:r>
              <a:rPr lang="ru-RU" dirty="0" smtClean="0"/>
              <a:t> по </a:t>
            </a:r>
            <a:r>
              <a:rPr lang="ru-RU" dirty="0" err="1" smtClean="0"/>
              <a:t>виведенню</a:t>
            </a:r>
            <a:r>
              <a:rPr lang="ru-RU" dirty="0" smtClean="0"/>
              <a:t> на </a:t>
            </a:r>
            <a:r>
              <a:rPr lang="ru-RU" dirty="0" err="1" smtClean="0"/>
              <a:t>ринок</a:t>
            </a:r>
            <a:r>
              <a:rPr lang="ru-RU" dirty="0" smtClean="0"/>
              <a:t> нового товару, </a:t>
            </a:r>
          </a:p>
          <a:p>
            <a:pPr marL="0" indent="0" algn="just">
              <a:buNone/>
            </a:pPr>
            <a:r>
              <a:rPr lang="uk-UA" dirty="0" smtClean="0"/>
              <a:t>програми </a:t>
            </a:r>
            <a:r>
              <a:rPr lang="uk-UA" dirty="0"/>
              <a:t>формування цінової стратегії, </a:t>
            </a:r>
            <a:endParaRPr lang="uk-UA" dirty="0" smtClean="0"/>
          </a:p>
          <a:p>
            <a:pPr marL="0" indent="0" algn="just">
              <a:buNone/>
            </a:pPr>
            <a:r>
              <a:rPr lang="uk-UA" dirty="0" smtClean="0"/>
              <a:t>програми </a:t>
            </a:r>
            <a:r>
              <a:rPr lang="uk-UA" dirty="0"/>
              <a:t>розвитку каналів розподілу, </a:t>
            </a:r>
            <a:endParaRPr lang="uk-UA" dirty="0" smtClean="0"/>
          </a:p>
          <a:p>
            <a:pPr marL="0" indent="0" algn="just">
              <a:buNone/>
            </a:pPr>
            <a:r>
              <a:rPr lang="uk-UA" dirty="0" smtClean="0"/>
              <a:t>програми </a:t>
            </a:r>
            <a:r>
              <a:rPr lang="uk-UA" dirty="0"/>
              <a:t>зі стимулюванню збуту, </a:t>
            </a:r>
            <a:endParaRPr lang="uk-UA" dirty="0" smtClean="0"/>
          </a:p>
          <a:p>
            <a:pPr marL="0" indent="0" algn="just">
              <a:buNone/>
            </a:pPr>
            <a:r>
              <a:rPr lang="uk-UA" dirty="0" smtClean="0"/>
              <a:t>програми </a:t>
            </a:r>
            <a:r>
              <a:rPr lang="uk-UA" dirty="0"/>
              <a:t>персонального продажу, </a:t>
            </a:r>
            <a:endParaRPr lang="uk-UA" dirty="0" smtClean="0"/>
          </a:p>
          <a:p>
            <a:pPr marL="0" indent="0" algn="just">
              <a:buNone/>
            </a:pPr>
            <a:r>
              <a:rPr lang="uk-UA" dirty="0" smtClean="0"/>
              <a:t>програми </a:t>
            </a:r>
            <a:r>
              <a:rPr lang="uk-UA" dirty="0"/>
              <a:t>розробки рекламної кампанії, </a:t>
            </a:r>
            <a:endParaRPr lang="uk-UA" dirty="0" smtClean="0"/>
          </a:p>
          <a:p>
            <a:pPr marL="0" indent="0" algn="just">
              <a:buNone/>
            </a:pPr>
            <a:r>
              <a:rPr lang="uk-UA" dirty="0" smtClean="0"/>
              <a:t>програми </a:t>
            </a:r>
            <a:r>
              <a:rPr lang="uk-UA" dirty="0"/>
              <a:t>PR-заходів, </a:t>
            </a:r>
            <a:endParaRPr lang="uk-UA" dirty="0" smtClean="0"/>
          </a:p>
          <a:p>
            <a:pPr marL="0" indent="0" algn="just">
              <a:buNone/>
            </a:pPr>
            <a:r>
              <a:rPr lang="uk-UA" dirty="0" smtClean="0"/>
              <a:t>програми </a:t>
            </a:r>
            <a:r>
              <a:rPr lang="uk-UA" dirty="0"/>
              <a:t>прямого маркетингу, </a:t>
            </a:r>
            <a:endParaRPr lang="uk-UA" dirty="0" smtClean="0"/>
          </a:p>
          <a:p>
            <a:pPr marL="0" indent="0" algn="just">
              <a:buNone/>
            </a:pPr>
            <a:r>
              <a:rPr lang="uk-UA" dirty="0" smtClean="0"/>
              <a:t>програми </a:t>
            </a:r>
            <a:r>
              <a:rPr lang="uk-UA" dirty="0"/>
              <a:t>виставок та ярмарок тощо.</a:t>
            </a:r>
          </a:p>
          <a:p>
            <a:endParaRPr lang="uk-UA" dirty="0"/>
          </a:p>
        </p:txBody>
      </p:sp>
    </p:spTree>
    <p:extLst>
      <p:ext uri="{BB962C8B-B14F-4D97-AF65-F5344CB8AC3E}">
        <p14:creationId xmlns:p14="http://schemas.microsoft.com/office/powerpoint/2010/main" val="26112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Маркетингові програми, які найчастіше входять у маркетингові плани підприємств </a:t>
            </a: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84441037"/>
              </p:ext>
            </p:extLst>
          </p:nvPr>
        </p:nvGraphicFramePr>
        <p:xfrm>
          <a:off x="1319841" y="1690693"/>
          <a:ext cx="9333781" cy="4045868"/>
        </p:xfrm>
        <a:graphic>
          <a:graphicData uri="http://schemas.openxmlformats.org/drawingml/2006/table">
            <a:tbl>
              <a:tblPr firstRow="1" firstCol="1" lastRow="1" lastCol="1" bandRow="1" bandCol="1">
                <a:tableStyleId>{5C22544A-7EE6-4342-B048-85BDC9FD1C3A}</a:tableStyleId>
              </a:tblPr>
              <a:tblGrid>
                <a:gridCol w="3444621"/>
                <a:gridCol w="1963693"/>
                <a:gridCol w="1961774"/>
                <a:gridCol w="1963693"/>
              </a:tblGrid>
              <a:tr h="730846">
                <a:tc>
                  <a:txBody>
                    <a:bodyPr/>
                    <a:lstStyle/>
                    <a:p>
                      <a:pPr marL="506730">
                        <a:spcBef>
                          <a:spcPts val="1360"/>
                        </a:spcBef>
                        <a:spcAft>
                          <a:spcPts val="0"/>
                        </a:spcAft>
                      </a:pPr>
                      <a:r>
                        <a:rPr lang="uk-UA" sz="1600" dirty="0">
                          <a:solidFill>
                            <a:schemeClr val="tx1"/>
                          </a:solidFill>
                          <a:effectLst/>
                          <a:latin typeface="Times New Roman" panose="02020603050405020304" pitchFamily="18" charset="0"/>
                          <a:cs typeface="Times New Roman" panose="02020603050405020304" pitchFamily="18" charset="0"/>
                        </a:rPr>
                        <a:t>Напрями</a:t>
                      </a:r>
                      <a:r>
                        <a:rPr lang="uk-UA" sz="1600" spc="-20" dirty="0">
                          <a:solidFill>
                            <a:schemeClr val="tx1"/>
                          </a:solidFill>
                          <a:effectLst/>
                          <a:latin typeface="Times New Roman" panose="02020603050405020304" pitchFamily="18" charset="0"/>
                          <a:cs typeface="Times New Roman" panose="02020603050405020304" pitchFamily="18" charset="0"/>
                        </a:rPr>
                        <a:t> </a:t>
                      </a:r>
                      <a:r>
                        <a:rPr lang="uk-UA" sz="1600" spc="-10" dirty="0">
                          <a:solidFill>
                            <a:schemeClr val="tx1"/>
                          </a:solidFill>
                          <a:effectLst/>
                          <a:latin typeface="Times New Roman" panose="02020603050405020304" pitchFamily="18" charset="0"/>
                          <a:cs typeface="Times New Roman" panose="02020603050405020304" pitchFamily="18" charset="0"/>
                        </a:rPr>
                        <a:t>програм</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60655" marR="156845" indent="-635" algn="ctr">
                        <a:spcAft>
                          <a:spcPts val="0"/>
                        </a:spcAft>
                      </a:pPr>
                      <a:r>
                        <a:rPr lang="uk-UA" sz="1600" spc="-10" dirty="0">
                          <a:solidFill>
                            <a:schemeClr val="tx1"/>
                          </a:solidFill>
                          <a:effectLst/>
                          <a:latin typeface="Times New Roman" panose="02020603050405020304" pitchFamily="18" charset="0"/>
                          <a:cs typeface="Times New Roman" panose="02020603050405020304" pitchFamily="18" charset="0"/>
                        </a:rPr>
                        <a:t>Товари промислового</a:t>
                      </a:r>
                      <a:endParaRPr lang="uk-UA" sz="1600" dirty="0">
                        <a:solidFill>
                          <a:schemeClr val="tx1"/>
                        </a:solidFill>
                        <a:effectLst/>
                        <a:latin typeface="Times New Roman" panose="02020603050405020304" pitchFamily="18" charset="0"/>
                        <a:cs typeface="Times New Roman" panose="02020603050405020304" pitchFamily="18" charset="0"/>
                      </a:endParaRPr>
                    </a:p>
                    <a:p>
                      <a:pPr marL="4445" marR="2540" algn="ctr">
                        <a:lnSpc>
                          <a:spcPts val="1295"/>
                        </a:lnSpc>
                        <a:spcAft>
                          <a:spcPts val="0"/>
                        </a:spcAft>
                      </a:pPr>
                      <a:r>
                        <a:rPr lang="uk-UA" sz="1600" dirty="0">
                          <a:solidFill>
                            <a:schemeClr val="tx1"/>
                          </a:solidFill>
                          <a:effectLst/>
                          <a:latin typeface="Times New Roman" panose="02020603050405020304" pitchFamily="18" charset="0"/>
                          <a:cs typeface="Times New Roman" panose="02020603050405020304" pitchFamily="18" charset="0"/>
                        </a:rPr>
                        <a:t>призначення,</a:t>
                      </a:r>
                      <a:r>
                        <a:rPr lang="uk-UA" sz="1600" spc="-25" dirty="0">
                          <a:solidFill>
                            <a:schemeClr val="tx1"/>
                          </a:solidFill>
                          <a:effectLst/>
                          <a:latin typeface="Times New Roman" panose="02020603050405020304" pitchFamily="18" charset="0"/>
                          <a:cs typeface="Times New Roman" panose="02020603050405020304" pitchFamily="18" charset="0"/>
                        </a:rPr>
                        <a:t> </a:t>
                      </a:r>
                      <a:r>
                        <a:rPr lang="uk-UA" sz="1600" spc="-50" dirty="0">
                          <a:solidFill>
                            <a:schemeClr val="tx1"/>
                          </a:solidFill>
                          <a:effectLst/>
                          <a:latin typeface="Times New Roman" panose="02020603050405020304" pitchFamily="18" charset="0"/>
                          <a:cs typeface="Times New Roman" panose="02020603050405020304" pitchFamily="18" charset="0"/>
                        </a:rPr>
                        <a:t>%</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36220" marR="235585" indent="-635" algn="ctr">
                        <a:spcAft>
                          <a:spcPts val="0"/>
                        </a:spcAft>
                      </a:pPr>
                      <a:r>
                        <a:rPr lang="uk-UA" sz="1600" spc="-10" dirty="0">
                          <a:solidFill>
                            <a:schemeClr val="tx1"/>
                          </a:solidFill>
                          <a:effectLst/>
                          <a:latin typeface="Times New Roman" panose="02020603050405020304" pitchFamily="18" charset="0"/>
                          <a:cs typeface="Times New Roman" panose="02020603050405020304" pitchFamily="18" charset="0"/>
                        </a:rPr>
                        <a:t>Товари споживчого</a:t>
                      </a:r>
                      <a:endParaRPr lang="uk-UA" sz="1600" dirty="0">
                        <a:solidFill>
                          <a:schemeClr val="tx1"/>
                        </a:solidFill>
                        <a:effectLst/>
                        <a:latin typeface="Times New Roman" panose="02020603050405020304" pitchFamily="18" charset="0"/>
                        <a:cs typeface="Times New Roman" panose="02020603050405020304" pitchFamily="18" charset="0"/>
                      </a:endParaRPr>
                    </a:p>
                    <a:p>
                      <a:pPr marL="1905" marR="1905" algn="ctr">
                        <a:lnSpc>
                          <a:spcPts val="1295"/>
                        </a:lnSpc>
                        <a:spcAft>
                          <a:spcPts val="0"/>
                        </a:spcAft>
                      </a:pPr>
                      <a:r>
                        <a:rPr lang="uk-UA" sz="1600" dirty="0">
                          <a:solidFill>
                            <a:schemeClr val="tx1"/>
                          </a:solidFill>
                          <a:effectLst/>
                          <a:latin typeface="Times New Roman" panose="02020603050405020304" pitchFamily="18" charset="0"/>
                          <a:cs typeface="Times New Roman" panose="02020603050405020304" pitchFamily="18" charset="0"/>
                        </a:rPr>
                        <a:t>призначення,</a:t>
                      </a:r>
                      <a:r>
                        <a:rPr lang="uk-UA" sz="1600" spc="-25" dirty="0">
                          <a:solidFill>
                            <a:schemeClr val="tx1"/>
                          </a:solidFill>
                          <a:effectLst/>
                          <a:latin typeface="Times New Roman" panose="02020603050405020304" pitchFamily="18" charset="0"/>
                          <a:cs typeface="Times New Roman" panose="02020603050405020304" pitchFamily="18" charset="0"/>
                        </a:rPr>
                        <a:t> </a:t>
                      </a:r>
                      <a:r>
                        <a:rPr lang="uk-UA" sz="1600" spc="-50" dirty="0">
                          <a:solidFill>
                            <a:schemeClr val="tx1"/>
                          </a:solidFill>
                          <a:effectLst/>
                          <a:latin typeface="Times New Roman" panose="02020603050405020304" pitchFamily="18" charset="0"/>
                          <a:cs typeface="Times New Roman" panose="02020603050405020304" pitchFamily="18" charset="0"/>
                        </a:rPr>
                        <a:t>%</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66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Сфера</a:t>
                      </a:r>
                      <a:r>
                        <a:rPr lang="uk-UA" sz="1600" spc="-10">
                          <a:solidFill>
                            <a:schemeClr val="tx1"/>
                          </a:solidFill>
                          <a:effectLst/>
                          <a:latin typeface="Times New Roman" panose="02020603050405020304" pitchFamily="18" charset="0"/>
                          <a:cs typeface="Times New Roman" panose="02020603050405020304" pitchFamily="18" charset="0"/>
                        </a:rPr>
                        <a:t> послуг,</a:t>
                      </a:r>
                      <a:endParaRPr lang="uk-UA" sz="1600">
                        <a:solidFill>
                          <a:schemeClr val="tx1"/>
                        </a:solidFill>
                        <a:effectLst/>
                        <a:latin typeface="Times New Roman" panose="02020603050405020304" pitchFamily="18" charset="0"/>
                        <a:cs typeface="Times New Roman" panose="02020603050405020304" pitchFamily="18" charset="0"/>
                      </a:endParaRPr>
                    </a:p>
                    <a:p>
                      <a:pPr marL="4445" marR="2540" algn="ctr">
                        <a:spcAft>
                          <a:spcPts val="0"/>
                        </a:spcAft>
                      </a:pPr>
                      <a:r>
                        <a:rPr lang="uk-UA" sz="1600" spc="-50">
                          <a:solidFill>
                            <a:schemeClr val="tx1"/>
                          </a:solidFill>
                          <a:effectLst/>
                          <a:latin typeface="Times New Roman" panose="02020603050405020304" pitchFamily="18" charset="0"/>
                          <a:cs typeface="Times New Roman" panose="02020603050405020304" pitchFamily="18" charset="0"/>
                        </a:rPr>
                        <a:t>%</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2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Пробні</a:t>
                      </a:r>
                      <a:r>
                        <a:rPr lang="uk-UA" sz="1600" spc="-20">
                          <a:solidFill>
                            <a:schemeClr val="tx1"/>
                          </a:solidFill>
                          <a:effectLst/>
                          <a:latin typeface="Times New Roman" panose="02020603050405020304" pitchFamily="18" charset="0"/>
                          <a:cs typeface="Times New Roman" panose="02020603050405020304" pitchFamily="18" charset="0"/>
                        </a:rPr>
                        <a:t> </a:t>
                      </a:r>
                      <a:r>
                        <a:rPr lang="uk-UA" sz="1600" spc="-10">
                          <a:solidFill>
                            <a:schemeClr val="tx1"/>
                          </a:solidFill>
                          <a:effectLst/>
                          <a:latin typeface="Times New Roman" panose="02020603050405020304" pitchFamily="18" charset="0"/>
                          <a:cs typeface="Times New Roman" panose="02020603050405020304" pitchFamily="18" charset="0"/>
                        </a:rPr>
                        <a:t>продажі</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66</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2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67</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2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73</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2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Розробка</a:t>
                      </a:r>
                      <a:r>
                        <a:rPr lang="uk-UA" sz="1600" spc="-5">
                          <a:solidFill>
                            <a:schemeClr val="tx1"/>
                          </a:solidFill>
                          <a:effectLst/>
                          <a:latin typeface="Times New Roman" panose="02020603050405020304" pitchFamily="18" charset="0"/>
                          <a:cs typeface="Times New Roman" panose="02020603050405020304" pitchFamily="18" charset="0"/>
                        </a:rPr>
                        <a:t> </a:t>
                      </a:r>
                      <a:r>
                        <a:rPr lang="uk-UA" sz="1600">
                          <a:solidFill>
                            <a:schemeClr val="tx1"/>
                          </a:solidFill>
                          <a:effectLst/>
                          <a:latin typeface="Times New Roman" panose="02020603050405020304" pitchFamily="18" charset="0"/>
                          <a:cs typeface="Times New Roman" panose="02020603050405020304" pitchFamily="18" charset="0"/>
                        </a:rPr>
                        <a:t>нового</a:t>
                      </a:r>
                      <a:r>
                        <a:rPr lang="uk-UA" sz="1600" spc="-10">
                          <a:solidFill>
                            <a:schemeClr val="tx1"/>
                          </a:solidFill>
                          <a:effectLst/>
                          <a:latin typeface="Times New Roman" panose="02020603050405020304" pitchFamily="18" charset="0"/>
                          <a:cs typeface="Times New Roman" panose="02020603050405020304" pitchFamily="18" charset="0"/>
                        </a:rPr>
                        <a:t> товару/послуги</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63</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64</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2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79</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2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Стимулювання</a:t>
                      </a:r>
                      <a:r>
                        <a:rPr lang="uk-UA" sz="1600" spc="-55">
                          <a:solidFill>
                            <a:schemeClr val="tx1"/>
                          </a:solidFill>
                          <a:effectLst/>
                          <a:latin typeface="Times New Roman" panose="02020603050405020304" pitchFamily="18" charset="0"/>
                          <a:cs typeface="Times New Roman" panose="02020603050405020304" pitchFamily="18" charset="0"/>
                        </a:rPr>
                        <a:t> </a:t>
                      </a:r>
                      <a:r>
                        <a:rPr lang="uk-UA" sz="1600" spc="-20">
                          <a:solidFill>
                            <a:schemeClr val="tx1"/>
                          </a:solidFill>
                          <a:effectLst/>
                          <a:latin typeface="Times New Roman" panose="02020603050405020304" pitchFamily="18" charset="0"/>
                          <a:cs typeface="Times New Roman" panose="02020603050405020304" pitchFamily="18" charset="0"/>
                        </a:rPr>
                        <a:t>збуту</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61</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73</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2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75</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2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Політика</a:t>
                      </a:r>
                      <a:r>
                        <a:rPr lang="uk-UA" sz="1600" spc="-5">
                          <a:solidFill>
                            <a:schemeClr val="tx1"/>
                          </a:solidFill>
                          <a:effectLst/>
                          <a:latin typeface="Times New Roman" panose="02020603050405020304" pitchFamily="18" charset="0"/>
                          <a:cs typeface="Times New Roman" panose="02020603050405020304" pitchFamily="18" charset="0"/>
                        </a:rPr>
                        <a:t> </a:t>
                      </a:r>
                      <a:r>
                        <a:rPr lang="uk-UA" sz="1600" spc="-10">
                          <a:solidFill>
                            <a:schemeClr val="tx1"/>
                          </a:solidFill>
                          <a:effectLst/>
                          <a:latin typeface="Times New Roman" panose="02020603050405020304" pitchFamily="18" charset="0"/>
                          <a:cs typeface="Times New Roman" panose="02020603050405020304" pitchFamily="18" charset="0"/>
                        </a:rPr>
                        <a:t>ціноутворення</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52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42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2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46</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98982">
                <a:tc>
                  <a:txBody>
                    <a:bodyPr/>
                    <a:lstStyle/>
                    <a:p>
                      <a:pPr marL="67945">
                        <a:spcBef>
                          <a:spcPts val="12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Навчання</a:t>
                      </a:r>
                      <a:r>
                        <a:rPr lang="uk-UA" sz="1600" spc="-15">
                          <a:solidFill>
                            <a:schemeClr val="tx1"/>
                          </a:solidFill>
                          <a:effectLst/>
                          <a:latin typeface="Times New Roman" panose="02020603050405020304" pitchFamily="18" charset="0"/>
                          <a:cs typeface="Times New Roman" panose="02020603050405020304" pitchFamily="18" charset="0"/>
                        </a:rPr>
                        <a:t> </a:t>
                      </a:r>
                      <a:r>
                        <a:rPr lang="uk-UA" sz="1600" spc="-10">
                          <a:solidFill>
                            <a:schemeClr val="tx1"/>
                          </a:solidFill>
                          <a:effectLst/>
                          <a:latin typeface="Times New Roman" panose="02020603050405020304" pitchFamily="18" charset="0"/>
                          <a:cs typeface="Times New Roman" panose="02020603050405020304" pitchFamily="18" charset="0"/>
                        </a:rPr>
                        <a:t>персоналу</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49</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2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42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2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69</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3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Відносини</a:t>
                      </a:r>
                      <a:r>
                        <a:rPr lang="uk-UA" sz="1600" spc="-20">
                          <a:solidFill>
                            <a:schemeClr val="tx1"/>
                          </a:solidFill>
                          <a:effectLst/>
                          <a:latin typeface="Times New Roman" panose="02020603050405020304" pitchFamily="18" charset="0"/>
                          <a:cs typeface="Times New Roman" panose="02020603050405020304" pitchFamily="18" charset="0"/>
                        </a:rPr>
                        <a:t> </a:t>
                      </a:r>
                      <a:r>
                        <a:rPr lang="uk-UA" sz="1600">
                          <a:solidFill>
                            <a:schemeClr val="tx1"/>
                          </a:solidFill>
                          <a:effectLst/>
                          <a:latin typeface="Times New Roman" panose="02020603050405020304" pitchFamily="18" charset="0"/>
                          <a:cs typeface="Times New Roman" panose="02020603050405020304" pitchFamily="18" charset="0"/>
                        </a:rPr>
                        <a:t>з</a:t>
                      </a:r>
                      <a:r>
                        <a:rPr lang="uk-UA" sz="1600" spc="-10">
                          <a:solidFill>
                            <a:schemeClr val="tx1"/>
                          </a:solidFill>
                          <a:effectLst/>
                          <a:latin typeface="Times New Roman" panose="02020603050405020304" pitchFamily="18" charset="0"/>
                          <a:cs typeface="Times New Roman" panose="02020603050405020304" pitchFamily="18" charset="0"/>
                        </a:rPr>
                        <a:t> постачальниками</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39</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39</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3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31</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40"/>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Персональний</a:t>
                      </a:r>
                      <a:r>
                        <a:rPr lang="uk-UA" sz="1600" spc="-30">
                          <a:solidFill>
                            <a:schemeClr val="tx1"/>
                          </a:solidFill>
                          <a:effectLst/>
                          <a:latin typeface="Times New Roman" panose="02020603050405020304" pitchFamily="18" charset="0"/>
                          <a:cs typeface="Times New Roman" panose="02020603050405020304" pitchFamily="18" charset="0"/>
                        </a:rPr>
                        <a:t> </a:t>
                      </a:r>
                      <a:r>
                        <a:rPr lang="uk-UA" sz="1600" spc="-10">
                          <a:solidFill>
                            <a:schemeClr val="tx1"/>
                          </a:solidFill>
                          <a:effectLst/>
                          <a:latin typeface="Times New Roman" panose="02020603050405020304" pitchFamily="18" charset="0"/>
                          <a:cs typeface="Times New Roman" panose="02020603050405020304" pitchFamily="18" charset="0"/>
                        </a:rPr>
                        <a:t>продаж</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40"/>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39</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40"/>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35</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40"/>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17</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35"/>
                        </a:spcBef>
                        <a:spcAft>
                          <a:spcPts val="0"/>
                        </a:spcAft>
                      </a:pPr>
                      <a:r>
                        <a:rPr lang="uk-UA" sz="1600" spc="-10">
                          <a:solidFill>
                            <a:schemeClr val="tx1"/>
                          </a:solidFill>
                          <a:effectLst/>
                          <a:latin typeface="Times New Roman" panose="02020603050405020304" pitchFamily="18" charset="0"/>
                          <a:cs typeface="Times New Roman" panose="02020603050405020304" pitchFamily="18" charset="0"/>
                        </a:rPr>
                        <a:t>Реклама</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35</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52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3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56</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3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Регіональні</a:t>
                      </a:r>
                      <a:r>
                        <a:rPr lang="uk-UA" sz="1600" spc="-35">
                          <a:solidFill>
                            <a:schemeClr val="tx1"/>
                          </a:solidFill>
                          <a:effectLst/>
                          <a:latin typeface="Times New Roman" panose="02020603050405020304" pitchFamily="18" charset="0"/>
                          <a:cs typeface="Times New Roman" panose="02020603050405020304" pitchFamily="18" charset="0"/>
                        </a:rPr>
                        <a:t> </a:t>
                      </a:r>
                      <a:r>
                        <a:rPr lang="uk-UA" sz="1600" spc="-10">
                          <a:solidFill>
                            <a:schemeClr val="tx1"/>
                          </a:solidFill>
                          <a:effectLst/>
                          <a:latin typeface="Times New Roman" panose="02020603050405020304" pitchFamily="18" charset="0"/>
                          <a:cs typeface="Times New Roman" panose="02020603050405020304" pitchFamily="18" charset="0"/>
                        </a:rPr>
                        <a:t>продажі</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32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53</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3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52</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35"/>
                        </a:spcBef>
                        <a:spcAft>
                          <a:spcPts val="0"/>
                        </a:spcAft>
                      </a:pPr>
                      <a:r>
                        <a:rPr lang="uk-UA" sz="1600" spc="-10">
                          <a:solidFill>
                            <a:schemeClr val="tx1"/>
                          </a:solidFill>
                          <a:effectLst/>
                          <a:latin typeface="Times New Roman" panose="02020603050405020304" pitchFamily="18" charset="0"/>
                          <a:cs typeface="Times New Roman" panose="02020603050405020304" pitchFamily="18" charset="0"/>
                        </a:rPr>
                        <a:t>Телемаркетинг</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21</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26</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3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58</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01604">
                <a:tc>
                  <a:txBody>
                    <a:bodyPr/>
                    <a:lstStyle/>
                    <a:p>
                      <a:pPr marL="67945">
                        <a:spcBef>
                          <a:spcPts val="135"/>
                        </a:spcBef>
                        <a:spcAft>
                          <a:spcPts val="0"/>
                        </a:spcAft>
                      </a:pPr>
                      <a:r>
                        <a:rPr lang="uk-UA" sz="1600">
                          <a:solidFill>
                            <a:schemeClr val="tx1"/>
                          </a:solidFill>
                          <a:effectLst/>
                          <a:latin typeface="Times New Roman" panose="02020603050405020304" pitchFamily="18" charset="0"/>
                          <a:cs typeface="Times New Roman" panose="02020603050405020304" pitchFamily="18" charset="0"/>
                        </a:rPr>
                        <a:t>Інші</a:t>
                      </a:r>
                      <a:r>
                        <a:rPr lang="uk-UA" sz="1600" spc="-15">
                          <a:solidFill>
                            <a:schemeClr val="tx1"/>
                          </a:solidFill>
                          <a:effectLst/>
                          <a:latin typeface="Times New Roman" panose="02020603050405020304" pitchFamily="18" charset="0"/>
                          <a:cs typeface="Times New Roman" panose="02020603050405020304" pitchFamily="18" charset="0"/>
                        </a:rPr>
                        <a:t> </a:t>
                      </a:r>
                      <a:r>
                        <a:rPr lang="uk-UA" sz="1600">
                          <a:solidFill>
                            <a:schemeClr val="tx1"/>
                          </a:solidFill>
                          <a:effectLst/>
                          <a:latin typeface="Times New Roman" panose="02020603050405020304" pitchFamily="18" charset="0"/>
                          <a:cs typeface="Times New Roman" panose="02020603050405020304" pitchFamily="18" charset="0"/>
                        </a:rPr>
                        <a:t>програми</a:t>
                      </a:r>
                      <a:r>
                        <a:rPr lang="uk-UA" sz="1600" spc="-10">
                          <a:solidFill>
                            <a:schemeClr val="tx1"/>
                          </a:solidFill>
                          <a:effectLst/>
                          <a:latin typeface="Times New Roman" panose="02020603050405020304" pitchFamily="18" charset="0"/>
                          <a:cs typeface="Times New Roman" panose="02020603050405020304" pitchFamily="18" charset="0"/>
                        </a:rPr>
                        <a:t> маркетингу</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22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905" algn="ctr">
                        <a:spcBef>
                          <a:spcPts val="135"/>
                        </a:spcBef>
                        <a:spcAft>
                          <a:spcPts val="0"/>
                        </a:spcAft>
                      </a:pPr>
                      <a:r>
                        <a:rPr lang="uk-UA" sz="1600" spc="-25">
                          <a:solidFill>
                            <a:schemeClr val="tx1"/>
                          </a:solidFill>
                          <a:effectLst/>
                          <a:latin typeface="Times New Roman" panose="02020603050405020304" pitchFamily="18" charset="0"/>
                          <a:cs typeface="Times New Roman" panose="02020603050405020304" pitchFamily="18" charset="0"/>
                        </a:rPr>
                        <a:t>12</a:t>
                      </a:r>
                      <a:endParaRPr lang="uk-UA"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445" marR="2540" algn="ctr">
                        <a:spcBef>
                          <a:spcPts val="135"/>
                        </a:spcBef>
                        <a:spcAft>
                          <a:spcPts val="0"/>
                        </a:spcAft>
                      </a:pPr>
                      <a:r>
                        <a:rPr lang="uk-UA" sz="1600" spc="-25" dirty="0">
                          <a:solidFill>
                            <a:schemeClr val="tx1"/>
                          </a:solidFill>
                          <a:effectLst/>
                          <a:latin typeface="Times New Roman" panose="02020603050405020304" pitchFamily="18" charset="0"/>
                          <a:cs typeface="Times New Roman" panose="02020603050405020304" pitchFamily="18" charset="0"/>
                        </a:rPr>
                        <a:t>17</a:t>
                      </a:r>
                      <a:endParaRPr lang="uk-UA"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156048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5506" y="235729"/>
            <a:ext cx="10515600" cy="1325563"/>
          </a:xfrm>
        </p:spPr>
        <p:txBody>
          <a:bodyPr>
            <a:normAutofit/>
          </a:bodyPr>
          <a:lstStyle/>
          <a:p>
            <a:r>
              <a:rPr lang="uk-UA" sz="2800" b="1" dirty="0" smtClean="0">
                <a:latin typeface="Times New Roman" panose="02020603050405020304" pitchFamily="18" charset="0"/>
                <a:cs typeface="Times New Roman" panose="02020603050405020304" pitchFamily="18" charset="0"/>
              </a:rPr>
              <a:t>До початку розробки маркетингової програми по підприємству проводиться підготовча робота</a:t>
            </a:r>
            <a:r>
              <a:rPr lang="uk-UA" sz="2800" dirty="0" smtClean="0"/>
              <a:t>, </a:t>
            </a:r>
            <a:r>
              <a:rPr lang="uk-UA" sz="2800" b="1" dirty="0" smtClean="0"/>
              <a:t>яка полягає у:</a:t>
            </a:r>
            <a:endParaRPr lang="uk-UA"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r>
              <a:rPr lang="uk-UA" dirty="0" smtClean="0"/>
              <a:t>дослідженні </a:t>
            </a:r>
            <a:r>
              <a:rPr lang="uk-UA" dirty="0"/>
              <a:t>внутрішнього і зовнішнього маркетингового середовища підприємства, </a:t>
            </a:r>
            <a:endParaRPr lang="uk-UA" dirty="0" smtClean="0"/>
          </a:p>
          <a:p>
            <a:r>
              <a:rPr lang="uk-UA" dirty="0" smtClean="0"/>
              <a:t>виявленні </a:t>
            </a:r>
            <a:r>
              <a:rPr lang="uk-UA" dirty="0"/>
              <a:t>його сильних і слабких сторін; чіткому формулюванні проблем, які слід вирішити; </a:t>
            </a:r>
            <a:endParaRPr lang="uk-UA" dirty="0" smtClean="0"/>
          </a:p>
          <a:p>
            <a:r>
              <a:rPr lang="uk-UA" dirty="0" smtClean="0"/>
              <a:t>комплексному </a:t>
            </a:r>
            <a:r>
              <a:rPr lang="uk-UA" dirty="0"/>
              <a:t>вивченні ринку (споживчі вимоги до товару, місткість ринку, ринковий попит, кон’юнктура ринку, система ціноутворення, рівень конкуренції, форми і методи збуту, особливості поведінки покупців і мотиви прийняття ними рішень про купівлю); </a:t>
            </a:r>
            <a:endParaRPr lang="uk-UA" dirty="0" smtClean="0"/>
          </a:p>
          <a:p>
            <a:r>
              <a:rPr lang="uk-UA" dirty="0" smtClean="0"/>
              <a:t>оцінці </a:t>
            </a:r>
            <a:r>
              <a:rPr lang="uk-UA" dirty="0"/>
              <a:t>виробничо-збутових можливостей підприємства, його конкурентоспроможності на різних ринкових сегментах; </a:t>
            </a:r>
            <a:endParaRPr lang="uk-UA" dirty="0" smtClean="0"/>
          </a:p>
          <a:p>
            <a:r>
              <a:rPr lang="uk-UA" dirty="0" smtClean="0"/>
              <a:t>виборі </a:t>
            </a:r>
            <a:r>
              <a:rPr lang="uk-UA" dirty="0"/>
              <a:t>цільового ринку для підприємства (з урахуванням реальних можливостей виходу підприємства саме на цей ринок) .</a:t>
            </a:r>
          </a:p>
          <a:p>
            <a:endParaRPr lang="uk-UA" dirty="0"/>
          </a:p>
        </p:txBody>
      </p:sp>
    </p:spTree>
    <p:extLst>
      <p:ext uri="{BB962C8B-B14F-4D97-AF65-F5344CB8AC3E}">
        <p14:creationId xmlns:p14="http://schemas.microsoft.com/office/powerpoint/2010/main" val="3318376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Структура таких маркетингових програм не є регламентованою. </a:t>
            </a:r>
            <a:endParaRPr lang="uk-UA" dirty="0"/>
          </a:p>
        </p:txBody>
      </p:sp>
      <p:sp>
        <p:nvSpPr>
          <p:cNvPr id="3" name="Объект 2"/>
          <p:cNvSpPr>
            <a:spLocks noGrp="1"/>
          </p:cNvSpPr>
          <p:nvPr>
            <p:ph idx="1"/>
          </p:nvPr>
        </p:nvSpPr>
        <p:spPr/>
        <p:txBody>
          <a:bodyPr>
            <a:normAutofit fontScale="92500" lnSpcReduction="10000"/>
          </a:bodyPr>
          <a:lstStyle/>
          <a:p>
            <a:pPr marL="0" indent="0">
              <a:buNone/>
            </a:pPr>
            <a:r>
              <a:rPr lang="uk-UA" dirty="0"/>
              <a:t>Д</a:t>
            </a:r>
            <a:r>
              <a:rPr lang="uk-UA" dirty="0" smtClean="0"/>
              <a:t>ва </a:t>
            </a:r>
            <a:r>
              <a:rPr lang="uk-UA" dirty="0"/>
              <a:t>можливих її варіанти.</a:t>
            </a:r>
          </a:p>
          <a:p>
            <a:r>
              <a:rPr lang="uk-UA" dirty="0"/>
              <a:t>Перший варіант включає вступну частину; підсумки діяльності підприємства за попередній період; короткий аналіз і прогноз розвитку цільового ринку; цілі розвитку підприємства, стратегічну лінію його поведінки на ринку; сутність товарної, цінової, збутової та комунікаційної політики; бюджет маркетингу (кошторис витрат); попередню оцінку ефективності маркетингових заходів; контроль за здійсненням маркетингової програми; висновок.</a:t>
            </a:r>
          </a:p>
          <a:p>
            <a:r>
              <a:rPr lang="uk-UA" dirty="0"/>
              <a:t>При другому варіанті до її структури входять цілі і завдання підприємства; його загальна ринкова стратегія; товарна, цінова та збутова політика; політика формування попиту та стимулювання збуту; бюджет і контроль маркетингової діяльності; висновок.</a:t>
            </a:r>
          </a:p>
          <a:p>
            <a:endParaRPr lang="uk-UA" dirty="0"/>
          </a:p>
        </p:txBody>
      </p:sp>
    </p:spTree>
    <p:extLst>
      <p:ext uri="{BB962C8B-B14F-4D97-AF65-F5344CB8AC3E}">
        <p14:creationId xmlns:p14="http://schemas.microsoft.com/office/powerpoint/2010/main" val="3633239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Програми по товару спрямовані на розробку маркетингових програм для кожного виду продукції, що випускається фірмою. </a:t>
            </a:r>
            <a:endParaRPr lang="uk-UA" dirty="0"/>
          </a:p>
        </p:txBody>
      </p:sp>
      <p:sp>
        <p:nvSpPr>
          <p:cNvPr id="3" name="Объект 2"/>
          <p:cNvSpPr>
            <a:spLocks noGrp="1"/>
          </p:cNvSpPr>
          <p:nvPr>
            <p:ph idx="1"/>
          </p:nvPr>
        </p:nvSpPr>
        <p:spPr/>
        <p:txBody>
          <a:bodyPr>
            <a:normAutofit fontScale="92500" lnSpcReduction="10000"/>
          </a:bodyPr>
          <a:lstStyle/>
          <a:p>
            <a:pPr marL="0" indent="0">
              <a:buNone/>
            </a:pPr>
            <a:r>
              <a:rPr lang="uk-UA" dirty="0" smtClean="0"/>
              <a:t>В </a:t>
            </a:r>
            <a:r>
              <a:rPr lang="uk-UA" dirty="0"/>
              <a:t>них вказуються усі виробничо-господарські  та  організаційно-управлінські  заходи  з  </a:t>
            </a:r>
            <a:r>
              <a:rPr lang="uk-UA" dirty="0" smtClean="0"/>
              <a:t>метою забезпечення </a:t>
            </a:r>
            <a:r>
              <a:rPr lang="uk-UA" dirty="0"/>
              <a:t>високої ефективності виробництва і продажів цього товару та його конкурентоспроможності.</a:t>
            </a:r>
          </a:p>
          <a:p>
            <a:pPr marL="0" indent="0">
              <a:buNone/>
            </a:pPr>
            <a:r>
              <a:rPr lang="uk-UA" dirty="0"/>
              <a:t>Основними завданнями таких програм є:</a:t>
            </a:r>
          </a:p>
          <a:p>
            <a:pPr lvl="0"/>
            <a:r>
              <a:rPr lang="uk-UA" dirty="0"/>
              <a:t>визначення обсягу виробництва продукції на поточний і перспективний періоди;</a:t>
            </a:r>
          </a:p>
          <a:p>
            <a:pPr lvl="0"/>
            <a:r>
              <a:rPr lang="uk-UA" dirty="0"/>
              <a:t>вибір цільового ринку або кінцевого споживача з урахуванням вимог до товару і потреб у ньому;</a:t>
            </a:r>
          </a:p>
          <a:p>
            <a:pPr lvl="0"/>
            <a:r>
              <a:rPr lang="uk-UA" dirty="0"/>
              <a:t>диференціація товару;</a:t>
            </a:r>
          </a:p>
          <a:p>
            <a:pPr lvl="0"/>
            <a:r>
              <a:rPr lang="uk-UA" dirty="0"/>
              <a:t>порівняння	певного	рівня	витрат	виробництва,	ціни,	прибутку	та рентабельності по кожному </a:t>
            </a:r>
            <a:r>
              <a:rPr lang="uk-UA" dirty="0" smtClean="0"/>
              <a:t>продукту.</a:t>
            </a:r>
            <a:endParaRPr lang="uk-UA" dirty="0"/>
          </a:p>
          <a:p>
            <a:endParaRPr lang="uk-UA" dirty="0"/>
          </a:p>
        </p:txBody>
      </p:sp>
    </p:spTree>
    <p:extLst>
      <p:ext uri="{BB962C8B-B14F-4D97-AF65-F5344CB8AC3E}">
        <p14:creationId xmlns:p14="http://schemas.microsoft.com/office/powerpoint/2010/main" val="100779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400" dirty="0" smtClean="0">
                <a:latin typeface="Times New Roman" panose="02020603050405020304" pitchFamily="18" charset="0"/>
                <a:cs typeface="Times New Roman" panose="02020603050405020304" pitchFamily="18" charset="0"/>
              </a:rPr>
              <a:t>Маркетингові програми по виробничому відділенню ґрунтуються на маркетингових програмах по товару і є основою для координації та планування виробничо-збутової діяльності центральних служб апарату управління підприємством.</a:t>
            </a:r>
            <a:br>
              <a:rPr lang="uk-UA" sz="2400" dirty="0" smtClean="0">
                <a:latin typeface="Times New Roman" panose="02020603050405020304" pitchFamily="18" charset="0"/>
                <a:cs typeface="Times New Roman" panose="02020603050405020304" pitchFamily="18" charset="0"/>
              </a:rPr>
            </a:br>
            <a:endParaRPr lang="uk-UA"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0000" lnSpcReduction="20000"/>
          </a:bodyPr>
          <a:lstStyle/>
          <a:p>
            <a:pPr marL="0" indent="0">
              <a:buNone/>
            </a:pPr>
            <a:r>
              <a:rPr lang="uk-UA" dirty="0" smtClean="0"/>
              <a:t>Програма </a:t>
            </a:r>
            <a:r>
              <a:rPr lang="uk-UA" dirty="0"/>
              <a:t>маркетингу по виробничому підрозділу має на меті:</a:t>
            </a:r>
          </a:p>
          <a:p>
            <a:pPr marL="0" lvl="0" indent="0">
              <a:buNone/>
            </a:pPr>
            <a:r>
              <a:rPr lang="uk-UA" dirty="0"/>
              <a:t>визначення необхідної номенклатури товарів з огляду на цілі товарної політики загалом;</a:t>
            </a:r>
          </a:p>
          <a:p>
            <a:pPr marL="0" lvl="0" indent="0">
              <a:buNone/>
            </a:pPr>
            <a:r>
              <a:rPr lang="uk-UA" dirty="0"/>
              <a:t>запровадження інновацій;</a:t>
            </a:r>
          </a:p>
          <a:p>
            <a:pPr marL="0" lvl="0" indent="0">
              <a:buNone/>
            </a:pPr>
            <a:r>
              <a:rPr lang="uk-UA" dirty="0"/>
              <a:t>підвищення рівня якості товарів;</a:t>
            </a:r>
          </a:p>
          <a:p>
            <a:pPr marL="0" lvl="0" indent="0">
              <a:buNone/>
            </a:pPr>
            <a:r>
              <a:rPr lang="uk-UA" dirty="0"/>
              <a:t>визначення частки кожного продукту в товарній структурі виробництва;</a:t>
            </a:r>
          </a:p>
          <a:p>
            <a:pPr marL="0" lvl="0" indent="0">
              <a:buNone/>
            </a:pPr>
            <a:r>
              <a:rPr lang="uk-UA" dirty="0"/>
              <a:t>обчислення загального обсягу витрат і їх структури за пріоритетними напрямками виробництва;</a:t>
            </a:r>
          </a:p>
          <a:p>
            <a:pPr marL="0" lvl="0" indent="0">
              <a:buNone/>
            </a:pPr>
            <a:r>
              <a:rPr lang="uk-UA" dirty="0"/>
              <a:t>пошук джерел фінансування;</a:t>
            </a:r>
          </a:p>
          <a:p>
            <a:pPr marL="0" lvl="0" indent="0">
              <a:buNone/>
            </a:pPr>
            <a:r>
              <a:rPr lang="uk-UA" dirty="0"/>
              <a:t>забезпечення виробництва матеріальними й трудовими ресурсами;</a:t>
            </a:r>
          </a:p>
          <a:p>
            <a:pPr marL="0" lvl="0" indent="0">
              <a:buNone/>
            </a:pPr>
            <a:r>
              <a:rPr lang="uk-UA" dirty="0"/>
              <a:t>розрахунок витрат виробництва й обігу;</a:t>
            </a:r>
          </a:p>
          <a:p>
            <a:pPr marL="0" lvl="0" indent="0">
              <a:buNone/>
            </a:pPr>
            <a:r>
              <a:rPr lang="uk-UA" dirty="0"/>
              <a:t>визначення ефективності виробництва і прогноз </a:t>
            </a:r>
            <a:r>
              <a:rPr lang="uk-UA" dirty="0" smtClean="0"/>
              <a:t>прибутку.</a:t>
            </a:r>
            <a:endParaRPr lang="uk-UA" dirty="0"/>
          </a:p>
          <a:p>
            <a:pPr marL="0" indent="0">
              <a:buNone/>
            </a:pPr>
            <a:r>
              <a:rPr lang="uk-UA" dirty="0"/>
              <a:t>Програма маркетингу по виробничому відділенню містить ті показники, які будуть враховані в плані виробництва та внутрішньо-фірмовому плануванні загалом.</a:t>
            </a:r>
          </a:p>
        </p:txBody>
      </p:sp>
    </p:spTree>
    <p:extLst>
      <p:ext uri="{BB962C8B-B14F-4D97-AF65-F5344CB8AC3E}">
        <p14:creationId xmlns:p14="http://schemas.microsoft.com/office/powerpoint/2010/main" val="112597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sz="1800" b="1" dirty="0" smtClean="0">
                <a:latin typeface="Times New Roman" panose="02020603050405020304" pitchFamily="18" charset="0"/>
                <a:cs typeface="Times New Roman" panose="02020603050405020304" pitchFamily="18" charset="0"/>
              </a:rPr>
              <a:t>Серед основних етапів формування маркетингових програм можна виділити наступні:</a:t>
            </a:r>
            <a:br>
              <a:rPr lang="uk-UA" sz="1800" b="1" dirty="0" smtClean="0">
                <a:latin typeface="Times New Roman" panose="02020603050405020304" pitchFamily="18" charset="0"/>
                <a:cs typeface="Times New Roman" panose="02020603050405020304" pitchFamily="18" charset="0"/>
              </a:rPr>
            </a:br>
            <a:endParaRPr lang="uk-UA" sz="1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uk-UA" dirty="0" smtClean="0"/>
              <a:t>аналіз </a:t>
            </a:r>
            <a:r>
              <a:rPr lang="uk-UA" dirty="0"/>
              <a:t>ринку (покупців, споживачів, конкурентів, ресурсів підприємства, можливостей і загроз); </a:t>
            </a:r>
            <a:endParaRPr lang="uk-UA" dirty="0" smtClean="0"/>
          </a:p>
          <a:p>
            <a:pPr lvl="0"/>
            <a:r>
              <a:rPr lang="uk-UA" dirty="0"/>
              <a:t>прийняття рішень щодо вибору необхідних маркетингових інструментів; </a:t>
            </a:r>
            <a:endParaRPr lang="uk-UA" dirty="0" smtClean="0"/>
          </a:p>
          <a:p>
            <a:pPr lvl="0"/>
            <a:r>
              <a:rPr lang="uk-UA" dirty="0" smtClean="0"/>
              <a:t>визначення </a:t>
            </a:r>
            <a:r>
              <a:rPr lang="uk-UA" dirty="0"/>
              <a:t>часової дії маркетингових інструментів; </a:t>
            </a:r>
            <a:endParaRPr lang="uk-UA" dirty="0" smtClean="0"/>
          </a:p>
          <a:p>
            <a:pPr lvl="0"/>
            <a:r>
              <a:rPr lang="uk-UA" dirty="0" smtClean="0"/>
              <a:t>формування </a:t>
            </a:r>
            <a:r>
              <a:rPr lang="uk-UA" dirty="0"/>
              <a:t>бюджету для кожного з інструментів маркетингу; </a:t>
            </a:r>
            <a:endParaRPr lang="uk-UA" dirty="0" smtClean="0"/>
          </a:p>
          <a:p>
            <a:pPr lvl="0"/>
            <a:r>
              <a:rPr lang="uk-UA" dirty="0"/>
              <a:t>п</a:t>
            </a:r>
            <a:r>
              <a:rPr lang="uk-UA" dirty="0" smtClean="0"/>
              <a:t>ризначення </a:t>
            </a:r>
            <a:r>
              <a:rPr lang="uk-UA" dirty="0"/>
              <a:t>відповідальних за реалізацію програми маркетингу. </a:t>
            </a:r>
          </a:p>
        </p:txBody>
      </p:sp>
    </p:spTree>
    <p:extLst>
      <p:ext uri="{BB962C8B-B14F-4D97-AF65-F5344CB8AC3E}">
        <p14:creationId xmlns:p14="http://schemas.microsoft.com/office/powerpoint/2010/main" val="3155181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kumimoji="0" lang="uk-UA" sz="32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Структура програми маркетингу </a:t>
            </a:r>
            <a:endParaRPr lang="uk-UA"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lvl="0"/>
            <a:endParaRPr lang="uk-UA" dirty="0" smtClean="0"/>
          </a:p>
          <a:p>
            <a:pPr lvl="0"/>
            <a:endParaRPr lang="uk-UA" dirty="0"/>
          </a:p>
          <a:p>
            <a:pPr lvl="0"/>
            <a:endParaRPr lang="uk-UA" dirty="0" smtClean="0"/>
          </a:p>
          <a:p>
            <a:pPr lvl="0"/>
            <a:endParaRPr lang="uk-UA" dirty="0"/>
          </a:p>
          <a:p>
            <a:pPr lvl="0"/>
            <a:r>
              <a:rPr lang="uk-UA" b="1" dirty="0" smtClean="0"/>
              <a:t>Анотація</a:t>
            </a:r>
            <a:r>
              <a:rPr lang="uk-UA" b="1" dirty="0"/>
              <a:t>. </a:t>
            </a:r>
            <a:r>
              <a:rPr lang="uk-UA" dirty="0"/>
              <a:t>В анотації здійснюють короткий опис маркетингової програми, обґрунтовують її основне спрямування та висновки. Далі йде зміст програми. За змістом – основна частина маркетингової програми.</a:t>
            </a:r>
          </a:p>
          <a:p>
            <a:endParaRPr lang="uk-UA" dirty="0"/>
          </a:p>
        </p:txBody>
      </p:sp>
      <p:sp>
        <p:nvSpPr>
          <p:cNvPr id="5" name="Textbox 554"/>
          <p:cNvSpPr txBox="1">
            <a:spLocks/>
          </p:cNvSpPr>
          <p:nvPr/>
        </p:nvSpPr>
        <p:spPr>
          <a:xfrm>
            <a:off x="1021631" y="2054908"/>
            <a:ext cx="6173470" cy="1440180"/>
          </a:xfrm>
          <a:prstGeom prst="rect">
            <a:avLst/>
          </a:prstGeom>
          <a:ln w="6095">
            <a:solidFill>
              <a:srgbClr val="000000"/>
            </a:solidFill>
            <a:prstDash val="solid"/>
          </a:ln>
        </p:spPr>
        <p:txBody>
          <a:bodyPr wrap="square" lIns="0" tIns="0" rIns="0" bIns="0" rtlCol="0">
            <a:noAutofit/>
          </a:bodyPr>
          <a:lstStyle/>
          <a:p>
            <a:pPr marL="90805" indent="380365">
              <a:spcBef>
                <a:spcPts val="160"/>
              </a:spcBef>
              <a:spcAft>
                <a:spcPts val="0"/>
              </a:spcAft>
            </a:pPr>
            <a:r>
              <a:rPr lang="uk-UA" sz="1200" dirty="0">
                <a:effectLst/>
                <a:latin typeface="Times New Roman" panose="02020603050405020304" pitchFamily="18" charset="0"/>
                <a:ea typeface="Times New Roman" panose="02020603050405020304" pitchFamily="18" charset="0"/>
              </a:rPr>
              <a:t> </a:t>
            </a:r>
            <a:endParaRPr lang="uk-UA" sz="1400" dirty="0">
              <a:effectLst/>
              <a:latin typeface="Times New Roman" panose="02020603050405020304" pitchFamily="18" charset="0"/>
              <a:ea typeface="Times New Roman" panose="02020603050405020304" pitchFamily="18" charset="0"/>
            </a:endParaRPr>
          </a:p>
          <a:p>
            <a:pPr marL="65405">
              <a:spcAft>
                <a:spcPts val="0"/>
              </a:spcAft>
            </a:pPr>
            <a:r>
              <a:rPr lang="uk-UA" sz="1200" spc="-10" dirty="0">
                <a:effectLst/>
                <a:latin typeface="Times New Roman" panose="02020603050405020304" pitchFamily="18" charset="0"/>
                <a:ea typeface="Times New Roman" panose="02020603050405020304" pitchFamily="18" charset="0"/>
              </a:rPr>
              <a:t>Анотація..............................................................................................................................................</a:t>
            </a:r>
            <a:endParaRPr lang="uk-UA" sz="1100" dirty="0">
              <a:effectLst/>
              <a:latin typeface="Times New Roman" panose="02020603050405020304" pitchFamily="18" charset="0"/>
              <a:ea typeface="Times New Roman" panose="02020603050405020304" pitchFamily="18" charset="0"/>
            </a:endParaRPr>
          </a:p>
          <a:p>
            <a:pPr marL="65405">
              <a:spcBef>
                <a:spcPts val="340"/>
              </a:spcBef>
              <a:spcAft>
                <a:spcPts val="0"/>
              </a:spcAft>
            </a:pPr>
            <a:r>
              <a:rPr lang="uk-UA" sz="1200" spc="-10" dirty="0">
                <a:effectLst/>
                <a:latin typeface="Times New Roman" panose="02020603050405020304" pitchFamily="18" charset="0"/>
                <a:ea typeface="Times New Roman" panose="02020603050405020304" pitchFamily="18" charset="0"/>
              </a:rPr>
              <a:t>Зміст.....................................................................................................................................................</a:t>
            </a:r>
            <a:endParaRPr lang="uk-UA" sz="1100" dirty="0">
              <a:effectLst/>
              <a:latin typeface="Times New Roman" panose="02020603050405020304" pitchFamily="18" charset="0"/>
              <a:ea typeface="Times New Roman" panose="02020603050405020304" pitchFamily="18" charset="0"/>
            </a:endParaRPr>
          </a:p>
          <a:p>
            <a:pPr marL="65405">
              <a:spcBef>
                <a:spcPts val="345"/>
              </a:spcBef>
              <a:spcAft>
                <a:spcPts val="0"/>
              </a:spcAft>
            </a:pPr>
            <a:r>
              <a:rPr lang="uk-UA" sz="1200" dirty="0">
                <a:effectLst/>
                <a:latin typeface="Times New Roman" panose="02020603050405020304" pitchFamily="18" charset="0"/>
                <a:ea typeface="Times New Roman" panose="02020603050405020304" pitchFamily="18" charset="0"/>
              </a:rPr>
              <a:t>Основна</a:t>
            </a:r>
            <a:r>
              <a:rPr lang="uk-UA" sz="1200" spc="315" dirty="0">
                <a:effectLst/>
                <a:latin typeface="Times New Roman" panose="02020603050405020304" pitchFamily="18" charset="0"/>
                <a:ea typeface="Times New Roman" panose="02020603050405020304" pitchFamily="18" charset="0"/>
              </a:rPr>
              <a:t> </a:t>
            </a:r>
            <a:r>
              <a:rPr lang="uk-UA" sz="1200" spc="-10" dirty="0">
                <a:effectLst/>
                <a:latin typeface="Times New Roman" panose="02020603050405020304" pitchFamily="18" charset="0"/>
                <a:ea typeface="Times New Roman" panose="02020603050405020304" pitchFamily="18" charset="0"/>
              </a:rPr>
              <a:t>частина................................................................................................................................</a:t>
            </a:r>
            <a:endParaRPr lang="uk-UA" sz="1100" dirty="0">
              <a:effectLst/>
              <a:latin typeface="Times New Roman" panose="02020603050405020304" pitchFamily="18" charset="0"/>
              <a:ea typeface="Times New Roman" panose="02020603050405020304" pitchFamily="18" charset="0"/>
            </a:endParaRPr>
          </a:p>
          <a:p>
            <a:pPr marL="65405">
              <a:spcBef>
                <a:spcPts val="350"/>
              </a:spcBef>
              <a:spcAft>
                <a:spcPts val="0"/>
              </a:spcAft>
            </a:pPr>
            <a:r>
              <a:rPr lang="uk-UA" sz="1200" spc="-10" dirty="0">
                <a:effectLst/>
                <a:latin typeface="Times New Roman" panose="02020603050405020304" pitchFamily="18" charset="0"/>
                <a:ea typeface="Times New Roman" panose="02020603050405020304" pitchFamily="18" charset="0"/>
              </a:rPr>
              <a:t>Бюджет................................................................................................................................................</a:t>
            </a:r>
            <a:endParaRPr lang="uk-UA" sz="1100" dirty="0">
              <a:effectLst/>
              <a:latin typeface="Times New Roman" panose="02020603050405020304" pitchFamily="18" charset="0"/>
              <a:ea typeface="Times New Roman" panose="02020603050405020304" pitchFamily="18" charset="0"/>
            </a:endParaRPr>
          </a:p>
          <a:p>
            <a:pPr marL="65405">
              <a:spcBef>
                <a:spcPts val="350"/>
              </a:spcBef>
              <a:spcAft>
                <a:spcPts val="0"/>
              </a:spcAft>
            </a:pPr>
            <a:r>
              <a:rPr lang="uk-UA" sz="1200" spc="-10" dirty="0">
                <a:effectLst/>
                <a:latin typeface="Times New Roman" panose="02020603050405020304" pitchFamily="18" charset="0"/>
                <a:ea typeface="Times New Roman" panose="02020603050405020304" pitchFamily="18" charset="0"/>
              </a:rPr>
              <a:t>Висновки.............................................................................................................................................</a:t>
            </a:r>
            <a:endParaRPr lang="uk-UA" sz="1100" dirty="0">
              <a:effectLst/>
              <a:latin typeface="Times New Roman" panose="02020603050405020304" pitchFamily="18" charset="0"/>
              <a:ea typeface="Times New Roman" panose="02020603050405020304" pitchFamily="18" charset="0"/>
            </a:endParaRPr>
          </a:p>
        </p:txBody>
      </p:sp>
      <p:sp>
        <p:nvSpPr>
          <p:cNvPr id="6" name="Rectangle 4"/>
          <p:cNvSpPr>
            <a:spLocks noChangeArrowheads="1"/>
          </p:cNvSpPr>
          <p:nvPr/>
        </p:nvSpPr>
        <p:spPr bwMode="auto">
          <a:xfrm>
            <a:off x="90488" y="463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uk-UA"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38100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uk-UA"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uk-UA"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7238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Основна частина програми маркетингу </a:t>
            </a:r>
            <a:endParaRPr lang="uk-UA" b="1" dirty="0"/>
          </a:p>
        </p:txBody>
      </p:sp>
      <p:sp>
        <p:nvSpPr>
          <p:cNvPr id="3" name="Объект 2"/>
          <p:cNvSpPr>
            <a:spLocks noGrp="1"/>
          </p:cNvSpPr>
          <p:nvPr>
            <p:ph idx="1"/>
          </p:nvPr>
        </p:nvSpPr>
        <p:spPr/>
        <p:txBody>
          <a:bodyPr>
            <a:normAutofit fontScale="92500" lnSpcReduction="10000"/>
          </a:bodyPr>
          <a:lstStyle/>
          <a:p>
            <a:pPr marL="0" lvl="0" indent="0">
              <a:buNone/>
            </a:pPr>
            <a:r>
              <a:rPr lang="uk-UA" dirty="0" smtClean="0"/>
              <a:t>містить </a:t>
            </a:r>
            <a:r>
              <a:rPr lang="uk-UA" dirty="0"/>
              <a:t>інформацію про головні напрямки її реалізації, тобто про розвиток тих чи інших інструментів маркетингового комплексу, в залежності від змісту самої програми. Тут можуть бути відображені особливості формування товарної, цінової, збутової та комунікаційної політики підприємства в певний період часу із зазначенням відповідальних на підприємстві за їх виконання:</a:t>
            </a:r>
          </a:p>
          <a:p>
            <a:r>
              <a:rPr lang="uk-UA" dirty="0"/>
              <a:t>а) Товарна політика. Цей розділ відображає напрямки розвитку маркетингової товарної політики підприємства. Основним завданням на цьому етапі є формування оптимальної номенклатури та асортименту продукції. Тут дуже важливо приділяти належну увагу якості товарів, їх зовнішньому оформленні, розробляти дієві концепції упакування, формувати ефективні торговельні марки, стежити за життєвим циклом товарів та попитом на них.</a:t>
            </a:r>
          </a:p>
          <a:p>
            <a:endParaRPr lang="uk-UA" dirty="0"/>
          </a:p>
        </p:txBody>
      </p:sp>
    </p:spTree>
    <p:extLst>
      <p:ext uri="{BB962C8B-B14F-4D97-AF65-F5344CB8AC3E}">
        <p14:creationId xmlns:p14="http://schemas.microsoft.com/office/powerpoint/2010/main" val="358284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б) Цінова політика</a:t>
            </a:r>
            <a:r>
              <a:rPr lang="uk-UA" b="1" i="1" dirty="0" smtClean="0"/>
              <a:t>. </a:t>
            </a:r>
            <a:endParaRPr lang="uk-UA" b="1" dirty="0"/>
          </a:p>
        </p:txBody>
      </p:sp>
      <p:sp>
        <p:nvSpPr>
          <p:cNvPr id="3" name="Объект 2"/>
          <p:cNvSpPr>
            <a:spLocks noGrp="1"/>
          </p:cNvSpPr>
          <p:nvPr>
            <p:ph idx="1"/>
          </p:nvPr>
        </p:nvSpPr>
        <p:spPr/>
        <p:txBody>
          <a:bodyPr/>
          <a:lstStyle/>
          <a:p>
            <a:r>
              <a:rPr lang="uk-UA" dirty="0" smtClean="0"/>
              <a:t>Цей </a:t>
            </a:r>
            <a:r>
              <a:rPr lang="uk-UA" dirty="0"/>
              <a:t>розділ присвячений визначенню певного рівня цін для кожного товару на обраному сегменті ринку та формуванні ефективних цінових стратегій. Виділяють такі стратегії ціноутворення як стратегія «зняття вершків», стратегія «проникнення на ринок», стратегія єдиних цін, незаокруглених цін, гнучких цін, престижних цін й інші.</a:t>
            </a:r>
          </a:p>
          <a:p>
            <a:endParaRPr lang="uk-UA" dirty="0"/>
          </a:p>
        </p:txBody>
      </p:sp>
    </p:spTree>
    <p:extLst>
      <p:ext uri="{BB962C8B-B14F-4D97-AF65-F5344CB8AC3E}">
        <p14:creationId xmlns:p14="http://schemas.microsoft.com/office/powerpoint/2010/main" val="203411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Маркетингова програма</a:t>
            </a:r>
            <a:endParaRPr lang="uk-UA" b="1" dirty="0"/>
          </a:p>
        </p:txBody>
      </p:sp>
      <p:sp>
        <p:nvSpPr>
          <p:cNvPr id="3" name="Объект 2"/>
          <p:cNvSpPr>
            <a:spLocks noGrp="1"/>
          </p:cNvSpPr>
          <p:nvPr>
            <p:ph idx="1"/>
          </p:nvPr>
        </p:nvSpPr>
        <p:spPr/>
        <p:txBody>
          <a:bodyPr/>
          <a:lstStyle/>
          <a:p>
            <a:pPr marL="0" indent="0">
              <a:buNone/>
            </a:pPr>
            <a:r>
              <a:rPr lang="uk-UA" dirty="0" smtClean="0"/>
              <a:t>У вузькому тлумаченні під програмою маркетингу розуміють документ, що визначає конкретну діяльність підприємства на ринку.</a:t>
            </a:r>
          </a:p>
          <a:p>
            <a:pPr marL="0" indent="0">
              <a:buNone/>
            </a:pPr>
            <a:r>
              <a:rPr lang="uk-UA" dirty="0" smtClean="0"/>
              <a:t> В більш широкому значенні вона розглядається як безперервний процес аналізу, планування і контролю, направлений на приведення до більш повної відповідності можливостей підприємства вимогам ринку.</a:t>
            </a:r>
            <a:endParaRPr lang="uk-UA" dirty="0"/>
          </a:p>
        </p:txBody>
      </p:sp>
    </p:spTree>
    <p:extLst>
      <p:ext uri="{BB962C8B-B14F-4D97-AF65-F5344CB8AC3E}">
        <p14:creationId xmlns:p14="http://schemas.microsoft.com/office/powerpoint/2010/main" val="90174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в) Збутова політика. </a:t>
            </a:r>
            <a:endParaRPr lang="uk-UA" b="1" dirty="0"/>
          </a:p>
        </p:txBody>
      </p:sp>
      <p:sp>
        <p:nvSpPr>
          <p:cNvPr id="3" name="Объект 2"/>
          <p:cNvSpPr>
            <a:spLocks noGrp="1"/>
          </p:cNvSpPr>
          <p:nvPr>
            <p:ph idx="1"/>
          </p:nvPr>
        </p:nvSpPr>
        <p:spPr/>
        <p:txBody>
          <a:bodyPr/>
          <a:lstStyle/>
          <a:p>
            <a:r>
              <a:rPr lang="uk-UA" dirty="0" smtClean="0"/>
              <a:t>В </a:t>
            </a:r>
            <a:r>
              <a:rPr lang="uk-UA" dirty="0"/>
              <a:t>даному розділі міститься інформація про напрями розвитку каналів розподілу (збуту) товарів, тут приймаються рішення про розподіл товарів через власні збутові мережі чи мережі посередників (оптової та роздрібної торгівлі), обґрунтовуються рівні каналу розподілу, які залежать від різновиду товару, його ціни, особливостей діяльності підприємства та розвитку ринку.</a:t>
            </a:r>
          </a:p>
        </p:txBody>
      </p:sp>
    </p:spTree>
    <p:extLst>
      <p:ext uri="{BB962C8B-B14F-4D97-AF65-F5344CB8AC3E}">
        <p14:creationId xmlns:p14="http://schemas.microsoft.com/office/powerpoint/2010/main" val="4187859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г) Комунікаційна політика. </a:t>
            </a:r>
            <a:endParaRPr lang="uk-UA" b="1" dirty="0"/>
          </a:p>
        </p:txBody>
      </p:sp>
      <p:sp>
        <p:nvSpPr>
          <p:cNvPr id="3" name="Объект 2"/>
          <p:cNvSpPr>
            <a:spLocks noGrp="1"/>
          </p:cNvSpPr>
          <p:nvPr>
            <p:ph idx="1"/>
          </p:nvPr>
        </p:nvSpPr>
        <p:spPr/>
        <p:txBody>
          <a:bodyPr/>
          <a:lstStyle/>
          <a:p>
            <a:r>
              <a:rPr lang="uk-UA" dirty="0" smtClean="0"/>
              <a:t>Цей </a:t>
            </a:r>
            <a:r>
              <a:rPr lang="uk-UA" dirty="0"/>
              <a:t>розділ відображає план проведення комунікаційних заходів підприємства. Тут приймаються рішення щодо розробки рекламної кампанії та застосуванні окремих видів реклами; формування заходів зі стимулювання збуту, </a:t>
            </a:r>
            <a:r>
              <a:rPr lang="uk-UA" dirty="0" err="1"/>
              <a:t>зв’язків</a:t>
            </a:r>
            <a:r>
              <a:rPr lang="uk-UA" dirty="0"/>
              <a:t> з громадськістю, персонального продажу, прямого маркетингу, виставок та ярмарок.</a:t>
            </a:r>
          </a:p>
        </p:txBody>
      </p:sp>
    </p:spTree>
    <p:extLst>
      <p:ext uri="{BB962C8B-B14F-4D97-AF65-F5344CB8AC3E}">
        <p14:creationId xmlns:p14="http://schemas.microsoft.com/office/powerpoint/2010/main" val="2210227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Бюджет реалізації програми маркетингу </a:t>
            </a:r>
            <a:endParaRPr lang="uk-UA" b="1" dirty="0"/>
          </a:p>
        </p:txBody>
      </p:sp>
      <p:sp>
        <p:nvSpPr>
          <p:cNvPr id="3" name="Объект 2"/>
          <p:cNvSpPr>
            <a:spLocks noGrp="1"/>
          </p:cNvSpPr>
          <p:nvPr>
            <p:ph idx="1"/>
          </p:nvPr>
        </p:nvSpPr>
        <p:spPr/>
        <p:txBody>
          <a:bodyPr/>
          <a:lstStyle/>
          <a:p>
            <a:r>
              <a:rPr lang="uk-UA" dirty="0" smtClean="0"/>
              <a:t>– </a:t>
            </a:r>
            <a:r>
              <a:rPr lang="uk-UA" dirty="0"/>
              <a:t>це оцінка її ефективності та контроль. На даному етапі визначають обсяг і структуру витрат на розроблення програми та виконання поставлених завдань, здійснюють попередню оцінку ефективності її реалізації, визначають порядок і систему організації контролю за процесом виконання маркетингової програми тощо </a:t>
            </a:r>
          </a:p>
        </p:txBody>
      </p:sp>
    </p:spTree>
    <p:extLst>
      <p:ext uri="{BB962C8B-B14F-4D97-AF65-F5344CB8AC3E}">
        <p14:creationId xmlns:p14="http://schemas.microsoft.com/office/powerpoint/2010/main" val="3224524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16694"/>
          </a:xfrm>
        </p:spPr>
        <p:txBody>
          <a:bodyPr>
            <a:normAutofit fontScale="90000"/>
          </a:bodyPr>
          <a:lstStyle/>
          <a:p>
            <a:pPr algn="ctr"/>
            <a:r>
              <a:rPr lang="uk-UA" sz="2800" b="1" dirty="0" smtClean="0">
                <a:latin typeface="Times New Roman" panose="02020603050405020304" pitchFamily="18" charset="0"/>
                <a:cs typeface="Times New Roman" panose="02020603050405020304" pitchFamily="18" charset="0"/>
              </a:rPr>
              <a:t>Приклад </a:t>
            </a:r>
            <a:r>
              <a:rPr lang="uk-UA" sz="2800" b="1" dirty="0">
                <a:latin typeface="Times New Roman" panose="02020603050405020304" pitchFamily="18" charset="0"/>
                <a:cs typeface="Times New Roman" panose="02020603050405020304" pitchFamily="18" charset="0"/>
              </a:rPr>
              <a:t>детальної програми </a:t>
            </a:r>
            <a:r>
              <a:rPr lang="uk-UA" sz="2800" b="1" dirty="0" smtClean="0">
                <a:latin typeface="Times New Roman" panose="02020603050405020304" pitchFamily="18" charset="0"/>
                <a:cs typeface="Times New Roman" panose="02020603050405020304" pitchFamily="18" charset="0"/>
              </a:rPr>
              <a:t>маркетингу </a:t>
            </a:r>
            <a:r>
              <a:rPr lang="uk-UA" sz="2800" dirty="0">
                <a:latin typeface="Times New Roman" panose="02020603050405020304" pitchFamily="18" charset="0"/>
                <a:cs typeface="Times New Roman" panose="02020603050405020304" pitchFamily="18" charset="0"/>
              </a:rPr>
              <a:t>Маркетингова програма просування нового товару на ринок </a:t>
            </a:r>
            <a:endParaRPr lang="uk-UA" sz="2800" b="1" dirty="0">
              <a:latin typeface="Times New Roman" panose="02020603050405020304" pitchFamily="18" charset="0"/>
              <a:cs typeface="Times New Roman" panose="02020603050405020304" pitchFamily="18" charset="0"/>
            </a:endParaRPr>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2106" y="1143437"/>
            <a:ext cx="4652650" cy="5033526"/>
          </a:xfrm>
        </p:spPr>
      </p:pic>
    </p:spTree>
    <p:extLst>
      <p:ext uri="{BB962C8B-B14F-4D97-AF65-F5344CB8AC3E}">
        <p14:creationId xmlns:p14="http://schemas.microsoft.com/office/powerpoint/2010/main" val="1829254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b="1" dirty="0"/>
              <a:t>Маркетингова програма розробки рекламної кампанії</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469719994"/>
              </p:ext>
            </p:extLst>
          </p:nvPr>
        </p:nvGraphicFramePr>
        <p:xfrm>
          <a:off x="1492371" y="1417639"/>
          <a:ext cx="7647956" cy="4845170"/>
        </p:xfrm>
        <a:graphic>
          <a:graphicData uri="http://schemas.openxmlformats.org/drawingml/2006/table">
            <a:tbl>
              <a:tblPr firstRow="1" firstCol="1" lastRow="1" lastCol="1" bandRow="1" bandCol="1">
                <a:tableStyleId>{5C22544A-7EE6-4342-B048-85BDC9FD1C3A}</a:tableStyleId>
              </a:tblPr>
              <a:tblGrid>
                <a:gridCol w="2938414"/>
                <a:gridCol w="582086"/>
                <a:gridCol w="580533"/>
                <a:gridCol w="582086"/>
                <a:gridCol w="591413"/>
                <a:gridCol w="2373424"/>
              </a:tblGrid>
              <a:tr h="579641">
                <a:tc gridSpan="6">
                  <a:txBody>
                    <a:bodyPr/>
                    <a:lstStyle/>
                    <a:p>
                      <a:pPr marL="2406015">
                        <a:lnSpc>
                          <a:spcPts val="1350"/>
                        </a:lnSpc>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Маркетингова</a:t>
                      </a:r>
                      <a:r>
                        <a:rPr lang="uk-UA" sz="1400" spc="-20" dirty="0">
                          <a:solidFill>
                            <a:schemeClr val="tx1"/>
                          </a:solidFill>
                          <a:effectLst/>
                          <a:latin typeface="Times New Roman" panose="02020603050405020304" pitchFamily="18" charset="0"/>
                          <a:cs typeface="Times New Roman" panose="02020603050405020304" pitchFamily="18" charset="0"/>
                        </a:rPr>
                        <a:t> </a:t>
                      </a:r>
                      <a:r>
                        <a:rPr lang="uk-UA" sz="1400" spc="-10" dirty="0">
                          <a:solidFill>
                            <a:schemeClr val="tx1"/>
                          </a:solidFill>
                          <a:effectLst/>
                          <a:latin typeface="Times New Roman" panose="02020603050405020304" pitchFamily="18" charset="0"/>
                          <a:cs typeface="Times New Roman" panose="02020603050405020304" pitchFamily="18" charset="0"/>
                        </a:rPr>
                        <a:t>програма</a:t>
                      </a:r>
                      <a:endParaRPr lang="uk-UA" sz="1400" dirty="0">
                        <a:solidFill>
                          <a:schemeClr val="tx1"/>
                        </a:solidFill>
                        <a:effectLst/>
                        <a:latin typeface="Times New Roman" panose="02020603050405020304" pitchFamily="18" charset="0"/>
                        <a:cs typeface="Times New Roman" panose="02020603050405020304" pitchFamily="18" charset="0"/>
                      </a:endParaRPr>
                    </a:p>
                    <a:p>
                      <a:pPr marL="67945" indent="228600">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Анотація.</a:t>
                      </a:r>
                      <a:r>
                        <a:rPr lang="uk-UA" sz="1400" spc="140"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Програма маркетингу розроблена</a:t>
                      </a:r>
                      <a:r>
                        <a:rPr lang="uk-UA" sz="1400" spc="150"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з</a:t>
                      </a:r>
                      <a:r>
                        <a:rPr lang="uk-UA" sz="1400" spc="14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ціллю</a:t>
                      </a:r>
                      <a:r>
                        <a:rPr lang="uk-UA" sz="1400" spc="140"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рекламування</a:t>
                      </a:r>
                      <a:r>
                        <a:rPr lang="uk-UA" sz="1400" spc="140"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молочної</a:t>
                      </a:r>
                      <a:r>
                        <a:rPr lang="uk-UA" sz="1400" spc="14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продукції на ринку Західного регіону України. Молочною продукцією є йогурти.</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1610415">
                <a:tc gridSpan="6">
                  <a:txBody>
                    <a:bodyPr/>
                    <a:lstStyle/>
                    <a:p>
                      <a:pPr marL="67945">
                        <a:lnSpc>
                          <a:spcPts val="1355"/>
                        </a:lnSpc>
                        <a:spcAft>
                          <a:spcPts val="0"/>
                        </a:spcAft>
                      </a:pPr>
                      <a:r>
                        <a:rPr lang="uk-UA" sz="1400" spc="-10" dirty="0">
                          <a:solidFill>
                            <a:schemeClr val="tx1"/>
                          </a:solidFill>
                          <a:effectLst/>
                          <a:latin typeface="Times New Roman" panose="02020603050405020304" pitchFamily="18" charset="0"/>
                          <a:cs typeface="Times New Roman" panose="02020603050405020304" pitchFamily="18" charset="0"/>
                        </a:rPr>
                        <a:t>Зміст</a:t>
                      </a:r>
                      <a:endParaRPr lang="uk-UA" sz="1400" dirty="0">
                        <a:solidFill>
                          <a:schemeClr val="tx1"/>
                        </a:solidFill>
                        <a:effectLst/>
                        <a:latin typeface="Times New Roman" panose="02020603050405020304" pitchFamily="18" charset="0"/>
                        <a:cs typeface="Times New Roman" panose="02020603050405020304" pitchFamily="18" charset="0"/>
                      </a:endParaRPr>
                    </a:p>
                    <a:p>
                      <a:pPr marL="67945">
                        <a:lnSpc>
                          <a:spcPts val="1370"/>
                        </a:lnSpc>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Реклама</a:t>
                      </a:r>
                      <a:r>
                        <a:rPr lang="uk-UA" sz="1400" spc="-1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на</a:t>
                      </a:r>
                      <a:r>
                        <a:rPr lang="uk-UA" sz="1400" spc="-10" dirty="0">
                          <a:solidFill>
                            <a:schemeClr val="tx1"/>
                          </a:solidFill>
                          <a:effectLst/>
                          <a:latin typeface="Times New Roman" panose="02020603050405020304" pitchFamily="18" charset="0"/>
                          <a:cs typeface="Times New Roman" panose="02020603050405020304" pitchFamily="18" charset="0"/>
                        </a:rPr>
                        <a:t> </a:t>
                      </a:r>
                      <a:r>
                        <a:rPr lang="uk-UA" sz="1400" spc="-20" dirty="0">
                          <a:solidFill>
                            <a:schemeClr val="tx1"/>
                          </a:solidFill>
                          <a:effectLst/>
                          <a:latin typeface="Times New Roman" panose="02020603050405020304" pitchFamily="18" charset="0"/>
                          <a:cs typeface="Times New Roman" panose="02020603050405020304" pitchFamily="18" charset="0"/>
                        </a:rPr>
                        <a:t>радіо</a:t>
                      </a:r>
                      <a:endParaRPr lang="uk-UA" sz="1400" dirty="0">
                        <a:solidFill>
                          <a:schemeClr val="tx1"/>
                        </a:solidFill>
                        <a:effectLst/>
                        <a:latin typeface="Times New Roman" panose="02020603050405020304" pitchFamily="18" charset="0"/>
                        <a:cs typeface="Times New Roman" panose="02020603050405020304" pitchFamily="18" charset="0"/>
                      </a:endParaRPr>
                    </a:p>
                    <a:p>
                      <a:pPr marL="67945" marR="4857750">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Телевізійна</a:t>
                      </a:r>
                      <a:r>
                        <a:rPr lang="uk-UA" sz="1400" spc="-7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реклама </a:t>
                      </a:r>
                      <a:r>
                        <a:rPr lang="uk-UA" sz="1400" spc="-10" dirty="0">
                          <a:solidFill>
                            <a:schemeClr val="tx1"/>
                          </a:solidFill>
                          <a:effectLst/>
                          <a:latin typeface="Times New Roman" panose="02020603050405020304" pitchFamily="18" charset="0"/>
                          <a:cs typeface="Times New Roman" panose="02020603050405020304" pitchFamily="18" charset="0"/>
                        </a:rPr>
                        <a:t>Інтернет-реклама</a:t>
                      </a:r>
                      <a:endParaRPr lang="uk-UA" sz="1400" dirty="0">
                        <a:solidFill>
                          <a:schemeClr val="tx1"/>
                        </a:solidFill>
                        <a:effectLst/>
                        <a:latin typeface="Times New Roman" panose="02020603050405020304" pitchFamily="18" charset="0"/>
                        <a:cs typeface="Times New Roman" panose="02020603050405020304" pitchFamily="18" charset="0"/>
                      </a:endParaRPr>
                    </a:p>
                    <a:p>
                      <a:pPr marL="67945" marR="4991100" algn="just">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Зовнішня</a:t>
                      </a:r>
                      <a:r>
                        <a:rPr lang="uk-UA" sz="1400" spc="-7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реклама Бюджет</a:t>
                      </a:r>
                      <a:r>
                        <a:rPr lang="uk-UA" sz="1400" spc="-7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програми </a:t>
                      </a:r>
                      <a:r>
                        <a:rPr lang="uk-UA" sz="1400" spc="-10" dirty="0">
                          <a:solidFill>
                            <a:schemeClr val="tx1"/>
                          </a:solidFill>
                          <a:effectLst/>
                          <a:latin typeface="Times New Roman" panose="02020603050405020304" pitchFamily="18" charset="0"/>
                          <a:cs typeface="Times New Roman" panose="02020603050405020304" pitchFamily="18" charset="0"/>
                        </a:rPr>
                        <a:t>Висновки</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150662">
                <a:tc gridSpan="6">
                  <a:txBody>
                    <a:bodyPr/>
                    <a:lstStyle/>
                    <a:p>
                      <a:pPr marL="67945">
                        <a:lnSpc>
                          <a:spcPts val="1280"/>
                        </a:lnSpc>
                        <a:spcAft>
                          <a:spcPts val="0"/>
                        </a:spcAft>
                      </a:pPr>
                      <a:r>
                        <a:rPr lang="uk-UA" sz="1400">
                          <a:solidFill>
                            <a:schemeClr val="tx1"/>
                          </a:solidFill>
                          <a:effectLst/>
                          <a:latin typeface="Times New Roman" panose="02020603050405020304" pitchFamily="18" charset="0"/>
                          <a:cs typeface="Times New Roman" panose="02020603050405020304" pitchFamily="18" charset="0"/>
                        </a:rPr>
                        <a:t>Основна</a:t>
                      </a:r>
                      <a:r>
                        <a:rPr lang="uk-UA" sz="1400" spc="-15">
                          <a:solidFill>
                            <a:schemeClr val="tx1"/>
                          </a:solidFill>
                          <a:effectLst/>
                          <a:latin typeface="Times New Roman" panose="02020603050405020304" pitchFamily="18" charset="0"/>
                          <a:cs typeface="Times New Roman" panose="02020603050405020304" pitchFamily="18" charset="0"/>
                        </a:rPr>
                        <a:t> </a:t>
                      </a:r>
                      <a:r>
                        <a:rPr lang="uk-UA" sz="1400" spc="-10">
                          <a:solidFill>
                            <a:schemeClr val="tx1"/>
                          </a:solidFill>
                          <a:effectLst/>
                          <a:latin typeface="Times New Roman" panose="02020603050405020304" pitchFamily="18" charset="0"/>
                          <a:cs typeface="Times New Roman" panose="02020603050405020304" pitchFamily="18" charset="0"/>
                        </a:rPr>
                        <a:t>частина</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150662">
                <a:tc>
                  <a:txBody>
                    <a:bodyPr/>
                    <a:lstStyle/>
                    <a:p>
                      <a:pPr marL="67945">
                        <a:lnSpc>
                          <a:spcPts val="1280"/>
                        </a:lnSpc>
                        <a:spcAft>
                          <a:spcPts val="0"/>
                        </a:spcAft>
                      </a:pPr>
                      <a:r>
                        <a:rPr lang="uk-UA" sz="1400" spc="-10">
                          <a:solidFill>
                            <a:schemeClr val="tx1"/>
                          </a:solidFill>
                          <a:effectLst/>
                          <a:latin typeface="Times New Roman" panose="02020603050405020304" pitchFamily="18" charset="0"/>
                          <a:cs typeface="Times New Roman" panose="02020603050405020304" pitchFamily="18" charset="0"/>
                        </a:rPr>
                        <a:t>Тижні</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marR="6985" algn="ctr">
                        <a:lnSpc>
                          <a:spcPts val="1280"/>
                        </a:lnSpc>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1</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0160" marR="6350" algn="ctr">
                        <a:lnSpc>
                          <a:spcPts val="1280"/>
                        </a:lnSpc>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2</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marR="4445" algn="ctr">
                        <a:lnSpc>
                          <a:spcPts val="1280"/>
                        </a:lnSpc>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3</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700" marR="10160" algn="ctr">
                        <a:lnSpc>
                          <a:spcPts val="1280"/>
                        </a:lnSpc>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4</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 marR="1270" algn="ctr">
                        <a:lnSpc>
                          <a:spcPts val="1280"/>
                        </a:lnSpc>
                        <a:spcAft>
                          <a:spcPts val="0"/>
                        </a:spcAft>
                      </a:pPr>
                      <a:r>
                        <a:rPr lang="uk-UA" sz="1200" spc="-10" dirty="0">
                          <a:solidFill>
                            <a:schemeClr val="tx1"/>
                          </a:solidFill>
                          <a:effectLst/>
                        </a:rPr>
                        <a:t>відповідальні</a:t>
                      </a:r>
                      <a:endParaRPr lang="uk-UA"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r>
              <a:tr h="189014">
                <a:tc>
                  <a:txBody>
                    <a:bodyPr/>
                    <a:lstStyle/>
                    <a:p>
                      <a:pPr marL="67945">
                        <a:lnSpc>
                          <a:spcPts val="1365"/>
                        </a:lnSpc>
                        <a:spcAft>
                          <a:spcPts val="0"/>
                        </a:spcAft>
                      </a:pPr>
                      <a:r>
                        <a:rPr lang="uk-UA" sz="1400">
                          <a:solidFill>
                            <a:schemeClr val="tx1"/>
                          </a:solidFill>
                          <a:effectLst/>
                          <a:latin typeface="Times New Roman" panose="02020603050405020304" pitchFamily="18" charset="0"/>
                          <a:cs typeface="Times New Roman" panose="02020603050405020304" pitchFamily="18" charset="0"/>
                        </a:rPr>
                        <a:t>Реклама</a:t>
                      </a:r>
                      <a:r>
                        <a:rPr lang="uk-UA" sz="1400" spc="-15">
                          <a:solidFill>
                            <a:schemeClr val="tx1"/>
                          </a:solidFill>
                          <a:effectLst/>
                          <a:latin typeface="Times New Roman" panose="02020603050405020304" pitchFamily="18" charset="0"/>
                          <a:cs typeface="Times New Roman" panose="02020603050405020304" pitchFamily="18" charset="0"/>
                        </a:rPr>
                        <a:t> </a:t>
                      </a:r>
                      <a:r>
                        <a:rPr lang="uk-UA" sz="1400">
                          <a:solidFill>
                            <a:schemeClr val="tx1"/>
                          </a:solidFill>
                          <a:effectLst/>
                          <a:latin typeface="Times New Roman" panose="02020603050405020304" pitchFamily="18" charset="0"/>
                          <a:cs typeface="Times New Roman" panose="02020603050405020304" pitchFamily="18" charset="0"/>
                        </a:rPr>
                        <a:t>на</a:t>
                      </a:r>
                      <a:r>
                        <a:rPr lang="uk-UA" sz="1400" spc="-10">
                          <a:solidFill>
                            <a:schemeClr val="tx1"/>
                          </a:solidFill>
                          <a:effectLst/>
                          <a:latin typeface="Times New Roman" panose="02020603050405020304" pitchFamily="18" charset="0"/>
                          <a:cs typeface="Times New Roman" panose="02020603050405020304" pitchFamily="18" charset="0"/>
                        </a:rPr>
                        <a:t> радіо</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algn="ctr">
                        <a:spcBef>
                          <a:spcPts val="220"/>
                        </a:spcBef>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 </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 marR="635" algn="ctr">
                        <a:lnSpc>
                          <a:spcPts val="1340"/>
                        </a:lnSpc>
                        <a:spcAft>
                          <a:spcPts val="0"/>
                        </a:spcAft>
                      </a:pPr>
                      <a:r>
                        <a:rPr lang="uk-UA" sz="1200" dirty="0">
                          <a:solidFill>
                            <a:schemeClr val="tx1"/>
                          </a:solidFill>
                          <a:effectLst/>
                        </a:rPr>
                        <a:t>Відповідальний</a:t>
                      </a:r>
                      <a:r>
                        <a:rPr lang="uk-UA" sz="1200" spc="-35" dirty="0">
                          <a:solidFill>
                            <a:schemeClr val="tx1"/>
                          </a:solidFill>
                          <a:effectLst/>
                        </a:rPr>
                        <a:t> </a:t>
                      </a:r>
                      <a:r>
                        <a:rPr lang="uk-UA" sz="1200" spc="-50" dirty="0">
                          <a:solidFill>
                            <a:schemeClr val="tx1"/>
                          </a:solidFill>
                          <a:effectLst/>
                        </a:rPr>
                        <a:t>А</a:t>
                      </a:r>
                      <a:endParaRPr lang="uk-UA"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solidFill>
                      <a:schemeClr val="bg1"/>
                    </a:solidFill>
                  </a:tcPr>
                </a:tc>
              </a:tr>
              <a:tr h="189014">
                <a:tc>
                  <a:txBody>
                    <a:bodyPr/>
                    <a:lstStyle/>
                    <a:p>
                      <a:pPr marL="67945">
                        <a:lnSpc>
                          <a:spcPts val="1365"/>
                        </a:lnSpc>
                        <a:spcAft>
                          <a:spcPts val="0"/>
                        </a:spcAft>
                      </a:pPr>
                      <a:r>
                        <a:rPr lang="uk-UA" sz="1400">
                          <a:solidFill>
                            <a:schemeClr val="tx1"/>
                          </a:solidFill>
                          <a:effectLst/>
                          <a:latin typeface="Times New Roman" panose="02020603050405020304" pitchFamily="18" charset="0"/>
                          <a:cs typeface="Times New Roman" panose="02020603050405020304" pitchFamily="18" charset="0"/>
                        </a:rPr>
                        <a:t>Телевізійна</a:t>
                      </a:r>
                      <a:r>
                        <a:rPr lang="uk-UA" sz="1400" spc="-20">
                          <a:solidFill>
                            <a:schemeClr val="tx1"/>
                          </a:solidFill>
                          <a:effectLst/>
                          <a:latin typeface="Times New Roman" panose="02020603050405020304" pitchFamily="18" charset="0"/>
                          <a:cs typeface="Times New Roman" panose="02020603050405020304" pitchFamily="18" charset="0"/>
                        </a:rPr>
                        <a:t> </a:t>
                      </a:r>
                      <a:r>
                        <a:rPr lang="uk-UA" sz="1400" spc="-10">
                          <a:solidFill>
                            <a:schemeClr val="tx1"/>
                          </a:solidFill>
                          <a:effectLst/>
                          <a:latin typeface="Times New Roman" panose="02020603050405020304" pitchFamily="18" charset="0"/>
                          <a:cs typeface="Times New Roman" panose="02020603050405020304" pitchFamily="18" charset="0"/>
                        </a:rPr>
                        <a:t>реклама</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0160" algn="ctr">
                        <a:spcBef>
                          <a:spcPts val="220"/>
                        </a:spcBef>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 </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 algn="ctr">
                        <a:lnSpc>
                          <a:spcPts val="1340"/>
                        </a:lnSpc>
                        <a:spcAft>
                          <a:spcPts val="0"/>
                        </a:spcAft>
                      </a:pPr>
                      <a:r>
                        <a:rPr lang="uk-UA" sz="1200" dirty="0">
                          <a:solidFill>
                            <a:schemeClr val="tx1"/>
                          </a:solidFill>
                          <a:effectLst/>
                        </a:rPr>
                        <a:t>Відповідальний</a:t>
                      </a:r>
                      <a:r>
                        <a:rPr lang="uk-UA" sz="1200" spc="-35" dirty="0">
                          <a:solidFill>
                            <a:schemeClr val="tx1"/>
                          </a:solidFill>
                          <a:effectLst/>
                        </a:rPr>
                        <a:t> </a:t>
                      </a:r>
                      <a:r>
                        <a:rPr lang="uk-UA" sz="1200" spc="-50" dirty="0">
                          <a:solidFill>
                            <a:schemeClr val="tx1"/>
                          </a:solidFill>
                          <a:effectLst/>
                        </a:rPr>
                        <a:t>А</a:t>
                      </a:r>
                      <a:endParaRPr lang="uk-UA"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solidFill>
                      <a:schemeClr val="bg1"/>
                    </a:solidFill>
                  </a:tcPr>
                </a:tc>
              </a:tr>
              <a:tr h="189014">
                <a:tc>
                  <a:txBody>
                    <a:bodyPr/>
                    <a:lstStyle/>
                    <a:p>
                      <a:pPr marL="67945">
                        <a:lnSpc>
                          <a:spcPts val="1365"/>
                        </a:lnSpc>
                        <a:spcAft>
                          <a:spcPts val="0"/>
                        </a:spcAft>
                      </a:pPr>
                      <a:r>
                        <a:rPr lang="uk-UA" sz="1400" spc="-10">
                          <a:solidFill>
                            <a:schemeClr val="tx1"/>
                          </a:solidFill>
                          <a:effectLst/>
                          <a:latin typeface="Times New Roman" panose="02020603050405020304" pitchFamily="18" charset="0"/>
                          <a:cs typeface="Times New Roman" panose="02020603050405020304" pitchFamily="18" charset="0"/>
                        </a:rPr>
                        <a:t>Інтернет-реклама</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marR="635" algn="ctr">
                        <a:spcBef>
                          <a:spcPts val="220"/>
                        </a:spcBef>
                        <a:spcAft>
                          <a:spcPts val="0"/>
                        </a:spcAft>
                      </a:pPr>
                      <a:r>
                        <a:rPr lang="uk-UA" sz="1400" spc="-50" dirty="0">
                          <a:solidFill>
                            <a:schemeClr val="tx1"/>
                          </a:solidFill>
                          <a:effectLst/>
                          <a:latin typeface="Times New Roman" panose="02020603050405020304" pitchFamily="18" charset="0"/>
                          <a:cs typeface="Times New Roman" panose="02020603050405020304" pitchFamily="18" charset="0"/>
                        </a:rPr>
                        <a:t>×</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 marR="1270" algn="ctr">
                        <a:lnSpc>
                          <a:spcPts val="1340"/>
                        </a:lnSpc>
                        <a:spcAft>
                          <a:spcPts val="0"/>
                        </a:spcAft>
                      </a:pPr>
                      <a:r>
                        <a:rPr lang="uk-UA" sz="1200" dirty="0">
                          <a:solidFill>
                            <a:schemeClr val="tx1"/>
                          </a:solidFill>
                          <a:effectLst/>
                        </a:rPr>
                        <a:t>Відповідальний</a:t>
                      </a:r>
                      <a:r>
                        <a:rPr lang="uk-UA" sz="1200" spc="-35" dirty="0">
                          <a:solidFill>
                            <a:schemeClr val="tx1"/>
                          </a:solidFill>
                          <a:effectLst/>
                        </a:rPr>
                        <a:t> </a:t>
                      </a:r>
                      <a:r>
                        <a:rPr lang="uk-UA" sz="1200" spc="-50" dirty="0">
                          <a:solidFill>
                            <a:schemeClr val="tx1"/>
                          </a:solidFill>
                          <a:effectLst/>
                        </a:rPr>
                        <a:t>Б</a:t>
                      </a:r>
                      <a:endParaRPr lang="uk-UA"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solidFill>
                      <a:schemeClr val="bg1"/>
                    </a:solidFill>
                  </a:tcPr>
                </a:tc>
              </a:tr>
              <a:tr h="189014">
                <a:tc>
                  <a:txBody>
                    <a:bodyPr/>
                    <a:lstStyle/>
                    <a:p>
                      <a:pPr marL="67945">
                        <a:lnSpc>
                          <a:spcPts val="1365"/>
                        </a:lnSpc>
                        <a:spcAft>
                          <a:spcPts val="0"/>
                        </a:spcAft>
                      </a:pPr>
                      <a:r>
                        <a:rPr lang="uk-UA" sz="1400">
                          <a:solidFill>
                            <a:schemeClr val="tx1"/>
                          </a:solidFill>
                          <a:effectLst/>
                          <a:latin typeface="Times New Roman" panose="02020603050405020304" pitchFamily="18" charset="0"/>
                          <a:cs typeface="Times New Roman" panose="02020603050405020304" pitchFamily="18" charset="0"/>
                        </a:rPr>
                        <a:t>Зовнішня</a:t>
                      </a:r>
                      <a:r>
                        <a:rPr lang="uk-UA" sz="1400" spc="-20">
                          <a:solidFill>
                            <a:schemeClr val="tx1"/>
                          </a:solidFill>
                          <a:effectLst/>
                          <a:latin typeface="Times New Roman" panose="02020603050405020304" pitchFamily="18" charset="0"/>
                          <a:cs typeface="Times New Roman" panose="02020603050405020304" pitchFamily="18" charset="0"/>
                        </a:rPr>
                        <a:t> </a:t>
                      </a:r>
                      <a:r>
                        <a:rPr lang="uk-UA" sz="1400" spc="-10">
                          <a:solidFill>
                            <a:schemeClr val="tx1"/>
                          </a:solidFill>
                          <a:effectLst/>
                          <a:latin typeface="Times New Roman" panose="02020603050405020304" pitchFamily="18" charset="0"/>
                          <a:cs typeface="Times New Roman" panose="02020603050405020304" pitchFamily="18" charset="0"/>
                        </a:rPr>
                        <a:t>реклама</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a:solidFill>
                            <a:schemeClr val="tx1"/>
                          </a:solidFill>
                          <a:effectLst/>
                          <a:latin typeface="Times New Roman" panose="02020603050405020304" pitchFamily="18" charset="0"/>
                          <a:cs typeface="Times New Roman" panose="02020603050405020304" pitchFamily="18" charset="0"/>
                        </a:rPr>
                        <a:t> </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7945">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 </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700" algn="ctr">
                        <a:spcBef>
                          <a:spcPts val="220"/>
                        </a:spcBef>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 marR="2540" algn="ctr">
                        <a:lnSpc>
                          <a:spcPts val="1340"/>
                        </a:lnSpc>
                        <a:spcAft>
                          <a:spcPts val="0"/>
                        </a:spcAft>
                      </a:pPr>
                      <a:r>
                        <a:rPr lang="uk-UA" sz="1200" dirty="0">
                          <a:solidFill>
                            <a:schemeClr val="tx1"/>
                          </a:solidFill>
                          <a:effectLst/>
                        </a:rPr>
                        <a:t>Відповідальний</a:t>
                      </a:r>
                      <a:r>
                        <a:rPr lang="uk-UA" sz="1200" spc="-35" dirty="0">
                          <a:solidFill>
                            <a:schemeClr val="tx1"/>
                          </a:solidFill>
                          <a:effectLst/>
                        </a:rPr>
                        <a:t> </a:t>
                      </a:r>
                      <a:r>
                        <a:rPr lang="uk-UA" sz="1200" spc="-50" dirty="0">
                          <a:solidFill>
                            <a:schemeClr val="tx1"/>
                          </a:solidFill>
                          <a:effectLst/>
                        </a:rPr>
                        <a:t>В</a:t>
                      </a:r>
                      <a:endParaRPr lang="uk-UA"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solidFill>
                      <a:schemeClr val="bg1"/>
                    </a:solidFill>
                  </a:tcPr>
                </a:tc>
              </a:tr>
              <a:tr h="189014">
                <a:tc>
                  <a:txBody>
                    <a:bodyPr/>
                    <a:lstStyle/>
                    <a:p>
                      <a:pPr marL="106045">
                        <a:lnSpc>
                          <a:spcPts val="1365"/>
                        </a:lnSpc>
                        <a:spcAft>
                          <a:spcPts val="0"/>
                        </a:spcAft>
                      </a:pPr>
                      <a:r>
                        <a:rPr lang="uk-UA" sz="1400" spc="-10">
                          <a:solidFill>
                            <a:schemeClr val="tx1"/>
                          </a:solidFill>
                          <a:effectLst/>
                          <a:latin typeface="Times New Roman" panose="02020603050405020304" pitchFamily="18" charset="0"/>
                          <a:cs typeface="Times New Roman" panose="02020603050405020304" pitchFamily="18" charset="0"/>
                        </a:rPr>
                        <a:t>Бюджет</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algn="ctr">
                        <a:spcBef>
                          <a:spcPts val="220"/>
                        </a:spcBef>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0160" algn="ctr">
                        <a:spcBef>
                          <a:spcPts val="220"/>
                        </a:spcBef>
                        <a:spcAft>
                          <a:spcPts val="0"/>
                        </a:spcAft>
                      </a:pPr>
                      <a:r>
                        <a:rPr lang="uk-UA" sz="1400" spc="-50">
                          <a:solidFill>
                            <a:schemeClr val="tx1"/>
                          </a:solidFill>
                          <a:effectLst/>
                          <a:latin typeface="Times New Roman" panose="02020603050405020304" pitchFamily="18" charset="0"/>
                          <a:cs typeface="Times New Roman" panose="02020603050405020304" pitchFamily="18" charset="0"/>
                        </a:rPr>
                        <a:t>×</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065" marR="635" algn="ctr">
                        <a:spcBef>
                          <a:spcPts val="220"/>
                        </a:spcBef>
                        <a:spcAft>
                          <a:spcPts val="0"/>
                        </a:spcAft>
                      </a:pPr>
                      <a:r>
                        <a:rPr lang="uk-UA" sz="1400" spc="-50" dirty="0">
                          <a:solidFill>
                            <a:schemeClr val="tx1"/>
                          </a:solidFill>
                          <a:effectLst/>
                          <a:latin typeface="Times New Roman" panose="02020603050405020304" pitchFamily="18" charset="0"/>
                          <a:cs typeface="Times New Roman" panose="02020603050405020304" pitchFamily="18" charset="0"/>
                        </a:rPr>
                        <a:t>×</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2700" algn="ctr">
                        <a:spcBef>
                          <a:spcPts val="220"/>
                        </a:spcBef>
                        <a:spcAft>
                          <a:spcPts val="0"/>
                        </a:spcAft>
                      </a:pPr>
                      <a:r>
                        <a:rPr lang="uk-UA" sz="1400" spc="-50" dirty="0">
                          <a:solidFill>
                            <a:schemeClr val="tx1"/>
                          </a:solidFill>
                          <a:effectLst/>
                          <a:latin typeface="Times New Roman" panose="02020603050405020304" pitchFamily="18" charset="0"/>
                          <a:cs typeface="Times New Roman" panose="02020603050405020304" pitchFamily="18" charset="0"/>
                        </a:rPr>
                        <a:t>×</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715" marR="1270" algn="ctr">
                        <a:lnSpc>
                          <a:spcPts val="1340"/>
                        </a:lnSpc>
                        <a:spcAft>
                          <a:spcPts val="0"/>
                        </a:spcAft>
                      </a:pPr>
                      <a:r>
                        <a:rPr lang="uk-UA" sz="1200" dirty="0">
                          <a:solidFill>
                            <a:schemeClr val="tx1"/>
                          </a:solidFill>
                          <a:effectLst/>
                        </a:rPr>
                        <a:t>Відділ</a:t>
                      </a:r>
                      <a:r>
                        <a:rPr lang="uk-UA" sz="1200" spc="-10" dirty="0">
                          <a:solidFill>
                            <a:schemeClr val="tx1"/>
                          </a:solidFill>
                          <a:effectLst/>
                        </a:rPr>
                        <a:t> маркетингу</a:t>
                      </a:r>
                      <a:endParaRPr lang="uk-UA"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r>
              <a:tr h="1117844">
                <a:tc>
                  <a:txBody>
                    <a:bodyPr/>
                    <a:lstStyle/>
                    <a:p>
                      <a:pPr marL="67945">
                        <a:lnSpc>
                          <a:spcPts val="1365"/>
                        </a:lnSpc>
                        <a:spcAft>
                          <a:spcPts val="0"/>
                        </a:spcAft>
                      </a:pPr>
                      <a:r>
                        <a:rPr lang="uk-UA" sz="1400" spc="-10">
                          <a:solidFill>
                            <a:schemeClr val="tx1"/>
                          </a:solidFill>
                          <a:effectLst/>
                          <a:latin typeface="Times New Roman" panose="02020603050405020304" pitchFamily="18" charset="0"/>
                          <a:cs typeface="Times New Roman" panose="02020603050405020304" pitchFamily="18" charset="0"/>
                        </a:rPr>
                        <a:t>Висновки</a:t>
                      </a:r>
                      <a:endParaRPr lang="uk-UA"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marL="67945" marR="64770" algn="just">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Виконання програми маркетингу передбачає реалізацію основних видів реклами за певний період часу. Особливої уваги заслуговує телевізійна реклама, оскільки вона є найбільш затратною для підприємства, проте</a:t>
                      </a:r>
                      <a:r>
                        <a:rPr lang="uk-UA" sz="1400" spc="200"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здатна</a:t>
                      </a:r>
                      <a:r>
                        <a:rPr lang="uk-UA" sz="1400" spc="21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охопити</a:t>
                      </a:r>
                      <a:r>
                        <a:rPr lang="uk-UA" sz="1400" spc="20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за</a:t>
                      </a:r>
                      <a:r>
                        <a:rPr lang="uk-UA" sz="1400" spc="21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короткий</a:t>
                      </a:r>
                      <a:r>
                        <a:rPr lang="uk-UA" sz="1400" spc="220"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час</a:t>
                      </a:r>
                      <a:r>
                        <a:rPr lang="uk-UA" sz="1400" spc="215" dirty="0">
                          <a:solidFill>
                            <a:schemeClr val="tx1"/>
                          </a:solidFill>
                          <a:effectLst/>
                          <a:latin typeface="Times New Roman" panose="02020603050405020304" pitchFamily="18" charset="0"/>
                          <a:cs typeface="Times New Roman" panose="02020603050405020304" pitchFamily="18" charset="0"/>
                        </a:rPr>
                        <a:t> </a:t>
                      </a:r>
                      <a:r>
                        <a:rPr lang="uk-UA" sz="1400" dirty="0">
                          <a:solidFill>
                            <a:schemeClr val="tx1"/>
                          </a:solidFill>
                          <a:effectLst/>
                          <a:latin typeface="Times New Roman" panose="02020603050405020304" pitchFamily="18" charset="0"/>
                          <a:cs typeface="Times New Roman" panose="02020603050405020304" pitchFamily="18" charset="0"/>
                        </a:rPr>
                        <a:t>значну</a:t>
                      </a:r>
                      <a:r>
                        <a:rPr lang="uk-UA" sz="1400" spc="205" dirty="0">
                          <a:solidFill>
                            <a:schemeClr val="tx1"/>
                          </a:solidFill>
                          <a:effectLst/>
                          <a:latin typeface="Times New Roman" panose="02020603050405020304" pitchFamily="18" charset="0"/>
                          <a:cs typeface="Times New Roman" panose="02020603050405020304" pitchFamily="18" charset="0"/>
                        </a:rPr>
                        <a:t> </a:t>
                      </a:r>
                      <a:r>
                        <a:rPr lang="uk-UA" sz="1400" spc="-10" dirty="0">
                          <a:solidFill>
                            <a:schemeClr val="tx1"/>
                          </a:solidFill>
                          <a:effectLst/>
                          <a:latin typeface="Times New Roman" panose="02020603050405020304" pitchFamily="18" charset="0"/>
                          <a:cs typeface="Times New Roman" panose="02020603050405020304" pitchFamily="18" charset="0"/>
                        </a:rPr>
                        <a:t>частину</a:t>
                      </a:r>
                      <a:endParaRPr lang="uk-UA" sz="1400" dirty="0">
                        <a:solidFill>
                          <a:schemeClr val="tx1"/>
                        </a:solidFill>
                        <a:effectLst/>
                        <a:latin typeface="Times New Roman" panose="02020603050405020304" pitchFamily="18" charset="0"/>
                        <a:cs typeface="Times New Roman" panose="02020603050405020304" pitchFamily="18" charset="0"/>
                      </a:endParaRPr>
                    </a:p>
                    <a:p>
                      <a:pPr marL="67945" algn="just">
                        <a:lnSpc>
                          <a:spcPts val="1320"/>
                        </a:lnSpc>
                        <a:spcAft>
                          <a:spcPts val="0"/>
                        </a:spcAft>
                      </a:pPr>
                      <a:r>
                        <a:rPr lang="uk-UA" sz="1400" dirty="0">
                          <a:solidFill>
                            <a:schemeClr val="tx1"/>
                          </a:solidFill>
                          <a:effectLst/>
                          <a:latin typeface="Times New Roman" panose="02020603050405020304" pitchFamily="18" charset="0"/>
                          <a:cs typeface="Times New Roman" panose="02020603050405020304" pitchFamily="18" charset="0"/>
                        </a:rPr>
                        <a:t>цільової</a:t>
                      </a:r>
                      <a:r>
                        <a:rPr lang="uk-UA" sz="1400" spc="-5" dirty="0">
                          <a:solidFill>
                            <a:schemeClr val="tx1"/>
                          </a:solidFill>
                          <a:effectLst/>
                          <a:latin typeface="Times New Roman" panose="02020603050405020304" pitchFamily="18" charset="0"/>
                          <a:cs typeface="Times New Roman" panose="02020603050405020304" pitchFamily="18" charset="0"/>
                        </a:rPr>
                        <a:t> </a:t>
                      </a:r>
                      <a:r>
                        <a:rPr lang="uk-UA" sz="1400" spc="-10" dirty="0">
                          <a:solidFill>
                            <a:schemeClr val="tx1"/>
                          </a:solidFill>
                          <a:effectLst/>
                          <a:latin typeface="Times New Roman" panose="02020603050405020304" pitchFamily="18" charset="0"/>
                          <a:cs typeface="Times New Roman" panose="02020603050405020304" pitchFamily="18" charset="0"/>
                        </a:rPr>
                        <a:t>аудиторії.</a:t>
                      </a:r>
                      <a:endParaRPr lang="uk-UA"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bl>
          </a:graphicData>
        </a:graphic>
      </p:graphicFrame>
    </p:spTree>
    <p:extLst>
      <p:ext uri="{BB962C8B-B14F-4D97-AF65-F5344CB8AC3E}">
        <p14:creationId xmlns:p14="http://schemas.microsoft.com/office/powerpoint/2010/main" val="329558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buNone/>
            </a:pPr>
            <a:r>
              <a:rPr lang="uk-UA" dirty="0"/>
              <a:t>О</a:t>
            </a:r>
            <a:r>
              <a:rPr lang="uk-UA" dirty="0" smtClean="0"/>
              <a:t>тотожнення маркетингової програми з маркетинговим планом є не зовсім вірним, оскільки маркетингова програма є частиною плану маркетингу, вона включає конкретні напрями реалізації маркетингової діяльності підприємства і є більш деталізованою. </a:t>
            </a:r>
          </a:p>
          <a:p>
            <a:pPr marL="0" indent="0">
              <a:buNone/>
            </a:pPr>
            <a:r>
              <a:rPr lang="ru-RU" b="1" dirty="0" err="1"/>
              <a:t>П</a:t>
            </a:r>
            <a:r>
              <a:rPr lang="ru-RU" b="1" dirty="0" err="1" smtClean="0"/>
              <a:t>рограма</a:t>
            </a:r>
            <a:r>
              <a:rPr lang="ru-RU" b="1" dirty="0" smtClean="0"/>
              <a:t> маркетингу </a:t>
            </a:r>
            <a:r>
              <a:rPr lang="ru-RU" dirty="0" smtClean="0"/>
              <a:t>повинна </a:t>
            </a:r>
            <a:r>
              <a:rPr lang="ru-RU" dirty="0" err="1" smtClean="0"/>
              <a:t>конкретизувати</a:t>
            </a:r>
            <a:r>
              <a:rPr lang="ru-RU" dirty="0" smtClean="0"/>
              <a:t> </a:t>
            </a:r>
            <a:r>
              <a:rPr lang="ru-RU" dirty="0" err="1" smtClean="0"/>
              <a:t>маркетингову</a:t>
            </a:r>
            <a:r>
              <a:rPr lang="ru-RU" dirty="0" smtClean="0"/>
              <a:t> </a:t>
            </a:r>
            <a:r>
              <a:rPr lang="ru-RU" dirty="0" err="1" smtClean="0"/>
              <a:t>стратегію</a:t>
            </a:r>
            <a:r>
              <a:rPr lang="ru-RU" dirty="0" smtClean="0"/>
              <a:t>, </a:t>
            </a:r>
            <a:r>
              <a:rPr lang="ru-RU" dirty="0" err="1" smtClean="0"/>
              <a:t>тактичні</a:t>
            </a:r>
            <a:r>
              <a:rPr lang="ru-RU" dirty="0" smtClean="0"/>
              <a:t> та </a:t>
            </a:r>
            <a:r>
              <a:rPr lang="ru-RU" dirty="0" err="1" smtClean="0"/>
              <a:t>оперативні</a:t>
            </a:r>
            <a:r>
              <a:rPr lang="ru-RU" dirty="0" smtClean="0"/>
              <a:t> </a:t>
            </a:r>
            <a:r>
              <a:rPr lang="ru-RU" dirty="0" err="1" smtClean="0"/>
              <a:t>плани</a:t>
            </a:r>
            <a:r>
              <a:rPr lang="ru-RU" dirty="0" smtClean="0"/>
              <a:t> маркетингу.</a:t>
            </a:r>
            <a:endParaRPr lang="uk-UA" dirty="0"/>
          </a:p>
        </p:txBody>
      </p:sp>
    </p:spTree>
    <p:extLst>
      <p:ext uri="{BB962C8B-B14F-4D97-AF65-F5344CB8AC3E}">
        <p14:creationId xmlns:p14="http://schemas.microsoft.com/office/powerpoint/2010/main" val="1704454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В цілому маркетингова програма повинна</a:t>
            </a:r>
            <a:endParaRPr lang="uk-UA" b="1" dirty="0"/>
          </a:p>
        </p:txBody>
      </p:sp>
      <p:sp>
        <p:nvSpPr>
          <p:cNvPr id="3" name="Объект 2"/>
          <p:cNvSpPr>
            <a:spLocks noGrp="1"/>
          </p:cNvSpPr>
          <p:nvPr>
            <p:ph idx="1"/>
          </p:nvPr>
        </p:nvSpPr>
        <p:spPr/>
        <p:txBody>
          <a:bodyPr>
            <a:normAutofit/>
          </a:bodyPr>
          <a:lstStyle/>
          <a:p>
            <a:r>
              <a:rPr lang="uk-UA" dirty="0" smtClean="0"/>
              <a:t> відповідати основним цілям та завданням стратегії цільового ринку та конкретизувати її;</a:t>
            </a:r>
          </a:p>
          <a:p>
            <a:r>
              <a:rPr lang="uk-UA" dirty="0" smtClean="0"/>
              <a:t> відображати ринкову ситуацію і позицію підприємства, які були визначені в процесі аналізу;</a:t>
            </a:r>
          </a:p>
          <a:p>
            <a:r>
              <a:rPr lang="uk-UA" dirty="0" smtClean="0"/>
              <a:t> обслуговувати основні потреби покупців, підкреслювати всі наявні відмінні переваги і змінювати сприйняття покупців відносно товарів у позитивну для підприємства сторону.</a:t>
            </a:r>
            <a:endParaRPr lang="uk-UA" dirty="0"/>
          </a:p>
        </p:txBody>
      </p:sp>
    </p:spTree>
    <p:extLst>
      <p:ext uri="{BB962C8B-B14F-4D97-AF65-F5344CB8AC3E}">
        <p14:creationId xmlns:p14="http://schemas.microsoft.com/office/powerpoint/2010/main" val="289499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normAutofit/>
          </a:bodyPr>
          <a:lstStyle/>
          <a:p>
            <a:pPr marL="0" indent="0" algn="just">
              <a:buNone/>
            </a:pPr>
            <a:r>
              <a:rPr lang="uk-UA" dirty="0" smtClean="0"/>
              <a:t>Маркетингова програма зазвичай формується на основі проведених маркетингових досліджень, які вказують підприємству на правильний розвиток дій на ринку. </a:t>
            </a:r>
          </a:p>
          <a:p>
            <a:pPr marL="0" indent="0" algn="just">
              <a:buNone/>
            </a:pPr>
            <a:r>
              <a:rPr lang="uk-UA" u="sng" dirty="0" smtClean="0"/>
              <a:t>До таких досліджень відносять </a:t>
            </a:r>
            <a:r>
              <a:rPr lang="uk-UA" dirty="0" smtClean="0"/>
              <a:t>вивчення купівельної поведінки та </a:t>
            </a:r>
          </a:p>
          <a:p>
            <a:pPr marL="0" indent="0" algn="just">
              <a:buNone/>
            </a:pPr>
            <a:r>
              <a:rPr lang="uk-UA" dirty="0" smtClean="0"/>
              <a:t>специфічних смаків споживачів, дослідження особливостей кон’юнктури ринку, товарів, цін та цінових стратегій, конкурентів, постачальників, посередників, основних методів та форм збуту, різноманітних комунікаційних інструментів.</a:t>
            </a:r>
            <a:endParaRPr lang="uk-UA" dirty="0"/>
          </a:p>
        </p:txBody>
      </p:sp>
    </p:spTree>
    <p:extLst>
      <p:ext uri="{BB962C8B-B14F-4D97-AF65-F5344CB8AC3E}">
        <p14:creationId xmlns:p14="http://schemas.microsoft.com/office/powerpoint/2010/main" val="402220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r>
              <a:rPr lang="uk-UA" b="1" dirty="0" smtClean="0">
                <a:latin typeface="Times New Roman" panose="02020603050405020304" pitchFamily="18" charset="0"/>
                <a:cs typeface="Times New Roman" panose="02020603050405020304" pitchFamily="18" charset="0"/>
              </a:rPr>
              <a:t>Класифікація програм маркетингу</a:t>
            </a:r>
            <a:endParaRPr lang="uk-UA"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866387133"/>
              </p:ext>
            </p:extLst>
          </p:nvPr>
        </p:nvGraphicFramePr>
        <p:xfrm>
          <a:off x="2018581" y="1475116"/>
          <a:ext cx="6685179" cy="4934558"/>
        </p:xfrm>
        <a:graphic>
          <a:graphicData uri="http://schemas.openxmlformats.org/drawingml/2006/table">
            <a:tbl>
              <a:tblPr firstRow="1" firstCol="1" lastRow="1" lastCol="1" bandRow="1" bandCol="1">
                <a:tableStyleId>{5C22544A-7EE6-4342-B048-85BDC9FD1C3A}</a:tableStyleId>
              </a:tblPr>
              <a:tblGrid>
                <a:gridCol w="2463753"/>
                <a:gridCol w="4221426"/>
              </a:tblGrid>
              <a:tr h="206698">
                <a:tc>
                  <a:txBody>
                    <a:bodyPr/>
                    <a:lstStyle/>
                    <a:p>
                      <a:pPr marL="424815">
                        <a:spcBef>
                          <a:spcPts val="18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Ознака</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класифікації</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20115">
                        <a:spcBef>
                          <a:spcPts val="18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Види</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маркетингових</a:t>
                      </a:r>
                      <a:r>
                        <a:rPr lang="uk-UA" sz="1200" b="0" spc="-35">
                          <a:solidFill>
                            <a:schemeClr val="tx1"/>
                          </a:solidFill>
                          <a:effectLst/>
                          <a:latin typeface="Times New Roman" panose="02020603050405020304" pitchFamily="18" charset="0"/>
                          <a:cs typeface="Times New Roman" panose="02020603050405020304" pitchFamily="18" charset="0"/>
                        </a:rPr>
                        <a:t> </a:t>
                      </a:r>
                      <a:r>
                        <a:rPr lang="uk-UA" sz="1200" b="0" spc="-10">
                          <a:solidFill>
                            <a:schemeClr val="tx1"/>
                          </a:solidFill>
                          <a:effectLst/>
                          <a:latin typeface="Times New Roman" panose="02020603050405020304" pitchFamily="18" charset="0"/>
                          <a:cs typeface="Times New Roman" panose="02020603050405020304" pitchFamily="18" charset="0"/>
                        </a:rPr>
                        <a:t>програм</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6862">
                <a:tc>
                  <a:txBody>
                    <a:bodyPr/>
                    <a:lstStyle/>
                    <a:p>
                      <a:pPr marL="67945">
                        <a:lnSpc>
                          <a:spcPts val="1340"/>
                        </a:lnSpc>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1. За</a:t>
                      </a:r>
                      <a:r>
                        <a:rPr lang="uk-UA" sz="1200" b="0" spc="-10" dirty="0">
                          <a:solidFill>
                            <a:schemeClr val="tx1"/>
                          </a:solidFill>
                          <a:effectLst/>
                          <a:latin typeface="Times New Roman" panose="02020603050405020304" pitchFamily="18" charset="0"/>
                          <a:cs typeface="Times New Roman" panose="02020603050405020304" pitchFamily="18" charset="0"/>
                        </a:rPr>
                        <a:t> терміном</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40"/>
                        </a:lnSpc>
                        <a:spcAft>
                          <a:spcPts val="0"/>
                        </a:spcAft>
                        <a:buSzPts val="1200"/>
                        <a:buFont typeface="Times New Roman" panose="02020603050405020304" pitchFamily="18" charset="0"/>
                        <a:buChar char="-"/>
                        <a:tabLst>
                          <a:tab pos="155575" algn="l"/>
                        </a:tabLst>
                      </a:pPr>
                      <a:r>
                        <a:rPr lang="uk-UA" sz="1200" b="0" spc="0">
                          <a:solidFill>
                            <a:schemeClr val="tx1"/>
                          </a:solidFill>
                          <a:effectLst/>
                          <a:latin typeface="Times New Roman" panose="02020603050405020304" pitchFamily="18" charset="0"/>
                          <a:cs typeface="Times New Roman" panose="02020603050405020304" pitchFamily="18" charset="0"/>
                        </a:rPr>
                        <a:t>довгострокові</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(на</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період до</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1 </a:t>
                      </a:r>
                      <a:r>
                        <a:rPr lang="uk-UA" sz="1200" b="0" spc="-10">
                          <a:solidFill>
                            <a:schemeClr val="tx1"/>
                          </a:solidFill>
                          <a:effectLst/>
                          <a:latin typeface="Times New Roman" panose="02020603050405020304" pitchFamily="18" charset="0"/>
                          <a:cs typeface="Times New Roman" panose="02020603050405020304" pitchFamily="18" charset="0"/>
                        </a:rPr>
                        <a:t>року);</a:t>
                      </a:r>
                      <a:endParaRPr lang="uk-UA" sz="1200" b="0" spc="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a:solidFill>
                            <a:schemeClr val="tx1"/>
                          </a:solidFill>
                          <a:effectLst/>
                          <a:latin typeface="Times New Roman" panose="02020603050405020304" pitchFamily="18" charset="0"/>
                          <a:cs typeface="Times New Roman" panose="02020603050405020304" pitchFamily="18" charset="0"/>
                        </a:rPr>
                        <a:t>середньострокові</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(на</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період</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до</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6</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10">
                          <a:solidFill>
                            <a:schemeClr val="tx1"/>
                          </a:solidFill>
                          <a:effectLst/>
                          <a:latin typeface="Times New Roman" panose="02020603050405020304" pitchFamily="18" charset="0"/>
                          <a:cs typeface="Times New Roman" panose="02020603050405020304" pitchFamily="18" charset="0"/>
                        </a:rPr>
                        <a:t>місяців)</a:t>
                      </a:r>
                      <a:endParaRPr lang="uk-UA" sz="1200" b="0" spc="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a:solidFill>
                            <a:schemeClr val="tx1"/>
                          </a:solidFill>
                          <a:effectLst/>
                          <a:latin typeface="Times New Roman" panose="02020603050405020304" pitchFamily="18" charset="0"/>
                          <a:cs typeface="Times New Roman" panose="02020603050405020304" pitchFamily="18" charset="0"/>
                        </a:rPr>
                        <a:t>короткострокові</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(на</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період</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до</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0">
                          <a:solidFill>
                            <a:schemeClr val="tx1"/>
                          </a:solidFill>
                          <a:effectLst/>
                          <a:latin typeface="Times New Roman" panose="02020603050405020304" pitchFamily="18" charset="0"/>
                          <a:cs typeface="Times New Roman" panose="02020603050405020304" pitchFamily="18" charset="0"/>
                        </a:rPr>
                        <a:t>3 </a:t>
                      </a:r>
                      <a:r>
                        <a:rPr lang="uk-UA" sz="1200" b="0" spc="-10">
                          <a:solidFill>
                            <a:schemeClr val="tx1"/>
                          </a:solidFill>
                          <a:effectLst/>
                          <a:latin typeface="Times New Roman" panose="02020603050405020304" pitchFamily="18" charset="0"/>
                          <a:cs typeface="Times New Roman" panose="02020603050405020304" pitchFamily="18" charset="0"/>
                        </a:rPr>
                        <a:t>місяців)</a:t>
                      </a:r>
                      <a:endParaRPr lang="uk-UA" sz="1200" b="0" spc="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03033">
                <a:tc>
                  <a:txBody>
                    <a:bodyPr/>
                    <a:lstStyle/>
                    <a:p>
                      <a:pPr marL="67945" marR="170180">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2.</a:t>
                      </a:r>
                      <a:r>
                        <a:rPr lang="uk-UA" sz="1200" b="0" spc="-6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За</a:t>
                      </a:r>
                      <a:r>
                        <a:rPr lang="uk-UA" sz="1200" b="0" spc="-7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обсягом</a:t>
                      </a:r>
                      <a:r>
                        <a:rPr lang="uk-UA" sz="1200" b="0" spc="-6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охоплених </a:t>
                      </a:r>
                      <a:r>
                        <a:rPr lang="uk-UA" sz="1200" b="0" spc="-10" dirty="0">
                          <a:solidFill>
                            <a:schemeClr val="tx1"/>
                          </a:solidFill>
                          <a:effectLst/>
                          <a:latin typeface="Times New Roman" panose="02020603050405020304" pitchFamily="18" charset="0"/>
                          <a:cs typeface="Times New Roman" panose="02020603050405020304" pitchFamily="18" charset="0"/>
                        </a:rPr>
                        <a:t>завдань</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40"/>
                        </a:lnSpc>
                        <a:spcAft>
                          <a:spcPts val="0"/>
                        </a:spcAft>
                        <a:buSzPts val="1200"/>
                        <a:buFont typeface="Times New Roman" panose="02020603050405020304" pitchFamily="18" charset="0"/>
                        <a:buChar char="-"/>
                        <a:tabLst>
                          <a:tab pos="155575" algn="l"/>
                        </a:tabLst>
                      </a:pPr>
                      <a:r>
                        <a:rPr lang="uk-UA" sz="1200" b="0" spc="-10">
                          <a:solidFill>
                            <a:schemeClr val="tx1"/>
                          </a:solidFill>
                          <a:effectLst/>
                          <a:latin typeface="Times New Roman" panose="02020603050405020304" pitchFamily="18" charset="0"/>
                          <a:cs typeface="Times New Roman" panose="02020603050405020304" pitchFamily="18" charset="0"/>
                        </a:rPr>
                        <a:t>звичайні</a:t>
                      </a:r>
                      <a:endParaRPr lang="uk-UA" sz="1200" b="0" spc="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10">
                          <a:solidFill>
                            <a:schemeClr val="tx1"/>
                          </a:solidFill>
                          <a:effectLst/>
                          <a:latin typeface="Times New Roman" panose="02020603050405020304" pitchFamily="18" charset="0"/>
                          <a:cs typeface="Times New Roman" panose="02020603050405020304" pitchFamily="18" charset="0"/>
                        </a:rPr>
                        <a:t>цільові</a:t>
                      </a:r>
                      <a:endParaRPr lang="uk-UA" sz="1200" b="0" spc="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90367">
                <a:tc>
                  <a:txBody>
                    <a:bodyPr/>
                    <a:lstStyle/>
                    <a:p>
                      <a:pPr marL="67945">
                        <a:lnSpc>
                          <a:spcPts val="1350"/>
                        </a:lnSpc>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3.</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Залежно</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від</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адресатів</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50"/>
                        </a:lnSpc>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для </a:t>
                      </a:r>
                      <a:r>
                        <a:rPr lang="uk-UA" sz="1200" b="0" spc="-10" dirty="0">
                          <a:solidFill>
                            <a:schemeClr val="tx1"/>
                          </a:solidFill>
                          <a:effectLst/>
                          <a:latin typeface="Times New Roman" panose="02020603050405020304" pitchFamily="18" charset="0"/>
                          <a:cs typeface="Times New Roman" panose="02020603050405020304" pitchFamily="18" charset="0"/>
                        </a:rPr>
                        <a:t>керівництва</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для</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нижчих</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spc="-20" dirty="0">
                          <a:solidFill>
                            <a:schemeClr val="tx1"/>
                          </a:solidFill>
                          <a:effectLst/>
                          <a:latin typeface="Times New Roman" panose="02020603050405020304" pitchFamily="18" charset="0"/>
                          <a:cs typeface="Times New Roman" panose="02020603050405020304" pitchFamily="18" charset="0"/>
                        </a:rPr>
                        <a:t>ланок</a:t>
                      </a:r>
                      <a:endParaRPr lang="uk-UA" sz="1200" b="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26247">
                <a:tc>
                  <a:txBody>
                    <a:bodyPr/>
                    <a:lstStyle/>
                    <a:p>
                      <a:pPr marL="67945">
                        <a:lnSpc>
                          <a:spcPts val="1340"/>
                        </a:lnSpc>
                        <a:spcAft>
                          <a:spcPts val="0"/>
                        </a:spcAft>
                      </a:pPr>
                      <a:r>
                        <a:rPr lang="uk-UA" sz="1200" b="0">
                          <a:solidFill>
                            <a:schemeClr val="tx1"/>
                          </a:solidFill>
                          <a:effectLst/>
                          <a:latin typeface="Times New Roman" panose="02020603050405020304" pitchFamily="18" charset="0"/>
                          <a:cs typeface="Times New Roman" panose="02020603050405020304" pitchFamily="18" charset="0"/>
                        </a:rPr>
                        <a:t>4.</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За</a:t>
                      </a:r>
                      <a:r>
                        <a:rPr lang="uk-UA" sz="1200" b="0" spc="-1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методами</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10">
                          <a:solidFill>
                            <a:schemeClr val="tx1"/>
                          </a:solidFill>
                          <a:effectLst/>
                          <a:latin typeface="Times New Roman" panose="02020603050405020304" pitchFamily="18" charset="0"/>
                          <a:cs typeface="Times New Roman" panose="02020603050405020304" pitchFamily="18" charset="0"/>
                        </a:rPr>
                        <a:t>розробки</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40"/>
                        </a:lnSpc>
                        <a:spcAft>
                          <a:spcPts val="0"/>
                        </a:spcAft>
                        <a:buSzPts val="1200"/>
                        <a:buFont typeface="Times New Roman" panose="02020603050405020304" pitchFamily="18" charset="0"/>
                        <a:buChar char="-"/>
                        <a:tabLst>
                          <a:tab pos="155575" algn="l"/>
                        </a:tabLst>
                      </a:pPr>
                      <a:r>
                        <a:rPr lang="uk-UA" sz="1200" b="0" spc="-10" dirty="0">
                          <a:solidFill>
                            <a:schemeClr val="tx1"/>
                          </a:solidFill>
                          <a:effectLst/>
                          <a:latin typeface="Times New Roman" panose="02020603050405020304" pitchFamily="18" charset="0"/>
                          <a:cs typeface="Times New Roman" panose="02020603050405020304" pitchFamily="18" charset="0"/>
                        </a:rPr>
                        <a:t>децентралізовані</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10" dirty="0">
                          <a:solidFill>
                            <a:schemeClr val="tx1"/>
                          </a:solidFill>
                          <a:effectLst/>
                          <a:latin typeface="Times New Roman" panose="02020603050405020304" pitchFamily="18" charset="0"/>
                          <a:cs typeface="Times New Roman" panose="02020603050405020304" pitchFamily="18" charset="0"/>
                        </a:rPr>
                        <a:t>централізовані</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змішані</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(зустрічні)</a:t>
                      </a:r>
                      <a:endParaRPr lang="uk-UA" sz="1200" b="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9346">
                <a:tc>
                  <a:txBody>
                    <a:bodyPr/>
                    <a:lstStyle/>
                    <a:p>
                      <a:pPr marL="67945">
                        <a:lnSpc>
                          <a:spcPts val="1340"/>
                        </a:lnSpc>
                        <a:spcAft>
                          <a:spcPts val="0"/>
                        </a:spcAft>
                      </a:pPr>
                      <a:r>
                        <a:rPr lang="uk-UA" sz="1200" b="0">
                          <a:solidFill>
                            <a:schemeClr val="tx1"/>
                          </a:solidFill>
                          <a:effectLst/>
                          <a:latin typeface="Times New Roman" panose="02020603050405020304" pitchFamily="18" charset="0"/>
                          <a:cs typeface="Times New Roman" panose="02020603050405020304" pitchFamily="18" charset="0"/>
                        </a:rPr>
                        <a:t>5. За</a:t>
                      </a:r>
                      <a:r>
                        <a:rPr lang="uk-UA" sz="1200" b="0" spc="-10">
                          <a:solidFill>
                            <a:schemeClr val="tx1"/>
                          </a:solidFill>
                          <a:effectLst/>
                          <a:latin typeface="Times New Roman" panose="02020603050405020304" pitchFamily="18" charset="0"/>
                          <a:cs typeface="Times New Roman" panose="02020603050405020304" pitchFamily="18" charset="0"/>
                        </a:rPr>
                        <a:t> змістом</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40"/>
                        </a:lnSpc>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формування</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асортиментної</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політики</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по</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виведенню</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на</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ринок</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нового</a:t>
                      </a:r>
                      <a:r>
                        <a:rPr lang="uk-UA" sz="1200" b="0" spc="-10" dirty="0">
                          <a:solidFill>
                            <a:schemeClr val="tx1"/>
                          </a:solidFill>
                          <a:effectLst/>
                          <a:latin typeface="Times New Roman" panose="02020603050405020304" pitchFamily="18" charset="0"/>
                          <a:cs typeface="Times New Roman" panose="02020603050405020304" pitchFamily="18" charset="0"/>
                        </a:rPr>
                        <a:t> товару</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формування</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цінової</a:t>
                      </a:r>
                      <a:r>
                        <a:rPr lang="uk-UA" sz="1200" b="0" spc="-10" dirty="0">
                          <a:solidFill>
                            <a:schemeClr val="tx1"/>
                          </a:solidFill>
                          <a:effectLst/>
                          <a:latin typeface="Times New Roman" panose="02020603050405020304" pitchFamily="18" charset="0"/>
                          <a:cs typeface="Times New Roman" panose="02020603050405020304" pitchFamily="18" charset="0"/>
                        </a:rPr>
                        <a:t> стратегії</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розвитку</a:t>
                      </a:r>
                      <a:r>
                        <a:rPr lang="uk-UA" sz="1200" b="0" spc="-4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каналів</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розподілу</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зі</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стимулюванню</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20" dirty="0">
                          <a:solidFill>
                            <a:schemeClr val="tx1"/>
                          </a:solidFill>
                          <a:effectLst/>
                          <a:latin typeface="Times New Roman" panose="02020603050405020304" pitchFamily="18" charset="0"/>
                          <a:cs typeface="Times New Roman" panose="02020603050405020304" pitchFamily="18" charset="0"/>
                        </a:rPr>
                        <a:t>збуту</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персонального</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продажу</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розробки</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рекламної</a:t>
                      </a:r>
                      <a:r>
                        <a:rPr lang="uk-UA" sz="1200" b="0" spc="-10" dirty="0">
                          <a:solidFill>
                            <a:schemeClr val="tx1"/>
                          </a:solidFill>
                          <a:effectLst/>
                          <a:latin typeface="Times New Roman" panose="02020603050405020304" pitchFamily="18" charset="0"/>
                          <a:cs typeface="Times New Roman" panose="02020603050405020304" pitchFamily="18" charset="0"/>
                        </a:rPr>
                        <a:t> кампанії</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PR-</a:t>
                      </a:r>
                      <a:r>
                        <a:rPr lang="uk-UA" sz="1200" b="0" spc="-10" dirty="0">
                          <a:solidFill>
                            <a:schemeClr val="tx1"/>
                          </a:solidFill>
                          <a:effectLst/>
                          <a:latin typeface="Times New Roman" panose="02020603050405020304" pitchFamily="18" charset="0"/>
                          <a:cs typeface="Times New Roman" panose="02020603050405020304" pitchFamily="18" charset="0"/>
                        </a:rPr>
                        <a:t>заходів</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прямого</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маркетингу</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Bef>
                          <a:spcPts val="5"/>
                        </a:spcBef>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програми</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виставок</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та</a:t>
                      </a:r>
                      <a:r>
                        <a:rPr lang="uk-UA" sz="1200" b="0" spc="-10" dirty="0">
                          <a:solidFill>
                            <a:schemeClr val="tx1"/>
                          </a:solidFill>
                          <a:effectLst/>
                          <a:latin typeface="Times New Roman" panose="02020603050405020304" pitchFamily="18" charset="0"/>
                          <a:cs typeface="Times New Roman" panose="02020603050405020304" pitchFamily="18" charset="0"/>
                        </a:rPr>
                        <a:t> ярмарок</a:t>
                      </a:r>
                      <a:endParaRPr lang="uk-UA" sz="1200" b="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9549">
                <a:tc>
                  <a:txBody>
                    <a:bodyPr/>
                    <a:lstStyle/>
                    <a:p>
                      <a:pPr marL="67945">
                        <a:lnSpc>
                          <a:spcPts val="1340"/>
                        </a:lnSpc>
                        <a:spcAft>
                          <a:spcPts val="0"/>
                        </a:spcAft>
                      </a:pPr>
                      <a:r>
                        <a:rPr lang="uk-UA" sz="1200" b="0">
                          <a:solidFill>
                            <a:schemeClr val="tx1"/>
                          </a:solidFill>
                          <a:effectLst/>
                          <a:latin typeface="Times New Roman" panose="02020603050405020304" pitchFamily="18" charset="0"/>
                          <a:cs typeface="Times New Roman" panose="02020603050405020304" pitchFamily="18" charset="0"/>
                        </a:rPr>
                        <a:t>6. За</a:t>
                      </a:r>
                      <a:r>
                        <a:rPr lang="uk-UA" sz="1200" b="0" spc="-10">
                          <a:solidFill>
                            <a:schemeClr val="tx1"/>
                          </a:solidFill>
                          <a:effectLst/>
                          <a:latin typeface="Times New Roman" panose="02020603050405020304" pitchFamily="18" charset="0"/>
                          <a:cs typeface="Times New Roman" panose="02020603050405020304" pitchFamily="18" charset="0"/>
                        </a:rPr>
                        <a:t> трудомісткістю,</a:t>
                      </a:r>
                      <a:endParaRPr lang="uk-UA" sz="1200" b="0">
                        <a:solidFill>
                          <a:schemeClr val="tx1"/>
                        </a:solidFill>
                        <a:effectLst/>
                        <a:latin typeface="Times New Roman" panose="02020603050405020304" pitchFamily="18" charset="0"/>
                        <a:cs typeface="Times New Roman" panose="02020603050405020304" pitchFamily="18" charset="0"/>
                      </a:endParaRPr>
                    </a:p>
                    <a:p>
                      <a:pPr marL="67945">
                        <a:spcAft>
                          <a:spcPts val="0"/>
                        </a:spcAft>
                      </a:pPr>
                      <a:r>
                        <a:rPr lang="uk-UA" sz="1200" b="0">
                          <a:solidFill>
                            <a:schemeClr val="tx1"/>
                          </a:solidFill>
                          <a:effectLst/>
                          <a:latin typeface="Times New Roman" panose="02020603050405020304" pitchFamily="18" charset="0"/>
                          <a:cs typeface="Times New Roman" panose="02020603050405020304" pitchFamily="18" charset="0"/>
                        </a:rPr>
                        <a:t>терміновістю</a:t>
                      </a:r>
                      <a:r>
                        <a:rPr lang="uk-UA" sz="1200" b="0" spc="-6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розробок</a:t>
                      </a:r>
                      <a:r>
                        <a:rPr lang="uk-UA" sz="1200" b="0" spc="-7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і</a:t>
                      </a:r>
                      <a:r>
                        <a:rPr lang="uk-UA" sz="1200" b="0" spc="-6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змістом поставлених завдань</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40"/>
                        </a:lnSpc>
                        <a:spcAft>
                          <a:spcPts val="0"/>
                        </a:spcAft>
                        <a:buSzPts val="1200"/>
                        <a:buFont typeface="Times New Roman" panose="02020603050405020304" pitchFamily="18" charset="0"/>
                        <a:buChar char="-"/>
                        <a:tabLst>
                          <a:tab pos="155575" algn="l"/>
                        </a:tabLst>
                      </a:pPr>
                      <a:r>
                        <a:rPr lang="uk-UA" sz="1200" b="0" spc="-10" dirty="0">
                          <a:solidFill>
                            <a:schemeClr val="tx1"/>
                          </a:solidFill>
                          <a:effectLst/>
                          <a:latin typeface="Times New Roman" panose="02020603050405020304" pitchFamily="18" charset="0"/>
                          <a:cs typeface="Times New Roman" panose="02020603050405020304" pitchFamily="18" charset="0"/>
                        </a:rPr>
                        <a:t>прості</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10" dirty="0">
                          <a:solidFill>
                            <a:schemeClr val="tx1"/>
                          </a:solidFill>
                          <a:effectLst/>
                          <a:latin typeface="Times New Roman" panose="02020603050405020304" pitchFamily="18" charset="0"/>
                          <a:cs typeface="Times New Roman" panose="02020603050405020304" pitchFamily="18" charset="0"/>
                        </a:rPr>
                        <a:t>складні</a:t>
                      </a:r>
                      <a:endParaRPr lang="uk-UA" sz="1200" b="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506862">
                <a:tc>
                  <a:txBody>
                    <a:bodyPr/>
                    <a:lstStyle/>
                    <a:p>
                      <a:pPr marL="67945">
                        <a:lnSpc>
                          <a:spcPts val="1340"/>
                        </a:lnSpc>
                        <a:spcAft>
                          <a:spcPts val="0"/>
                        </a:spcAft>
                      </a:pPr>
                      <a:r>
                        <a:rPr lang="uk-UA" sz="1200" b="0">
                          <a:solidFill>
                            <a:schemeClr val="tx1"/>
                          </a:solidFill>
                          <a:effectLst/>
                          <a:latin typeface="Times New Roman" panose="02020603050405020304" pitchFamily="18" charset="0"/>
                          <a:cs typeface="Times New Roman" panose="02020603050405020304" pitchFamily="18" charset="0"/>
                        </a:rPr>
                        <a:t>7. За</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об’єктом</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10">
                          <a:solidFill>
                            <a:schemeClr val="tx1"/>
                          </a:solidFill>
                          <a:effectLst/>
                          <a:latin typeface="Times New Roman" panose="02020603050405020304" pitchFamily="18" charset="0"/>
                          <a:cs typeface="Times New Roman" panose="02020603050405020304" pitchFamily="18" charset="0"/>
                        </a:rPr>
                        <a:t>складання</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342900" lvl="0" indent="-342900">
                        <a:lnSpc>
                          <a:spcPts val="1340"/>
                        </a:lnSpc>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по</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підприємству</a:t>
                      </a:r>
                      <a:r>
                        <a:rPr lang="uk-UA" sz="1200" b="0" spc="-3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загалом</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по</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spc="0" dirty="0">
                          <a:solidFill>
                            <a:schemeClr val="tx1"/>
                          </a:solidFill>
                          <a:effectLst/>
                          <a:latin typeface="Times New Roman" panose="02020603050405020304" pitchFamily="18" charset="0"/>
                          <a:cs typeface="Times New Roman" panose="02020603050405020304" pitchFamily="18" charset="0"/>
                        </a:rPr>
                        <a:t>виробничому</a:t>
                      </a:r>
                      <a:r>
                        <a:rPr lang="uk-UA" sz="1200" b="0" spc="-45" dirty="0">
                          <a:solidFill>
                            <a:schemeClr val="tx1"/>
                          </a:solidFill>
                          <a:effectLst/>
                          <a:latin typeface="Times New Roman" panose="02020603050405020304" pitchFamily="18" charset="0"/>
                          <a:cs typeface="Times New Roman" panose="02020603050405020304" pitchFamily="18" charset="0"/>
                        </a:rPr>
                        <a:t> </a:t>
                      </a:r>
                      <a:r>
                        <a:rPr lang="uk-UA" sz="1200" b="0" spc="-10" dirty="0">
                          <a:solidFill>
                            <a:schemeClr val="tx1"/>
                          </a:solidFill>
                          <a:effectLst/>
                          <a:latin typeface="Times New Roman" panose="02020603050405020304" pitchFamily="18" charset="0"/>
                          <a:cs typeface="Times New Roman" panose="02020603050405020304" pitchFamily="18" charset="0"/>
                        </a:rPr>
                        <a:t>підрозділу</a:t>
                      </a:r>
                      <a:endParaRPr lang="uk-UA" sz="1200" b="0" spc="0" dirty="0">
                        <a:solidFill>
                          <a:schemeClr val="tx1"/>
                        </a:solidFill>
                        <a:effectLst/>
                        <a:latin typeface="Times New Roman" panose="02020603050405020304" pitchFamily="18" charset="0"/>
                        <a:cs typeface="Times New Roman" panose="02020603050405020304" pitchFamily="18" charset="0"/>
                      </a:endParaRPr>
                    </a:p>
                    <a:p>
                      <a:pPr marL="342900" lvl="0" indent="-342900">
                        <a:spcAft>
                          <a:spcPts val="0"/>
                        </a:spcAft>
                        <a:buSzPts val="1200"/>
                        <a:buFont typeface="Times New Roman" panose="02020603050405020304" pitchFamily="18" charset="0"/>
                        <a:buChar char="-"/>
                        <a:tabLst>
                          <a:tab pos="155575" algn="l"/>
                        </a:tabLst>
                      </a:pPr>
                      <a:r>
                        <a:rPr lang="uk-UA" sz="1200" b="0" spc="0" dirty="0">
                          <a:solidFill>
                            <a:schemeClr val="tx1"/>
                          </a:solidFill>
                          <a:effectLst/>
                          <a:latin typeface="Times New Roman" panose="02020603050405020304" pitchFamily="18" charset="0"/>
                          <a:cs typeface="Times New Roman" panose="02020603050405020304" pitchFamily="18" charset="0"/>
                        </a:rPr>
                        <a:t>по </a:t>
                      </a:r>
                      <a:r>
                        <a:rPr lang="uk-UA" sz="1200" b="0" spc="-10" dirty="0">
                          <a:solidFill>
                            <a:schemeClr val="tx1"/>
                          </a:solidFill>
                          <a:effectLst/>
                          <a:latin typeface="Times New Roman" panose="02020603050405020304" pitchFamily="18" charset="0"/>
                          <a:cs typeface="Times New Roman" panose="02020603050405020304" pitchFamily="18" charset="0"/>
                        </a:rPr>
                        <a:t>товару</a:t>
                      </a:r>
                      <a:endParaRPr lang="uk-UA" sz="1200" b="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436641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atin typeface="Times New Roman" panose="02020603050405020304" pitchFamily="18" charset="0"/>
                <a:cs typeface="Times New Roman" panose="02020603050405020304" pitchFamily="18" charset="0"/>
              </a:rPr>
              <a:t>Класифікація програм маркетингу</a:t>
            </a:r>
            <a:endParaRPr lang="uk-UA" dirty="0"/>
          </a:p>
        </p:txBody>
      </p:sp>
      <p:sp>
        <p:nvSpPr>
          <p:cNvPr id="3" name="Объект 2"/>
          <p:cNvSpPr>
            <a:spLocks noGrp="1"/>
          </p:cNvSpPr>
          <p:nvPr>
            <p:ph idx="1"/>
          </p:nvPr>
        </p:nvSpPr>
        <p:spPr/>
        <p:txBody>
          <a:bodyPr>
            <a:normAutofit/>
          </a:bodyPr>
          <a:lstStyle/>
          <a:p>
            <a:pPr marL="0" indent="0" algn="just">
              <a:buNone/>
            </a:pPr>
            <a:r>
              <a:rPr lang="uk-UA" dirty="0" smtClean="0"/>
              <a:t>За обсягом охоплених завдань маркетингові програми класифікують на </a:t>
            </a:r>
            <a:r>
              <a:rPr lang="uk-UA" b="1" dirty="0" smtClean="0"/>
              <a:t>звичайні та цільові. </a:t>
            </a:r>
          </a:p>
          <a:p>
            <a:pPr marL="0" indent="0" algn="just">
              <a:buNone/>
            </a:pPr>
            <a:r>
              <a:rPr lang="uk-UA" b="1" dirty="0" smtClean="0"/>
              <a:t>Звичайні</a:t>
            </a:r>
            <a:r>
              <a:rPr lang="uk-UA" dirty="0" smtClean="0"/>
              <a:t> програми полягають у вирішенні питань виробничо-</a:t>
            </a:r>
          </a:p>
          <a:p>
            <a:pPr marL="0" indent="0" algn="just">
              <a:buNone/>
            </a:pPr>
            <a:r>
              <a:rPr lang="uk-UA" dirty="0" smtClean="0"/>
              <a:t>збутового характеру, а </a:t>
            </a:r>
            <a:r>
              <a:rPr lang="uk-UA" b="1" dirty="0" smtClean="0"/>
              <a:t>цільові </a:t>
            </a:r>
            <a:r>
              <a:rPr lang="uk-UA" dirty="0" smtClean="0"/>
              <a:t>програми спрямовані на реалізацію окремого завдання, наприклад, розробку нових товарів, вихід на новий ринковий сегмент, або підвищення ефективності комунікаційної політики фірми тощо.</a:t>
            </a:r>
            <a:endParaRPr lang="uk-UA" dirty="0"/>
          </a:p>
        </p:txBody>
      </p:sp>
    </p:spTree>
    <p:extLst>
      <p:ext uri="{BB962C8B-B14F-4D97-AF65-F5344CB8AC3E}">
        <p14:creationId xmlns:p14="http://schemas.microsoft.com/office/powerpoint/2010/main" val="2243778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atin typeface="Times New Roman" panose="02020603050405020304" pitchFamily="18" charset="0"/>
                <a:cs typeface="Times New Roman" panose="02020603050405020304" pitchFamily="18" charset="0"/>
              </a:rPr>
              <a:t>Класифікація програм маркетингу</a:t>
            </a:r>
            <a:endParaRPr lang="uk-UA" dirty="0"/>
          </a:p>
        </p:txBody>
      </p:sp>
      <p:sp>
        <p:nvSpPr>
          <p:cNvPr id="3" name="Объект 2"/>
          <p:cNvSpPr>
            <a:spLocks noGrp="1"/>
          </p:cNvSpPr>
          <p:nvPr>
            <p:ph idx="1"/>
          </p:nvPr>
        </p:nvSpPr>
        <p:spPr/>
        <p:txBody>
          <a:bodyPr/>
          <a:lstStyle/>
          <a:p>
            <a:pPr marL="0" indent="0">
              <a:buNone/>
            </a:pPr>
            <a:r>
              <a:rPr lang="uk-UA" b="1" dirty="0" smtClean="0"/>
              <a:t>Залежно від адресатів</a:t>
            </a:r>
            <a:r>
              <a:rPr lang="uk-UA" dirty="0" smtClean="0"/>
              <a:t> маркетингові програми розробляються для </a:t>
            </a:r>
          </a:p>
          <a:p>
            <a:pPr marL="0" indent="0">
              <a:buNone/>
            </a:pPr>
            <a:r>
              <a:rPr lang="uk-UA" dirty="0" smtClean="0"/>
              <a:t>керівництва та нижчих ланок управління підприємством. </a:t>
            </a:r>
          </a:p>
          <a:p>
            <a:pPr marL="0" indent="0">
              <a:buNone/>
            </a:pPr>
            <a:r>
              <a:rPr lang="uk-UA" dirty="0" smtClean="0"/>
              <a:t>Програми, призначені </a:t>
            </a:r>
            <a:r>
              <a:rPr lang="uk-UA" b="1" dirty="0" smtClean="0"/>
              <a:t>для керівників вищої ланки</a:t>
            </a:r>
            <a:r>
              <a:rPr lang="uk-UA" dirty="0" smtClean="0"/>
              <a:t>, є короткими та стислими, в них відокремлені тільки головні напрямки роботи. </a:t>
            </a:r>
          </a:p>
          <a:p>
            <a:pPr marL="0" indent="0">
              <a:buNone/>
            </a:pPr>
            <a:r>
              <a:rPr lang="uk-UA" b="1" dirty="0" smtClean="0"/>
              <a:t>Для нижчих л</a:t>
            </a:r>
            <a:r>
              <a:rPr lang="uk-UA" dirty="0" smtClean="0"/>
              <a:t>анок вони є детальними і містять конкретні питання та шляхи їх вирішення</a:t>
            </a:r>
            <a:endParaRPr lang="uk-UA" dirty="0"/>
          </a:p>
        </p:txBody>
      </p:sp>
    </p:spTree>
    <p:extLst>
      <p:ext uri="{BB962C8B-B14F-4D97-AF65-F5344CB8AC3E}">
        <p14:creationId xmlns:p14="http://schemas.microsoft.com/office/powerpoint/2010/main" val="1631361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latin typeface="Times New Roman" panose="02020603050405020304" pitchFamily="18" charset="0"/>
                <a:cs typeface="Times New Roman" panose="02020603050405020304" pitchFamily="18" charset="0"/>
              </a:rPr>
              <a:t>Класифікація програм маркетингу</a:t>
            </a:r>
            <a:endParaRPr lang="uk-UA" dirty="0"/>
          </a:p>
        </p:txBody>
      </p:sp>
      <p:sp>
        <p:nvSpPr>
          <p:cNvPr id="3" name="Объект 2"/>
          <p:cNvSpPr>
            <a:spLocks noGrp="1"/>
          </p:cNvSpPr>
          <p:nvPr>
            <p:ph idx="1"/>
          </p:nvPr>
        </p:nvSpPr>
        <p:spPr/>
        <p:txBody>
          <a:bodyPr>
            <a:normAutofit fontScale="40000" lnSpcReduction="20000"/>
          </a:bodyPr>
          <a:lstStyle/>
          <a:p>
            <a:pPr marL="0" indent="0">
              <a:buNone/>
            </a:pPr>
            <a:r>
              <a:rPr lang="uk-UA" sz="4500" dirty="0" smtClean="0">
                <a:latin typeface="Times New Roman" panose="02020603050405020304" pitchFamily="18" charset="0"/>
                <a:cs typeface="Times New Roman" panose="02020603050405020304" pitchFamily="18" charset="0"/>
              </a:rPr>
              <a:t>За методами розробки маркетингові програми </a:t>
            </a:r>
            <a:r>
              <a:rPr lang="uk-UA" sz="4400" dirty="0" smtClean="0">
                <a:latin typeface="Times New Roman" panose="02020603050405020304" pitchFamily="18" charset="0"/>
                <a:cs typeface="Times New Roman" panose="02020603050405020304" pitchFamily="18" charset="0"/>
              </a:rPr>
              <a:t>поділяються на </a:t>
            </a:r>
            <a:r>
              <a:rPr lang="uk-UA" sz="4400" b="1" dirty="0" smtClean="0">
                <a:latin typeface="Times New Roman" panose="02020603050405020304" pitchFamily="18" charset="0"/>
                <a:cs typeface="Times New Roman" panose="02020603050405020304" pitchFamily="18" charset="0"/>
              </a:rPr>
              <a:t>децентралізовані, централізовані та зустрічні (змішані)</a:t>
            </a:r>
            <a:r>
              <a:rPr lang="uk-UA" sz="4400" dirty="0" smtClean="0">
                <a:latin typeface="Times New Roman" panose="02020603050405020304" pitchFamily="18" charset="0"/>
                <a:cs typeface="Times New Roman" panose="02020603050405020304" pitchFamily="18" charset="0"/>
              </a:rPr>
              <a:t>. </a:t>
            </a:r>
          </a:p>
          <a:p>
            <a:pPr marL="0" indent="0">
              <a:buNone/>
            </a:pPr>
            <a:r>
              <a:rPr lang="uk-UA" sz="4400" b="1" dirty="0" smtClean="0">
                <a:latin typeface="Times New Roman" panose="02020603050405020304" pitchFamily="18" charset="0"/>
                <a:cs typeface="Times New Roman" panose="02020603050405020304" pitchFamily="18" charset="0"/>
              </a:rPr>
              <a:t>Децентралізовані програми </a:t>
            </a:r>
            <a:r>
              <a:rPr lang="uk-UA" sz="4400" dirty="0" smtClean="0">
                <a:latin typeface="Times New Roman" panose="02020603050405020304" pitchFamily="18" charset="0"/>
                <a:cs typeface="Times New Roman" panose="02020603050405020304" pitchFamily="18" charset="0"/>
              </a:rPr>
              <a:t>(формуються «знизу») розробляються окремими функціональними підрозділами, а потім затверджуються вищим керівництвом і </a:t>
            </a:r>
          </a:p>
          <a:p>
            <a:pPr marL="0" indent="0">
              <a:buNone/>
            </a:pPr>
            <a:r>
              <a:rPr lang="uk-UA" sz="4400" dirty="0" smtClean="0">
                <a:latin typeface="Times New Roman" panose="02020603050405020304" pitchFamily="18" charset="0"/>
                <a:cs typeface="Times New Roman" panose="02020603050405020304" pitchFamily="18" charset="0"/>
              </a:rPr>
              <a:t>зводяться в єдину програму маркетингу по підприємству. У цьому випадку контролювати необхідно тільки найважливіші показники. Така програма може коригуватися у випадку виникнення певного ризику, різкої зміни ринкової ситуації тощо.</a:t>
            </a:r>
          </a:p>
          <a:p>
            <a:pPr marL="0" indent="0">
              <a:buNone/>
            </a:pPr>
            <a:r>
              <a:rPr lang="uk-UA" sz="4400" b="1" dirty="0" smtClean="0">
                <a:latin typeface="Times New Roman" panose="02020603050405020304" pitchFamily="18" charset="0"/>
                <a:cs typeface="Times New Roman" panose="02020603050405020304" pitchFamily="18" charset="0"/>
              </a:rPr>
              <a:t>Централізовані програми </a:t>
            </a:r>
            <a:r>
              <a:rPr lang="uk-UA" sz="4400" dirty="0" smtClean="0">
                <a:latin typeface="Times New Roman" panose="02020603050405020304" pitchFamily="18" charset="0"/>
                <a:cs typeface="Times New Roman" panose="02020603050405020304" pitchFamily="18" charset="0"/>
              </a:rPr>
              <a:t>(формуються «зверху»), – це програми, які розробляються вищим керівництвом підприємства і доводяться нижчим структурним ланкам для виконання. Тут важливим є забезпечення реалізації усіх поставлених завдань та маркетингових заходів точно у встановлені терміни.</a:t>
            </a:r>
          </a:p>
          <a:p>
            <a:pPr marL="0" indent="0">
              <a:buNone/>
            </a:pPr>
            <a:r>
              <a:rPr lang="uk-UA" sz="4400" b="1" dirty="0">
                <a:latin typeface="Times New Roman" panose="02020603050405020304" pitchFamily="18" charset="0"/>
                <a:cs typeface="Times New Roman" panose="02020603050405020304" pitchFamily="18" charset="0"/>
              </a:rPr>
              <a:t>З</a:t>
            </a:r>
            <a:r>
              <a:rPr lang="uk-UA" sz="4400" b="1" dirty="0" smtClean="0">
                <a:latin typeface="Times New Roman" panose="02020603050405020304" pitchFamily="18" charset="0"/>
                <a:cs typeface="Times New Roman" panose="02020603050405020304" pitchFamily="18" charset="0"/>
              </a:rPr>
              <a:t>устрічні (змішані</a:t>
            </a:r>
            <a:r>
              <a:rPr lang="uk-UA" sz="4400" dirty="0" smtClean="0">
                <a:latin typeface="Times New Roman" panose="02020603050405020304" pitchFamily="18" charset="0"/>
                <a:cs typeface="Times New Roman" panose="02020603050405020304" pitchFamily="18" charset="0"/>
              </a:rPr>
              <a:t>) маркетингові програми, відрізняються від попередніх тим, що вони передбачають визначення вищою ланкою керівництва підприємства його основних можливостей та цілей і розробку функціональними підрозділами заходів для досягнення цих цілей. Тобто, при такій програмі </a:t>
            </a:r>
          </a:p>
          <a:p>
            <a:pPr marL="0" indent="0">
              <a:buNone/>
            </a:pPr>
            <a:r>
              <a:rPr lang="uk-UA" sz="4400" dirty="0" smtClean="0">
                <a:latin typeface="Times New Roman" panose="02020603050405020304" pitchFamily="18" charset="0"/>
                <a:cs typeface="Times New Roman" panose="02020603050405020304" pitchFamily="18" charset="0"/>
              </a:rPr>
              <a:t>менеджери вищої ланки управління встановлюють загальну мету і напрями діяльності підприємства, а співробітники розробляють програми їх реалізації. Розроблена програма затверджується керівництвом підприємства.</a:t>
            </a:r>
            <a:endParaRPr lang="uk-UA"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42177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1728</Words>
  <Application>Microsoft Office PowerPoint</Application>
  <PresentationFormat>Широкоэкранный</PresentationFormat>
  <Paragraphs>240</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Arial</vt:lpstr>
      <vt:lpstr>Calibri</vt:lpstr>
      <vt:lpstr>Calibri Light</vt:lpstr>
      <vt:lpstr>Times New Roman</vt:lpstr>
      <vt:lpstr>Тема Office</vt:lpstr>
      <vt:lpstr>РОЗРОБКА МАРКЕТИНГОВИХ ПРОГРАМ </vt:lpstr>
      <vt:lpstr>Маркетингова програма</vt:lpstr>
      <vt:lpstr>Презентация PowerPoint</vt:lpstr>
      <vt:lpstr>В цілому маркетингова програма повинна</vt:lpstr>
      <vt:lpstr>Презентация PowerPoint</vt:lpstr>
      <vt:lpstr> Класифікація програм маркетингу</vt:lpstr>
      <vt:lpstr>Класифікація програм маркетингу</vt:lpstr>
      <vt:lpstr>Класифікація програм маркетингу</vt:lpstr>
      <vt:lpstr>Класифікація програм маркетингу</vt:lpstr>
      <vt:lpstr>Класифікація програм маркетингу</vt:lpstr>
      <vt:lpstr>Маркетингові програми, які найчастіше входять у маркетингові плани підприємств </vt:lpstr>
      <vt:lpstr>До початку розробки маркетингової програми по підприємству проводиться підготовча робота, яка полягає у:</vt:lpstr>
      <vt:lpstr>Структура таких маркетингових програм не є регламентованою. </vt:lpstr>
      <vt:lpstr>Програми по товару спрямовані на розробку маркетингових програм для кожного виду продукції, що випускається фірмою. </vt:lpstr>
      <vt:lpstr>Маркетингові програми по виробничому відділенню ґрунтуються на маркетингових програмах по товару і є основою для координації та планування виробничо-збутової діяльності центральних служб апарату управління підприємством. </vt:lpstr>
      <vt:lpstr>Серед основних етапів формування маркетингових програм можна виділити наступні: </vt:lpstr>
      <vt:lpstr>Структура програми маркетингу </vt:lpstr>
      <vt:lpstr>Основна частина програми маркетингу </vt:lpstr>
      <vt:lpstr>б) Цінова політика. </vt:lpstr>
      <vt:lpstr>в) Збутова політика. </vt:lpstr>
      <vt:lpstr>г) Комунікаційна політика. </vt:lpstr>
      <vt:lpstr>Бюджет реалізації програми маркетингу </vt:lpstr>
      <vt:lpstr>Приклад детальної програми маркетингу Маркетингова програма просування нового товару на ринок </vt:lpstr>
      <vt:lpstr>Маркетингова програма розробки рекламної кампанії</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Пащенко Ольга Петрівна</dc:creator>
  <cp:lastModifiedBy>Пащенко Ольга Петрівна</cp:lastModifiedBy>
  <cp:revision>39</cp:revision>
  <dcterms:created xsi:type="dcterms:W3CDTF">2025-04-30T09:13:45Z</dcterms:created>
  <dcterms:modified xsi:type="dcterms:W3CDTF">2025-04-30T09:54:23Z</dcterms:modified>
</cp:coreProperties>
</file>