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7" r:id="rId4"/>
    <p:sldId id="288" r:id="rId5"/>
    <p:sldId id="289" r:id="rId6"/>
    <p:sldId id="290" r:id="rId7"/>
    <p:sldId id="291" r:id="rId8"/>
    <p:sldId id="295" r:id="rId9"/>
    <p:sldId id="292" r:id="rId10"/>
    <p:sldId id="296" r:id="rId11"/>
    <p:sldId id="293" r:id="rId12"/>
    <p:sldId id="294" r:id="rId13"/>
    <p:sldId id="285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71" r:id="rId24"/>
    <p:sldId id="267" r:id="rId25"/>
    <p:sldId id="269" r:id="rId26"/>
    <p:sldId id="272" r:id="rId27"/>
    <p:sldId id="273" r:id="rId28"/>
    <p:sldId id="274" r:id="rId29"/>
    <p:sldId id="276" r:id="rId30"/>
    <p:sldId id="277" r:id="rId31"/>
    <p:sldId id="279" r:id="rId32"/>
    <p:sldId id="280" r:id="rId33"/>
    <p:sldId id="281" r:id="rId3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405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98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199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605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790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799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656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140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10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702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77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22A99-159B-4E1D-864F-219F0F57605D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B0D60-57DF-483D-AB97-0472CD24E7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824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МАРКЕТИНГОВЕ УПРАВЛІННЯ ПОРТФЕЛЕМ БІЗНЕСУ ФІРМИ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rgbClr val="FF0000"/>
                </a:solidFill>
              </a:rPr>
              <a:t>Маркетингове управління портфелем бізнесу фірми розв'язує такі основні завдання:</a:t>
            </a:r>
          </a:p>
          <a:p>
            <a:pPr lvl="0" algn="just"/>
            <a:r>
              <a:rPr lang="uk-UA" dirty="0"/>
              <a:t>визначення конкурентних позицій стратегічних господарських під­розділів фірми;</a:t>
            </a:r>
          </a:p>
          <a:p>
            <a:pPr lvl="0" algn="just"/>
            <a:r>
              <a:rPr lang="uk-UA" dirty="0"/>
              <a:t>розподілення стратегічних ресурсів між стратегічними господарсь­кими підрозділами фірми;</a:t>
            </a:r>
          </a:p>
          <a:p>
            <a:pPr lvl="0" algn="just"/>
            <a:r>
              <a:rPr lang="uk-UA" dirty="0"/>
              <a:t>визначення напрямів стратегічного розвитку стратегічних госпо­дарських підрозділів (від переважного розвитку до виключення зі складу портфеля бізнесу);</a:t>
            </a:r>
          </a:p>
          <a:p>
            <a:pPr lvl="0" algn="just"/>
            <a:r>
              <a:rPr lang="uk-UA" dirty="0"/>
              <a:t>визначення пріоритетів розвитку портфеля бізнесу;</a:t>
            </a:r>
          </a:p>
          <a:p>
            <a:pPr lvl="0" algn="just"/>
            <a:r>
              <a:rPr lang="uk-UA" dirty="0"/>
              <a:t>зменшення стратегічної вразливості портфеля бізнесу фірми;</a:t>
            </a:r>
          </a:p>
          <a:p>
            <a:pPr lvl="0" algn="just"/>
            <a:r>
              <a:rPr lang="uk-UA" dirty="0"/>
              <a:t>досягнення рівноваги між довго- та короткостроковими перспекти­вами розвитку фірми.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94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188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 стратегічних зон у матриці "Мак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Кінсі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925" y="1371600"/>
            <a:ext cx="4843099" cy="4459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175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5924"/>
          </a:xfrm>
        </p:spPr>
        <p:txBody>
          <a:bodyPr>
            <a:normAutofit/>
          </a:bodyPr>
          <a:lstStyle/>
          <a:p>
            <a:pPr algn="ctr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маркетингових стратегій за матрицею "Мак </a:t>
            </a:r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Кінсі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776279"/>
              </p:ext>
            </p:extLst>
          </p:nvPr>
        </p:nvGraphicFramePr>
        <p:xfrm>
          <a:off x="1500995" y="1060189"/>
          <a:ext cx="8566030" cy="5093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0300"/>
                <a:gridCol w="2030300"/>
                <a:gridCol w="2252715"/>
                <a:gridCol w="2252715"/>
              </a:tblGrid>
              <a:tr h="14528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Привабливість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Конкурентоспроможність СГП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8886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</a:t>
                      </a:r>
                      <a:endParaRPr lang="uk-UA" sz="1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443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захисту позицій: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концентрація уваги на підтриманні конкурентних переваг,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великі інвестиції, розширення виробництва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розвитку: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посилення слабких позицій,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пошук сфер, де можливо знайти лідируючі позиції,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 конкурентних переваг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вибіркового розвитку: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спеціалізація на обмежених перевагах,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пошук засобів подолання слабких позицій,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елімінація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31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розвитку: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інвестування найприбутковіших сегментів,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 прибутку шляхом економії на масштабах виробництва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тратегія вибіркового розвитку: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пошук шляхів отримання конкурентних переваг,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інвестування у ті сегменти, де прибутковість висока, а ризик малий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збору урожаю: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пошук можливостей збільшення ринкової частки без великого ризику,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зменшення інвестування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443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вибірко­вого розвитку: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 ринкової частки,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концентрація на привабливих сегментах,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короткострокові перспективи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збору урожаю: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короткострокові перспективи,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мінімальні вкладання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елімінації: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припинення інвестування,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виключення з виробництва у разі потрапляння в зону збитків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613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1969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і маркетингові альтернативи стратегічних зон за матрицею "Мак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Кінсі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619686"/>
              </p:ext>
            </p:extLst>
          </p:nvPr>
        </p:nvGraphicFramePr>
        <p:xfrm>
          <a:off x="1190445" y="1337094"/>
          <a:ext cx="9998015" cy="4830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8084"/>
                <a:gridCol w="4350183"/>
                <a:gridCol w="4499748"/>
              </a:tblGrid>
              <a:tr h="529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Маркетингова характеристика зони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Стратегічна альтернатива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0720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 росту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Перспективний ринок збуту.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Сильні конкурентні позиції стратегічних господарських підрозділів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розвитку.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підтримання конкурент­них позицій</a:t>
                      </a:r>
                      <a:endParaRPr lang="uk-UA" sz="14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574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 вибірко­вого розвитку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 або діаметрально протилежні показники привабливості ринку та конкурентоспроможності стратегічних господарських підрозділів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Спеціалізація на перспективних сегментах.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Спеціалізація на сильних сторонах фірми та їх розвиток.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Вибіркове вкладання інвестицій (з урахуванням рентабельності та ризику).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Елімінація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20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 збору урожаю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Неперспективні ринки збуту.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Слабкі конкурентні позиції стратегічних господарських підрозділів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Пошук ніші.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Мінімальні інвестиції.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Елімінація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42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МАРКЕТИНГОВІ СТРАТЕГІЇ ДИФЕРЕНЦІАЦІЇ І ПОЗИЦІОНУВАННЯ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Різновиди </a:t>
            </a:r>
            <a:r>
              <a:rPr lang="uk-UA" dirty="0"/>
              <a:t>маркетингової стратегії диференціації.</a:t>
            </a:r>
          </a:p>
          <a:p>
            <a:pPr lvl="0"/>
            <a:r>
              <a:rPr lang="uk-UA" dirty="0"/>
              <a:t>Позиціонування. Побудова позиційної схеми.</a:t>
            </a:r>
          </a:p>
          <a:p>
            <a:pPr lvl="0"/>
            <a:r>
              <a:rPr lang="uk-UA" dirty="0"/>
              <a:t>Різновиди стратегій позиціонування.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5061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944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>
                <a:solidFill>
                  <a:srgbClr val="FF0000"/>
                </a:solidFill>
              </a:rPr>
              <a:t>Основні </a:t>
            </a:r>
            <a:r>
              <a:rPr lang="uk-UA" b="1" i="1" dirty="0">
                <a:solidFill>
                  <a:srgbClr val="FF0000"/>
                </a:solidFill>
              </a:rPr>
              <a:t>напрями та показники диференціації</a:t>
            </a:r>
            <a:r>
              <a:rPr lang="uk-UA" b="1" i="1" dirty="0"/>
              <a:t/>
            </a:r>
            <a:br>
              <a:rPr lang="uk-UA" b="1" i="1" dirty="0"/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892531"/>
              </p:ext>
            </p:extLst>
          </p:nvPr>
        </p:nvGraphicFramePr>
        <p:xfrm>
          <a:off x="1561381" y="1742539"/>
          <a:ext cx="6753944" cy="2910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080"/>
                <a:gridCol w="5382864"/>
              </a:tblGrid>
              <a:tr h="6425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Напрями диференціації</a:t>
                      </a:r>
                      <a:endParaRPr lang="uk-UA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Показники диференціації</a:t>
                      </a:r>
                      <a:endParaRPr lang="uk-UA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5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Функціональні характеристики. Показники якості. Довговічність. Надійність.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Ремонтоспроможність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Стиль. Дизайн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5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Сервіс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Доставлення. Становлення, монтаж. Навчання споживача поводженню з товаром. Консультативні послуги. Ремонт. Додаткові послуга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5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Компетентність. Ввічливість. Чесність. Надійність. Відповідальність. Комунікабельність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Імідж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Символіка. Засоби масової інформації. Атмосфера. Події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73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4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solidFill>
                  <a:srgbClr val="FF0000"/>
                </a:solidFill>
              </a:rPr>
              <a:t>Стратегії позиціонування</a:t>
            </a:r>
            <a:r>
              <a:rPr lang="uk-UA" dirty="0" smtClean="0"/>
              <a:t>: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i="1" dirty="0" smtClean="0"/>
              <a:t>позиціонування </a:t>
            </a:r>
            <a:r>
              <a:rPr lang="uk-UA" i="1" dirty="0"/>
              <a:t>за показниками якості. </a:t>
            </a:r>
            <a:endParaRPr lang="uk-UA" i="1" dirty="0" smtClean="0"/>
          </a:p>
          <a:p>
            <a:pPr lvl="0"/>
            <a:r>
              <a:rPr lang="uk-UA" i="1" dirty="0" smtClean="0"/>
              <a:t>позиціонування </a:t>
            </a:r>
            <a:r>
              <a:rPr lang="uk-UA" i="1" dirty="0"/>
              <a:t>за співвідношенням "</a:t>
            </a:r>
            <a:r>
              <a:rPr lang="uk-UA" i="1" dirty="0" err="1"/>
              <a:t>ціна</a:t>
            </a:r>
            <a:r>
              <a:rPr lang="uk-UA" dirty="0" err="1">
                <a:sym typeface="Symbol" panose="05050102010706020507" pitchFamily="18" charset="2"/>
              </a:rPr>
              <a:t></a:t>
            </a:r>
            <a:r>
              <a:rPr lang="uk-UA" i="1" dirty="0" err="1"/>
              <a:t>якість</a:t>
            </a:r>
            <a:r>
              <a:rPr lang="uk-UA" i="1" dirty="0"/>
              <a:t>". </a:t>
            </a:r>
            <a:endParaRPr lang="uk-UA" i="1" dirty="0" smtClean="0"/>
          </a:p>
          <a:p>
            <a:pPr lvl="0"/>
            <a:r>
              <a:rPr lang="uk-UA" i="1" dirty="0" smtClean="0"/>
              <a:t>позиціонування </a:t>
            </a:r>
            <a:r>
              <a:rPr lang="uk-UA" i="1" dirty="0"/>
              <a:t>на основі порівняння товару фірми з товарами конкурентів. </a:t>
            </a:r>
            <a:endParaRPr lang="uk-UA" i="1" dirty="0" smtClean="0"/>
          </a:p>
          <a:p>
            <a:pPr lvl="0"/>
            <a:r>
              <a:rPr lang="uk-UA" i="1" dirty="0" smtClean="0"/>
              <a:t>позиціонування </a:t>
            </a:r>
            <a:r>
              <a:rPr lang="uk-UA" i="1" dirty="0"/>
              <a:t>за сферою застосування. </a:t>
            </a:r>
            <a:endParaRPr lang="uk-UA" i="1" dirty="0" smtClean="0"/>
          </a:p>
          <a:p>
            <a:pPr lvl="0"/>
            <a:r>
              <a:rPr lang="uk-UA" i="1" dirty="0" smtClean="0"/>
              <a:t>позиціонування </a:t>
            </a:r>
            <a:r>
              <a:rPr lang="uk-UA" i="1" dirty="0"/>
              <a:t>за відмінними особливостями споживача, якому пропонується товар. </a:t>
            </a:r>
            <a:endParaRPr lang="uk-UA" i="1" dirty="0" smtClean="0"/>
          </a:p>
          <a:p>
            <a:pPr lvl="0"/>
            <a:r>
              <a:rPr lang="uk-UA" i="1" dirty="0" smtClean="0"/>
              <a:t>позиціонування </a:t>
            </a:r>
            <a:r>
              <a:rPr lang="uk-UA" i="1" dirty="0"/>
              <a:t>за різновидом товару, який пропонується у </a:t>
            </a:r>
            <a:r>
              <a:rPr lang="uk-UA" i="1" dirty="0" smtClean="0"/>
              <a:t>продаж.</a:t>
            </a:r>
            <a:endParaRPr lang="uk-UA" dirty="0"/>
          </a:p>
          <a:p>
            <a:pPr lvl="0"/>
            <a:r>
              <a:rPr lang="uk-UA" i="1" dirty="0"/>
              <a:t>позиціонування на низькій ціні. </a:t>
            </a:r>
            <a:endParaRPr lang="uk-UA" dirty="0" smtClean="0"/>
          </a:p>
          <a:p>
            <a:pPr lvl="0"/>
            <a:r>
              <a:rPr lang="uk-UA" i="1" dirty="0" smtClean="0"/>
              <a:t>позиціонування </a:t>
            </a:r>
            <a:r>
              <a:rPr lang="uk-UA" i="1" dirty="0"/>
              <a:t>на сервісному обслуговуванні. </a:t>
            </a:r>
            <a:endParaRPr lang="uk-UA" i="1" dirty="0" smtClean="0"/>
          </a:p>
          <a:p>
            <a:pPr lvl="0"/>
            <a:r>
              <a:rPr lang="uk-UA" i="1" dirty="0" smtClean="0"/>
              <a:t>позиціонування </a:t>
            </a:r>
            <a:r>
              <a:rPr lang="uk-UA" i="1" dirty="0"/>
              <a:t>на позитивних особливостях технології. </a:t>
            </a:r>
            <a:endParaRPr lang="uk-UA" i="1" dirty="0" smtClean="0"/>
          </a:p>
          <a:p>
            <a:pPr lvl="0"/>
            <a:r>
              <a:rPr lang="uk-UA" i="1" dirty="0" smtClean="0"/>
              <a:t>позиціонування </a:t>
            </a:r>
            <a:r>
              <a:rPr lang="uk-UA" i="1" dirty="0"/>
              <a:t>на іміджі.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27250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Найпоширеніші помилки під час застосування стратегії позиціонуван­ня </a:t>
            </a:r>
            <a:endParaRPr lang="uk-U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 smtClean="0"/>
              <a:t>Надмірне </a:t>
            </a:r>
            <a:r>
              <a:rPr lang="uk-UA" b="1" dirty="0"/>
              <a:t>позиціонування </a:t>
            </a:r>
            <a:r>
              <a:rPr lang="uk-UA" dirty="0">
                <a:sym typeface="Symbol" panose="05050102010706020507" pitchFamily="18" charset="2"/>
              </a:rPr>
              <a:t></a:t>
            </a:r>
            <a:r>
              <a:rPr lang="uk-UA" dirty="0"/>
              <a:t> означає, що поза увагою споживача залишилися деякі важливі якості товару або сегменти ринку. </a:t>
            </a:r>
            <a:endParaRPr lang="uk-UA" dirty="0" smtClean="0"/>
          </a:p>
          <a:p>
            <a:r>
              <a:rPr lang="uk-UA" b="1" dirty="0" smtClean="0"/>
              <a:t>Недостатнє </a:t>
            </a:r>
            <a:r>
              <a:rPr lang="uk-UA" b="1" dirty="0"/>
              <a:t>позиціонування </a:t>
            </a:r>
            <a:r>
              <a:rPr lang="uk-UA" dirty="0"/>
              <a:t>виникає у тому разі, коли споживач не виділяє нічого особливого в товарі фірми серед товарів конкурентів, тобто фірма не виконала основне завдання позиціонування </a:t>
            </a:r>
            <a:r>
              <a:rPr lang="uk-UA" dirty="0">
                <a:sym typeface="Symbol" panose="05050102010706020507" pitchFamily="18" charset="2"/>
              </a:rPr>
              <a:t></a:t>
            </a:r>
            <a:r>
              <a:rPr lang="uk-UA" dirty="0"/>
              <a:t> не визначила місце свого товару серед аналогів. </a:t>
            </a:r>
            <a:endParaRPr lang="uk-UA" dirty="0" smtClean="0"/>
          </a:p>
          <a:p>
            <a:r>
              <a:rPr lang="uk-UA" b="1" dirty="0" smtClean="0"/>
              <a:t>Змішане </a:t>
            </a:r>
            <a:r>
              <a:rPr lang="uk-UA" b="1" dirty="0"/>
              <a:t>позиціонування </a:t>
            </a:r>
            <a:r>
              <a:rPr lang="uk-UA" dirty="0"/>
              <a:t>виникає у разі частих змін стратегії позиціонування, внаслідок чого у споживача складається конфузний імідж товару.</a:t>
            </a:r>
          </a:p>
          <a:p>
            <a:r>
              <a:rPr lang="uk-UA" b="1" dirty="0"/>
              <a:t>Сумнівне позиціонування </a:t>
            </a:r>
            <a:r>
              <a:rPr lang="uk-UA" dirty="0"/>
              <a:t>виникає у разі невмілого поєднання елементів маркетингового комплексу під час позиціонування. 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24989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КОНКУРЕНТНІ СТРАТЕГІЇ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Сутність </a:t>
            </a:r>
            <a:r>
              <a:rPr lang="uk-UA" dirty="0"/>
              <a:t>і класифікація маркетингових конкурентних стратегій.</a:t>
            </a:r>
          </a:p>
          <a:p>
            <a:pPr lvl="0"/>
            <a:r>
              <a:rPr lang="uk-UA" dirty="0"/>
              <a:t>Маркетингові стратегії ринкового лідера.</a:t>
            </a:r>
          </a:p>
          <a:p>
            <a:pPr lvl="0"/>
            <a:r>
              <a:rPr lang="uk-UA" dirty="0"/>
              <a:t>Маркетингові стратегії </a:t>
            </a:r>
            <a:r>
              <a:rPr lang="uk-UA" dirty="0" err="1"/>
              <a:t>челенджерів</a:t>
            </a:r>
            <a:r>
              <a:rPr lang="uk-UA" dirty="0"/>
              <a:t>.</a:t>
            </a:r>
          </a:p>
          <a:p>
            <a:pPr lvl="0"/>
            <a:r>
              <a:rPr lang="uk-UA" dirty="0"/>
              <a:t>Маркетингові стратегії послідовників.</a:t>
            </a:r>
          </a:p>
          <a:p>
            <a:pPr lvl="0"/>
            <a:r>
              <a:rPr lang="uk-UA" dirty="0"/>
              <a:t>Маркетингові стратегії </a:t>
            </a:r>
            <a:r>
              <a:rPr lang="uk-UA" dirty="0" err="1"/>
              <a:t>нішерів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6865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і класифікація маркетингових конкурентних стратегій</a:t>
            </a:r>
            <a:endParaRPr lang="uk-U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009679"/>
              </p:ext>
            </p:extLst>
          </p:nvPr>
        </p:nvGraphicFramePr>
        <p:xfrm>
          <a:off x="1061047" y="1889185"/>
          <a:ext cx="10506975" cy="4363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6659"/>
                <a:gridCol w="2562045"/>
                <a:gridCol w="6228271"/>
              </a:tblGrid>
              <a:tr h="4017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Автори класифікації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Класифікаційні ознаки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Різновиди маркетингових конкурентних стратегій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806"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 Літл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Конкурентні позиції фірми та її можливості щодо їх поліпшення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лідерів</a:t>
                      </a:r>
                      <a:endParaRPr lang="uk-UA" sz="1400" b="1" i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2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фірм із сильною позицією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7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фірм, які займають сприятливу позицію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7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фірм, які займають задовільну позицію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7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фірм, які займають незадовільну позицію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26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 Портер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Конкурентна перевага фірми на ринку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цінового лідерства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2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диференціації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8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концентрації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26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 Котлер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Конкурентні позиції фірми та її маркетингові спрямування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ринкового лідера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2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челенджера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2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послідовника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370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нішера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615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Різновиди </a:t>
            </a:r>
            <a:r>
              <a:rPr lang="uk-UA" dirty="0"/>
              <a:t>конкурентних позицій фірми (за А. </a:t>
            </a:r>
            <a:r>
              <a:rPr lang="uk-UA" dirty="0" err="1"/>
              <a:t>Літлом</a:t>
            </a:r>
            <a:r>
              <a:rPr lang="uk-UA" dirty="0"/>
              <a:t>)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905955"/>
              </p:ext>
            </p:extLst>
          </p:nvPr>
        </p:nvGraphicFramePr>
        <p:xfrm>
          <a:off x="1104180" y="1897816"/>
          <a:ext cx="9652959" cy="3863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3789"/>
                <a:gridCol w="6459170"/>
              </a:tblGrid>
              <a:tr h="182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Конкурента позиція фірми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позиції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592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Лідируюча (домінуюча) позиція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Сильні ринкові позиції</a:t>
                      </a:r>
                      <a:endParaRPr lang="uk-UA" sz="1400" b="1" i="1" ker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Здійснює основний вплив на ринок збуту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незалежного вибору стратегічних напрямів розвитку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Сильна позиція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Стійка ринкова позиція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474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Спроможність адаптувати незалежну стратегію без погіршення своїх позицій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Низька вразливість від конкурентних протидій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Необхідність враховувати дії лідера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4747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Сприятлива позиція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Специфічна конкурентна перевага (наприклад, стратегія ринкової Ніші)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Значні можливості для поліпшення ринкових позицій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Задовільна позиція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Сприятливі ринкові можливості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474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Невеликі можливості фірми щодо поліпшення своїх середніх ринкових позицій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Конкурентна вразливість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Незадовільна позиція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Значна конкурентна вразливість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67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 можливостей щодо поліпшення ринкової позиції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224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Інструментарій маркетингового аналізу портфеля бізнесу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548338"/>
              </p:ext>
            </p:extLst>
          </p:nvPr>
        </p:nvGraphicFramePr>
        <p:xfrm>
          <a:off x="1017918" y="1690688"/>
          <a:ext cx="10335883" cy="4494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1425"/>
                <a:gridCol w="3972506"/>
                <a:gridCol w="3861952"/>
              </a:tblGrid>
              <a:tr h="4925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Методологічний інструментарій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Фактори, які утворюють основу моделі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Стратегічні альтернативи, які пропонують моделі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7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Стратегічна модель М Портера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Ринкова частка стратегічних господарських підрозділів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Рентабельність стратегічних. господарських підрозділів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Цінове лідерство.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Диференціація.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9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Матриця Бостонської консультативної групи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Відносна ринкова частка стратегічних, господарських підрозділів.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Темпи зростання ринків збуту фірми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розвитку.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підтримання конкурентних переваг.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збору уражаю.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елімінації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4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Матриця Дженерал Електрик — Мак Кінсі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Конкурентоспроможність стратегічних господарських підрозділів.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Привабливість ринків збуту фірми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зростання.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підтримання конкурентних переваг.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збору урожаю.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вибіркового розвитку.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Пошук ніші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елімінації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574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Котлер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виділяє чотири різновиди маркетингових конкурентних стратегій: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 ринкового лідера;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стратегії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челенджера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стратегії послідовника;</a:t>
            </a: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стратегії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нішера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Ринкові лідери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ті фірми, які володіють найбільшою ринковою часткою на певному ринку збуту.</a:t>
            </a:r>
          </a:p>
          <a:p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Челенджери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фірми, які займають другі або треті ринкові позиції, швидко розвиваються і ставлять за мету підвищення своєї ринкової частки.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успішно діючі на ринку фірми, маркетинговим спрямуванням яких є не завоювання ринкової першості (на відміну від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челенджерів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підтримання й охорона своєї ринкової частки.</a:t>
            </a:r>
          </a:p>
          <a:p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Нішери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фірми, які обслуговують невеликі сегменти ринку, який залишився поза увагою великих підприємств (використовують стратегію ринкової ніші).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185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dirty="0" smtClean="0"/>
              <a:t>Різновиди маркетингових стратегій ринкового лідера: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стратегія </a:t>
            </a:r>
            <a:r>
              <a:rPr lang="uk-UA" dirty="0"/>
              <a:t>розширення місткості ринку,</a:t>
            </a:r>
          </a:p>
          <a:p>
            <a:pPr lvl="0"/>
            <a:r>
              <a:rPr lang="uk-UA" dirty="0"/>
              <a:t>стратегія захисту позицій,</a:t>
            </a:r>
          </a:p>
          <a:p>
            <a:pPr lvl="0"/>
            <a:r>
              <a:rPr lang="uk-UA" dirty="0"/>
              <a:t>стратегія підвищення ринкової частки за існуючої місткості ринку.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5033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 маркетингових стратегій ринкового лідера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043790"/>
              </p:ext>
            </p:extLst>
          </p:nvPr>
        </p:nvGraphicFramePr>
        <p:xfrm>
          <a:off x="1017915" y="1500989"/>
          <a:ext cx="9083616" cy="4627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8862"/>
                <a:gridCol w="6124754"/>
              </a:tblGrid>
              <a:tr h="1952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 стратегія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Стратегічні альтернативи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725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збільшення місткості ринку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Залучення нових споживачів до товару фірми</a:t>
                      </a:r>
                      <a:endParaRPr lang="uk-UA" sz="1400" b="1" i="1" ker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68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Пошук нових потреб, які можна задовольнити товаром фірми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068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Збільшення обсягів споживання товару споживачами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rowSpan="8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 ринкової частки за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існуючої місткості ринку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Поліпшення якості товару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Модифікація товару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Диверсифікація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Завоювання цінового лідерства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Активізація рекламної діяльності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Активізація збутової діяльності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Посилення інноваційного процесу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Інтеграція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row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 ринкових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позицій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Позиційний захист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Фланговий захист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Випереджувальний захист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Мобільний захист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Контрнаступ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Стиснений захист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137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загальні фактори, які сприяють утриманню позицій ринко­вого лідерства</a:t>
            </a:r>
            <a:b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uk-UA" dirty="0" smtClean="0"/>
              <a:t>Орієнтація </a:t>
            </a:r>
            <a:r>
              <a:rPr lang="uk-UA" dirty="0"/>
              <a:t>всієї діяльності фірми на дослідження і задоволення потреб споживачів.</a:t>
            </a:r>
          </a:p>
          <a:p>
            <a:pPr lvl="0"/>
            <a:r>
              <a:rPr lang="uk-UA" dirty="0"/>
              <a:t>Орієнтація на довгострокові перспективи розвитку, а не на швидке отримання прибутку</a:t>
            </a:r>
            <a:r>
              <a:rPr lang="uk-UA" dirty="0" smtClean="0"/>
              <a:t>.</a:t>
            </a:r>
            <a:endParaRPr lang="uk-UA" dirty="0"/>
          </a:p>
          <a:p>
            <a:pPr lvl="0"/>
            <a:r>
              <a:rPr lang="uk-UA" dirty="0"/>
              <a:t>Активна інноваційна діяльність. </a:t>
            </a:r>
            <a:endParaRPr lang="uk-UA" dirty="0" smtClean="0"/>
          </a:p>
          <a:p>
            <a:pPr lvl="0"/>
            <a:r>
              <a:rPr lang="uk-UA" dirty="0" smtClean="0"/>
              <a:t>Спрямованість </a:t>
            </a:r>
            <a:r>
              <a:rPr lang="uk-UA" dirty="0"/>
              <a:t>на високу якість товарів. </a:t>
            </a:r>
            <a:endParaRPr lang="uk-UA" dirty="0" smtClean="0"/>
          </a:p>
          <a:p>
            <a:pPr lvl="0"/>
            <a:r>
              <a:rPr lang="uk-UA" dirty="0" smtClean="0"/>
              <a:t>Розширення </a:t>
            </a:r>
            <a:r>
              <a:rPr lang="uk-UA" dirty="0"/>
              <a:t>товарного асортименту. </a:t>
            </a:r>
          </a:p>
          <a:p>
            <a:pPr lvl="0"/>
            <a:r>
              <a:rPr lang="uk-UA" dirty="0"/>
              <a:t>Активна рекламна діяльність. </a:t>
            </a:r>
          </a:p>
          <a:p>
            <a:pPr lvl="0"/>
            <a:r>
              <a:rPr lang="uk-UA" dirty="0"/>
              <a:t>Надання значної уваги торговельним посередникам, формуванню та управлінню каналами розподілу товарів.</a:t>
            </a:r>
          </a:p>
          <a:p>
            <a:pPr lvl="0"/>
            <a:r>
              <a:rPr lang="uk-UA" dirty="0"/>
              <a:t>Використання системи франчайзингу з метою територіального розширення ринку збуту своїх товарів.</a:t>
            </a:r>
          </a:p>
          <a:p>
            <a:pPr lvl="0"/>
            <a:r>
              <a:rPr lang="uk-UA" dirty="0"/>
              <a:t>Ефективне сервісне обслуговування. </a:t>
            </a:r>
            <a:endParaRPr lang="uk-UA" dirty="0" smtClean="0"/>
          </a:p>
          <a:p>
            <a:pPr lvl="0"/>
            <a:r>
              <a:rPr lang="uk-UA" dirty="0" smtClean="0"/>
              <a:t>Конкурентна </a:t>
            </a:r>
            <a:r>
              <a:rPr lang="uk-UA" dirty="0"/>
              <a:t>стійкість, активна охорона своїх ринкових позицій шляхом першочергового використання стратегії </a:t>
            </a:r>
            <a:r>
              <a:rPr lang="uk-UA" dirty="0" err="1"/>
              <a:t>упереджувального</a:t>
            </a:r>
            <a:r>
              <a:rPr lang="uk-UA" dirty="0"/>
              <a:t> захисту. </a:t>
            </a:r>
            <a:endParaRPr lang="uk-UA" dirty="0" smtClean="0"/>
          </a:p>
          <a:p>
            <a:pPr lvl="0"/>
            <a:r>
              <a:rPr lang="uk-UA" dirty="0" smtClean="0"/>
              <a:t>Постійне </a:t>
            </a:r>
            <a:r>
              <a:rPr lang="uk-UA" dirty="0"/>
              <a:t>підвищення виробничої ефективності з метою зниження собівартості своїх товарів.</a:t>
            </a:r>
          </a:p>
        </p:txBody>
      </p:sp>
    </p:spTree>
    <p:extLst>
      <p:ext uri="{BB962C8B-B14F-4D97-AF65-F5344CB8AC3E}">
        <p14:creationId xmlns:p14="http://schemas.microsoft.com/office/powerpoint/2010/main" val="25371799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6978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Захисні стратегії </a:t>
            </a: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 лідера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такі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різновиди: позиційний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фланговий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упереджувальний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захист,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контрнаступ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мобільний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відступ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61" y="3234905"/>
            <a:ext cx="7556739" cy="3209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0967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8958"/>
            <a:ext cx="10515600" cy="5668005"/>
          </a:xfrm>
        </p:spPr>
        <p:txBody>
          <a:bodyPr>
            <a:noAutofit/>
          </a:bodyPr>
          <a:lstStyle/>
          <a:p>
            <a:r>
              <a:rPr lang="uk-UA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Захисні стратегії ринкового лідера</a:t>
            </a:r>
          </a:p>
          <a:p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Позиційний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 у захисті ринкової частки завойованих ринків збуту лідера по всій товарній номенклатурі. Тобто основна увага приділяється вже існуючим товарам і ринкам фірми-лідера.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Фланговий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 оборону слабких місць ринкового лідера.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Упереджувальний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 перехід до наступальних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упереджувальних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дій щодо конкурента, який має намір атакувати ринкового лідера.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Тактичних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 щодо реалізації стратегії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упереджувального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захисту декілька:</a:t>
            </a:r>
          </a:p>
          <a:p>
            <a:pPr lvl="0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упровадження "партизанських атак", тобто незначного наступу одного конкурента проти іншого, і таким чином підтримування загального конкурентного балансу, який склався на ринку і влаштовує ринкового лідера;</a:t>
            </a:r>
          </a:p>
          <a:p>
            <a:pPr lvl="0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тактика законодавця пропорцій маркетингового середовища, якої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дотримуються;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стратегій цінового лідера та диференціації як засобу створення високих вхідних бар'єрів на ринок збуту.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Контрнаступ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стратегія захисту позицій ринкового лідера, яка передбачає прийняття відповідних дієвих засобів щодо агресивної цінової, інноваційної, збутової та рекламної стратегії конкурентів.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Мобільний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більше, ніж оборона позицій ринкового лідера. Ця стратегія передбачає вихід на інші товарні та територіальні ринки збуту з метою зміцнення свого конкурентного становища.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відступу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різновид стратегій захисту позицій ринкового лідера використовується в тому разі, коли лідер усвідомлює немож­ливість захисту всіх своїх товарно-ринкових позицій у результаті виснаж­ливої конкурентної боротьби.</a:t>
            </a:r>
          </a:p>
        </p:txBody>
      </p:sp>
    </p:spTree>
    <p:extLst>
      <p:ext uri="{BB962C8B-B14F-4D97-AF65-F5344CB8AC3E}">
        <p14:creationId xmlns:p14="http://schemas.microsoft.com/office/powerpoint/2010/main" val="2482643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стратегії </a:t>
            </a:r>
            <a:r>
              <a:rPr lang="uk-UA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челенджерів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u="sng" dirty="0" err="1" smtClean="0">
                <a:solidFill>
                  <a:srgbClr val="FF0000"/>
                </a:solidFill>
              </a:rPr>
              <a:t>Челенджерами</a:t>
            </a:r>
            <a:r>
              <a:rPr lang="uk-UA" u="sng" dirty="0" smtClean="0">
                <a:solidFill>
                  <a:srgbClr val="FF0000"/>
                </a:solidFill>
              </a:rPr>
              <a:t> </a:t>
            </a:r>
            <a:r>
              <a:rPr lang="uk-UA" dirty="0"/>
              <a:t>називають ті фірми, які успішно розвиваються та своє основне стратегічне спрямування вбачають у досягненні ринкової першості, тобто в розширенні своєї ринкової частки. </a:t>
            </a:r>
            <a:r>
              <a:rPr lang="uk-UA" dirty="0" smtClean="0"/>
              <a:t>Основним різновидом </a:t>
            </a:r>
            <a:r>
              <a:rPr lang="uk-UA" dirty="0"/>
              <a:t>конкурентних стратегій </a:t>
            </a:r>
            <a:r>
              <a:rPr lang="uk-UA" dirty="0" err="1"/>
              <a:t>челенджера</a:t>
            </a:r>
            <a:r>
              <a:rPr lang="uk-UA" dirty="0"/>
              <a:t> є стратегія наступу.</a:t>
            </a:r>
          </a:p>
          <a:p>
            <a:pPr marL="0" indent="0">
              <a:buNone/>
            </a:pPr>
            <a:r>
              <a:rPr lang="uk-UA" dirty="0" err="1"/>
              <a:t>Челенджер</a:t>
            </a:r>
            <a:r>
              <a:rPr lang="uk-UA" dirty="0"/>
              <a:t> може атакувати три види фірм:</a:t>
            </a:r>
          </a:p>
          <a:p>
            <a:pPr lvl="0"/>
            <a:r>
              <a:rPr lang="uk-UA" dirty="0"/>
              <a:t>— ринкового лідера;</a:t>
            </a:r>
          </a:p>
          <a:p>
            <a:pPr lvl="0"/>
            <a:r>
              <a:rPr lang="uk-UA" dirty="0"/>
              <a:t>— аналогічну фірму-</a:t>
            </a:r>
            <a:r>
              <a:rPr lang="uk-UA" dirty="0" err="1"/>
              <a:t>челенджера</a:t>
            </a:r>
            <a:r>
              <a:rPr lang="uk-UA" dirty="0"/>
              <a:t>;</a:t>
            </a:r>
          </a:p>
          <a:p>
            <a:pPr lvl="0"/>
            <a:r>
              <a:rPr lang="uk-UA" dirty="0"/>
              <a:t>— меншу за розміром фірму.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0574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стратегії наступу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челенджерів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поділяють на такі різновиди: фронтальний наступ; фланговий наступ; обхідний наступ.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012" y="1915065"/>
            <a:ext cx="7704251" cy="3218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5597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</a:t>
            </a:r>
            <a:r>
              <a:rPr lang="uk-UA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для оцінки стратегії наступу з позиції </a:t>
            </a:r>
            <a:r>
              <a:rPr lang="uk-UA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фірми-</a:t>
            </a:r>
            <a:r>
              <a:rPr lang="uk-UA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челенджера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253973"/>
              </p:ext>
            </p:extLst>
          </p:nvPr>
        </p:nvGraphicFramePr>
        <p:xfrm>
          <a:off x="983411" y="1690683"/>
          <a:ext cx="9834114" cy="4101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5679"/>
                <a:gridCol w="1218435"/>
              </a:tblGrid>
              <a:tr h="254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Рівень задоволення потреб споживачів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Можливості для розвитку товарів, які випускає фірма-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челенджер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Успішна комерціалізація нових товарів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Успішний вихід на нові ринки протягом останніх десяти років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Принципова орієнтація на споживача усіх сфер діяльності фірми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Орієнтація фірми на прибуток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Наявність чіткої довгострокової стратегії розвитку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Ефективніша структура витрат, ніж у конкурента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26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Упровадження або активне слідування останнім інноваціям на головнів ринках збуту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26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Рівень інвестицій в обладнання, рекламу, наукові розробки, кадровий потенціал адекватний конкуренту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494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Постійне поліпшення якості товарів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Загальна оцінка стратегії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9138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1699"/>
          </a:xfrm>
        </p:spPr>
        <p:txBody>
          <a:bodyPr>
            <a:normAutofit fontScale="90000"/>
          </a:bodyPr>
          <a:lstStyle/>
          <a:p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стратегії послідовників</a:t>
            </a:r>
            <a:endParaRPr lang="uk-UA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6824"/>
            <a:ext cx="10515600" cy="5340139"/>
          </a:xfrm>
        </p:spPr>
        <p:txBody>
          <a:bodyPr/>
          <a:lstStyle/>
          <a:p>
            <a:endParaRPr lang="uk-UA" dirty="0"/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2113472" y="1811802"/>
            <a:ext cx="6704881" cy="3390181"/>
            <a:chOff x="1277" y="917"/>
            <a:chExt cx="9000" cy="4320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3797" y="1097"/>
              <a:ext cx="1440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Стратегія компіляції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5417" y="917"/>
              <a:ext cx="4860" cy="1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90170"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Наслідування лідера “крок у крок” за усіма елементами його маркетингової стратегії. Загроза іміджу ринкового лідера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797" y="2357"/>
              <a:ext cx="1440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Стратегія імітації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5417" y="2177"/>
              <a:ext cx="4860" cy="12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9017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Наслідування окремих елементів маркетингової стратегії ринкового лідера з внесенням певних відмінностей до комплексу маркетингових засобів 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797" y="3797"/>
              <a:ext cx="1440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Стратегія адаптації 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5417" y="3617"/>
              <a:ext cx="4860" cy="16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90170"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Вдосконалення деяких елементів маркетингової стратегії ринкового лідера або адаптація його стратегії до певних ринків збуту. Основна стратегія для переходу в категорію “челенджер”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277" y="2357"/>
              <a:ext cx="1980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Послідовник</a:t>
              </a:r>
            </a:p>
          </p:txBody>
        </p:sp>
        <p:cxnSp>
          <p:nvCxnSpPr>
            <p:cNvPr id="12" name="Line 10"/>
            <p:cNvCxnSpPr>
              <a:cxnSpLocks noChangeShapeType="1"/>
            </p:cNvCxnSpPr>
            <p:nvPr/>
          </p:nvCxnSpPr>
          <p:spPr bwMode="auto">
            <a:xfrm>
              <a:off x="3437" y="1457"/>
              <a:ext cx="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11"/>
            <p:cNvCxnSpPr>
              <a:cxnSpLocks noChangeShapeType="1"/>
            </p:cNvCxnSpPr>
            <p:nvPr/>
          </p:nvCxnSpPr>
          <p:spPr bwMode="auto">
            <a:xfrm>
              <a:off x="3257" y="271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12"/>
            <p:cNvCxnSpPr>
              <a:cxnSpLocks noChangeShapeType="1"/>
            </p:cNvCxnSpPr>
            <p:nvPr/>
          </p:nvCxnSpPr>
          <p:spPr bwMode="auto">
            <a:xfrm>
              <a:off x="3437" y="145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13"/>
            <p:cNvCxnSpPr>
              <a:cxnSpLocks noChangeShapeType="1"/>
            </p:cNvCxnSpPr>
            <p:nvPr/>
          </p:nvCxnSpPr>
          <p:spPr bwMode="auto">
            <a:xfrm>
              <a:off x="3437" y="415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14"/>
            <p:cNvCxnSpPr>
              <a:cxnSpLocks noChangeShapeType="1"/>
            </p:cNvCxnSpPr>
            <p:nvPr/>
          </p:nvCxnSpPr>
          <p:spPr bwMode="auto">
            <a:xfrm>
              <a:off x="5237" y="145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15"/>
            <p:cNvCxnSpPr>
              <a:cxnSpLocks noChangeShapeType="1"/>
            </p:cNvCxnSpPr>
            <p:nvPr/>
          </p:nvCxnSpPr>
          <p:spPr bwMode="auto">
            <a:xfrm>
              <a:off x="5237" y="271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6"/>
            <p:cNvCxnSpPr>
              <a:cxnSpLocks noChangeShapeType="1"/>
            </p:cNvCxnSpPr>
            <p:nvPr/>
          </p:nvCxnSpPr>
          <p:spPr bwMode="auto">
            <a:xfrm>
              <a:off x="5237" y="415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7900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Стратегічна модель Портера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989" y="1621766"/>
            <a:ext cx="6863319" cy="363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56382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стратегії </a:t>
            </a:r>
            <a:r>
              <a:rPr lang="uk-UA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нішерів</a:t>
            </a:r>
            <a:endParaRPr lang="uk-UA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За класифікацією </a:t>
            </a:r>
            <a:r>
              <a:rPr lang="uk-UA" i="1" dirty="0"/>
              <a:t>M. Портера, </a:t>
            </a:r>
            <a:r>
              <a:rPr lang="uk-UA" dirty="0"/>
              <a:t>стратегія ринкової ніші, яка ще називається стратегією фокусування або</a:t>
            </a:r>
            <a:r>
              <a:rPr lang="uk-UA" i="1" dirty="0"/>
              <a:t> </a:t>
            </a:r>
            <a:r>
              <a:rPr lang="uk-UA" dirty="0"/>
              <a:t>концентрації, є різновидом конкурентних стратегій фірми поряд </a:t>
            </a:r>
            <a:r>
              <a:rPr lang="uk-UA" i="1" dirty="0"/>
              <a:t>із стратегіями </a:t>
            </a:r>
            <a:r>
              <a:rPr lang="uk-UA" dirty="0"/>
              <a:t>цінового лідерства і диференціації.</a:t>
            </a:r>
          </a:p>
          <a:p>
            <a:pPr lvl="0"/>
            <a:r>
              <a:rPr lang="uk-UA" dirty="0"/>
              <a:t>За класифікаційною </a:t>
            </a:r>
            <a:r>
              <a:rPr lang="uk-UA" i="1" dirty="0"/>
              <a:t>ознакою </a:t>
            </a:r>
            <a:r>
              <a:rPr lang="uk-UA" dirty="0"/>
              <a:t>вибору цільового ринку фірми стратегія ринкової ніші, </a:t>
            </a:r>
            <a:r>
              <a:rPr lang="uk-UA" i="1" dirty="0"/>
              <a:t>яка ще </a:t>
            </a:r>
            <a:r>
              <a:rPr lang="uk-UA" dirty="0"/>
              <a:t>має назву стратегії </a:t>
            </a:r>
            <a:r>
              <a:rPr lang="uk-UA" dirty="0" err="1"/>
              <a:t>односегментної</a:t>
            </a:r>
            <a:r>
              <a:rPr lang="uk-UA" dirty="0"/>
              <a:t> концентрації, протистоїть стратегіям сегментної, товарної, селективної спеціалізації та стратегії повного охоплення ринку.</a:t>
            </a:r>
          </a:p>
          <a:p>
            <a:pPr lvl="0"/>
            <a:r>
              <a:rPr lang="uk-UA" dirty="0"/>
              <a:t>Якщо розглядати маркетингові стратегії з точки зору рівня сегмен­тації ринку, </a:t>
            </a:r>
            <a:r>
              <a:rPr lang="uk-UA" i="1" dirty="0"/>
              <a:t>то </a:t>
            </a:r>
            <a:r>
              <a:rPr lang="uk-UA" dirty="0"/>
              <a:t>стратегія ринкової ніші (або стратегія концентрованого маркетингу) протистоїть стратегіям недиференційованого і диферен­ційованого маркетингу.</a:t>
            </a:r>
          </a:p>
          <a:p>
            <a:pPr lvl="0"/>
            <a:r>
              <a:rPr lang="uk-UA" dirty="0"/>
              <a:t>Як різновид конкурентних стратегій фірми, за класифікацією Ф. </a:t>
            </a:r>
            <a:r>
              <a:rPr lang="uk-UA" dirty="0" err="1"/>
              <a:t>Котлера</a:t>
            </a:r>
            <a:r>
              <a:rPr lang="uk-UA" dirty="0"/>
              <a:t>, стратегії ринкової ніші є альтернативною щодо стратегій ринкового лідера, </a:t>
            </a:r>
            <a:r>
              <a:rPr lang="uk-UA" dirty="0" err="1"/>
              <a:t>челенджера</a:t>
            </a:r>
            <a:r>
              <a:rPr lang="uk-UA" dirty="0"/>
              <a:t> та послідовника.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919870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6762"/>
            <a:ext cx="10515600" cy="5340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u="sng" dirty="0"/>
              <a:t>Вибираючи стратегію ринкової ніші, необхідно враховувати такі основні фактори:</a:t>
            </a:r>
          </a:p>
          <a:p>
            <a:pPr lvl="0"/>
            <a:r>
              <a:rPr lang="uk-UA" dirty="0"/>
              <a:t>Конкуренцію;</a:t>
            </a:r>
          </a:p>
          <a:p>
            <a:pPr lvl="0"/>
            <a:r>
              <a:rPr lang="uk-UA" dirty="0"/>
              <a:t>цільовий ринок;</a:t>
            </a:r>
          </a:p>
          <a:p>
            <a:pPr lvl="0"/>
            <a:r>
              <a:rPr lang="uk-UA" dirty="0"/>
              <a:t>власні можливості фірми щодо формування конкурентної переваги;</a:t>
            </a:r>
          </a:p>
          <a:p>
            <a:pPr lvl="0"/>
            <a:r>
              <a:rPr lang="uk-UA" dirty="0"/>
              <a:t>особливості позиціонування, тобто представлення товару споживачам.</a:t>
            </a:r>
          </a:p>
          <a:p>
            <a:pPr marL="0" indent="0">
              <a:buNone/>
            </a:pPr>
            <a:r>
              <a:rPr lang="uk-UA" b="1" u="sng" dirty="0"/>
              <a:t>Обрана ринкова ніша має забезпечувати фірмі:</a:t>
            </a:r>
          </a:p>
          <a:p>
            <a:pPr lvl="0"/>
            <a:r>
              <a:rPr lang="uk-UA" dirty="0"/>
              <a:t>прибутковість;</a:t>
            </a:r>
          </a:p>
          <a:p>
            <a:pPr lvl="0"/>
            <a:r>
              <a:rPr lang="uk-UA" dirty="0"/>
              <a:t>потенціал росту (ринкова перспективність);</a:t>
            </a:r>
          </a:p>
          <a:p>
            <a:pPr lvl="0"/>
            <a:r>
              <a:rPr lang="uk-UA" dirty="0"/>
              <a:t>відповідність ресурсним можливостям фірми;</a:t>
            </a:r>
          </a:p>
          <a:p>
            <a:pPr lvl="0"/>
            <a:r>
              <a:rPr lang="uk-UA" dirty="0"/>
              <a:t>низький ризик конкуренції;</a:t>
            </a:r>
          </a:p>
          <a:p>
            <a:pPr lvl="0"/>
            <a:r>
              <a:rPr lang="uk-UA" dirty="0"/>
              <a:t>спроможність фірми відстояти свої ринкові позиції в ніші.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3969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 стратегії ринкової ніші в класифікаційній </a:t>
            </a: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  </a:t>
            </a: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 </a:t>
            </a: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126164"/>
              </p:ext>
            </p:extLst>
          </p:nvPr>
        </p:nvGraphicFramePr>
        <p:xfrm>
          <a:off x="1095554" y="1690685"/>
          <a:ext cx="9877246" cy="48770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8152"/>
                <a:gridCol w="5909094"/>
              </a:tblGrid>
              <a:tr h="223384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Класифікаційна ознака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Різновиди маркетингових стратегій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67">
                <a:tc rowSpan="3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За різновидом конкурентних переваг (за класифікацією М. Портера)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ринкової ніші (стратегія фокусування)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цінового лідерства</a:t>
                      </a:r>
                      <a:endParaRPr lang="uk-UA" sz="1800" b="1" i="1" ker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диференціації 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67">
                <a:tc rowSpan="5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За принципом вибору цільового ринку фірми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ринкової ніші (стратегія одно сегментної концентрації)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товарної спеціалізації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сегментної спеціалізації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селективної спеціалізації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повного охоплення ринку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67">
                <a:tc rowSpan="3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За рівнем сегментації ринку збуту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ринкової ніші (стратегія концентрованого маркетингу)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недиференційованого маркетингу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диференційованого маркетингу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row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Конкурентні позиції фірми на ринку (за класифікацією Ф. Котлера)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ринкової ніші (стратегія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нішера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ринкового лідера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челенджера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3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послідовника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5134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67192"/>
          </a:xfrm>
        </p:spPr>
        <p:txBody>
          <a:bodyPr>
            <a:no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співвідношення темпів зростання фірми-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нішера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темпів росту безпосередньо ніші виділяють такі різновиди маркетингових стратегій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стратегію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підтримання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позицій; стратегію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стратегію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виходу за межі ніші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стратегію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лідерства в ніші.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226358"/>
              </p:ext>
            </p:extLst>
          </p:nvPr>
        </p:nvGraphicFramePr>
        <p:xfrm>
          <a:off x="1311216" y="2053088"/>
          <a:ext cx="9402793" cy="3175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7390"/>
                <a:gridCol w="3317390"/>
                <a:gridCol w="2768013"/>
              </a:tblGrid>
              <a:tr h="7052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росту фірми-</a:t>
                      </a:r>
                      <a:r>
                        <a:rPr lang="uk-UA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нішера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Темпи зростання ніші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0520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зменшуються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збільшуються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52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Зменшується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підтримання позицій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інтеграції</a:t>
                      </a:r>
                      <a:endParaRPr lang="uk-U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52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Прискорений</a:t>
                      </a:r>
                      <a:endParaRPr lang="uk-UA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виходу за межі ніші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лідерства в ніші</a:t>
                      </a:r>
                      <a:endParaRPr lang="uk-UA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32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982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Стратегічні рекомендації Портера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090" y="122495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. </a:t>
            </a:r>
            <a:r>
              <a:rPr lang="uk-UA" dirty="0"/>
              <a:t>Виходячи зі своєї моделі, М. Портер пропонує три різновиди стратегій, які можуть забезпечити стратегічному господарському підрозділу конкурентний успіх на </a:t>
            </a:r>
            <a:r>
              <a:rPr lang="uk-UA" dirty="0" smtClean="0"/>
              <a:t>ринку:</a:t>
            </a:r>
            <a:endParaRPr lang="uk-UA" dirty="0"/>
          </a:p>
          <a:p>
            <a:pPr lvl="0"/>
            <a:r>
              <a:rPr lang="uk-UA" dirty="0"/>
              <a:t>лідерство у сфері затрат (стратегія цінового лідерства);</a:t>
            </a:r>
          </a:p>
          <a:p>
            <a:pPr lvl="0"/>
            <a:r>
              <a:rPr lang="uk-UA" dirty="0"/>
              <a:t>стратегія диференціації;</a:t>
            </a:r>
          </a:p>
          <a:p>
            <a:pPr lvl="0"/>
            <a:r>
              <a:rPr lang="uk-UA" dirty="0"/>
              <a:t>стратегія концентрації (ринкової ніші).</a:t>
            </a:r>
          </a:p>
          <a:p>
            <a:r>
              <a:rPr lang="uk-UA" b="1" dirty="0"/>
              <a:t>Стратегія цінового лідерства</a:t>
            </a:r>
            <a:r>
              <a:rPr lang="uk-UA" dirty="0"/>
              <a:t> орієнтує підприємство на всебічне зменшення витрат виробництва й обігу для того, щоб досягти найменшого рівня витрат по галузі.</a:t>
            </a:r>
          </a:p>
          <a:p>
            <a:pPr marL="0" indent="0">
              <a:buNone/>
            </a:pPr>
            <a:r>
              <a:rPr lang="uk-UA" dirty="0"/>
              <a:t>Структура стратегії цінового лідерства має такий вигляд</a:t>
            </a:r>
            <a:r>
              <a:rPr lang="uk-UA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838" y="5400137"/>
            <a:ext cx="6082791" cy="8847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849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Порівняльна характеристика стратегій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Портера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485164"/>
              </p:ext>
            </p:extLst>
          </p:nvPr>
        </p:nvGraphicFramePr>
        <p:xfrm>
          <a:off x="1552755" y="1604512"/>
          <a:ext cx="9316527" cy="4305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9406"/>
                <a:gridCol w="2923498"/>
                <a:gridCol w="1887602"/>
                <a:gridCol w="2866021"/>
              </a:tblGrid>
              <a:tr h="186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Шляхи реалізації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4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Цінове лідерство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Економія на масштабах виробництва.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Спрощення дизайну.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 ефективності процесу виробництва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Створюються високі вхідні бар'єри на ринок збуту фірми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звуження ринку збуту.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цінової війни.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Складність підтримання низьких витрат протя­гом тривалого часу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4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Диферент-ціація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Надання товару таких якостей, які відрізняти­муть його від конкурент­них товарів та будуть важ­ливими для споживача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Створюється певний висо­кий імідж то­вару і фірми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функціо­нальної конкуренції.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Великі витрати.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 висока ціна на диференційований товар може бути неприйнят­ною для споживача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40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Концент-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рація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Зосередження на одному сегменті.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 іміджу високого професіоналізму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 розу­міння потреб сегмента.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Імідж.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концентрації зусиль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скорочення цільового сегмента.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видової кон­куренції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54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Портера може бути трансформована в матрицю 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544811"/>
              </p:ext>
            </p:extLst>
          </p:nvPr>
        </p:nvGraphicFramePr>
        <p:xfrm>
          <a:off x="2165229" y="1906439"/>
          <a:ext cx="7953556" cy="3027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1320"/>
                <a:gridCol w="2911118"/>
                <a:gridCol w="2911118"/>
              </a:tblGrid>
              <a:tr h="599338">
                <a:tc rowSpan="2">
                  <a:txBody>
                    <a:bodyPr/>
                    <a:lstStyle/>
                    <a:p>
                      <a:pPr indent="1803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Стратегічна ціль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Конкурентні переваги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993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Ціна</a:t>
                      </a:r>
                      <a:endParaRPr lang="uk-UA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Диференціація</a:t>
                      </a:r>
                      <a:endParaRPr lang="uk-UA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9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 галузь</a:t>
                      </a:r>
                      <a:endParaRPr lang="uk-UA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Цінове лідерство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Лідерство в диференціації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298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 сегмент ринку</a:t>
                      </a:r>
                      <a:endParaRPr lang="uk-UA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Концентрація на ціні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Концентрація на диференціації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97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40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Стратегічне положення і стратегічні альтернативи СГП фірми відповідно до матриці Бостонської консультативної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542091"/>
              </p:ext>
            </p:extLst>
          </p:nvPr>
        </p:nvGraphicFramePr>
        <p:xfrm>
          <a:off x="1233577" y="947312"/>
          <a:ext cx="9592574" cy="4903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929"/>
                <a:gridCol w="3692105"/>
                <a:gridCol w="4813540"/>
              </a:tblGrid>
              <a:tr h="162603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Темпи росту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ринку збуту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Відносна ринкова частка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6260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Висока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Низька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603">
                <a:tc rowSpan="8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Високі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r>
                        <a:rPr lang="uk-UA" sz="1000" dirty="0">
                          <a:solidFill>
                            <a:srgbClr val="FF0000"/>
                          </a:solidFill>
                          <a:effectLst/>
                        </a:rPr>
                        <a:t>"ЗІРКИ".</a:t>
                      </a:r>
                      <a:endParaRPr lang="uk-UA" sz="1100" b="1" i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FF0000"/>
                          </a:solidFill>
                          <a:effectLst/>
                        </a:rPr>
                        <a:t>"ЗНАКИ ПИТАННЯ".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Ринкові лідери.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Перспективний ринок збуту.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Перспективний ринок збуту.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Невеликі прибутки.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Приносять прибутки.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Незначна ринкова частка.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3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Потребують значних інвестицій. 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Стратегічні альтернативи:</a:t>
                      </a:r>
                      <a:endParaRPr lang="uk-UA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Потребують значних інвестицій. 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Стратегічні альтернативи:</a:t>
                      </a:r>
                      <a:endParaRPr lang="uk-UA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Підтримання досягнутих позицій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Стратегія розвитку, інтенсифікації зусиль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Стратегія "збору урожаю".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60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Стратегія елімінації.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603">
                <a:tc row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Низькі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FF0000"/>
                          </a:solidFill>
                          <a:effectLst/>
                        </a:rPr>
                        <a:t>"ДІЙНІ КОРОВИ".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FF0000"/>
                          </a:solidFill>
                          <a:effectLst/>
                        </a:rPr>
                        <a:t>"СОБАКИ".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Високі прибутки.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Неперспективний ринок збуту.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Невеликі потреби в інвестуванні.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Низькі прибутки.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674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Ринок збуту зменшується.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Низька конкурентоспроможність.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Стратегічні альтернативи:</a:t>
                      </a:r>
                      <a:endParaRPr lang="uk-UA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Слабкі ринкові позиції.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17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Підтримання конкурентних переваг.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Стратегія "збору урожаю"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</a:rPr>
                        <a:t>Стратегічні альтернативи:</a:t>
                      </a:r>
                      <a:endParaRPr lang="uk-UA" sz="1200" b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Елімінація. Стратегія розвитку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689" marR="246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38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стратегії згідно з матрицею Бостонської консультативної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031079"/>
              </p:ext>
            </p:extLst>
          </p:nvPr>
        </p:nvGraphicFramePr>
        <p:xfrm>
          <a:off x="1975449" y="1949570"/>
          <a:ext cx="8643668" cy="4071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1074"/>
                <a:gridCol w="1420606"/>
                <a:gridCol w="3655461"/>
                <a:gridCol w="1946527"/>
              </a:tblGrid>
              <a:tr h="64063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Стратегія</a:t>
                      </a:r>
                      <a:endParaRPr lang="uk-UA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Обсяг необхідних інвестицій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Сутність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Застосовується для: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857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Інтенсифікація зусиль (BUILD)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Найбільший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Вкладання коштів у маркетингову діяльність з метою підвищення ринкової частки стратегічного господарського підрозділу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Перспективних "знаків питання".</a:t>
                      </a:r>
                      <a:endParaRPr lang="uk-UA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Перспективних "собак"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7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Підтримання конкурентних переваг (HOLD)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Великий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Вкладання коштів у маркетингову діяльність з метою збереження ринкової частки стратегічного господарського підрозділу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"Зірок".</a:t>
                      </a:r>
                      <a:endParaRPr lang="uk-UA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Сильних "дійних корів"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4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Збір урожаю (HARVEST)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Незначний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Зменшення маркетингових</a:t>
                      </a:r>
                      <a:endParaRPr lang="uk-UA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зусиль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Слабких "дійних корів".</a:t>
                      </a:r>
                      <a:endParaRPr lang="uk-UA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Неперспективних “знаків питання".</a:t>
                      </a:r>
                      <a:endParaRPr lang="uk-UA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"Собак"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0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Елімінація (DIVEST)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Нульовий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Виключення стратегічного гос­подарського підрозділу зі скла­ду портфеля бізнесу фірми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Неперспективних "знаків питання", "собак"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725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Показники, які відтворюють сутність факторів "привабливість ринку" і "конкурентоспроможність" </a:t>
            </a: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(під час побудови матриці "Мак </a:t>
            </a:r>
            <a:r>
              <a:rPr lang="uk-UA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Кінсі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Дженерал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Електрик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19833"/>
              </p:ext>
            </p:extLst>
          </p:nvPr>
        </p:nvGraphicFramePr>
        <p:xfrm>
          <a:off x="1302589" y="1690686"/>
          <a:ext cx="9670211" cy="4313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89585"/>
                <a:gridCol w="4580626"/>
              </a:tblGrid>
              <a:tr h="23944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90575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</a:t>
                      </a:r>
                      <a:endParaRPr lang="uk-UA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38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Привабливість ринку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Конкурентоспроможність СГП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Показники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Місткість ринку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Якість товару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indent="889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♦ національне виробництво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Абсолютна ринкова частка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indent="889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♦ сальдо експорту-імпорту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Відносна ринкова частка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Темпи зростання ринку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Привабливість асортименту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Рентабельність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Ефективність каналів збуту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Рівень конкуренції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Ефективність рекламної діяльності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♦ кількість конкурентів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Рівень ціни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♦ концентрація конкурентів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Фінансові ресурси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752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♦ ринкова частка найбільших конкурентів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Виробничі можливості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Розмір необхідних інвестицій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Ризик ринку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87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Наявність і доступність матеріально-технічних ресурсів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Державне регулювання ринку</a:t>
                      </a:r>
                      <a:endParaRPr lang="uk-U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0638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2666</Words>
  <Application>Microsoft Office PowerPoint</Application>
  <PresentationFormat>Широкоэкранный</PresentationFormat>
  <Paragraphs>477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Times New Roman</vt:lpstr>
      <vt:lpstr>Тема Office</vt:lpstr>
      <vt:lpstr>МАРКЕТИНГОВЕ УПРАВЛІННЯ ПОРТФЕЛЕМ БІЗНЕСУ ФІРМИ</vt:lpstr>
      <vt:lpstr>Інструментарій маркетингового аналізу портфеля бізнесу фірми</vt:lpstr>
      <vt:lpstr>Стратегічна модель Портера</vt:lpstr>
      <vt:lpstr>Стратегічні рекомендації Портера</vt:lpstr>
      <vt:lpstr>Порівняльна характеристика стратегій Портера</vt:lpstr>
      <vt:lpstr>Модель Портера може бути трансформована в матрицю </vt:lpstr>
      <vt:lpstr>Стратегічне положення і стратегічні альтернативи СГП фірми відповідно до матриці Бостонської консультативної групи</vt:lpstr>
      <vt:lpstr>Маркетингові стратегії згідно з матрицею Бостонської консультативної групи</vt:lpstr>
      <vt:lpstr>Показники, які відтворюють сутність факторів "привабливість ринку" і "конкурентоспроможність"  (під час побудови матриці "Мак Кінсі — Дженерал Електрик")</vt:lpstr>
      <vt:lpstr>Виділення стратегічних зон у матриці "Мак Кінсі"</vt:lpstr>
      <vt:lpstr>Види маркетингових стратегій за матрицею "Мак Кінсі"</vt:lpstr>
      <vt:lpstr>Характеристика і маркетингові альтернативи стратегічних зон за матрицею "Мак Кінсі"</vt:lpstr>
      <vt:lpstr> МАРКЕТИНГОВІ СТРАТЕГІЇ ДИФЕРЕНЦІАЦІЇ І ПОЗИЦІОНУВАННЯ </vt:lpstr>
      <vt:lpstr> Основні напрями та показники диференціації </vt:lpstr>
      <vt:lpstr> Стратегії позиціонування: </vt:lpstr>
      <vt:lpstr>Найпоширеніші помилки під час застосування стратегії позиціонуван­ня </vt:lpstr>
      <vt:lpstr>МАРКЕТИНГОВІ КОНКУРЕНТНІ СТРАТЕГІЇ </vt:lpstr>
      <vt:lpstr>Сутність і класифікація маркетингових конкурентних стратегій</vt:lpstr>
      <vt:lpstr> Різновиди конкурентних позицій фірми (за А. Літлом) </vt:lpstr>
      <vt:lpstr>Ф. Котлер виділяє чотири різновиди маркетингових конкурентних стратегій: </vt:lpstr>
      <vt:lpstr>Різновиди маркетингових стратегій ринкового лідера: </vt:lpstr>
      <vt:lpstr>Різновиди маркетингових стратегій ринкового лідера </vt:lpstr>
      <vt:lpstr>Найбільш загальні фактори, які сприяють утриманню позицій ринко­вого лідерства </vt:lpstr>
      <vt:lpstr>Захисні стратегії ринкового лідера поділяють на такі різновиди: позиційний захист, фланговий захист, упереджувальний захист, контрнаступ, мобільний захист, відступ. </vt:lpstr>
      <vt:lpstr>Презентация PowerPoint</vt:lpstr>
      <vt:lpstr>Маркетингові стратегії челенджерів </vt:lpstr>
      <vt:lpstr>Маркетингові стратегії наступу челенджерів поділяють на такі різновиди: фронтальний наступ; фланговий наступ; обхідний наступ. </vt:lpstr>
      <vt:lpstr>Маркетингові критерії для оцінки стратегії наступу з позиції фірми-челенджера</vt:lpstr>
      <vt:lpstr>Маркетингові стратегії послідовників</vt:lpstr>
      <vt:lpstr>Маркетингові стратегії нішерів</vt:lpstr>
      <vt:lpstr>Презентация PowerPoint</vt:lpstr>
      <vt:lpstr>Місце стратегії ринкової ніші в класифікаційній структурі  маркетингових стратегій</vt:lpstr>
      <vt:lpstr>Залежно від співвідношення темпів зростання фірми-нішера та темпів росту безпосередньо ніші виділяють такі різновиди маркетингових стратегій: стратегію підтримання позицій; стратегію інтеграції; стратегію виходу за межі ніші; стратегію лідерства в ніші.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МАРКЕТИНГОВІ СТРАТЕГІЇ ДИФЕРЕНЦІАЦІЇ І ПОЗИЦІОНУВАННЯ </dc:title>
  <dc:creator>Пащенко Ольга Петрівна</dc:creator>
  <cp:lastModifiedBy>Пащенко Ольга Петрівна</cp:lastModifiedBy>
  <cp:revision>46</cp:revision>
  <dcterms:created xsi:type="dcterms:W3CDTF">2024-03-18T08:19:27Z</dcterms:created>
  <dcterms:modified xsi:type="dcterms:W3CDTF">2024-03-19T07:29:40Z</dcterms:modified>
</cp:coreProperties>
</file>