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  <p:sldMasterId id="2147483650" r:id="rId2"/>
  </p:sldMasterIdLst>
  <p:notesMasterIdLst>
    <p:notesMasterId r:id="rId36"/>
  </p:notesMasterIdLst>
  <p:sldIdLst>
    <p:sldId id="256" r:id="rId3"/>
    <p:sldId id="264" r:id="rId4"/>
    <p:sldId id="265" r:id="rId5"/>
    <p:sldId id="276" r:id="rId6"/>
    <p:sldId id="266" r:id="rId7"/>
    <p:sldId id="288" r:id="rId8"/>
    <p:sldId id="268" r:id="rId9"/>
    <p:sldId id="287" r:id="rId10"/>
    <p:sldId id="289" r:id="rId11"/>
    <p:sldId id="290" r:id="rId12"/>
    <p:sldId id="293" r:id="rId13"/>
    <p:sldId id="294" r:id="rId14"/>
    <p:sldId id="296" r:id="rId15"/>
    <p:sldId id="297" r:id="rId16"/>
    <p:sldId id="300" r:id="rId17"/>
    <p:sldId id="301" r:id="rId18"/>
    <p:sldId id="302" r:id="rId19"/>
    <p:sldId id="303" r:id="rId20"/>
    <p:sldId id="304" r:id="rId21"/>
    <p:sldId id="305" r:id="rId22"/>
    <p:sldId id="306" r:id="rId23"/>
    <p:sldId id="307" r:id="rId24"/>
    <p:sldId id="308" r:id="rId25"/>
    <p:sldId id="309" r:id="rId26"/>
    <p:sldId id="310" r:id="rId27"/>
    <p:sldId id="311" r:id="rId28"/>
    <p:sldId id="312" r:id="rId29"/>
    <p:sldId id="314" r:id="rId30"/>
    <p:sldId id="315" r:id="rId31"/>
    <p:sldId id="316" r:id="rId32"/>
    <p:sldId id="317" r:id="rId33"/>
    <p:sldId id="319" r:id="rId34"/>
    <p:sldId id="320" r:id="rId35"/>
  </p:sldIdLst>
  <p:sldSz cx="9144000" cy="6858000" type="screen4x3"/>
  <p:notesSz cx="6858000" cy="9144000"/>
  <p:defaultTextStyle>
    <a:defPPr marR="0" algn="l" rtl="0">
      <a:lnSpc>
        <a:spcPct val="100000"/>
      </a:lnSpc>
      <a:spcBef>
        <a:spcPts val="0"/>
      </a:spcBef>
      <a:spcAft>
        <a:spcPts val="0"/>
      </a:spcAft>
    </a:defPPr>
    <a:lvl1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1pPr>
    <a:lvl2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2pPr>
    <a:lvl3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3pPr>
    <a:lvl4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4pPr>
    <a:lvl5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5pPr>
    <a:lvl6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6pPr>
    <a:lvl7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7pPr>
    <a:lvl8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8pPr>
    <a:lvl9pPr marR="0" algn="l" rtl="0">
      <a:lnSpc>
        <a:spcPct val="100000"/>
      </a:lnSpc>
      <a:spcBef>
        <a:spcPts val="0"/>
      </a:spcBef>
      <a:spcAft>
        <a:spcPts val="0"/>
      </a:spcAft>
      <a:buNone/>
      <a:defRPr sz="1400" b="0" i="0" u="none" strike="noStrike" cap="none" baseline="0">
        <a:solidFill>
          <a:srgbClr val="000000"/>
        </a:solidFill>
        <a:latin typeface="Arial"/>
        <a:ea typeface="Arial"/>
        <a:cs typeface="Arial"/>
        <a:sym typeface="Arial"/>
        <a:rtl val="0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1614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theme" Target="theme/them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8" Type="http://schemas.openxmlformats.org/officeDocument/2006/relationships/slide" Target="slides/slide6.xml"/><Relationship Id="rId3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Shape 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2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3" name="Shape 3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4" name="Shape 4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5" name="Shape 5"/>
          <p:cNvSpPr/>
          <p:nvPr/>
        </p:nvSpPr>
        <p:spPr>
          <a:xfrm>
            <a:off x="0" y="0"/>
            <a:ext cx="6858000" cy="9144000"/>
          </a:xfrm>
          <a:prstGeom prst="roundRect">
            <a:avLst>
              <a:gd name="adj" fmla="val 5"/>
            </a:avLst>
          </a:prstGeom>
          <a:solidFill>
            <a:srgbClr val="FFFFFF"/>
          </a:solidFill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" name="Shape 6"/>
          <p:cNvSpPr/>
          <p:nvPr/>
        </p:nvSpPr>
        <p:spPr>
          <a:xfrm>
            <a:off x="0" y="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7" name="Shape 7"/>
          <p:cNvSpPr/>
          <p:nvPr/>
        </p:nvSpPr>
        <p:spPr>
          <a:xfrm>
            <a:off x="3886200" y="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8" name="Shape 8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5650" cy="3422649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sq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9" name="Shape 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/>
          <a:lstStyle>
            <a:lvl1pPr>
              <a:spcBef>
                <a:spcPts val="0"/>
              </a:spcBef>
              <a:defRPr/>
            </a:lvl1pPr>
            <a:lvl2pPr>
              <a:spcBef>
                <a:spcPts val="0"/>
              </a:spcBef>
              <a:defRPr/>
            </a:lvl2pPr>
            <a:lvl3pPr>
              <a:spcBef>
                <a:spcPts val="0"/>
              </a:spcBef>
              <a:defRPr/>
            </a:lvl3pPr>
            <a:lvl4pPr>
              <a:spcBef>
                <a:spcPts val="0"/>
              </a:spcBef>
              <a:defRPr/>
            </a:lvl4pPr>
            <a:lvl5pPr>
              <a:spcBef>
                <a:spcPts val="0"/>
              </a:spcBef>
              <a:defRPr/>
            </a:lvl5pPr>
            <a:lvl6pPr>
              <a:spcBef>
                <a:spcPts val="0"/>
              </a:spcBef>
              <a:defRPr/>
            </a:lvl6pPr>
            <a:lvl7pPr>
              <a:spcBef>
                <a:spcPts val="0"/>
              </a:spcBef>
              <a:defRPr/>
            </a:lvl7pPr>
            <a:lvl8pPr>
              <a:spcBef>
                <a:spcPts val="0"/>
              </a:spcBef>
              <a:defRPr/>
            </a:lvl8pPr>
            <a:lvl9pPr>
              <a:spcBef>
                <a:spcPts val="0"/>
              </a:spcBef>
              <a:defRPr/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1" name="Shape 11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49" cy="45085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100037"/>
      </p:ext>
    </p:extLst>
  </p:cSld>
  <p:clrMap bg1="lt1" tx1="dk1" bg2="dk2" tx2="lt2" accent1="accent1" accent2="accent2" accent3="accent3" accent4="accent4" accent5="accent5" accent6="accent6" hlink="hlink" folHlink="folHlink"/>
  <p:notesStyle/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Shape 33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34" name="Shape 34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35" name="Shape 35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 rt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36588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" name="Shape 136"/>
          <p:cNvSpPr txBox="1"/>
          <p:nvPr/>
        </p:nvSpPr>
        <p:spPr>
          <a:xfrm>
            <a:off x="3886200" y="8686800"/>
            <a:ext cx="2967037" cy="4524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 sz="1200" b="0" i="0" u="none" strike="noStrike" cap="none" baseline="0">
                <a:solidFill>
                  <a:srgbClr val="000000"/>
                </a:solidFill>
                <a:latin typeface="Tahoma"/>
                <a:ea typeface="Tahoma"/>
                <a:cs typeface="Tahoma"/>
                <a:sym typeface="Tahoma"/>
              </a:rPr>
              <a:t>2</a:t>
            </a:fld>
            <a:endParaRPr lang="en-US" sz="1200" b="0" i="0" u="none" strike="noStrike" cap="none" baseline="0">
              <a:solidFill>
                <a:srgbClr val="000000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  <p:sp>
        <p:nvSpPr>
          <p:cNvPr id="137" name="Shape 13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38" name="Shape 138"/>
          <p:cNvSpPr/>
          <p:nvPr/>
        </p:nvSpPr>
        <p:spPr>
          <a:xfrm>
            <a:off x="914400" y="4343400"/>
            <a:ext cx="5029199" cy="41148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39" name="Shape 139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50" cy="410845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645361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421683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45" name="Shape 145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46" name="Shape 146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9722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7238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4436" cy="41100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9300472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Shape 15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67238" cy="3424238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solidFill>
            <a:srgbClr val="FFFFFF"/>
          </a:solidFill>
          <a:ln w="9525" cap="flat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52" name="Shape 152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4436" cy="411003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53395340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84972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>
            <a:spLocks noGrp="1" noRot="1" noChangeAspect="1"/>
          </p:cNvSpPr>
          <p:nvPr>
            <p:ph type="sldImg" idx="2"/>
          </p:nvPr>
        </p:nvSpPr>
        <p:spPr>
          <a:xfrm>
            <a:off x="1144588" y="685800"/>
            <a:ext cx="4562475" cy="342265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>
            <a:solidFill>
              <a:srgbClr val="000000"/>
            </a:solidFill>
            <a:prstDash val="solid"/>
            <a:round/>
            <a:headEnd type="none" w="med" len="med"/>
            <a:tailEnd type="none" w="med" len="med"/>
          </a:ln>
        </p:spPr>
      </p:sp>
      <p:sp>
        <p:nvSpPr>
          <p:cNvPr id="168" name="Shape 168"/>
          <p:cNvSpPr txBox="1">
            <a:spLocks noGrp="1"/>
          </p:cNvSpPr>
          <p:nvPr>
            <p:ph type="body" idx="1"/>
          </p:nvPr>
        </p:nvSpPr>
        <p:spPr>
          <a:xfrm>
            <a:off x="914400" y="4343400"/>
            <a:ext cx="5022899" cy="4108500"/>
          </a:xfrm>
          <a:prstGeom prst="rect">
            <a:avLst/>
          </a:prstGeom>
        </p:spPr>
        <p:txBody>
          <a:bodyPr lIns="91425" tIns="91425" rIns="91425" bIns="91425" anchor="ctr" anchorCtr="0">
            <a:noAutofit/>
          </a:bodyPr>
          <a:lstStyle/>
          <a:p>
            <a:pPr>
              <a:spcBef>
                <a:spcPts val="0"/>
              </a:spcBef>
              <a:buNone/>
            </a:pPr>
            <a:endParaRPr/>
          </a:p>
        </p:txBody>
      </p:sp>
      <p:sp>
        <p:nvSpPr>
          <p:cNvPr id="169" name="Shape 169"/>
          <p:cNvSpPr txBox="1">
            <a:spLocks noGrp="1"/>
          </p:cNvSpPr>
          <p:nvPr>
            <p:ph type="sldNum" idx="12"/>
          </p:nvPr>
        </p:nvSpPr>
        <p:spPr>
          <a:xfrm>
            <a:off x="3886200" y="8686800"/>
            <a:ext cx="2965499" cy="450899"/>
          </a:xfrm>
          <a:prstGeom prst="rect">
            <a:avLst/>
          </a:prstGeom>
        </p:spPr>
        <p:txBody>
          <a:bodyPr lIns="90000" tIns="46800" rIns="90000" bIns="46800" anchor="b" anchorCtr="0">
            <a:noAutofit/>
          </a:bodyPr>
          <a:lstStyle/>
          <a:p>
            <a:pPr lvl="0">
              <a:spcBef>
                <a:spcPts val="0"/>
              </a:spcBef>
              <a:buClr>
                <a:srgbClr val="000000"/>
              </a:buClr>
              <a:buSzPct val="25000"/>
              <a:buFont typeface="Tahoma"/>
              <a:buNone/>
            </a:pPr>
            <a:fld id="{00000000-1234-1234-1234-123412341234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3042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Body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hape 13"/>
          <p:cNvSpPr txBox="1">
            <a:spLocks noGrp="1"/>
          </p:cNvSpPr>
          <p:nvPr>
            <p:ph type="title"/>
          </p:nvPr>
        </p:nvSpPr>
        <p:spPr>
          <a:xfrm>
            <a:off x="395287" y="260350"/>
            <a:ext cx="8418512" cy="1004887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14" name="Shape 14"/>
          <p:cNvSpPr txBox="1"/>
          <p:nvPr/>
        </p:nvSpPr>
        <p:spPr>
          <a:xfrm>
            <a:off x="395287" y="1484312"/>
            <a:ext cx="8348661" cy="467677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2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Для добавления текста щелкните мышью</a:t>
            </a:r>
          </a:p>
        </p:txBody>
      </p:sp>
      <p:sp>
        <p:nvSpPr>
          <p:cNvPr id="15" name="Shape 15"/>
          <p:cNvSpPr/>
          <p:nvPr/>
        </p:nvSpPr>
        <p:spPr>
          <a:xfrm>
            <a:off x="395287" y="6542087"/>
            <a:ext cx="2190750" cy="2476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6" name="Shape 16"/>
          <p:cNvSpPr/>
          <p:nvPr/>
        </p:nvSpPr>
        <p:spPr>
          <a:xfrm>
            <a:off x="5003800" y="6542087"/>
            <a:ext cx="2803524" cy="247649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7" name="Shape 17"/>
          <p:cNvSpPr txBox="1">
            <a:spLocks noGrp="1"/>
          </p:cNvSpPr>
          <p:nvPr>
            <p:ph type="sldNum" idx="12"/>
          </p:nvPr>
        </p:nvSpPr>
        <p:spPr>
          <a:xfrm>
            <a:off x="7885111" y="6542087"/>
            <a:ext cx="890587" cy="246062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>
            <a:lvl1pPr marL="0" marR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1100" b="0" i="1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5"/>
          <a:stretch>
            <a:fillRect/>
          </a:stretch>
        </a:blip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>
            <a:spLocks noGrp="1"/>
          </p:cNvSpPr>
          <p:nvPr>
            <p:ph type="title"/>
          </p:nvPr>
        </p:nvSpPr>
        <p:spPr>
          <a:xfrm>
            <a:off x="252412" y="115886"/>
            <a:ext cx="8677200" cy="6429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b" anchorCtr="0"/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1" name="Shape 21"/>
          <p:cNvSpPr txBox="1">
            <a:spLocks noGrp="1"/>
          </p:cNvSpPr>
          <p:nvPr>
            <p:ph type="body" idx="1"/>
          </p:nvPr>
        </p:nvSpPr>
        <p:spPr>
          <a:xfrm>
            <a:off x="244475" y="981075"/>
            <a:ext cx="8685300" cy="54657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/>
          <a:lstStyle>
            <a:lvl1pPr marL="342900" marR="0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defRPr/>
            </a:lvl1pPr>
            <a:lvl2pPr marL="742950" marR="0" indent="-28575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2pPr>
            <a:lvl3pPr marL="11430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3pPr>
            <a:lvl4pPr marL="1600200" marR="0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defRPr/>
            </a:lvl4pPr>
            <a:lvl5pPr marL="20574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5pPr>
            <a:lvl6pPr marL="25146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6pPr>
            <a:lvl7pPr marL="34290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7pPr>
            <a:lvl8pPr marL="48006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8pPr>
            <a:lvl9pPr marL="6629400" marR="0" indent="-2286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defRPr/>
            </a:lvl9pPr>
          </a:lstStyle>
          <a:p>
            <a:endParaRPr/>
          </a:p>
        </p:txBody>
      </p:sp>
      <p:sp>
        <p:nvSpPr>
          <p:cNvPr id="22" name="Shape 22"/>
          <p:cNvSpPr/>
          <p:nvPr/>
        </p:nvSpPr>
        <p:spPr>
          <a:xfrm>
            <a:off x="5148262" y="6534150"/>
            <a:ext cx="3379800" cy="19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23" name="Shape 23"/>
          <p:cNvSpPr txBox="1">
            <a:spLocks noGrp="1"/>
          </p:cNvSpPr>
          <p:nvPr>
            <p:ph type="sldNum" idx="12"/>
          </p:nvPr>
        </p:nvSpPr>
        <p:spPr>
          <a:xfrm>
            <a:off x="8604250" y="6534150"/>
            <a:ext cx="354000" cy="1905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>
            <a:lvl1pPr marL="0" marR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2400" b="0" i="0" u="none" strike="noStrike" cap="none" baseline="0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lang="en-US"/>
              <a:t>‹#›</a:t>
            </a:fld>
            <a:endParaRPr lang="en-US"/>
          </a:p>
        </p:txBody>
      </p:sp>
      <p:cxnSp>
        <p:nvCxnSpPr>
          <p:cNvPr id="24" name="Shape 24"/>
          <p:cNvCxnSpPr/>
          <p:nvPr/>
        </p:nvCxnSpPr>
        <p:spPr>
          <a:xfrm>
            <a:off x="293687" y="6496050"/>
            <a:ext cx="8569200" cy="1500"/>
          </a:xfrm>
          <a:prstGeom prst="straightConnector1">
            <a:avLst/>
          </a:prstGeom>
          <a:noFill/>
          <a:ln w="9525" cap="sq">
            <a:solidFill>
              <a:srgbClr val="CC0000"/>
            </a:solidFill>
            <a:prstDash val="solid"/>
            <a:miter/>
            <a:headEnd type="none" w="med" len="med"/>
            <a:tailEnd type="none" w="med" len="med"/>
          </a:ln>
        </p:spPr>
      </p:cxnSp>
      <p:sp>
        <p:nvSpPr>
          <p:cNvPr id="25" name="Shape 25"/>
          <p:cNvSpPr/>
          <p:nvPr/>
        </p:nvSpPr>
        <p:spPr>
          <a:xfrm>
            <a:off x="250825" y="6534150"/>
            <a:ext cx="3714899" cy="192000"/>
          </a:xfrm>
          <a:prstGeom prst="rect">
            <a:avLst/>
          </a:prstGeom>
          <a:noFill/>
          <a:ln>
            <a:noFill/>
          </a:ln>
        </p:spPr>
        <p:txBody>
          <a:bodyPr lIns="91425" tIns="45700" rIns="91425" bIns="45700" anchor="ctr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400" b="0" i="0" u="none" strike="noStrike" cap="none" baseline="0">
              <a:solidFill>
                <a:srgbClr val="FFFFFF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</p:sldLayoutIdLst>
  <p:hf sldNum="0" hdr="0" ftr="0" dt="0"/>
  <p:txStyles>
    <p:title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</p:titleStyle>
    <p:body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bodyStyle>
    <p:otherStyle>
      <a:defPPr marR="0" algn="l" rtl="0">
        <a:lnSpc>
          <a:spcPct val="100000"/>
        </a:lnSpc>
        <a:spcBef>
          <a:spcPts val="0"/>
        </a:spcBef>
        <a:spcAft>
          <a:spcPts val="0"/>
        </a:spcAft>
      </a:defPPr>
      <a:lvl1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1pPr>
      <a:lvl2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2pPr>
      <a:lvl3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3pPr>
      <a:lvl4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4pPr>
      <a:lvl5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5pPr>
      <a:lvl6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6pPr>
      <a:lvl7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7pPr>
      <a:lvl8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8pPr>
      <a:lvl9pPr marR="0" algn="l" rtl="0">
        <a:lnSpc>
          <a:spcPct val="100000"/>
        </a:lnSpc>
        <a:spcBef>
          <a:spcPts val="0"/>
        </a:spcBef>
        <a:spcAft>
          <a:spcPts val="0"/>
        </a:spcAft>
        <a:buNone/>
        <a:defRPr sz="1400" b="0" i="0" u="none" strike="noStrike" cap="none" baseline="0">
          <a:solidFill>
            <a:srgbClr val="000000"/>
          </a:solidFill>
          <a:latin typeface="Arial"/>
          <a:ea typeface="Arial"/>
          <a:cs typeface="Arial"/>
          <a:sym typeface="Arial"/>
          <a:rtl val="0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Shape 30"/>
          <p:cNvSpPr txBox="1"/>
          <p:nvPr/>
        </p:nvSpPr>
        <p:spPr>
          <a:xfrm>
            <a:off x="144780" y="2695575"/>
            <a:ext cx="8555355" cy="331025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Verdana"/>
              <a:buNone/>
            </a:pPr>
            <a:endParaRPr dirty="0"/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en-US" sz="2200" b="0" i="0" u="none" strike="noStrike" cap="none" baseline="0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</a:t>
            </a:r>
            <a:r>
              <a:rPr lang="en-US" sz="2200" b="0" i="0" u="none" strike="noStrike" cap="none" baseline="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baseline="0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маркетингової</a:t>
            </a:r>
            <a:r>
              <a:rPr lang="en-US" sz="2200" b="0" i="0" u="none" strike="noStrike" cap="none" baseline="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baseline="0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діяльності</a:t>
            </a:r>
            <a:r>
              <a:rPr lang="en-US" sz="2200" b="0" i="0" u="none" strike="noStrike" cap="none" baseline="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0" i="0" u="none" strike="noStrike" cap="none" baseline="0" dirty="0" err="1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підприємства</a:t>
            </a:r>
            <a:r>
              <a:rPr lang="en-US" sz="2200" b="0" i="0" u="none" strike="noStrike" cap="none" baseline="0" dirty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4572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000000"/>
              </a:buClr>
              <a:buSzPct val="100000"/>
              <a:buFont typeface="+mj-lt"/>
              <a:buAutoNum type="arabicPeriod"/>
            </a:pPr>
            <a:r>
              <a:rPr lang="uk-UA" sz="2200" b="0" i="0" u="none" strike="noStrike" cap="none" baseline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Маркетинговий аудит</a:t>
            </a:r>
            <a:r>
              <a:rPr lang="en-US" sz="2200" b="0" i="0" u="none" strike="noStrike" cap="none" baseline="0" dirty="0" smtClean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endParaRPr lang="en-US" sz="2200" b="0" i="0" u="none" strike="noStrike" cap="none" baseline="0" dirty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  <p:sp>
        <p:nvSpPr>
          <p:cNvPr id="31" name="Shape 31"/>
          <p:cNvSpPr txBox="1"/>
          <p:nvPr/>
        </p:nvSpPr>
        <p:spPr>
          <a:xfrm>
            <a:off x="143826" y="1483795"/>
            <a:ext cx="8999399" cy="980999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Verdana"/>
              <a:buNone/>
            </a:pPr>
            <a:r>
              <a:rPr lang="en-US" sz="3600" b="1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ТЕМА </a:t>
            </a:r>
            <a:r>
              <a:rPr lang="uk-UA" sz="3600" b="1" strike="noStrike" cap="none" baseline="0" dirty="0" smtClean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5</a:t>
            </a:r>
            <a:r>
              <a:rPr lang="en-US" sz="3600" b="1" u="none" strike="noStrike" cap="none" baseline="0" dirty="0" smtClean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endParaRPr lang="en-US" sz="3600" b="1" u="none" strike="noStrike" cap="none" baseline="0" dirty="0">
              <a:solidFill>
                <a:srgbClr val="00206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Verdana"/>
              <a:buNone/>
            </a:pPr>
            <a:r>
              <a:rPr lang="en-US" sz="3600" b="1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К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онтроль</a:t>
            </a:r>
            <a:r>
              <a:rPr lang="en-US" sz="3600" b="1" i="0" u="none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600" b="1" i="0" u="none" strike="noStrike" cap="none" baseline="0" dirty="0" err="1" smtClean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маркетингової</a:t>
            </a:r>
            <a:r>
              <a:rPr lang="en-US" sz="3600" b="1" i="0" u="none" strike="noStrike" cap="none" baseline="0" dirty="0" smtClean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діяльності</a:t>
            </a:r>
            <a:r>
              <a:rPr lang="en-US" sz="3600" b="1" i="0" u="none" strike="noStrike" cap="none" baseline="0" dirty="0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  </a:t>
            </a:r>
            <a:r>
              <a:rPr lang="en-US" sz="3600" b="1" i="0" u="none" strike="noStrike" cap="none" baseline="0" dirty="0" err="1">
                <a:solidFill>
                  <a:srgbClr val="002060"/>
                </a:solidFill>
                <a:latin typeface="Verdana"/>
                <a:ea typeface="Verdana"/>
                <a:cs typeface="Verdana"/>
                <a:sym typeface="Verdana"/>
              </a:rPr>
              <a:t>підприємства</a:t>
            </a:r>
            <a:endParaRPr lang="en-US" sz="3600" b="1" dirty="0">
              <a:solidFill>
                <a:srgbClr val="002060"/>
              </a:solidFill>
              <a:latin typeface="Verdana"/>
              <a:ea typeface="Verdana"/>
              <a:cs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15992" y="607155"/>
            <a:ext cx="7893169" cy="30008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4140" indent="457200" algn="just">
              <a:lnSpc>
                <a:spcPct val="150000"/>
              </a:lnSpc>
            </a:pPr>
            <a:r>
              <a:rPr lang="uk-UA" spc="-10" dirty="0" smtClean="0">
                <a:solidFill>
                  <a:srgbClr val="231F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Маркетинговий </a:t>
            </a:r>
            <a:r>
              <a:rPr lang="uk-UA" spc="-10" dirty="0">
                <a:solidFill>
                  <a:srgbClr val="231F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аудит, </a:t>
            </a:r>
            <a:r>
              <a:rPr lang="uk-UA" spc="-10" dirty="0" smtClean="0">
                <a:solidFill>
                  <a:srgbClr val="231F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дасть мож</a:t>
            </a:r>
            <a:r>
              <a:rPr lang="uk-UA" dirty="0" smtClean="0">
                <a:solidFill>
                  <a:srgbClr val="231F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ливість </a:t>
            </a:r>
            <a:r>
              <a:rPr lang="uk-UA" dirty="0">
                <a:solidFill>
                  <a:srgbClr val="231F2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відповісти і на такі питання:</a:t>
            </a:r>
            <a:endParaRPr lang="uk-UA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Чи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ефективна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робота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торгового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персоналу?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Де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як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підприємство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«заробляє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свої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гроші»?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Чи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має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підприємство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перспективи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залучення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нових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клієнтів?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Наскільки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прибуткові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чи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ні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укладені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угоди?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315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Якщо підприємство працює в декількох регіонах країни, то наскільки прибуткова її діяльність в кожному з них, для різних груп клієнтів, каналів руху товарів?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Наскільки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ефективні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заходи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щодо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стимулювання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збуту?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457200">
              <a:lnSpc>
                <a:spcPct val="150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Наскільки</a:t>
            </a:r>
            <a:r>
              <a:rPr lang="uk-UA" spc="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ефективно</a:t>
            </a:r>
            <a:r>
              <a:rPr lang="uk-UA" spc="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підприємство</a:t>
            </a:r>
            <a:r>
              <a:rPr lang="uk-UA" spc="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використовує</a:t>
            </a:r>
            <a:r>
              <a:rPr lang="uk-UA" spc="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наявні</a:t>
            </a:r>
            <a:r>
              <a:rPr lang="uk-UA" spc="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ресурси?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2271755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22693" y="428611"/>
            <a:ext cx="7996687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Маркетинговий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 </a:t>
            </a:r>
            <a:r>
              <a:rPr lang="uk-UA" u="sng" dirty="0">
                <a:solidFill>
                  <a:srgbClr val="231F20"/>
                </a:solidFill>
                <a:uFill>
                  <a:solidFill>
                    <a:srgbClr val="231F20"/>
                  </a:solidFill>
                </a:u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незалежним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методом глибокого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стратегічного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оперативного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діяльності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всієï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сукупності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маркетинговоï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активності підприємства.</a:t>
            </a:r>
            <a:endParaRPr lang="uk-UA" dirty="0"/>
          </a:p>
        </p:txBody>
      </p:sp>
      <p:grpSp>
        <p:nvGrpSpPr>
          <p:cNvPr id="3" name="Group 133"/>
          <p:cNvGrpSpPr>
            <a:grpSpLocks/>
          </p:cNvGrpSpPr>
          <p:nvPr/>
        </p:nvGrpSpPr>
        <p:grpSpPr>
          <a:xfrm>
            <a:off x="1362974" y="1432477"/>
            <a:ext cx="6098875" cy="3586223"/>
            <a:chOff x="266" y="266"/>
            <a:chExt cx="3831019" cy="2560930"/>
          </a:xfrm>
        </p:grpSpPr>
        <p:sp>
          <p:nvSpPr>
            <p:cNvPr id="4" name="Graphic 134"/>
            <p:cNvSpPr/>
            <p:nvPr/>
          </p:nvSpPr>
          <p:spPr>
            <a:xfrm>
              <a:off x="266" y="638746"/>
              <a:ext cx="1522095" cy="1922145"/>
            </a:xfrm>
            <a:custGeom>
              <a:avLst/>
              <a:gdLst/>
              <a:ahLst/>
              <a:cxnLst/>
              <a:rect l="l" t="t" r="r" b="b"/>
              <a:pathLst>
                <a:path w="1522095" h="1922145">
                  <a:moveTo>
                    <a:pt x="1518018" y="2895"/>
                  </a:moveTo>
                  <a:lnTo>
                    <a:pt x="1515122" y="2895"/>
                  </a:lnTo>
                  <a:lnTo>
                    <a:pt x="1515122" y="23165"/>
                  </a:lnTo>
                  <a:lnTo>
                    <a:pt x="1521637" y="23165"/>
                  </a:lnTo>
                  <a:lnTo>
                    <a:pt x="1521637" y="6515"/>
                  </a:lnTo>
                  <a:lnTo>
                    <a:pt x="1518018" y="6515"/>
                  </a:lnTo>
                  <a:lnTo>
                    <a:pt x="1518018" y="2895"/>
                  </a:lnTo>
                  <a:close/>
                </a:path>
                <a:path w="1522095" h="1922145">
                  <a:moveTo>
                    <a:pt x="1518018" y="0"/>
                  </a:moveTo>
                  <a:lnTo>
                    <a:pt x="1491957" y="0"/>
                  </a:lnTo>
                  <a:lnTo>
                    <a:pt x="1491957" y="6515"/>
                  </a:lnTo>
                  <a:lnTo>
                    <a:pt x="1515122" y="6515"/>
                  </a:lnTo>
                  <a:lnTo>
                    <a:pt x="1515122" y="2895"/>
                  </a:lnTo>
                  <a:lnTo>
                    <a:pt x="1518018" y="2895"/>
                  </a:lnTo>
                  <a:lnTo>
                    <a:pt x="1518018" y="0"/>
                  </a:lnTo>
                  <a:close/>
                </a:path>
                <a:path w="1522095" h="1922145">
                  <a:moveTo>
                    <a:pt x="1521637" y="2895"/>
                  </a:moveTo>
                  <a:lnTo>
                    <a:pt x="1518018" y="2895"/>
                  </a:lnTo>
                  <a:lnTo>
                    <a:pt x="1518018" y="6515"/>
                  </a:lnTo>
                  <a:lnTo>
                    <a:pt x="1521637" y="6515"/>
                  </a:lnTo>
                  <a:lnTo>
                    <a:pt x="1521637" y="2895"/>
                  </a:lnTo>
                  <a:close/>
                </a:path>
                <a:path w="1522095" h="1922145">
                  <a:moveTo>
                    <a:pt x="1471688" y="0"/>
                  </a:moveTo>
                  <a:lnTo>
                    <a:pt x="1444904" y="0"/>
                  </a:lnTo>
                  <a:lnTo>
                    <a:pt x="1444904" y="6515"/>
                  </a:lnTo>
                  <a:lnTo>
                    <a:pt x="1471688" y="6515"/>
                  </a:lnTo>
                  <a:lnTo>
                    <a:pt x="1471688" y="0"/>
                  </a:lnTo>
                  <a:close/>
                </a:path>
                <a:path w="1522095" h="1922145">
                  <a:moveTo>
                    <a:pt x="1425359" y="0"/>
                  </a:moveTo>
                  <a:lnTo>
                    <a:pt x="1398574" y="0"/>
                  </a:lnTo>
                  <a:lnTo>
                    <a:pt x="1398574" y="6515"/>
                  </a:lnTo>
                  <a:lnTo>
                    <a:pt x="1425359" y="6515"/>
                  </a:lnTo>
                  <a:lnTo>
                    <a:pt x="1425359" y="0"/>
                  </a:lnTo>
                  <a:close/>
                </a:path>
                <a:path w="1522095" h="1922145">
                  <a:moveTo>
                    <a:pt x="1379029" y="0"/>
                  </a:moveTo>
                  <a:lnTo>
                    <a:pt x="1352245" y="0"/>
                  </a:lnTo>
                  <a:lnTo>
                    <a:pt x="1352245" y="6515"/>
                  </a:lnTo>
                  <a:lnTo>
                    <a:pt x="1379029" y="6515"/>
                  </a:lnTo>
                  <a:lnTo>
                    <a:pt x="1379029" y="0"/>
                  </a:lnTo>
                  <a:close/>
                </a:path>
                <a:path w="1522095" h="1922145">
                  <a:moveTo>
                    <a:pt x="1331976" y="0"/>
                  </a:moveTo>
                  <a:lnTo>
                    <a:pt x="1305915" y="0"/>
                  </a:lnTo>
                  <a:lnTo>
                    <a:pt x="1305915" y="6515"/>
                  </a:lnTo>
                  <a:lnTo>
                    <a:pt x="1331976" y="6515"/>
                  </a:lnTo>
                  <a:lnTo>
                    <a:pt x="1331976" y="0"/>
                  </a:lnTo>
                  <a:close/>
                </a:path>
                <a:path w="1522095" h="1922145">
                  <a:moveTo>
                    <a:pt x="1285646" y="0"/>
                  </a:moveTo>
                  <a:lnTo>
                    <a:pt x="1258862" y="0"/>
                  </a:lnTo>
                  <a:lnTo>
                    <a:pt x="1258862" y="6515"/>
                  </a:lnTo>
                  <a:lnTo>
                    <a:pt x="1285646" y="6515"/>
                  </a:lnTo>
                  <a:lnTo>
                    <a:pt x="1285646" y="0"/>
                  </a:lnTo>
                  <a:close/>
                </a:path>
                <a:path w="1522095" h="1922145">
                  <a:moveTo>
                    <a:pt x="1239316" y="0"/>
                  </a:moveTo>
                  <a:lnTo>
                    <a:pt x="1212532" y="0"/>
                  </a:lnTo>
                  <a:lnTo>
                    <a:pt x="1212532" y="6515"/>
                  </a:lnTo>
                  <a:lnTo>
                    <a:pt x="1239316" y="6515"/>
                  </a:lnTo>
                  <a:lnTo>
                    <a:pt x="1239316" y="0"/>
                  </a:lnTo>
                  <a:close/>
                </a:path>
                <a:path w="1522095" h="1922145">
                  <a:moveTo>
                    <a:pt x="1192987" y="0"/>
                  </a:moveTo>
                  <a:lnTo>
                    <a:pt x="1166202" y="0"/>
                  </a:lnTo>
                  <a:lnTo>
                    <a:pt x="1166202" y="6515"/>
                  </a:lnTo>
                  <a:lnTo>
                    <a:pt x="1192987" y="6515"/>
                  </a:lnTo>
                  <a:lnTo>
                    <a:pt x="1192987" y="0"/>
                  </a:lnTo>
                  <a:close/>
                </a:path>
                <a:path w="1522095" h="1922145">
                  <a:moveTo>
                    <a:pt x="1145933" y="0"/>
                  </a:moveTo>
                  <a:lnTo>
                    <a:pt x="1119873" y="0"/>
                  </a:lnTo>
                  <a:lnTo>
                    <a:pt x="1119873" y="6515"/>
                  </a:lnTo>
                  <a:lnTo>
                    <a:pt x="1145933" y="6515"/>
                  </a:lnTo>
                  <a:lnTo>
                    <a:pt x="1145933" y="0"/>
                  </a:lnTo>
                  <a:close/>
                </a:path>
                <a:path w="1522095" h="1922145">
                  <a:moveTo>
                    <a:pt x="1099604" y="0"/>
                  </a:moveTo>
                  <a:lnTo>
                    <a:pt x="1072819" y="0"/>
                  </a:lnTo>
                  <a:lnTo>
                    <a:pt x="1072819" y="6515"/>
                  </a:lnTo>
                  <a:lnTo>
                    <a:pt x="1099604" y="6515"/>
                  </a:lnTo>
                  <a:lnTo>
                    <a:pt x="1099604" y="0"/>
                  </a:lnTo>
                  <a:close/>
                </a:path>
                <a:path w="1522095" h="1922145">
                  <a:moveTo>
                    <a:pt x="1053274" y="0"/>
                  </a:moveTo>
                  <a:lnTo>
                    <a:pt x="1026490" y="0"/>
                  </a:lnTo>
                  <a:lnTo>
                    <a:pt x="1026490" y="6515"/>
                  </a:lnTo>
                  <a:lnTo>
                    <a:pt x="1053274" y="6515"/>
                  </a:lnTo>
                  <a:lnTo>
                    <a:pt x="1053274" y="0"/>
                  </a:lnTo>
                  <a:close/>
                </a:path>
                <a:path w="1522095" h="1922145">
                  <a:moveTo>
                    <a:pt x="1006944" y="0"/>
                  </a:moveTo>
                  <a:lnTo>
                    <a:pt x="980160" y="0"/>
                  </a:lnTo>
                  <a:lnTo>
                    <a:pt x="980160" y="6515"/>
                  </a:lnTo>
                  <a:lnTo>
                    <a:pt x="1006944" y="6515"/>
                  </a:lnTo>
                  <a:lnTo>
                    <a:pt x="1006944" y="0"/>
                  </a:lnTo>
                  <a:close/>
                </a:path>
                <a:path w="1522095" h="1922145">
                  <a:moveTo>
                    <a:pt x="959891" y="0"/>
                  </a:moveTo>
                  <a:lnTo>
                    <a:pt x="933831" y="0"/>
                  </a:lnTo>
                  <a:lnTo>
                    <a:pt x="933831" y="6515"/>
                  </a:lnTo>
                  <a:lnTo>
                    <a:pt x="959891" y="6515"/>
                  </a:lnTo>
                  <a:lnTo>
                    <a:pt x="959891" y="0"/>
                  </a:lnTo>
                  <a:close/>
                </a:path>
                <a:path w="1522095" h="1922145">
                  <a:moveTo>
                    <a:pt x="913561" y="0"/>
                  </a:moveTo>
                  <a:lnTo>
                    <a:pt x="886777" y="0"/>
                  </a:lnTo>
                  <a:lnTo>
                    <a:pt x="886777" y="6515"/>
                  </a:lnTo>
                  <a:lnTo>
                    <a:pt x="913561" y="6515"/>
                  </a:lnTo>
                  <a:lnTo>
                    <a:pt x="913561" y="0"/>
                  </a:lnTo>
                  <a:close/>
                </a:path>
                <a:path w="1522095" h="1922145">
                  <a:moveTo>
                    <a:pt x="867232" y="0"/>
                  </a:moveTo>
                  <a:lnTo>
                    <a:pt x="840447" y="0"/>
                  </a:lnTo>
                  <a:lnTo>
                    <a:pt x="840447" y="6515"/>
                  </a:lnTo>
                  <a:lnTo>
                    <a:pt x="867232" y="6515"/>
                  </a:lnTo>
                  <a:lnTo>
                    <a:pt x="867232" y="0"/>
                  </a:lnTo>
                  <a:close/>
                </a:path>
                <a:path w="1522095" h="1922145">
                  <a:moveTo>
                    <a:pt x="820902" y="0"/>
                  </a:moveTo>
                  <a:lnTo>
                    <a:pt x="794118" y="0"/>
                  </a:lnTo>
                  <a:lnTo>
                    <a:pt x="794118" y="6515"/>
                  </a:lnTo>
                  <a:lnTo>
                    <a:pt x="820902" y="6515"/>
                  </a:lnTo>
                  <a:lnTo>
                    <a:pt x="820902" y="0"/>
                  </a:lnTo>
                  <a:close/>
                </a:path>
                <a:path w="1522095" h="1922145">
                  <a:moveTo>
                    <a:pt x="773849" y="0"/>
                  </a:moveTo>
                  <a:lnTo>
                    <a:pt x="747788" y="0"/>
                  </a:lnTo>
                  <a:lnTo>
                    <a:pt x="747788" y="6515"/>
                  </a:lnTo>
                  <a:lnTo>
                    <a:pt x="773849" y="6515"/>
                  </a:lnTo>
                  <a:lnTo>
                    <a:pt x="773849" y="0"/>
                  </a:lnTo>
                  <a:close/>
                </a:path>
                <a:path w="1522095" h="1922145">
                  <a:moveTo>
                    <a:pt x="727519" y="0"/>
                  </a:moveTo>
                  <a:lnTo>
                    <a:pt x="700735" y="0"/>
                  </a:lnTo>
                  <a:lnTo>
                    <a:pt x="700735" y="6515"/>
                  </a:lnTo>
                  <a:lnTo>
                    <a:pt x="727519" y="6515"/>
                  </a:lnTo>
                  <a:lnTo>
                    <a:pt x="727519" y="0"/>
                  </a:lnTo>
                  <a:close/>
                </a:path>
                <a:path w="1522095" h="1922145">
                  <a:moveTo>
                    <a:pt x="681189" y="0"/>
                  </a:moveTo>
                  <a:lnTo>
                    <a:pt x="654405" y="0"/>
                  </a:lnTo>
                  <a:lnTo>
                    <a:pt x="654405" y="6515"/>
                  </a:lnTo>
                  <a:lnTo>
                    <a:pt x="681189" y="6515"/>
                  </a:lnTo>
                  <a:lnTo>
                    <a:pt x="681189" y="0"/>
                  </a:lnTo>
                  <a:close/>
                </a:path>
                <a:path w="1522095" h="1922145">
                  <a:moveTo>
                    <a:pt x="634860" y="0"/>
                  </a:moveTo>
                  <a:lnTo>
                    <a:pt x="608075" y="0"/>
                  </a:lnTo>
                  <a:lnTo>
                    <a:pt x="608075" y="6515"/>
                  </a:lnTo>
                  <a:lnTo>
                    <a:pt x="634860" y="6515"/>
                  </a:lnTo>
                  <a:lnTo>
                    <a:pt x="634860" y="0"/>
                  </a:lnTo>
                  <a:close/>
                </a:path>
                <a:path w="1522095" h="1922145">
                  <a:moveTo>
                    <a:pt x="587806" y="0"/>
                  </a:moveTo>
                  <a:lnTo>
                    <a:pt x="561746" y="0"/>
                  </a:lnTo>
                  <a:lnTo>
                    <a:pt x="561746" y="6515"/>
                  </a:lnTo>
                  <a:lnTo>
                    <a:pt x="587806" y="6515"/>
                  </a:lnTo>
                  <a:lnTo>
                    <a:pt x="587806" y="0"/>
                  </a:lnTo>
                  <a:close/>
                </a:path>
                <a:path w="1522095" h="1922145">
                  <a:moveTo>
                    <a:pt x="541477" y="0"/>
                  </a:moveTo>
                  <a:lnTo>
                    <a:pt x="514692" y="0"/>
                  </a:lnTo>
                  <a:lnTo>
                    <a:pt x="514692" y="6515"/>
                  </a:lnTo>
                  <a:lnTo>
                    <a:pt x="541477" y="6515"/>
                  </a:lnTo>
                  <a:lnTo>
                    <a:pt x="541477" y="0"/>
                  </a:lnTo>
                  <a:close/>
                </a:path>
                <a:path w="1522095" h="1922145">
                  <a:moveTo>
                    <a:pt x="495147" y="0"/>
                  </a:moveTo>
                  <a:lnTo>
                    <a:pt x="468363" y="0"/>
                  </a:lnTo>
                  <a:lnTo>
                    <a:pt x="468363" y="6515"/>
                  </a:lnTo>
                  <a:lnTo>
                    <a:pt x="495147" y="6515"/>
                  </a:lnTo>
                  <a:lnTo>
                    <a:pt x="495147" y="0"/>
                  </a:lnTo>
                  <a:close/>
                </a:path>
                <a:path w="1522095" h="1922145">
                  <a:moveTo>
                    <a:pt x="448817" y="0"/>
                  </a:moveTo>
                  <a:lnTo>
                    <a:pt x="422033" y="0"/>
                  </a:lnTo>
                  <a:lnTo>
                    <a:pt x="422033" y="6515"/>
                  </a:lnTo>
                  <a:lnTo>
                    <a:pt x="448817" y="6515"/>
                  </a:lnTo>
                  <a:lnTo>
                    <a:pt x="448817" y="0"/>
                  </a:lnTo>
                  <a:close/>
                </a:path>
                <a:path w="1522095" h="1922145">
                  <a:moveTo>
                    <a:pt x="401764" y="0"/>
                  </a:moveTo>
                  <a:lnTo>
                    <a:pt x="375704" y="0"/>
                  </a:lnTo>
                  <a:lnTo>
                    <a:pt x="375704" y="6515"/>
                  </a:lnTo>
                  <a:lnTo>
                    <a:pt x="401764" y="6515"/>
                  </a:lnTo>
                  <a:lnTo>
                    <a:pt x="401764" y="0"/>
                  </a:lnTo>
                  <a:close/>
                </a:path>
                <a:path w="1522095" h="1922145">
                  <a:moveTo>
                    <a:pt x="355434" y="0"/>
                  </a:moveTo>
                  <a:lnTo>
                    <a:pt x="328650" y="0"/>
                  </a:lnTo>
                  <a:lnTo>
                    <a:pt x="328650" y="6515"/>
                  </a:lnTo>
                  <a:lnTo>
                    <a:pt x="355434" y="6515"/>
                  </a:lnTo>
                  <a:lnTo>
                    <a:pt x="355434" y="0"/>
                  </a:lnTo>
                  <a:close/>
                </a:path>
                <a:path w="1522095" h="1922145">
                  <a:moveTo>
                    <a:pt x="309105" y="0"/>
                  </a:moveTo>
                  <a:lnTo>
                    <a:pt x="282321" y="0"/>
                  </a:lnTo>
                  <a:lnTo>
                    <a:pt x="282321" y="6515"/>
                  </a:lnTo>
                  <a:lnTo>
                    <a:pt x="309105" y="6515"/>
                  </a:lnTo>
                  <a:lnTo>
                    <a:pt x="309105" y="0"/>
                  </a:lnTo>
                  <a:close/>
                </a:path>
                <a:path w="1522095" h="1922145">
                  <a:moveTo>
                    <a:pt x="262775" y="0"/>
                  </a:moveTo>
                  <a:lnTo>
                    <a:pt x="235991" y="0"/>
                  </a:lnTo>
                  <a:lnTo>
                    <a:pt x="235991" y="6515"/>
                  </a:lnTo>
                  <a:lnTo>
                    <a:pt x="262775" y="6515"/>
                  </a:lnTo>
                  <a:lnTo>
                    <a:pt x="262775" y="0"/>
                  </a:lnTo>
                  <a:close/>
                </a:path>
                <a:path w="1522095" h="1922145">
                  <a:moveTo>
                    <a:pt x="215722" y="0"/>
                  </a:moveTo>
                  <a:lnTo>
                    <a:pt x="189661" y="0"/>
                  </a:lnTo>
                  <a:lnTo>
                    <a:pt x="189661" y="6515"/>
                  </a:lnTo>
                  <a:lnTo>
                    <a:pt x="215722" y="6515"/>
                  </a:lnTo>
                  <a:lnTo>
                    <a:pt x="215722" y="0"/>
                  </a:lnTo>
                  <a:close/>
                </a:path>
                <a:path w="1522095" h="1922145">
                  <a:moveTo>
                    <a:pt x="169392" y="0"/>
                  </a:moveTo>
                  <a:lnTo>
                    <a:pt x="142608" y="0"/>
                  </a:lnTo>
                  <a:lnTo>
                    <a:pt x="142608" y="6515"/>
                  </a:lnTo>
                  <a:lnTo>
                    <a:pt x="169392" y="6515"/>
                  </a:lnTo>
                  <a:lnTo>
                    <a:pt x="169392" y="0"/>
                  </a:lnTo>
                  <a:close/>
                </a:path>
                <a:path w="1522095" h="1922145">
                  <a:moveTo>
                    <a:pt x="123062" y="0"/>
                  </a:moveTo>
                  <a:lnTo>
                    <a:pt x="96278" y="0"/>
                  </a:lnTo>
                  <a:lnTo>
                    <a:pt x="96278" y="6515"/>
                  </a:lnTo>
                  <a:lnTo>
                    <a:pt x="123062" y="6515"/>
                  </a:lnTo>
                  <a:lnTo>
                    <a:pt x="123062" y="0"/>
                  </a:lnTo>
                  <a:close/>
                </a:path>
                <a:path w="1522095" h="1922145">
                  <a:moveTo>
                    <a:pt x="76009" y="0"/>
                  </a:moveTo>
                  <a:lnTo>
                    <a:pt x="49949" y="0"/>
                  </a:lnTo>
                  <a:lnTo>
                    <a:pt x="49949" y="6515"/>
                  </a:lnTo>
                  <a:lnTo>
                    <a:pt x="76009" y="6515"/>
                  </a:lnTo>
                  <a:lnTo>
                    <a:pt x="76009" y="0"/>
                  </a:lnTo>
                  <a:close/>
                </a:path>
                <a:path w="1522095" h="1922145">
                  <a:moveTo>
                    <a:pt x="29679" y="0"/>
                  </a:moveTo>
                  <a:lnTo>
                    <a:pt x="3619" y="0"/>
                  </a:lnTo>
                  <a:lnTo>
                    <a:pt x="3619" y="6515"/>
                  </a:lnTo>
                  <a:lnTo>
                    <a:pt x="29679" y="6515"/>
                  </a:lnTo>
                  <a:lnTo>
                    <a:pt x="29679" y="0"/>
                  </a:lnTo>
                  <a:close/>
                </a:path>
                <a:path w="1522095" h="1922145">
                  <a:moveTo>
                    <a:pt x="6515" y="23165"/>
                  </a:moveTo>
                  <a:lnTo>
                    <a:pt x="0" y="23165"/>
                  </a:lnTo>
                  <a:lnTo>
                    <a:pt x="0" y="49949"/>
                  </a:lnTo>
                  <a:lnTo>
                    <a:pt x="6515" y="49949"/>
                  </a:lnTo>
                  <a:lnTo>
                    <a:pt x="6515" y="23165"/>
                  </a:lnTo>
                  <a:close/>
                </a:path>
                <a:path w="1522095" h="1922145">
                  <a:moveTo>
                    <a:pt x="6515" y="69494"/>
                  </a:moveTo>
                  <a:lnTo>
                    <a:pt x="0" y="69494"/>
                  </a:lnTo>
                  <a:lnTo>
                    <a:pt x="0" y="96279"/>
                  </a:lnTo>
                  <a:lnTo>
                    <a:pt x="6515" y="96279"/>
                  </a:lnTo>
                  <a:lnTo>
                    <a:pt x="6515" y="69494"/>
                  </a:lnTo>
                  <a:close/>
                </a:path>
                <a:path w="1522095" h="1922145">
                  <a:moveTo>
                    <a:pt x="6515" y="116548"/>
                  </a:moveTo>
                  <a:lnTo>
                    <a:pt x="0" y="116548"/>
                  </a:lnTo>
                  <a:lnTo>
                    <a:pt x="0" y="142608"/>
                  </a:lnTo>
                  <a:lnTo>
                    <a:pt x="6515" y="142608"/>
                  </a:lnTo>
                  <a:lnTo>
                    <a:pt x="6515" y="116548"/>
                  </a:lnTo>
                  <a:close/>
                </a:path>
                <a:path w="1522095" h="1922145">
                  <a:moveTo>
                    <a:pt x="6515" y="162877"/>
                  </a:moveTo>
                  <a:lnTo>
                    <a:pt x="0" y="162877"/>
                  </a:lnTo>
                  <a:lnTo>
                    <a:pt x="0" y="189662"/>
                  </a:lnTo>
                  <a:lnTo>
                    <a:pt x="6515" y="189662"/>
                  </a:lnTo>
                  <a:lnTo>
                    <a:pt x="6515" y="162877"/>
                  </a:lnTo>
                  <a:close/>
                </a:path>
                <a:path w="1522095" h="1922145">
                  <a:moveTo>
                    <a:pt x="6515" y="209207"/>
                  </a:moveTo>
                  <a:lnTo>
                    <a:pt x="0" y="209207"/>
                  </a:lnTo>
                  <a:lnTo>
                    <a:pt x="0" y="235991"/>
                  </a:lnTo>
                  <a:lnTo>
                    <a:pt x="6515" y="235991"/>
                  </a:lnTo>
                  <a:lnTo>
                    <a:pt x="6515" y="209207"/>
                  </a:lnTo>
                  <a:close/>
                </a:path>
                <a:path w="1522095" h="1922145">
                  <a:moveTo>
                    <a:pt x="6515" y="255537"/>
                  </a:moveTo>
                  <a:lnTo>
                    <a:pt x="0" y="255537"/>
                  </a:lnTo>
                  <a:lnTo>
                    <a:pt x="0" y="282321"/>
                  </a:lnTo>
                  <a:lnTo>
                    <a:pt x="6515" y="282321"/>
                  </a:lnTo>
                  <a:lnTo>
                    <a:pt x="6515" y="255537"/>
                  </a:lnTo>
                  <a:close/>
                </a:path>
                <a:path w="1522095" h="1922145">
                  <a:moveTo>
                    <a:pt x="6515" y="302590"/>
                  </a:moveTo>
                  <a:lnTo>
                    <a:pt x="0" y="302590"/>
                  </a:lnTo>
                  <a:lnTo>
                    <a:pt x="0" y="329374"/>
                  </a:lnTo>
                  <a:lnTo>
                    <a:pt x="6515" y="329374"/>
                  </a:lnTo>
                  <a:lnTo>
                    <a:pt x="6515" y="302590"/>
                  </a:lnTo>
                  <a:close/>
                </a:path>
                <a:path w="1522095" h="1922145">
                  <a:moveTo>
                    <a:pt x="6515" y="348920"/>
                  </a:moveTo>
                  <a:lnTo>
                    <a:pt x="0" y="348920"/>
                  </a:lnTo>
                  <a:lnTo>
                    <a:pt x="0" y="375704"/>
                  </a:lnTo>
                  <a:lnTo>
                    <a:pt x="6515" y="375704"/>
                  </a:lnTo>
                  <a:lnTo>
                    <a:pt x="6515" y="348920"/>
                  </a:lnTo>
                  <a:close/>
                </a:path>
                <a:path w="1522095" h="1922145">
                  <a:moveTo>
                    <a:pt x="6515" y="395249"/>
                  </a:moveTo>
                  <a:lnTo>
                    <a:pt x="0" y="395249"/>
                  </a:lnTo>
                  <a:lnTo>
                    <a:pt x="0" y="422034"/>
                  </a:lnTo>
                  <a:lnTo>
                    <a:pt x="6515" y="422034"/>
                  </a:lnTo>
                  <a:lnTo>
                    <a:pt x="6515" y="395249"/>
                  </a:lnTo>
                  <a:close/>
                </a:path>
                <a:path w="1522095" h="1922145">
                  <a:moveTo>
                    <a:pt x="6515" y="442303"/>
                  </a:moveTo>
                  <a:lnTo>
                    <a:pt x="0" y="442303"/>
                  </a:lnTo>
                  <a:lnTo>
                    <a:pt x="0" y="468363"/>
                  </a:lnTo>
                  <a:lnTo>
                    <a:pt x="6515" y="468363"/>
                  </a:lnTo>
                  <a:lnTo>
                    <a:pt x="6515" y="442303"/>
                  </a:lnTo>
                  <a:close/>
                </a:path>
                <a:path w="1522095" h="1922145">
                  <a:moveTo>
                    <a:pt x="6515" y="488632"/>
                  </a:moveTo>
                  <a:lnTo>
                    <a:pt x="0" y="488632"/>
                  </a:lnTo>
                  <a:lnTo>
                    <a:pt x="0" y="515417"/>
                  </a:lnTo>
                  <a:lnTo>
                    <a:pt x="6515" y="515417"/>
                  </a:lnTo>
                  <a:lnTo>
                    <a:pt x="6515" y="488632"/>
                  </a:lnTo>
                  <a:close/>
                </a:path>
                <a:path w="1522095" h="1922145">
                  <a:moveTo>
                    <a:pt x="6515" y="534962"/>
                  </a:moveTo>
                  <a:lnTo>
                    <a:pt x="0" y="534962"/>
                  </a:lnTo>
                  <a:lnTo>
                    <a:pt x="0" y="561746"/>
                  </a:lnTo>
                  <a:lnTo>
                    <a:pt x="6515" y="561746"/>
                  </a:lnTo>
                  <a:lnTo>
                    <a:pt x="6515" y="534962"/>
                  </a:lnTo>
                  <a:close/>
                </a:path>
                <a:path w="1522095" h="1922145">
                  <a:moveTo>
                    <a:pt x="6515" y="582015"/>
                  </a:moveTo>
                  <a:lnTo>
                    <a:pt x="0" y="582015"/>
                  </a:lnTo>
                  <a:lnTo>
                    <a:pt x="0" y="608076"/>
                  </a:lnTo>
                  <a:lnTo>
                    <a:pt x="6515" y="608076"/>
                  </a:lnTo>
                  <a:lnTo>
                    <a:pt x="6515" y="582015"/>
                  </a:lnTo>
                  <a:close/>
                </a:path>
                <a:path w="1522095" h="1922145">
                  <a:moveTo>
                    <a:pt x="6515" y="628345"/>
                  </a:moveTo>
                  <a:lnTo>
                    <a:pt x="0" y="628345"/>
                  </a:lnTo>
                  <a:lnTo>
                    <a:pt x="0" y="655129"/>
                  </a:lnTo>
                  <a:lnTo>
                    <a:pt x="6515" y="655129"/>
                  </a:lnTo>
                  <a:lnTo>
                    <a:pt x="6515" y="628345"/>
                  </a:lnTo>
                  <a:close/>
                </a:path>
                <a:path w="1522095" h="1922145">
                  <a:moveTo>
                    <a:pt x="6515" y="674675"/>
                  </a:moveTo>
                  <a:lnTo>
                    <a:pt x="0" y="674675"/>
                  </a:lnTo>
                  <a:lnTo>
                    <a:pt x="0" y="701459"/>
                  </a:lnTo>
                  <a:lnTo>
                    <a:pt x="6515" y="701459"/>
                  </a:lnTo>
                  <a:lnTo>
                    <a:pt x="6515" y="674675"/>
                  </a:lnTo>
                  <a:close/>
                </a:path>
                <a:path w="1522095" h="1922145">
                  <a:moveTo>
                    <a:pt x="6515" y="721728"/>
                  </a:moveTo>
                  <a:lnTo>
                    <a:pt x="0" y="721728"/>
                  </a:lnTo>
                  <a:lnTo>
                    <a:pt x="0" y="747789"/>
                  </a:lnTo>
                  <a:lnTo>
                    <a:pt x="6515" y="747789"/>
                  </a:lnTo>
                  <a:lnTo>
                    <a:pt x="6515" y="721728"/>
                  </a:lnTo>
                  <a:close/>
                </a:path>
                <a:path w="1522095" h="1922145">
                  <a:moveTo>
                    <a:pt x="6515" y="768058"/>
                  </a:moveTo>
                  <a:lnTo>
                    <a:pt x="0" y="768058"/>
                  </a:lnTo>
                  <a:lnTo>
                    <a:pt x="0" y="794842"/>
                  </a:lnTo>
                  <a:lnTo>
                    <a:pt x="6515" y="794842"/>
                  </a:lnTo>
                  <a:lnTo>
                    <a:pt x="6515" y="768058"/>
                  </a:lnTo>
                  <a:close/>
                </a:path>
                <a:path w="1522095" h="1922145">
                  <a:moveTo>
                    <a:pt x="6515" y="814387"/>
                  </a:moveTo>
                  <a:lnTo>
                    <a:pt x="0" y="814387"/>
                  </a:lnTo>
                  <a:lnTo>
                    <a:pt x="0" y="841172"/>
                  </a:lnTo>
                  <a:lnTo>
                    <a:pt x="6515" y="841172"/>
                  </a:lnTo>
                  <a:lnTo>
                    <a:pt x="6515" y="814387"/>
                  </a:lnTo>
                  <a:close/>
                </a:path>
                <a:path w="1522095" h="1922145">
                  <a:moveTo>
                    <a:pt x="6515" y="861441"/>
                  </a:moveTo>
                  <a:lnTo>
                    <a:pt x="0" y="861441"/>
                  </a:lnTo>
                  <a:lnTo>
                    <a:pt x="0" y="887501"/>
                  </a:lnTo>
                  <a:lnTo>
                    <a:pt x="6515" y="887501"/>
                  </a:lnTo>
                  <a:lnTo>
                    <a:pt x="6515" y="861441"/>
                  </a:lnTo>
                  <a:close/>
                </a:path>
                <a:path w="1522095" h="1922145">
                  <a:moveTo>
                    <a:pt x="6515" y="907770"/>
                  </a:moveTo>
                  <a:lnTo>
                    <a:pt x="0" y="907770"/>
                  </a:lnTo>
                  <a:lnTo>
                    <a:pt x="0" y="934555"/>
                  </a:lnTo>
                  <a:lnTo>
                    <a:pt x="6515" y="934555"/>
                  </a:lnTo>
                  <a:lnTo>
                    <a:pt x="6515" y="907770"/>
                  </a:lnTo>
                  <a:close/>
                </a:path>
                <a:path w="1522095" h="1922145">
                  <a:moveTo>
                    <a:pt x="6515" y="954100"/>
                  </a:moveTo>
                  <a:lnTo>
                    <a:pt x="0" y="954100"/>
                  </a:lnTo>
                  <a:lnTo>
                    <a:pt x="0" y="980884"/>
                  </a:lnTo>
                  <a:lnTo>
                    <a:pt x="6515" y="980884"/>
                  </a:lnTo>
                  <a:lnTo>
                    <a:pt x="6515" y="954100"/>
                  </a:lnTo>
                  <a:close/>
                </a:path>
                <a:path w="1522095" h="1922145">
                  <a:moveTo>
                    <a:pt x="6515" y="1000430"/>
                  </a:moveTo>
                  <a:lnTo>
                    <a:pt x="0" y="1000430"/>
                  </a:lnTo>
                  <a:lnTo>
                    <a:pt x="0" y="1027214"/>
                  </a:lnTo>
                  <a:lnTo>
                    <a:pt x="6515" y="1027214"/>
                  </a:lnTo>
                  <a:lnTo>
                    <a:pt x="6515" y="1000430"/>
                  </a:lnTo>
                  <a:close/>
                </a:path>
                <a:path w="1522095" h="1922145">
                  <a:moveTo>
                    <a:pt x="6515" y="1047483"/>
                  </a:moveTo>
                  <a:lnTo>
                    <a:pt x="0" y="1047483"/>
                  </a:lnTo>
                  <a:lnTo>
                    <a:pt x="0" y="1074267"/>
                  </a:lnTo>
                  <a:lnTo>
                    <a:pt x="6515" y="1074267"/>
                  </a:lnTo>
                  <a:lnTo>
                    <a:pt x="6515" y="1047483"/>
                  </a:lnTo>
                  <a:close/>
                </a:path>
                <a:path w="1522095" h="1922145">
                  <a:moveTo>
                    <a:pt x="6515" y="1093813"/>
                  </a:moveTo>
                  <a:lnTo>
                    <a:pt x="0" y="1093813"/>
                  </a:lnTo>
                  <a:lnTo>
                    <a:pt x="0" y="1120597"/>
                  </a:lnTo>
                  <a:lnTo>
                    <a:pt x="6515" y="1120597"/>
                  </a:lnTo>
                  <a:lnTo>
                    <a:pt x="6515" y="1093813"/>
                  </a:lnTo>
                  <a:close/>
                </a:path>
                <a:path w="1522095" h="1922145">
                  <a:moveTo>
                    <a:pt x="6515" y="1140142"/>
                  </a:moveTo>
                  <a:lnTo>
                    <a:pt x="0" y="1140142"/>
                  </a:lnTo>
                  <a:lnTo>
                    <a:pt x="0" y="1166927"/>
                  </a:lnTo>
                  <a:lnTo>
                    <a:pt x="6515" y="1166927"/>
                  </a:lnTo>
                  <a:lnTo>
                    <a:pt x="6515" y="1140142"/>
                  </a:lnTo>
                  <a:close/>
                </a:path>
                <a:path w="1522095" h="1922145">
                  <a:moveTo>
                    <a:pt x="6515" y="1187196"/>
                  </a:moveTo>
                  <a:lnTo>
                    <a:pt x="0" y="1187196"/>
                  </a:lnTo>
                  <a:lnTo>
                    <a:pt x="0" y="1213256"/>
                  </a:lnTo>
                  <a:lnTo>
                    <a:pt x="6515" y="1213256"/>
                  </a:lnTo>
                  <a:lnTo>
                    <a:pt x="6515" y="1187196"/>
                  </a:lnTo>
                  <a:close/>
                </a:path>
                <a:path w="1522095" h="1922145">
                  <a:moveTo>
                    <a:pt x="6515" y="1233525"/>
                  </a:moveTo>
                  <a:lnTo>
                    <a:pt x="0" y="1233525"/>
                  </a:lnTo>
                  <a:lnTo>
                    <a:pt x="0" y="1260310"/>
                  </a:lnTo>
                  <a:lnTo>
                    <a:pt x="6515" y="1260310"/>
                  </a:lnTo>
                  <a:lnTo>
                    <a:pt x="6515" y="1233525"/>
                  </a:lnTo>
                  <a:close/>
                </a:path>
                <a:path w="1522095" h="1922145">
                  <a:moveTo>
                    <a:pt x="6515" y="1279855"/>
                  </a:moveTo>
                  <a:lnTo>
                    <a:pt x="0" y="1279855"/>
                  </a:lnTo>
                  <a:lnTo>
                    <a:pt x="0" y="1306639"/>
                  </a:lnTo>
                  <a:lnTo>
                    <a:pt x="6515" y="1306639"/>
                  </a:lnTo>
                  <a:lnTo>
                    <a:pt x="6515" y="1279855"/>
                  </a:lnTo>
                  <a:close/>
                </a:path>
                <a:path w="1522095" h="1922145">
                  <a:moveTo>
                    <a:pt x="6515" y="1326909"/>
                  </a:moveTo>
                  <a:lnTo>
                    <a:pt x="0" y="1326909"/>
                  </a:lnTo>
                  <a:lnTo>
                    <a:pt x="0" y="1352969"/>
                  </a:lnTo>
                  <a:lnTo>
                    <a:pt x="6515" y="1352969"/>
                  </a:lnTo>
                  <a:lnTo>
                    <a:pt x="6515" y="1326909"/>
                  </a:lnTo>
                  <a:close/>
                </a:path>
                <a:path w="1522095" h="1922145">
                  <a:moveTo>
                    <a:pt x="6515" y="1373238"/>
                  </a:moveTo>
                  <a:lnTo>
                    <a:pt x="0" y="1373238"/>
                  </a:lnTo>
                  <a:lnTo>
                    <a:pt x="0" y="1400022"/>
                  </a:lnTo>
                  <a:lnTo>
                    <a:pt x="6515" y="1400022"/>
                  </a:lnTo>
                  <a:lnTo>
                    <a:pt x="6515" y="1373238"/>
                  </a:lnTo>
                  <a:close/>
                </a:path>
                <a:path w="1522095" h="1922145">
                  <a:moveTo>
                    <a:pt x="6515" y="1419568"/>
                  </a:moveTo>
                  <a:lnTo>
                    <a:pt x="0" y="1419568"/>
                  </a:lnTo>
                  <a:lnTo>
                    <a:pt x="0" y="1446352"/>
                  </a:lnTo>
                  <a:lnTo>
                    <a:pt x="6515" y="1446352"/>
                  </a:lnTo>
                  <a:lnTo>
                    <a:pt x="6515" y="1419568"/>
                  </a:lnTo>
                  <a:close/>
                </a:path>
                <a:path w="1522095" h="1922145">
                  <a:moveTo>
                    <a:pt x="6515" y="1466621"/>
                  </a:moveTo>
                  <a:lnTo>
                    <a:pt x="0" y="1466621"/>
                  </a:lnTo>
                  <a:lnTo>
                    <a:pt x="0" y="1492682"/>
                  </a:lnTo>
                  <a:lnTo>
                    <a:pt x="6515" y="1492682"/>
                  </a:lnTo>
                  <a:lnTo>
                    <a:pt x="6515" y="1466621"/>
                  </a:lnTo>
                  <a:close/>
                </a:path>
                <a:path w="1522095" h="1922145">
                  <a:moveTo>
                    <a:pt x="6515" y="1512951"/>
                  </a:moveTo>
                  <a:lnTo>
                    <a:pt x="0" y="1512951"/>
                  </a:lnTo>
                  <a:lnTo>
                    <a:pt x="0" y="1539735"/>
                  </a:lnTo>
                  <a:lnTo>
                    <a:pt x="6515" y="1539735"/>
                  </a:lnTo>
                  <a:lnTo>
                    <a:pt x="6515" y="1512951"/>
                  </a:lnTo>
                  <a:close/>
                </a:path>
                <a:path w="1522095" h="1922145">
                  <a:moveTo>
                    <a:pt x="6515" y="1559280"/>
                  </a:moveTo>
                  <a:lnTo>
                    <a:pt x="0" y="1559280"/>
                  </a:lnTo>
                  <a:lnTo>
                    <a:pt x="0" y="1586065"/>
                  </a:lnTo>
                  <a:lnTo>
                    <a:pt x="6515" y="1586065"/>
                  </a:lnTo>
                  <a:lnTo>
                    <a:pt x="6515" y="1559280"/>
                  </a:lnTo>
                  <a:close/>
                </a:path>
                <a:path w="1522095" h="1922145">
                  <a:moveTo>
                    <a:pt x="6515" y="1605610"/>
                  </a:moveTo>
                  <a:lnTo>
                    <a:pt x="0" y="1605610"/>
                  </a:lnTo>
                  <a:lnTo>
                    <a:pt x="0" y="1632394"/>
                  </a:lnTo>
                  <a:lnTo>
                    <a:pt x="6515" y="1632394"/>
                  </a:lnTo>
                  <a:lnTo>
                    <a:pt x="6515" y="1605610"/>
                  </a:lnTo>
                  <a:close/>
                </a:path>
                <a:path w="1522095" h="1922145">
                  <a:moveTo>
                    <a:pt x="6515" y="1652664"/>
                  </a:moveTo>
                  <a:lnTo>
                    <a:pt x="0" y="1652664"/>
                  </a:lnTo>
                  <a:lnTo>
                    <a:pt x="0" y="1679448"/>
                  </a:lnTo>
                  <a:lnTo>
                    <a:pt x="6515" y="1679448"/>
                  </a:lnTo>
                  <a:lnTo>
                    <a:pt x="6515" y="1652664"/>
                  </a:lnTo>
                  <a:close/>
                </a:path>
                <a:path w="1522095" h="1922145">
                  <a:moveTo>
                    <a:pt x="6515" y="1698993"/>
                  </a:moveTo>
                  <a:lnTo>
                    <a:pt x="0" y="1698993"/>
                  </a:lnTo>
                  <a:lnTo>
                    <a:pt x="0" y="1725777"/>
                  </a:lnTo>
                  <a:lnTo>
                    <a:pt x="6515" y="1725777"/>
                  </a:lnTo>
                  <a:lnTo>
                    <a:pt x="6515" y="1698993"/>
                  </a:lnTo>
                  <a:close/>
                </a:path>
                <a:path w="1522095" h="1922145">
                  <a:moveTo>
                    <a:pt x="6515" y="1745323"/>
                  </a:moveTo>
                  <a:lnTo>
                    <a:pt x="0" y="1745323"/>
                  </a:lnTo>
                  <a:lnTo>
                    <a:pt x="0" y="1772107"/>
                  </a:lnTo>
                  <a:lnTo>
                    <a:pt x="6515" y="1772107"/>
                  </a:lnTo>
                  <a:lnTo>
                    <a:pt x="6515" y="1745323"/>
                  </a:lnTo>
                  <a:close/>
                </a:path>
                <a:path w="1522095" h="1922145">
                  <a:moveTo>
                    <a:pt x="6515" y="1792376"/>
                  </a:moveTo>
                  <a:lnTo>
                    <a:pt x="0" y="1792376"/>
                  </a:lnTo>
                  <a:lnTo>
                    <a:pt x="0" y="1818437"/>
                  </a:lnTo>
                  <a:lnTo>
                    <a:pt x="6515" y="1818437"/>
                  </a:lnTo>
                  <a:lnTo>
                    <a:pt x="6515" y="1792376"/>
                  </a:lnTo>
                  <a:close/>
                </a:path>
                <a:path w="1522095" h="1922145">
                  <a:moveTo>
                    <a:pt x="6515" y="1838706"/>
                  </a:moveTo>
                  <a:lnTo>
                    <a:pt x="0" y="1838706"/>
                  </a:lnTo>
                  <a:lnTo>
                    <a:pt x="0" y="1865490"/>
                  </a:lnTo>
                  <a:lnTo>
                    <a:pt x="6515" y="1865490"/>
                  </a:lnTo>
                  <a:lnTo>
                    <a:pt x="6515" y="1838706"/>
                  </a:lnTo>
                  <a:close/>
                </a:path>
                <a:path w="1522095" h="1922145">
                  <a:moveTo>
                    <a:pt x="6515" y="1885035"/>
                  </a:moveTo>
                  <a:lnTo>
                    <a:pt x="0" y="1885035"/>
                  </a:lnTo>
                  <a:lnTo>
                    <a:pt x="0" y="1911820"/>
                  </a:lnTo>
                  <a:lnTo>
                    <a:pt x="6515" y="1911820"/>
                  </a:lnTo>
                  <a:lnTo>
                    <a:pt x="6515" y="1885035"/>
                  </a:lnTo>
                  <a:close/>
                </a:path>
                <a:path w="1522095" h="1922145">
                  <a:moveTo>
                    <a:pt x="43433" y="1915439"/>
                  </a:moveTo>
                  <a:lnTo>
                    <a:pt x="16649" y="1915439"/>
                  </a:lnTo>
                  <a:lnTo>
                    <a:pt x="16649" y="1921955"/>
                  </a:lnTo>
                  <a:lnTo>
                    <a:pt x="43433" y="1921955"/>
                  </a:lnTo>
                  <a:lnTo>
                    <a:pt x="43433" y="1915439"/>
                  </a:lnTo>
                  <a:close/>
                </a:path>
                <a:path w="1522095" h="1922145">
                  <a:moveTo>
                    <a:pt x="89763" y="1915439"/>
                  </a:moveTo>
                  <a:lnTo>
                    <a:pt x="62979" y="1915439"/>
                  </a:lnTo>
                  <a:lnTo>
                    <a:pt x="62979" y="1921955"/>
                  </a:lnTo>
                  <a:lnTo>
                    <a:pt x="89763" y="1921955"/>
                  </a:lnTo>
                  <a:lnTo>
                    <a:pt x="89763" y="1915439"/>
                  </a:lnTo>
                  <a:close/>
                </a:path>
                <a:path w="1522095" h="1922145">
                  <a:moveTo>
                    <a:pt x="136093" y="1915439"/>
                  </a:moveTo>
                  <a:lnTo>
                    <a:pt x="109308" y="1915439"/>
                  </a:lnTo>
                  <a:lnTo>
                    <a:pt x="109308" y="1921955"/>
                  </a:lnTo>
                  <a:lnTo>
                    <a:pt x="136093" y="1921955"/>
                  </a:lnTo>
                  <a:lnTo>
                    <a:pt x="136093" y="1915439"/>
                  </a:lnTo>
                  <a:close/>
                </a:path>
                <a:path w="1522095" h="1922145">
                  <a:moveTo>
                    <a:pt x="182422" y="1915439"/>
                  </a:moveTo>
                  <a:lnTo>
                    <a:pt x="156362" y="1915439"/>
                  </a:lnTo>
                  <a:lnTo>
                    <a:pt x="156362" y="1921955"/>
                  </a:lnTo>
                  <a:lnTo>
                    <a:pt x="182422" y="1921955"/>
                  </a:lnTo>
                  <a:lnTo>
                    <a:pt x="182422" y="1915439"/>
                  </a:lnTo>
                  <a:close/>
                </a:path>
                <a:path w="1522095" h="1922145">
                  <a:moveTo>
                    <a:pt x="229476" y="1915439"/>
                  </a:moveTo>
                  <a:lnTo>
                    <a:pt x="202691" y="1915439"/>
                  </a:lnTo>
                  <a:lnTo>
                    <a:pt x="202691" y="1921955"/>
                  </a:lnTo>
                  <a:lnTo>
                    <a:pt x="229476" y="1921955"/>
                  </a:lnTo>
                  <a:lnTo>
                    <a:pt x="229476" y="1915439"/>
                  </a:lnTo>
                  <a:close/>
                </a:path>
                <a:path w="1522095" h="1922145">
                  <a:moveTo>
                    <a:pt x="275805" y="1915439"/>
                  </a:moveTo>
                  <a:lnTo>
                    <a:pt x="249021" y="1915439"/>
                  </a:lnTo>
                  <a:lnTo>
                    <a:pt x="249021" y="1921955"/>
                  </a:lnTo>
                  <a:lnTo>
                    <a:pt x="275805" y="1921955"/>
                  </a:lnTo>
                  <a:lnTo>
                    <a:pt x="275805" y="1915439"/>
                  </a:lnTo>
                  <a:close/>
                </a:path>
                <a:path w="1522095" h="1922145">
                  <a:moveTo>
                    <a:pt x="322135" y="1915439"/>
                  </a:moveTo>
                  <a:lnTo>
                    <a:pt x="295351" y="1915439"/>
                  </a:lnTo>
                  <a:lnTo>
                    <a:pt x="295351" y="1921955"/>
                  </a:lnTo>
                  <a:lnTo>
                    <a:pt x="322135" y="1921955"/>
                  </a:lnTo>
                  <a:lnTo>
                    <a:pt x="322135" y="1915439"/>
                  </a:lnTo>
                  <a:close/>
                </a:path>
                <a:path w="1522095" h="1922145">
                  <a:moveTo>
                    <a:pt x="368465" y="1915439"/>
                  </a:moveTo>
                  <a:lnTo>
                    <a:pt x="342404" y="1915439"/>
                  </a:lnTo>
                  <a:lnTo>
                    <a:pt x="342404" y="1921955"/>
                  </a:lnTo>
                  <a:lnTo>
                    <a:pt x="368465" y="1921955"/>
                  </a:lnTo>
                  <a:lnTo>
                    <a:pt x="368465" y="1915439"/>
                  </a:lnTo>
                  <a:close/>
                </a:path>
                <a:path w="1522095" h="1922145">
                  <a:moveTo>
                    <a:pt x="415518" y="1915439"/>
                  </a:moveTo>
                  <a:lnTo>
                    <a:pt x="388734" y="1915439"/>
                  </a:lnTo>
                  <a:lnTo>
                    <a:pt x="388734" y="1921955"/>
                  </a:lnTo>
                  <a:lnTo>
                    <a:pt x="415518" y="1921955"/>
                  </a:lnTo>
                  <a:lnTo>
                    <a:pt x="415518" y="1915439"/>
                  </a:lnTo>
                  <a:close/>
                </a:path>
                <a:path w="1522095" h="1922145">
                  <a:moveTo>
                    <a:pt x="461848" y="1915439"/>
                  </a:moveTo>
                  <a:lnTo>
                    <a:pt x="435063" y="1915439"/>
                  </a:lnTo>
                  <a:lnTo>
                    <a:pt x="435063" y="1921955"/>
                  </a:lnTo>
                  <a:lnTo>
                    <a:pt x="461848" y="1921955"/>
                  </a:lnTo>
                  <a:lnTo>
                    <a:pt x="461848" y="1915439"/>
                  </a:lnTo>
                  <a:close/>
                </a:path>
                <a:path w="1522095" h="1922145">
                  <a:moveTo>
                    <a:pt x="508177" y="1915439"/>
                  </a:moveTo>
                  <a:lnTo>
                    <a:pt x="481393" y="1915439"/>
                  </a:lnTo>
                  <a:lnTo>
                    <a:pt x="481393" y="1921955"/>
                  </a:lnTo>
                  <a:lnTo>
                    <a:pt x="508177" y="1921955"/>
                  </a:lnTo>
                  <a:lnTo>
                    <a:pt x="508177" y="1915439"/>
                  </a:lnTo>
                  <a:close/>
                </a:path>
                <a:path w="1522095" h="1922145">
                  <a:moveTo>
                    <a:pt x="554507" y="1915439"/>
                  </a:moveTo>
                  <a:lnTo>
                    <a:pt x="528447" y="1915439"/>
                  </a:lnTo>
                  <a:lnTo>
                    <a:pt x="528447" y="1921955"/>
                  </a:lnTo>
                  <a:lnTo>
                    <a:pt x="554507" y="1921955"/>
                  </a:lnTo>
                  <a:lnTo>
                    <a:pt x="554507" y="1915439"/>
                  </a:lnTo>
                  <a:close/>
                </a:path>
                <a:path w="1522095" h="1922145">
                  <a:moveTo>
                    <a:pt x="601560" y="1915439"/>
                  </a:moveTo>
                  <a:lnTo>
                    <a:pt x="574776" y="1915439"/>
                  </a:lnTo>
                  <a:lnTo>
                    <a:pt x="574776" y="1921955"/>
                  </a:lnTo>
                  <a:lnTo>
                    <a:pt x="601560" y="1921955"/>
                  </a:lnTo>
                  <a:lnTo>
                    <a:pt x="601560" y="1915439"/>
                  </a:lnTo>
                  <a:close/>
                </a:path>
                <a:path w="1522095" h="1922145">
                  <a:moveTo>
                    <a:pt x="647890" y="1915439"/>
                  </a:moveTo>
                  <a:lnTo>
                    <a:pt x="621106" y="1915439"/>
                  </a:lnTo>
                  <a:lnTo>
                    <a:pt x="621106" y="1921955"/>
                  </a:lnTo>
                  <a:lnTo>
                    <a:pt x="647890" y="1921955"/>
                  </a:lnTo>
                  <a:lnTo>
                    <a:pt x="647890" y="1915439"/>
                  </a:lnTo>
                  <a:close/>
                </a:path>
                <a:path w="1522095" h="1922145">
                  <a:moveTo>
                    <a:pt x="694220" y="1915439"/>
                  </a:moveTo>
                  <a:lnTo>
                    <a:pt x="667435" y="1915439"/>
                  </a:lnTo>
                  <a:lnTo>
                    <a:pt x="667435" y="1921955"/>
                  </a:lnTo>
                  <a:lnTo>
                    <a:pt x="694220" y="1921955"/>
                  </a:lnTo>
                  <a:lnTo>
                    <a:pt x="694220" y="1915439"/>
                  </a:lnTo>
                  <a:close/>
                </a:path>
                <a:path w="1522095" h="1922145">
                  <a:moveTo>
                    <a:pt x="740549" y="1915439"/>
                  </a:moveTo>
                  <a:lnTo>
                    <a:pt x="714489" y="1915439"/>
                  </a:lnTo>
                  <a:lnTo>
                    <a:pt x="714489" y="1921955"/>
                  </a:lnTo>
                  <a:lnTo>
                    <a:pt x="740549" y="1921955"/>
                  </a:lnTo>
                  <a:lnTo>
                    <a:pt x="740549" y="1915439"/>
                  </a:lnTo>
                  <a:close/>
                </a:path>
                <a:path w="1522095" h="1922145">
                  <a:moveTo>
                    <a:pt x="787603" y="1915439"/>
                  </a:moveTo>
                  <a:lnTo>
                    <a:pt x="760818" y="1915439"/>
                  </a:lnTo>
                  <a:lnTo>
                    <a:pt x="760818" y="1921955"/>
                  </a:lnTo>
                  <a:lnTo>
                    <a:pt x="787603" y="1921955"/>
                  </a:lnTo>
                  <a:lnTo>
                    <a:pt x="787603" y="1915439"/>
                  </a:lnTo>
                  <a:close/>
                </a:path>
                <a:path w="1522095" h="1922145">
                  <a:moveTo>
                    <a:pt x="833932" y="1915439"/>
                  </a:moveTo>
                  <a:lnTo>
                    <a:pt x="807148" y="1915439"/>
                  </a:lnTo>
                  <a:lnTo>
                    <a:pt x="807148" y="1921955"/>
                  </a:lnTo>
                  <a:lnTo>
                    <a:pt x="833932" y="1921955"/>
                  </a:lnTo>
                  <a:lnTo>
                    <a:pt x="833932" y="1915439"/>
                  </a:lnTo>
                  <a:close/>
                </a:path>
                <a:path w="1522095" h="1922145">
                  <a:moveTo>
                    <a:pt x="880262" y="1915439"/>
                  </a:moveTo>
                  <a:lnTo>
                    <a:pt x="853478" y="1915439"/>
                  </a:lnTo>
                  <a:lnTo>
                    <a:pt x="853478" y="1921955"/>
                  </a:lnTo>
                  <a:lnTo>
                    <a:pt x="880262" y="1921955"/>
                  </a:lnTo>
                  <a:lnTo>
                    <a:pt x="880262" y="1915439"/>
                  </a:lnTo>
                  <a:close/>
                </a:path>
                <a:path w="1522095" h="1922145">
                  <a:moveTo>
                    <a:pt x="926591" y="1915439"/>
                  </a:moveTo>
                  <a:lnTo>
                    <a:pt x="900531" y="1915439"/>
                  </a:lnTo>
                  <a:lnTo>
                    <a:pt x="900531" y="1921955"/>
                  </a:lnTo>
                  <a:lnTo>
                    <a:pt x="926591" y="1921955"/>
                  </a:lnTo>
                  <a:lnTo>
                    <a:pt x="926591" y="1915439"/>
                  </a:lnTo>
                  <a:close/>
                </a:path>
                <a:path w="1522095" h="1922145">
                  <a:moveTo>
                    <a:pt x="973645" y="1915439"/>
                  </a:moveTo>
                  <a:lnTo>
                    <a:pt x="946861" y="1915439"/>
                  </a:lnTo>
                  <a:lnTo>
                    <a:pt x="946861" y="1921955"/>
                  </a:lnTo>
                  <a:lnTo>
                    <a:pt x="973645" y="1921955"/>
                  </a:lnTo>
                  <a:lnTo>
                    <a:pt x="973645" y="1915439"/>
                  </a:lnTo>
                  <a:close/>
                </a:path>
                <a:path w="1522095" h="1922145">
                  <a:moveTo>
                    <a:pt x="1019975" y="1915439"/>
                  </a:moveTo>
                  <a:lnTo>
                    <a:pt x="993190" y="1915439"/>
                  </a:lnTo>
                  <a:lnTo>
                    <a:pt x="993190" y="1921955"/>
                  </a:lnTo>
                  <a:lnTo>
                    <a:pt x="1019975" y="1921955"/>
                  </a:lnTo>
                  <a:lnTo>
                    <a:pt x="1019975" y="1915439"/>
                  </a:lnTo>
                  <a:close/>
                </a:path>
                <a:path w="1522095" h="1922145">
                  <a:moveTo>
                    <a:pt x="1066304" y="1915439"/>
                  </a:moveTo>
                  <a:lnTo>
                    <a:pt x="1040244" y="1915439"/>
                  </a:lnTo>
                  <a:lnTo>
                    <a:pt x="1040244" y="1921955"/>
                  </a:lnTo>
                  <a:lnTo>
                    <a:pt x="1066304" y="1921955"/>
                  </a:lnTo>
                  <a:lnTo>
                    <a:pt x="1066304" y="1915439"/>
                  </a:lnTo>
                  <a:close/>
                </a:path>
                <a:path w="1522095" h="1922145">
                  <a:moveTo>
                    <a:pt x="1112634" y="1915439"/>
                  </a:moveTo>
                  <a:lnTo>
                    <a:pt x="1086573" y="1915439"/>
                  </a:lnTo>
                  <a:lnTo>
                    <a:pt x="1086573" y="1921955"/>
                  </a:lnTo>
                  <a:lnTo>
                    <a:pt x="1112634" y="1921955"/>
                  </a:lnTo>
                  <a:lnTo>
                    <a:pt x="1112634" y="1915439"/>
                  </a:lnTo>
                  <a:close/>
                </a:path>
                <a:path w="1522095" h="1922145">
                  <a:moveTo>
                    <a:pt x="1159687" y="1915439"/>
                  </a:moveTo>
                  <a:lnTo>
                    <a:pt x="1132903" y="1915439"/>
                  </a:lnTo>
                  <a:lnTo>
                    <a:pt x="1132903" y="1921955"/>
                  </a:lnTo>
                  <a:lnTo>
                    <a:pt x="1159687" y="1921955"/>
                  </a:lnTo>
                  <a:lnTo>
                    <a:pt x="1159687" y="1915439"/>
                  </a:lnTo>
                  <a:close/>
                </a:path>
                <a:path w="1522095" h="1922145">
                  <a:moveTo>
                    <a:pt x="1206017" y="1915439"/>
                  </a:moveTo>
                  <a:lnTo>
                    <a:pt x="1179233" y="1915439"/>
                  </a:lnTo>
                  <a:lnTo>
                    <a:pt x="1179233" y="1921955"/>
                  </a:lnTo>
                  <a:lnTo>
                    <a:pt x="1206017" y="1921955"/>
                  </a:lnTo>
                  <a:lnTo>
                    <a:pt x="1206017" y="1915439"/>
                  </a:lnTo>
                  <a:close/>
                </a:path>
                <a:path w="1522095" h="1922145">
                  <a:moveTo>
                    <a:pt x="1252347" y="1915439"/>
                  </a:moveTo>
                  <a:lnTo>
                    <a:pt x="1226286" y="1915439"/>
                  </a:lnTo>
                  <a:lnTo>
                    <a:pt x="1226286" y="1921955"/>
                  </a:lnTo>
                  <a:lnTo>
                    <a:pt x="1252347" y="1921955"/>
                  </a:lnTo>
                  <a:lnTo>
                    <a:pt x="1252347" y="1915439"/>
                  </a:lnTo>
                  <a:close/>
                </a:path>
                <a:path w="1522095" h="1922145">
                  <a:moveTo>
                    <a:pt x="1299400" y="1915439"/>
                  </a:moveTo>
                  <a:lnTo>
                    <a:pt x="1272616" y="1915439"/>
                  </a:lnTo>
                  <a:lnTo>
                    <a:pt x="1272616" y="1921955"/>
                  </a:lnTo>
                  <a:lnTo>
                    <a:pt x="1299400" y="1921955"/>
                  </a:lnTo>
                  <a:lnTo>
                    <a:pt x="1299400" y="1915439"/>
                  </a:lnTo>
                  <a:close/>
                </a:path>
                <a:path w="1522095" h="1922145">
                  <a:moveTo>
                    <a:pt x="1345730" y="1915439"/>
                  </a:moveTo>
                  <a:lnTo>
                    <a:pt x="1318945" y="1915439"/>
                  </a:lnTo>
                  <a:lnTo>
                    <a:pt x="1318945" y="1921955"/>
                  </a:lnTo>
                  <a:lnTo>
                    <a:pt x="1345730" y="1921955"/>
                  </a:lnTo>
                  <a:lnTo>
                    <a:pt x="1345730" y="1915439"/>
                  </a:lnTo>
                  <a:close/>
                </a:path>
                <a:path w="1522095" h="1922145">
                  <a:moveTo>
                    <a:pt x="1392059" y="1915439"/>
                  </a:moveTo>
                  <a:lnTo>
                    <a:pt x="1365275" y="1915439"/>
                  </a:lnTo>
                  <a:lnTo>
                    <a:pt x="1365275" y="1921955"/>
                  </a:lnTo>
                  <a:lnTo>
                    <a:pt x="1392059" y="1921955"/>
                  </a:lnTo>
                  <a:lnTo>
                    <a:pt x="1392059" y="1915439"/>
                  </a:lnTo>
                  <a:close/>
                </a:path>
                <a:path w="1522095" h="1922145">
                  <a:moveTo>
                    <a:pt x="1438389" y="1915439"/>
                  </a:moveTo>
                  <a:lnTo>
                    <a:pt x="1412328" y="1915439"/>
                  </a:lnTo>
                  <a:lnTo>
                    <a:pt x="1412328" y="1921955"/>
                  </a:lnTo>
                  <a:lnTo>
                    <a:pt x="1438389" y="1921955"/>
                  </a:lnTo>
                  <a:lnTo>
                    <a:pt x="1438389" y="1915439"/>
                  </a:lnTo>
                  <a:close/>
                </a:path>
                <a:path w="1522095" h="1922145">
                  <a:moveTo>
                    <a:pt x="1485442" y="1915439"/>
                  </a:moveTo>
                  <a:lnTo>
                    <a:pt x="1458658" y="1915439"/>
                  </a:lnTo>
                  <a:lnTo>
                    <a:pt x="1458658" y="1921955"/>
                  </a:lnTo>
                  <a:lnTo>
                    <a:pt x="1485442" y="1921955"/>
                  </a:lnTo>
                  <a:lnTo>
                    <a:pt x="1485442" y="1915439"/>
                  </a:lnTo>
                  <a:close/>
                </a:path>
                <a:path w="1522095" h="1922145">
                  <a:moveTo>
                    <a:pt x="1515122" y="1915439"/>
                  </a:moveTo>
                  <a:lnTo>
                    <a:pt x="1504988" y="1915439"/>
                  </a:lnTo>
                  <a:lnTo>
                    <a:pt x="1504988" y="1921954"/>
                  </a:lnTo>
                  <a:lnTo>
                    <a:pt x="1521637" y="1921954"/>
                  </a:lnTo>
                  <a:lnTo>
                    <a:pt x="1521637" y="1918335"/>
                  </a:lnTo>
                  <a:lnTo>
                    <a:pt x="1515122" y="1918335"/>
                  </a:lnTo>
                  <a:lnTo>
                    <a:pt x="1515122" y="1915439"/>
                  </a:lnTo>
                  <a:close/>
                </a:path>
                <a:path w="1522095" h="1922145">
                  <a:moveTo>
                    <a:pt x="1521637" y="1905305"/>
                  </a:moveTo>
                  <a:lnTo>
                    <a:pt x="1515122" y="1905305"/>
                  </a:lnTo>
                  <a:lnTo>
                    <a:pt x="1515122" y="1918335"/>
                  </a:lnTo>
                  <a:lnTo>
                    <a:pt x="1518018" y="1915439"/>
                  </a:lnTo>
                  <a:lnTo>
                    <a:pt x="1521637" y="1915439"/>
                  </a:lnTo>
                  <a:lnTo>
                    <a:pt x="1521637" y="1905305"/>
                  </a:lnTo>
                  <a:close/>
                </a:path>
                <a:path w="1522095" h="1922145">
                  <a:moveTo>
                    <a:pt x="1521637" y="1915439"/>
                  </a:moveTo>
                  <a:lnTo>
                    <a:pt x="1518018" y="1915439"/>
                  </a:lnTo>
                  <a:lnTo>
                    <a:pt x="1515122" y="1918335"/>
                  </a:lnTo>
                  <a:lnTo>
                    <a:pt x="1521637" y="1918335"/>
                  </a:lnTo>
                  <a:lnTo>
                    <a:pt x="1521637" y="1915439"/>
                  </a:lnTo>
                  <a:close/>
                </a:path>
                <a:path w="1522095" h="1922145">
                  <a:moveTo>
                    <a:pt x="1521637" y="1858975"/>
                  </a:moveTo>
                  <a:lnTo>
                    <a:pt x="1515122" y="1858975"/>
                  </a:lnTo>
                  <a:lnTo>
                    <a:pt x="1515122" y="1885035"/>
                  </a:lnTo>
                  <a:lnTo>
                    <a:pt x="1521637" y="1885035"/>
                  </a:lnTo>
                  <a:lnTo>
                    <a:pt x="1521637" y="1858975"/>
                  </a:lnTo>
                  <a:close/>
                </a:path>
                <a:path w="1522095" h="1922145">
                  <a:moveTo>
                    <a:pt x="1521637" y="1811922"/>
                  </a:moveTo>
                  <a:lnTo>
                    <a:pt x="1515122" y="1811922"/>
                  </a:lnTo>
                  <a:lnTo>
                    <a:pt x="1515122" y="1838706"/>
                  </a:lnTo>
                  <a:lnTo>
                    <a:pt x="1521637" y="1838706"/>
                  </a:lnTo>
                  <a:lnTo>
                    <a:pt x="1521637" y="1811922"/>
                  </a:lnTo>
                  <a:close/>
                </a:path>
                <a:path w="1522095" h="1922145">
                  <a:moveTo>
                    <a:pt x="1521637" y="1765592"/>
                  </a:moveTo>
                  <a:lnTo>
                    <a:pt x="1515122" y="1765592"/>
                  </a:lnTo>
                  <a:lnTo>
                    <a:pt x="1515122" y="1792376"/>
                  </a:lnTo>
                  <a:lnTo>
                    <a:pt x="1521637" y="1792376"/>
                  </a:lnTo>
                  <a:lnTo>
                    <a:pt x="1521637" y="1765592"/>
                  </a:lnTo>
                  <a:close/>
                </a:path>
                <a:path w="1522095" h="1922145">
                  <a:moveTo>
                    <a:pt x="1521637" y="1719262"/>
                  </a:moveTo>
                  <a:lnTo>
                    <a:pt x="1515122" y="1719262"/>
                  </a:lnTo>
                  <a:lnTo>
                    <a:pt x="1515122" y="1745323"/>
                  </a:lnTo>
                  <a:lnTo>
                    <a:pt x="1521637" y="1745323"/>
                  </a:lnTo>
                  <a:lnTo>
                    <a:pt x="1521637" y="1719262"/>
                  </a:lnTo>
                  <a:close/>
                </a:path>
                <a:path w="1522095" h="1922145">
                  <a:moveTo>
                    <a:pt x="1521637" y="1672209"/>
                  </a:moveTo>
                  <a:lnTo>
                    <a:pt x="1515122" y="1672209"/>
                  </a:lnTo>
                  <a:lnTo>
                    <a:pt x="1515122" y="1698993"/>
                  </a:lnTo>
                  <a:lnTo>
                    <a:pt x="1521637" y="1698993"/>
                  </a:lnTo>
                  <a:lnTo>
                    <a:pt x="1521637" y="1672209"/>
                  </a:lnTo>
                  <a:close/>
                </a:path>
                <a:path w="1522095" h="1922145">
                  <a:moveTo>
                    <a:pt x="1521637" y="1625879"/>
                  </a:moveTo>
                  <a:lnTo>
                    <a:pt x="1515122" y="1625879"/>
                  </a:lnTo>
                  <a:lnTo>
                    <a:pt x="1515122" y="1652664"/>
                  </a:lnTo>
                  <a:lnTo>
                    <a:pt x="1521637" y="1652664"/>
                  </a:lnTo>
                  <a:lnTo>
                    <a:pt x="1521637" y="1625879"/>
                  </a:lnTo>
                  <a:close/>
                </a:path>
                <a:path w="1522095" h="1922145">
                  <a:moveTo>
                    <a:pt x="1521637" y="1579550"/>
                  </a:moveTo>
                  <a:lnTo>
                    <a:pt x="1515122" y="1579550"/>
                  </a:lnTo>
                  <a:lnTo>
                    <a:pt x="1515122" y="1605610"/>
                  </a:lnTo>
                  <a:lnTo>
                    <a:pt x="1521637" y="1605610"/>
                  </a:lnTo>
                  <a:lnTo>
                    <a:pt x="1521637" y="1579550"/>
                  </a:lnTo>
                  <a:close/>
                </a:path>
                <a:path w="1522095" h="1922145">
                  <a:moveTo>
                    <a:pt x="1521637" y="1532496"/>
                  </a:moveTo>
                  <a:lnTo>
                    <a:pt x="1515122" y="1532496"/>
                  </a:lnTo>
                  <a:lnTo>
                    <a:pt x="1515122" y="1559280"/>
                  </a:lnTo>
                  <a:lnTo>
                    <a:pt x="1521637" y="1559280"/>
                  </a:lnTo>
                  <a:lnTo>
                    <a:pt x="1521637" y="1532496"/>
                  </a:lnTo>
                  <a:close/>
                </a:path>
                <a:path w="1522095" h="1922145">
                  <a:moveTo>
                    <a:pt x="1521637" y="1486167"/>
                  </a:moveTo>
                  <a:lnTo>
                    <a:pt x="1515122" y="1486167"/>
                  </a:lnTo>
                  <a:lnTo>
                    <a:pt x="1515122" y="1512951"/>
                  </a:lnTo>
                  <a:lnTo>
                    <a:pt x="1521637" y="1512951"/>
                  </a:lnTo>
                  <a:lnTo>
                    <a:pt x="1521637" y="1486167"/>
                  </a:lnTo>
                  <a:close/>
                </a:path>
                <a:path w="1522095" h="1922145">
                  <a:moveTo>
                    <a:pt x="1521637" y="1439837"/>
                  </a:moveTo>
                  <a:lnTo>
                    <a:pt x="1515122" y="1439837"/>
                  </a:lnTo>
                  <a:lnTo>
                    <a:pt x="1515122" y="1466621"/>
                  </a:lnTo>
                  <a:lnTo>
                    <a:pt x="1521637" y="1466621"/>
                  </a:lnTo>
                  <a:lnTo>
                    <a:pt x="1521637" y="1439837"/>
                  </a:lnTo>
                  <a:close/>
                </a:path>
                <a:path w="1522095" h="1922145">
                  <a:moveTo>
                    <a:pt x="1521637" y="1392783"/>
                  </a:moveTo>
                  <a:lnTo>
                    <a:pt x="1515122" y="1392783"/>
                  </a:lnTo>
                  <a:lnTo>
                    <a:pt x="1515122" y="1419568"/>
                  </a:lnTo>
                  <a:lnTo>
                    <a:pt x="1521637" y="1419568"/>
                  </a:lnTo>
                  <a:lnTo>
                    <a:pt x="1521637" y="1392783"/>
                  </a:lnTo>
                  <a:close/>
                </a:path>
                <a:path w="1522095" h="1922145">
                  <a:moveTo>
                    <a:pt x="1521637" y="1346454"/>
                  </a:moveTo>
                  <a:lnTo>
                    <a:pt x="1515122" y="1346454"/>
                  </a:lnTo>
                  <a:lnTo>
                    <a:pt x="1515122" y="1373238"/>
                  </a:lnTo>
                  <a:lnTo>
                    <a:pt x="1521637" y="1373238"/>
                  </a:lnTo>
                  <a:lnTo>
                    <a:pt x="1521637" y="1346454"/>
                  </a:lnTo>
                  <a:close/>
                </a:path>
                <a:path w="1522095" h="1922145">
                  <a:moveTo>
                    <a:pt x="1521637" y="1300124"/>
                  </a:moveTo>
                  <a:lnTo>
                    <a:pt x="1515122" y="1300124"/>
                  </a:lnTo>
                  <a:lnTo>
                    <a:pt x="1515122" y="1326909"/>
                  </a:lnTo>
                  <a:lnTo>
                    <a:pt x="1521637" y="1326909"/>
                  </a:lnTo>
                  <a:lnTo>
                    <a:pt x="1521637" y="1300124"/>
                  </a:lnTo>
                  <a:close/>
                </a:path>
                <a:path w="1522095" h="1922145">
                  <a:moveTo>
                    <a:pt x="1521637" y="1253795"/>
                  </a:moveTo>
                  <a:lnTo>
                    <a:pt x="1515122" y="1253795"/>
                  </a:lnTo>
                  <a:lnTo>
                    <a:pt x="1515122" y="1279855"/>
                  </a:lnTo>
                  <a:lnTo>
                    <a:pt x="1521637" y="1279855"/>
                  </a:lnTo>
                  <a:lnTo>
                    <a:pt x="1521637" y="1253795"/>
                  </a:lnTo>
                  <a:close/>
                </a:path>
                <a:path w="1522095" h="1922145">
                  <a:moveTo>
                    <a:pt x="1521637" y="1206741"/>
                  </a:moveTo>
                  <a:lnTo>
                    <a:pt x="1515122" y="1206741"/>
                  </a:lnTo>
                  <a:lnTo>
                    <a:pt x="1515122" y="1233525"/>
                  </a:lnTo>
                  <a:lnTo>
                    <a:pt x="1521637" y="1233525"/>
                  </a:lnTo>
                  <a:lnTo>
                    <a:pt x="1521637" y="1206741"/>
                  </a:lnTo>
                  <a:close/>
                </a:path>
                <a:path w="1522095" h="1922145">
                  <a:moveTo>
                    <a:pt x="1521637" y="1160412"/>
                  </a:moveTo>
                  <a:lnTo>
                    <a:pt x="1515122" y="1160412"/>
                  </a:lnTo>
                  <a:lnTo>
                    <a:pt x="1515122" y="1187196"/>
                  </a:lnTo>
                  <a:lnTo>
                    <a:pt x="1521637" y="1187196"/>
                  </a:lnTo>
                  <a:lnTo>
                    <a:pt x="1521637" y="1160412"/>
                  </a:lnTo>
                  <a:close/>
                </a:path>
                <a:path w="1522095" h="1922145">
                  <a:moveTo>
                    <a:pt x="1521637" y="1114082"/>
                  </a:moveTo>
                  <a:lnTo>
                    <a:pt x="1515122" y="1114082"/>
                  </a:lnTo>
                  <a:lnTo>
                    <a:pt x="1515122" y="1140142"/>
                  </a:lnTo>
                  <a:lnTo>
                    <a:pt x="1521637" y="1140142"/>
                  </a:lnTo>
                  <a:lnTo>
                    <a:pt x="1521637" y="1114082"/>
                  </a:lnTo>
                  <a:close/>
                </a:path>
                <a:path w="1522095" h="1922145">
                  <a:moveTo>
                    <a:pt x="1521637" y="1067028"/>
                  </a:moveTo>
                  <a:lnTo>
                    <a:pt x="1515122" y="1067028"/>
                  </a:lnTo>
                  <a:lnTo>
                    <a:pt x="1515122" y="1093813"/>
                  </a:lnTo>
                  <a:lnTo>
                    <a:pt x="1521637" y="1093813"/>
                  </a:lnTo>
                  <a:lnTo>
                    <a:pt x="1521637" y="1067028"/>
                  </a:lnTo>
                  <a:close/>
                </a:path>
                <a:path w="1522095" h="1922145">
                  <a:moveTo>
                    <a:pt x="1521637" y="1020699"/>
                  </a:moveTo>
                  <a:lnTo>
                    <a:pt x="1515122" y="1020699"/>
                  </a:lnTo>
                  <a:lnTo>
                    <a:pt x="1515122" y="1047483"/>
                  </a:lnTo>
                  <a:lnTo>
                    <a:pt x="1521637" y="1047483"/>
                  </a:lnTo>
                  <a:lnTo>
                    <a:pt x="1521637" y="1020699"/>
                  </a:lnTo>
                  <a:close/>
                </a:path>
                <a:path w="1522095" h="1922145">
                  <a:moveTo>
                    <a:pt x="1521637" y="974369"/>
                  </a:moveTo>
                  <a:lnTo>
                    <a:pt x="1515122" y="974369"/>
                  </a:lnTo>
                  <a:lnTo>
                    <a:pt x="1515122" y="1000430"/>
                  </a:lnTo>
                  <a:lnTo>
                    <a:pt x="1521637" y="1000430"/>
                  </a:lnTo>
                  <a:lnTo>
                    <a:pt x="1521637" y="974369"/>
                  </a:lnTo>
                  <a:close/>
                </a:path>
                <a:path w="1522095" h="1922145">
                  <a:moveTo>
                    <a:pt x="1521637" y="927316"/>
                  </a:moveTo>
                  <a:lnTo>
                    <a:pt x="1515122" y="927316"/>
                  </a:lnTo>
                  <a:lnTo>
                    <a:pt x="1515122" y="954100"/>
                  </a:lnTo>
                  <a:lnTo>
                    <a:pt x="1521637" y="954100"/>
                  </a:lnTo>
                  <a:lnTo>
                    <a:pt x="1521637" y="927316"/>
                  </a:lnTo>
                  <a:close/>
                </a:path>
                <a:path w="1522095" h="1922145">
                  <a:moveTo>
                    <a:pt x="1521637" y="880986"/>
                  </a:moveTo>
                  <a:lnTo>
                    <a:pt x="1515122" y="880986"/>
                  </a:lnTo>
                  <a:lnTo>
                    <a:pt x="1515122" y="907770"/>
                  </a:lnTo>
                  <a:lnTo>
                    <a:pt x="1521637" y="907770"/>
                  </a:lnTo>
                  <a:lnTo>
                    <a:pt x="1521637" y="880986"/>
                  </a:lnTo>
                  <a:close/>
                </a:path>
                <a:path w="1522095" h="1922145">
                  <a:moveTo>
                    <a:pt x="1521637" y="834657"/>
                  </a:moveTo>
                  <a:lnTo>
                    <a:pt x="1515122" y="834657"/>
                  </a:lnTo>
                  <a:lnTo>
                    <a:pt x="1515122" y="861441"/>
                  </a:lnTo>
                  <a:lnTo>
                    <a:pt x="1521637" y="861441"/>
                  </a:lnTo>
                  <a:lnTo>
                    <a:pt x="1521637" y="834657"/>
                  </a:lnTo>
                  <a:close/>
                </a:path>
                <a:path w="1522095" h="1922145">
                  <a:moveTo>
                    <a:pt x="1521637" y="787603"/>
                  </a:moveTo>
                  <a:lnTo>
                    <a:pt x="1515122" y="787603"/>
                  </a:lnTo>
                  <a:lnTo>
                    <a:pt x="1515122" y="814387"/>
                  </a:lnTo>
                  <a:lnTo>
                    <a:pt x="1521637" y="814387"/>
                  </a:lnTo>
                  <a:lnTo>
                    <a:pt x="1521637" y="787603"/>
                  </a:lnTo>
                  <a:close/>
                </a:path>
                <a:path w="1522095" h="1922145">
                  <a:moveTo>
                    <a:pt x="1521637" y="741273"/>
                  </a:moveTo>
                  <a:lnTo>
                    <a:pt x="1515122" y="741273"/>
                  </a:lnTo>
                  <a:lnTo>
                    <a:pt x="1515122" y="768058"/>
                  </a:lnTo>
                  <a:lnTo>
                    <a:pt x="1521637" y="768058"/>
                  </a:lnTo>
                  <a:lnTo>
                    <a:pt x="1521637" y="741273"/>
                  </a:lnTo>
                  <a:close/>
                </a:path>
                <a:path w="1522095" h="1922145">
                  <a:moveTo>
                    <a:pt x="1521637" y="694944"/>
                  </a:moveTo>
                  <a:lnTo>
                    <a:pt x="1515122" y="694944"/>
                  </a:lnTo>
                  <a:lnTo>
                    <a:pt x="1515122" y="721728"/>
                  </a:lnTo>
                  <a:lnTo>
                    <a:pt x="1521637" y="721728"/>
                  </a:lnTo>
                  <a:lnTo>
                    <a:pt x="1521637" y="694944"/>
                  </a:lnTo>
                  <a:close/>
                </a:path>
                <a:path w="1522095" h="1922145">
                  <a:moveTo>
                    <a:pt x="1521637" y="648614"/>
                  </a:moveTo>
                  <a:lnTo>
                    <a:pt x="1515122" y="648614"/>
                  </a:lnTo>
                  <a:lnTo>
                    <a:pt x="1515122" y="674675"/>
                  </a:lnTo>
                  <a:lnTo>
                    <a:pt x="1521637" y="674675"/>
                  </a:lnTo>
                  <a:lnTo>
                    <a:pt x="1521637" y="648614"/>
                  </a:lnTo>
                  <a:close/>
                </a:path>
                <a:path w="1522095" h="1922145">
                  <a:moveTo>
                    <a:pt x="1521637" y="601561"/>
                  </a:moveTo>
                  <a:lnTo>
                    <a:pt x="1515122" y="601561"/>
                  </a:lnTo>
                  <a:lnTo>
                    <a:pt x="1515122" y="628345"/>
                  </a:lnTo>
                  <a:lnTo>
                    <a:pt x="1521637" y="628345"/>
                  </a:lnTo>
                  <a:lnTo>
                    <a:pt x="1521637" y="601561"/>
                  </a:lnTo>
                  <a:close/>
                </a:path>
                <a:path w="1522095" h="1922145">
                  <a:moveTo>
                    <a:pt x="1521637" y="555231"/>
                  </a:moveTo>
                  <a:lnTo>
                    <a:pt x="1515122" y="555231"/>
                  </a:lnTo>
                  <a:lnTo>
                    <a:pt x="1515122" y="582015"/>
                  </a:lnTo>
                  <a:lnTo>
                    <a:pt x="1521637" y="582015"/>
                  </a:lnTo>
                  <a:lnTo>
                    <a:pt x="1521637" y="555231"/>
                  </a:lnTo>
                  <a:close/>
                </a:path>
                <a:path w="1522095" h="1922145">
                  <a:moveTo>
                    <a:pt x="1521637" y="508902"/>
                  </a:moveTo>
                  <a:lnTo>
                    <a:pt x="1515122" y="508902"/>
                  </a:lnTo>
                  <a:lnTo>
                    <a:pt x="1515122" y="534962"/>
                  </a:lnTo>
                  <a:lnTo>
                    <a:pt x="1521637" y="534962"/>
                  </a:lnTo>
                  <a:lnTo>
                    <a:pt x="1521637" y="508902"/>
                  </a:lnTo>
                  <a:close/>
                </a:path>
                <a:path w="1522095" h="1922145">
                  <a:moveTo>
                    <a:pt x="1521637" y="461848"/>
                  </a:moveTo>
                  <a:lnTo>
                    <a:pt x="1515122" y="461848"/>
                  </a:lnTo>
                  <a:lnTo>
                    <a:pt x="1515122" y="488632"/>
                  </a:lnTo>
                  <a:lnTo>
                    <a:pt x="1521637" y="488632"/>
                  </a:lnTo>
                  <a:lnTo>
                    <a:pt x="1521637" y="461848"/>
                  </a:lnTo>
                  <a:close/>
                </a:path>
                <a:path w="1522095" h="1922145">
                  <a:moveTo>
                    <a:pt x="1521637" y="415518"/>
                  </a:moveTo>
                  <a:lnTo>
                    <a:pt x="1515122" y="415518"/>
                  </a:lnTo>
                  <a:lnTo>
                    <a:pt x="1515122" y="442303"/>
                  </a:lnTo>
                  <a:lnTo>
                    <a:pt x="1521637" y="442303"/>
                  </a:lnTo>
                  <a:lnTo>
                    <a:pt x="1521637" y="415518"/>
                  </a:lnTo>
                  <a:close/>
                </a:path>
                <a:path w="1522095" h="1922145">
                  <a:moveTo>
                    <a:pt x="1521637" y="369189"/>
                  </a:moveTo>
                  <a:lnTo>
                    <a:pt x="1515122" y="369189"/>
                  </a:lnTo>
                  <a:lnTo>
                    <a:pt x="1515122" y="395249"/>
                  </a:lnTo>
                  <a:lnTo>
                    <a:pt x="1521637" y="395249"/>
                  </a:lnTo>
                  <a:lnTo>
                    <a:pt x="1521637" y="369189"/>
                  </a:lnTo>
                  <a:close/>
                </a:path>
                <a:path w="1522095" h="1922145">
                  <a:moveTo>
                    <a:pt x="1521637" y="322135"/>
                  </a:moveTo>
                  <a:lnTo>
                    <a:pt x="1515122" y="322135"/>
                  </a:lnTo>
                  <a:lnTo>
                    <a:pt x="1515122" y="348920"/>
                  </a:lnTo>
                  <a:lnTo>
                    <a:pt x="1521637" y="348920"/>
                  </a:lnTo>
                  <a:lnTo>
                    <a:pt x="1521637" y="322135"/>
                  </a:lnTo>
                  <a:close/>
                </a:path>
                <a:path w="1522095" h="1922145">
                  <a:moveTo>
                    <a:pt x="1521637" y="275806"/>
                  </a:moveTo>
                  <a:lnTo>
                    <a:pt x="1515122" y="275806"/>
                  </a:lnTo>
                  <a:lnTo>
                    <a:pt x="1515122" y="302590"/>
                  </a:lnTo>
                  <a:lnTo>
                    <a:pt x="1521637" y="302590"/>
                  </a:lnTo>
                  <a:lnTo>
                    <a:pt x="1521637" y="275806"/>
                  </a:lnTo>
                  <a:close/>
                </a:path>
                <a:path w="1522095" h="1922145">
                  <a:moveTo>
                    <a:pt x="1521637" y="229476"/>
                  </a:moveTo>
                  <a:lnTo>
                    <a:pt x="1515122" y="229476"/>
                  </a:lnTo>
                  <a:lnTo>
                    <a:pt x="1515122" y="255537"/>
                  </a:lnTo>
                  <a:lnTo>
                    <a:pt x="1521637" y="255537"/>
                  </a:lnTo>
                  <a:lnTo>
                    <a:pt x="1521637" y="229476"/>
                  </a:lnTo>
                  <a:close/>
                </a:path>
                <a:path w="1522095" h="1922145">
                  <a:moveTo>
                    <a:pt x="1521637" y="182423"/>
                  </a:moveTo>
                  <a:lnTo>
                    <a:pt x="1515122" y="182423"/>
                  </a:lnTo>
                  <a:lnTo>
                    <a:pt x="1515122" y="209207"/>
                  </a:lnTo>
                  <a:lnTo>
                    <a:pt x="1521637" y="209207"/>
                  </a:lnTo>
                  <a:lnTo>
                    <a:pt x="1521637" y="182423"/>
                  </a:lnTo>
                  <a:close/>
                </a:path>
                <a:path w="1522095" h="1922145">
                  <a:moveTo>
                    <a:pt x="1521637" y="136093"/>
                  </a:moveTo>
                  <a:lnTo>
                    <a:pt x="1515122" y="136093"/>
                  </a:lnTo>
                  <a:lnTo>
                    <a:pt x="1515122" y="162877"/>
                  </a:lnTo>
                  <a:lnTo>
                    <a:pt x="1521637" y="162877"/>
                  </a:lnTo>
                  <a:lnTo>
                    <a:pt x="1521637" y="136093"/>
                  </a:lnTo>
                  <a:close/>
                </a:path>
                <a:path w="1522095" h="1922145">
                  <a:moveTo>
                    <a:pt x="1521637" y="89763"/>
                  </a:moveTo>
                  <a:lnTo>
                    <a:pt x="1515122" y="89763"/>
                  </a:lnTo>
                  <a:lnTo>
                    <a:pt x="1515122" y="116548"/>
                  </a:lnTo>
                  <a:lnTo>
                    <a:pt x="1521637" y="116548"/>
                  </a:lnTo>
                  <a:lnTo>
                    <a:pt x="1521637" y="89763"/>
                  </a:lnTo>
                  <a:close/>
                </a:path>
                <a:path w="1522095" h="1922145">
                  <a:moveTo>
                    <a:pt x="1521637" y="42710"/>
                  </a:moveTo>
                  <a:lnTo>
                    <a:pt x="1515122" y="42710"/>
                  </a:lnTo>
                  <a:lnTo>
                    <a:pt x="1515122" y="69494"/>
                  </a:lnTo>
                  <a:lnTo>
                    <a:pt x="1521637" y="69494"/>
                  </a:lnTo>
                  <a:lnTo>
                    <a:pt x="1521637" y="4271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5" name="Graphic 135"/>
            <p:cNvSpPr/>
            <p:nvPr/>
          </p:nvSpPr>
          <p:spPr>
            <a:xfrm>
              <a:off x="3619" y="642003"/>
              <a:ext cx="1515110" cy="1270"/>
            </a:xfrm>
            <a:custGeom>
              <a:avLst/>
              <a:gdLst/>
              <a:ahLst/>
              <a:cxnLst/>
              <a:rect l="l" t="t" r="r" b="b"/>
              <a:pathLst>
                <a:path w="1515110">
                  <a:moveTo>
                    <a:pt x="0" y="0"/>
                  </a:moveTo>
                  <a:lnTo>
                    <a:pt x="1514932" y="0"/>
                  </a:lnTo>
                </a:path>
              </a:pathLst>
            </a:custGeom>
            <a:ln w="7048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6" name="Graphic 136"/>
            <p:cNvSpPr/>
            <p:nvPr/>
          </p:nvSpPr>
          <p:spPr>
            <a:xfrm>
              <a:off x="3524" y="661644"/>
              <a:ext cx="1270" cy="1889760"/>
            </a:xfrm>
            <a:custGeom>
              <a:avLst/>
              <a:gdLst/>
              <a:ahLst/>
              <a:cxnLst/>
              <a:rect l="l" t="t" r="r" b="b"/>
              <a:pathLst>
                <a:path h="1889760">
                  <a:moveTo>
                    <a:pt x="0" y="0"/>
                  </a:moveTo>
                  <a:lnTo>
                    <a:pt x="0" y="1889188"/>
                  </a:lnTo>
                </a:path>
              </a:pathLst>
            </a:custGeom>
            <a:ln w="7048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7" name="Graphic 137"/>
            <p:cNvSpPr/>
            <p:nvPr/>
          </p:nvSpPr>
          <p:spPr>
            <a:xfrm>
              <a:off x="16649" y="2557443"/>
              <a:ext cx="1469390" cy="1270"/>
            </a:xfrm>
            <a:custGeom>
              <a:avLst/>
              <a:gdLst/>
              <a:ahLst/>
              <a:cxnLst/>
              <a:rect l="l" t="t" r="r" b="b"/>
              <a:pathLst>
                <a:path w="1469390">
                  <a:moveTo>
                    <a:pt x="0" y="0"/>
                  </a:moveTo>
                  <a:lnTo>
                    <a:pt x="1469326" y="0"/>
                  </a:lnTo>
                </a:path>
              </a:pathLst>
            </a:custGeom>
            <a:ln w="7048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8" name="Graphic 138"/>
            <p:cNvSpPr/>
            <p:nvPr/>
          </p:nvSpPr>
          <p:spPr>
            <a:xfrm>
              <a:off x="1505254" y="2544051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5">
                  <a:moveTo>
                    <a:pt x="0" y="10134"/>
                  </a:moveTo>
                  <a:lnTo>
                    <a:pt x="13030" y="10134"/>
                  </a:lnTo>
                  <a:lnTo>
                    <a:pt x="10134" y="13030"/>
                  </a:lnTo>
                  <a:lnTo>
                    <a:pt x="10134" y="0"/>
                  </a:lnTo>
                  <a:lnTo>
                    <a:pt x="16649" y="0"/>
                  </a:lnTo>
                  <a:lnTo>
                    <a:pt x="16649" y="16649"/>
                  </a:lnTo>
                  <a:lnTo>
                    <a:pt x="0" y="16649"/>
                  </a:lnTo>
                  <a:lnTo>
                    <a:pt x="0" y="10134"/>
                  </a:lnTo>
                  <a:close/>
                </a:path>
              </a:pathLst>
            </a:custGeom>
            <a:ln w="533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9" name="Graphic 139"/>
            <p:cNvSpPr/>
            <p:nvPr/>
          </p:nvSpPr>
          <p:spPr>
            <a:xfrm>
              <a:off x="1518646" y="641375"/>
              <a:ext cx="1270" cy="1882775"/>
            </a:xfrm>
            <a:custGeom>
              <a:avLst/>
              <a:gdLst/>
              <a:ahLst/>
              <a:cxnLst/>
              <a:rect l="l" t="t" r="r" b="b"/>
              <a:pathLst>
                <a:path h="1882775">
                  <a:moveTo>
                    <a:pt x="0" y="0"/>
                  </a:moveTo>
                  <a:lnTo>
                    <a:pt x="0" y="1882673"/>
                  </a:lnTo>
                </a:path>
              </a:pathLst>
            </a:custGeom>
            <a:ln w="7048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0" name="Graphic 140"/>
            <p:cNvSpPr/>
            <p:nvPr/>
          </p:nvSpPr>
          <p:spPr>
            <a:xfrm>
              <a:off x="243497" y="721994"/>
              <a:ext cx="876935" cy="319405"/>
            </a:xfrm>
            <a:custGeom>
              <a:avLst/>
              <a:gdLst/>
              <a:ahLst/>
              <a:cxnLst/>
              <a:rect l="l" t="t" r="r" b="b"/>
              <a:pathLst>
                <a:path w="876935" h="319405">
                  <a:moveTo>
                    <a:pt x="876642" y="0"/>
                  </a:moveTo>
                  <a:lnTo>
                    <a:pt x="0" y="0"/>
                  </a:lnTo>
                  <a:lnTo>
                    <a:pt x="0" y="319239"/>
                  </a:lnTo>
                  <a:lnTo>
                    <a:pt x="876642" y="319239"/>
                  </a:lnTo>
                  <a:lnTo>
                    <a:pt x="876642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1" name="Graphic 141"/>
            <p:cNvSpPr/>
            <p:nvPr/>
          </p:nvSpPr>
          <p:spPr>
            <a:xfrm>
              <a:off x="243497" y="721994"/>
              <a:ext cx="876300" cy="319405"/>
            </a:xfrm>
            <a:custGeom>
              <a:avLst/>
              <a:gdLst/>
              <a:ahLst/>
              <a:cxnLst/>
              <a:rect l="l" t="t" r="r" b="b"/>
              <a:pathLst>
                <a:path w="876300" h="319405">
                  <a:moveTo>
                    <a:pt x="875919" y="0"/>
                  </a:moveTo>
                  <a:lnTo>
                    <a:pt x="0" y="0"/>
                  </a:lnTo>
                  <a:lnTo>
                    <a:pt x="0" y="319239"/>
                  </a:lnTo>
                  <a:lnTo>
                    <a:pt x="875919" y="319239"/>
                  </a:lnTo>
                  <a:lnTo>
                    <a:pt x="875919" y="0"/>
                  </a:lnTo>
                  <a:close/>
                </a:path>
              </a:pathLst>
            </a:custGeom>
            <a:ln w="651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2" name="Graphic 142"/>
            <p:cNvSpPr/>
            <p:nvPr/>
          </p:nvSpPr>
          <p:spPr>
            <a:xfrm>
              <a:off x="2552039" y="266"/>
              <a:ext cx="1202690" cy="405765"/>
            </a:xfrm>
            <a:custGeom>
              <a:avLst/>
              <a:gdLst/>
              <a:ahLst/>
              <a:cxnLst/>
              <a:rect l="l" t="t" r="r" b="b"/>
              <a:pathLst>
                <a:path w="1202690" h="405765">
                  <a:moveTo>
                    <a:pt x="1199502" y="2895"/>
                  </a:moveTo>
                  <a:lnTo>
                    <a:pt x="1195882" y="2895"/>
                  </a:lnTo>
                  <a:lnTo>
                    <a:pt x="1195882" y="29679"/>
                  </a:lnTo>
                  <a:lnTo>
                    <a:pt x="1202397" y="29679"/>
                  </a:lnTo>
                  <a:lnTo>
                    <a:pt x="1202397" y="6515"/>
                  </a:lnTo>
                  <a:lnTo>
                    <a:pt x="1199502" y="6515"/>
                  </a:lnTo>
                  <a:lnTo>
                    <a:pt x="1199502" y="2895"/>
                  </a:lnTo>
                  <a:close/>
                </a:path>
                <a:path w="1202690" h="405765">
                  <a:moveTo>
                    <a:pt x="1199502" y="0"/>
                  </a:moveTo>
                  <a:lnTo>
                    <a:pt x="1172718" y="0"/>
                  </a:lnTo>
                  <a:lnTo>
                    <a:pt x="1172718" y="6515"/>
                  </a:lnTo>
                  <a:lnTo>
                    <a:pt x="1195882" y="6515"/>
                  </a:lnTo>
                  <a:lnTo>
                    <a:pt x="1195882" y="2895"/>
                  </a:lnTo>
                  <a:lnTo>
                    <a:pt x="1199502" y="2895"/>
                  </a:lnTo>
                  <a:lnTo>
                    <a:pt x="1199502" y="0"/>
                  </a:lnTo>
                  <a:close/>
                </a:path>
                <a:path w="1202690" h="405765">
                  <a:moveTo>
                    <a:pt x="1202397" y="2895"/>
                  </a:moveTo>
                  <a:lnTo>
                    <a:pt x="1199502" y="2895"/>
                  </a:lnTo>
                  <a:lnTo>
                    <a:pt x="1199502" y="6515"/>
                  </a:lnTo>
                  <a:lnTo>
                    <a:pt x="1202397" y="6515"/>
                  </a:lnTo>
                  <a:lnTo>
                    <a:pt x="1202397" y="2895"/>
                  </a:lnTo>
                  <a:close/>
                </a:path>
                <a:path w="1202690" h="405765">
                  <a:moveTo>
                    <a:pt x="1153172" y="0"/>
                  </a:moveTo>
                  <a:lnTo>
                    <a:pt x="1126388" y="0"/>
                  </a:lnTo>
                  <a:lnTo>
                    <a:pt x="1126388" y="6515"/>
                  </a:lnTo>
                  <a:lnTo>
                    <a:pt x="1153172" y="6515"/>
                  </a:lnTo>
                  <a:lnTo>
                    <a:pt x="1153172" y="0"/>
                  </a:lnTo>
                  <a:close/>
                </a:path>
                <a:path w="1202690" h="405765">
                  <a:moveTo>
                    <a:pt x="1106119" y="0"/>
                  </a:moveTo>
                  <a:lnTo>
                    <a:pt x="1080058" y="0"/>
                  </a:lnTo>
                  <a:lnTo>
                    <a:pt x="1080058" y="6515"/>
                  </a:lnTo>
                  <a:lnTo>
                    <a:pt x="1106119" y="6515"/>
                  </a:lnTo>
                  <a:lnTo>
                    <a:pt x="1106119" y="0"/>
                  </a:lnTo>
                  <a:close/>
                </a:path>
                <a:path w="1202690" h="405765">
                  <a:moveTo>
                    <a:pt x="1059789" y="0"/>
                  </a:moveTo>
                  <a:lnTo>
                    <a:pt x="1033005" y="0"/>
                  </a:lnTo>
                  <a:lnTo>
                    <a:pt x="1033005" y="6515"/>
                  </a:lnTo>
                  <a:lnTo>
                    <a:pt x="1059789" y="6515"/>
                  </a:lnTo>
                  <a:lnTo>
                    <a:pt x="1059789" y="0"/>
                  </a:lnTo>
                  <a:close/>
                </a:path>
                <a:path w="1202690" h="405765">
                  <a:moveTo>
                    <a:pt x="1013460" y="0"/>
                  </a:moveTo>
                  <a:lnTo>
                    <a:pt x="986675" y="0"/>
                  </a:lnTo>
                  <a:lnTo>
                    <a:pt x="986675" y="6515"/>
                  </a:lnTo>
                  <a:lnTo>
                    <a:pt x="1013460" y="6515"/>
                  </a:lnTo>
                  <a:lnTo>
                    <a:pt x="1013460" y="0"/>
                  </a:lnTo>
                  <a:close/>
                </a:path>
                <a:path w="1202690" h="405765">
                  <a:moveTo>
                    <a:pt x="966406" y="0"/>
                  </a:moveTo>
                  <a:lnTo>
                    <a:pt x="940346" y="0"/>
                  </a:lnTo>
                  <a:lnTo>
                    <a:pt x="940346" y="6515"/>
                  </a:lnTo>
                  <a:lnTo>
                    <a:pt x="966406" y="6515"/>
                  </a:lnTo>
                  <a:lnTo>
                    <a:pt x="966406" y="0"/>
                  </a:lnTo>
                  <a:close/>
                </a:path>
                <a:path w="1202690" h="405765">
                  <a:moveTo>
                    <a:pt x="920076" y="0"/>
                  </a:moveTo>
                  <a:lnTo>
                    <a:pt x="894016" y="0"/>
                  </a:lnTo>
                  <a:lnTo>
                    <a:pt x="894016" y="6515"/>
                  </a:lnTo>
                  <a:lnTo>
                    <a:pt x="920076" y="6515"/>
                  </a:lnTo>
                  <a:lnTo>
                    <a:pt x="920076" y="0"/>
                  </a:lnTo>
                  <a:close/>
                </a:path>
                <a:path w="1202690" h="405765">
                  <a:moveTo>
                    <a:pt x="873747" y="0"/>
                  </a:moveTo>
                  <a:lnTo>
                    <a:pt x="846963" y="0"/>
                  </a:lnTo>
                  <a:lnTo>
                    <a:pt x="846963" y="6515"/>
                  </a:lnTo>
                  <a:lnTo>
                    <a:pt x="873747" y="6515"/>
                  </a:lnTo>
                  <a:lnTo>
                    <a:pt x="873747" y="0"/>
                  </a:lnTo>
                  <a:close/>
                </a:path>
                <a:path w="1202690" h="405765">
                  <a:moveTo>
                    <a:pt x="827417" y="0"/>
                  </a:moveTo>
                  <a:lnTo>
                    <a:pt x="800634" y="0"/>
                  </a:lnTo>
                  <a:lnTo>
                    <a:pt x="800634" y="6515"/>
                  </a:lnTo>
                  <a:lnTo>
                    <a:pt x="827417" y="6515"/>
                  </a:lnTo>
                  <a:lnTo>
                    <a:pt x="827417" y="0"/>
                  </a:lnTo>
                  <a:close/>
                </a:path>
                <a:path w="1202690" h="405765">
                  <a:moveTo>
                    <a:pt x="780364" y="0"/>
                  </a:moveTo>
                  <a:lnTo>
                    <a:pt x="754303" y="0"/>
                  </a:lnTo>
                  <a:lnTo>
                    <a:pt x="754303" y="6515"/>
                  </a:lnTo>
                  <a:lnTo>
                    <a:pt x="780364" y="6515"/>
                  </a:lnTo>
                  <a:lnTo>
                    <a:pt x="780364" y="0"/>
                  </a:lnTo>
                  <a:close/>
                </a:path>
                <a:path w="1202690" h="405765">
                  <a:moveTo>
                    <a:pt x="734034" y="0"/>
                  </a:moveTo>
                  <a:lnTo>
                    <a:pt x="707250" y="0"/>
                  </a:lnTo>
                  <a:lnTo>
                    <a:pt x="707250" y="6515"/>
                  </a:lnTo>
                  <a:lnTo>
                    <a:pt x="734034" y="6515"/>
                  </a:lnTo>
                  <a:lnTo>
                    <a:pt x="734034" y="0"/>
                  </a:lnTo>
                  <a:close/>
                </a:path>
                <a:path w="1202690" h="405765">
                  <a:moveTo>
                    <a:pt x="687704" y="0"/>
                  </a:moveTo>
                  <a:lnTo>
                    <a:pt x="660920" y="0"/>
                  </a:lnTo>
                  <a:lnTo>
                    <a:pt x="660920" y="6515"/>
                  </a:lnTo>
                  <a:lnTo>
                    <a:pt x="687704" y="6515"/>
                  </a:lnTo>
                  <a:lnTo>
                    <a:pt x="687704" y="0"/>
                  </a:lnTo>
                  <a:close/>
                </a:path>
                <a:path w="1202690" h="405765">
                  <a:moveTo>
                    <a:pt x="641375" y="0"/>
                  </a:moveTo>
                  <a:lnTo>
                    <a:pt x="614591" y="0"/>
                  </a:lnTo>
                  <a:lnTo>
                    <a:pt x="614591" y="6515"/>
                  </a:lnTo>
                  <a:lnTo>
                    <a:pt x="641375" y="6515"/>
                  </a:lnTo>
                  <a:lnTo>
                    <a:pt x="641375" y="0"/>
                  </a:lnTo>
                  <a:close/>
                </a:path>
                <a:path w="1202690" h="405765">
                  <a:moveTo>
                    <a:pt x="594321" y="0"/>
                  </a:moveTo>
                  <a:lnTo>
                    <a:pt x="568261" y="0"/>
                  </a:lnTo>
                  <a:lnTo>
                    <a:pt x="568261" y="6515"/>
                  </a:lnTo>
                  <a:lnTo>
                    <a:pt x="594321" y="6515"/>
                  </a:lnTo>
                  <a:lnTo>
                    <a:pt x="594321" y="0"/>
                  </a:lnTo>
                  <a:close/>
                </a:path>
                <a:path w="1202690" h="405765">
                  <a:moveTo>
                    <a:pt x="547992" y="0"/>
                  </a:moveTo>
                  <a:lnTo>
                    <a:pt x="521208" y="0"/>
                  </a:lnTo>
                  <a:lnTo>
                    <a:pt x="521208" y="6515"/>
                  </a:lnTo>
                  <a:lnTo>
                    <a:pt x="547992" y="6515"/>
                  </a:lnTo>
                  <a:lnTo>
                    <a:pt x="547992" y="0"/>
                  </a:lnTo>
                  <a:close/>
                </a:path>
                <a:path w="1202690" h="405765">
                  <a:moveTo>
                    <a:pt x="501662" y="0"/>
                  </a:moveTo>
                  <a:lnTo>
                    <a:pt x="474878" y="0"/>
                  </a:lnTo>
                  <a:lnTo>
                    <a:pt x="474878" y="6515"/>
                  </a:lnTo>
                  <a:lnTo>
                    <a:pt x="501662" y="6515"/>
                  </a:lnTo>
                  <a:lnTo>
                    <a:pt x="501662" y="0"/>
                  </a:lnTo>
                  <a:close/>
                </a:path>
                <a:path w="1202690" h="405765">
                  <a:moveTo>
                    <a:pt x="455333" y="0"/>
                  </a:moveTo>
                  <a:lnTo>
                    <a:pt x="428548" y="0"/>
                  </a:lnTo>
                  <a:lnTo>
                    <a:pt x="428548" y="6515"/>
                  </a:lnTo>
                  <a:lnTo>
                    <a:pt x="455333" y="6515"/>
                  </a:lnTo>
                  <a:lnTo>
                    <a:pt x="455333" y="0"/>
                  </a:lnTo>
                  <a:close/>
                </a:path>
                <a:path w="1202690" h="405765">
                  <a:moveTo>
                    <a:pt x="408279" y="0"/>
                  </a:moveTo>
                  <a:lnTo>
                    <a:pt x="382219" y="0"/>
                  </a:lnTo>
                  <a:lnTo>
                    <a:pt x="382219" y="6515"/>
                  </a:lnTo>
                  <a:lnTo>
                    <a:pt x="408279" y="6515"/>
                  </a:lnTo>
                  <a:lnTo>
                    <a:pt x="408279" y="0"/>
                  </a:lnTo>
                  <a:close/>
                </a:path>
                <a:path w="1202690" h="405765">
                  <a:moveTo>
                    <a:pt x="361950" y="0"/>
                  </a:moveTo>
                  <a:lnTo>
                    <a:pt x="335165" y="0"/>
                  </a:lnTo>
                  <a:lnTo>
                    <a:pt x="335165" y="6515"/>
                  </a:lnTo>
                  <a:lnTo>
                    <a:pt x="361950" y="6515"/>
                  </a:lnTo>
                  <a:lnTo>
                    <a:pt x="361950" y="0"/>
                  </a:lnTo>
                  <a:close/>
                </a:path>
                <a:path w="1202690" h="405765">
                  <a:moveTo>
                    <a:pt x="315620" y="0"/>
                  </a:moveTo>
                  <a:lnTo>
                    <a:pt x="288836" y="0"/>
                  </a:lnTo>
                  <a:lnTo>
                    <a:pt x="288836" y="6515"/>
                  </a:lnTo>
                  <a:lnTo>
                    <a:pt x="315620" y="6515"/>
                  </a:lnTo>
                  <a:lnTo>
                    <a:pt x="315620" y="0"/>
                  </a:lnTo>
                  <a:close/>
                </a:path>
                <a:path w="1202690" h="405765">
                  <a:moveTo>
                    <a:pt x="269290" y="0"/>
                  </a:moveTo>
                  <a:lnTo>
                    <a:pt x="242506" y="0"/>
                  </a:lnTo>
                  <a:lnTo>
                    <a:pt x="242506" y="6515"/>
                  </a:lnTo>
                  <a:lnTo>
                    <a:pt x="269290" y="6515"/>
                  </a:lnTo>
                  <a:lnTo>
                    <a:pt x="269290" y="0"/>
                  </a:lnTo>
                  <a:close/>
                </a:path>
                <a:path w="1202690" h="405765">
                  <a:moveTo>
                    <a:pt x="222237" y="0"/>
                  </a:moveTo>
                  <a:lnTo>
                    <a:pt x="196176" y="0"/>
                  </a:lnTo>
                  <a:lnTo>
                    <a:pt x="196176" y="6515"/>
                  </a:lnTo>
                  <a:lnTo>
                    <a:pt x="222237" y="6515"/>
                  </a:lnTo>
                  <a:lnTo>
                    <a:pt x="222237" y="0"/>
                  </a:lnTo>
                  <a:close/>
                </a:path>
                <a:path w="1202690" h="405765">
                  <a:moveTo>
                    <a:pt x="175907" y="0"/>
                  </a:moveTo>
                  <a:lnTo>
                    <a:pt x="149123" y="0"/>
                  </a:lnTo>
                  <a:lnTo>
                    <a:pt x="149123" y="6515"/>
                  </a:lnTo>
                  <a:lnTo>
                    <a:pt x="175907" y="6515"/>
                  </a:lnTo>
                  <a:lnTo>
                    <a:pt x="175907" y="0"/>
                  </a:lnTo>
                  <a:close/>
                </a:path>
                <a:path w="1202690" h="405765">
                  <a:moveTo>
                    <a:pt x="129578" y="0"/>
                  </a:moveTo>
                  <a:lnTo>
                    <a:pt x="102793" y="0"/>
                  </a:lnTo>
                  <a:lnTo>
                    <a:pt x="102793" y="6515"/>
                  </a:lnTo>
                  <a:lnTo>
                    <a:pt x="129578" y="6515"/>
                  </a:lnTo>
                  <a:lnTo>
                    <a:pt x="129578" y="0"/>
                  </a:lnTo>
                  <a:close/>
                </a:path>
                <a:path w="1202690" h="405765">
                  <a:moveTo>
                    <a:pt x="83248" y="0"/>
                  </a:moveTo>
                  <a:lnTo>
                    <a:pt x="56464" y="0"/>
                  </a:lnTo>
                  <a:lnTo>
                    <a:pt x="56464" y="6515"/>
                  </a:lnTo>
                  <a:lnTo>
                    <a:pt x="83248" y="6515"/>
                  </a:lnTo>
                  <a:lnTo>
                    <a:pt x="83248" y="0"/>
                  </a:lnTo>
                  <a:close/>
                </a:path>
                <a:path w="1202690" h="405765">
                  <a:moveTo>
                    <a:pt x="36194" y="0"/>
                  </a:moveTo>
                  <a:lnTo>
                    <a:pt x="10134" y="0"/>
                  </a:lnTo>
                  <a:lnTo>
                    <a:pt x="10134" y="6515"/>
                  </a:lnTo>
                  <a:lnTo>
                    <a:pt x="36194" y="6515"/>
                  </a:lnTo>
                  <a:lnTo>
                    <a:pt x="36194" y="0"/>
                  </a:lnTo>
                  <a:close/>
                </a:path>
                <a:path w="1202690" h="405765">
                  <a:moveTo>
                    <a:pt x="6515" y="16649"/>
                  </a:moveTo>
                  <a:lnTo>
                    <a:pt x="0" y="16649"/>
                  </a:lnTo>
                  <a:lnTo>
                    <a:pt x="0" y="43433"/>
                  </a:lnTo>
                  <a:lnTo>
                    <a:pt x="6515" y="43433"/>
                  </a:lnTo>
                  <a:lnTo>
                    <a:pt x="6515" y="16649"/>
                  </a:lnTo>
                  <a:close/>
                </a:path>
                <a:path w="1202690" h="405765">
                  <a:moveTo>
                    <a:pt x="6515" y="62979"/>
                  </a:moveTo>
                  <a:lnTo>
                    <a:pt x="0" y="62979"/>
                  </a:lnTo>
                  <a:lnTo>
                    <a:pt x="0" y="89763"/>
                  </a:lnTo>
                  <a:lnTo>
                    <a:pt x="6515" y="89763"/>
                  </a:lnTo>
                  <a:lnTo>
                    <a:pt x="6515" y="62979"/>
                  </a:lnTo>
                  <a:close/>
                </a:path>
                <a:path w="1202690" h="405765">
                  <a:moveTo>
                    <a:pt x="6515" y="109308"/>
                  </a:moveTo>
                  <a:lnTo>
                    <a:pt x="0" y="109308"/>
                  </a:lnTo>
                  <a:lnTo>
                    <a:pt x="0" y="136093"/>
                  </a:lnTo>
                  <a:lnTo>
                    <a:pt x="6515" y="136093"/>
                  </a:lnTo>
                  <a:lnTo>
                    <a:pt x="6515" y="109308"/>
                  </a:lnTo>
                  <a:close/>
                </a:path>
                <a:path w="1202690" h="405765">
                  <a:moveTo>
                    <a:pt x="6515" y="156362"/>
                  </a:moveTo>
                  <a:lnTo>
                    <a:pt x="0" y="156362"/>
                  </a:lnTo>
                  <a:lnTo>
                    <a:pt x="0" y="182422"/>
                  </a:lnTo>
                  <a:lnTo>
                    <a:pt x="6515" y="182422"/>
                  </a:lnTo>
                  <a:lnTo>
                    <a:pt x="6515" y="156362"/>
                  </a:lnTo>
                  <a:close/>
                </a:path>
                <a:path w="1202690" h="405765">
                  <a:moveTo>
                    <a:pt x="6515" y="202691"/>
                  </a:moveTo>
                  <a:lnTo>
                    <a:pt x="0" y="202691"/>
                  </a:lnTo>
                  <a:lnTo>
                    <a:pt x="0" y="229476"/>
                  </a:lnTo>
                  <a:lnTo>
                    <a:pt x="6515" y="229476"/>
                  </a:lnTo>
                  <a:lnTo>
                    <a:pt x="6515" y="202691"/>
                  </a:lnTo>
                  <a:close/>
                </a:path>
                <a:path w="1202690" h="405765">
                  <a:moveTo>
                    <a:pt x="6515" y="249021"/>
                  </a:moveTo>
                  <a:lnTo>
                    <a:pt x="0" y="249021"/>
                  </a:lnTo>
                  <a:lnTo>
                    <a:pt x="0" y="275805"/>
                  </a:lnTo>
                  <a:lnTo>
                    <a:pt x="6515" y="275805"/>
                  </a:lnTo>
                  <a:lnTo>
                    <a:pt x="6515" y="249021"/>
                  </a:lnTo>
                  <a:close/>
                </a:path>
                <a:path w="1202690" h="405765">
                  <a:moveTo>
                    <a:pt x="6515" y="296075"/>
                  </a:moveTo>
                  <a:lnTo>
                    <a:pt x="0" y="296075"/>
                  </a:lnTo>
                  <a:lnTo>
                    <a:pt x="0" y="322135"/>
                  </a:lnTo>
                  <a:lnTo>
                    <a:pt x="6515" y="322135"/>
                  </a:lnTo>
                  <a:lnTo>
                    <a:pt x="6515" y="296075"/>
                  </a:lnTo>
                  <a:close/>
                </a:path>
                <a:path w="1202690" h="405765">
                  <a:moveTo>
                    <a:pt x="6515" y="342404"/>
                  </a:moveTo>
                  <a:lnTo>
                    <a:pt x="0" y="342404"/>
                  </a:lnTo>
                  <a:lnTo>
                    <a:pt x="0" y="369188"/>
                  </a:lnTo>
                  <a:lnTo>
                    <a:pt x="6515" y="369188"/>
                  </a:lnTo>
                  <a:lnTo>
                    <a:pt x="6515" y="342404"/>
                  </a:lnTo>
                  <a:close/>
                </a:path>
                <a:path w="1202690" h="405765">
                  <a:moveTo>
                    <a:pt x="6515" y="388734"/>
                  </a:moveTo>
                  <a:lnTo>
                    <a:pt x="0" y="388734"/>
                  </a:lnTo>
                  <a:lnTo>
                    <a:pt x="0" y="405383"/>
                  </a:lnTo>
                  <a:lnTo>
                    <a:pt x="16649" y="405383"/>
                  </a:lnTo>
                  <a:lnTo>
                    <a:pt x="16649" y="402488"/>
                  </a:lnTo>
                  <a:lnTo>
                    <a:pt x="6515" y="402488"/>
                  </a:lnTo>
                  <a:lnTo>
                    <a:pt x="2895" y="398868"/>
                  </a:lnTo>
                  <a:lnTo>
                    <a:pt x="6515" y="398868"/>
                  </a:lnTo>
                  <a:lnTo>
                    <a:pt x="6515" y="388734"/>
                  </a:lnTo>
                  <a:close/>
                </a:path>
                <a:path w="1202690" h="405765">
                  <a:moveTo>
                    <a:pt x="6515" y="398868"/>
                  </a:moveTo>
                  <a:lnTo>
                    <a:pt x="2895" y="398868"/>
                  </a:lnTo>
                  <a:lnTo>
                    <a:pt x="6515" y="402488"/>
                  </a:lnTo>
                  <a:lnTo>
                    <a:pt x="6515" y="398868"/>
                  </a:lnTo>
                  <a:close/>
                </a:path>
                <a:path w="1202690" h="405765">
                  <a:moveTo>
                    <a:pt x="16649" y="398868"/>
                  </a:moveTo>
                  <a:lnTo>
                    <a:pt x="6515" y="398868"/>
                  </a:lnTo>
                  <a:lnTo>
                    <a:pt x="6515" y="402488"/>
                  </a:lnTo>
                  <a:lnTo>
                    <a:pt x="16649" y="402488"/>
                  </a:lnTo>
                  <a:lnTo>
                    <a:pt x="16649" y="398868"/>
                  </a:lnTo>
                  <a:close/>
                </a:path>
                <a:path w="1202690" h="405765">
                  <a:moveTo>
                    <a:pt x="62979" y="398868"/>
                  </a:moveTo>
                  <a:lnTo>
                    <a:pt x="36194" y="398868"/>
                  </a:lnTo>
                  <a:lnTo>
                    <a:pt x="36194" y="405384"/>
                  </a:lnTo>
                  <a:lnTo>
                    <a:pt x="62979" y="405384"/>
                  </a:lnTo>
                  <a:lnTo>
                    <a:pt x="62979" y="398868"/>
                  </a:lnTo>
                  <a:close/>
                </a:path>
                <a:path w="1202690" h="405765">
                  <a:moveTo>
                    <a:pt x="109308" y="398868"/>
                  </a:moveTo>
                  <a:lnTo>
                    <a:pt x="83248" y="398868"/>
                  </a:lnTo>
                  <a:lnTo>
                    <a:pt x="83248" y="405384"/>
                  </a:lnTo>
                  <a:lnTo>
                    <a:pt x="109308" y="405384"/>
                  </a:lnTo>
                  <a:lnTo>
                    <a:pt x="109308" y="398868"/>
                  </a:lnTo>
                  <a:close/>
                </a:path>
                <a:path w="1202690" h="405765">
                  <a:moveTo>
                    <a:pt x="156362" y="398868"/>
                  </a:moveTo>
                  <a:lnTo>
                    <a:pt x="129578" y="398868"/>
                  </a:lnTo>
                  <a:lnTo>
                    <a:pt x="129578" y="405384"/>
                  </a:lnTo>
                  <a:lnTo>
                    <a:pt x="156362" y="405384"/>
                  </a:lnTo>
                  <a:lnTo>
                    <a:pt x="156362" y="398868"/>
                  </a:lnTo>
                  <a:close/>
                </a:path>
                <a:path w="1202690" h="405765">
                  <a:moveTo>
                    <a:pt x="202691" y="398868"/>
                  </a:moveTo>
                  <a:lnTo>
                    <a:pt x="175907" y="398868"/>
                  </a:lnTo>
                  <a:lnTo>
                    <a:pt x="175907" y="405384"/>
                  </a:lnTo>
                  <a:lnTo>
                    <a:pt x="202691" y="405384"/>
                  </a:lnTo>
                  <a:lnTo>
                    <a:pt x="202691" y="398868"/>
                  </a:lnTo>
                  <a:close/>
                </a:path>
                <a:path w="1202690" h="405765">
                  <a:moveTo>
                    <a:pt x="249021" y="398868"/>
                  </a:moveTo>
                  <a:lnTo>
                    <a:pt x="222237" y="398868"/>
                  </a:lnTo>
                  <a:lnTo>
                    <a:pt x="222237" y="405384"/>
                  </a:lnTo>
                  <a:lnTo>
                    <a:pt x="249021" y="405384"/>
                  </a:lnTo>
                  <a:lnTo>
                    <a:pt x="249021" y="398868"/>
                  </a:lnTo>
                  <a:close/>
                </a:path>
                <a:path w="1202690" h="405765">
                  <a:moveTo>
                    <a:pt x="295351" y="398868"/>
                  </a:moveTo>
                  <a:lnTo>
                    <a:pt x="269290" y="398868"/>
                  </a:lnTo>
                  <a:lnTo>
                    <a:pt x="269290" y="405384"/>
                  </a:lnTo>
                  <a:lnTo>
                    <a:pt x="295351" y="405384"/>
                  </a:lnTo>
                  <a:lnTo>
                    <a:pt x="295351" y="398868"/>
                  </a:lnTo>
                  <a:close/>
                </a:path>
                <a:path w="1202690" h="405765">
                  <a:moveTo>
                    <a:pt x="342404" y="398868"/>
                  </a:moveTo>
                  <a:lnTo>
                    <a:pt x="315620" y="398868"/>
                  </a:lnTo>
                  <a:lnTo>
                    <a:pt x="315620" y="405384"/>
                  </a:lnTo>
                  <a:lnTo>
                    <a:pt x="342404" y="405384"/>
                  </a:lnTo>
                  <a:lnTo>
                    <a:pt x="342404" y="398868"/>
                  </a:lnTo>
                  <a:close/>
                </a:path>
                <a:path w="1202690" h="405765">
                  <a:moveTo>
                    <a:pt x="388734" y="398868"/>
                  </a:moveTo>
                  <a:lnTo>
                    <a:pt x="361950" y="398868"/>
                  </a:lnTo>
                  <a:lnTo>
                    <a:pt x="361950" y="405384"/>
                  </a:lnTo>
                  <a:lnTo>
                    <a:pt x="388734" y="405384"/>
                  </a:lnTo>
                  <a:lnTo>
                    <a:pt x="388734" y="398868"/>
                  </a:lnTo>
                  <a:close/>
                </a:path>
                <a:path w="1202690" h="405765">
                  <a:moveTo>
                    <a:pt x="435063" y="398868"/>
                  </a:moveTo>
                  <a:lnTo>
                    <a:pt x="408279" y="398868"/>
                  </a:lnTo>
                  <a:lnTo>
                    <a:pt x="408279" y="405384"/>
                  </a:lnTo>
                  <a:lnTo>
                    <a:pt x="435063" y="405384"/>
                  </a:lnTo>
                  <a:lnTo>
                    <a:pt x="435063" y="398868"/>
                  </a:lnTo>
                  <a:close/>
                </a:path>
                <a:path w="1202690" h="405765">
                  <a:moveTo>
                    <a:pt x="481393" y="398868"/>
                  </a:moveTo>
                  <a:lnTo>
                    <a:pt x="455333" y="398868"/>
                  </a:lnTo>
                  <a:lnTo>
                    <a:pt x="455333" y="405384"/>
                  </a:lnTo>
                  <a:lnTo>
                    <a:pt x="481393" y="405384"/>
                  </a:lnTo>
                  <a:lnTo>
                    <a:pt x="481393" y="398868"/>
                  </a:lnTo>
                  <a:close/>
                </a:path>
                <a:path w="1202690" h="405765">
                  <a:moveTo>
                    <a:pt x="528446" y="398868"/>
                  </a:moveTo>
                  <a:lnTo>
                    <a:pt x="501662" y="398868"/>
                  </a:lnTo>
                  <a:lnTo>
                    <a:pt x="501662" y="405384"/>
                  </a:lnTo>
                  <a:lnTo>
                    <a:pt x="528446" y="405384"/>
                  </a:lnTo>
                  <a:lnTo>
                    <a:pt x="528446" y="398868"/>
                  </a:lnTo>
                  <a:close/>
                </a:path>
                <a:path w="1202690" h="405765">
                  <a:moveTo>
                    <a:pt x="574776" y="398868"/>
                  </a:moveTo>
                  <a:lnTo>
                    <a:pt x="547992" y="398868"/>
                  </a:lnTo>
                  <a:lnTo>
                    <a:pt x="547992" y="405384"/>
                  </a:lnTo>
                  <a:lnTo>
                    <a:pt x="574776" y="405384"/>
                  </a:lnTo>
                  <a:lnTo>
                    <a:pt x="574776" y="398868"/>
                  </a:lnTo>
                  <a:close/>
                </a:path>
                <a:path w="1202690" h="405765">
                  <a:moveTo>
                    <a:pt x="621104" y="398868"/>
                  </a:moveTo>
                  <a:lnTo>
                    <a:pt x="594321" y="398868"/>
                  </a:lnTo>
                  <a:lnTo>
                    <a:pt x="594321" y="405384"/>
                  </a:lnTo>
                  <a:lnTo>
                    <a:pt x="621104" y="405384"/>
                  </a:lnTo>
                  <a:lnTo>
                    <a:pt x="621104" y="398868"/>
                  </a:lnTo>
                  <a:close/>
                </a:path>
                <a:path w="1202690" h="405765">
                  <a:moveTo>
                    <a:pt x="667435" y="398868"/>
                  </a:moveTo>
                  <a:lnTo>
                    <a:pt x="641375" y="398868"/>
                  </a:lnTo>
                  <a:lnTo>
                    <a:pt x="641375" y="405384"/>
                  </a:lnTo>
                  <a:lnTo>
                    <a:pt x="667435" y="405384"/>
                  </a:lnTo>
                  <a:lnTo>
                    <a:pt x="667435" y="398868"/>
                  </a:lnTo>
                  <a:close/>
                </a:path>
                <a:path w="1202690" h="405765">
                  <a:moveTo>
                    <a:pt x="714489" y="398868"/>
                  </a:moveTo>
                  <a:lnTo>
                    <a:pt x="687704" y="398868"/>
                  </a:lnTo>
                  <a:lnTo>
                    <a:pt x="687704" y="405384"/>
                  </a:lnTo>
                  <a:lnTo>
                    <a:pt x="714489" y="405384"/>
                  </a:lnTo>
                  <a:lnTo>
                    <a:pt x="714489" y="398868"/>
                  </a:lnTo>
                  <a:close/>
                </a:path>
                <a:path w="1202690" h="405765">
                  <a:moveTo>
                    <a:pt x="760818" y="398868"/>
                  </a:moveTo>
                  <a:lnTo>
                    <a:pt x="734034" y="398868"/>
                  </a:lnTo>
                  <a:lnTo>
                    <a:pt x="734034" y="405384"/>
                  </a:lnTo>
                  <a:lnTo>
                    <a:pt x="760818" y="405384"/>
                  </a:lnTo>
                  <a:lnTo>
                    <a:pt x="760818" y="398868"/>
                  </a:lnTo>
                  <a:close/>
                </a:path>
                <a:path w="1202690" h="405765">
                  <a:moveTo>
                    <a:pt x="807148" y="398868"/>
                  </a:moveTo>
                  <a:lnTo>
                    <a:pt x="780364" y="398868"/>
                  </a:lnTo>
                  <a:lnTo>
                    <a:pt x="780364" y="405384"/>
                  </a:lnTo>
                  <a:lnTo>
                    <a:pt x="807148" y="405384"/>
                  </a:lnTo>
                  <a:lnTo>
                    <a:pt x="807148" y="398868"/>
                  </a:lnTo>
                  <a:close/>
                </a:path>
                <a:path w="1202690" h="405765">
                  <a:moveTo>
                    <a:pt x="853478" y="398868"/>
                  </a:moveTo>
                  <a:lnTo>
                    <a:pt x="827417" y="398868"/>
                  </a:lnTo>
                  <a:lnTo>
                    <a:pt x="827417" y="405384"/>
                  </a:lnTo>
                  <a:lnTo>
                    <a:pt x="853478" y="405384"/>
                  </a:lnTo>
                  <a:lnTo>
                    <a:pt x="853478" y="398868"/>
                  </a:lnTo>
                  <a:close/>
                </a:path>
                <a:path w="1202690" h="405765">
                  <a:moveTo>
                    <a:pt x="900531" y="398868"/>
                  </a:moveTo>
                  <a:lnTo>
                    <a:pt x="873747" y="398868"/>
                  </a:lnTo>
                  <a:lnTo>
                    <a:pt x="873747" y="405384"/>
                  </a:lnTo>
                  <a:lnTo>
                    <a:pt x="900531" y="405384"/>
                  </a:lnTo>
                  <a:lnTo>
                    <a:pt x="900531" y="398868"/>
                  </a:lnTo>
                  <a:close/>
                </a:path>
                <a:path w="1202690" h="405765">
                  <a:moveTo>
                    <a:pt x="946861" y="398868"/>
                  </a:moveTo>
                  <a:lnTo>
                    <a:pt x="920076" y="398868"/>
                  </a:lnTo>
                  <a:lnTo>
                    <a:pt x="920076" y="405384"/>
                  </a:lnTo>
                  <a:lnTo>
                    <a:pt x="946861" y="405384"/>
                  </a:lnTo>
                  <a:lnTo>
                    <a:pt x="946861" y="398868"/>
                  </a:lnTo>
                  <a:close/>
                </a:path>
                <a:path w="1202690" h="405765">
                  <a:moveTo>
                    <a:pt x="993190" y="398868"/>
                  </a:moveTo>
                  <a:lnTo>
                    <a:pt x="966406" y="398868"/>
                  </a:lnTo>
                  <a:lnTo>
                    <a:pt x="966406" y="405384"/>
                  </a:lnTo>
                  <a:lnTo>
                    <a:pt x="993190" y="405384"/>
                  </a:lnTo>
                  <a:lnTo>
                    <a:pt x="993190" y="398868"/>
                  </a:lnTo>
                  <a:close/>
                </a:path>
                <a:path w="1202690" h="405765">
                  <a:moveTo>
                    <a:pt x="1039520" y="398868"/>
                  </a:moveTo>
                  <a:lnTo>
                    <a:pt x="1013460" y="398868"/>
                  </a:lnTo>
                  <a:lnTo>
                    <a:pt x="1013460" y="405384"/>
                  </a:lnTo>
                  <a:lnTo>
                    <a:pt x="1039520" y="405384"/>
                  </a:lnTo>
                  <a:lnTo>
                    <a:pt x="1039520" y="398868"/>
                  </a:lnTo>
                  <a:close/>
                </a:path>
                <a:path w="1202690" h="405765">
                  <a:moveTo>
                    <a:pt x="1086573" y="398868"/>
                  </a:moveTo>
                  <a:lnTo>
                    <a:pt x="1059789" y="398868"/>
                  </a:lnTo>
                  <a:lnTo>
                    <a:pt x="1059789" y="405384"/>
                  </a:lnTo>
                  <a:lnTo>
                    <a:pt x="1086573" y="405384"/>
                  </a:lnTo>
                  <a:lnTo>
                    <a:pt x="1086573" y="398868"/>
                  </a:lnTo>
                  <a:close/>
                </a:path>
                <a:path w="1202690" h="405765">
                  <a:moveTo>
                    <a:pt x="1132903" y="398868"/>
                  </a:moveTo>
                  <a:lnTo>
                    <a:pt x="1106119" y="398868"/>
                  </a:lnTo>
                  <a:lnTo>
                    <a:pt x="1106119" y="405384"/>
                  </a:lnTo>
                  <a:lnTo>
                    <a:pt x="1132903" y="405384"/>
                  </a:lnTo>
                  <a:lnTo>
                    <a:pt x="1132903" y="398868"/>
                  </a:lnTo>
                  <a:close/>
                </a:path>
                <a:path w="1202690" h="405765">
                  <a:moveTo>
                    <a:pt x="1179233" y="398868"/>
                  </a:moveTo>
                  <a:lnTo>
                    <a:pt x="1153172" y="398868"/>
                  </a:lnTo>
                  <a:lnTo>
                    <a:pt x="1153172" y="405384"/>
                  </a:lnTo>
                  <a:lnTo>
                    <a:pt x="1179233" y="405384"/>
                  </a:lnTo>
                  <a:lnTo>
                    <a:pt x="1179233" y="398868"/>
                  </a:lnTo>
                  <a:close/>
                </a:path>
                <a:path w="1202690" h="405765">
                  <a:moveTo>
                    <a:pt x="1202397" y="375704"/>
                  </a:moveTo>
                  <a:lnTo>
                    <a:pt x="1195882" y="375704"/>
                  </a:lnTo>
                  <a:lnTo>
                    <a:pt x="1195882" y="402488"/>
                  </a:lnTo>
                  <a:lnTo>
                    <a:pt x="1202397" y="402488"/>
                  </a:lnTo>
                  <a:lnTo>
                    <a:pt x="1202397" y="375704"/>
                  </a:lnTo>
                  <a:close/>
                </a:path>
                <a:path w="1202690" h="405765">
                  <a:moveTo>
                    <a:pt x="1202397" y="329374"/>
                  </a:moveTo>
                  <a:lnTo>
                    <a:pt x="1195882" y="329374"/>
                  </a:lnTo>
                  <a:lnTo>
                    <a:pt x="1195882" y="355434"/>
                  </a:lnTo>
                  <a:lnTo>
                    <a:pt x="1202397" y="355434"/>
                  </a:lnTo>
                  <a:lnTo>
                    <a:pt x="1202397" y="329374"/>
                  </a:lnTo>
                  <a:close/>
                </a:path>
                <a:path w="1202690" h="405765">
                  <a:moveTo>
                    <a:pt x="1202397" y="282320"/>
                  </a:moveTo>
                  <a:lnTo>
                    <a:pt x="1195882" y="282320"/>
                  </a:lnTo>
                  <a:lnTo>
                    <a:pt x="1195882" y="309105"/>
                  </a:lnTo>
                  <a:lnTo>
                    <a:pt x="1202397" y="309105"/>
                  </a:lnTo>
                  <a:lnTo>
                    <a:pt x="1202397" y="282320"/>
                  </a:lnTo>
                  <a:close/>
                </a:path>
                <a:path w="1202690" h="405765">
                  <a:moveTo>
                    <a:pt x="1202397" y="235991"/>
                  </a:moveTo>
                  <a:lnTo>
                    <a:pt x="1195882" y="235991"/>
                  </a:lnTo>
                  <a:lnTo>
                    <a:pt x="1195882" y="262775"/>
                  </a:lnTo>
                  <a:lnTo>
                    <a:pt x="1202397" y="262775"/>
                  </a:lnTo>
                  <a:lnTo>
                    <a:pt x="1202397" y="235991"/>
                  </a:lnTo>
                  <a:close/>
                </a:path>
                <a:path w="1202690" h="405765">
                  <a:moveTo>
                    <a:pt x="1202397" y="189661"/>
                  </a:moveTo>
                  <a:lnTo>
                    <a:pt x="1195882" y="189661"/>
                  </a:lnTo>
                  <a:lnTo>
                    <a:pt x="1195882" y="215722"/>
                  </a:lnTo>
                  <a:lnTo>
                    <a:pt x="1202397" y="215722"/>
                  </a:lnTo>
                  <a:lnTo>
                    <a:pt x="1202397" y="189661"/>
                  </a:lnTo>
                  <a:close/>
                </a:path>
                <a:path w="1202690" h="405765">
                  <a:moveTo>
                    <a:pt x="1202397" y="142608"/>
                  </a:moveTo>
                  <a:lnTo>
                    <a:pt x="1195882" y="142608"/>
                  </a:lnTo>
                  <a:lnTo>
                    <a:pt x="1195882" y="169392"/>
                  </a:lnTo>
                  <a:lnTo>
                    <a:pt x="1202397" y="169392"/>
                  </a:lnTo>
                  <a:lnTo>
                    <a:pt x="1202397" y="142608"/>
                  </a:lnTo>
                  <a:close/>
                </a:path>
                <a:path w="1202690" h="405765">
                  <a:moveTo>
                    <a:pt x="1202397" y="96278"/>
                  </a:moveTo>
                  <a:lnTo>
                    <a:pt x="1195882" y="96278"/>
                  </a:lnTo>
                  <a:lnTo>
                    <a:pt x="1195882" y="123062"/>
                  </a:lnTo>
                  <a:lnTo>
                    <a:pt x="1202397" y="123062"/>
                  </a:lnTo>
                  <a:lnTo>
                    <a:pt x="1202397" y="96278"/>
                  </a:lnTo>
                  <a:close/>
                </a:path>
                <a:path w="1202690" h="405765">
                  <a:moveTo>
                    <a:pt x="1202397" y="49949"/>
                  </a:moveTo>
                  <a:lnTo>
                    <a:pt x="1195882" y="49949"/>
                  </a:lnTo>
                  <a:lnTo>
                    <a:pt x="1195882" y="76009"/>
                  </a:lnTo>
                  <a:lnTo>
                    <a:pt x="1202397" y="76009"/>
                  </a:lnTo>
                  <a:lnTo>
                    <a:pt x="1202397" y="49949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3" name="Graphic 143"/>
            <p:cNvSpPr/>
            <p:nvPr/>
          </p:nvSpPr>
          <p:spPr>
            <a:xfrm>
              <a:off x="2552039" y="389000"/>
              <a:ext cx="17145" cy="17145"/>
            </a:xfrm>
            <a:custGeom>
              <a:avLst/>
              <a:gdLst/>
              <a:ahLst/>
              <a:cxnLst/>
              <a:rect l="l" t="t" r="r" b="b"/>
              <a:pathLst>
                <a:path w="17145" h="17145">
                  <a:moveTo>
                    <a:pt x="6515" y="0"/>
                  </a:moveTo>
                  <a:lnTo>
                    <a:pt x="6515" y="13754"/>
                  </a:lnTo>
                  <a:lnTo>
                    <a:pt x="2895" y="10134"/>
                  </a:lnTo>
                  <a:lnTo>
                    <a:pt x="16649" y="10134"/>
                  </a:lnTo>
                  <a:lnTo>
                    <a:pt x="16649" y="16649"/>
                  </a:lnTo>
                  <a:lnTo>
                    <a:pt x="0" y="16649"/>
                  </a:lnTo>
                  <a:lnTo>
                    <a:pt x="0" y="0"/>
                  </a:lnTo>
                  <a:lnTo>
                    <a:pt x="6515" y="0"/>
                  </a:lnTo>
                  <a:close/>
                </a:path>
              </a:pathLst>
            </a:custGeom>
            <a:ln w="533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4" name="Graphic 144"/>
            <p:cNvSpPr/>
            <p:nvPr/>
          </p:nvSpPr>
          <p:spPr>
            <a:xfrm>
              <a:off x="2554935" y="960882"/>
              <a:ext cx="1276350" cy="400050"/>
            </a:xfrm>
            <a:custGeom>
              <a:avLst/>
              <a:gdLst/>
              <a:ahLst/>
              <a:cxnLst/>
              <a:rect l="l" t="t" r="r" b="b"/>
              <a:pathLst>
                <a:path w="1276350" h="400050">
                  <a:moveTo>
                    <a:pt x="1276235" y="0"/>
                  </a:moveTo>
                  <a:lnTo>
                    <a:pt x="0" y="0"/>
                  </a:lnTo>
                  <a:lnTo>
                    <a:pt x="0" y="399592"/>
                  </a:lnTo>
                  <a:lnTo>
                    <a:pt x="1276235" y="399592"/>
                  </a:lnTo>
                  <a:lnTo>
                    <a:pt x="1276235" y="0"/>
                  </a:lnTo>
                  <a:close/>
                </a:path>
              </a:pathLst>
            </a:custGeom>
            <a:ln w="6591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5" name="Graphic 145"/>
            <p:cNvSpPr/>
            <p:nvPr/>
          </p:nvSpPr>
          <p:spPr>
            <a:xfrm>
              <a:off x="243497" y="1519732"/>
              <a:ext cx="956310" cy="319405"/>
            </a:xfrm>
            <a:custGeom>
              <a:avLst/>
              <a:gdLst/>
              <a:ahLst/>
              <a:cxnLst/>
              <a:rect l="l" t="t" r="r" b="b"/>
              <a:pathLst>
                <a:path w="956310" h="319405">
                  <a:moveTo>
                    <a:pt x="956271" y="0"/>
                  </a:moveTo>
                  <a:lnTo>
                    <a:pt x="0" y="0"/>
                  </a:lnTo>
                  <a:lnTo>
                    <a:pt x="0" y="319239"/>
                  </a:lnTo>
                  <a:lnTo>
                    <a:pt x="956271" y="319239"/>
                  </a:lnTo>
                  <a:lnTo>
                    <a:pt x="956271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6" name="Graphic 146"/>
            <p:cNvSpPr/>
            <p:nvPr/>
          </p:nvSpPr>
          <p:spPr>
            <a:xfrm>
              <a:off x="243497" y="1519732"/>
              <a:ext cx="956310" cy="319405"/>
            </a:xfrm>
            <a:custGeom>
              <a:avLst/>
              <a:gdLst/>
              <a:ahLst/>
              <a:cxnLst/>
              <a:rect l="l" t="t" r="r" b="b"/>
              <a:pathLst>
                <a:path w="956310" h="319405">
                  <a:moveTo>
                    <a:pt x="956271" y="0"/>
                  </a:moveTo>
                  <a:lnTo>
                    <a:pt x="0" y="0"/>
                  </a:lnTo>
                  <a:lnTo>
                    <a:pt x="0" y="319239"/>
                  </a:lnTo>
                  <a:lnTo>
                    <a:pt x="956271" y="319239"/>
                  </a:lnTo>
                  <a:lnTo>
                    <a:pt x="956271" y="0"/>
                  </a:lnTo>
                  <a:close/>
                </a:path>
              </a:pathLst>
            </a:custGeom>
            <a:ln w="651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7" name="Graphic 147"/>
            <p:cNvSpPr/>
            <p:nvPr/>
          </p:nvSpPr>
          <p:spPr>
            <a:xfrm>
              <a:off x="296341" y="1041234"/>
              <a:ext cx="53340" cy="482600"/>
            </a:xfrm>
            <a:custGeom>
              <a:avLst/>
              <a:gdLst/>
              <a:ahLst/>
              <a:cxnLst/>
              <a:rect l="l" t="t" r="r" b="b"/>
              <a:pathLst>
                <a:path w="53340" h="482600">
                  <a:moveTo>
                    <a:pt x="28232" y="40538"/>
                  </a:moveTo>
                  <a:lnTo>
                    <a:pt x="24612" y="40538"/>
                  </a:lnTo>
                  <a:lnTo>
                    <a:pt x="23164" y="41986"/>
                  </a:lnTo>
                  <a:lnTo>
                    <a:pt x="22440" y="478497"/>
                  </a:lnTo>
                  <a:lnTo>
                    <a:pt x="22440" y="480669"/>
                  </a:lnTo>
                  <a:lnTo>
                    <a:pt x="23888" y="482117"/>
                  </a:lnTo>
                  <a:lnTo>
                    <a:pt x="27508" y="482117"/>
                  </a:lnTo>
                  <a:lnTo>
                    <a:pt x="28955" y="480669"/>
                  </a:lnTo>
                  <a:lnTo>
                    <a:pt x="29679" y="41986"/>
                  </a:lnTo>
                  <a:lnTo>
                    <a:pt x="28232" y="40538"/>
                  </a:lnTo>
                  <a:close/>
                </a:path>
                <a:path w="53340" h="482600">
                  <a:moveTo>
                    <a:pt x="26784" y="0"/>
                  </a:moveTo>
                  <a:lnTo>
                    <a:pt x="0" y="52844"/>
                  </a:lnTo>
                  <a:lnTo>
                    <a:pt x="23150" y="52844"/>
                  </a:lnTo>
                  <a:lnTo>
                    <a:pt x="23164" y="41986"/>
                  </a:lnTo>
                  <a:lnTo>
                    <a:pt x="24612" y="40538"/>
                  </a:lnTo>
                  <a:lnTo>
                    <a:pt x="46775" y="40538"/>
                  </a:lnTo>
                  <a:lnTo>
                    <a:pt x="26784" y="0"/>
                  </a:lnTo>
                  <a:close/>
                </a:path>
                <a:path w="53340" h="482600">
                  <a:moveTo>
                    <a:pt x="46775" y="40538"/>
                  </a:moveTo>
                  <a:lnTo>
                    <a:pt x="28232" y="40538"/>
                  </a:lnTo>
                  <a:lnTo>
                    <a:pt x="29679" y="41986"/>
                  </a:lnTo>
                  <a:lnTo>
                    <a:pt x="29661" y="52844"/>
                  </a:lnTo>
                  <a:lnTo>
                    <a:pt x="52844" y="52844"/>
                  </a:lnTo>
                  <a:lnTo>
                    <a:pt x="46775" y="4053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8" name="Graphic 148"/>
            <p:cNvSpPr/>
            <p:nvPr/>
          </p:nvSpPr>
          <p:spPr>
            <a:xfrm>
              <a:off x="318782" y="1081773"/>
              <a:ext cx="7620" cy="441959"/>
            </a:xfrm>
            <a:custGeom>
              <a:avLst/>
              <a:gdLst/>
              <a:ahLst/>
              <a:cxnLst/>
              <a:rect l="l" t="t" r="r" b="b"/>
              <a:pathLst>
                <a:path w="7620" h="441959">
                  <a:moveTo>
                    <a:pt x="0" y="437959"/>
                  </a:moveTo>
                  <a:lnTo>
                    <a:pt x="723" y="3619"/>
                  </a:lnTo>
                  <a:lnTo>
                    <a:pt x="723" y="1447"/>
                  </a:lnTo>
                  <a:lnTo>
                    <a:pt x="2171" y="0"/>
                  </a:lnTo>
                  <a:lnTo>
                    <a:pt x="4343" y="0"/>
                  </a:lnTo>
                  <a:lnTo>
                    <a:pt x="5791" y="0"/>
                  </a:lnTo>
                  <a:lnTo>
                    <a:pt x="7238" y="1447"/>
                  </a:lnTo>
                  <a:lnTo>
                    <a:pt x="7238" y="3619"/>
                  </a:lnTo>
                  <a:lnTo>
                    <a:pt x="6515" y="437959"/>
                  </a:lnTo>
                  <a:lnTo>
                    <a:pt x="6515" y="440131"/>
                  </a:lnTo>
                  <a:lnTo>
                    <a:pt x="5067" y="441579"/>
                  </a:lnTo>
                  <a:lnTo>
                    <a:pt x="3619" y="441579"/>
                  </a:lnTo>
                  <a:lnTo>
                    <a:pt x="1447" y="441579"/>
                  </a:lnTo>
                  <a:lnTo>
                    <a:pt x="0" y="440131"/>
                  </a:lnTo>
                  <a:lnTo>
                    <a:pt x="0" y="437959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9" name="Graphic 149"/>
            <p:cNvSpPr/>
            <p:nvPr/>
          </p:nvSpPr>
          <p:spPr>
            <a:xfrm>
              <a:off x="296341" y="1041234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40" h="53340">
                  <a:moveTo>
                    <a:pt x="0" y="52844"/>
                  </a:moveTo>
                  <a:lnTo>
                    <a:pt x="26784" y="0"/>
                  </a:lnTo>
                  <a:lnTo>
                    <a:pt x="52844" y="52844"/>
                  </a:lnTo>
                  <a:lnTo>
                    <a:pt x="0" y="52844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0" name="Graphic 150"/>
            <p:cNvSpPr/>
            <p:nvPr/>
          </p:nvSpPr>
          <p:spPr>
            <a:xfrm>
              <a:off x="934097" y="1037615"/>
              <a:ext cx="53975" cy="482600"/>
            </a:xfrm>
            <a:custGeom>
              <a:avLst/>
              <a:gdLst/>
              <a:ahLst/>
              <a:cxnLst/>
              <a:rect l="l" t="t" r="r" b="b"/>
              <a:pathLst>
                <a:path w="53975" h="482600">
                  <a:moveTo>
                    <a:pt x="23164" y="428959"/>
                  </a:moveTo>
                  <a:lnTo>
                    <a:pt x="0" y="429272"/>
                  </a:lnTo>
                  <a:lnTo>
                    <a:pt x="26784" y="482117"/>
                  </a:lnTo>
                  <a:lnTo>
                    <a:pt x="47415" y="440855"/>
                  </a:lnTo>
                  <a:lnTo>
                    <a:pt x="24612" y="440855"/>
                  </a:lnTo>
                  <a:lnTo>
                    <a:pt x="23164" y="439407"/>
                  </a:lnTo>
                  <a:lnTo>
                    <a:pt x="23164" y="428959"/>
                  </a:lnTo>
                  <a:close/>
                </a:path>
                <a:path w="53975" h="482600">
                  <a:moveTo>
                    <a:pt x="30388" y="428862"/>
                  </a:moveTo>
                  <a:lnTo>
                    <a:pt x="23164" y="428959"/>
                  </a:lnTo>
                  <a:lnTo>
                    <a:pt x="23164" y="439407"/>
                  </a:lnTo>
                  <a:lnTo>
                    <a:pt x="24612" y="440855"/>
                  </a:lnTo>
                  <a:lnTo>
                    <a:pt x="28232" y="440855"/>
                  </a:lnTo>
                  <a:lnTo>
                    <a:pt x="30403" y="439407"/>
                  </a:lnTo>
                  <a:lnTo>
                    <a:pt x="30388" y="428862"/>
                  </a:lnTo>
                  <a:close/>
                </a:path>
                <a:path w="53975" h="482600">
                  <a:moveTo>
                    <a:pt x="53568" y="428548"/>
                  </a:moveTo>
                  <a:lnTo>
                    <a:pt x="30388" y="428862"/>
                  </a:lnTo>
                  <a:lnTo>
                    <a:pt x="30403" y="439407"/>
                  </a:lnTo>
                  <a:lnTo>
                    <a:pt x="28232" y="440855"/>
                  </a:lnTo>
                  <a:lnTo>
                    <a:pt x="47415" y="440855"/>
                  </a:lnTo>
                  <a:lnTo>
                    <a:pt x="53568" y="428548"/>
                  </a:lnTo>
                  <a:close/>
                </a:path>
                <a:path w="53975" h="482600">
                  <a:moveTo>
                    <a:pt x="28232" y="0"/>
                  </a:moveTo>
                  <a:lnTo>
                    <a:pt x="24612" y="0"/>
                  </a:lnTo>
                  <a:lnTo>
                    <a:pt x="23164" y="1447"/>
                  </a:lnTo>
                  <a:lnTo>
                    <a:pt x="23164" y="428959"/>
                  </a:lnTo>
                  <a:lnTo>
                    <a:pt x="30388" y="428862"/>
                  </a:lnTo>
                  <a:lnTo>
                    <a:pt x="29679" y="3619"/>
                  </a:lnTo>
                  <a:lnTo>
                    <a:pt x="29679" y="1447"/>
                  </a:lnTo>
                  <a:lnTo>
                    <a:pt x="2823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1" name="Graphic 151"/>
            <p:cNvSpPr/>
            <p:nvPr/>
          </p:nvSpPr>
          <p:spPr>
            <a:xfrm>
              <a:off x="957262" y="1037615"/>
              <a:ext cx="7620" cy="441325"/>
            </a:xfrm>
            <a:custGeom>
              <a:avLst/>
              <a:gdLst/>
              <a:ahLst/>
              <a:cxnLst/>
              <a:rect l="l" t="t" r="r" b="b"/>
              <a:pathLst>
                <a:path w="7620" h="441325">
                  <a:moveTo>
                    <a:pt x="6515" y="3619"/>
                  </a:moveTo>
                  <a:lnTo>
                    <a:pt x="7239" y="437959"/>
                  </a:lnTo>
                  <a:lnTo>
                    <a:pt x="7239" y="439407"/>
                  </a:lnTo>
                  <a:lnTo>
                    <a:pt x="5067" y="440855"/>
                  </a:lnTo>
                  <a:lnTo>
                    <a:pt x="3619" y="440855"/>
                  </a:lnTo>
                  <a:lnTo>
                    <a:pt x="1447" y="440855"/>
                  </a:lnTo>
                  <a:lnTo>
                    <a:pt x="0" y="439407"/>
                  </a:lnTo>
                  <a:lnTo>
                    <a:pt x="0" y="437959"/>
                  </a:lnTo>
                  <a:lnTo>
                    <a:pt x="0" y="3619"/>
                  </a:lnTo>
                  <a:lnTo>
                    <a:pt x="0" y="1447"/>
                  </a:lnTo>
                  <a:lnTo>
                    <a:pt x="1447" y="0"/>
                  </a:lnTo>
                  <a:lnTo>
                    <a:pt x="2895" y="0"/>
                  </a:lnTo>
                  <a:lnTo>
                    <a:pt x="5067" y="0"/>
                  </a:lnTo>
                  <a:lnTo>
                    <a:pt x="6515" y="1447"/>
                  </a:lnTo>
                  <a:lnTo>
                    <a:pt x="6515" y="3619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2" name="Graphic 152"/>
            <p:cNvSpPr/>
            <p:nvPr/>
          </p:nvSpPr>
          <p:spPr>
            <a:xfrm>
              <a:off x="934097" y="1466164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53568" y="0"/>
                  </a:moveTo>
                  <a:lnTo>
                    <a:pt x="26784" y="53568"/>
                  </a:lnTo>
                  <a:lnTo>
                    <a:pt x="0" y="723"/>
                  </a:lnTo>
                  <a:lnTo>
                    <a:pt x="53568" y="0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3" name="Graphic 153"/>
            <p:cNvSpPr/>
            <p:nvPr/>
          </p:nvSpPr>
          <p:spPr>
            <a:xfrm>
              <a:off x="83515" y="1200492"/>
              <a:ext cx="1356360" cy="240029"/>
            </a:xfrm>
            <a:custGeom>
              <a:avLst/>
              <a:gdLst/>
              <a:ahLst/>
              <a:cxnLst/>
              <a:rect l="l" t="t" r="r" b="b"/>
              <a:pathLst>
                <a:path w="1356360" h="240029">
                  <a:moveTo>
                    <a:pt x="1355864" y="0"/>
                  </a:moveTo>
                  <a:lnTo>
                    <a:pt x="478497" y="0"/>
                  </a:lnTo>
                  <a:lnTo>
                    <a:pt x="478497" y="80352"/>
                  </a:lnTo>
                  <a:lnTo>
                    <a:pt x="0" y="80352"/>
                  </a:lnTo>
                  <a:lnTo>
                    <a:pt x="0" y="239610"/>
                  </a:lnTo>
                  <a:lnTo>
                    <a:pt x="478497" y="239610"/>
                  </a:lnTo>
                  <a:lnTo>
                    <a:pt x="1355864" y="239610"/>
                  </a:lnTo>
                  <a:lnTo>
                    <a:pt x="135586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4" name="Graphic 154"/>
            <p:cNvSpPr/>
            <p:nvPr/>
          </p:nvSpPr>
          <p:spPr>
            <a:xfrm>
              <a:off x="1199769" y="1679714"/>
              <a:ext cx="1914525" cy="1270"/>
            </a:xfrm>
            <a:custGeom>
              <a:avLst/>
              <a:gdLst/>
              <a:ahLst/>
              <a:cxnLst/>
              <a:rect l="l" t="t" r="r" b="b"/>
              <a:pathLst>
                <a:path w="1914525">
                  <a:moveTo>
                    <a:pt x="0" y="0"/>
                  </a:moveTo>
                  <a:lnTo>
                    <a:pt x="478497" y="0"/>
                  </a:lnTo>
                </a:path>
                <a:path w="1914525">
                  <a:moveTo>
                    <a:pt x="1515122" y="0"/>
                  </a:moveTo>
                  <a:lnTo>
                    <a:pt x="1913991" y="0"/>
                  </a:lnTo>
                </a:path>
              </a:pathLst>
            </a:custGeom>
            <a:ln w="6591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5" name="Graphic 155"/>
            <p:cNvSpPr/>
            <p:nvPr/>
          </p:nvSpPr>
          <p:spPr>
            <a:xfrm>
              <a:off x="3087001" y="1360474"/>
              <a:ext cx="53340" cy="322580"/>
            </a:xfrm>
            <a:custGeom>
              <a:avLst/>
              <a:gdLst/>
              <a:ahLst/>
              <a:cxnLst/>
              <a:rect l="l" t="t" r="r" b="b"/>
              <a:pathLst>
                <a:path w="53340" h="322580">
                  <a:moveTo>
                    <a:pt x="28232" y="40538"/>
                  </a:moveTo>
                  <a:lnTo>
                    <a:pt x="24612" y="40538"/>
                  </a:lnTo>
                  <a:lnTo>
                    <a:pt x="23164" y="41986"/>
                  </a:lnTo>
                  <a:lnTo>
                    <a:pt x="23164" y="320687"/>
                  </a:lnTo>
                  <a:lnTo>
                    <a:pt x="24612" y="322135"/>
                  </a:lnTo>
                  <a:lnTo>
                    <a:pt x="28232" y="322135"/>
                  </a:lnTo>
                  <a:lnTo>
                    <a:pt x="29679" y="320687"/>
                  </a:lnTo>
                  <a:lnTo>
                    <a:pt x="29679" y="41986"/>
                  </a:lnTo>
                  <a:lnTo>
                    <a:pt x="28232" y="40538"/>
                  </a:lnTo>
                  <a:close/>
                </a:path>
                <a:path w="53340" h="322580">
                  <a:moveTo>
                    <a:pt x="26784" y="0"/>
                  </a:moveTo>
                  <a:lnTo>
                    <a:pt x="0" y="52844"/>
                  </a:lnTo>
                  <a:lnTo>
                    <a:pt x="23164" y="52844"/>
                  </a:lnTo>
                  <a:lnTo>
                    <a:pt x="23164" y="41986"/>
                  </a:lnTo>
                  <a:lnTo>
                    <a:pt x="24612" y="40538"/>
                  </a:lnTo>
                  <a:lnTo>
                    <a:pt x="46775" y="40538"/>
                  </a:lnTo>
                  <a:lnTo>
                    <a:pt x="26784" y="0"/>
                  </a:lnTo>
                  <a:close/>
                </a:path>
                <a:path w="53340" h="322580">
                  <a:moveTo>
                    <a:pt x="46775" y="40538"/>
                  </a:moveTo>
                  <a:lnTo>
                    <a:pt x="28232" y="40538"/>
                  </a:lnTo>
                  <a:lnTo>
                    <a:pt x="29679" y="41986"/>
                  </a:lnTo>
                  <a:lnTo>
                    <a:pt x="29679" y="52844"/>
                  </a:lnTo>
                  <a:lnTo>
                    <a:pt x="52844" y="52844"/>
                  </a:lnTo>
                  <a:lnTo>
                    <a:pt x="46775" y="4053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6" name="Graphic 156"/>
            <p:cNvSpPr/>
            <p:nvPr/>
          </p:nvSpPr>
          <p:spPr>
            <a:xfrm>
              <a:off x="3110166" y="1401013"/>
              <a:ext cx="6985" cy="281940"/>
            </a:xfrm>
            <a:custGeom>
              <a:avLst/>
              <a:gdLst/>
              <a:ahLst/>
              <a:cxnLst/>
              <a:rect l="l" t="t" r="r" b="b"/>
              <a:pathLst>
                <a:path w="6985" h="281940">
                  <a:moveTo>
                    <a:pt x="0" y="278701"/>
                  </a:moveTo>
                  <a:lnTo>
                    <a:pt x="0" y="3619"/>
                  </a:lnTo>
                  <a:lnTo>
                    <a:pt x="0" y="1447"/>
                  </a:lnTo>
                  <a:lnTo>
                    <a:pt x="1447" y="0"/>
                  </a:lnTo>
                  <a:lnTo>
                    <a:pt x="3619" y="0"/>
                  </a:lnTo>
                  <a:lnTo>
                    <a:pt x="5067" y="0"/>
                  </a:lnTo>
                  <a:lnTo>
                    <a:pt x="6515" y="1447"/>
                  </a:lnTo>
                  <a:lnTo>
                    <a:pt x="6515" y="3619"/>
                  </a:lnTo>
                  <a:lnTo>
                    <a:pt x="6515" y="278701"/>
                  </a:lnTo>
                  <a:lnTo>
                    <a:pt x="6515" y="280149"/>
                  </a:lnTo>
                  <a:lnTo>
                    <a:pt x="5067" y="281597"/>
                  </a:lnTo>
                  <a:lnTo>
                    <a:pt x="3619" y="281597"/>
                  </a:lnTo>
                  <a:lnTo>
                    <a:pt x="1447" y="281597"/>
                  </a:lnTo>
                  <a:lnTo>
                    <a:pt x="0" y="280149"/>
                  </a:lnTo>
                  <a:lnTo>
                    <a:pt x="0" y="278701"/>
                  </a:lnTo>
                  <a:close/>
                </a:path>
              </a:pathLst>
            </a:custGeom>
            <a:ln w="533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7" name="Graphic 157"/>
            <p:cNvSpPr/>
            <p:nvPr/>
          </p:nvSpPr>
          <p:spPr>
            <a:xfrm>
              <a:off x="3087001" y="1360474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40" h="53340">
                  <a:moveTo>
                    <a:pt x="0" y="52844"/>
                  </a:moveTo>
                  <a:lnTo>
                    <a:pt x="26784" y="0"/>
                  </a:lnTo>
                  <a:lnTo>
                    <a:pt x="52844" y="52844"/>
                  </a:lnTo>
                  <a:lnTo>
                    <a:pt x="0" y="52844"/>
                  </a:lnTo>
                  <a:close/>
                </a:path>
              </a:pathLst>
            </a:custGeom>
            <a:ln w="533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8" name="Graphic 158"/>
            <p:cNvSpPr/>
            <p:nvPr/>
          </p:nvSpPr>
          <p:spPr>
            <a:xfrm>
              <a:off x="1674971" y="1200854"/>
              <a:ext cx="883285" cy="1270"/>
            </a:xfrm>
            <a:custGeom>
              <a:avLst/>
              <a:gdLst/>
              <a:ahLst/>
              <a:cxnLst/>
              <a:rect l="l" t="t" r="r" b="b"/>
              <a:pathLst>
                <a:path w="883285">
                  <a:moveTo>
                    <a:pt x="800309" y="0"/>
                  </a:moveTo>
                  <a:lnTo>
                    <a:pt x="883234" y="0"/>
                  </a:lnTo>
                </a:path>
                <a:path w="883285">
                  <a:moveTo>
                    <a:pt x="0" y="0"/>
                  </a:moveTo>
                  <a:lnTo>
                    <a:pt x="163277" y="0"/>
                  </a:lnTo>
                </a:path>
              </a:pathLst>
            </a:custGeom>
            <a:ln w="731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9" name="Graphic 159"/>
            <p:cNvSpPr/>
            <p:nvPr/>
          </p:nvSpPr>
          <p:spPr>
            <a:xfrm>
              <a:off x="1678266" y="881252"/>
              <a:ext cx="1270" cy="319405"/>
            </a:xfrm>
            <a:custGeom>
              <a:avLst/>
              <a:gdLst/>
              <a:ahLst/>
              <a:cxnLst/>
              <a:rect l="l" t="t" r="r" b="b"/>
              <a:pathLst>
                <a:path h="319405">
                  <a:moveTo>
                    <a:pt x="0" y="0"/>
                  </a:moveTo>
                  <a:lnTo>
                    <a:pt x="0" y="319239"/>
                  </a:lnTo>
                </a:path>
              </a:pathLst>
            </a:custGeom>
            <a:ln w="651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0" name="Graphic 160"/>
            <p:cNvSpPr/>
            <p:nvPr/>
          </p:nvSpPr>
          <p:spPr>
            <a:xfrm>
              <a:off x="1120139" y="854468"/>
              <a:ext cx="561340" cy="53975"/>
            </a:xfrm>
            <a:custGeom>
              <a:avLst/>
              <a:gdLst/>
              <a:ahLst/>
              <a:cxnLst/>
              <a:rect l="l" t="t" r="r" b="b"/>
              <a:pathLst>
                <a:path w="561340" h="53975">
                  <a:moveTo>
                    <a:pt x="52844" y="0"/>
                  </a:moveTo>
                  <a:lnTo>
                    <a:pt x="0" y="26784"/>
                  </a:lnTo>
                  <a:lnTo>
                    <a:pt x="52844" y="53568"/>
                  </a:lnTo>
                  <a:lnTo>
                    <a:pt x="52844" y="30403"/>
                  </a:lnTo>
                  <a:lnTo>
                    <a:pt x="41986" y="30403"/>
                  </a:lnTo>
                  <a:lnTo>
                    <a:pt x="40538" y="28956"/>
                  </a:lnTo>
                  <a:lnTo>
                    <a:pt x="40538" y="25336"/>
                  </a:lnTo>
                  <a:lnTo>
                    <a:pt x="41986" y="23164"/>
                  </a:lnTo>
                  <a:lnTo>
                    <a:pt x="52844" y="23164"/>
                  </a:lnTo>
                  <a:lnTo>
                    <a:pt x="52844" y="0"/>
                  </a:lnTo>
                  <a:close/>
                </a:path>
                <a:path w="561340" h="53975">
                  <a:moveTo>
                    <a:pt x="52844" y="23164"/>
                  </a:moveTo>
                  <a:lnTo>
                    <a:pt x="41986" y="23164"/>
                  </a:lnTo>
                  <a:lnTo>
                    <a:pt x="40538" y="25336"/>
                  </a:lnTo>
                  <a:lnTo>
                    <a:pt x="40538" y="28956"/>
                  </a:lnTo>
                  <a:lnTo>
                    <a:pt x="41986" y="30403"/>
                  </a:lnTo>
                  <a:lnTo>
                    <a:pt x="52844" y="30403"/>
                  </a:lnTo>
                  <a:lnTo>
                    <a:pt x="52844" y="23164"/>
                  </a:lnTo>
                  <a:close/>
                </a:path>
                <a:path w="561340" h="53975">
                  <a:moveTo>
                    <a:pt x="559574" y="23164"/>
                  </a:moveTo>
                  <a:lnTo>
                    <a:pt x="52844" y="23164"/>
                  </a:lnTo>
                  <a:lnTo>
                    <a:pt x="52844" y="30403"/>
                  </a:lnTo>
                  <a:lnTo>
                    <a:pt x="559574" y="30403"/>
                  </a:lnTo>
                  <a:lnTo>
                    <a:pt x="561022" y="28956"/>
                  </a:lnTo>
                  <a:lnTo>
                    <a:pt x="561022" y="25336"/>
                  </a:lnTo>
                  <a:lnTo>
                    <a:pt x="559574" y="2316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1" name="Graphic 161"/>
            <p:cNvSpPr/>
            <p:nvPr/>
          </p:nvSpPr>
          <p:spPr>
            <a:xfrm>
              <a:off x="1160678" y="877633"/>
              <a:ext cx="520700" cy="7620"/>
            </a:xfrm>
            <a:custGeom>
              <a:avLst/>
              <a:gdLst/>
              <a:ahLst/>
              <a:cxnLst/>
              <a:rect l="l" t="t" r="r" b="b"/>
              <a:pathLst>
                <a:path w="520700" h="7620">
                  <a:moveTo>
                    <a:pt x="517588" y="7238"/>
                  </a:moveTo>
                  <a:lnTo>
                    <a:pt x="3619" y="7238"/>
                  </a:lnTo>
                  <a:lnTo>
                    <a:pt x="1447" y="7238"/>
                  </a:lnTo>
                  <a:lnTo>
                    <a:pt x="0" y="5791"/>
                  </a:lnTo>
                  <a:lnTo>
                    <a:pt x="0" y="3619"/>
                  </a:lnTo>
                  <a:lnTo>
                    <a:pt x="0" y="2171"/>
                  </a:lnTo>
                  <a:lnTo>
                    <a:pt x="1447" y="0"/>
                  </a:lnTo>
                  <a:lnTo>
                    <a:pt x="3619" y="0"/>
                  </a:lnTo>
                  <a:lnTo>
                    <a:pt x="517588" y="0"/>
                  </a:lnTo>
                  <a:lnTo>
                    <a:pt x="519036" y="0"/>
                  </a:lnTo>
                  <a:lnTo>
                    <a:pt x="520484" y="2171"/>
                  </a:lnTo>
                  <a:lnTo>
                    <a:pt x="520484" y="3619"/>
                  </a:lnTo>
                  <a:lnTo>
                    <a:pt x="520484" y="5791"/>
                  </a:lnTo>
                  <a:lnTo>
                    <a:pt x="519036" y="7238"/>
                  </a:lnTo>
                  <a:lnTo>
                    <a:pt x="517588" y="7238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2" name="Graphic 162"/>
            <p:cNvSpPr/>
            <p:nvPr/>
          </p:nvSpPr>
          <p:spPr>
            <a:xfrm>
              <a:off x="1120139" y="854468"/>
              <a:ext cx="53340" cy="53975"/>
            </a:xfrm>
            <a:custGeom>
              <a:avLst/>
              <a:gdLst/>
              <a:ahLst/>
              <a:cxnLst/>
              <a:rect l="l" t="t" r="r" b="b"/>
              <a:pathLst>
                <a:path w="53340" h="53975">
                  <a:moveTo>
                    <a:pt x="52844" y="53568"/>
                  </a:moveTo>
                  <a:lnTo>
                    <a:pt x="0" y="26784"/>
                  </a:lnTo>
                  <a:lnTo>
                    <a:pt x="52844" y="0"/>
                  </a:lnTo>
                  <a:lnTo>
                    <a:pt x="52844" y="53568"/>
                  </a:lnTo>
                  <a:close/>
                </a:path>
              </a:pathLst>
            </a:custGeom>
            <a:ln w="520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3" name="Graphic 163"/>
            <p:cNvSpPr/>
            <p:nvPr/>
          </p:nvSpPr>
          <p:spPr>
            <a:xfrm>
              <a:off x="880529" y="242773"/>
              <a:ext cx="1270" cy="479425"/>
            </a:xfrm>
            <a:custGeom>
              <a:avLst/>
              <a:gdLst/>
              <a:ahLst/>
              <a:cxnLst/>
              <a:rect l="l" t="t" r="r" b="b"/>
              <a:pathLst>
                <a:path w="1270" h="479425">
                  <a:moveTo>
                    <a:pt x="0" y="479221"/>
                  </a:moveTo>
                  <a:lnTo>
                    <a:pt x="723" y="0"/>
                  </a:lnTo>
                </a:path>
              </a:pathLst>
            </a:custGeom>
            <a:ln w="622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4" name="Graphic 164"/>
            <p:cNvSpPr/>
            <p:nvPr/>
          </p:nvSpPr>
          <p:spPr>
            <a:xfrm>
              <a:off x="876909" y="216712"/>
              <a:ext cx="1678305" cy="53340"/>
            </a:xfrm>
            <a:custGeom>
              <a:avLst/>
              <a:gdLst/>
              <a:ahLst/>
              <a:cxnLst/>
              <a:rect l="l" t="t" r="r" b="b"/>
              <a:pathLst>
                <a:path w="1678305" h="53340">
                  <a:moveTo>
                    <a:pt x="1625155" y="0"/>
                  </a:moveTo>
                  <a:lnTo>
                    <a:pt x="1625155" y="52844"/>
                  </a:lnTo>
                  <a:lnTo>
                    <a:pt x="1672128" y="29679"/>
                  </a:lnTo>
                  <a:lnTo>
                    <a:pt x="1636014" y="29679"/>
                  </a:lnTo>
                  <a:lnTo>
                    <a:pt x="1637461" y="28232"/>
                  </a:lnTo>
                  <a:lnTo>
                    <a:pt x="1637461" y="24625"/>
                  </a:lnTo>
                  <a:lnTo>
                    <a:pt x="1636014" y="23164"/>
                  </a:lnTo>
                  <a:lnTo>
                    <a:pt x="1670859" y="23164"/>
                  </a:lnTo>
                  <a:lnTo>
                    <a:pt x="1625155" y="0"/>
                  </a:lnTo>
                  <a:close/>
                </a:path>
                <a:path w="1678305" h="53340">
                  <a:moveTo>
                    <a:pt x="1625155" y="23164"/>
                  </a:moveTo>
                  <a:lnTo>
                    <a:pt x="1447" y="23164"/>
                  </a:lnTo>
                  <a:lnTo>
                    <a:pt x="0" y="24625"/>
                  </a:lnTo>
                  <a:lnTo>
                    <a:pt x="0" y="28232"/>
                  </a:lnTo>
                  <a:lnTo>
                    <a:pt x="1447" y="29679"/>
                  </a:lnTo>
                  <a:lnTo>
                    <a:pt x="1625155" y="29679"/>
                  </a:lnTo>
                  <a:lnTo>
                    <a:pt x="1625155" y="23164"/>
                  </a:lnTo>
                  <a:close/>
                </a:path>
                <a:path w="1678305" h="53340">
                  <a:moveTo>
                    <a:pt x="1670859" y="23164"/>
                  </a:moveTo>
                  <a:lnTo>
                    <a:pt x="1636014" y="23164"/>
                  </a:lnTo>
                  <a:lnTo>
                    <a:pt x="1637461" y="24625"/>
                  </a:lnTo>
                  <a:lnTo>
                    <a:pt x="1637461" y="28232"/>
                  </a:lnTo>
                  <a:lnTo>
                    <a:pt x="1636014" y="29679"/>
                  </a:lnTo>
                  <a:lnTo>
                    <a:pt x="1672128" y="29679"/>
                  </a:lnTo>
                  <a:lnTo>
                    <a:pt x="1678000" y="26784"/>
                  </a:lnTo>
                  <a:lnTo>
                    <a:pt x="1670859" y="23164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5" name="Graphic 165"/>
            <p:cNvSpPr/>
            <p:nvPr/>
          </p:nvSpPr>
          <p:spPr>
            <a:xfrm>
              <a:off x="876642" y="243135"/>
              <a:ext cx="1638300" cy="1270"/>
            </a:xfrm>
            <a:custGeom>
              <a:avLst/>
              <a:gdLst/>
              <a:ahLst/>
              <a:cxnLst/>
              <a:rect l="l" t="t" r="r" b="b"/>
              <a:pathLst>
                <a:path w="1638300">
                  <a:moveTo>
                    <a:pt x="0" y="0"/>
                  </a:moveTo>
                  <a:lnTo>
                    <a:pt x="562736" y="0"/>
                  </a:lnTo>
                </a:path>
                <a:path w="1638300">
                  <a:moveTo>
                    <a:pt x="1280121" y="0"/>
                  </a:moveTo>
                  <a:lnTo>
                    <a:pt x="1637995" y="0"/>
                  </a:lnTo>
                </a:path>
              </a:pathLst>
            </a:custGeom>
            <a:ln w="7048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6" name="Graphic 166"/>
            <p:cNvSpPr/>
            <p:nvPr/>
          </p:nvSpPr>
          <p:spPr>
            <a:xfrm>
              <a:off x="2502065" y="216712"/>
              <a:ext cx="53340" cy="53340"/>
            </a:xfrm>
            <a:custGeom>
              <a:avLst/>
              <a:gdLst/>
              <a:ahLst/>
              <a:cxnLst/>
              <a:rect l="l" t="t" r="r" b="b"/>
              <a:pathLst>
                <a:path w="53340" h="53340">
                  <a:moveTo>
                    <a:pt x="0" y="0"/>
                  </a:moveTo>
                  <a:lnTo>
                    <a:pt x="52844" y="26784"/>
                  </a:lnTo>
                  <a:lnTo>
                    <a:pt x="0" y="52844"/>
                  </a:lnTo>
                  <a:lnTo>
                    <a:pt x="0" y="0"/>
                  </a:lnTo>
                  <a:close/>
                </a:path>
              </a:pathLst>
            </a:custGeom>
            <a:ln w="533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7" name="Graphic 167"/>
            <p:cNvSpPr/>
            <p:nvPr/>
          </p:nvSpPr>
          <p:spPr>
            <a:xfrm>
              <a:off x="1439379" y="163144"/>
              <a:ext cx="717550" cy="240029"/>
            </a:xfrm>
            <a:custGeom>
              <a:avLst/>
              <a:gdLst/>
              <a:ahLst/>
              <a:cxnLst/>
              <a:rect l="l" t="t" r="r" b="b"/>
              <a:pathLst>
                <a:path w="717550" h="240029">
                  <a:moveTo>
                    <a:pt x="717384" y="0"/>
                  </a:moveTo>
                  <a:lnTo>
                    <a:pt x="0" y="0"/>
                  </a:lnTo>
                  <a:lnTo>
                    <a:pt x="0" y="239610"/>
                  </a:lnTo>
                  <a:lnTo>
                    <a:pt x="717384" y="239610"/>
                  </a:lnTo>
                  <a:lnTo>
                    <a:pt x="717384" y="0"/>
                  </a:lnTo>
                  <a:close/>
                </a:path>
              </a:pathLst>
            </a:custGeom>
            <a:solidFill>
              <a:srgbClr val="FFFFFF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8" name="Graphic 168"/>
            <p:cNvSpPr/>
            <p:nvPr/>
          </p:nvSpPr>
          <p:spPr>
            <a:xfrm>
              <a:off x="402031" y="83515"/>
              <a:ext cx="2153285" cy="1270"/>
            </a:xfrm>
            <a:custGeom>
              <a:avLst/>
              <a:gdLst/>
              <a:ahLst/>
              <a:cxnLst/>
              <a:rect l="l" t="t" r="r" b="b"/>
              <a:pathLst>
                <a:path w="2153285">
                  <a:moveTo>
                    <a:pt x="0" y="0"/>
                  </a:moveTo>
                  <a:lnTo>
                    <a:pt x="239610" y="0"/>
                  </a:lnTo>
                </a:path>
                <a:path w="2153285">
                  <a:moveTo>
                    <a:pt x="718108" y="0"/>
                  </a:moveTo>
                  <a:lnTo>
                    <a:pt x="2152878" y="0"/>
                  </a:lnTo>
                </a:path>
              </a:pathLst>
            </a:custGeom>
            <a:ln w="6591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39" name="Graphic 169"/>
            <p:cNvSpPr/>
            <p:nvPr/>
          </p:nvSpPr>
          <p:spPr>
            <a:xfrm>
              <a:off x="375970" y="79895"/>
              <a:ext cx="53975" cy="642620"/>
            </a:xfrm>
            <a:custGeom>
              <a:avLst/>
              <a:gdLst/>
              <a:ahLst/>
              <a:cxnLst/>
              <a:rect l="l" t="t" r="r" b="b"/>
              <a:pathLst>
                <a:path w="53975" h="642620">
                  <a:moveTo>
                    <a:pt x="23164" y="588530"/>
                  </a:moveTo>
                  <a:lnTo>
                    <a:pt x="0" y="588530"/>
                  </a:lnTo>
                  <a:lnTo>
                    <a:pt x="26784" y="642099"/>
                  </a:lnTo>
                  <a:lnTo>
                    <a:pt x="47415" y="600837"/>
                  </a:lnTo>
                  <a:lnTo>
                    <a:pt x="24612" y="600837"/>
                  </a:lnTo>
                  <a:lnTo>
                    <a:pt x="23164" y="599389"/>
                  </a:lnTo>
                  <a:lnTo>
                    <a:pt x="23164" y="588530"/>
                  </a:lnTo>
                  <a:close/>
                </a:path>
                <a:path w="53975" h="642620">
                  <a:moveTo>
                    <a:pt x="28232" y="0"/>
                  </a:moveTo>
                  <a:lnTo>
                    <a:pt x="24612" y="0"/>
                  </a:lnTo>
                  <a:lnTo>
                    <a:pt x="23164" y="1447"/>
                  </a:lnTo>
                  <a:lnTo>
                    <a:pt x="23164" y="599389"/>
                  </a:lnTo>
                  <a:lnTo>
                    <a:pt x="24612" y="600837"/>
                  </a:lnTo>
                  <a:lnTo>
                    <a:pt x="28232" y="600837"/>
                  </a:lnTo>
                  <a:lnTo>
                    <a:pt x="29679" y="599389"/>
                  </a:lnTo>
                  <a:lnTo>
                    <a:pt x="29679" y="1447"/>
                  </a:lnTo>
                  <a:lnTo>
                    <a:pt x="28232" y="0"/>
                  </a:lnTo>
                  <a:close/>
                </a:path>
                <a:path w="53975" h="642620">
                  <a:moveTo>
                    <a:pt x="53568" y="588530"/>
                  </a:moveTo>
                  <a:lnTo>
                    <a:pt x="29679" y="588530"/>
                  </a:lnTo>
                  <a:lnTo>
                    <a:pt x="29679" y="599389"/>
                  </a:lnTo>
                  <a:lnTo>
                    <a:pt x="28232" y="600837"/>
                  </a:lnTo>
                  <a:lnTo>
                    <a:pt x="47415" y="600837"/>
                  </a:lnTo>
                  <a:lnTo>
                    <a:pt x="53568" y="58853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40" name="Graphic 170"/>
            <p:cNvSpPr/>
            <p:nvPr/>
          </p:nvSpPr>
          <p:spPr>
            <a:xfrm>
              <a:off x="399135" y="79895"/>
              <a:ext cx="6985" cy="601345"/>
            </a:xfrm>
            <a:custGeom>
              <a:avLst/>
              <a:gdLst/>
              <a:ahLst/>
              <a:cxnLst/>
              <a:rect l="l" t="t" r="r" b="b"/>
              <a:pathLst>
                <a:path w="6985" h="601345">
                  <a:moveTo>
                    <a:pt x="6515" y="3619"/>
                  </a:moveTo>
                  <a:lnTo>
                    <a:pt x="6515" y="597217"/>
                  </a:lnTo>
                  <a:lnTo>
                    <a:pt x="6515" y="599389"/>
                  </a:lnTo>
                  <a:lnTo>
                    <a:pt x="5067" y="600837"/>
                  </a:lnTo>
                  <a:lnTo>
                    <a:pt x="3619" y="600837"/>
                  </a:lnTo>
                  <a:lnTo>
                    <a:pt x="1447" y="600837"/>
                  </a:lnTo>
                  <a:lnTo>
                    <a:pt x="0" y="599389"/>
                  </a:lnTo>
                  <a:lnTo>
                    <a:pt x="0" y="597217"/>
                  </a:lnTo>
                  <a:lnTo>
                    <a:pt x="0" y="3619"/>
                  </a:lnTo>
                  <a:lnTo>
                    <a:pt x="0" y="1447"/>
                  </a:lnTo>
                  <a:lnTo>
                    <a:pt x="1447" y="0"/>
                  </a:lnTo>
                  <a:lnTo>
                    <a:pt x="2895" y="0"/>
                  </a:lnTo>
                  <a:lnTo>
                    <a:pt x="5067" y="0"/>
                  </a:lnTo>
                  <a:lnTo>
                    <a:pt x="6515" y="1447"/>
                  </a:lnTo>
                  <a:lnTo>
                    <a:pt x="6515" y="3619"/>
                  </a:lnTo>
                  <a:close/>
                </a:path>
              </a:pathLst>
            </a:custGeom>
            <a:ln w="49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41" name="Graphic 171"/>
            <p:cNvSpPr/>
            <p:nvPr/>
          </p:nvSpPr>
          <p:spPr>
            <a:xfrm>
              <a:off x="375970" y="668426"/>
              <a:ext cx="53975" cy="53975"/>
            </a:xfrm>
            <a:custGeom>
              <a:avLst/>
              <a:gdLst/>
              <a:ahLst/>
              <a:cxnLst/>
              <a:rect l="l" t="t" r="r" b="b"/>
              <a:pathLst>
                <a:path w="53975" h="53975">
                  <a:moveTo>
                    <a:pt x="53568" y="0"/>
                  </a:moveTo>
                  <a:lnTo>
                    <a:pt x="26784" y="53568"/>
                  </a:lnTo>
                  <a:lnTo>
                    <a:pt x="0" y="0"/>
                  </a:lnTo>
                  <a:lnTo>
                    <a:pt x="53568" y="0"/>
                  </a:lnTo>
                  <a:close/>
                </a:path>
              </a:pathLst>
            </a:custGeom>
            <a:ln w="495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42" name="Graphic 172"/>
            <p:cNvSpPr/>
            <p:nvPr/>
          </p:nvSpPr>
          <p:spPr>
            <a:xfrm>
              <a:off x="3033433" y="402755"/>
              <a:ext cx="240029" cy="558165"/>
            </a:xfrm>
            <a:custGeom>
              <a:avLst/>
              <a:gdLst/>
              <a:ahLst/>
              <a:cxnLst/>
              <a:rect l="l" t="t" r="r" b="b"/>
              <a:pathLst>
                <a:path w="240029" h="558165">
                  <a:moveTo>
                    <a:pt x="0" y="418414"/>
                  </a:moveTo>
                  <a:lnTo>
                    <a:pt x="60083" y="418414"/>
                  </a:lnTo>
                  <a:lnTo>
                    <a:pt x="60083" y="0"/>
                  </a:lnTo>
                  <a:lnTo>
                    <a:pt x="179527" y="0"/>
                  </a:lnTo>
                  <a:lnTo>
                    <a:pt x="179527" y="418414"/>
                  </a:lnTo>
                  <a:lnTo>
                    <a:pt x="239610" y="418414"/>
                  </a:lnTo>
                  <a:lnTo>
                    <a:pt x="119443" y="558126"/>
                  </a:lnTo>
                  <a:lnTo>
                    <a:pt x="0" y="418414"/>
                  </a:lnTo>
                  <a:close/>
                </a:path>
              </a:pathLst>
            </a:custGeom>
            <a:ln w="6591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43" name="Textbox 173"/>
            <p:cNvSpPr txBox="1"/>
            <p:nvPr/>
          </p:nvSpPr>
          <p:spPr>
            <a:xfrm>
              <a:off x="706072" y="38638"/>
              <a:ext cx="302260" cy="1181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Попит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4" name="Textbox 174"/>
            <p:cNvSpPr txBox="1"/>
            <p:nvPr/>
          </p:nvSpPr>
          <p:spPr>
            <a:xfrm>
              <a:off x="1503088" y="200068"/>
              <a:ext cx="491490" cy="1181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Продукція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5" name="Textbox 175"/>
            <p:cNvSpPr txBox="1"/>
            <p:nvPr/>
          </p:nvSpPr>
          <p:spPr>
            <a:xfrm>
              <a:off x="1909177" y="995355"/>
              <a:ext cx="508634" cy="30416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R="11430" indent="-1270" algn="ctr">
                <a:lnSpc>
                  <a:spcPct val="100000"/>
                </a:lnSpc>
                <a:spcAft>
                  <a:spcPts val="0"/>
                </a:spcAft>
              </a:pPr>
              <a:r>
                <a:rPr lang="uk-UA" sz="7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Оцінювaння,</a:t>
              </a:r>
              <a:r>
                <a:rPr lang="uk-UA" sz="700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7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прогноз,</a:t>
              </a:r>
              <a:r>
                <a:rPr lang="uk-UA" sz="700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7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рекомендaції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6" name="Textbox 176"/>
            <p:cNvSpPr txBox="1"/>
            <p:nvPr/>
          </p:nvSpPr>
          <p:spPr>
            <a:xfrm>
              <a:off x="2623700" y="1001156"/>
              <a:ext cx="1153160" cy="27432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354965" marR="11430" indent="-355600">
                <a:lnSpc>
                  <a:spcPct val="101000"/>
                </a:lnSpc>
                <a:spcAft>
                  <a:spcPts val="0"/>
                </a:spcAft>
              </a:pPr>
              <a:r>
                <a:rPr lang="uk-UA" sz="950" b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МАРКЕТИНГОВИЙ АУДИТ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7" name="Textbox 177"/>
            <p:cNvSpPr txBox="1"/>
            <p:nvPr/>
          </p:nvSpPr>
          <p:spPr>
            <a:xfrm>
              <a:off x="147944" y="1315600"/>
              <a:ext cx="248285" cy="1181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Звіти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8" name="Textbox 178"/>
            <p:cNvSpPr txBox="1"/>
            <p:nvPr/>
          </p:nvSpPr>
          <p:spPr>
            <a:xfrm>
              <a:off x="626444" y="1237419"/>
              <a:ext cx="716280" cy="1181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Розпорядження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49" name="Textbox 179"/>
            <p:cNvSpPr txBox="1"/>
            <p:nvPr/>
          </p:nvSpPr>
          <p:spPr>
            <a:xfrm>
              <a:off x="1742699" y="1636288"/>
              <a:ext cx="782320" cy="118110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>
                <a:spcAft>
                  <a:spcPts val="0"/>
                </a:spcAft>
              </a:pPr>
              <a:r>
                <a:rPr lang="uk-UA" sz="8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Звіти</a:t>
              </a:r>
              <a:r>
                <a:rPr lang="uk-UA" sz="800" spc="-4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підрозділів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0" name="Textbox 180"/>
            <p:cNvSpPr txBox="1"/>
            <p:nvPr/>
          </p:nvSpPr>
          <p:spPr>
            <a:xfrm>
              <a:off x="243497" y="1519732"/>
              <a:ext cx="956310" cy="31940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236220" marR="138430" indent="-97155">
                <a:lnSpc>
                  <a:spcPct val="106000"/>
                </a:lnSpc>
                <a:spcBef>
                  <a:spcPts val="300"/>
                </a:spcBef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Функціонaльні</a:t>
              </a:r>
              <a:r>
                <a:rPr lang="uk-UA" sz="800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підрозділи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1" name="Textbox 181"/>
            <p:cNvSpPr txBox="1"/>
            <p:nvPr/>
          </p:nvSpPr>
          <p:spPr>
            <a:xfrm>
              <a:off x="243497" y="721994"/>
              <a:ext cx="876935" cy="319405"/>
            </a:xfrm>
            <a:prstGeom prst="rect">
              <a:avLst/>
            </a:prstGeom>
          </p:spPr>
          <p:txBody>
            <a:bodyPr wrap="square" lIns="0" tIns="0" rIns="0" bIns="0" rtlCol="0">
              <a:noAutofit/>
            </a:bodyPr>
            <a:lstStyle/>
            <a:p>
              <a:pPr marL="95885" marR="94615" indent="78105">
                <a:lnSpc>
                  <a:spcPct val="105000"/>
                </a:lnSpc>
                <a:spcBef>
                  <a:spcPts val="300"/>
                </a:spcBef>
                <a:spcAft>
                  <a:spcPts val="0"/>
                </a:spcAft>
              </a:pP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Упрaвління</a:t>
              </a:r>
              <a:r>
                <a:rPr lang="uk-UA" sz="800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підприємством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2" name="Textbox 182"/>
            <p:cNvSpPr txBox="1"/>
            <p:nvPr/>
          </p:nvSpPr>
          <p:spPr>
            <a:xfrm>
              <a:off x="2555297" y="3524"/>
              <a:ext cx="1196340" cy="399415"/>
            </a:xfrm>
            <a:prstGeom prst="rect">
              <a:avLst/>
            </a:prstGeom>
            <a:ln w="7048">
              <a:solidFill>
                <a:srgbClr val="231F20"/>
              </a:solidFill>
              <a:prstDash val="sysDash"/>
            </a:ln>
          </p:spPr>
          <p:txBody>
            <a:bodyPr wrap="square" lIns="0" tIns="0" rIns="0" bIns="0" rtlCol="0">
              <a:noAutofit/>
            </a:bodyPr>
            <a:lstStyle/>
            <a:p>
              <a:pPr marL="278130" marR="107950" indent="-168275">
                <a:lnSpc>
                  <a:spcPct val="105000"/>
                </a:lnSpc>
                <a:spcBef>
                  <a:spcPts val="275"/>
                </a:spcBef>
                <a:spcAft>
                  <a:spcPts val="0"/>
                </a:spcAft>
              </a:pP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Зовнішнс</a:t>
              </a:r>
              <a:r>
                <a:rPr lang="uk-UA" sz="800" i="1" spc="-3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середовище</a:t>
              </a:r>
              <a:r>
                <a:rPr lang="uk-UA" sz="800" i="1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підприсмства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53" name="Textbox 183"/>
            <p:cNvSpPr txBox="1"/>
            <p:nvPr/>
          </p:nvSpPr>
          <p:spPr>
            <a:xfrm>
              <a:off x="163144" y="1919325"/>
              <a:ext cx="1196340" cy="399415"/>
            </a:xfrm>
            <a:prstGeom prst="rect">
              <a:avLst/>
            </a:prstGeom>
            <a:solidFill>
              <a:srgbClr val="FFFFFF"/>
            </a:solidFill>
          </p:spPr>
          <p:txBody>
            <a:bodyPr wrap="square" lIns="0" tIns="0" rIns="0" bIns="0" rtlCol="0">
              <a:noAutofit/>
            </a:bodyPr>
            <a:lstStyle/>
            <a:p>
              <a:pPr marL="280670" marR="66040" indent="-212725">
                <a:lnSpc>
                  <a:spcPct val="105000"/>
                </a:lnSpc>
                <a:spcBef>
                  <a:spcPts val="280"/>
                </a:spcBef>
                <a:spcAft>
                  <a:spcPts val="0"/>
                </a:spcAft>
              </a:pP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Внутрішнс</a:t>
              </a:r>
              <a:r>
                <a:rPr lang="uk-UA" sz="800" i="1" spc="-2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середовище</a:t>
              </a:r>
              <a:r>
                <a:rPr lang="uk-UA" sz="800" i="1" spc="20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0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підприсмства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  <p:sp>
        <p:nvSpPr>
          <p:cNvPr id="54" name="Прямоугольник 53"/>
          <p:cNvSpPr/>
          <p:nvPr/>
        </p:nvSpPr>
        <p:spPr>
          <a:xfrm>
            <a:off x="2047011" y="5189609"/>
            <a:ext cx="5040903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Мaркетинговий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aудит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системі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упрaвління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підприємством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5528576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88188" y="316666"/>
            <a:ext cx="7919049" cy="18621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3690" algn="just">
              <a:lnSpc>
                <a:spcPts val="1120"/>
              </a:lnSpc>
              <a:spcBef>
                <a:spcPts val="1075"/>
              </a:spcBef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Розрізняють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види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маркетингового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аудиту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залежно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певних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ознак</a:t>
            </a:r>
            <a:r>
              <a:rPr lang="uk-UA" spc="-1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1445" marR="106680" indent="181610" algn="just">
              <a:lnSpc>
                <a:spcPct val="93000"/>
              </a:lnSpc>
              <a:spcBef>
                <a:spcPts val="25"/>
              </a:spcBef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зовнішнього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це аудит факторів зовнішнього середовища маркетингу, над якими підприємство не має прямого контролю або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контролює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ïх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слабо.</a:t>
            </a:r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1445" marR="106680" indent="181610" algn="just">
              <a:lnSpc>
                <a:spcPct val="95000"/>
              </a:lnSpc>
              <a:spcBef>
                <a:spcPts val="5"/>
              </a:spcBef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 </a:t>
            </a:r>
            <a:r>
              <a:rPr lang="uk-UA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внутріннього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середовища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це аудит факторів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внутрішнього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 маркетингу, над якими підприємство має контроль.</a:t>
            </a:r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6680" indent="180975" algn="just">
              <a:lnSpc>
                <a:spcPct val="95000"/>
              </a:lnSpc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Документальний аудит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 у встановленні правильності, об’єктивності,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законності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маркетингових заходів за даними первинних та звітних документів.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1445" marR="106680" indent="181610" algn="just">
              <a:lnSpc>
                <a:spcPct val="95000"/>
              </a:lnSpc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Фактичний аудит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 у визначенні дійсного стану об’єкта контролю шляхом спостереження, аналізу, підрахунку тощо.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31607165"/>
              </p:ext>
            </p:extLst>
          </p:nvPr>
        </p:nvGraphicFramePr>
        <p:xfrm>
          <a:off x="576127" y="2440452"/>
          <a:ext cx="8145179" cy="367588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7092756"/>
                <a:gridCol w="1052423"/>
              </a:tblGrid>
              <a:tr h="186384">
                <a:tc>
                  <a:txBody>
                    <a:bodyPr/>
                    <a:lstStyle/>
                    <a:p>
                      <a:pPr marL="1208405">
                        <a:lnSpc>
                          <a:spcPct val="1100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Складові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маркетингового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аудиту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273050">
                        <a:lnSpc>
                          <a:spcPct val="1100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Автор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18814">
                <a:tc>
                  <a:txBody>
                    <a:bodyPr/>
                    <a:lstStyle/>
                    <a:p>
                      <a:pPr marL="342900" marR="56515" lvl="0" indent="-342900" algn="just">
                        <a:lnSpc>
                          <a:spcPct val="100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64770" algn="l"/>
                          <a:tab pos="208280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маркетингове середовище: макросередовище (демографічне, економічне, </a:t>
                      </a:r>
                      <a:r>
                        <a:rPr lang="uk-UA" sz="12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12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нологічне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політичне, культурне, екологічне) та мікросередовище (ринки, покуп- ці, конкуренти, розподіл, постачальники, громадськість тощо</a:t>
                      </a:r>
                      <a:r>
                        <a:rPr lang="uk-UA" sz="12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); маркетингові</a:t>
                      </a:r>
                      <a:r>
                        <a:rPr lang="uk-UA" sz="1200" b="0" spc="-3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marR="56515" lvl="0" indent="-342900" algn="just">
                        <a:lnSpc>
                          <a:spcPct val="100000"/>
                        </a:lnSpc>
                        <a:spcBef>
                          <a:spcPts val="4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64770" algn="l"/>
                          <a:tab pos="208280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організація маркетингу (формальна структура, функціональна ефективність, ефективність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взаємодії);</a:t>
                      </a: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маркетингова</a:t>
                      </a:r>
                      <a:r>
                        <a:rPr lang="uk-UA" sz="1200" b="0" spc="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продуктивність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(прибутковість,</a:t>
                      </a:r>
                      <a:r>
                        <a:rPr lang="uk-UA" sz="1200" b="0" spc="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ефективність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витрат);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маркетингові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функції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477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 </a:t>
                      </a:r>
                      <a:r>
                        <a:rPr lang="uk-UA" sz="12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Котлер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72612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64770" algn="l"/>
                          <a:tab pos="208280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маркетингу;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маркетингове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планування</a:t>
                      </a:r>
                      <a:r>
                        <a:rPr lang="uk-UA" sz="12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 </a:t>
                      </a:r>
                      <a:r>
                        <a:rPr lang="uk-UA" sz="12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ринок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його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структури;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процеси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інновацій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підготовки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нових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продуктів;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внутрішня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зовнішня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комунікації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імідж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фінансові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маркетингової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якісні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аспекти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23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477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Я.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Дадьо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748163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00000"/>
                        </a:lnSpc>
                        <a:spcBef>
                          <a:spcPts val="17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маркетингове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середовище;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організація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маркетингу;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види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маркетингової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результативність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маркетингу;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2900" lvl="0" indent="-342900">
                        <a:lnSpc>
                          <a:spcPct val="100000"/>
                        </a:lnSpc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Times New Roman" panose="02020603050405020304" pitchFamily="18" charset="0"/>
                        <a:buChar char="–"/>
                        <a:tabLst>
                          <a:tab pos="208915" algn="l"/>
                        </a:tabLst>
                      </a:pP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функціональні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складові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</a:t>
                      </a:r>
                      <a:endParaRPr lang="uk-UA" sz="12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lnSpc>
                          <a:spcPct val="110000"/>
                        </a:lnSpc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64770">
                        <a:lnSpc>
                          <a:spcPct val="110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С.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Скибінський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5" name="Rectangle 1"/>
          <p:cNvSpPr>
            <a:spLocks noChangeArrowheads="1"/>
          </p:cNvSpPr>
          <p:nvPr/>
        </p:nvSpPr>
        <p:spPr bwMode="auto">
          <a:xfrm>
            <a:off x="2957812" y="2178842"/>
            <a:ext cx="324458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20955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" algn="l"/>
              </a:tabLst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Складові маркетингового аудиту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09550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843850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707366" y="581168"/>
            <a:ext cx="8143336" cy="11372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7950" indent="181610" algn="just">
              <a:lnSpc>
                <a:spcPct val="95000"/>
              </a:lnSpc>
              <a:spcBef>
                <a:spcPts val="5"/>
              </a:spcBef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Якісний маркетинговий аудит повинен здійснюватися так, щоб надати можливість зрозуміти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ефективність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окремих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маркетингових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функцій підприємства. Тому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 маркетинговому аудиті можна досліджувати: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маркетингового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середовища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тобто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конкуренції,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споживача,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посередників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постачальників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відношення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громадськості;</a:t>
            </a:r>
            <a:endParaRPr lang="uk-UA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707366" y="1718402"/>
            <a:ext cx="8143336" cy="1311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06680" lvl="0" algn="just">
              <a:lnSpc>
                <a:spcPct val="95000"/>
              </a:lnSpc>
              <a:spcBef>
                <a:spcPts val="955"/>
              </a:spcBef>
              <a:buClr>
                <a:srgbClr val="231F20"/>
              </a:buClr>
              <a:buSzPts val="1000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аудит маркетингової стратегії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: маркетингові аудитори досліджують, як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підприємство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реалізує свої цілі і стратегії;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104140" lvl="0" algn="just">
              <a:lnSpc>
                <a:spcPct val="95000"/>
              </a:lnSpc>
              <a:buClr>
                <a:srgbClr val="231F20"/>
              </a:buClr>
              <a:buSzPts val="1000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аудит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маркетингової</a:t>
            </a:r>
            <a:r>
              <a:rPr lang="uk-UA" b="1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організації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й управління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: аудитор досліджує відносини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окремих</a:t>
            </a:r>
            <a:r>
              <a:rPr lang="uk-UA" spc="-55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відділів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між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собою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ставлення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відділу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107315" lvl="0" algn="just">
              <a:lnSpc>
                <a:spcPct val="93000"/>
              </a:lnSpc>
              <a:buClr>
                <a:srgbClr val="231F20"/>
              </a:buClr>
              <a:buSzPts val="1000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аудит ефективності: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обговорюється як підприємство відслідковує показники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ефективності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маркетингової діяльності; перевіряється система комунікацій з ринком,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тур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боти про споживача;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07366" y="3030171"/>
            <a:ext cx="7936301" cy="642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lnSpc>
                <a:spcPts val="1120"/>
              </a:lnSpc>
              <a:spcBef>
                <a:spcPts val="1070"/>
              </a:spcBef>
              <a:buClr>
                <a:srgbClr val="231F20"/>
              </a:buClr>
              <a:buSzPts val="1000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аудит</a:t>
            </a:r>
            <a:r>
              <a:rPr lang="uk-UA" b="1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допоміжних</a:t>
            </a:r>
            <a:r>
              <a:rPr lang="uk-UA" b="1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маркетингових</a:t>
            </a:r>
            <a:r>
              <a:rPr lang="uk-UA" b="1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систем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: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інформації,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планування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контролю;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R="106680" lvl="0" algn="just">
              <a:lnSpc>
                <a:spcPct val="95000"/>
              </a:lnSpc>
              <a:spcBef>
                <a:spcPts val="15"/>
              </a:spcBef>
              <a:buClr>
                <a:srgbClr val="231F20"/>
              </a:buClr>
              <a:buSzPts val="1000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аудит</a:t>
            </a:r>
            <a:r>
              <a:rPr lang="uk-UA" b="1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складових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(комплексу)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маркетингу</a:t>
            </a:r>
            <a:r>
              <a:rPr lang="uk-UA" b="1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(4Р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),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де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оцінюється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й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обговорюється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політика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підприємства щодо продукту (товару), ціни, продажу і комунікації.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653507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0768" y="1061381"/>
            <a:ext cx="8695427" cy="4122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3690" algn="just">
              <a:lnSpc>
                <a:spcPts val="1115"/>
              </a:lnSpc>
              <a:spcBef>
                <a:spcPts val="1070"/>
              </a:spcBef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Маркетинговий</a:t>
            </a:r>
            <a:r>
              <a:rPr lang="uk-UA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b="1" spc="-5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повинен</a:t>
            </a:r>
            <a:r>
              <a:rPr lang="uk-UA" b="1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бути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1445" marR="106680" indent="181610" algn="just">
              <a:lnSpc>
                <a:spcPct val="95000"/>
              </a:lnSpc>
              <a:spcBef>
                <a:spcPts val="15"/>
              </a:spcBef>
            </a:pPr>
            <a:r>
              <a:rPr lang="uk-UA" spc="-70" dirty="0" smtClean="0">
                <a:solidFill>
                  <a:srgbClr val="231F20"/>
                </a:solidFill>
                <a:latin typeface="Arial MT"/>
                <a:ea typeface="Arial MT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комплексним</a:t>
            </a:r>
            <a:r>
              <a:rPr lang="uk-UA" b="1" spc="-6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він повинен сприяти дослідженню всіх головних аспектів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маркетингової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активності підприємства, до того ж, не лише проблематичних. Слід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розглядати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 тільки «больові точки», а й усі основні напрямки маркетингової діяльності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подібне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широке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дослідження,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правило,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виявляється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більш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дієвим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плані виявлення справжніх джерел проблем;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4140" indent="181610" algn="just">
              <a:lnSpc>
                <a:spcPct val="95000"/>
              </a:lnSpc>
            </a:pPr>
            <a:r>
              <a:rPr lang="uk-UA" spc="-70" dirty="0" smtClean="0">
                <a:solidFill>
                  <a:srgbClr val="231F20"/>
                </a:solidFill>
                <a:latin typeface="Arial MT"/>
                <a:ea typeface="Arial MT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регулярним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(періодичним, систематичним)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здійснюватись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регулярно в будь- який календарний період, а не тільки в проблемних ситуаціях.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Зазвичай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маркетингового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аудиту вдаються лише після зниження рівня продажів або виникнення інших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однак підприємства потрапляють у кризові ситуації часто тому, що вчасно не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досліджували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свою маркетингову діяльність;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6680" indent="181610" algn="just">
              <a:lnSpc>
                <a:spcPct val="95000"/>
              </a:lnSpc>
            </a:pP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незалежним</a:t>
            </a:r>
            <a:r>
              <a:rPr lang="uk-UA" b="1" spc="-6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реалізація маркетингового аудиту повинна бути в компетенції не- залежних, насамперед зовнішніх, експертів, тому що забезпечує вищий ступінь об’єктивності. Кращий аудит, як правило, той, який проводять незалежні фахівці- консультанти.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Рідко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співробітники підприємства самі визнають свої помилки. Хоча з точки зору пошуку нових можливостей і резервів співробітники компанії можуть бути корисними і скласти вагомий внесок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;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6680" indent="181610" algn="just">
              <a:lnSpc>
                <a:spcPct val="95000"/>
              </a:lnSpc>
            </a:pPr>
            <a:r>
              <a:rPr lang="uk-UA" spc="-70" dirty="0" smtClean="0">
                <a:solidFill>
                  <a:srgbClr val="231F20"/>
                </a:solidFill>
                <a:latin typeface="Arial MT"/>
                <a:ea typeface="Arial MT"/>
              </a:rPr>
              <a:t>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послідовним</a:t>
            </a:r>
            <a:r>
              <a:rPr lang="uk-UA" b="1" spc="-6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аудит має складатися з процедур, що виконуються в певній послідовності, він повинен передбачати певний порядок і систему. Після визначення наявних</a:t>
            </a:r>
            <a:r>
              <a:rPr lang="uk-UA" spc="-2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проблем</a:t>
            </a:r>
            <a:r>
              <a:rPr lang="uk-UA" spc="-2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необхідно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проводити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розробку</a:t>
            </a:r>
            <a:r>
              <a:rPr lang="uk-UA" spc="-2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плану,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якого</a:t>
            </a:r>
            <a:r>
              <a:rPr lang="uk-UA" spc="-1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відносяться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заходи</a:t>
            </a:r>
            <a:r>
              <a:rPr lang="uk-UA" spc="-1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короткострокового та довгострокового характеру, спрямовані на підвищення ефективності усієї маркетингової діяльності підприємства;</a:t>
            </a:r>
            <a:endParaRPr lang="uk-UA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7950" indent="181610" algn="just">
              <a:lnSpc>
                <a:spcPct val="95000"/>
              </a:lnSpc>
            </a:pP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системним</a:t>
            </a:r>
            <a:r>
              <a:rPr lang="uk-UA" b="1" spc="-6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він повинен досліджувати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макро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 і мікросередовище підприємства, маркетингові цілі і стратегії, маркетингові системи і діяльність, а також мати порядок і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систему.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267172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6621"/>
            <a:ext cx="9144000" cy="55647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9903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6649" y="108120"/>
            <a:ext cx="8497019" cy="6113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3690" algn="just">
              <a:lnSpc>
                <a:spcPts val="1040"/>
              </a:lnSpc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Розглянемо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коротко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кожен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цих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методів: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06680" lvl="0" indent="-342900" algn="just">
              <a:lnSpc>
                <a:spcPct val="95000"/>
              </a:lnSpc>
              <a:spcBef>
                <a:spcPts val="15"/>
              </a:spcBef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спостереження</a:t>
            </a:r>
            <a:r>
              <a:rPr lang="uk-UA" b="1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це систематичне, цілеспрямоване вивчення об’єкта.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Спостереження</a:t>
            </a:r>
            <a:r>
              <a:rPr lang="uk-UA" spc="-5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як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метод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пізнання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дає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змогу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отримати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первинну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інформацію у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вигляді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сукупності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емпіричних тверджень;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опитування</a:t>
            </a:r>
            <a:r>
              <a:rPr lang="uk-UA" b="1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метод дослідження, при використанні якого респондент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відповідає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 ряд питань, що йому задаються. Опитування дає змогу отримати як фактичну інформацію, так і оцінні дані, проводиться в усній або письмовій формі;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порівняння</a:t>
            </a:r>
            <a:r>
              <a:rPr lang="uk-UA" b="1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це процес становлення подібності або відмінностей предметів та явищ дійсності, а також знаходження загального, притаманного двом або кільком об’єктам. При цьому порівнюються лише такі явища, між якими можлива деяка об’єктивна спільність. Порівняння має здійснюватися за найбільш важливими,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суттєвими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(у плані конкретного завдання) рисами. Різні об’єкти чи явища можуть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порівнюватися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безпосередньо або опосередковано через їхні порівняння з будь-яким іншим об’єктом (еталоном). У першому випадку звичайно отримують якісні результати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більше</a:t>
            </a:r>
            <a:r>
              <a:rPr lang="uk-UA" spc="-15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менше, вище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нижче). Порівняння ж об’єктів з еталоном надає можливість отримати кількісні характеристики. Такі порівняння називають вимірюванням;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4775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вимірювання</a:t>
            </a:r>
            <a:r>
              <a:rPr lang="uk-UA" b="1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це визначення числового значення певної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величини за допомогою одиниці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виміру.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Вимірювання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передбачає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наявність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таких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основних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елементів: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об’єкта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вимірювання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еталона, вимірювальних приладів, методу вимірювання. Вимірювання </a:t>
            </a:r>
            <a:r>
              <a:rPr lang="uk-UA" spc="-10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розвинулося</a:t>
            </a:r>
            <a:r>
              <a:rPr lang="uk-UA" spc="-55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операції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порівняння,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проте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воно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більш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потужний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універсальний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пізнавальний засіб.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експеримент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це такий метод вивчення об’єкта, за яким дослідник активно й цілеспрямовано впливає на нього завдяки створенню штучних умов або використанню природних умов, необхідних для виявлення відповідної властивості. Експеримент про- водять у таких випадках: при виявленні раніше не відомих властивостей об’єкта; при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перевірці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правильності теоретичних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розрахунків;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при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демонструванні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явища.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розчленування цілісного предмета на складові частини (сторони,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властивості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відношення, ознаки тощо) з метою їх всебічного дослідження;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lnSpc>
                <a:spcPts val="106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синтез</a:t>
            </a:r>
            <a:r>
              <a:rPr lang="uk-UA" b="1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з’єднання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раніше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виділених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частин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предмета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єдине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ціле;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індукція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—це процес дослідного вивчення явищ, під час якого здійснюється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перехід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 окремих фактів до загальних положень, окремі факти виводять до загального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положення;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дедукція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метод дослідження і спосіб міркувань, умовивід, у якому висновок про деякий елемент множини робиться на основі знання про загальні властивості всієї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множини;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73931251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08958" y="118544"/>
            <a:ext cx="8229600" cy="60192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marR="106680" lvl="0" indent="-342900" algn="just">
              <a:lnSpc>
                <a:spcPct val="95000"/>
              </a:lnSpc>
              <a:spcBef>
                <a:spcPts val="1120"/>
              </a:spcBef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абстрагування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це відхід у думці від несуттєвих властивостей,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зв’язків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відношень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предметів і виділення кількох рис, які цікавлять дослідника;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95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узагальнення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прийом мислення, в результаті якого встановлюються загальні властивості й ознаки об’єктів;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4775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інтуїція</a:t>
            </a:r>
            <a:r>
              <a:rPr lang="uk-UA" b="1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метод пізнання, що є вираженням безпосередності у процесі пізнання, ви-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рішення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проблеми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</a:t>
            </a:r>
            <a:r>
              <a:rPr lang="uk-UA" spc="-6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основі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ірраціонального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здогаду;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аналогія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прийом пізнання, за якого на основі схожості об’єктів за одними ознаками і властивостями робиться висновок про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ïх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схожість також і за певними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іншими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ознаками;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315" lvl="0" indent="-342900" algn="just">
              <a:lnSpc>
                <a:spcPct val="93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класифікація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поділ усіх предметів дослідження на окремі групи за якою- небудь важливою для даного дослідження ознакою;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конкретизація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метод дослідження предметів у всій різнобічності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ïх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у якісній багатосторонності реального існування на відміну від абстрактного вивчення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предме</a:t>
            </a:r>
            <a:r>
              <a:rPr lang="uk-UA" spc="-10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тів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. При цьому досліджується стан предметів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зв’язку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певними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умовами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ïх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існування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та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історичного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розвитку;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формалізація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процес подання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інформаціï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про об’єкт, процес, явище в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формалізованому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вигляді. Формалізація — це метод відображення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певноï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області у вигляді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формальноï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системи, коли форма виділяється у якості особливого предмета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дослідження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незалежно від змісту. Такий метод полегшує вивчення предмета;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315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гіпотеза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наукове припущення, що висувається для пояснення будь-якого</a:t>
            </a:r>
            <a:r>
              <a:rPr lang="uk-UA" spc="20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явища і потребує перевірки на досліді та теоретичного обґрунтування, для того щоб стати достовірною науковою теорією. Гіпотеза — недоведене твердження або здогад;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системний 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вивчення об’єкта дослідження як сукупності елементів, що утворюють систему. Системний аналіз у маркетинговому аудиті передбачає оцінку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поведінки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об’єктів як системи з усіма факторами, що впливають на його функціонування. У практиці досліджень системний аналіз передбачає використання таких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методик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: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процедур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теоріï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дослідження операцій для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кількісноï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оцінки об’єктів дослідження; аналізу систем для дослідження об’єктів в умовах невизначеності;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моделювання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вивчення об’єкта (оригіналу) шляхом створення і дослідження його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копіï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(моделі), яка заміщає оригінал у певних аспектах, що цікавлять дослідника.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933951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48573" y="241354"/>
            <a:ext cx="8126084" cy="51844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7315" indent="181610" algn="just">
              <a:lnSpc>
                <a:spcPct val="95000"/>
              </a:lnSpc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 </a:t>
            </a: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специфічних аналітичних та розрахункових методів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маркетингового аудиту на-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лежать:</a:t>
            </a:r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традиційний 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передбачає аналіз суті вторинних даних, який становить ла-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нцюжок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логічних міркувань (або інтерпретацію змісту документів). Для аналізу норма-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тивних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юридичних, політичних, інших факторів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макро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- та мікросередовища, які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впли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вають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на діяльність підприємства, традиційно використовують саме цей класичний метод аналізу;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95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контент-аналіз</a:t>
            </a:r>
            <a:r>
              <a:rPr lang="uk-UA" b="1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процедура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аналізу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текстів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метою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виявлення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понять,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суджень, процесів, які зустрічаються в тексті;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метод фокусування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метод дослідження, що полягає в цілеспрямованому доборі так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званоï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фокус-групи (6-9 опитуваних), з членами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якоï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всебічно обговорюються про-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блеми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що цікавлять аудиторів. Фокус-група може складатися з реальних або потенцій- них споживачів товару, представників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певноï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соціальноï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групи, «лідерів думок» або експертів. Метод фокусування застосовують у пошукових дослідженнях, у разі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тесту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вання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продукціï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чи аналізу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рекламноï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кампаніï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algn="just"/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проекційні методи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мають на меті створити певну імітовану ситуацію, що дасть змогу здобути інформацію, отримати яку складно під час прямого опитування, до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них </a:t>
            </a:r>
            <a:r>
              <a:rPr lang="uk-UA" sz="1800" dirty="0"/>
              <a:t>відносять: </a:t>
            </a:r>
            <a:endParaRPr lang="uk-UA" sz="1800" dirty="0" smtClean="0"/>
          </a:p>
          <a:p>
            <a:pPr algn="just"/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асоціативні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методи; дослідження за допомогою завершення речень;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тестування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ілюстрацій; розігрування ролей; ретроспективні бесіди;</a:t>
            </a:r>
          </a:p>
          <a:p>
            <a:pPr lvl="0"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економічний аналіз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це система прийомів для розкриття причинних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зв’язків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що зумовлюють результати явищ і процесів (середні й відносні величини, групування, індексний метод тощо).</a:t>
            </a:r>
          </a:p>
          <a:p>
            <a:pPr lvl="0"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статистичні розрахунки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числення на основі наявних статистичних даних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нових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показників, що розширюють і збагачують можливості аналізу і пізнання соціально- економічних явищ і процесів;</a:t>
            </a:r>
          </a:p>
          <a:p>
            <a:pPr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аналіз точки беззбитковості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— визначення мінімального обсягу реалізації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продукції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(за незмінних цін та умовно-постійних витрат), за якого підприємство може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забезпечити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беззбиткову операційну діяльність у короткотерміновому періоді </a:t>
            </a: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тощо.</a:t>
            </a:r>
            <a:endParaRPr lang="uk-UA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687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74453" y="500691"/>
            <a:ext cx="8341744" cy="59308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6680" indent="181610" algn="just">
              <a:lnSpc>
                <a:spcPct val="95000"/>
              </a:lnSpc>
            </a:pP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Для</a:t>
            </a:r>
            <a:r>
              <a:rPr lang="uk-UA" i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стратeгічного</a:t>
            </a:r>
            <a:r>
              <a:rPr lang="uk-UA" i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опeративного</a:t>
            </a:r>
            <a:r>
              <a:rPr lang="uk-UA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аналізу</a:t>
            </a:r>
            <a:r>
              <a:rPr lang="uk-UA" i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використовуються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такі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специфічні</a:t>
            </a:r>
            <a:r>
              <a:rPr lang="uk-UA" b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методи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дослідження, як:</a:t>
            </a:r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SWOT- 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дає змогу оцінити сильні та слабкі сторони підприємства,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можливості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 загрози ринку з метою формування маркетингових цілей, стратегій і конкретних заходів, що дають змогу простежувати потенціал підприємства до тенденцій та умов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ринку;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портфоліо-аналіз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(портфельний аналіз)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дає відповідь на запитання, якими ви- дами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діяльності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підприємству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слід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займатися, як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сформувати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задовільний набір цих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ви- дів або стратегічних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бізнес-одиниць (СБО).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Дає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змогу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визначити шанси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та ризики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СБО,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що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входять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складу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підприємства,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для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кожної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СБО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сформулювати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стратегії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розвитку;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маржинальний 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метод мікроекономічного аналізу, який передбачає розподіл загальної суми витрат на виробництво і збут продукції відповідно до їхньої залежності від обсягу продукції на постійні, які не залежать від обсягу виробництва продукції, і змінні (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пропорційно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обсягам виробництва) витрати;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ABC-аналіз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дає змогу розподілити сукупність об’єктів (продуктів, клієнтів, постачальників) згідно з обраними критеріями (прибуток, товарообіг, витрати) на три групи — А, В, С з метою концентрації ресурсів на критичній меншості, залишаючи по- за увагою тривіальну більшість;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lnSpc>
                <a:spcPct val="95000"/>
              </a:lnSpc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GAP-аналіз</a:t>
            </a:r>
            <a:r>
              <a:rPr lang="uk-UA" b="1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— аналіз «люків»(від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англ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.,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gap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-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щілина) полягає у встановленні відхилення очікуваних показників від бажаних, які відповідають пріоритетним і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контрольним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завданням фірми;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r>
              <a:rPr lang="uk-UA" b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бенчмаркінг</a:t>
            </a:r>
            <a:r>
              <a:rPr lang="uk-UA" b="1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 процес порівняння товарів (робіт, послуг), виробничих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процесів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методів та інших параметрів досліджуваного підприємства (структурного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підрозділу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 з аналогічними об’єктами інших підприємств чи структурних підрозділів. Дієвий інструмент для визначення становища компанії порівняно з іншими (успішнішими)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подібними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за розмірами та/або сферою діяльності, організаціями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pPr lvl="0" algn="just"/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STP-аналіз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STP-маркетинг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— передбачає виокремлення споживчого попиту та вибір на основі цього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стратегіï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охоплення/формування цільового ринку. Даний підхід охоплює три основні </a:t>
            </a:r>
            <a:r>
              <a:rPr lang="uk-UA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стадіï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S — (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segmenting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сегментація ринку (виділення окремих груп споживачів у межах загального ринку), T —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targenting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вибір цільового ринку і P — 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uk-UA" i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positioning</a:t>
            </a:r>
            <a:r>
              <a:rPr lang="uk-UA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uk-UA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позиціонування товару в сегменті та інші.</a:t>
            </a:r>
          </a:p>
          <a:p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508349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Shape 133"/>
          <p:cNvSpPr txBox="1"/>
          <p:nvPr/>
        </p:nvSpPr>
        <p:spPr>
          <a:xfrm>
            <a:off x="252412" y="115886"/>
            <a:ext cx="8683625" cy="649286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C0000"/>
              </a:buClr>
              <a:buSzPct val="25000"/>
              <a:buFont typeface="Verdana"/>
              <a:buNone/>
            </a:pPr>
            <a:r>
              <a:rPr lang="uk-UA" altLang="en-US" sz="2400" b="1" i="0" u="none" strike="noStrike" cap="none" baseline="0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rPr>
              <a:t>1</a:t>
            </a:r>
            <a:r>
              <a:rPr lang="en-US" sz="2400" b="1" i="0" u="none" strike="noStrike" cap="none" baseline="0">
                <a:solidFill>
                  <a:srgbClr val="CC0000"/>
                </a:solidFill>
                <a:latin typeface="Verdana"/>
                <a:ea typeface="Verdana"/>
                <a:cs typeface="Verdana"/>
                <a:sym typeface="Verdana"/>
              </a:rPr>
              <a:t>.  Контроль маркетингу</a:t>
            </a:r>
          </a:p>
        </p:txBody>
      </p:sp>
      <p:sp>
        <p:nvSpPr>
          <p:cNvPr id="134" name="Shape 134"/>
          <p:cNvSpPr txBox="1"/>
          <p:nvPr/>
        </p:nvSpPr>
        <p:spPr>
          <a:xfrm>
            <a:off x="248400" y="913662"/>
            <a:ext cx="8691600" cy="547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R="0" algn="l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ru-RU" sz="20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 </a:t>
            </a:r>
            <a:r>
              <a:rPr 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- завершальна фаза </a:t>
            </a: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одного циклу планування; водночас дає вихідні дані для наступного циклу планування.</a:t>
            </a: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Ø"/>
            </a:pP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Виконує дві основні </a:t>
            </a:r>
            <a:r>
              <a:rPr lang="uk-UA" altLang="ru-RU" sz="200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функції</a:t>
            </a: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: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ru-RU" sz="200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контрольну </a:t>
            </a:r>
          </a:p>
          <a:p>
            <a:pPr marL="800100" marR="0" lvl="1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ru-RU" sz="2000">
                <a:latin typeface="Verdana"/>
                <a:ea typeface="Verdana"/>
                <a:cs typeface="Verdana"/>
                <a:sym typeface="Verdana"/>
              </a:rPr>
              <a:t>інформаційну. </a:t>
            </a:r>
            <a:endParaRPr lang="uk-UA" altLang="ru-RU" sz="200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algn="l" rtl="0">
              <a:lnSpc>
                <a:spcPct val="100000"/>
              </a:lnSpc>
              <a:spcBef>
                <a:spcPts val="600"/>
              </a:spcBef>
              <a:buNone/>
            </a:pPr>
            <a:endParaRPr lang="uk-UA" altLang="ru-RU" sz="200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R="0" algn="l" rtl="0">
              <a:lnSpc>
                <a:spcPct val="100000"/>
              </a:lnSpc>
              <a:spcBef>
                <a:spcPts val="600"/>
              </a:spcBef>
              <a:buNone/>
            </a:pPr>
            <a:r>
              <a:rPr lang="en-US" sz="20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Контроль маркетингу</a:t>
            </a:r>
            <a:r>
              <a:rPr lang="en-US" sz="2000" b="1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- 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SzPct val="70000"/>
              <a:buFont typeface="Wingdings" charset="0"/>
              <a:buChar char="q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процес оцінки результатів реалізації стратегій, планів та виконання коригуючих дій, що забезпечують досягнення маркетингових цілей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342900" marR="0" lvl="0" indent="-3429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70000"/>
              <a:buFont typeface="Wingdings" charset="0"/>
              <a:buChar char="q"/>
            </a:pPr>
            <a:endParaRPr lang="uk-UA" sz="2000"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29728" y="1160142"/>
            <a:ext cx="8022566" cy="33024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7315" indent="180975" algn="just">
              <a:lnSpc>
                <a:spcPct val="95000"/>
              </a:lnSpc>
              <a:spcBef>
                <a:spcPts val="960"/>
              </a:spcBef>
            </a:pP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Підставою для </a:t>
            </a:r>
            <a:r>
              <a:rPr lang="uk-UA" b="1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прийняття рішення про проведення маркетингового аудиту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може бути наявність таких обставин:</a:t>
            </a:r>
            <a:endParaRPr lang="uk-UA" sz="18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наявність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кризової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ситуації</a:t>
            </a:r>
            <a:r>
              <a:rPr lang="uk-UA" spc="-4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ринку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або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компанії,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падіння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обсягів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продажів;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недостатня компетентність працівників відділу маркетингу, необхідність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допомоги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ззовні для розробки стратегії маркетингу або вирішенню інших питань, пов’язаних з маркетинговою діяльністю;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необхідність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оцінити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вaртість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компaнії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для купівлі/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продaжу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зa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результaти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мaркетингового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aудиту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проведення структурної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реоргaнізaції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створення нових бізнес-одиниць, </a:t>
            </a:r>
            <a:r>
              <a:rPr lang="uk-UA" dirty="0" err="1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диверсифікaція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компaнії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оцінкa</a:t>
            </a:r>
            <a:r>
              <a:rPr lang="uk-UA" spc="2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ефективності</a:t>
            </a:r>
            <a:r>
              <a:rPr lang="uk-UA" spc="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проведеної</a:t>
            </a:r>
            <a:r>
              <a:rPr lang="uk-UA" spc="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реклaмної</a:t>
            </a:r>
            <a:r>
              <a:rPr lang="uk-UA" spc="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кaмпaнії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668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перевіркa</a:t>
            </a:r>
            <a:r>
              <a:rPr lang="uk-UA" spc="1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ефективності</a:t>
            </a:r>
            <a:r>
              <a:rPr lang="uk-UA" spc="18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бюджету</a:t>
            </a:r>
            <a:r>
              <a:rPr lang="uk-UA" spc="18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мaркетингу</a:t>
            </a:r>
            <a:r>
              <a:rPr lang="uk-UA" spc="18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цільового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використaння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коштів,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зростaючі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нaклaдні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витрaти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необхідність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тестувaння</a:t>
            </a:r>
            <a:r>
              <a:rPr lang="uk-UA" spc="-6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нової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торгової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мaрки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 indent="-342900" algn="just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відсутність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влaсної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служби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мaркетингу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aбо</a:t>
            </a:r>
            <a:r>
              <a:rPr lang="uk-UA" spc="-5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її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неефективне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функціонувaння</a:t>
            </a:r>
            <a:r>
              <a:rPr lang="uk-UA" spc="-5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тощо.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71041560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4002752"/>
              </p:ext>
            </p:extLst>
          </p:nvPr>
        </p:nvGraphicFramePr>
        <p:xfrm>
          <a:off x="871265" y="1157695"/>
          <a:ext cx="7358334" cy="45531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52778"/>
                <a:gridCol w="2452778"/>
                <a:gridCol w="2452778"/>
              </a:tblGrid>
              <a:tr h="250660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маркетингового</a:t>
                      </a:r>
                      <a:r>
                        <a:rPr lang="uk-UA" sz="1400" b="0" i="1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середо- </a:t>
                      </a: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вища: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макросередовище;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мікросередовище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1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стратегіï</a:t>
                      </a:r>
                      <a:r>
                        <a:rPr lang="uk-UA" sz="1400" b="0" i="1" spc="1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1938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програма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(місія)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фірми;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097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  <a:tab pos="14668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терміни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досягнення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поставлених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цілей;</a:t>
                      </a:r>
                    </a:p>
                    <a:p>
                      <a:pPr marL="0" marR="9906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реалізаціï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поставлених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цілей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III.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організаціï</a:t>
                      </a:r>
                      <a:r>
                        <a:rPr lang="uk-UA" sz="1400" b="0" i="1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</a:t>
                      </a:r>
                      <a:r>
                        <a:rPr lang="uk-UA" sz="1400" b="0" i="1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</a:t>
                      </a:r>
                      <a:r>
                        <a:rPr lang="uk-UA" sz="1400" b="0" i="1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кетингу</a:t>
                      </a: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1493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65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відповідність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структури</a:t>
                      </a:r>
                      <a:r>
                        <a:rPr lang="uk-UA" sz="14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 існуючим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умовам;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2255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65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функціональна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ефективність служби маркетингу;</a:t>
                      </a:r>
                    </a:p>
                    <a:p>
                      <a:pPr marL="0" marR="6413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19380" algn="l"/>
                        </a:tabLst>
                      </a:pPr>
                      <a:r>
                        <a:rPr lang="uk-UA" sz="14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ефективність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співпраці</a:t>
                      </a:r>
                      <a:r>
                        <a:rPr lang="uk-UA" sz="14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2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функці</a:t>
                      </a:r>
                      <a:r>
                        <a:rPr lang="uk-UA" sz="14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ональних</a:t>
                      </a:r>
                      <a:r>
                        <a:rPr lang="uk-UA" sz="1400" b="0" spc="-55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підрозділів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4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6531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IV.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допоміжних</a:t>
                      </a:r>
                      <a:r>
                        <a:rPr lang="uk-UA" sz="1400" b="0" i="1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</a:t>
                      </a:r>
                      <a:r>
                        <a:rPr lang="uk-UA" sz="1400" b="0" i="1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</a:t>
                      </a:r>
                      <a:r>
                        <a:rPr lang="uk-UA" sz="1400" b="0" i="1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кетингу</a:t>
                      </a: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0477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маркетинговоï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</a:t>
                      </a:r>
                      <a:r>
                        <a:rPr lang="uk-UA" sz="1400" b="0" spc="-1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рмаціï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uk-UA" sz="14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планування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8509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1874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системи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маркетингового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</a:t>
                      </a:r>
                      <a:r>
                        <a:rPr lang="uk-UA" sz="14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тролю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ефективності</a:t>
                      </a:r>
                      <a:r>
                        <a:rPr lang="uk-UA" sz="1400" b="0" i="1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</a:t>
                      </a:r>
                      <a:r>
                        <a:rPr lang="uk-UA" sz="1400" b="0" i="1" spc="-2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</a:t>
                      </a:r>
                      <a:r>
                        <a:rPr lang="uk-UA" sz="1400" b="0" i="1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1938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прибутковості;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1938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частки</a:t>
                      </a:r>
                      <a:r>
                        <a:rPr lang="uk-UA" sz="14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4795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01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неекономічних</a:t>
                      </a:r>
                      <a:r>
                        <a:rPr lang="uk-UA" sz="14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показ</a:t>
                      </a:r>
                      <a:r>
                        <a:rPr lang="uk-UA" sz="14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ників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Частина </a:t>
                      </a:r>
                      <a:r>
                        <a:rPr lang="uk-UA" sz="1400" b="0" i="1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VI.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Аудит</a:t>
                      </a:r>
                      <a:r>
                        <a:rPr lang="uk-UA" sz="1400" b="0" i="1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i="1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складових </a:t>
                      </a: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(комплексу)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400" b="0" i="1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маркетингу:</a:t>
                      </a:r>
                      <a:endParaRPr lang="uk-UA" sz="1400" b="0" i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4795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товарна</a:t>
                      </a:r>
                      <a:r>
                        <a:rPr lang="uk-UA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політика;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20650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цінова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політика;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4795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збутова 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політика;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47955" algn="l"/>
                        </a:tabLst>
                      </a:pPr>
                      <a:r>
                        <a:rPr lang="uk-UA" sz="14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комунікаційна</a:t>
                      </a:r>
                      <a:r>
                        <a:rPr lang="uk-UA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політика</a:t>
                      </a:r>
                      <a:endParaRPr lang="uk-UA" sz="14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841116" y="572920"/>
            <a:ext cx="411177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1476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7638" algn="l"/>
              </a:tabLst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План маркетингового аудиту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47638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174880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2031522"/>
              </p:ext>
            </p:extLst>
          </p:nvPr>
        </p:nvGraphicFramePr>
        <p:xfrm>
          <a:off x="977902" y="1375598"/>
          <a:ext cx="6717030" cy="320040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920573"/>
                <a:gridCol w="4796457"/>
              </a:tblGrid>
              <a:tr h="180340">
                <a:tc>
                  <a:txBody>
                    <a:bodyPr/>
                    <a:lstStyle/>
                    <a:p>
                      <a:pPr marL="390525">
                        <a:spcAft>
                          <a:spcPts val="0"/>
                        </a:spcAft>
                      </a:pPr>
                      <a:r>
                        <a:rPr lang="en-US" sz="1400" b="1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</a:t>
                      </a:r>
                      <a:r>
                        <a:rPr lang="en-US" sz="1400" b="1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1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факторів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985" algn="ctr">
                        <a:spcAft>
                          <a:spcPts val="0"/>
                        </a:spcAft>
                      </a:pPr>
                      <a:r>
                        <a:rPr lang="en-US" sz="1400" b="1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4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rowSpan="6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18770" marR="118745" indent="-193675">
                        <a:spcAft>
                          <a:spcPts val="0"/>
                        </a:spcAft>
                      </a:pPr>
                      <a:r>
                        <a:rPr lang="ru-RU" sz="14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Соціально-демографічні</a:t>
                      </a:r>
                      <a:r>
                        <a:rPr lang="ru-RU" sz="1400" b="0" spc="-55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культурні</a:t>
                      </a:r>
                      <a:r>
                        <a:rPr lang="ru-RU" sz="14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Демографічна</a:t>
                      </a:r>
                      <a:r>
                        <a:rPr lang="en-US" sz="14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ситуація</a:t>
                      </a:r>
                      <a:endParaRPr lang="uk-UA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Доходи</a:t>
                      </a:r>
                      <a:r>
                        <a:rPr lang="ru-RU" sz="14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ru-RU" sz="14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купівельна</a:t>
                      </a:r>
                      <a:r>
                        <a:rPr lang="ru-RU" sz="14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спроможність</a:t>
                      </a:r>
                      <a:r>
                        <a:rPr lang="ru-RU" sz="14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населення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Соціальний</a:t>
                      </a:r>
                      <a:r>
                        <a:rPr lang="en-US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захист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населення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Зайнятість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населення</a:t>
                      </a:r>
                      <a:r>
                        <a:rPr lang="en-US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0" spc="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en-US" sz="14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безробіття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Міграція</a:t>
                      </a:r>
                      <a:r>
                        <a:rPr lang="en-US" sz="14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населення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Звичаï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en-US" sz="14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культура</a:t>
                      </a:r>
                      <a:r>
                        <a:rPr lang="en-US" sz="14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48310">
                        <a:spcAft>
                          <a:spcPts val="0"/>
                        </a:spcAft>
                      </a:pP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Технологічні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Новизна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технологій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en-US" sz="1400" b="0" spc="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ресурсів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Новизна</a:t>
                      </a:r>
                      <a:r>
                        <a:rPr lang="en-US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en-US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Життєвий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цикл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галузі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488315">
                        <a:spcAft>
                          <a:spcPts val="0"/>
                        </a:spcAft>
                      </a:pPr>
                      <a:r>
                        <a:rPr lang="en-US" sz="14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  <a:endParaRPr lang="uk-UA" sz="14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Економічнa</a:t>
                      </a:r>
                      <a:r>
                        <a:rPr lang="en-US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ситуaція</a:t>
                      </a:r>
                      <a:r>
                        <a:rPr lang="en-US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крaïні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en-US" sz="14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інфляціï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Інвестиційнa</a:t>
                      </a:r>
                      <a:r>
                        <a:rPr lang="en-US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ru-RU" sz="14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рного</a:t>
                      </a:r>
                      <a:r>
                        <a:rPr lang="ru-RU" sz="14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дефіциту</a:t>
                      </a:r>
                      <a:r>
                        <a:rPr lang="ru-RU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ru-RU" sz="14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</a:t>
                      </a: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</a:t>
                      </a:r>
                      <a:r>
                        <a:rPr lang="ru-RU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ïні</a:t>
                      </a:r>
                      <a:r>
                        <a:rPr lang="ru-RU" sz="14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86001" y="526015"/>
            <a:ext cx="5408931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Аудит зовнішніх факторів макросередовища підприємства</a:t>
            </a:r>
            <a:endParaRPr kumimoji="0" lang="uk-UA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94434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30463924"/>
              </p:ext>
            </p:extLst>
          </p:nvPr>
        </p:nvGraphicFramePr>
        <p:xfrm>
          <a:off x="978400" y="1000260"/>
          <a:ext cx="6717030" cy="2987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358515"/>
                <a:gridCol w="3358515"/>
              </a:tblGrid>
              <a:tr h="161925">
                <a:tc rowSpan="10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344805">
                        <a:spcAft>
                          <a:spcPts val="0"/>
                        </a:spcAft>
                      </a:pP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Політико-прaвові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Привaтизaційні</a:t>
                      </a:r>
                      <a:r>
                        <a:rPr lang="en-US" sz="14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процеси</a:t>
                      </a:r>
                      <a:endParaRPr lang="uk-UA" sz="14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Подaтковa</a:t>
                      </a:r>
                      <a:r>
                        <a:rPr lang="en-US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системa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Митне</a:t>
                      </a: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регулювaння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Політичнa</a:t>
                      </a: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тa</a:t>
                      </a:r>
                      <a:r>
                        <a:rPr lang="en-US" sz="140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зaконодaвчa</a:t>
                      </a:r>
                      <a:r>
                        <a:rPr lang="en-US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стaбільність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Прaвовa</a:t>
                      </a:r>
                      <a:r>
                        <a:rPr lang="en-US" sz="140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зaхищеність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Антимонопольне </a:t>
                      </a:r>
                      <a:r>
                        <a:rPr lang="en-US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регулювaння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Протекціонізм</a:t>
                      </a:r>
                      <a:r>
                        <a:rPr lang="en-US" sz="14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зовнішньоï</a:t>
                      </a:r>
                      <a:r>
                        <a:rPr lang="en-US" sz="14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торгівлі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Мехaнізм</a:t>
                      </a: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підтримки</a:t>
                      </a:r>
                      <a:r>
                        <a:rPr lang="en-US" sz="14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Зaконодaвчa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бaзa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Інформaція</a:t>
                      </a:r>
                      <a:r>
                        <a:rPr lang="en-US" sz="14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558800" indent="-342900"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Природні</a:t>
                      </a:r>
                      <a:r>
                        <a:rPr lang="en-US" sz="140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тa</a:t>
                      </a:r>
                      <a:r>
                        <a:rPr lang="en-US" sz="140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екологічні </a:t>
                      </a:r>
                      <a:r>
                        <a:rPr lang="en-US" sz="14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фaктори</a:t>
                      </a:r>
                      <a:endParaRPr lang="uk-UA" sz="14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Клімaтичні</a:t>
                      </a:r>
                      <a:r>
                        <a:rPr lang="en-US" sz="14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умови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Екологія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1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Погодні</a:t>
                      </a:r>
                      <a:r>
                        <a:rPr lang="en-US" sz="14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умови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62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Aft>
                          <a:spcPts val="0"/>
                        </a:spcAft>
                      </a:pP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Нaявність</a:t>
                      </a:r>
                      <a:r>
                        <a:rPr lang="en-US" sz="140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ресурсів</a:t>
                      </a:r>
                      <a:r>
                        <a:rPr lang="en-US" sz="14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4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3925030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4377354"/>
              </p:ext>
            </p:extLst>
          </p:nvPr>
        </p:nvGraphicFramePr>
        <p:xfrm>
          <a:off x="863333" y="1182553"/>
          <a:ext cx="7412990" cy="4469638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706495"/>
                <a:gridCol w="3706495"/>
              </a:tblGrid>
              <a:tr h="180340">
                <a:tc>
                  <a:txBody>
                    <a:bodyPr/>
                    <a:lstStyle/>
                    <a:p>
                      <a:pPr marL="22098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>
                        <a:spcBef>
                          <a:spcPts val="35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73355"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Ринок,</a:t>
                      </a:r>
                      <a:r>
                        <a:rPr lang="uk-UA" sz="12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Попит</a:t>
                      </a:r>
                      <a:r>
                        <a:rPr lang="uk-UA" sz="1200" b="0" spc="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товари підприємства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боку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споживачів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 indent="-635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Поведінка</a:t>
                      </a:r>
                      <a:r>
                        <a:rPr lang="uk-UA" sz="1200" b="0" spc="1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споживачів</a:t>
                      </a:r>
                      <a:r>
                        <a:rPr lang="uk-UA" sz="1200" b="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200" b="0" spc="1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мотиви</a:t>
                      </a:r>
                      <a:r>
                        <a:rPr lang="uk-UA" sz="1200" b="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прийняття</a:t>
                      </a:r>
                      <a:r>
                        <a:rPr lang="uk-UA" sz="1200" b="0" spc="1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рішення</a:t>
                      </a:r>
                      <a:r>
                        <a:rPr lang="uk-UA" sz="1200" b="0" spc="1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</a:t>
                      </a:r>
                      <a:r>
                        <a:rPr lang="uk-UA" sz="1200" b="0" spc="1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купівлю</a:t>
                      </a:r>
                      <a:r>
                        <a:rPr lang="uk-UA" sz="1200" b="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товару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rowSpan="3">
                  <a:txBody>
                    <a:bodyPr/>
                    <a:lstStyle/>
                    <a:p>
                      <a:pPr>
                        <a:spcBef>
                          <a:spcPts val="66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82575"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Конкуренція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1200" b="0" spc="-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конкурентоспроможності</a:t>
                      </a:r>
                      <a:r>
                        <a:rPr lang="uk-UA" sz="1200" b="0" spc="-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92075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товарів-замінників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іноземного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виробництва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124460" indent="-33020">
                        <a:lnSpc>
                          <a:spcPct val="86000"/>
                        </a:lnSpc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r>
                        <a:rPr lang="uk-UA" sz="1200" b="0" spc="-4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маркетин-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гових посередників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товару через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торгових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посередників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 маркетингових фірм із дослідження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Отримання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необхідних даних від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інформаційних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агентств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рекламних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агентств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rowSpan="2">
                  <a:txBody>
                    <a:bodyPr/>
                    <a:lstStyle/>
                    <a:p>
                      <a:pPr marL="406400" indent="-286385">
                        <a:lnSpc>
                          <a:spcPct val="86000"/>
                        </a:lnSpc>
                        <a:spcBef>
                          <a:spcPts val="58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Робота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</a:t>
                      </a:r>
                      <a:r>
                        <a:rPr lang="uk-UA" sz="12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никами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</a:t>
                      </a:r>
                      <a:r>
                        <a:rPr lang="uk-UA" sz="1200" b="0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постачальників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Ціни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постачальників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row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Bef>
                          <a:spcPts val="29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439420" indent="-226060">
                        <a:lnSpc>
                          <a:spcPct val="86000"/>
                        </a:lnSpc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Інфраструктура ринку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отримати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фінансові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ресурси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банківських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фондів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підтримки,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кредитування,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страхування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92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Послуги</a:t>
                      </a:r>
                      <a:r>
                        <a:rPr lang="uk-UA" sz="1200" b="0" spc="1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консультаційних</a:t>
                      </a:r>
                      <a:r>
                        <a:rPr lang="uk-UA" sz="1200" b="0" spc="1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</a:t>
                      </a:r>
                      <a:r>
                        <a:rPr lang="uk-UA" sz="1200" b="0" spc="1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200" b="0" spc="1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юридичних,</a:t>
                      </a:r>
                      <a:r>
                        <a:rPr lang="uk-UA" sz="1200" b="0" spc="1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управлінських,</a:t>
                      </a:r>
                      <a:r>
                        <a:rPr lang="uk-UA" sz="1200" b="0" spc="1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мічних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інших питань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транспортних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складських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організацій</a:t>
                      </a:r>
                      <a:r>
                        <a:rPr lang="uk-UA" sz="12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rowSpan="2">
                  <a:txBody>
                    <a:bodyPr/>
                    <a:lstStyle/>
                    <a:p>
                      <a:pPr marL="64770">
                        <a:spcBef>
                          <a:spcPts val="905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Громадська</a:t>
                      </a:r>
                      <a:r>
                        <a:rPr lang="uk-UA" sz="1200" b="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Налагодження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зв’язків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громадськими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організаціями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відносин із засобами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масовоï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інформаціï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735743" y="555115"/>
            <a:ext cx="39372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Аудит зовнішніх </a:t>
            </a:r>
            <a:r>
              <a:rPr kumimoji="0" lang="uk-UA" sz="10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фaкторів</a:t>
            </a: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uk-UA" sz="10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мікросередовищa</a:t>
            </a: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підприємства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4508882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9139433"/>
              </p:ext>
            </p:extLst>
          </p:nvPr>
        </p:nvGraphicFramePr>
        <p:xfrm>
          <a:off x="883486" y="1230118"/>
          <a:ext cx="7217410" cy="3899155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20431"/>
                <a:gridCol w="4796979"/>
              </a:tblGrid>
              <a:tr h="180340">
                <a:tc>
                  <a:txBody>
                    <a:bodyPr/>
                    <a:lstStyle/>
                    <a:p>
                      <a:pPr marL="255905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Група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факторів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715" algn="ctr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92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Bef>
                          <a:spcPts val="52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00355" indent="90170">
                        <a:lnSpc>
                          <a:spcPct val="86000"/>
                        </a:lnSpc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 підприємства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Філософія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(місія)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підприємства,</a:t>
                      </a:r>
                      <a:r>
                        <a:rPr lang="uk-UA" sz="12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розвитку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підприємства, мети його виробничо-господарської діяльності, планування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1200" b="0" spc="6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диверсифікації</a:t>
                      </a:r>
                      <a:r>
                        <a:rPr lang="uk-UA" sz="1200" b="0" spc="9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виробничо-господарської</a:t>
                      </a:r>
                      <a:r>
                        <a:rPr lang="uk-UA" sz="1200" b="0" spc="10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1200" b="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тощо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Частка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ринку,</a:t>
                      </a:r>
                      <a:r>
                        <a:rPr lang="uk-UA" sz="1200" b="0" spc="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яку</a:t>
                      </a:r>
                      <a:r>
                        <a:rPr lang="uk-UA" sz="1200" b="0" spc="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претендує</a:t>
                      </a:r>
                      <a:r>
                        <a:rPr lang="uk-UA" sz="1200" b="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60">
                <a:tc rowSpan="3">
                  <a:txBody>
                    <a:bodyPr/>
                    <a:lstStyle/>
                    <a:p>
                      <a:pPr>
                        <a:spcBef>
                          <a:spcPts val="76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00355" indent="-156210">
                        <a:lnSpc>
                          <a:spcPct val="86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Кадровий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потенціал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indent="-635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Ефективність</a:t>
                      </a:r>
                      <a:r>
                        <a:rPr lang="uk-UA" sz="1200" b="0" spc="7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менеджменту,</a:t>
                      </a:r>
                      <a:r>
                        <a:rPr lang="uk-UA" sz="1200" b="0" spc="1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оптимaльність</a:t>
                      </a:r>
                      <a:r>
                        <a:rPr lang="uk-UA" sz="1200" b="0" spc="7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оргaнізaційної</a:t>
                      </a:r>
                      <a:r>
                        <a:rPr lang="uk-UA" sz="1200" b="0" spc="9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структури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мaркетингу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Кадрове</a:t>
                      </a:r>
                      <a:r>
                        <a:rPr lang="uk-UA" sz="1200" b="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забезпечення,</a:t>
                      </a:r>
                      <a:r>
                        <a:rPr lang="uk-UA" sz="1200" b="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1200" b="0" spc="-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професіоналізму</a:t>
                      </a:r>
                      <a:r>
                        <a:rPr lang="uk-UA" sz="1200" b="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200" b="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досвід</a:t>
                      </a:r>
                      <a:r>
                        <a:rPr lang="uk-UA" sz="1200" b="0" spc="-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1200" b="0" spc="-4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ділової</a:t>
                      </a:r>
                      <a:r>
                        <a:rPr lang="uk-UA" sz="1200" b="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культури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етики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b="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підприємстві</a:t>
                      </a:r>
                      <a:r>
                        <a:rPr lang="uk-UA" sz="1200" b="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300355" indent="-218440">
                        <a:lnSpc>
                          <a:spcPct val="86000"/>
                        </a:lnSpc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Виробничі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можливості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Матеріально-технічне</a:t>
                      </a:r>
                      <a:r>
                        <a:rPr lang="uk-UA" sz="1200" b="0" spc="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Наявність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фінансових</a:t>
                      </a:r>
                      <a:r>
                        <a:rPr lang="uk-UA" sz="1200" b="0" spc="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ресурсів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Трудові</a:t>
                      </a:r>
                      <a:r>
                        <a:rPr lang="uk-UA" sz="1200" b="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ресурси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97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Технологічні,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енергетичні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ресурси</a:t>
                      </a:r>
                      <a:r>
                        <a:rPr lang="uk-UA" sz="12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8925">
                <a:tc rowSpan="4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>
                        <a:spcBef>
                          <a:spcPts val="955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24765" marR="16510" algn="ctr">
                        <a:lnSpc>
                          <a:spcPct val="86000"/>
                        </a:lnSpc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Комплекс</a:t>
                      </a:r>
                      <a:r>
                        <a:rPr lang="uk-UA" sz="1200" b="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маркетинго- вих елементів підпри-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ємства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64770" marR="40005" indent="-635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 підприємства, якість товару, життєвий цикл товару, пристосування до споживчих потреб, що змінюються, рівень сервісного обслуговування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034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spcBef>
                          <a:spcPts val="17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Ціни,</a:t>
                      </a:r>
                      <a:r>
                        <a:rPr lang="uk-UA" sz="1200" b="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стосовно</a:t>
                      </a:r>
                      <a:r>
                        <a:rPr lang="uk-UA" sz="1200" b="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 indent="-635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Інтенсивність збуту, ступінь охоплення ринку, місце розміщення збутової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мережі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89560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64770">
                        <a:lnSpc>
                          <a:spcPct val="86000"/>
                        </a:lnSpc>
                        <a:spcBef>
                          <a:spcPts val="275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Просування: стимулювання збуту, реклама, пропаганда, імідж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тва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тощо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565160" y="619932"/>
            <a:ext cx="415481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Аудит внутрішніх </a:t>
            </a:r>
            <a:r>
              <a:rPr kumimoji="0" lang="uk-UA" sz="10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фaкторів</a:t>
            </a: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uk-UA" sz="1000" b="1" i="0" u="none" strike="noStrike" cap="none" normalizeH="0" baseline="0" dirty="0" err="1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мікросередовищa</a:t>
            </a: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підприємства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93256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07950139"/>
              </p:ext>
            </p:extLst>
          </p:nvPr>
        </p:nvGraphicFramePr>
        <p:xfrm>
          <a:off x="521800" y="760702"/>
          <a:ext cx="7923530" cy="420751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37325"/>
                <a:gridCol w="1552754"/>
                <a:gridCol w="1828800"/>
                <a:gridCol w="1663051"/>
                <a:gridCol w="1320800"/>
                <a:gridCol w="1320800"/>
              </a:tblGrid>
              <a:tr h="196215">
                <a:tc rowSpan="2">
                  <a:txBody>
                    <a:bodyPr/>
                    <a:lstStyle/>
                    <a:p>
                      <a:pPr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5">
                  <a:txBody>
                    <a:bodyPr/>
                    <a:lstStyle/>
                    <a:p>
                      <a:pPr marL="3175"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321945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33274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Соціально-демографічні </a:t>
                      </a: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культурні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18745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Технологічні</a:t>
                      </a:r>
                      <a:r>
                        <a:rPr lang="uk-UA" sz="85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437515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 фактори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530225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Політико-nравові</a:t>
                      </a:r>
                      <a:r>
                        <a:rPr lang="uk-UA" sz="85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фак- </a:t>
                      </a:r>
                      <a:r>
                        <a:rPr lang="uk-UA" sz="85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тори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80340" indent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Природні та екологічні</a:t>
                      </a:r>
                      <a:r>
                        <a:rPr lang="uk-UA" sz="85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622675">
                <a:tc>
                  <a:txBody>
                    <a:bodyPr/>
                    <a:lstStyle/>
                    <a:p>
                      <a:pPr indent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ПЕРЕЛІК</a:t>
                      </a:r>
                      <a:r>
                        <a:rPr lang="uk-UA" sz="850" spc="-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ЗАПИТАНЬ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715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</a:t>
                      </a:r>
                      <a:r>
                        <a:rPr lang="uk-UA" sz="85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соціально-демографічні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зміни стосуються нашого бізнесу?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очікувані наслідки цих змін?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842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Якими можуть бути дії фірми у відповідь на ці події та тенденції?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15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громадськість </a:t>
                      </a:r>
                      <a:r>
                        <a:rPr lang="uk-UA" sz="85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ставиться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діяльності </a:t>
                      </a:r>
                      <a:r>
                        <a:rPr lang="uk-UA" sz="85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</a:t>
                      </a:r>
                      <a:r>
                        <a:rPr lang="uk-UA" sz="850" spc="-2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рми</a:t>
                      </a:r>
                      <a:r>
                        <a:rPr lang="uk-UA" sz="85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15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підприємство має відреагувати на </a:t>
                      </a:r>
                      <a:r>
                        <a:rPr lang="uk-UA" sz="850" spc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нововведення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сфері моральних цінностей споживачів?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4135" algn="l"/>
                          <a:tab pos="13779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технологічні досяг-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нення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що впливають на собівартість продукції, можуть з’явитися?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Яких заходів слід вжи- ти, якщо ці досягнення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існуватимуть?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розвиток технології може вплинути на попит на товари?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842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технології можуть представляти</a:t>
                      </a:r>
                      <a:r>
                        <a:rPr lang="uk-UA" sz="85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загрозу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842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заходи дають змогу мінімізувати вплив цієї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загрози?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843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якими напрямами розробок технологічний прорив може зачепити наш бізнес?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4135" algn="l"/>
                          <a:tab pos="13779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які терміни слід очі- кувати такого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технологі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чного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прориву?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7785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8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Яких заходів слід вжити, починаючи з </a:t>
                      </a:r>
                      <a:r>
                        <a:rPr lang="uk-UA" sz="85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сьогодніш</a:t>
                      </a:r>
                      <a:r>
                        <a:rPr lang="uk-UA" sz="8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нього дня, щоб </a:t>
                      </a:r>
                      <a:r>
                        <a:rPr lang="uk-UA" sz="85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мінімізу</a:t>
                      </a:r>
                      <a:r>
                        <a:rPr lang="uk-UA" sz="8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вати вплив подібних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79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 є очікуваний</a:t>
                      </a:r>
                      <a:r>
                        <a:rPr lang="uk-UA" sz="85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темп зростання ВНП або промислової продукції?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3500" algn="l"/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Яке очікуване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зростан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ня цін?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3500" algn="l"/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зміни в економіці здатні</a:t>
                      </a:r>
                      <a:r>
                        <a:rPr lang="uk-UA" sz="85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негативно</a:t>
                      </a:r>
                      <a:r>
                        <a:rPr lang="uk-UA" sz="85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вплину- ти на розвиток ринку та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попиту?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69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3500" algn="l"/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Якими повинні бути дії фірми, якщо ці зміни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відбудуться?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3500" algn="l"/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зміни, здатні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нути на наш бізнес,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жуть</a:t>
                      </a:r>
                      <a:r>
                        <a:rPr lang="uk-UA" sz="85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відбутися</a:t>
                      </a:r>
                      <a:r>
                        <a:rPr lang="uk-UA" sz="85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85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країнах, в яких ми присутні?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79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підготуватися до процесу глобалізації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нків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закони та правила, що можуть бути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прийня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ті найближчим часом, здатні вплинути на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біз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нес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фірми? Що слід ро- бити в цьому разі?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закони або правила можуть вплинути на процеси збуту, комуні-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кації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 фірмі? Що слід робити в цьому разі?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842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фінансові або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пода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ткові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інструкції можуть вплинути на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рентабель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ність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бізнесу?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842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716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піддається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критиці з боку асоціації спожива-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чів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галузь в якій зайнята фірма? Як слід на це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реа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гувати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прогнози щодо вар- тості та доступності ре-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сурсів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енергоносіїв?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85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процеси,</a:t>
                      </a:r>
                      <a:r>
                        <a:rPr lang="uk-UA" sz="85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пов’язані</a:t>
                      </a:r>
                      <a:r>
                        <a:rPr lang="uk-UA" sz="85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нашими постачальника- ми, загрожують довкіл- </a:t>
                      </a:r>
                      <a:r>
                        <a:rPr lang="uk-UA" sz="85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лю</a:t>
                      </a:r>
                      <a:r>
                        <a:rPr lang="uk-UA" sz="85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повинна діяти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якщо постачальники будуть змушені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внести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зміни у свій виробничий </a:t>
                      </a:r>
                      <a:r>
                        <a:rPr lang="uk-UA" sz="85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процес?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процеси та сиро- винні матеріали, що ви- </a:t>
                      </a:r>
                      <a:r>
                        <a:rPr lang="uk-UA" sz="85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користовуються</a:t>
                      </a: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нами, становитимуть загрозу у разі необхідних змін?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055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136525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може наша галузь стати мішенню для еко- логічних рухів?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59690" lvl="0" indent="0" algn="just"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850"/>
                        <a:buFont typeface="Symbol" panose="05050102010706020507" pitchFamily="18" charset="2"/>
                        <a:buChar char=""/>
                        <a:tabLst>
                          <a:tab pos="62230" algn="l"/>
                          <a:tab pos="135890" algn="l"/>
                        </a:tabLst>
                      </a:pPr>
                      <a:r>
                        <a:rPr lang="uk-UA" sz="85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ми повинні діяти в цьому разі?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333505" y="382795"/>
            <a:ext cx="515422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61913" algn="l"/>
                <a:tab pos="1365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3" algn="l"/>
                <a:tab pos="136525" algn="l"/>
              </a:tabLst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Перелік запитань для проведення аудиту зовнішнього макросередовища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61913" algn="l"/>
                <a:tab pos="136525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939972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4565819"/>
              </p:ext>
            </p:extLst>
          </p:nvPr>
        </p:nvGraphicFramePr>
        <p:xfrm>
          <a:off x="586592" y="272701"/>
          <a:ext cx="8151965" cy="561395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249672"/>
                <a:gridCol w="1452567"/>
                <a:gridCol w="1176810"/>
                <a:gridCol w="1499521"/>
                <a:gridCol w="1249103"/>
                <a:gridCol w="818327"/>
                <a:gridCol w="818327"/>
                <a:gridCol w="887638"/>
              </a:tblGrid>
              <a:tr h="9624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 gridSpan="7">
                  <a:txBody>
                    <a:bodyPr/>
                    <a:lstStyle/>
                    <a:p>
                      <a:pPr marL="4445" algn="ctr">
                        <a:lnSpc>
                          <a:spcPts val="750"/>
                        </a:lnSpc>
                        <a:spcAft>
                          <a:spcPts val="0"/>
                        </a:spcAft>
                      </a:pPr>
                      <a:r>
                        <a:rPr lang="uk-UA" sz="10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Фактори</a:t>
                      </a:r>
                      <a:endParaRPr lang="uk-UA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1822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Ринок</a:t>
                      </a:r>
                      <a:endParaRPr lang="uk-UA" sz="9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Конкyренти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Посередники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Постачальни-</a:t>
                      </a:r>
                      <a:r>
                        <a:rPr lang="uk-UA" sz="900" b="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ки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6731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Iнфрастрyк-</a:t>
                      </a:r>
                      <a:r>
                        <a:rPr lang="uk-UA" sz="900" b="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тyра</a:t>
                      </a:r>
                      <a:r>
                        <a:rPr lang="uk-UA" sz="900" b="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ринкy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120015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Громадська</a:t>
                      </a:r>
                      <a:r>
                        <a:rPr lang="uk-UA" sz="900" b="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endParaRPr lang="uk-UA" sz="9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5187232">
                <a:tc>
                  <a:txBody>
                    <a:bodyPr/>
                    <a:lstStyle/>
                    <a:p>
                      <a:pPr algn="ctr">
                        <a:spcBef>
                          <a:spcPts val="175"/>
                        </a:spcBef>
                        <a:spcAft>
                          <a:spcPts val="0"/>
                        </a:spcAft>
                      </a:pPr>
                      <a:r>
                        <a:rPr lang="uk-UA" sz="10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ПЕРЕЛІК</a:t>
                      </a:r>
                      <a:r>
                        <a:rPr lang="uk-UA" sz="1000" spc="15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000" spc="-1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ЗАПИТАНЬ</a:t>
                      </a:r>
                      <a:endParaRPr lang="uk-UA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тенденції продажу 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натуральному та грошово-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му виразі (з розподілом за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продуктами, сегментами,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каналами</a:t>
                      </a:r>
                      <a:r>
                        <a:rPr lang="uk-UA" sz="9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збуту,</a:t>
                      </a:r>
                      <a:r>
                        <a:rPr lang="uk-UA" sz="9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регіонами)?</a:t>
                      </a: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9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місткість</a:t>
                      </a:r>
                      <a:r>
                        <a:rPr lang="uk-UA" sz="9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</a:t>
                      </a:r>
                      <a:r>
                        <a:rPr lang="uk-UA" sz="9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9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нату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ральному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 грошовому ви-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разі?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Яке середнє споживання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душу населення, сім’ю,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клієнта?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велика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трація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ринку за обсягами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 рівень насиченості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 ступінь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ності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сім’ї або фірми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рами?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 середній термін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жби</a:t>
                      </a:r>
                      <a:r>
                        <a:rPr lang="uk-UA" sz="9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товару?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 частка продажу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мовлена попитом на зміну?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має продаж сезонну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товари-замінники ви-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конують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ту саму функцію?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головні нововведення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цьому секторі?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  <a:tab pos="380365" algn="l"/>
                          <a:tab pos="693420" algn="l"/>
                          <a:tab pos="787400" algn="l"/>
                          <a:tab pos="8083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Хто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покупцем,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споживачем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(соціально-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демографічний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	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філь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		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Хто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приймає</a:t>
                      </a:r>
                      <a:r>
                        <a:rPr lang="uk-UA" sz="900" b="0" spc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рішення</a:t>
                      </a:r>
                      <a:r>
                        <a:rPr lang="uk-UA" sz="900" b="0" spc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купівлю?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 процес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прийн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яття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рішення про ку-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півлю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основні варіанти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використання товару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покупцями?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частота та пері-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одичність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купівель?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визначені та ви-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міряні основні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сегме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нти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не упущені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нційні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ринкові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сегме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нти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зорієнтувавшись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задоволення по-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треб більших за роз-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мірами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сегментів?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слід орієнтувати-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ся на інші сегменти;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є ринкова ніша, 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яку варто проникну-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яких факторів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 (ціна, ре-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клама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сервіс, імідж)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ставляться позитивно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Хто є основними конкуре-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нтами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 Як вони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позиціону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ють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себе на ринку, в чому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їхні головні переваги?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їхні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ринкові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частки;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відносна частка ринку?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є у конкурента переваги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витратами?</a:t>
                      </a: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</a:t>
                      </a:r>
                      <a:r>
                        <a:rPr lang="uk-UA" sz="9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стратегія,</a:t>
                      </a:r>
                      <a:r>
                        <a:rPr lang="uk-UA" sz="9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тактика</a:t>
                      </a:r>
                      <a:r>
                        <a:rPr lang="uk-UA" sz="9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дінки</a:t>
                      </a:r>
                      <a:r>
                        <a:rPr lang="uk-UA" sz="9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головного конкурента?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високим є імідж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конкурента?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елементи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диференціа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ції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товару конкурента?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значні його фі-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нансові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ресурси?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він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здатен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опору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разі фронтальної атаки?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вразливі точки голо-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вного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конкурента?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яких заходів слід вдати-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ся у разі фронтальної атаки з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боку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конкурентів?</a:t>
                      </a: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події можуть суттєво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вплинути на співвідношення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сил</a:t>
                      </a:r>
                      <a:r>
                        <a:rPr lang="uk-UA" sz="9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порівняно</a:t>
                      </a:r>
                      <a:r>
                        <a:rPr lang="uk-UA" sz="9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9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конкурентами?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яких заходів слід вдати-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ся в цьому разі?</a:t>
                      </a:r>
                    </a:p>
                    <a:p>
                      <a:pPr marL="0" marR="2349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Якою мірою конкуренти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здатні вплинути на усунення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конкурентної</a:t>
                      </a:r>
                      <a:r>
                        <a:rPr lang="uk-UA" sz="9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переваги</a:t>
                      </a:r>
                      <a:r>
                        <a:rPr lang="uk-UA" sz="9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286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легко</a:t>
                      </a:r>
                      <a:r>
                        <a:rPr lang="uk-UA" sz="9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проникнути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нок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новим конкурентам; чи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значними є бар’єри входу на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ринок?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товари-замінники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можуть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з’явитися</a:t>
                      </a:r>
                      <a:r>
                        <a:rPr lang="uk-UA" sz="9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майбутньому?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 частка ринку ко-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жного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каналу збуту?</a:t>
                      </a: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тенденції змін 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кожному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значною є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концентрація в системі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є збут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інтенсив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ним; селективним; екс-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клюзивним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Яку частку реклами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беруть на себе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посере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дники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зміни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спостеріга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ються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щодо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асортимен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сегменти спожи-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вачів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обслуговує цей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збутові витрати 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кожному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торгові націнки 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кожному</a:t>
                      </a:r>
                      <a:r>
                        <a:rPr lang="uk-UA" sz="9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типові торгові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пільги та знижки?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важливим є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кредит, що надається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постачальником?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яку підтримку з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боку фірми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розрахову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ють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оптові та роздрібні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торгівці? Які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перспек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тиви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для фірми та тор-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гових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фірм відкриває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прямий</a:t>
                      </a:r>
                      <a:r>
                        <a:rPr lang="uk-UA" sz="9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чується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безпе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ребійність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ставок?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імпортером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сировинних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матеріалів</a:t>
                      </a:r>
                      <a:r>
                        <a:rPr lang="uk-UA" sz="900" b="0" spc="1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або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компонентів?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Якщо</a:t>
                      </a:r>
                      <a:r>
                        <a:rPr lang="uk-UA" sz="900" b="0" spc="1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так,</a:t>
                      </a:r>
                      <a:r>
                        <a:rPr lang="uk-UA" sz="900" b="0" spc="1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стабільність</a:t>
                      </a:r>
                      <a:r>
                        <a:rPr lang="uk-UA" sz="900" b="0" spc="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країнах-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експортерах?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  <a:tab pos="420370" algn="l"/>
                        </a:tabLst>
                      </a:pP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кроки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слід</a:t>
                      </a:r>
                      <a:r>
                        <a:rPr lang="uk-UA" sz="900" b="0" spc="1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здійснити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разі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різкого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припинення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поставок?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  <a:tab pos="624840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1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стабільна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r>
                        <a:rPr lang="uk-UA" sz="900" b="0" spc="3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нківської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установи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	</a:t>
                      </a:r>
                      <a:r>
                        <a:rPr lang="uk-UA" sz="9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якою</a:t>
                      </a:r>
                      <a:r>
                        <a:rPr lang="uk-UA" sz="900" b="0" spc="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співпра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цює</a:t>
                      </a:r>
                      <a:r>
                        <a:rPr lang="uk-UA" sz="900" b="0" spc="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900" b="0" spc="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оптима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льними</a:t>
                      </a:r>
                      <a:r>
                        <a:rPr lang="uk-UA" sz="900" b="0" spc="17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портні</a:t>
                      </a:r>
                      <a:r>
                        <a:rPr lang="uk-UA" sz="900" b="0" spc="17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тарифи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транспортної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організації,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послугами</a:t>
                      </a:r>
                      <a:r>
                        <a:rPr lang="uk-UA" sz="9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якої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користується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</a:t>
                      </a:r>
                      <a:r>
                        <a:rPr lang="uk-UA" sz="900" b="0" spc="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ність</a:t>
                      </a:r>
                      <a:r>
                        <a:rPr lang="uk-UA" sz="900" b="0" spc="1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тання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складів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вом</a:t>
                      </a:r>
                      <a:r>
                        <a:rPr lang="uk-UA" sz="9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налагодже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 зв’язки з гро-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мадськими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ганізаціями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r>
                        <a:rPr lang="uk-UA" sz="900" b="0" spc="1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систематизова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900" b="0" spc="1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робота</a:t>
                      </a:r>
                      <a:r>
                        <a:rPr lang="uk-UA" sz="900" b="0" spc="1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900" b="0" spc="17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лузі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PR?</a:t>
                      </a: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достатня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активність під-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приємства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у га-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лузі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PR?</a:t>
                      </a:r>
                    </a:p>
                    <a:p>
                      <a:pPr marL="0" marR="2540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шляхи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ефективності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комунікаційної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інформацій-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ної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задоволене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керівництво ре-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зультатами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PR-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подальші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пріоритети у га-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лузі</a:t>
                      </a:r>
                      <a:r>
                        <a:rPr lang="uk-UA" sz="9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PR?</a:t>
                      </a: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8425" algn="l"/>
                        </a:tabLst>
                      </a:pP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ність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роботи</a:t>
                      </a:r>
                      <a:r>
                        <a:rPr lang="uk-UA" sz="900" b="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PR-агенції чи</a:t>
                      </a:r>
                      <a:r>
                        <a:rPr lang="uk-UA" sz="900" b="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9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PR-відділу?</a:t>
                      </a:r>
                      <a:endParaRPr lang="uk-UA" sz="900" b="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051380" y="50259"/>
            <a:ext cx="488627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9842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8425" algn="l"/>
              </a:tabLst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Перелік запитань для проведення аудиту зовнішнього мікро середовища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98425" algn="l"/>
              </a:tabLst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6973759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5323861"/>
              </p:ext>
            </p:extLst>
          </p:nvPr>
        </p:nvGraphicFramePr>
        <p:xfrm>
          <a:off x="304860" y="534871"/>
          <a:ext cx="8685213" cy="539201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60966"/>
                <a:gridCol w="1380227"/>
                <a:gridCol w="1371600"/>
                <a:gridCol w="1483743"/>
                <a:gridCol w="1541351"/>
                <a:gridCol w="1373663"/>
                <a:gridCol w="1373663"/>
              </a:tblGrid>
              <a:tr h="92857">
                <a:tc rowSpan="3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6">
                  <a:txBody>
                    <a:bodyPr/>
                    <a:lstStyle/>
                    <a:p>
                      <a:pPr marL="5080" algn="ctr">
                        <a:lnSpc>
                          <a:spcPts val="655"/>
                        </a:lnSpc>
                        <a:spcAft>
                          <a:spcPts val="0"/>
                        </a:spcAft>
                      </a:pPr>
                      <a:r>
                        <a:rPr lang="uk-UA" sz="700" spc="-10">
                          <a:effectLst/>
                        </a:rPr>
                        <a:t>Фактори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93476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Стратегія</a:t>
                      </a:r>
                      <a:r>
                        <a:rPr lang="uk-UA" sz="70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тва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Кадровий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потенціал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підприємства,</a:t>
                      </a:r>
                      <a:r>
                        <a:rPr lang="uk-UA" sz="700" spc="-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органі-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заційна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стрyктyра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90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маркетингy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3810" algn="ctr">
                        <a:lnSpc>
                          <a:spcPts val="660"/>
                        </a:lnSpc>
                        <a:spcAft>
                          <a:spcPts val="0"/>
                        </a:spcAft>
                      </a:pPr>
                      <a:r>
                        <a:rPr lang="uk-UA" sz="700">
                          <a:effectLst/>
                        </a:rPr>
                        <a:t>Маркетинг</a:t>
                      </a:r>
                      <a:r>
                        <a:rPr lang="uk-UA" sz="700" spc="25">
                          <a:effectLst/>
                        </a:rPr>
                        <a:t> </a:t>
                      </a:r>
                      <a:r>
                        <a:rPr lang="uk-UA" sz="700" spc="-10">
                          <a:effectLst/>
                        </a:rPr>
                        <a:t>підприємства</a:t>
                      </a:r>
                      <a:endParaRPr lang="uk-UA" sz="11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</a:tr>
              <a:tr h="284018"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uk-UA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Ціни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Розподіл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Просування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21662">
                <a:tc>
                  <a:txBody>
                    <a:bodyPr/>
                    <a:lstStyle/>
                    <a:p>
                      <a:pPr marL="0" marR="63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ПЕРЕЛІК</a:t>
                      </a:r>
                      <a:r>
                        <a:rPr lang="uk-UA" sz="700" spc="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ЗАПИТАНЬ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vert="vert27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700" spc="19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чітко</a:t>
                      </a:r>
                      <a:r>
                        <a:rPr lang="uk-UA" sz="700" spc="19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ви-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значена місія підприєм-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ства?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700" spc="19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чітко</a:t>
                      </a:r>
                      <a:r>
                        <a:rPr lang="uk-UA" sz="700" spc="19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ви-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значені цілі фірми, мар-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кетингові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цілі?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700" spc="25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відповідають</a:t>
                      </a:r>
                      <a:r>
                        <a:rPr lang="uk-UA" sz="700" spc="2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мар-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кетингові цілі можливо-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стям, ресурсам і реаль-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ному конкурентному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становищу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складники марке-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тингової</a:t>
                      </a:r>
                      <a:r>
                        <a:rPr lang="uk-UA" sz="70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стратегії?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маркетин-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гова стратегія відпові-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дає визначеним цілям?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достатній маркети-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нговий бюджет для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проведення маркетин-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гових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заходів?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розподіляється бю-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джет</a:t>
                      </a:r>
                      <a:r>
                        <a:rPr lang="uk-UA" sz="700" spc="19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те-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риторіями, сегментами,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продуктами?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700" spc="3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ефективни-</a:t>
                      </a:r>
                      <a:endParaRPr lang="uk-UA" sz="1100" spc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 є маркетингова то-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варна та цінова страте-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гія щодо просування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товарів? Наскільки є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ефективними стратегіч-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 рішення щодо розпо-</a:t>
                      </a:r>
                      <a:r>
                        <a:rPr lang="uk-UA" sz="700" spc="2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ділу</a:t>
                      </a:r>
                      <a:r>
                        <a:rPr lang="uk-UA" sz="70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товарів?</a:t>
                      </a:r>
                      <a:endParaRPr lang="uk-UA" sz="11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700" spc="30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достатній</a:t>
                      </a:r>
                      <a:r>
                        <a:rPr lang="uk-UA" sz="700" spc="3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рівень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професіоналізму та до-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свід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працівників під-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приємства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оптимальною є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структура організації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 з огляду на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 товарів,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 виготовляються,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особливості різних се-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гментів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споживачів і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територій, на яких діє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фірма?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достатніми є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пов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новаження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керівника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 маркетингу,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щоб впливати на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сту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пінь задоволення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живачів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ефектив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ною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є взаємодія служ-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би маркетингу та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ших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підрозділів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оцінюється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ність</a:t>
                      </a:r>
                      <a:r>
                        <a:rPr lang="uk-UA" sz="700" spc="20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</a:t>
                      </a:r>
                      <a:r>
                        <a:rPr lang="uk-UA" sz="700" spc="2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нгу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її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працівників?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мотивується дія-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льність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працівників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служби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маркетингу?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є потреба у під-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вищенні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кваліфікації?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якими напрямами?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700" spc="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тенденції</a:t>
                      </a:r>
                      <a:r>
                        <a:rPr lang="uk-UA" sz="700" spc="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зміни</a:t>
                      </a:r>
                      <a:r>
                        <a:rPr lang="uk-UA" sz="700" spc="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продажу</a:t>
                      </a:r>
                      <a:r>
                        <a:rPr lang="uk-UA" sz="700" spc="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рів,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їхньої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прибутковості?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якому</a:t>
                      </a:r>
                      <a:r>
                        <a:rPr lang="uk-UA" sz="7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етапі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життєвого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циклу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ребуває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товар підприємства?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перевали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споживачів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можуть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вплинути на підприємство?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є фірма лідером у розробці но-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характеристики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відрізняють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від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конкурентів?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сильним є імідж марки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 товарів фірми?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 широкою є товарна но-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менклатура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700" spc="1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вдосконалення</a:t>
                      </a:r>
                      <a:r>
                        <a:rPr lang="uk-UA" sz="700" spc="1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слід</a:t>
                      </a:r>
                      <a:r>
                        <a:rPr lang="uk-UA" sz="700" spc="1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внести</a:t>
                      </a:r>
                      <a:r>
                        <a:rPr lang="uk-UA" sz="70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використовуються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недорогі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методи</a:t>
                      </a:r>
                      <a:r>
                        <a:rPr lang="uk-UA" sz="70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оцінювання</a:t>
                      </a:r>
                      <a:r>
                        <a:rPr lang="uk-UA" sz="700" spc="19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потенціалу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товарів перед прийняттям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шень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 інвестування науково-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дослідних розробок і розробку но-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700" spc="7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пропонує</a:t>
                      </a:r>
                      <a:r>
                        <a:rPr lang="uk-UA" sz="700" spc="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</a:t>
                      </a:r>
                      <a:r>
                        <a:rPr lang="uk-UA" sz="700" spc="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різним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ринкам товари різної якості?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ефективно упаковка презентує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</a:t>
                      </a:r>
                      <a:r>
                        <a:rPr lang="uk-UA" sz="7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7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колір,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розміри,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інші</a:t>
                      </a:r>
                      <a:r>
                        <a:rPr lang="uk-UA" sz="70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характери-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стики товарів (послуг) найбільш при-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вабливими для ринків, на яких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цює</a:t>
                      </a:r>
                      <a:r>
                        <a:rPr lang="uk-UA" sz="70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підприємство?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відповідає вимогам ринку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вень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сервісу??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827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700" spc="3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сприймаються</a:t>
                      </a:r>
                      <a:r>
                        <a:rPr lang="uk-UA" sz="700" spc="3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споживачами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якість, надійність товарів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ства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Якими</a:t>
                      </a:r>
                      <a:r>
                        <a:rPr lang="uk-UA" sz="7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700" spc="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700" spc="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нової політики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(захист позиції,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розширення, ви-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живання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</a:t>
                      </a:r>
                      <a:r>
                        <a:rPr lang="uk-UA" sz="700" spc="2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тенденції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зміни середніх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Якими є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орієн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тири</a:t>
                      </a:r>
                      <a:r>
                        <a:rPr lang="uk-UA" sz="700" spc="3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цінової</a:t>
                      </a:r>
                      <a:r>
                        <a:rPr lang="uk-UA" sz="700" spc="3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літики</a:t>
                      </a:r>
                      <a:r>
                        <a:rPr lang="uk-UA" sz="700" spc="1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(прибуток,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</a:t>
                      </a:r>
                      <a:r>
                        <a:rPr lang="uk-UA" sz="700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продажу)?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співвідно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сяться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ціни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рів підприємства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цінами товарів-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проводиться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аналіз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прибутко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вості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кожного то-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вару?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</a:t>
                      </a:r>
                      <a:r>
                        <a:rPr lang="uk-UA" sz="700" spc="18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існує</a:t>
                      </a:r>
                      <a:r>
                        <a:rPr lang="uk-UA" sz="700" spc="19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прак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тика торгування,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знижок і цінових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пільг?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застосову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ються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лояльні до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покупців умови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оплати, кредиту-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вання</a:t>
                      </a:r>
                      <a:r>
                        <a:rPr lang="uk-UA" sz="70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товарів?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Скільки</a:t>
                      </a:r>
                      <a:r>
                        <a:rPr lang="uk-UA" sz="700" spc="2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опто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476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вих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роздріб-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них фірм тор-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гують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товаром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 у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кожному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обсяги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продажу в на-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туральному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та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грошовому ви-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раженні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9715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Який</a:t>
                      </a:r>
                      <a:r>
                        <a:rPr lang="uk-UA" sz="700" spc="1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потенці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ал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зростання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 для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рної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марки під-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приємства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кожному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 урахуванням</a:t>
                      </a:r>
                      <a:r>
                        <a:rPr lang="uk-UA" sz="700" spc="4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її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частки</a:t>
                      </a:r>
                      <a:r>
                        <a:rPr lang="uk-UA" sz="700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розподіля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ється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продаж за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різними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типами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посередників?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Яка якість ро-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боти</a:t>
                      </a:r>
                      <a:r>
                        <a:rPr lang="uk-UA" sz="700" spc="39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каналів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 товару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540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9779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Які події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жуть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вплинути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співпрацю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 з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головними по-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середниками?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Якими</a:t>
                      </a:r>
                      <a:r>
                        <a:rPr lang="uk-UA" sz="700" spc="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700" spc="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700" spc="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змінюється інтенсивність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Якою є структура витрат на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рекламу?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оцінюється ефективність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 рекламних агентств?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33020" algn="l"/>
                          <a:tab pos="124460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використовуються усі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мо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жливі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рекламні носії? Чи доста-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тньо</a:t>
                      </a:r>
                      <a:r>
                        <a:rPr lang="uk-UA" sz="700" spc="1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представлена</a:t>
                      </a:r>
                      <a:r>
                        <a:rPr lang="uk-UA" sz="700" spc="18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діяльність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 в мережі Інтер-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нет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7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оцінюється</a:t>
                      </a:r>
                      <a:r>
                        <a:rPr lang="uk-UA" sz="7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7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якою</a:t>
                      </a:r>
                      <a:r>
                        <a:rPr lang="uk-UA" sz="700" spc="7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700" spc="9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ефек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тивність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реклами (збільшення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обсягів продажу,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впізнава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ність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70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реклама</a:t>
                      </a:r>
                      <a:r>
                        <a:rPr lang="uk-UA" sz="7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вплинула</a:t>
                      </a:r>
                      <a:r>
                        <a:rPr lang="uk-UA" sz="70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7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обсяги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продажу,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частку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ринку,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прибуток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Якою є чисельність торгового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персоналу</a:t>
                      </a:r>
                      <a:r>
                        <a:rPr lang="uk-UA" sz="70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фірми?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67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 оцінюється ефективність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його</a:t>
                      </a:r>
                      <a:r>
                        <a:rPr lang="uk-UA" sz="70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222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Наскільки</a:t>
                      </a:r>
                      <a:r>
                        <a:rPr lang="uk-UA" sz="70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вдалими</a:t>
                      </a:r>
                      <a:r>
                        <a:rPr lang="uk-UA" sz="70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є</a:t>
                      </a:r>
                      <a:r>
                        <a:rPr lang="uk-UA" sz="70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салогани,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логотип</a:t>
                      </a:r>
                      <a:r>
                        <a:rPr lang="uk-UA" sz="7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торгової</a:t>
                      </a:r>
                      <a:r>
                        <a:rPr lang="uk-UA" sz="70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марки?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ефективно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використову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ються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засоби стимулювання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збуту</a:t>
                      </a:r>
                      <a:r>
                        <a:rPr lang="uk-UA" sz="700" spc="2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700" spc="2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знижки,</a:t>
                      </a:r>
                      <a:r>
                        <a:rPr lang="uk-UA" sz="700" spc="2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акції,</a:t>
                      </a:r>
                      <a:r>
                        <a:rPr lang="uk-UA" sz="700" spc="2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розпро</a:t>
                      </a:r>
                      <a:r>
                        <a:rPr lang="uk-UA" sz="70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603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дажі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купони, залікові талони,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конкурси, роздача зразків </a:t>
                      </a:r>
                      <a:r>
                        <a:rPr lang="uk-UA" sz="70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това</a:t>
                      </a:r>
                      <a:r>
                        <a:rPr lang="uk-UA" sz="7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-2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ру</a:t>
                      </a:r>
                      <a:r>
                        <a:rPr lang="uk-UA" sz="70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)?</a:t>
                      </a:r>
                      <a:endParaRPr lang="uk-UA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27305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231F20"/>
                        </a:buClr>
                        <a:buSzPts val="750"/>
                        <a:buFont typeface="Symbol" panose="05050102010706020507" pitchFamily="18" charset="2"/>
                        <a:buChar char=""/>
                        <a:tabLst>
                          <a:tab pos="125095" algn="l"/>
                        </a:tabLst>
                      </a:pP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пропорційні торгові вита-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ти результатам діяльності на</a:t>
                      </a:r>
                      <a:r>
                        <a:rPr lang="uk-UA" sz="700" spc="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700" spc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конкретних ринках, територіях?</a:t>
                      </a:r>
                      <a:endParaRPr lang="uk-UA" sz="1100" spc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Symbol" panose="05050102010706020507" pitchFamily="18" charset="2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52990" y="208677"/>
            <a:ext cx="4919937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tabLst>
                <a:tab pos="125413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25413" algn="l"/>
              </a:tabLst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Перелік запитань для проведення аудиту внутрішнього мікросередовища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5810778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0829" y="448574"/>
            <a:ext cx="6754483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6680" indent="457200" algn="just"/>
            <a:r>
              <a:rPr lang="uk-UA" sz="1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sz="1600" b="1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стратегії</a:t>
            </a:r>
            <a:r>
              <a:rPr lang="uk-UA" sz="1600" b="1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маркетингу</a:t>
            </a:r>
            <a:r>
              <a:rPr lang="uk-UA" sz="1600" b="1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</a:t>
            </a:r>
            <a:r>
              <a:rPr lang="uk-UA" sz="1600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це</a:t>
            </a:r>
            <a:r>
              <a:rPr lang="uk-UA" sz="1600" spc="-1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оцінювання</a:t>
            </a:r>
            <a:r>
              <a:rPr lang="uk-UA" sz="1600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ïï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ефективності</a:t>
            </a:r>
            <a:r>
              <a:rPr lang="uk-UA" sz="1600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z="1600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метою</a:t>
            </a:r>
            <a:r>
              <a:rPr lang="uk-UA" sz="1600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своєчасного коригування. Важливість аудиту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стратегіï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маркетингу підприємства зумовлена </a:t>
            </a:r>
            <a:r>
              <a:rPr lang="uk-UA" sz="160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швидким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старінням ідей і концепцій маркетингу, що викликано турбулентністю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ринковоï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1600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ситуаціï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32080" marR="106680" indent="457200" algn="just"/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 процесі аудиту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стратегіï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маркетингу з метою вирішення його завдань необхідно дати відповідь на ряд питань, зокрема:</a:t>
            </a:r>
            <a:endParaRPr lang="uk-UA" sz="16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143000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Наскільки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чітко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визначена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місія</a:t>
            </a:r>
            <a:r>
              <a:rPr lang="uk-UA" sz="1600" spc="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фірми,</a:t>
            </a:r>
            <a:r>
              <a:rPr lang="uk-UA" sz="1600" spc="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чітко</a:t>
            </a:r>
            <a:r>
              <a:rPr lang="uk-UA" sz="1600" spc="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визначені</a:t>
            </a:r>
            <a:r>
              <a:rPr lang="uk-UA" sz="1600" spc="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цілі</a:t>
            </a:r>
            <a:r>
              <a:rPr lang="uk-UA" sz="1600" spc="1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фірми,</a:t>
            </a:r>
            <a:r>
              <a:rPr lang="uk-UA" sz="1600" spc="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маркетингові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цілі?</a:t>
            </a:r>
            <a:endParaRPr lang="uk-UA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106680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Чи відповідають маркетингові цілі можливостям, ресурсам і реальному </a:t>
            </a:r>
            <a:r>
              <a:rPr lang="uk-UA" sz="1600" dirty="0" smtClean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становищу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фірми?</a:t>
            </a:r>
            <a:endParaRPr lang="uk-UA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Які</a:t>
            </a:r>
            <a:r>
              <a:rPr lang="uk-UA" sz="1600" spc="-4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складові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маркетинговоï</a:t>
            </a:r>
            <a:r>
              <a:rPr lang="uk-UA" sz="1600" spc="-5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стратегіï</a:t>
            </a:r>
            <a:r>
              <a:rPr lang="uk-UA" sz="1600" spc="-4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підприємства?</a:t>
            </a:r>
            <a:endParaRPr lang="uk-UA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Наскільки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маркетингова</a:t>
            </a:r>
            <a:r>
              <a:rPr lang="uk-UA" sz="1600" spc="-6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стратегія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відповідає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визначеним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цілям</a:t>
            </a:r>
            <a:r>
              <a:rPr lang="uk-UA" sz="1600" spc="-4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</a:t>
            </a:r>
            <a:r>
              <a:rPr lang="uk-UA" sz="1600" spc="-5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 err="1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місіï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?</a:t>
            </a:r>
            <a:endParaRPr lang="uk-UA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106680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Чи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достатній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маркетинговий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бюджет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для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проведення</a:t>
            </a:r>
            <a:r>
              <a:rPr lang="uk-UA" sz="1600" spc="16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запланованих</a:t>
            </a:r>
            <a:r>
              <a:rPr lang="uk-UA" sz="1600" spc="17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необхідних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заходів?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Як</a:t>
            </a:r>
            <a:r>
              <a:rPr lang="uk-UA" sz="1600" spc="-4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розподіляється</a:t>
            </a:r>
            <a:r>
              <a:rPr lang="uk-UA" sz="1600" spc="-4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бюджет</a:t>
            </a:r>
            <a:r>
              <a:rPr lang="uk-UA" sz="1600" spc="-4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маркетингу</a:t>
            </a:r>
            <a:r>
              <a:rPr lang="uk-UA" sz="1600" spc="-3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за</a:t>
            </a:r>
            <a:r>
              <a:rPr lang="uk-UA" sz="1600" spc="-3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територіями,</a:t>
            </a:r>
            <a:r>
              <a:rPr lang="uk-UA" sz="1600" spc="-4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сегментами,</a:t>
            </a:r>
            <a:r>
              <a:rPr lang="uk-UA" sz="1600" spc="-35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1600" spc="-1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продуктами?</a:t>
            </a:r>
            <a:endParaRPr lang="uk-UA" sz="1600" dirty="0"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1143000" marR="107315" lvl="2" indent="457200">
              <a:buClr>
                <a:srgbClr val="231F20"/>
              </a:buClr>
              <a:buSzPts val="1000"/>
              <a:buFont typeface="Symbol" panose="05050102010706020507" pitchFamily="18" charset="2"/>
              <a:buChar char=""/>
              <a:tabLst>
                <a:tab pos="438785" algn="l"/>
              </a:tabLst>
            </a:pP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Наскільки ефективними є маркетингові функціональні </a:t>
            </a:r>
            <a:r>
              <a:rPr lang="uk-UA" sz="1600" dirty="0" err="1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стратегіï</a:t>
            </a:r>
            <a:r>
              <a:rPr lang="uk-UA" sz="1600" dirty="0">
                <a:solidFill>
                  <a:srgbClr val="231F20"/>
                </a:solidFill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: товарна, цінова, стратегія розподілу та просування?</a:t>
            </a:r>
            <a:endParaRPr lang="uk-UA" sz="1600" spc="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1117889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248412" y="765175"/>
            <a:ext cx="8691600" cy="547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Визначення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цільових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показників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(в планах маркетингу)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мірювання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результатів реалізації маркетингових планів (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фактичних значень показників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Порівняння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за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планов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их і фактичних </a:t>
            </a:r>
            <a:r>
              <a:rPr lang="en-US" sz="20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значень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показників 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Аналіз відхилень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(причини)</a:t>
            </a: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П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ланування маркетингових заходів (коригування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плану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, розробка нових планів).</a:t>
            </a:r>
            <a:endParaRPr sz="2000"/>
          </a:p>
        </p:txBody>
      </p:sp>
      <p:sp>
        <p:nvSpPr>
          <p:cNvPr id="142" name="Shape 142"/>
          <p:cNvSpPr txBox="1"/>
          <p:nvPr/>
        </p:nvSpPr>
        <p:spPr>
          <a:xfrm>
            <a:off x="362475" y="0"/>
            <a:ext cx="7945499" cy="76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uk-UA" alt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Процес к</a:t>
            </a:r>
            <a:r>
              <a:rPr 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онтрол</a:t>
            </a:r>
            <a:r>
              <a:rPr lang="uk-UA" alt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ю</a:t>
            </a:r>
            <a:r>
              <a:rPr lang="en-US"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маркетингу </a:t>
            </a:r>
            <a:r>
              <a:rPr lang="en-US" sz="2200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</a:p>
        </p:txBody>
      </p:sp>
    </p:spTree>
  </p:cSld>
  <p:clrMapOvr>
    <a:masterClrMapping/>
  </p:clrMapOvr>
  <p:transition spd="slow">
    <p:cut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822"/>
          <p:cNvSpPr txBox="1"/>
          <p:nvPr/>
        </p:nvSpPr>
        <p:spPr>
          <a:xfrm>
            <a:off x="2930108" y="3027671"/>
            <a:ext cx="2755900" cy="977265"/>
          </a:xfrm>
          <a:prstGeom prst="rect">
            <a:avLst/>
          </a:prstGeom>
          <a:ln w="6502">
            <a:solidFill>
              <a:srgbClr val="231F20"/>
            </a:solidFill>
            <a:prstDash val="solid"/>
          </a:ln>
        </p:spPr>
        <p:txBody>
          <a:bodyPr wrap="square" lIns="0" tIns="0" rIns="0" bIns="0" rtlCol="0">
            <a:noAutofit/>
          </a:bodyPr>
          <a:lstStyle/>
          <a:p>
            <a:pPr marL="635" marR="1270" algn="ctr">
              <a:lnSpc>
                <a:spcPts val="975"/>
              </a:lnSpc>
              <a:spcBef>
                <a:spcPts val="240"/>
              </a:spcBef>
              <a:spcAft>
                <a:spcPts val="0"/>
              </a:spcAft>
            </a:pPr>
            <a:r>
              <a:rPr lang="uk-UA" sz="85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Розробка</a:t>
            </a:r>
            <a:r>
              <a:rPr lang="uk-UA" sz="850" b="1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рекомендацій</a:t>
            </a:r>
            <a:r>
              <a:rPr lang="uk-UA" sz="850" b="1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b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z="850" b="1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b="1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пропозицій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270" marR="635" algn="ctr">
              <a:spcAft>
                <a:spcPts val="0"/>
              </a:spcAft>
            </a:pP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(Як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підприсмство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цього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досягас</a:t>
            </a: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 err="1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Mи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цей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шлях</a:t>
            </a:r>
            <a:r>
              <a:rPr lang="uk-UA" sz="850" i="1" spc="-3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z="850" i="1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 </a:t>
            </a:r>
            <a:r>
              <a:rPr lang="uk-UA" sz="850" i="1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найкращим?)</a:t>
            </a:r>
            <a:endParaRPr lang="uk-UA" sz="11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87960" lvl="0" indent="-342900">
              <a:spcBef>
                <a:spcPts val="5"/>
              </a:spcBef>
              <a:spcAft>
                <a:spcPts val="0"/>
              </a:spcAft>
              <a:buClr>
                <a:srgbClr val="231F20"/>
              </a:buClr>
              <a:buSzPts val="650"/>
              <a:buFont typeface="Symbol" panose="05050102010706020507" pitchFamily="18" charset="2"/>
              <a:buChar char=""/>
              <a:tabLst>
                <a:tab pos="363220" algn="l"/>
              </a:tabLst>
            </a:pP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пропозиція</a:t>
            </a:r>
            <a:r>
              <a:rPr lang="uk-UA" sz="85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альтернативних</a:t>
            </a:r>
            <a:r>
              <a:rPr lang="uk-UA" sz="85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шляхів</a:t>
            </a:r>
            <a:r>
              <a:rPr lang="uk-UA" sz="85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розвитку</a:t>
            </a:r>
            <a:r>
              <a:rPr lang="uk-UA" sz="850" spc="-4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 </a:t>
            </a:r>
            <a:r>
              <a:rPr lang="uk-UA" sz="85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стратегій</a:t>
            </a:r>
            <a:endParaRPr lang="uk-UA" sz="1100" spc="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spcBef>
                <a:spcPts val="15"/>
              </a:spcBef>
              <a:spcAft>
                <a:spcPts val="0"/>
              </a:spcAft>
              <a:buClr>
                <a:srgbClr val="231F20"/>
              </a:buClr>
              <a:buSzPts val="650"/>
              <a:buFont typeface="Symbol" panose="05050102010706020507" pitchFamily="18" charset="2"/>
              <a:buChar char=""/>
              <a:tabLst>
                <a:tab pos="363220" algn="l"/>
              </a:tabLst>
            </a:pPr>
            <a:r>
              <a:rPr lang="uk-UA" sz="85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моделювання</a:t>
            </a:r>
            <a:endParaRPr lang="uk-UA" sz="1100" spc="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  <a:p>
            <a:pPr marL="342900" lvl="0" indent="-342900">
              <a:spcBef>
                <a:spcPts val="30"/>
              </a:spcBef>
              <a:spcAft>
                <a:spcPts val="0"/>
              </a:spcAft>
              <a:buClr>
                <a:srgbClr val="231F20"/>
              </a:buClr>
              <a:buSzPts val="650"/>
              <a:buFont typeface="Symbol" panose="05050102010706020507" pitchFamily="18" charset="2"/>
              <a:buChar char=""/>
              <a:tabLst>
                <a:tab pos="363220" algn="l"/>
              </a:tabLst>
            </a:pP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вибір</a:t>
            </a:r>
            <a:r>
              <a:rPr lang="uk-UA" sz="850" spc="-2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оптимальних стратегій</a:t>
            </a:r>
            <a:r>
              <a:rPr lang="uk-UA" sz="850" spc="-1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та</a:t>
            </a:r>
            <a:r>
              <a:rPr lang="uk-UA" sz="85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їх</a:t>
            </a:r>
            <a:r>
              <a:rPr lang="uk-UA" sz="850" spc="-5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 </a:t>
            </a:r>
            <a:r>
              <a:rPr lang="uk-UA" sz="850" spc="-10" dirty="0">
                <a:solidFill>
                  <a:srgbClr val="231F20"/>
                </a:solidFill>
                <a:effectLst/>
                <a:latin typeface="Times New Roman" panose="02020603050405020304" pitchFamily="18" charset="0"/>
                <a:ea typeface="Symbol" panose="05050102010706020507" pitchFamily="18" charset="2"/>
                <a:cs typeface="Symbol" panose="05050102010706020507" pitchFamily="18" charset="2"/>
              </a:rPr>
              <a:t>реалізація</a:t>
            </a:r>
            <a:endParaRPr lang="uk-UA" sz="1100" spc="0" dirty="0">
              <a:effectLst/>
              <a:latin typeface="Times New Roman" panose="02020603050405020304" pitchFamily="18" charset="0"/>
              <a:ea typeface="Symbol" panose="05050102010706020507" pitchFamily="18" charset="2"/>
              <a:cs typeface="Symbol" panose="05050102010706020507" pitchFamily="18" charset="2"/>
            </a:endParaRPr>
          </a:p>
        </p:txBody>
      </p:sp>
      <p:sp>
        <p:nvSpPr>
          <p:cNvPr id="15" name="Rectangle 17"/>
          <p:cNvSpPr>
            <a:spLocks noChangeArrowheads="1"/>
          </p:cNvSpPr>
          <p:nvPr/>
        </p:nvSpPr>
        <p:spPr bwMode="auto">
          <a:xfrm>
            <a:off x="0" y="457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0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/>
            </a:r>
            <a:br>
              <a:rPr kumimoji="0" lang="uk-UA" sz="1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</a:br>
            <a:endParaRPr kumimoji="0" lang="uk-UA" sz="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2812211" y="4292179"/>
            <a:ext cx="287379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900" b="1" i="0" u="none" strike="noStrike" cap="none" normalizeH="0" baseline="0" dirty="0" smtClean="0">
              <a:ln>
                <a:noFill/>
              </a:ln>
              <a:solidFill>
                <a:srgbClr val="231F20"/>
              </a:solidFill>
              <a:effectLst/>
              <a:latin typeface="Arial" panose="020B0604020202020204" pitchFamily="34" charset="0"/>
              <a:ea typeface="Times New Roman" panose="02020603050405020304" pitchFamily="18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9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Рис</a:t>
            </a:r>
            <a:r>
              <a:rPr kumimoji="0" lang="uk-UA" sz="900" b="0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 Алгоритм аудиту стратегії маркетингу</a:t>
            </a: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pSp>
        <p:nvGrpSpPr>
          <p:cNvPr id="17" name="Group 811"/>
          <p:cNvGrpSpPr>
            <a:grpSpLocks/>
          </p:cNvGrpSpPr>
          <p:nvPr/>
        </p:nvGrpSpPr>
        <p:grpSpPr>
          <a:xfrm>
            <a:off x="2916773" y="255764"/>
            <a:ext cx="2769235" cy="2661424"/>
            <a:chOff x="3251" y="3251"/>
            <a:chExt cx="2769235" cy="2661424"/>
          </a:xfrm>
        </p:grpSpPr>
        <p:sp>
          <p:nvSpPr>
            <p:cNvPr id="18" name="Graphic 812"/>
            <p:cNvSpPr/>
            <p:nvPr/>
          </p:nvSpPr>
          <p:spPr>
            <a:xfrm>
              <a:off x="1306245" y="329006"/>
              <a:ext cx="1270" cy="94615"/>
            </a:xfrm>
            <a:custGeom>
              <a:avLst/>
              <a:gdLst/>
              <a:ahLst/>
              <a:cxnLst/>
              <a:rect l="l" t="t" r="r" b="b"/>
              <a:pathLst>
                <a:path h="94615">
                  <a:moveTo>
                    <a:pt x="0" y="0"/>
                  </a:moveTo>
                  <a:lnTo>
                    <a:pt x="0" y="94119"/>
                  </a:lnTo>
                </a:path>
              </a:pathLst>
            </a:custGeom>
            <a:ln w="650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19" name="Graphic 813"/>
            <p:cNvSpPr/>
            <p:nvPr/>
          </p:nvSpPr>
          <p:spPr>
            <a:xfrm>
              <a:off x="1270050" y="420954"/>
              <a:ext cx="71120" cy="71120"/>
            </a:xfrm>
            <a:custGeom>
              <a:avLst/>
              <a:gdLst/>
              <a:ahLst/>
              <a:cxnLst/>
              <a:rect l="l" t="t" r="r" b="b"/>
              <a:pathLst>
                <a:path w="71120" h="71120">
                  <a:moveTo>
                    <a:pt x="70942" y="0"/>
                  </a:moveTo>
                  <a:lnTo>
                    <a:pt x="0" y="0"/>
                  </a:lnTo>
                  <a:lnTo>
                    <a:pt x="36195" y="70942"/>
                  </a:lnTo>
                  <a:lnTo>
                    <a:pt x="7094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0" name="Graphic 814"/>
            <p:cNvSpPr/>
            <p:nvPr/>
          </p:nvSpPr>
          <p:spPr>
            <a:xfrm>
              <a:off x="1387322" y="1713128"/>
              <a:ext cx="1270" cy="95250"/>
            </a:xfrm>
            <a:custGeom>
              <a:avLst/>
              <a:gdLst/>
              <a:ahLst/>
              <a:cxnLst/>
              <a:rect l="l" t="t" r="r" b="b"/>
              <a:pathLst>
                <a:path h="95250">
                  <a:moveTo>
                    <a:pt x="0" y="0"/>
                  </a:moveTo>
                  <a:lnTo>
                    <a:pt x="0" y="94830"/>
                  </a:lnTo>
                </a:path>
              </a:pathLst>
            </a:custGeom>
            <a:ln w="650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1" name="Graphic 815"/>
            <p:cNvSpPr/>
            <p:nvPr/>
          </p:nvSpPr>
          <p:spPr>
            <a:xfrm>
              <a:off x="1351851" y="1805787"/>
              <a:ext cx="70485" cy="70485"/>
            </a:xfrm>
            <a:custGeom>
              <a:avLst/>
              <a:gdLst/>
              <a:ahLst/>
              <a:cxnLst/>
              <a:rect l="l" t="t" r="r" b="b"/>
              <a:pathLst>
                <a:path w="70485" h="70485">
                  <a:moveTo>
                    <a:pt x="70218" y="0"/>
                  </a:moveTo>
                  <a:lnTo>
                    <a:pt x="0" y="0"/>
                  </a:lnTo>
                  <a:lnTo>
                    <a:pt x="35471" y="70218"/>
                  </a:lnTo>
                  <a:lnTo>
                    <a:pt x="70218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>
              <a:prstTxWarp prst="textNoShape">
                <a:avLst/>
              </a:prstTxWarp>
              <a:noAutofit/>
            </a:bodyPr>
            <a:lstStyle/>
            <a:p>
              <a:endParaRPr lang="uk-UA"/>
            </a:p>
          </p:txBody>
        </p:sp>
        <p:sp>
          <p:nvSpPr>
            <p:cNvPr id="22" name="Textbox 816"/>
            <p:cNvSpPr txBox="1"/>
            <p:nvPr/>
          </p:nvSpPr>
          <p:spPr>
            <a:xfrm>
              <a:off x="3251" y="3251"/>
              <a:ext cx="2769235" cy="325755"/>
            </a:xfrm>
            <a:prstGeom prst="rect">
              <a:avLst/>
            </a:prstGeom>
            <a:ln w="650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585470">
                <a:spcBef>
                  <a:spcPts val="245"/>
                </a:spcBef>
                <a:spcAft>
                  <a:spcPts val="0"/>
                </a:spcAft>
              </a:pP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Аудит</a:t>
              </a:r>
              <a:r>
                <a:rPr lang="uk-UA" sz="850" b="1" spc="-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місії</a:t>
              </a:r>
              <a:r>
                <a:rPr lang="uk-UA" sz="850" b="1" spc="-1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і</a:t>
              </a:r>
              <a:r>
                <a:rPr lang="uk-UA" sz="850" b="1" spc="-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цілей</a:t>
              </a:r>
              <a:r>
                <a:rPr lang="uk-UA" sz="850" b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підприgмства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624205">
                <a:spcBef>
                  <a:spcPts val="10"/>
                </a:spcBef>
                <a:spcAft>
                  <a:spcPts val="0"/>
                </a:spcAft>
              </a:pP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(Де</a:t>
              </a:r>
              <a:r>
                <a:rPr lang="uk-UA" sz="850" i="1" spc="-1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підприсмство прагне</a:t>
              </a:r>
              <a:r>
                <a:rPr lang="uk-UA" sz="85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бути?)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3" name="Textbox 817"/>
            <p:cNvSpPr txBox="1"/>
            <p:nvPr/>
          </p:nvSpPr>
          <p:spPr>
            <a:xfrm>
              <a:off x="3251" y="517944"/>
              <a:ext cx="2769235" cy="1196340"/>
            </a:xfrm>
            <a:prstGeom prst="rect">
              <a:avLst/>
            </a:prstGeom>
            <a:ln w="650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1270" marR="1270" algn="ctr">
                <a:lnSpc>
                  <a:spcPts val="975"/>
                </a:lnSpc>
                <a:spcBef>
                  <a:spcPts val="240"/>
                </a:spcBef>
                <a:spcAft>
                  <a:spcPts val="0"/>
                </a:spcAft>
              </a:pPr>
              <a:r>
                <a:rPr lang="uk-UA" sz="850" b="1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Визначення</a:t>
              </a:r>
              <a:r>
                <a:rPr lang="uk-UA" sz="850" b="1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позиції</a:t>
              </a:r>
              <a:r>
                <a:rPr lang="uk-UA" sz="850" b="1" spc="-2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 dirty="0" err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підприgмства</a:t>
              </a:r>
              <a:r>
                <a:rPr lang="uk-UA" sz="850" b="1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на</a:t>
              </a:r>
              <a:r>
                <a:rPr lang="uk-UA" sz="850" b="1" spc="-2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 spc="-1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ринку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1270" marR="1270" algn="ctr">
                <a:lnSpc>
                  <a:spcPts val="975"/>
                </a:lnSpc>
                <a:spcAft>
                  <a:spcPts val="0"/>
                </a:spcAft>
              </a:pPr>
              <a:r>
                <a:rPr lang="uk-UA" sz="850" i="1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(Де</a:t>
              </a:r>
              <a:r>
                <a:rPr lang="uk-UA" sz="850" i="1" spc="-1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 dirty="0" err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підприсмство</a:t>
              </a:r>
              <a:r>
                <a:rPr lang="uk-UA" sz="850" i="1" spc="-1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зараз?):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65405" marR="320675" indent="135255">
                <a:spcBef>
                  <a:spcPts val="5"/>
                </a:spcBef>
                <a:spcAft>
                  <a:spcPts val="0"/>
                </a:spcAft>
                <a:tabLst>
                  <a:tab pos="308610" algn="l"/>
                </a:tabLst>
              </a:pP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відповідність</a:t>
              </a:r>
              <a:r>
                <a:rPr lang="uk-UA" sz="850" spc="-4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маркетингових</a:t>
              </a:r>
              <a:r>
                <a:rPr lang="uk-UA" sz="850" spc="-4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функціональних стратегій цілям і місії підприємства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65405" marR="312420" indent="135255">
                <a:spcBef>
                  <a:spcPts val="10"/>
                </a:spcBef>
                <a:spcAft>
                  <a:spcPts val="0"/>
                </a:spcAft>
                <a:tabLst>
                  <a:tab pos="308610" algn="l"/>
                </a:tabLst>
              </a:pP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ефективність</a:t>
              </a:r>
              <a:r>
                <a:rPr lang="uk-UA" sz="850" spc="-2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стратегій</a:t>
              </a:r>
              <a:r>
                <a:rPr lang="uk-UA" sz="850" spc="-2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маркетингу,</a:t>
              </a:r>
              <a:r>
                <a:rPr lang="uk-UA" sz="850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розподілу бюджету</a:t>
              </a:r>
              <a:r>
                <a:rPr lang="uk-UA" sz="850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маркетингу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08610" indent="-107950">
                <a:spcBef>
                  <a:spcPts val="10"/>
                </a:spcBef>
                <a:spcAft>
                  <a:spcPts val="0"/>
                </a:spcAft>
                <a:tabLst>
                  <a:tab pos="308610" algn="l"/>
                </a:tabLst>
              </a:pP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портфельний</a:t>
              </a:r>
              <a:r>
                <a:rPr lang="uk-UA" sz="850" spc="-1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spc="-1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аналіз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08610" indent="-107950">
                <a:spcBef>
                  <a:spcPts val="30"/>
                </a:spcBef>
                <a:spcAft>
                  <a:spcPts val="0"/>
                </a:spcAft>
                <a:tabLst>
                  <a:tab pos="308610" algn="l"/>
                </a:tabLst>
              </a:pP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визначення</a:t>
              </a:r>
              <a:r>
                <a:rPr lang="uk-UA" sz="850" spc="-5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етапу</a:t>
              </a:r>
              <a:r>
                <a:rPr lang="uk-UA" sz="850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життєвого циклу</a:t>
              </a:r>
              <a:r>
                <a:rPr lang="uk-UA" sz="850" spc="-3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spc="-10" dirty="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підприємства</a:t>
              </a:r>
              <a:endParaRPr lang="uk-UA" sz="11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  <p:sp>
          <p:nvSpPr>
            <p:cNvPr id="24" name="Textbox 818"/>
            <p:cNvSpPr txBox="1"/>
            <p:nvPr/>
          </p:nvSpPr>
          <p:spPr>
            <a:xfrm>
              <a:off x="3251" y="1876005"/>
              <a:ext cx="2769235" cy="788670"/>
            </a:xfrm>
            <a:prstGeom prst="rect">
              <a:avLst/>
            </a:prstGeom>
            <a:ln w="6502">
              <a:solidFill>
                <a:srgbClr val="231F20"/>
              </a:solidFill>
              <a:prstDash val="solid"/>
            </a:ln>
          </p:spPr>
          <p:txBody>
            <a:bodyPr wrap="square" lIns="0" tIns="0" rIns="0" bIns="0" rtlCol="0">
              <a:noAutofit/>
            </a:bodyPr>
            <a:lstStyle/>
            <a:p>
              <a:pPr marL="1270" marR="1270" algn="ctr">
                <a:lnSpc>
                  <a:spcPts val="970"/>
                </a:lnSpc>
                <a:spcBef>
                  <a:spcPts val="245"/>
                </a:spcBef>
                <a:spcAft>
                  <a:spcPts val="0"/>
                </a:spcAft>
              </a:pP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Аудит</a:t>
              </a:r>
              <a:r>
                <a:rPr lang="uk-UA" sz="850" b="1" spc="-2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середовища</a:t>
              </a:r>
              <a:r>
                <a:rPr lang="uk-UA" sz="850" b="1" spc="-2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b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маркетингу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1270" marR="1270" algn="ctr">
                <a:lnSpc>
                  <a:spcPts val="970"/>
                </a:lnSpc>
                <a:spcAft>
                  <a:spcPts val="0"/>
                </a:spcAft>
              </a:pP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(Де</a:t>
              </a:r>
              <a:r>
                <a:rPr lang="uk-UA" sz="850" i="1" spc="-1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підприсмство повинно</a:t>
              </a:r>
              <a:r>
                <a:rPr lang="uk-UA" sz="85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бути?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1270" algn="ctr">
                <a:spcBef>
                  <a:spcPts val="5"/>
                </a:spcBef>
                <a:spcAft>
                  <a:spcPts val="0"/>
                </a:spcAft>
              </a:pP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Де</a:t>
              </a:r>
              <a:r>
                <a:rPr lang="uk-UA" sz="85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</a:t>
              </a:r>
              <a:r>
                <a:rPr lang="uk-UA" sz="850" i="1" spc="-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можливість</a:t>
              </a:r>
              <a:r>
                <a:rPr lang="uk-UA" sz="850" i="1" spc="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i="1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бути?)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63220" indent="-162560">
                <a:spcBef>
                  <a:spcPts val="5"/>
                </a:spcBef>
                <a:spcAft>
                  <a:spcPts val="0"/>
                </a:spcAft>
                <a:tabLst>
                  <a:tab pos="363220" algn="l"/>
                </a:tabLst>
              </a:pP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аналіз</a:t>
              </a:r>
              <a:r>
                <a:rPr lang="uk-UA" sz="850" spc="-1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сильних</a:t>
              </a:r>
              <a:r>
                <a:rPr lang="uk-UA" sz="850" spc="-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і</a:t>
              </a:r>
              <a:r>
                <a:rPr lang="uk-UA" sz="85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слабких</a:t>
              </a:r>
              <a:r>
                <a:rPr lang="uk-UA" sz="85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сторін</a:t>
              </a:r>
              <a:r>
                <a:rPr lang="uk-UA" sz="850" spc="-1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підприємства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  <a:p>
              <a:pPr marL="363220" indent="-162560">
                <a:spcBef>
                  <a:spcPts val="40"/>
                </a:spcBef>
                <a:spcAft>
                  <a:spcPts val="0"/>
                </a:spcAft>
                <a:tabLst>
                  <a:tab pos="363220" algn="l"/>
                </a:tabLst>
              </a:pP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оцінювання</a:t>
              </a:r>
              <a:r>
                <a:rPr lang="uk-UA" sz="85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можливостей</a:t>
              </a:r>
              <a:r>
                <a:rPr lang="uk-UA" sz="850" spc="-5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r>
                <a:rPr lang="uk-UA" sz="85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і</a:t>
              </a:r>
              <a:r>
                <a:rPr lang="uk-UA" sz="850" spc="-10">
                  <a:solidFill>
                    <a:srgbClr val="231F2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загроз</a:t>
              </a:r>
              <a:endParaRPr lang="uk-UA" sz="1100">
                <a:effectLst/>
                <a:latin typeface="Times New Roman" panose="02020603050405020304" pitchFamily="18" charset="0"/>
                <a:ea typeface="Times New Roman" panose="02020603050405020304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8496187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65827" y="226000"/>
            <a:ext cx="828135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Після аудиту місії підприємства аналізуються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стратегічні цілі </a:t>
            </a:r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які є способом досягнення головної мети та допомагають сформувати маркетингові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функціональні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стратегії. </a:t>
            </a:r>
            <a:endParaRPr lang="uk-UA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996728"/>
              </p:ext>
            </p:extLst>
          </p:nvPr>
        </p:nvGraphicFramePr>
        <p:xfrm>
          <a:off x="892609" y="1342890"/>
          <a:ext cx="7535399" cy="4368792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98397"/>
                <a:gridCol w="6437002"/>
              </a:tblGrid>
              <a:tr h="396428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Нaзвa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групи 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цілей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0714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63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Ринкові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34442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Зaвоювaння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чaстки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ринку Збільшення обсягів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продaжу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Створення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конкурентної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перевaги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Зaвоювaння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нових ринків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7645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27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Економічні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Зростaння</a:t>
                      </a:r>
                      <a:r>
                        <a:rPr lang="uk-UA" sz="11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прибутку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99771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Зростaння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рентaбельності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обороту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Зростaння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рентaбельності</a:t>
                      </a:r>
                      <a:r>
                        <a:rPr lang="uk-UA" sz="11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влaсного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кaпітaлу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Зростaння</a:t>
                      </a:r>
                      <a:r>
                        <a:rPr lang="uk-UA" sz="1100" b="0" spc="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рентaбельності</a:t>
                      </a:r>
                      <a:r>
                        <a:rPr lang="uk-UA" sz="1100" b="0" spc="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зaгaльного</a:t>
                      </a:r>
                      <a:r>
                        <a:rPr lang="uk-UA" sz="1100" b="0" spc="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кaпітaлу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161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Фінaнсові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Зaбезпечення</a:t>
                      </a:r>
                      <a:r>
                        <a:rPr lang="uk-UA" sz="1100" b="0" spc="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ліквідності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136144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Підвищення</a:t>
                      </a:r>
                      <a:r>
                        <a:rPr lang="uk-UA" sz="11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торгового</a:t>
                      </a:r>
                      <a:r>
                        <a:rPr lang="uk-UA" sz="11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1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кредитного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рейтингу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Зaбезпечення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сaмофінaнсувaння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06719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127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Специфічні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</a:t>
                      </a:r>
                      <a:r>
                        <a:rPr lang="uk-UA" sz="11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1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метою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отримaння</a:t>
                      </a:r>
                      <a:r>
                        <a:rPr lang="uk-UA" sz="11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пільг</a:t>
                      </a:r>
                      <a:r>
                        <a:rPr lang="uk-UA" sz="11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юридичної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особи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Нaвмисне</a:t>
                      </a:r>
                      <a:r>
                        <a:rPr lang="uk-UA" sz="1100" b="0" spc="-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бaнкрутство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метою</a:t>
                      </a:r>
                      <a:r>
                        <a:rPr lang="uk-UA" sz="11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реaлізaції</a:t>
                      </a:r>
                      <a:r>
                        <a:rPr lang="uk-UA" sz="1100" b="0" spc="-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специфічного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плaну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привaтизaції</a:t>
                      </a:r>
                      <a:r>
                        <a:rPr lang="uk-UA" sz="1100" b="0" spc="-4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комерці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aлізaції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r>
                        <a:rPr lang="uk-UA" sz="11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тa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нaвмисне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бaнкрутство</a:t>
                      </a:r>
                      <a:r>
                        <a:rPr lang="uk-UA" sz="11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як</a:t>
                      </a:r>
                      <a:r>
                        <a:rPr lang="uk-UA" sz="11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результaт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свідомого</a:t>
                      </a:r>
                      <a:r>
                        <a:rPr lang="uk-UA" sz="11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перерозпо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 ділу потоків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витрaт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 доходів між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підприємствaми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00444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63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Соціaльні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нових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робочих</a:t>
                      </a:r>
                      <a:r>
                        <a:rPr lang="uk-UA" sz="1100" b="0" spc="-3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місць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Збільшення доходів</a:t>
                      </a:r>
                      <a:r>
                        <a:rPr lang="uk-UA" sz="11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</a:t>
                      </a:r>
                      <a:r>
                        <a:rPr lang="uk-UA" sz="11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виконaння</a:t>
                      </a:r>
                      <a:r>
                        <a:rPr lang="uk-UA" sz="1100" b="0" spc="-5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соціaльних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зобов’язaнь</a:t>
                      </a:r>
                      <a:r>
                        <a:rPr lang="uk-UA" sz="11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прaцівникaм</a:t>
                      </a:r>
                      <a:r>
                        <a:rPr lang="uk-UA" sz="11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Сприяння особистому розвитку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прaцівників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підприємствa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Охоронa</a:t>
                      </a:r>
                      <a:r>
                        <a:rPr lang="uk-UA" sz="1100" b="0" spc="6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нaвколишнього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середовищa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60714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marR="635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Іміджеві</a:t>
                      </a:r>
                      <a:endParaRPr lang="uk-UA" sz="11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2533015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Зростaння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іміджу і престижу Досягнення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політичного</a:t>
                      </a:r>
                      <a:r>
                        <a:rPr lang="uk-UA" sz="11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впливу Вплив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нa</a:t>
                      </a:r>
                      <a:r>
                        <a:rPr lang="uk-UA" sz="11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суспільство Збереження сімейних </a:t>
                      </a:r>
                      <a:r>
                        <a:rPr lang="uk-UA" sz="11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трaдицій</a:t>
                      </a:r>
                      <a:endParaRPr lang="uk-UA" sz="11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4" name="Rectangle 1"/>
          <p:cNvSpPr>
            <a:spLocks noChangeArrowheads="1"/>
          </p:cNvSpPr>
          <p:nvPr/>
        </p:nvSpPr>
        <p:spPr bwMode="auto">
          <a:xfrm>
            <a:off x="2868852" y="938151"/>
            <a:ext cx="379074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Цілі діяльності підприємства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35532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0456175"/>
              </p:ext>
            </p:extLst>
          </p:nvPr>
        </p:nvGraphicFramePr>
        <p:xfrm>
          <a:off x="912827" y="1256434"/>
          <a:ext cx="7497928" cy="4307603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500564"/>
                <a:gridCol w="5997364"/>
              </a:tblGrid>
              <a:tr h="743216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Стадіï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життєвого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циклу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r>
                        <a:rPr lang="uk-UA" sz="1200" b="0" spc="-4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</a:t>
                      </a:r>
                      <a:r>
                        <a:rPr lang="uk-UA" sz="1200" b="0" spc="-5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стратегіï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підприємства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90955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Створення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56515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Виживання, формування передумов для подальшого розвитку підприємства,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обрання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перспективних напрямів діяльності, забезпечення беззбитковості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та одержання мінімального прибутку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2652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3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Ріст</a:t>
                      </a:r>
                      <a:r>
                        <a:rPr lang="uk-UA" sz="1200" b="0" spc="-1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(зростання)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Прискорене зростання обсягів продажу та прибутку, самофінансування,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диверсифікація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діяльності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2652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«Стійка»</a:t>
                      </a:r>
                      <a:r>
                        <a:rPr lang="uk-UA" sz="1200" b="0" spc="-4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зрілість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Збалансоване зростання, диверсифікація діяльності, формування портфеля 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капіталовкладень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формування іміджу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4064">
                <a:tc>
                  <a:txBody>
                    <a:bodyPr/>
                    <a:lstStyle/>
                    <a:p>
                      <a:pPr marL="0" marR="21082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«Пасивна»</a:t>
                      </a:r>
                      <a:r>
                        <a:rPr lang="uk-UA" sz="1200" b="0" spc="-55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зрі- </a:t>
                      </a: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лість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Збереження</a:t>
                      </a: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позицій,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забезпечення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середньоï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норми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доходу;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розвиток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напрямів</a:t>
                      </a:r>
                      <a:r>
                        <a:rPr lang="uk-UA" sz="1200" b="0" spc="-1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spc="-1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дія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льності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що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мають</a:t>
                      </a:r>
                      <a:r>
                        <a:rPr lang="uk-UA" sz="1200" b="0" spc="-6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</a:t>
                      </a:r>
                      <a:r>
                        <a:rPr lang="uk-UA" sz="1200" b="0" spc="-2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меті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неекономічні</a:t>
                      </a:r>
                      <a:r>
                        <a:rPr lang="uk-UA" sz="1200" b="0" spc="-3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цілі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644064"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1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Занепад</a:t>
                      </a:r>
                      <a:endParaRPr lang="uk-UA" sz="1200" b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uk-UA" sz="1200" b="0" spc="-2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Ліквідація або пошук додаткових імпульсів у діяльності підприємства шляхом </a:t>
                      </a:r>
                      <a:r>
                        <a:rPr lang="uk-UA" sz="1200" b="0" spc="-2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реор</a:t>
                      </a:r>
                      <a:r>
                        <a:rPr lang="uk-UA" sz="1200" b="0" dirty="0" err="1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ганізаціï</a:t>
                      </a:r>
                      <a:r>
                        <a:rPr lang="uk-UA" sz="1200" b="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 </a:t>
                      </a:r>
                      <a:r>
                        <a:rPr lang="uk-UA" sz="1200" b="0" dirty="0" err="1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переорієнтаціï</a:t>
                      </a:r>
                      <a:r>
                        <a:rPr lang="uk-UA" sz="1200" b="0" spc="-5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uk-UA" sz="1200" b="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виробництва</a:t>
                      </a:r>
                      <a:endParaRPr lang="uk-UA" sz="1200" b="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2205996" y="818460"/>
            <a:ext cx="503214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457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914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371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18288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2860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7432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2004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657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uk-UA" sz="1000" b="1" i="0" u="none" strike="noStrike" cap="none" normalizeH="0" baseline="0" dirty="0" smtClean="0">
                <a:ln>
                  <a:noFill/>
                </a:ln>
                <a:solidFill>
                  <a:srgbClr val="231F20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Залежність цілей та стратегій підприємства від стадії його життєвого циклу</a:t>
            </a:r>
            <a:endParaRPr kumimoji="0" lang="uk-UA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uk-UA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37720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49531"/>
            <a:ext cx="9144000" cy="55589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8054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Shape 141"/>
          <p:cNvSpPr txBox="1"/>
          <p:nvPr/>
        </p:nvSpPr>
        <p:spPr>
          <a:xfrm>
            <a:off x="248412" y="765175"/>
            <a:ext cx="8691600" cy="5472000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uk-UA" sz="2000">
                <a:latin typeface="Verdana" charset="0"/>
              </a:rPr>
              <a:t>Економічні: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розмір прибутку</a:t>
            </a:r>
            <a:r>
              <a:rPr lang="ru-RU" altLang="uk-UA" sz="2000">
                <a:latin typeface="Verdana" charset="0"/>
              </a:rPr>
              <a:t>, </a:t>
            </a:r>
            <a:r>
              <a:rPr lang="uk-UA" sz="2000">
                <a:latin typeface="Verdana" charset="0"/>
              </a:rPr>
              <a:t>виручк</a:t>
            </a:r>
            <a:r>
              <a:rPr lang="ru-RU" altLang="uk-UA" sz="2000">
                <a:latin typeface="Verdana" charset="0"/>
              </a:rPr>
              <a:t>а, </a:t>
            </a:r>
            <a:r>
              <a:rPr lang="uk-UA" sz="2000">
                <a:latin typeface="Verdana" charset="0"/>
              </a:rPr>
              <a:t>обсяг збуту</a:t>
            </a:r>
            <a:r>
              <a:rPr lang="ru-RU" altLang="uk-UA" sz="2000">
                <a:latin typeface="Verdana" charset="0"/>
              </a:rPr>
              <a:t>, 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частка ринку</a:t>
            </a:r>
            <a:endParaRPr lang="ru-RU" altLang="uk-UA" sz="2000">
              <a:latin typeface="Verdana" charset="0"/>
            </a:endParaRP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рентабельність окремих продуктів компанії, сегментів споживачів, каналів розподілу 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sz="2000">
                <a:latin typeface="Verdana" charset="0"/>
              </a:rPr>
              <a:t>тощо.</a:t>
            </a:r>
          </a:p>
          <a:p>
            <a:pPr marL="355600" marR="0" lvl="1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</a:pPr>
            <a:endParaRPr lang="uk-UA" sz="2000">
              <a:latin typeface="Verdana" charset="0"/>
            </a:endParaRPr>
          </a:p>
          <a:p>
            <a:pPr marL="355600" marR="0" lvl="0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+mj-lt"/>
              <a:buAutoNum type="arabicPeriod"/>
            </a:pPr>
            <a:r>
              <a:rPr lang="uk-UA" sz="2000">
                <a:latin typeface="Verdana" charset="0"/>
              </a:rPr>
              <a:t>Маркетингові: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>
                <a:latin typeface="Verdana" charset="0"/>
              </a:rPr>
              <a:t>ступінь задоволеності споживачів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>
                <a:latin typeface="Verdana" charset="0"/>
              </a:rPr>
              <a:t>тривалість процесу розробки нових товарів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>
                <a:latin typeface="Verdana" charset="0"/>
              </a:rPr>
              <a:t>рівень мотивації співробітників</a:t>
            </a:r>
          </a:p>
          <a:p>
            <a:pPr marL="812800" marR="0" lvl="1" indent="-45720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ru-RU" altLang="uk-UA" sz="2000">
                <a:latin typeface="Verdana" charset="0"/>
              </a:rPr>
              <a:t>тощо</a:t>
            </a:r>
          </a:p>
          <a:p>
            <a:pPr marL="355600" marR="0" lvl="1" indent="0" algn="l" rtl="0">
              <a:lnSpc>
                <a:spcPct val="100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</a:pPr>
            <a:endParaRPr lang="uk-UA" sz="2000">
              <a:latin typeface="Verdana" charset="0"/>
            </a:endParaRPr>
          </a:p>
        </p:txBody>
      </p:sp>
      <p:sp>
        <p:nvSpPr>
          <p:cNvPr id="142" name="Shape 142"/>
          <p:cNvSpPr txBox="1"/>
          <p:nvPr/>
        </p:nvSpPr>
        <p:spPr>
          <a:xfrm>
            <a:off x="362475" y="0"/>
            <a:ext cx="7945499" cy="7653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uk-UA" sz="22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Приклади показників для маркетингового контролю</a:t>
            </a:r>
            <a:endParaRPr lang="uk-UA"/>
          </a:p>
        </p:txBody>
      </p:sp>
    </p:spTree>
  </p:cSld>
  <p:clrMapOvr>
    <a:masterClrMapping/>
  </p:clrMapOvr>
  <p:transition spd="slow">
    <p:cut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252412" y="115886"/>
            <a:ext cx="8678862" cy="6445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en-US" sz="2400" b="1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Типи маркетингового контролю:</a:t>
            </a:r>
          </a:p>
        </p:txBody>
      </p:sp>
      <p:sp>
        <p:nvSpPr>
          <p:cNvPr id="149" name="Shape 149"/>
          <p:cNvSpPr txBox="1">
            <a:spLocks noGrp="1"/>
          </p:cNvSpPr>
          <p:nvPr>
            <p:ph type="subTitle" idx="1"/>
          </p:nvPr>
        </p:nvSpPr>
        <p:spPr>
          <a:xfrm>
            <a:off x="244475" y="981075"/>
            <a:ext cx="8686800" cy="54673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С</a:t>
            </a: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тратегічний контроль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. Мета - з'ясувати, чи використовує компанія всі свої можливості (на різних ринках, щодо різних товарів, у різних каналах збуту тощо) для реалізації стратегії. </a:t>
            </a:r>
          </a:p>
          <a:p>
            <a:pPr marL="8890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</a:pPr>
            <a:endParaRPr lang="en-US"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Оперативний к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онтроль</a:t>
            </a: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. </a:t>
            </a:r>
            <a:r>
              <a:rPr lang="uk-UA" alt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Мета </a:t>
            </a: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lang="uk-UA" alt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визначити, чи </a:t>
            </a:r>
            <a:r>
              <a:rPr 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дося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гн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уто 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заплановані результати (з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і збуту, прибутку, ін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ших 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показників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- за рік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/ квартал / місяць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</a:p>
          <a:p>
            <a:pPr marL="0"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онтроль прибутковості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(за різними продуктами, територіями, споживачами, сегментами, каналами збуту). </a:t>
            </a:r>
            <a:r>
              <a:rPr lang="en-US" sz="2000" b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Мета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-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визначити, де компанія втрачає кошти </a:t>
            </a: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alt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онтроль ефективності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(торгового персоналу, реклами, стимулювання збуту, розподілу тощо). Мета - оцінити ефективність маркетингових витрат </a:t>
            </a:r>
            <a:endParaRPr lang="uk-UA" altLang="en-US"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3"/>
          <a:stretch>
            <a:fillRect/>
          </a:stretch>
        </a:blipFill>
        <a:effectLst/>
      </p:bgPr>
    </p:bg>
    <p:spTree>
      <p:nvGrpSpPr>
        <p:cNvPr id="1" name="Shape 1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8" name="Shape 148"/>
          <p:cNvSpPr txBox="1">
            <a:spLocks noGrp="1"/>
          </p:cNvSpPr>
          <p:nvPr>
            <p:ph type="title"/>
          </p:nvPr>
        </p:nvSpPr>
        <p:spPr>
          <a:xfrm>
            <a:off x="252412" y="115886"/>
            <a:ext cx="8678862" cy="644524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b" anchorCtr="0">
            <a:no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Verdana"/>
              <a:buNone/>
            </a:pPr>
            <a:r>
              <a:rPr lang="uk-UA" sz="2400" b="1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Стратегічний контроль</a:t>
            </a:r>
            <a:endParaRPr lang="uk-UA"/>
          </a:p>
        </p:txBody>
      </p:sp>
      <p:sp>
        <p:nvSpPr>
          <p:cNvPr id="149" name="Shape 149"/>
          <p:cNvSpPr txBox="1">
            <a:spLocks noGrp="1"/>
          </p:cNvSpPr>
          <p:nvPr>
            <p:ph type="subTitle" idx="1"/>
          </p:nvPr>
        </p:nvSpPr>
        <p:spPr>
          <a:xfrm>
            <a:off x="231140" y="875030"/>
            <a:ext cx="8686800" cy="5467350"/>
          </a:xfrm>
          <a:prstGeom prst="rect">
            <a:avLst/>
          </a:prstGeom>
          <a:noFill/>
          <a:ln>
            <a:noFill/>
          </a:ln>
        </p:spPr>
        <p:txBody>
          <a:bodyPr lIns="0" tIns="0" rIns="0" bIns="0" anchor="t" anchorCtr="0">
            <a:noAutofit/>
          </a:bodyPr>
          <a:lstStyle/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sz="2000" i="1">
                <a:latin typeface="Verdana"/>
                <a:ea typeface="Verdana"/>
                <a:cs typeface="Verdana"/>
                <a:sym typeface="Verdana"/>
              </a:rPr>
              <a:t> Аналіз ефективності маркетингового управління в компанії</a:t>
            </a:r>
          </a:p>
          <a:p>
            <a:pPr marL="971550" marR="0" lvl="2" indent="-3429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§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Основні характеристики: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Спрямованість на покупця  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Інтегрована організація маркетингу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Адекватність марктетингової інформації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Стратегічна орієнтація</a:t>
            </a:r>
          </a:p>
          <a:p>
            <a:pPr marL="1543050" marR="0" lvl="3" indent="-457200" algn="l" rtl="0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>
                <a:srgbClr val="C00000"/>
              </a:buClr>
              <a:buSzPct val="80000"/>
              <a:buFont typeface="+mj-lt"/>
              <a:buAutoNum type="arabicPeriod"/>
            </a:pP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Операційна ефективність</a:t>
            </a: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r>
              <a:rPr lang="uk-UA" sz="2000" i="1">
                <a:latin typeface="Verdana"/>
                <a:ea typeface="Verdana"/>
                <a:cs typeface="Verdana"/>
                <a:sym typeface="Verdana"/>
              </a:rPr>
              <a:t>Маркетинговий аудит </a:t>
            </a: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- </a:t>
            </a:r>
            <a:endParaRPr lang="uk-UA" altLang="en-US" sz="2000" i="1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оцінка маркетингової діяльності, що охоплює тривалий часовий період і узгоджує елементи комплексу маркетингу з факторами зовнішнього середовища; </a:t>
            </a:r>
            <a:endParaRPr lang="uk-UA" altLang="en-US" sz="2000" b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передбачає</a:t>
            </a: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всебічний,</a:t>
            </a:r>
            <a:r>
              <a:rPr lang="uk-UA" altLang="en-US" sz="2000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комплексн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ий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періодичн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ий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аналіз компанією її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зовнішнього середовища, цілей, стратегі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й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, окремих видів маркетингової діяльності. </a:t>
            </a:r>
          </a:p>
          <a:p>
            <a:pPr marL="342900" marR="0" indent="-342900" algn="l" rtl="0">
              <a:lnSpc>
                <a:spcPct val="100000"/>
              </a:lnSpc>
              <a:spcBef>
                <a:spcPts val="600"/>
              </a:spcBef>
              <a:buClr>
                <a:srgbClr val="C00000"/>
              </a:buClr>
              <a:buFont typeface="Wingdings" charset="0"/>
              <a:buChar char="§"/>
            </a:pP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Відмінність від контролю: аналіз процес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у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розробки та реалізації маркетингових рішень, а не їхні</a:t>
            </a:r>
            <a:r>
              <a:rPr lang="ru-RU" altLang="en-US" sz="2000">
                <a:latin typeface="Verdana"/>
                <a:ea typeface="Verdana"/>
                <a:cs typeface="Verdana"/>
                <a:sym typeface="Verdana"/>
              </a:rPr>
              <a:t>х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результат</a:t>
            </a:r>
            <a:r>
              <a:rPr lang="uk-UA" sz="2000">
                <a:latin typeface="Verdana"/>
                <a:ea typeface="Verdana"/>
                <a:cs typeface="Verdana"/>
                <a:sym typeface="Verdana"/>
              </a:rPr>
              <a:t>ів;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орієнтований на майбутн</a:t>
            </a: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є, а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не на минуле (як контроль).</a:t>
            </a:r>
          </a:p>
          <a:p>
            <a:pPr marL="0" marR="0" lvl="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lang="uk-UA" sz="2000" i="1">
              <a:latin typeface="Verdana"/>
              <a:ea typeface="Verdana"/>
              <a:cs typeface="Verdana"/>
              <a:sym typeface="Verdana"/>
            </a:endParaRPr>
          </a:p>
          <a:p>
            <a:pPr marL="457200" marR="0" lvl="0" indent="-368300" algn="l" rtl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>
                <a:srgbClr val="C00000"/>
              </a:buClr>
              <a:buSzPct val="80000"/>
              <a:buFont typeface="Wingdings" charset="0"/>
              <a:buChar char="q"/>
            </a:pPr>
            <a:endParaRPr sz="2000"/>
          </a:p>
        </p:txBody>
      </p:sp>
    </p:spTree>
  </p:cSld>
  <p:clrMapOvr>
    <a:masterClrMapping/>
  </p:clrMapOvr>
  <p:transition spd="slow">
    <p:cut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/>
        </p:nvSpPr>
        <p:spPr>
          <a:xfrm>
            <a:off x="347975" y="0"/>
            <a:ext cx="8525399" cy="10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Оперативний контроль маркетингу</a:t>
            </a:r>
          </a:p>
        </p:txBody>
      </p:sp>
      <p:sp>
        <p:nvSpPr>
          <p:cNvPr id="164" name="Shape 164"/>
          <p:cNvSpPr txBox="1"/>
          <p:nvPr/>
        </p:nvSpPr>
        <p:spPr>
          <a:xfrm>
            <a:off x="245110" y="981710"/>
            <a:ext cx="8891905" cy="547179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260350" marR="0" lvl="0" indent="-27813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Verdana"/>
              <a:buChar char="■"/>
            </a:pPr>
            <a:r>
              <a:rPr lang="en-US" sz="2000" b="1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Оперативний  контроль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- </a:t>
            </a:r>
            <a:r>
              <a:rPr lang="en-US" sz="2000" b="0" i="1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аналіз показників за місяць, квартал, рік</a:t>
            </a:r>
            <a:r>
              <a:rPr lang="en-US" sz="2000" i="1">
                <a:latin typeface="Verdana"/>
                <a:ea typeface="Verdana"/>
                <a:cs typeface="Verdana"/>
                <a:sym typeface="Verdana"/>
              </a:rPr>
              <a:t> 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 (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аналіз збуту, частки ринку, прибутковості, неекономічних показників (якість товару, ставлення до марки, конкурентоспроможність продукції </a:t>
            </a:r>
            <a:r>
              <a:rPr lang="uk-UA" alt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тощо</a:t>
            </a:r>
            <a:r>
              <a:rPr lang="en-US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)</a:t>
            </a:r>
            <a:r>
              <a:rPr lang="en-US" sz="2000">
                <a:latin typeface="Verdana"/>
                <a:ea typeface="Verdana"/>
                <a:cs typeface="Verdana"/>
                <a:sym typeface="Verdana"/>
              </a:rPr>
              <a:t>.</a:t>
            </a:r>
          </a:p>
          <a:p>
            <a:pPr marL="260350" marR="0" lvl="0" indent="-27813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Verdana"/>
              <a:buChar char="■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Процес: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Топ-менеджмент встановлює цілі щодо прибутку і обсягу продажів на рік</a:t>
            </a:r>
          </a:p>
          <a:p>
            <a:pPr marL="1239520" marR="0" lvl="2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Для кожного подальшого рівня управління ці цілі конкретизуються різними показниками</a:t>
            </a:r>
          </a:p>
          <a:p>
            <a:pPr marL="1239520" marR="0" lvl="2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§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Кожен менеджер товару / регіонального ринку / сегменту керується певною метою щодо збуту і витрат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Встановлення керівництвом цілей на найближчий місяць та квартал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Контроль ринкової діяльності 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Аналіз відхилень</a:t>
            </a:r>
          </a:p>
          <a:p>
            <a:pPr marL="782320" marR="0" lvl="1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80000"/>
              <a:buFont typeface="Wingdings" charset="0"/>
              <a:buChar char="q"/>
            </a:pPr>
            <a:r>
              <a:rPr lang="uk-UA" altLang="en-US" sz="2000">
                <a:latin typeface="Verdana"/>
                <a:ea typeface="Verdana"/>
                <a:cs typeface="Verdana"/>
                <a:sym typeface="Verdana"/>
              </a:rPr>
              <a:t>Вживання коригувальних заходів для скорочення розбіжностей між цільовими і фактичними показниками.</a:t>
            </a:r>
          </a:p>
          <a:p>
            <a:pPr marR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None/>
            </a:pPr>
            <a:endParaRPr sz="2000">
              <a:latin typeface="Verdana"/>
              <a:ea typeface="Verdana"/>
              <a:cs typeface="Verdana"/>
              <a:sym typeface="Verdana"/>
            </a:endParaRPr>
          </a:p>
          <a:p>
            <a: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</a:pPr>
            <a:endParaRPr sz="2000" b="0" i="0" u="none" strike="noStrike" cap="none" baseline="0">
              <a:solidFill>
                <a:srgbClr val="000000"/>
              </a:solidFill>
              <a:latin typeface="Verdana"/>
              <a:ea typeface="Verdana"/>
              <a:cs typeface="Verdana"/>
              <a:sym typeface="Verdana"/>
            </a:endParaRPr>
          </a:p>
        </p:txBody>
      </p:sp>
    </p:spTree>
  </p:cSld>
  <p:clrMapOvr>
    <a:masterClrMapping/>
  </p:clrMapOvr>
  <p:transition spd="slow">
    <p:cut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" name="Shape 163"/>
          <p:cNvSpPr txBox="1"/>
          <p:nvPr/>
        </p:nvSpPr>
        <p:spPr>
          <a:xfrm>
            <a:off x="347975" y="0"/>
            <a:ext cx="8525399" cy="10875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uk-UA" sz="2400" b="1">
                <a:solidFill>
                  <a:schemeClr val="dk1"/>
                </a:solidFill>
                <a:latin typeface="Verdana"/>
                <a:ea typeface="Verdana"/>
                <a:cs typeface="Verdana"/>
                <a:sym typeface="Verdana"/>
              </a:rPr>
              <a:t>Контроль ефективності</a:t>
            </a:r>
            <a:endParaRPr lang="uk-UA"/>
          </a:p>
        </p:txBody>
      </p:sp>
      <p:sp>
        <p:nvSpPr>
          <p:cNvPr id="164" name="Shape 164"/>
          <p:cNvSpPr txBox="1"/>
          <p:nvPr/>
        </p:nvSpPr>
        <p:spPr>
          <a:xfrm>
            <a:off x="129540" y="825500"/>
            <a:ext cx="8965565" cy="5471795"/>
          </a:xfrm>
          <a:prstGeom prst="rect">
            <a:avLst/>
          </a:prstGeom>
          <a:noFill/>
          <a:ln>
            <a:noFill/>
          </a:ln>
        </p:spPr>
        <p:txBody>
          <a:bodyPr lIns="90000" tIns="46800" rIns="90000" bIns="46800" anchor="t" anchorCtr="0">
            <a:noAutofit/>
          </a:bodyPr>
          <a:lstStyle/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торгового персоналу:</a:t>
            </a:r>
          </a:p>
          <a:p>
            <a:pPr marL="407035" marR="0" lvl="1" indent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сер</a:t>
            </a:r>
            <a:r>
              <a:rPr lang="ru-RU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едня 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кількість контактів на 1 торгового представника </a:t>
            </a:r>
            <a:r>
              <a:rPr lang="ru-RU" alt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в</a:t>
            </a: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день; сер.тривалість 1 контакту; сер.прибуток на 1 контакт; сер.витрати на 1 контакт; % замовлень на 1 контакт; кількість нових і втрачених покупців за період; витрати на утримання торгового персоналу у % від обсягу продажу</a:t>
            </a:r>
          </a:p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реклами:</a:t>
            </a:r>
          </a:p>
          <a:p>
            <a:pPr marL="349250" marR="0" lvl="1" indent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витрати на охоплення 1000 цільових покупців ч/з певний рекламний носій; % аудиторії, що переглянула / прочитала рекламне звернення; кількість запитів, зумовлених рекламою </a:t>
            </a:r>
          </a:p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стимулювання збуту:</a:t>
            </a:r>
          </a:p>
          <a:p>
            <a:pPr marL="377825" marR="0" lvl="1" indent="0" algn="l" defTabSz="0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  <a:tabLst>
                <a:tab pos="179070" algn="l"/>
              </a:tabLst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% продажів, здійснених у межах спецпропозиції, в загальному обсязі збуту; % повернених купонів; кількість запитів, викликаних демонстрацією</a:t>
            </a:r>
          </a:p>
          <a:p>
            <a:pPr marL="325120" marR="0" lvl="0" indent="-34290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Wingdings" charset="0"/>
              <a:buChar char="q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Ефективність розподілу:</a:t>
            </a:r>
          </a:p>
          <a:p>
            <a:pPr marL="349250" marR="0" lvl="1" indent="0" algn="l" rtl="0">
              <a:lnSpc>
                <a:spcPct val="95000"/>
              </a:lnSpc>
              <a:spcBef>
                <a:spcPts val="500"/>
              </a:spcBef>
              <a:spcAft>
                <a:spcPts val="0"/>
              </a:spcAft>
              <a:buClr>
                <a:srgbClr val="CC0000"/>
              </a:buClr>
              <a:buSzPct val="100000"/>
              <a:buFont typeface="Arial" charset="0"/>
              <a:buChar char="•"/>
            </a:pPr>
            <a:r>
              <a:rPr lang="uk-UA" sz="2000" b="0" i="0" u="none" strike="noStrike" cap="none" baseline="0">
                <a:solidFill>
                  <a:srgbClr val="000000"/>
                </a:solidFill>
                <a:latin typeface="Verdana"/>
                <a:ea typeface="Verdana"/>
                <a:cs typeface="Verdana"/>
                <a:sym typeface="Verdana"/>
              </a:rPr>
              <a:t> витрати на логістику у % до обсягу продажу; % вчасно доставлених замовлень; терміни постачання від розміщення замовлення; терміни оплати після доставки тощо.</a:t>
            </a:r>
          </a:p>
        </p:txBody>
      </p:sp>
    </p:spTree>
  </p:cSld>
  <p:clrMapOvr>
    <a:masterClrMapping/>
  </p:clrMapOvr>
  <p:transition spd="slow">
    <p:cut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64231" y="466749"/>
            <a:ext cx="7901797" cy="11741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6680" indent="181610" algn="ctr">
              <a:lnSpc>
                <a:spcPct val="95000"/>
              </a:lnSpc>
            </a:pPr>
            <a:r>
              <a:rPr lang="uk-UA" sz="1800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2. Маркетинговий аудит.</a:t>
            </a:r>
          </a:p>
          <a:p>
            <a:pPr marL="132080" marR="106680" indent="181610" algn="just">
              <a:lnSpc>
                <a:spcPct val="95000"/>
              </a:lnSpc>
            </a:pP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 лат.</a:t>
            </a:r>
            <a:r>
              <a:rPr lang="uk-UA" i="1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i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</a:t>
            </a:r>
            <a:r>
              <a:rPr lang="uk-UA" i="1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audit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— означає слухати когось, одержувати інформацію. Більш відомим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поняття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«аудит»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є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сфері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бухгалтерського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обліку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та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фінансової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звітності,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адже аудит знають насамперед як засіб перевірки бухгалтерії підприємства і підтвердження повноти й достовірності сформованих нею фінансових звітів.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34836" y="1937808"/>
            <a:ext cx="7815533" cy="15250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2080" marR="106680" indent="181610" algn="just">
              <a:lnSpc>
                <a:spcPct val="95000"/>
              </a:lnSpc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Маркетинговий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полягає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виробленні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рекомендацій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вдосконалення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кетингової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діяльності. Висновок, що складається після закінчення даного виду аудиту, відрізняється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від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фінансового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аудиторського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висновку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і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представляється</a:t>
            </a:r>
            <a:r>
              <a:rPr lang="uk-UA" spc="-2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формі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звіту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 </a:t>
            </a:r>
            <a: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/>
            </a:r>
            <a:br>
              <a:rPr lang="uk-UA" sz="1800" dirty="0">
                <a:latin typeface="Times New Roman" panose="02020603050405020304" pitchFamily="18" charset="0"/>
                <a:ea typeface="Times New Roman" panose="02020603050405020304" pitchFamily="18" charset="0"/>
              </a:rPr>
            </a:b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описом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сфери аудиту, виявлених фактів («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post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») і рекомендацій для керівництва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щодо</a:t>
            </a:r>
            <a:r>
              <a:rPr lang="uk-UA" spc="-5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підвищення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ефективності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функціонування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підприємства. Ще одна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особливість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даного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аудиту полягає в тому, що він направлений на перспективу («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ante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»), а </a:t>
            </a:r>
            <a:r>
              <a:rPr lang="uk-UA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традиційний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 фінансової звітності орієнтований на оцінку правильності віддзеркалення минулих подій («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ex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post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»).</a:t>
            </a:r>
            <a:endParaRPr lang="uk-UA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4231" y="3900425"/>
            <a:ext cx="7884543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13690" marR="536575"/>
            <a:r>
              <a:rPr lang="uk-UA" b="1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Коли</a:t>
            </a:r>
            <a:r>
              <a:rPr lang="uk-UA" b="1" spc="-40" dirty="0" smtClean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потрібен</a:t>
            </a:r>
            <a:r>
              <a:rPr lang="uk-UA" b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маркетинговий</a:t>
            </a:r>
            <a:r>
              <a:rPr lang="uk-UA" b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b="1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аудит</a:t>
            </a:r>
            <a:r>
              <a:rPr lang="uk-UA" b="1" spc="-4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на</a:t>
            </a:r>
            <a:r>
              <a:rPr lang="uk-UA" spc="-4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практиці? </a:t>
            </a:r>
            <a:endParaRPr lang="uk-UA" sz="18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у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компанії</a:t>
            </a:r>
            <a:r>
              <a:rPr lang="uk-UA" spc="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є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відділ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маркетингу,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але</a:t>
            </a:r>
            <a:r>
              <a:rPr lang="uk-UA" spc="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ніхто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знає,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чим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він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займається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</a:t>
            </a:r>
            <a:r>
              <a:rPr lang="uk-UA" spc="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навіщо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існує;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315" lvl="0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асортимент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товарів</a:t>
            </a:r>
            <a:r>
              <a:rPr lang="uk-UA" spc="1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чи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продукції</a:t>
            </a:r>
            <a:r>
              <a:rPr lang="uk-UA" spc="1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підприємства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змінюється</a:t>
            </a:r>
            <a:r>
              <a:rPr lang="uk-UA" spc="1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стихійно,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складі</a:t>
            </a:r>
            <a:r>
              <a:rPr lang="uk-UA" spc="1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є неліквідні запаси, а «ходового» товару не вистачає;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lvl="0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785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є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необхідність</a:t>
            </a:r>
            <a:r>
              <a:rPr lang="uk-UA" spc="7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суттєво</a:t>
            </a:r>
            <a:r>
              <a:rPr lang="uk-UA" spc="8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збільшити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обсяг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продажів,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</a:t>
            </a:r>
            <a:r>
              <a:rPr lang="uk-UA" spc="7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підприємство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втомилось</a:t>
            </a:r>
            <a:r>
              <a:rPr lang="uk-UA" spc="8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від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132080"/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«цінових</a:t>
            </a:r>
            <a:r>
              <a:rPr lang="uk-UA" spc="-3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війн»</a:t>
            </a:r>
            <a:r>
              <a:rPr lang="uk-UA" spc="-3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з</a:t>
            </a:r>
            <a:r>
              <a:rPr lang="uk-UA" spc="-25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конкурентами;</a:t>
            </a:r>
            <a:endParaRPr lang="uk-UA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marR="107315" lvl="0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інформації</a:t>
            </a:r>
            <a:r>
              <a:rPr lang="uk-UA" spc="18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зовнішнє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середовище</a:t>
            </a:r>
            <a:r>
              <a:rPr lang="uk-UA" spc="19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занадто</a:t>
            </a:r>
            <a:r>
              <a:rPr lang="uk-UA" spc="19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багато</a:t>
            </a:r>
            <a:r>
              <a:rPr lang="uk-UA" spc="19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або</a:t>
            </a:r>
            <a:r>
              <a:rPr lang="uk-UA" spc="19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навпаки</a:t>
            </a:r>
            <a:r>
              <a:rPr lang="uk-UA" spc="19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її</a:t>
            </a:r>
            <a:r>
              <a:rPr lang="uk-UA" spc="20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завжди</a:t>
            </a:r>
            <a:r>
              <a:rPr lang="uk-UA" spc="19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 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вистачає;</a:t>
            </a:r>
            <a:endParaRPr lang="uk-UA" sz="1800" dirty="0"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  <a:p>
            <a:pPr marL="342900" marR="107315" lvl="0">
              <a:buClr>
                <a:srgbClr val="231F20"/>
              </a:buClr>
              <a:buSzPts val="1000"/>
              <a:buFont typeface="Wingdings" panose="05000000000000000000" pitchFamily="2" charset="2"/>
              <a:buChar char=""/>
              <a:tabLst>
                <a:tab pos="438150" algn="l"/>
              </a:tabLst>
            </a:pP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виконуються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й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не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справджуються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плани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й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прогнози</a:t>
            </a:r>
            <a:r>
              <a:rPr lang="uk-UA" spc="-10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підприємства</a:t>
            </a:r>
            <a:r>
              <a:rPr lang="uk-UA" spc="-1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щодо</a:t>
            </a:r>
            <a:r>
              <a:rPr lang="uk-UA" spc="-5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 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закупі- </a:t>
            </a:r>
            <a:r>
              <a:rPr lang="uk-UA" dirty="0" err="1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вель</a:t>
            </a:r>
            <a:r>
              <a:rPr lang="uk-UA" dirty="0">
                <a:solidFill>
                  <a:srgbClr val="231F20"/>
                </a:solidFill>
                <a:latin typeface="Times New Roman" panose="02020603050405020304" pitchFamily="18" charset="0"/>
                <a:ea typeface="Wingdings" panose="05000000000000000000" pitchFamily="2" charset="2"/>
                <a:cs typeface="Wingdings" panose="05000000000000000000" pitchFamily="2" charset="2"/>
              </a:rPr>
              <a:t>, продажів й фінансових результатів.</a:t>
            </a:r>
            <a:endParaRPr lang="uk-UA" sz="1800" spc="0" dirty="0">
              <a:effectLst/>
              <a:latin typeface="Times New Roman" panose="02020603050405020304" pitchFamily="18" charset="0"/>
              <a:ea typeface="Wingdings" panose="05000000000000000000" pitchFamily="2" charset="2"/>
              <a:cs typeface="Wingdings" panose="05000000000000000000" pitchFamily="2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020245135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Theme">
  <a:themeElements>
    <a:clrScheme name="nul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CC99"/>
      </a:accent4>
      <a:accent5>
        <a:srgbClr val="3333CC"/>
      </a:accent5>
      <a:accent6>
        <a:srgbClr val="FFFFFF"/>
      </a:accent6>
      <a:hlink>
        <a:srgbClr val="CCCCFF"/>
      </a:hlink>
      <a:folHlink>
        <a:srgbClr val="B2B2B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240</TotalTime>
  <Words>5442</Words>
  <Application>Microsoft Office PowerPoint</Application>
  <PresentationFormat>Экран (4:3)</PresentationFormat>
  <Paragraphs>619</Paragraphs>
  <Slides>33</Slides>
  <Notes>8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2</vt:i4>
      </vt:variant>
      <vt:variant>
        <vt:lpstr>Заголовки слайдов</vt:lpstr>
      </vt:variant>
      <vt:variant>
        <vt:i4>33</vt:i4>
      </vt:variant>
    </vt:vector>
  </HeadingPairs>
  <TitlesOfParts>
    <vt:vector size="42" baseType="lpstr">
      <vt:lpstr>Arial</vt:lpstr>
      <vt:lpstr>Arial MT</vt:lpstr>
      <vt:lpstr>Symbol</vt:lpstr>
      <vt:lpstr>Tahoma</vt:lpstr>
      <vt:lpstr>Times New Roman</vt:lpstr>
      <vt:lpstr>Verdana</vt:lpstr>
      <vt:lpstr>Wingdings</vt:lpstr>
      <vt:lpstr>Custom Theme</vt:lpstr>
      <vt:lpstr>Custom Theme</vt:lpstr>
      <vt:lpstr>Презентация PowerPoint</vt:lpstr>
      <vt:lpstr>Презентация PowerPoint</vt:lpstr>
      <vt:lpstr>Презентация PowerPoint</vt:lpstr>
      <vt:lpstr>Презентация PowerPoint</vt:lpstr>
      <vt:lpstr>Типи маркетингового контролю:</vt:lpstr>
      <vt:lpstr>Стратегічний контроль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Пащенко Ольга Петрівна</dc:creator>
  <cp:lastModifiedBy>Пащенко Ольга Петрівна</cp:lastModifiedBy>
  <cp:revision>53</cp:revision>
  <dcterms:created xsi:type="dcterms:W3CDTF">2016-05-07T19:03:00Z</dcterms:created>
  <dcterms:modified xsi:type="dcterms:W3CDTF">2025-04-03T09:35:28Z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1049-10.1.0.5490</vt:lpwstr>
  </property>
</Properties>
</file>