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9" r:id="rId5"/>
    <p:sldId id="270" r:id="rId6"/>
    <p:sldId id="271" r:id="rId7"/>
    <p:sldId id="272" r:id="rId8"/>
    <p:sldId id="273" r:id="rId9"/>
    <p:sldId id="274" r:id="rId10"/>
    <p:sldId id="275" r:id="rId11"/>
    <p:sldId id="276" r:id="rId12"/>
    <p:sldId id="257" r:id="rId13"/>
    <p:sldId id="258" r:id="rId14"/>
    <p:sldId id="277" r:id="rId15"/>
    <p:sldId id="259" r:id="rId16"/>
    <p:sldId id="260" r:id="rId17"/>
    <p:sldId id="261" r:id="rId18"/>
    <p:sldId id="262" r:id="rId19"/>
    <p:sldId id="263" r:id="rId20"/>
    <p:sldId id="264" r:id="rId21"/>
    <p:sldId id="266"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53C52F2-2E3D-490E-A486-DA09566475B3}" type="datetimeFigureOut">
              <a:rPr lang="uk-UA" smtClean="0"/>
              <a:t>23.04.2025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04D1E1-C220-4948-AABF-B99DC7E0A11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044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3C52F2-2E3D-490E-A486-DA09566475B3}" type="datetimeFigureOut">
              <a:rPr lang="uk-UA" smtClean="0"/>
              <a:t>23.04.2025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968613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3C52F2-2E3D-490E-A486-DA09566475B3}" type="datetimeFigureOut">
              <a:rPr lang="uk-UA" smtClean="0"/>
              <a:t>23.04.2025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48351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3C52F2-2E3D-490E-A486-DA09566475B3}" type="datetimeFigureOut">
              <a:rPr lang="uk-UA" smtClean="0"/>
              <a:t>23.04.2025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335241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53C52F2-2E3D-490E-A486-DA09566475B3}" type="datetimeFigureOut">
              <a:rPr lang="uk-UA" smtClean="0"/>
              <a:t>23.04.2025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0804D1E1-C220-4948-AABF-B99DC7E0A11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40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53C52F2-2E3D-490E-A486-DA09566475B3}" type="datetimeFigureOut">
              <a:rPr lang="uk-UA" smtClean="0"/>
              <a:t>23.04.2025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365712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53C52F2-2E3D-490E-A486-DA09566475B3}" type="datetimeFigureOut">
              <a:rPr lang="uk-UA" smtClean="0"/>
              <a:t>23.04.2025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365528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53C52F2-2E3D-490E-A486-DA09566475B3}" type="datetimeFigureOut">
              <a:rPr lang="uk-UA" smtClean="0"/>
              <a:t>23.04.2025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394643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53C52F2-2E3D-490E-A486-DA09566475B3}" type="datetimeFigureOut">
              <a:rPr lang="uk-UA" smtClean="0"/>
              <a:t>23.04.2025</a:t>
            </a:fld>
            <a:endParaRPr lang="uk-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uk-UA"/>
          </a:p>
        </p:txBody>
      </p:sp>
      <p:sp>
        <p:nvSpPr>
          <p:cNvPr id="9" name="Slide Number Placeholder 8"/>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56956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53C52F2-2E3D-490E-A486-DA09566475B3}" type="datetimeFigureOut">
              <a:rPr lang="uk-UA" smtClean="0"/>
              <a:t>23.04.2025</a:t>
            </a:fld>
            <a:endParaRPr lang="uk-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04D1E1-C220-4948-AABF-B99DC7E0A118}" type="slidenum">
              <a:rPr lang="uk-UA" smtClean="0"/>
              <a:t>‹#›</a:t>
            </a:fld>
            <a:endParaRPr lang="uk-UA"/>
          </a:p>
        </p:txBody>
      </p:sp>
    </p:spTree>
    <p:extLst>
      <p:ext uri="{BB962C8B-B14F-4D97-AF65-F5344CB8AC3E}">
        <p14:creationId xmlns:p14="http://schemas.microsoft.com/office/powerpoint/2010/main" val="50448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53C52F2-2E3D-490E-A486-DA09566475B3}" type="datetimeFigureOut">
              <a:rPr lang="uk-UA" smtClean="0"/>
              <a:t>23.04.2025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0804D1E1-C220-4948-AABF-B99DC7E0A118}" type="slidenum">
              <a:rPr lang="uk-UA" smtClean="0"/>
              <a:t>‹#›</a:t>
            </a:fld>
            <a:endParaRPr lang="uk-UA"/>
          </a:p>
        </p:txBody>
      </p:sp>
    </p:spTree>
    <p:extLst>
      <p:ext uri="{BB962C8B-B14F-4D97-AF65-F5344CB8AC3E}">
        <p14:creationId xmlns:p14="http://schemas.microsoft.com/office/powerpoint/2010/main" val="389977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53C52F2-2E3D-490E-A486-DA09566475B3}" type="datetimeFigureOut">
              <a:rPr lang="uk-UA" smtClean="0"/>
              <a:t>23.04.2025</a:t>
            </a:fld>
            <a:endParaRPr lang="uk-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uk-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804D1E1-C220-4948-AABF-B99DC7E0A118}" type="slidenum">
              <a:rPr lang="uk-UA" smtClean="0"/>
              <a:t>‹#›</a:t>
            </a:fld>
            <a:endParaRPr lang="uk-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2820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b="1" dirty="0" err="1" smtClean="0"/>
              <a:t>ТЕМА.Бренд</a:t>
            </a:r>
            <a:r>
              <a:rPr lang="uk-UA" b="1" dirty="0" smtClean="0"/>
              <a:t>-стратегії підприємства</a:t>
            </a:r>
            <a:br>
              <a:rPr lang="uk-UA" b="1" dirty="0" smtClean="0"/>
            </a:br>
            <a:r>
              <a:rPr lang="uk-UA" b="1" dirty="0" smtClean="0"/>
              <a:t> </a:t>
            </a:r>
            <a:r>
              <a:rPr lang="uk-UA" dirty="0" smtClean="0"/>
              <a:t/>
            </a:r>
            <a:br>
              <a:rPr lang="uk-UA" dirty="0" smtClean="0"/>
            </a:br>
            <a:endParaRPr lang="uk-UA" dirty="0"/>
          </a:p>
        </p:txBody>
      </p:sp>
      <p:sp>
        <p:nvSpPr>
          <p:cNvPr id="3" name="Подзаголовок 2"/>
          <p:cNvSpPr>
            <a:spLocks noGrp="1"/>
          </p:cNvSpPr>
          <p:nvPr>
            <p:ph type="subTitle" idx="1"/>
          </p:nvPr>
        </p:nvSpPr>
        <p:spPr>
          <a:xfrm>
            <a:off x="1524000" y="3509963"/>
            <a:ext cx="9144000" cy="1747837"/>
          </a:xfrm>
        </p:spPr>
        <p:txBody>
          <a:bodyPr>
            <a:normAutofit fontScale="25000" lnSpcReduction="20000"/>
          </a:bodyPr>
          <a:lstStyle/>
          <a:p>
            <a:r>
              <a:rPr lang="uk-UA" dirty="0"/>
              <a:t> </a:t>
            </a:r>
          </a:p>
          <a:p>
            <a:pPr marL="1600200" lvl="1" indent="-1143000" algn="l">
              <a:buFont typeface="+mj-lt"/>
              <a:buAutoNum type="arabicPeriod"/>
            </a:pPr>
            <a:r>
              <a:rPr lang="uk-UA" sz="7200" dirty="0">
                <a:latin typeface="Times New Roman" panose="02020603050405020304" pitchFamily="18" charset="0"/>
                <a:cs typeface="Times New Roman" panose="02020603050405020304" pitchFamily="18" charset="0"/>
              </a:rPr>
              <a:t>Структура бренд-стратегії.</a:t>
            </a:r>
          </a:p>
          <a:p>
            <a:pPr marL="1600200" lvl="1" indent="-1143000" algn="l">
              <a:buFont typeface="+mj-lt"/>
              <a:buAutoNum type="arabicPeriod"/>
            </a:pPr>
            <a:r>
              <a:rPr lang="uk-UA" sz="7200" dirty="0">
                <a:latin typeface="Times New Roman" panose="02020603050405020304" pitchFamily="18" charset="0"/>
                <a:cs typeface="Times New Roman" panose="02020603050405020304" pitchFamily="18" charset="0"/>
              </a:rPr>
              <a:t>Портфель брендів.</a:t>
            </a:r>
          </a:p>
          <a:p>
            <a:pPr marL="1600200" lvl="1" indent="-1143000" algn="l">
              <a:buFont typeface="+mj-lt"/>
              <a:buAutoNum type="arabicPeriod"/>
            </a:pPr>
            <a:r>
              <a:rPr lang="uk-UA" sz="7200" dirty="0">
                <a:latin typeface="Times New Roman" panose="02020603050405020304" pitchFamily="18" charset="0"/>
                <a:cs typeface="Times New Roman" panose="02020603050405020304" pitchFamily="18" charset="0"/>
              </a:rPr>
              <a:t>Управління </a:t>
            </a:r>
            <a:r>
              <a:rPr lang="uk-UA" sz="7200" dirty="0" err="1">
                <a:latin typeface="Times New Roman" panose="02020603050405020304" pitchFamily="18" charset="0"/>
                <a:cs typeface="Times New Roman" panose="02020603050405020304" pitchFamily="18" charset="0"/>
              </a:rPr>
              <a:t>брендовим</a:t>
            </a:r>
            <a:r>
              <a:rPr lang="uk-UA" sz="7200" dirty="0">
                <a:latin typeface="Times New Roman" panose="02020603050405020304" pitchFamily="18" charset="0"/>
                <a:cs typeface="Times New Roman" panose="02020603050405020304" pitchFamily="18" charset="0"/>
              </a:rPr>
              <a:t> портфелем.</a:t>
            </a:r>
          </a:p>
          <a:p>
            <a:pPr marL="1600200" lvl="1" indent="-1143000" algn="l">
              <a:buFont typeface="+mj-lt"/>
              <a:buAutoNum type="arabicPeriod"/>
            </a:pPr>
            <a:r>
              <a:rPr lang="uk-UA" sz="7200" dirty="0">
                <a:latin typeface="Times New Roman" panose="02020603050405020304" pitchFamily="18" charset="0"/>
                <a:cs typeface="Times New Roman" panose="02020603050405020304" pitchFamily="18" charset="0"/>
              </a:rPr>
              <a:t>Стратегії створення нових брендів.</a:t>
            </a:r>
          </a:p>
          <a:p>
            <a:pPr marL="1600200" lvl="1" indent="-1143000" algn="l">
              <a:buFont typeface="+mj-lt"/>
              <a:buAutoNum type="arabicPeriod"/>
            </a:pPr>
            <a:r>
              <a:rPr lang="uk-UA" sz="7200" dirty="0">
                <a:latin typeface="Times New Roman" panose="02020603050405020304" pitchFamily="18" charset="0"/>
                <a:cs typeface="Times New Roman" panose="02020603050405020304" pitchFamily="18" charset="0"/>
              </a:rPr>
              <a:t>Стратегії зростання брендів.</a:t>
            </a:r>
          </a:p>
          <a:p>
            <a:pPr marL="1600200" lvl="1" indent="-1143000" algn="l">
              <a:buFont typeface="+mj-lt"/>
              <a:buAutoNum type="arabicPeriod"/>
            </a:pPr>
            <a:r>
              <a:rPr lang="uk-UA" sz="7200" dirty="0">
                <a:latin typeface="Times New Roman" panose="02020603050405020304" pitchFamily="18" charset="0"/>
                <a:cs typeface="Times New Roman" panose="02020603050405020304" pitchFamily="18" charset="0"/>
              </a:rPr>
              <a:t>Стратегії злиття і поглинання.</a:t>
            </a:r>
          </a:p>
          <a:p>
            <a:r>
              <a:rPr lang="uk-UA" dirty="0"/>
              <a:t> </a:t>
            </a:r>
          </a:p>
          <a:p>
            <a:endParaRPr lang="uk-UA" dirty="0"/>
          </a:p>
        </p:txBody>
      </p:sp>
    </p:spTree>
    <p:extLst>
      <p:ext uri="{BB962C8B-B14F-4D97-AF65-F5344CB8AC3E}">
        <p14:creationId xmlns:p14="http://schemas.microsoft.com/office/powerpoint/2010/main" val="4180037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i="1" dirty="0" smtClean="0"/>
              <a:t>Підходи </a:t>
            </a:r>
            <a:r>
              <a:rPr lang="uk-UA" b="1" i="1" dirty="0"/>
              <a:t>до управління корпоративним портфелем брендів</a:t>
            </a:r>
            <a:endParaRPr lang="uk-UA" dirty="0"/>
          </a:p>
        </p:txBody>
      </p:sp>
      <p:sp>
        <p:nvSpPr>
          <p:cNvPr id="3" name="Объект 2"/>
          <p:cNvSpPr>
            <a:spLocks noGrp="1"/>
          </p:cNvSpPr>
          <p:nvPr>
            <p:ph idx="1"/>
          </p:nvPr>
        </p:nvSpPr>
        <p:spPr/>
        <p:txBody>
          <a:bodyPr/>
          <a:lstStyle/>
          <a:p>
            <a:r>
              <a:rPr lang="uk-UA" b="1" dirty="0"/>
              <a:t>Азійська модель бренд-менеджменту </a:t>
            </a:r>
            <a:r>
              <a:rPr lang="uk-UA" dirty="0"/>
              <a:t>передбачає фокусування маркетингової діяльності на корпоративному бренді. Усі продукти й послуги, що виробляє компанія, мають єдині найменування, індивідуальність, основні переваги й цінності.</a:t>
            </a:r>
          </a:p>
          <a:p>
            <a:r>
              <a:rPr lang="uk-UA" b="1" dirty="0"/>
              <a:t>Західна модель бренд-менеджменту </a:t>
            </a:r>
            <a:r>
              <a:rPr lang="uk-UA" dirty="0"/>
              <a:t>ґрунтується на концепції диференціації продукту, відповідно до якої товар має раціональні та емоційні відмітні особливості.</a:t>
            </a:r>
          </a:p>
          <a:p>
            <a:endParaRPr lang="uk-UA" dirty="0"/>
          </a:p>
        </p:txBody>
      </p:sp>
    </p:spTree>
    <p:extLst>
      <p:ext uri="{BB962C8B-B14F-4D97-AF65-F5344CB8AC3E}">
        <p14:creationId xmlns:p14="http://schemas.microsoft.com/office/powerpoint/2010/main" val="356560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644830"/>
          </a:xfrm>
        </p:spPr>
        <p:txBody>
          <a:bodyPr>
            <a:normAutofit/>
          </a:bodyPr>
          <a:lstStyle/>
          <a:p>
            <a:r>
              <a:rPr lang="uk-UA" sz="3100" dirty="0">
                <a:latin typeface="Times New Roman" panose="02020603050405020304" pitchFamily="18" charset="0"/>
                <a:cs typeface="Times New Roman" panose="02020603050405020304" pitchFamily="18" charset="0"/>
              </a:rPr>
              <a:t>У рамках стратегічного управління портфелем брендів компанія зазвичай переслідує дві основні цілі:</a:t>
            </a:r>
            <a:r>
              <a:rPr lang="uk-UA" dirty="0"/>
              <a:t/>
            </a:r>
            <a:br>
              <a:rPr lang="uk-UA" dirty="0"/>
            </a:br>
            <a:endParaRPr lang="uk-UA" dirty="0"/>
          </a:p>
        </p:txBody>
      </p:sp>
      <p:sp>
        <p:nvSpPr>
          <p:cNvPr id="3" name="Объект 2"/>
          <p:cNvSpPr>
            <a:spLocks noGrp="1"/>
          </p:cNvSpPr>
          <p:nvPr>
            <p:ph idx="1"/>
          </p:nvPr>
        </p:nvSpPr>
        <p:spPr/>
        <p:txBody>
          <a:bodyPr/>
          <a:lstStyle/>
          <a:p>
            <a:pPr lvl="0"/>
            <a:r>
              <a:rPr lang="uk-UA" dirty="0" smtClean="0"/>
              <a:t>краще </a:t>
            </a:r>
            <a:r>
              <a:rPr lang="uk-UA" dirty="0"/>
              <a:t>задоволення потреб цільових сегментів ринку, ніж у конкурентів;</a:t>
            </a:r>
          </a:p>
          <a:p>
            <a:pPr lvl="0"/>
            <a:r>
              <a:rPr lang="uk-UA" dirty="0"/>
              <a:t>запобігання виникненню внутрішньої конкуренції брендів, не допускаючи перетинання позицій окремих брендів у портфелі.</a:t>
            </a:r>
          </a:p>
          <a:p>
            <a:endParaRPr lang="uk-UA" dirty="0"/>
          </a:p>
        </p:txBody>
      </p:sp>
    </p:spTree>
    <p:extLst>
      <p:ext uri="{BB962C8B-B14F-4D97-AF65-F5344CB8AC3E}">
        <p14:creationId xmlns:p14="http://schemas.microsoft.com/office/powerpoint/2010/main" val="420765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5838" y="632543"/>
            <a:ext cx="10515600" cy="1325563"/>
          </a:xfrm>
        </p:spPr>
        <p:txBody>
          <a:bodyPr>
            <a:normAutofit fontScale="90000"/>
          </a:bodyPr>
          <a:lstStyle/>
          <a:p>
            <a:pPr algn="ctr"/>
            <a:r>
              <a:rPr lang="uk-UA" dirty="0"/>
              <a:t>Рисунок </a:t>
            </a:r>
            <a:r>
              <a:rPr lang="uk-UA" dirty="0" smtClean="0"/>
              <a:t>1 </a:t>
            </a:r>
            <a:r>
              <a:rPr lang="uk-UA" dirty="0"/>
              <a:t>– Матриця активів </a:t>
            </a:r>
            <a:r>
              <a:rPr lang="uk-UA" dirty="0" err="1"/>
              <a:t>брендового</a:t>
            </a:r>
            <a:r>
              <a:rPr lang="uk-UA" dirty="0"/>
              <a:t> портфеля</a:t>
            </a: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6320" y="1846263"/>
            <a:ext cx="8079685" cy="4022725"/>
          </a:xfrm>
        </p:spPr>
      </p:pic>
      <p:sp>
        <p:nvSpPr>
          <p:cNvPr id="5" name="Rectangle 1"/>
          <p:cNvSpPr>
            <a:spLocks noChangeArrowheads="1"/>
          </p:cNvSpPr>
          <p:nvPr/>
        </p:nvSpPr>
        <p:spPr bwMode="auto">
          <a:xfrm>
            <a:off x="-250166" y="-66423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Положення серед конкурентів</a:t>
            </a:r>
            <a:endParaRPr kumimoji="0" lang="uk-UA" sz="800" b="0" i="0" u="none" strike="noStrike" cap="none" normalizeH="0" baseline="0" smtClean="0">
              <a:ln>
                <a:noFill/>
              </a:ln>
              <a:solidFill>
                <a:schemeClr val="tx1"/>
              </a:solidFill>
              <a:effectLst/>
              <a:latin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1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Рисунок 5.1 – Матриця активів брендового портфеля</a:t>
            </a:r>
            <a:r>
              <a:rPr kumimoji="0" lang="uk-UA" sz="800" b="0" i="0" u="none" strike="noStrike" cap="none" normalizeH="0" baseline="0" smtClean="0">
                <a:ln>
                  <a:noFill/>
                </a:ln>
                <a:solidFill>
                  <a:schemeClr val="tx1"/>
                </a:solidFill>
                <a:effectLst/>
                <a:latin typeface="Arial" panose="020B0604020202020204" pitchFamily="34" charset="0"/>
              </a:rPr>
              <a:t> </a:t>
            </a:r>
            <a:endParaRPr kumimoji="0" lang="uk-UA"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191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a:t>Таблиця </a:t>
            </a:r>
            <a:r>
              <a:rPr lang="uk-UA" dirty="0" smtClean="0"/>
              <a:t>1 </a:t>
            </a:r>
            <a:r>
              <a:rPr lang="uk-UA" dirty="0"/>
              <a:t>– Принципи стратегічного розширення бренда</a:t>
            </a:r>
            <a:br>
              <a:rPr lang="uk-UA" dirty="0"/>
            </a:br>
            <a:endParaRPr lang="uk-UA"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223" y="1274383"/>
            <a:ext cx="10515600" cy="3478236"/>
          </a:xfrm>
        </p:spPr>
      </p:pic>
      <p:sp>
        <p:nvSpPr>
          <p:cNvPr id="3" name="Прямоугольник 2"/>
          <p:cNvSpPr/>
          <p:nvPr/>
        </p:nvSpPr>
        <p:spPr>
          <a:xfrm>
            <a:off x="976223" y="4715464"/>
            <a:ext cx="10515600" cy="1892826"/>
          </a:xfrm>
          <a:prstGeom prst="rect">
            <a:avLst/>
          </a:prstGeom>
        </p:spPr>
        <p:txBody>
          <a:bodyPr wrap="square">
            <a:spAutoFit/>
          </a:bodyPr>
          <a:lstStyle/>
          <a:p>
            <a:pPr marL="200660" marR="149860" indent="450850" algn="just">
              <a:tabLst>
                <a:tab pos="1705610" algn="l"/>
                <a:tab pos="3070225" algn="l"/>
                <a:tab pos="4093845" algn="l"/>
                <a:tab pos="5369560" algn="l"/>
              </a:tabLst>
            </a:pPr>
            <a:r>
              <a:rPr lang="uk-UA" dirty="0">
                <a:latin typeface="Times New Roman" panose="02020603050405020304" pitchFamily="18" charset="0"/>
                <a:ea typeface="Times New Roman" panose="02020603050405020304" pitchFamily="18" charset="0"/>
              </a:rPr>
              <a:t>Грамотне	застосування	стратегій	розширення	</a:t>
            </a:r>
            <a:r>
              <a:rPr lang="uk-UA" dirty="0" smtClean="0">
                <a:latin typeface="Times New Roman" panose="02020603050405020304" pitchFamily="18" charset="0"/>
                <a:ea typeface="Times New Roman" panose="02020603050405020304" pitchFamily="18" charset="0"/>
              </a:rPr>
              <a:t>сприяє </a:t>
            </a:r>
            <a:r>
              <a:rPr lang="uk-UA" spc="-385" dirty="0" smtClean="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ефективному</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розширенню маркетингових</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завдань,</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а</a:t>
            </a:r>
            <a:r>
              <a:rPr lang="uk-UA" spc="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саме:</a:t>
            </a:r>
          </a:p>
          <a:p>
            <a:pPr marL="342900" lvl="0" indent="-342900">
              <a:lnSpc>
                <a:spcPts val="1830"/>
              </a:lnSpc>
              <a:spcBef>
                <a:spcPts val="10"/>
              </a:spcBef>
              <a:spcAft>
                <a:spcPts val="0"/>
              </a:spcAft>
              <a:buSzPts val="1600"/>
              <a:buFont typeface="Times New Roman" panose="02020603050405020304" pitchFamily="18" charset="0"/>
              <a:buChar char="-"/>
              <a:tabLst>
                <a:tab pos="832485" algn="l"/>
              </a:tabLst>
            </a:pPr>
            <a:r>
              <a:rPr lang="uk-UA" dirty="0">
                <a:latin typeface="Times New Roman" panose="02020603050405020304" pitchFamily="18" charset="0"/>
                <a:ea typeface="Times New Roman" panose="02020603050405020304" pitchFamily="18" charset="0"/>
              </a:rPr>
              <a:t>розширенню</a:t>
            </a:r>
            <a:r>
              <a:rPr lang="uk-UA" spc="-3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ринку</a:t>
            </a:r>
            <a:r>
              <a:rPr lang="uk-UA" spc="-2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за</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рахунок споживчих</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сегментів;</a:t>
            </a:r>
            <a:endParaRPr lang="uk-UA" sz="1200" dirty="0">
              <a:latin typeface="Times New Roman" panose="02020603050405020304" pitchFamily="18" charset="0"/>
              <a:ea typeface="Times New Roman" panose="02020603050405020304" pitchFamily="18" charset="0"/>
            </a:endParaRPr>
          </a:p>
          <a:p>
            <a:pPr marL="342900" lvl="0" indent="-342900">
              <a:lnSpc>
                <a:spcPts val="1830"/>
              </a:lnSpc>
              <a:spcAft>
                <a:spcPts val="0"/>
              </a:spcAft>
              <a:buSzPts val="1600"/>
              <a:buFont typeface="Times New Roman" panose="02020603050405020304" pitchFamily="18" charset="0"/>
              <a:buChar char="-"/>
              <a:tabLst>
                <a:tab pos="832485" algn="l"/>
              </a:tabLst>
            </a:pPr>
            <a:r>
              <a:rPr lang="uk-UA" dirty="0">
                <a:latin typeface="Times New Roman" panose="02020603050405020304" pitchFamily="18" charset="0"/>
                <a:ea typeface="Times New Roman" panose="02020603050405020304" pitchFamily="18" charset="0"/>
              </a:rPr>
              <a:t>створенню</a:t>
            </a:r>
            <a:r>
              <a:rPr lang="uk-UA" spc="-4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різноманітності;</a:t>
            </a:r>
            <a:endParaRPr lang="uk-UA" sz="1200" dirty="0">
              <a:latin typeface="Times New Roman" panose="02020603050405020304" pitchFamily="18" charset="0"/>
              <a:ea typeface="Times New Roman" panose="02020603050405020304" pitchFamily="18" charset="0"/>
            </a:endParaRPr>
          </a:p>
          <a:p>
            <a:pPr marL="342900" marR="151765" lvl="0" indent="-342900">
              <a:spcBef>
                <a:spcPts val="10"/>
              </a:spcBef>
              <a:spcAft>
                <a:spcPts val="0"/>
              </a:spcAft>
              <a:buSzPts val="1600"/>
              <a:buFont typeface="Times New Roman" panose="02020603050405020304" pitchFamily="18" charset="0"/>
              <a:buChar char="-"/>
              <a:tabLst>
                <a:tab pos="832485" algn="l"/>
              </a:tabLst>
            </a:pPr>
            <a:r>
              <a:rPr lang="uk-UA" dirty="0">
                <a:latin typeface="Times New Roman" panose="02020603050405020304" pitchFamily="18" charset="0"/>
                <a:ea typeface="Times New Roman" panose="02020603050405020304" pitchFamily="18" charset="0"/>
              </a:rPr>
              <a:t>активізації</a:t>
            </a:r>
            <a:r>
              <a:rPr lang="uk-UA" spc="8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традиційних</a:t>
            </a:r>
            <a:r>
              <a:rPr lang="uk-UA" spc="9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брендів</a:t>
            </a:r>
            <a:r>
              <a:rPr lang="uk-UA" spc="6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у</a:t>
            </a:r>
            <a:r>
              <a:rPr lang="uk-UA" spc="8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результаті</a:t>
            </a:r>
            <a:r>
              <a:rPr lang="uk-UA" spc="8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створення</a:t>
            </a:r>
            <a:r>
              <a:rPr lang="uk-UA" spc="-38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нової</a:t>
            </a:r>
            <a:r>
              <a:rPr lang="uk-UA" spc="1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модифікації</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товару;</a:t>
            </a:r>
            <a:endParaRPr lang="uk-UA" sz="1200" dirty="0">
              <a:latin typeface="Times New Roman" panose="02020603050405020304" pitchFamily="18" charset="0"/>
              <a:ea typeface="Times New Roman" panose="02020603050405020304" pitchFamily="18" charset="0"/>
            </a:endParaRPr>
          </a:p>
          <a:p>
            <a:pPr marL="342900" lvl="0" indent="-342900">
              <a:lnSpc>
                <a:spcPts val="1830"/>
              </a:lnSpc>
              <a:spcAft>
                <a:spcPts val="0"/>
              </a:spcAft>
              <a:buSzPts val="1600"/>
              <a:buFont typeface="Times New Roman" panose="02020603050405020304" pitchFamily="18" charset="0"/>
              <a:buChar char="-"/>
              <a:tabLst>
                <a:tab pos="832485" algn="l"/>
              </a:tabLst>
            </a:pPr>
            <a:r>
              <a:rPr lang="uk-UA" dirty="0">
                <a:latin typeface="Times New Roman" panose="02020603050405020304" pitchFamily="18" charset="0"/>
                <a:ea typeface="Times New Roman" panose="02020603050405020304" pitchFamily="18" charset="0"/>
              </a:rPr>
              <a:t>випуску</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новинок;</a:t>
            </a:r>
            <a:endParaRPr lang="uk-UA" sz="1200" dirty="0">
              <a:latin typeface="Times New Roman" panose="02020603050405020304" pitchFamily="18" charset="0"/>
              <a:ea typeface="Times New Roman" panose="02020603050405020304" pitchFamily="18" charset="0"/>
            </a:endParaRPr>
          </a:p>
          <a:p>
            <a:pPr marL="342900" lvl="0" indent="-342900">
              <a:spcBef>
                <a:spcPts val="10"/>
              </a:spcBef>
              <a:spcAft>
                <a:spcPts val="0"/>
              </a:spcAft>
              <a:buSzPts val="1600"/>
              <a:buFont typeface="Times New Roman" panose="02020603050405020304" pitchFamily="18" charset="0"/>
              <a:buChar char="-"/>
              <a:tabLst>
                <a:tab pos="832485" algn="l"/>
              </a:tabLst>
            </a:pPr>
            <a:r>
              <a:rPr lang="uk-UA" dirty="0">
                <a:latin typeface="Times New Roman" panose="02020603050405020304" pitchFamily="18" charset="0"/>
                <a:ea typeface="Times New Roman" panose="02020603050405020304" pitchFamily="18" charset="0"/>
              </a:rPr>
              <a:t>усуненню</a:t>
            </a:r>
            <a:r>
              <a:rPr lang="uk-UA" spc="-3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або</a:t>
            </a:r>
            <a:r>
              <a:rPr lang="uk-UA" spc="-15"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упередженню</a:t>
            </a:r>
            <a:r>
              <a:rPr lang="uk-UA" spc="-20" dirty="0">
                <a:latin typeface="Times New Roman" panose="02020603050405020304" pitchFamily="18" charset="0"/>
                <a:ea typeface="Times New Roman" panose="02020603050405020304" pitchFamily="18" charset="0"/>
              </a:rPr>
              <a:t> </a:t>
            </a:r>
            <a:r>
              <a:rPr lang="uk-UA" dirty="0">
                <a:latin typeface="Times New Roman" panose="02020603050405020304" pitchFamily="18" charset="0"/>
                <a:ea typeface="Times New Roman" panose="02020603050405020304" pitchFamily="18" charset="0"/>
              </a:rPr>
              <a:t>конкурентів.</a:t>
            </a:r>
            <a:endParaRPr lang="uk-U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471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600" dirty="0"/>
              <a:t>Існує шість моделей взаємовідносин бренда і товару:</a:t>
            </a:r>
            <a:br>
              <a:rPr lang="uk-UA" sz="3600" dirty="0"/>
            </a:br>
            <a:endParaRPr lang="uk-UA" dirty="0"/>
          </a:p>
        </p:txBody>
      </p:sp>
      <p:sp>
        <p:nvSpPr>
          <p:cNvPr id="3" name="Объект 2"/>
          <p:cNvSpPr>
            <a:spLocks noGrp="1"/>
          </p:cNvSpPr>
          <p:nvPr>
            <p:ph idx="1"/>
          </p:nvPr>
        </p:nvSpPr>
        <p:spPr/>
        <p:txBody>
          <a:bodyPr/>
          <a:lstStyle/>
          <a:p>
            <a:pPr lvl="0"/>
            <a:r>
              <a:rPr lang="uk-UA" dirty="0" smtClean="0"/>
              <a:t>товарний </a:t>
            </a:r>
            <a:r>
              <a:rPr lang="uk-UA" dirty="0"/>
              <a:t>бренд;</a:t>
            </a:r>
          </a:p>
          <a:p>
            <a:pPr lvl="0"/>
            <a:r>
              <a:rPr lang="uk-UA" dirty="0"/>
              <a:t>бренд товарної лінії;</a:t>
            </a:r>
          </a:p>
          <a:p>
            <a:pPr lvl="0"/>
            <a:r>
              <a:rPr lang="uk-UA" dirty="0"/>
              <a:t>асортиментний бренд;</a:t>
            </a:r>
          </a:p>
          <a:p>
            <a:pPr lvl="0"/>
            <a:r>
              <a:rPr lang="uk-UA" dirty="0"/>
              <a:t>зонтичний бренд;</a:t>
            </a:r>
          </a:p>
          <a:p>
            <a:pPr lvl="0"/>
            <a:r>
              <a:rPr lang="uk-UA" dirty="0"/>
              <a:t>вихідний бренд;</a:t>
            </a:r>
          </a:p>
          <a:p>
            <a:pPr lvl="0"/>
            <a:r>
              <a:rPr lang="uk-UA" dirty="0"/>
              <a:t>підтримуючий бренд.</a:t>
            </a:r>
          </a:p>
          <a:p>
            <a:endParaRPr lang="uk-UA" dirty="0"/>
          </a:p>
        </p:txBody>
      </p:sp>
    </p:spTree>
    <p:extLst>
      <p:ext uri="{BB962C8B-B14F-4D97-AF65-F5344CB8AC3E}">
        <p14:creationId xmlns:p14="http://schemas.microsoft.com/office/powerpoint/2010/main" val="1393837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Рисунок 2 </a:t>
            </a:r>
            <a:r>
              <a:rPr lang="uk-UA" dirty="0"/>
              <a:t>– Стратегічний розвиток портфеля брендів </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984" y="1846263"/>
            <a:ext cx="9386358" cy="4022725"/>
          </a:xfrm>
        </p:spPr>
      </p:pic>
    </p:spTree>
    <p:extLst>
      <p:ext uri="{BB962C8B-B14F-4D97-AF65-F5344CB8AC3E}">
        <p14:creationId xmlns:p14="http://schemas.microsoft.com/office/powerpoint/2010/main" val="1467900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a:t>Рисунок </a:t>
            </a:r>
            <a:r>
              <a:rPr lang="uk-UA" dirty="0" smtClean="0"/>
              <a:t>3 </a:t>
            </a:r>
            <a:r>
              <a:rPr lang="uk-UA" dirty="0"/>
              <a:t>– Типи архітектури брендів</a:t>
            </a:r>
            <a:br>
              <a:rPr lang="uk-UA"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4674" y="1846263"/>
            <a:ext cx="6442977" cy="4022725"/>
          </a:xfrm>
        </p:spPr>
      </p:pic>
    </p:spTree>
    <p:extLst>
      <p:ext uri="{BB962C8B-B14F-4D97-AF65-F5344CB8AC3E}">
        <p14:creationId xmlns:p14="http://schemas.microsoft.com/office/powerpoint/2010/main" val="62017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a:t>Рисунок </a:t>
            </a:r>
            <a:r>
              <a:rPr lang="uk-UA" dirty="0" smtClean="0"/>
              <a:t>4 </a:t>
            </a:r>
            <a:r>
              <a:rPr lang="uk-UA" dirty="0"/>
              <a:t>– Стратегія товарного бренда</a:t>
            </a:r>
            <a:br>
              <a:rPr lang="uk-UA"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617" y="1846263"/>
            <a:ext cx="9307092" cy="4022725"/>
          </a:xfrm>
        </p:spPr>
      </p:pic>
    </p:spTree>
    <p:extLst>
      <p:ext uri="{BB962C8B-B14F-4D97-AF65-F5344CB8AC3E}">
        <p14:creationId xmlns:p14="http://schemas.microsoft.com/office/powerpoint/2010/main" val="310353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a:t>Рисунок </a:t>
            </a:r>
            <a:r>
              <a:rPr lang="uk-UA" dirty="0" smtClean="0"/>
              <a:t>5 </a:t>
            </a:r>
            <a:r>
              <a:rPr lang="uk-UA" dirty="0"/>
              <a:t>– Стратегія асортиментного бренда</a:t>
            </a:r>
            <a:br>
              <a:rPr lang="uk-UA"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6161" y="1846263"/>
            <a:ext cx="7600003" cy="4022725"/>
          </a:xfrm>
        </p:spPr>
      </p:pic>
    </p:spTree>
    <p:extLst>
      <p:ext uri="{BB962C8B-B14F-4D97-AF65-F5344CB8AC3E}">
        <p14:creationId xmlns:p14="http://schemas.microsoft.com/office/powerpoint/2010/main" val="1922334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Рисунок </a:t>
            </a:r>
            <a:r>
              <a:rPr lang="uk-UA" dirty="0" smtClean="0"/>
              <a:t>6 </a:t>
            </a:r>
            <a:r>
              <a:rPr lang="uk-UA" dirty="0"/>
              <a:t>– Стратегія зонтичного бренда</a:t>
            </a:r>
            <a:br>
              <a:rPr lang="uk-UA"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4851" y="1846263"/>
            <a:ext cx="8342624" cy="4022725"/>
          </a:xfrm>
        </p:spPr>
      </p:pic>
    </p:spTree>
    <p:extLst>
      <p:ext uri="{BB962C8B-B14F-4D97-AF65-F5344CB8AC3E}">
        <p14:creationId xmlns:p14="http://schemas.microsoft.com/office/powerpoint/2010/main" val="712340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pPr algn="just"/>
            <a:r>
              <a:rPr lang="uk-UA" b="1" i="1" dirty="0"/>
              <a:t>Стратегія </a:t>
            </a:r>
            <a:r>
              <a:rPr lang="uk-UA" dirty="0"/>
              <a:t>— це довготривалий підхід до розвитку бренда, що дає змогу посилити позиції бренда на ринку й витиснути конкурентів з лідируючих позицій на ньому. Стратегія бренда має бути завжди </a:t>
            </a:r>
            <a:r>
              <a:rPr lang="uk-UA" dirty="0" err="1"/>
              <a:t>проактивною</a:t>
            </a:r>
            <a:r>
              <a:rPr lang="uk-UA" dirty="0"/>
              <a:t> (попереджуючою), вона не може бути реактивною (реагуючою).</a:t>
            </a:r>
          </a:p>
          <a:p>
            <a:pPr algn="just"/>
            <a:r>
              <a:rPr lang="uk-UA" b="1" i="1" dirty="0"/>
              <a:t>Тактика </a:t>
            </a:r>
            <a:r>
              <a:rPr lang="uk-UA" dirty="0"/>
              <a:t>— це короткостроковий захід у межах розробленої стратегії, що допомагає досягти успіху в боротьбі з конкурентами на ринку. Тактика носить реактивний характер, може бути гнучкою й залежати від конкретних ринкових ситуацій.</a:t>
            </a:r>
          </a:p>
          <a:p>
            <a:pPr algn="just"/>
            <a:endParaRPr lang="uk-UA" dirty="0"/>
          </a:p>
        </p:txBody>
      </p:sp>
    </p:spTree>
    <p:extLst>
      <p:ext uri="{BB962C8B-B14F-4D97-AF65-F5344CB8AC3E}">
        <p14:creationId xmlns:p14="http://schemas.microsoft.com/office/powerpoint/2010/main" val="1326333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dirty="0"/>
              <a:t>Рисунок </a:t>
            </a:r>
            <a:r>
              <a:rPr lang="uk-UA" dirty="0" smtClean="0"/>
              <a:t>7 </a:t>
            </a:r>
            <a:r>
              <a:rPr lang="uk-UA" dirty="0"/>
              <a:t>– Стратегія вихідного або батьківського бренда</a:t>
            </a:r>
            <a:br>
              <a:rPr lang="uk-UA"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6913" y="1846263"/>
            <a:ext cx="7498500" cy="4022725"/>
          </a:xfrm>
        </p:spPr>
      </p:pic>
    </p:spTree>
    <p:extLst>
      <p:ext uri="{BB962C8B-B14F-4D97-AF65-F5344CB8AC3E}">
        <p14:creationId xmlns:p14="http://schemas.microsoft.com/office/powerpoint/2010/main" val="385105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93630"/>
            <a:ext cx="10515600" cy="569254"/>
          </a:xfrm>
        </p:spPr>
        <p:txBody>
          <a:bodyPr>
            <a:normAutofit fontScale="90000"/>
          </a:bodyPr>
          <a:lstStyle/>
          <a:p>
            <a:r>
              <a:rPr lang="uk-UA" dirty="0" smtClean="0"/>
              <a:t/>
            </a:r>
            <a:br>
              <a:rPr lang="uk-UA" dirty="0" smtClean="0"/>
            </a:br>
            <a:r>
              <a:rPr lang="uk-UA" dirty="0"/>
              <a:t/>
            </a:r>
            <a:br>
              <a:rPr lang="uk-UA" dirty="0"/>
            </a:br>
            <a:r>
              <a:rPr lang="uk-UA" dirty="0" smtClean="0"/>
              <a:t>Рисунок 8 </a:t>
            </a:r>
            <a:r>
              <a:rPr lang="uk-UA" dirty="0"/>
              <a:t>– Стратегія підтримуючого бренда</a:t>
            </a:r>
            <a:br>
              <a:rPr lang="uk-UA" dirty="0"/>
            </a:br>
            <a:r>
              <a:rPr lang="uk-UA" dirty="0"/>
              <a:t> </a:t>
            </a:r>
            <a:br>
              <a:rPr lang="uk-UA" dirty="0"/>
            </a:b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7396" y="1846263"/>
            <a:ext cx="8457534" cy="4022725"/>
          </a:xfrm>
        </p:spPr>
      </p:pic>
    </p:spTree>
    <p:extLst>
      <p:ext uri="{BB962C8B-B14F-4D97-AF65-F5344CB8AC3E}">
        <p14:creationId xmlns:p14="http://schemas.microsoft.com/office/powerpoint/2010/main" val="2868229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58233"/>
          </a:xfrm>
        </p:spPr>
        <p:txBody>
          <a:bodyPr>
            <a:normAutofit/>
          </a:bodyPr>
          <a:lstStyle/>
          <a:p>
            <a:pPr lvl="1" algn="l" rtl="0">
              <a:lnSpc>
                <a:spcPct val="90000"/>
              </a:lnSpc>
              <a:spcBef>
                <a:spcPct val="0"/>
              </a:spcBef>
            </a:pPr>
            <a:r>
              <a:rPr lang="uk-UA" sz="2400" b="1" dirty="0"/>
              <a:t>Стратегії створення нових брендів</a:t>
            </a:r>
            <a:br>
              <a:rPr lang="uk-UA" sz="2400" b="1" dirty="0"/>
            </a:br>
            <a:endParaRPr lang="uk-UA" sz="2400" dirty="0"/>
          </a:p>
        </p:txBody>
      </p:sp>
      <p:sp>
        <p:nvSpPr>
          <p:cNvPr id="3" name="Объект 2"/>
          <p:cNvSpPr>
            <a:spLocks noGrp="1"/>
          </p:cNvSpPr>
          <p:nvPr>
            <p:ph idx="1"/>
          </p:nvPr>
        </p:nvSpPr>
        <p:spPr>
          <a:xfrm>
            <a:off x="838200" y="1423358"/>
            <a:ext cx="10515600" cy="4753605"/>
          </a:xfrm>
        </p:spPr>
        <p:txBody>
          <a:bodyPr/>
          <a:lstStyle/>
          <a:p>
            <a:pPr marL="0" indent="0">
              <a:buNone/>
            </a:pPr>
            <a:r>
              <a:rPr lang="uk-UA" dirty="0"/>
              <a:t>Нові високоякісні бренди повинні мати такі переваги:</a:t>
            </a:r>
          </a:p>
          <a:p>
            <a:pPr lvl="0"/>
            <a:r>
              <a:rPr lang="uk-UA" dirty="0"/>
              <a:t>високу прибутковість за низьких витрат на початковому етапі виробництва;</a:t>
            </a:r>
          </a:p>
          <a:p>
            <a:pPr lvl="0"/>
            <a:r>
              <a:rPr lang="uk-UA" dirty="0"/>
              <a:t>привабливість бренда для нового ринку;</a:t>
            </a:r>
          </a:p>
          <a:p>
            <a:pPr lvl="0"/>
            <a:r>
              <a:rPr lang="uk-UA" dirty="0"/>
              <a:t>високу якість товарів і послуг;</a:t>
            </a:r>
          </a:p>
          <a:p>
            <a:pPr lvl="0"/>
            <a:r>
              <a:rPr lang="uk-UA" dirty="0"/>
              <a:t>рідкість, що дає змогу створити позитивний зв’язок з громадськістю;</a:t>
            </a:r>
          </a:p>
          <a:p>
            <a:pPr lvl="0"/>
            <a:r>
              <a:rPr lang="uk-UA" dirty="0"/>
              <a:t>унікальність або ексклюзивність.</a:t>
            </a:r>
          </a:p>
          <a:p>
            <a:endParaRPr lang="uk-UA" dirty="0"/>
          </a:p>
        </p:txBody>
      </p:sp>
    </p:spTree>
    <p:extLst>
      <p:ext uri="{BB962C8B-B14F-4D97-AF65-F5344CB8AC3E}">
        <p14:creationId xmlns:p14="http://schemas.microsoft.com/office/powerpoint/2010/main" val="3011866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i="1" dirty="0"/>
              <a:t>Процес створення нового	бренда </a:t>
            </a:r>
            <a:r>
              <a:rPr lang="uk-UA" sz="3200" dirty="0"/>
              <a:t>складається з кількох послідовних етапів:</a:t>
            </a:r>
            <a:endParaRPr lang="uk-UA" sz="3200" dirty="0"/>
          </a:p>
        </p:txBody>
      </p:sp>
      <p:sp>
        <p:nvSpPr>
          <p:cNvPr id="3" name="Объект 2"/>
          <p:cNvSpPr>
            <a:spLocks noGrp="1"/>
          </p:cNvSpPr>
          <p:nvPr>
            <p:ph idx="1"/>
          </p:nvPr>
        </p:nvSpPr>
        <p:spPr/>
        <p:txBody>
          <a:bodyPr>
            <a:normAutofit fontScale="92500" lnSpcReduction="20000"/>
          </a:bodyPr>
          <a:lstStyle/>
          <a:p>
            <a:r>
              <a:rPr lang="uk-UA" dirty="0" smtClean="0"/>
              <a:t>1. </a:t>
            </a:r>
            <a:r>
              <a:rPr lang="uk-UA" dirty="0"/>
              <a:t>Дослідження кон’юнктури й тенденцій розвитку ринку. </a:t>
            </a:r>
            <a:endParaRPr lang="uk-UA" dirty="0" smtClean="0"/>
          </a:p>
          <a:p>
            <a:r>
              <a:rPr lang="uk-UA" dirty="0" smtClean="0"/>
              <a:t>2. </a:t>
            </a:r>
            <a:r>
              <a:rPr lang="uk-UA" dirty="0" err="1"/>
              <a:t>Проєктування</a:t>
            </a:r>
            <a:r>
              <a:rPr lang="uk-UA" dirty="0"/>
              <a:t> й розроблення.</a:t>
            </a:r>
          </a:p>
          <a:p>
            <a:pPr lvl="0"/>
            <a:r>
              <a:rPr lang="uk-UA" dirty="0" smtClean="0"/>
              <a:t>3.Розроблення </a:t>
            </a:r>
            <a:r>
              <a:rPr lang="uk-UA" dirty="0"/>
              <a:t>стратегії марки.</a:t>
            </a:r>
          </a:p>
          <a:p>
            <a:pPr lvl="0"/>
            <a:r>
              <a:rPr lang="uk-UA" dirty="0" smtClean="0"/>
              <a:t>4.Моніторинг </a:t>
            </a:r>
            <a:r>
              <a:rPr lang="uk-UA" dirty="0"/>
              <a:t>потенційних можливостей марки.</a:t>
            </a:r>
          </a:p>
          <a:p>
            <a:pPr lvl="0"/>
            <a:r>
              <a:rPr lang="uk-UA" dirty="0" smtClean="0"/>
              <a:t>5.Розроблення </a:t>
            </a:r>
            <a:r>
              <a:rPr lang="uk-UA" dirty="0"/>
              <a:t>й відбір попередніх ідей нових продуктів. </a:t>
            </a:r>
            <a:endParaRPr lang="uk-UA" dirty="0" smtClean="0"/>
          </a:p>
          <a:p>
            <a:pPr lvl="0"/>
            <a:r>
              <a:rPr lang="uk-UA" dirty="0" smtClean="0"/>
              <a:t>6. </a:t>
            </a:r>
            <a:r>
              <a:rPr lang="uk-UA" dirty="0"/>
              <a:t>Пробний маркетинг.</a:t>
            </a:r>
          </a:p>
          <a:p>
            <a:r>
              <a:rPr lang="uk-UA" dirty="0" smtClean="0"/>
              <a:t>7. </a:t>
            </a:r>
            <a:r>
              <a:rPr lang="uk-UA" dirty="0"/>
              <a:t>Внесення змін до продукту під певною маркою</a:t>
            </a:r>
            <a:r>
              <a:rPr lang="uk-UA" dirty="0" smtClean="0"/>
              <a:t>.</a:t>
            </a:r>
          </a:p>
          <a:p>
            <a:r>
              <a:rPr lang="uk-UA" dirty="0" smtClean="0"/>
              <a:t>8. </a:t>
            </a:r>
            <a:r>
              <a:rPr lang="uk-UA" dirty="0"/>
              <a:t>Розроблення плану виведення марки на ринок.</a:t>
            </a:r>
          </a:p>
          <a:p>
            <a:r>
              <a:rPr lang="uk-UA" dirty="0" smtClean="0"/>
              <a:t>9. </a:t>
            </a:r>
            <a:r>
              <a:rPr lang="uk-UA" dirty="0"/>
              <a:t>Розроблення системи критеріїв оцінювання марки. </a:t>
            </a:r>
            <a:endParaRPr lang="uk-UA" dirty="0" smtClean="0"/>
          </a:p>
          <a:p>
            <a:r>
              <a:rPr lang="uk-UA" dirty="0" smtClean="0"/>
              <a:t>10. </a:t>
            </a:r>
            <a:r>
              <a:rPr lang="uk-UA" dirty="0"/>
              <a:t>Створення системи управління маркою.</a:t>
            </a:r>
          </a:p>
          <a:p>
            <a:endParaRPr lang="uk-UA" dirty="0"/>
          </a:p>
        </p:txBody>
      </p:sp>
    </p:spTree>
    <p:extLst>
      <p:ext uri="{BB962C8B-B14F-4D97-AF65-F5344CB8AC3E}">
        <p14:creationId xmlns:p14="http://schemas.microsoft.com/office/powerpoint/2010/main" val="952698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83781"/>
          </a:xfrm>
        </p:spPr>
        <p:txBody>
          <a:bodyPr>
            <a:normAutofit fontScale="90000"/>
          </a:bodyPr>
          <a:lstStyle/>
          <a:p>
            <a:pPr lvl="1" algn="l" rtl="0">
              <a:lnSpc>
                <a:spcPct val="90000"/>
              </a:lnSpc>
              <a:spcBef>
                <a:spcPct val="0"/>
              </a:spcBef>
            </a:pPr>
            <a:r>
              <a:rPr lang="uk-UA" b="1" dirty="0"/>
              <a:t>Стратегії зростання брендів</a:t>
            </a:r>
            <a:br>
              <a:rPr lang="uk-UA" b="1" dirty="0"/>
            </a:br>
            <a:endParaRPr lang="uk-UA" dirty="0"/>
          </a:p>
        </p:txBody>
      </p:sp>
      <p:sp>
        <p:nvSpPr>
          <p:cNvPr id="3" name="Объект 2"/>
          <p:cNvSpPr>
            <a:spLocks noGrp="1"/>
          </p:cNvSpPr>
          <p:nvPr>
            <p:ph idx="1"/>
          </p:nvPr>
        </p:nvSpPr>
        <p:spPr>
          <a:xfrm>
            <a:off x="838200" y="819509"/>
            <a:ext cx="10515600" cy="5357454"/>
          </a:xfrm>
        </p:spPr>
        <p:txBody>
          <a:bodyPr>
            <a:normAutofit/>
          </a:bodyPr>
          <a:lstStyle/>
          <a:p>
            <a:r>
              <a:rPr lang="uk-UA" dirty="0"/>
              <a:t>Зростання бренда може відбуватися завдяки таким факторам:</a:t>
            </a:r>
          </a:p>
          <a:p>
            <a:pPr lvl="0"/>
            <a:r>
              <a:rPr lang="uk-UA" dirty="0"/>
              <a:t>підвищення показника купівлі існуючого товару на кожного реального покупця;</a:t>
            </a:r>
          </a:p>
          <a:p>
            <a:pPr lvl="0"/>
            <a:r>
              <a:rPr lang="uk-UA" dirty="0"/>
              <a:t>розробленню нового товару й розширенню товарної лінії з метою підвищення актуальності бренда й звернення до вимог більш специфічних цілей чи ситуацій;</a:t>
            </a:r>
          </a:p>
          <a:p>
            <a:pPr lvl="0"/>
            <a:r>
              <a:rPr lang="uk-UA" dirty="0"/>
              <a:t>глобалізації діяльності компаній у країнах з широкими можливостями зростання;</a:t>
            </a:r>
          </a:p>
          <a:p>
            <a:pPr lvl="0"/>
            <a:r>
              <a:rPr lang="uk-UA" dirty="0"/>
              <a:t>інновації, орієнтованої на модифікацію конкурентної ситуації, створення нових конкурентних переваг чи відкриття нових ринків, що дає змогу отримати вигоду від ролі</a:t>
            </a:r>
          </a:p>
          <a:p>
            <a:r>
              <a:rPr lang="uk-UA" dirty="0"/>
              <a:t>«</a:t>
            </a:r>
            <a:r>
              <a:rPr lang="uk-UA" dirty="0" err="1"/>
              <a:t>першопрохідця</a:t>
            </a:r>
            <a:r>
              <a:rPr lang="uk-UA" dirty="0"/>
              <a:t>»; за таких умов зростає актуальність питання про присвоєння імені вказаній інновації (нова марка чи назва існуючого бренда).</a:t>
            </a:r>
          </a:p>
          <a:p>
            <a:r>
              <a:rPr lang="uk-UA" dirty="0"/>
              <a:t>Розширення не лише вирішують питання </a:t>
            </a:r>
            <a:r>
              <a:rPr lang="uk-UA" dirty="0" err="1"/>
              <a:t>брендингу</a:t>
            </a:r>
            <a:r>
              <a:rPr lang="uk-UA" dirty="0"/>
              <a:t>, а й часто являють собою диверсифікацію, виходи на невідомі ринки з товаром, який відрізняється від того, що існував </a:t>
            </a:r>
            <a:r>
              <a:rPr lang="uk-UA" dirty="0" smtClean="0"/>
              <a:t>раніше.</a:t>
            </a:r>
            <a:endParaRPr lang="uk-UA" dirty="0"/>
          </a:p>
        </p:txBody>
      </p:sp>
    </p:spTree>
    <p:extLst>
      <p:ext uri="{BB962C8B-B14F-4D97-AF65-F5344CB8AC3E}">
        <p14:creationId xmlns:p14="http://schemas.microsoft.com/office/powerpoint/2010/main" val="2427811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Зв'язок розширень і стратегії</a:t>
            </a:r>
            <a:endParaRPr lang="uk-UA"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291641251"/>
              </p:ext>
            </p:extLst>
          </p:nvPr>
        </p:nvGraphicFramePr>
        <p:xfrm>
          <a:off x="917743" y="1690688"/>
          <a:ext cx="5939790" cy="818515"/>
        </p:xfrm>
        <a:graphic>
          <a:graphicData uri="http://schemas.openxmlformats.org/drawingml/2006/table">
            <a:tbl>
              <a:tblPr firstRow="1" firstCol="1" lastRow="1" lastCol="1" bandRow="1" bandCol="1">
                <a:tableStyleId>{5C22544A-7EE6-4342-B048-85BDC9FD1C3A}</a:tableStyleId>
              </a:tblPr>
              <a:tblGrid>
                <a:gridCol w="1969770"/>
                <a:gridCol w="1985010"/>
                <a:gridCol w="1985010"/>
              </a:tblGrid>
              <a:tr h="203835">
                <a:tc rowSpan="2">
                  <a:txBody>
                    <a:bodyPr/>
                    <a:lstStyle/>
                    <a:p>
                      <a:pPr marL="722630" marR="718820" algn="ctr">
                        <a:lnSpc>
                          <a:spcPts val="1600"/>
                        </a:lnSpc>
                        <a:spcAft>
                          <a:spcPts val="0"/>
                        </a:spcAft>
                      </a:pPr>
                      <a:r>
                        <a:rPr lang="uk-UA" sz="1400">
                          <a:effectLst/>
                        </a:rPr>
                        <a:t>Ринки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2">
                  <a:txBody>
                    <a:bodyPr/>
                    <a:lstStyle/>
                    <a:p>
                      <a:pPr marL="1688465" marR="1687830" algn="ctr">
                        <a:lnSpc>
                          <a:spcPts val="1505"/>
                        </a:lnSpc>
                        <a:spcAft>
                          <a:spcPts val="0"/>
                        </a:spcAft>
                      </a:pPr>
                      <a:r>
                        <a:rPr lang="uk-UA" sz="1400">
                          <a:effectLst/>
                        </a:rPr>
                        <a:t>Товари</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uk-UA"/>
                    </a:p>
                  </a:txBody>
                  <a:tcPr/>
                </a:tc>
              </a:tr>
              <a:tr h="203835">
                <a:tc vMerge="1">
                  <a:txBody>
                    <a:bodyPr/>
                    <a:lstStyle/>
                    <a:p>
                      <a:endParaRPr lang="uk-UA"/>
                    </a:p>
                  </a:txBody>
                  <a:tcPr/>
                </a:tc>
                <a:tc>
                  <a:txBody>
                    <a:bodyPr/>
                    <a:lstStyle/>
                    <a:p>
                      <a:pPr marL="672465" marR="669290" algn="ctr">
                        <a:lnSpc>
                          <a:spcPts val="1505"/>
                        </a:lnSpc>
                        <a:spcAft>
                          <a:spcPts val="0"/>
                        </a:spcAft>
                      </a:pPr>
                      <a:r>
                        <a:rPr lang="uk-UA" sz="1400">
                          <a:effectLst/>
                        </a:rPr>
                        <a:t>Існуючі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802005" marR="799465" algn="ctr">
                        <a:lnSpc>
                          <a:spcPts val="1505"/>
                        </a:lnSpc>
                        <a:spcAft>
                          <a:spcPts val="0"/>
                        </a:spcAft>
                      </a:pPr>
                      <a:r>
                        <a:rPr lang="uk-UA" sz="1400">
                          <a:effectLst/>
                        </a:rPr>
                        <a:t>Нові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3835">
                <a:tc>
                  <a:txBody>
                    <a:bodyPr/>
                    <a:lstStyle/>
                    <a:p>
                      <a:pPr marL="69850">
                        <a:lnSpc>
                          <a:spcPts val="1505"/>
                        </a:lnSpc>
                        <a:spcAft>
                          <a:spcPts val="0"/>
                        </a:spcAft>
                      </a:pPr>
                      <a:r>
                        <a:rPr lang="uk-UA" sz="1400">
                          <a:effectLst/>
                        </a:rPr>
                        <a:t>Існуючі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505"/>
                        </a:lnSpc>
                        <a:spcAft>
                          <a:spcPts val="0"/>
                        </a:spcAft>
                      </a:pPr>
                      <a:r>
                        <a:rPr lang="uk-UA" sz="1400">
                          <a:effectLst/>
                        </a:rPr>
                        <a:t>Інтенсивне</a:t>
                      </a:r>
                      <a:r>
                        <a:rPr lang="uk-UA" sz="1400" spc="-30">
                          <a:effectLst/>
                        </a:rPr>
                        <a:t> </a:t>
                      </a:r>
                      <a:r>
                        <a:rPr lang="uk-UA" sz="1400">
                          <a:effectLst/>
                        </a:rPr>
                        <a:t>зростання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lnSpc>
                          <a:spcPts val="1505"/>
                        </a:lnSpc>
                        <a:spcAft>
                          <a:spcPts val="0"/>
                        </a:spcAft>
                      </a:pPr>
                      <a:r>
                        <a:rPr lang="uk-UA" sz="1400">
                          <a:effectLst/>
                        </a:rPr>
                        <a:t>Товарне</a:t>
                      </a:r>
                      <a:r>
                        <a:rPr lang="uk-UA" sz="1400" spc="-30">
                          <a:effectLst/>
                        </a:rPr>
                        <a:t> </a:t>
                      </a:r>
                      <a:r>
                        <a:rPr lang="uk-UA" sz="1400">
                          <a:effectLst/>
                        </a:rPr>
                        <a:t>розширення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r h="207010">
                <a:tc>
                  <a:txBody>
                    <a:bodyPr/>
                    <a:lstStyle/>
                    <a:p>
                      <a:pPr marL="69850">
                        <a:lnSpc>
                          <a:spcPts val="1535"/>
                        </a:lnSpc>
                        <a:spcAft>
                          <a:spcPts val="0"/>
                        </a:spcAft>
                      </a:pPr>
                      <a:r>
                        <a:rPr lang="uk-UA" sz="1400">
                          <a:effectLst/>
                        </a:rPr>
                        <a:t>Нові</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a:lnSpc>
                          <a:spcPts val="1535"/>
                        </a:lnSpc>
                        <a:spcAft>
                          <a:spcPts val="0"/>
                        </a:spcAft>
                      </a:pPr>
                      <a:r>
                        <a:rPr lang="uk-UA" sz="1400">
                          <a:effectLst/>
                        </a:rPr>
                        <a:t>Ринкове</a:t>
                      </a:r>
                      <a:r>
                        <a:rPr lang="uk-UA" sz="1400" spc="-40">
                          <a:effectLst/>
                        </a:rPr>
                        <a:t> </a:t>
                      </a:r>
                      <a:r>
                        <a:rPr lang="uk-UA" sz="1400">
                          <a:effectLst/>
                        </a:rPr>
                        <a:t>розширення</a:t>
                      </a:r>
                      <a:endParaRPr lang="uk-UA"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9215">
                        <a:lnSpc>
                          <a:spcPts val="1535"/>
                        </a:lnSpc>
                        <a:spcAft>
                          <a:spcPts val="0"/>
                        </a:spcAft>
                      </a:pPr>
                      <a:r>
                        <a:rPr lang="uk-UA" sz="1400" dirty="0">
                          <a:effectLst/>
                        </a:rPr>
                        <a:t>Диверсифікація</a:t>
                      </a:r>
                      <a:endParaRPr lang="uk-U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541005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Використання розширення бренда приводить до двох радикальних змін:</a:t>
            </a:r>
            <a:br>
              <a:rPr lang="uk-UA" dirty="0"/>
            </a:br>
            <a:endParaRPr lang="uk-UA" dirty="0"/>
          </a:p>
        </p:txBody>
      </p:sp>
      <p:sp>
        <p:nvSpPr>
          <p:cNvPr id="3" name="Объект 2"/>
          <p:cNvSpPr>
            <a:spLocks noGrp="1"/>
          </p:cNvSpPr>
          <p:nvPr>
            <p:ph idx="1"/>
          </p:nvPr>
        </p:nvSpPr>
        <p:spPr/>
        <p:txBody>
          <a:bodyPr>
            <a:normAutofit/>
          </a:bodyPr>
          <a:lstStyle/>
          <a:p>
            <a:pPr lvl="0"/>
            <a:r>
              <a:rPr lang="uk-UA" dirty="0" smtClean="0"/>
              <a:t>Бренд </a:t>
            </a:r>
            <a:r>
              <a:rPr lang="uk-UA" dirty="0"/>
              <a:t>передбачає, що він являє собою єдину й довгострокову обіцянку, однак вона може й має бути виражена або відображена в різних товарах, а з часом і в різних категоріях. </a:t>
            </a:r>
            <a:r>
              <a:rPr lang="uk-UA" dirty="0" smtClean="0"/>
              <a:t>Таке </a:t>
            </a:r>
            <a:r>
              <a:rPr lang="uk-UA" dirty="0"/>
              <a:t>розширення потребує, щоб з часом компанія заново визначила історичну вигоду бренда, включивши його до більш високої категорії цінності. Розширення бренда є прикладом переходу від матеріальних до нематеріальних цінностей, від орієнтованої лише на один продукт вигоди до більш значущої, що дасть змогу бренду охопити ширший ряд товарів. </a:t>
            </a:r>
            <a:endParaRPr lang="uk-UA" dirty="0"/>
          </a:p>
        </p:txBody>
      </p:sp>
    </p:spTree>
    <p:extLst>
      <p:ext uri="{BB962C8B-B14F-4D97-AF65-F5344CB8AC3E}">
        <p14:creationId xmlns:p14="http://schemas.microsoft.com/office/powerpoint/2010/main" val="565243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838200" y="638355"/>
            <a:ext cx="10515600" cy="5538608"/>
          </a:xfrm>
        </p:spPr>
        <p:txBody>
          <a:bodyPr>
            <a:normAutofit/>
          </a:bodyPr>
          <a:lstStyle/>
          <a:p>
            <a:pPr marL="0" indent="0">
              <a:buNone/>
            </a:pPr>
            <a:r>
              <a:rPr lang="uk-UA" b="1" i="1" dirty="0" smtClean="0"/>
              <a:t>Управління розширеннями бренда </a:t>
            </a:r>
            <a:r>
              <a:rPr lang="uk-UA" dirty="0" smtClean="0"/>
              <a:t>пов’язане з ідентифікацією можливостей зростання. Воно спрямоване на максимізацію шансів на успіх під час запуску нового товару за одночасного підвищення цінності «батьківського бренда». Це передбачає управління всім товарним асортиментом для підтримання капіталу бренда.</a:t>
            </a:r>
          </a:p>
          <a:p>
            <a:pPr marL="0" indent="0">
              <a:buNone/>
            </a:pPr>
            <a:r>
              <a:rPr lang="uk-UA" dirty="0" smtClean="0"/>
              <a:t>Розширення </a:t>
            </a:r>
            <a:r>
              <a:rPr lang="uk-UA" dirty="0"/>
              <a:t>бренда може здійснюватися шляхом реалізації таких напрямів:</a:t>
            </a:r>
          </a:p>
          <a:p>
            <a:pPr lvl="0"/>
            <a:r>
              <a:rPr lang="uk-UA" dirty="0"/>
              <a:t>зростання через існуючих покупців;</a:t>
            </a:r>
          </a:p>
          <a:p>
            <a:pPr lvl="0"/>
            <a:r>
              <a:rPr lang="uk-UA" dirty="0"/>
              <a:t>зростання	через	нових	користувачів	та	ситуації споживання товару;</a:t>
            </a:r>
          </a:p>
          <a:p>
            <a:pPr lvl="0"/>
            <a:r>
              <a:rPr lang="uk-UA" dirty="0"/>
              <a:t>розширення товарних ліній;</a:t>
            </a:r>
          </a:p>
          <a:p>
            <a:pPr lvl="0"/>
            <a:r>
              <a:rPr lang="uk-UA" dirty="0"/>
              <a:t>зростання за допомогою інновацій;</a:t>
            </a:r>
          </a:p>
          <a:p>
            <a:pPr lvl="0"/>
            <a:r>
              <a:rPr lang="uk-UA" dirty="0"/>
              <a:t>зростання через інтернаціоналізацію.</a:t>
            </a:r>
          </a:p>
          <a:p>
            <a:endParaRPr lang="uk-UA" dirty="0"/>
          </a:p>
        </p:txBody>
      </p:sp>
    </p:spTree>
    <p:extLst>
      <p:ext uri="{BB962C8B-B14F-4D97-AF65-F5344CB8AC3E}">
        <p14:creationId xmlns:p14="http://schemas.microsoft.com/office/powerpoint/2010/main" val="611555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Омолодження брендів</a:t>
            </a:r>
            <a:r>
              <a:rPr lang="uk-UA" dirty="0"/>
              <a:t>. Бренди мають здатність старіти або вважатися застарілими.</a:t>
            </a:r>
            <a:br>
              <a:rPr lang="uk-UA" dirty="0"/>
            </a:br>
            <a:endParaRPr lang="uk-UA" dirty="0"/>
          </a:p>
        </p:txBody>
      </p:sp>
      <p:sp>
        <p:nvSpPr>
          <p:cNvPr id="3" name="Объект 2"/>
          <p:cNvSpPr>
            <a:spLocks noGrp="1"/>
          </p:cNvSpPr>
          <p:nvPr>
            <p:ph idx="1"/>
          </p:nvPr>
        </p:nvSpPr>
        <p:spPr>
          <a:xfrm>
            <a:off x="838200" y="1570008"/>
            <a:ext cx="10515600" cy="4606955"/>
          </a:xfrm>
        </p:spPr>
        <p:txBody>
          <a:bodyPr>
            <a:normAutofit/>
          </a:bodyPr>
          <a:lstStyle/>
          <a:p>
            <a:pPr marL="0" indent="0">
              <a:buNone/>
            </a:pPr>
            <a:r>
              <a:rPr lang="uk-UA" dirty="0" smtClean="0"/>
              <a:t>Існує </a:t>
            </a:r>
            <a:r>
              <a:rPr lang="uk-UA" dirty="0"/>
              <a:t>два підходи до пояснення старіння бренда.</a:t>
            </a:r>
          </a:p>
          <a:p>
            <a:pPr marL="0" indent="0">
              <a:buNone/>
            </a:pPr>
            <a:r>
              <a:rPr lang="uk-UA" dirty="0"/>
              <a:t>Перший, загальний підхід, передбачає повільне, але систематичне вгасання бренда впродовж тривалого періоду. Торговельна марка, яка ще вчора була сильною й активною, сьогодні виглядає більш приземленою, їй нічого більше сказати чи запропонувати ринку, вона живе лише за рахунок своїх лояльних клієнтів. Один із симптомів цього процесу - збільшення розриву між спонтанною й наведеною обізнаністю.</a:t>
            </a:r>
          </a:p>
          <a:p>
            <a:pPr marL="0" indent="0">
              <a:buNone/>
            </a:pPr>
            <a:r>
              <a:rPr lang="uk-UA" dirty="0"/>
              <a:t>Другий підхід має відношення до відображеного образу споживача. Усе вказує на те, що типовий покупець стає старшим. Навіть коли йдеться про компанію, маркетингова діяльність якої націлена на покупців старшої вікової групи, ніколи не слід робити так, щоб імідж бренда надто тісно асоціювався з клієнтами у віці. Бренд не обов’язково має звертатися до людей у віці 20-30 років, але він завжди мусить бути привабливим для покупців завтрашнього дня. </a:t>
            </a:r>
            <a:endParaRPr lang="uk-UA" dirty="0"/>
          </a:p>
        </p:txBody>
      </p:sp>
    </p:spTree>
    <p:extLst>
      <p:ext uri="{BB962C8B-B14F-4D97-AF65-F5344CB8AC3E}">
        <p14:creationId xmlns:p14="http://schemas.microsoft.com/office/powerpoint/2010/main" val="2007626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основні	передумови	застосування	стратегії омолодження бренда.</a:t>
            </a:r>
            <a:br>
              <a:rPr lang="uk-UA" dirty="0"/>
            </a:br>
            <a:endParaRPr lang="uk-UA" dirty="0"/>
          </a:p>
        </p:txBody>
      </p:sp>
      <p:sp>
        <p:nvSpPr>
          <p:cNvPr id="3" name="Объект 2"/>
          <p:cNvSpPr>
            <a:spLocks noGrp="1"/>
          </p:cNvSpPr>
          <p:nvPr>
            <p:ph idx="1"/>
          </p:nvPr>
        </p:nvSpPr>
        <p:spPr/>
        <p:txBody>
          <a:bodyPr>
            <a:normAutofit/>
          </a:bodyPr>
          <a:lstStyle/>
          <a:p>
            <a:pPr lvl="0"/>
            <a:r>
              <a:rPr lang="uk-UA" dirty="0" smtClean="0"/>
              <a:t>Товари </a:t>
            </a:r>
            <a:r>
              <a:rPr lang="uk-UA" dirty="0"/>
              <a:t>бренда знаходяться у високому або середньому ці- новому діапазонах.</a:t>
            </a:r>
          </a:p>
          <a:p>
            <a:pPr lvl="0"/>
            <a:r>
              <a:rPr lang="uk-UA" dirty="0"/>
              <a:t>Рівень	активності	комунікацій	бренда	нижчий	або набагато нижчий за середній.</a:t>
            </a:r>
          </a:p>
          <a:p>
            <a:pPr lvl="0"/>
            <a:r>
              <a:rPr lang="uk-UA" dirty="0"/>
              <a:t>З погляду обсягів бренд усе ж таки дуже поширений і тому поданий на полицях магазинів.</a:t>
            </a:r>
          </a:p>
          <a:p>
            <a:pPr lvl="0"/>
            <a:r>
              <a:rPr lang="uk-UA" dirty="0"/>
              <a:t>Бренд має тривалу історію, що створила йому капітал відомості і симпатії.</a:t>
            </a:r>
          </a:p>
          <a:p>
            <a:pPr lvl="0"/>
            <a:r>
              <a:rPr lang="uk-UA" dirty="0"/>
              <a:t>Бренд має відмітні особливості в конкурентній диференціації (продукт, комунікації, упакування, стиль та ін.).</a:t>
            </a:r>
          </a:p>
          <a:p>
            <a:endParaRPr lang="uk-UA" dirty="0"/>
          </a:p>
        </p:txBody>
      </p:sp>
    </p:spTree>
    <p:extLst>
      <p:ext uri="{BB962C8B-B14F-4D97-AF65-F5344CB8AC3E}">
        <p14:creationId xmlns:p14="http://schemas.microsoft.com/office/powerpoint/2010/main" val="892747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72787"/>
          </a:xfrm>
        </p:spPr>
        <p:txBody>
          <a:bodyPr>
            <a:normAutofit/>
          </a:bodyPr>
          <a:lstStyle/>
          <a:p>
            <a:pPr algn="ctr"/>
            <a:r>
              <a:rPr lang="uk-UA" sz="3600" b="1" i="1" dirty="0">
                <a:latin typeface="Times New Roman" panose="02020603050405020304" pitchFamily="18" charset="0"/>
                <a:cs typeface="Times New Roman" panose="02020603050405020304" pitchFamily="18" charset="0"/>
              </a:rPr>
              <a:t>Структура бренд-стратегії </a:t>
            </a:r>
            <a:endParaRPr lang="uk-UA"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37912"/>
            <a:ext cx="10515600" cy="4839051"/>
          </a:xfrm>
        </p:spPr>
        <p:txBody>
          <a:bodyPr>
            <a:normAutofit fontScale="25000" lnSpcReduction="20000"/>
          </a:bodyPr>
          <a:lstStyle/>
          <a:p>
            <a:pPr marL="0" lvl="0" indent="0">
              <a:buNone/>
            </a:pPr>
            <a:r>
              <a:rPr lang="uk-UA" sz="4300" b="1" u="sng" dirty="0">
                <a:latin typeface="Times New Roman" panose="02020603050405020304" pitchFamily="18" charset="0"/>
                <a:cs typeface="Times New Roman" panose="02020603050405020304" pitchFamily="18" charset="0"/>
              </a:rPr>
              <a:t>Внутрішній:</a:t>
            </a:r>
          </a:p>
          <a:p>
            <a:pPr lvl="0"/>
            <a:r>
              <a:rPr lang="uk-UA" sz="4300" dirty="0">
                <a:latin typeface="Times New Roman" panose="02020603050405020304" pitchFamily="18" charset="0"/>
                <a:cs typeface="Times New Roman" panose="02020603050405020304" pitchFamily="18" charset="0"/>
              </a:rPr>
              <a:t>напрям розвитку бренда компанії;</a:t>
            </a:r>
          </a:p>
          <a:p>
            <a:pPr lvl="0"/>
            <a:r>
              <a:rPr lang="uk-UA" sz="4300" dirty="0">
                <a:latin typeface="Times New Roman" panose="02020603050405020304" pitchFamily="18" charset="0"/>
                <a:cs typeface="Times New Roman" panose="02020603050405020304" pitchFamily="18" charset="0"/>
              </a:rPr>
              <a:t>розроблення принципово нових продуктів;</a:t>
            </a:r>
          </a:p>
          <a:p>
            <a:pPr lvl="0"/>
            <a:r>
              <a:rPr lang="uk-UA" sz="4300" dirty="0">
                <a:latin typeface="Times New Roman" panose="02020603050405020304" pitchFamily="18" charset="0"/>
                <a:cs typeface="Times New Roman" panose="02020603050405020304" pitchFamily="18" charset="0"/>
              </a:rPr>
              <a:t>підтримка існуючих продуктів;</a:t>
            </a:r>
          </a:p>
          <a:p>
            <a:pPr lvl="0"/>
            <a:r>
              <a:rPr lang="uk-UA" sz="4300" dirty="0">
                <a:latin typeface="Times New Roman" panose="02020603050405020304" pitchFamily="18" charset="0"/>
                <a:cs typeface="Times New Roman" panose="02020603050405020304" pitchFamily="18" charset="0"/>
              </a:rPr>
              <a:t>види діяльності компанії;</a:t>
            </a:r>
          </a:p>
          <a:p>
            <a:pPr lvl="0"/>
            <a:r>
              <a:rPr lang="uk-UA" sz="4300" dirty="0">
                <a:latin typeface="Times New Roman" panose="02020603050405020304" pitchFamily="18" charset="0"/>
                <a:cs typeface="Times New Roman" panose="02020603050405020304" pitchFamily="18" charset="0"/>
              </a:rPr>
              <a:t>бюджети.</a:t>
            </a:r>
          </a:p>
          <a:p>
            <a:pPr marL="0" lvl="0" indent="0">
              <a:buNone/>
            </a:pPr>
            <a:r>
              <a:rPr lang="uk-UA" sz="4300" b="1" u="sng" dirty="0">
                <a:latin typeface="Times New Roman" panose="02020603050405020304" pitchFamily="18" charset="0"/>
                <a:cs typeface="Times New Roman" panose="02020603050405020304" pitchFamily="18" charset="0"/>
              </a:rPr>
              <a:t>Зовнішній:</a:t>
            </a:r>
          </a:p>
          <a:p>
            <a:pPr lvl="0"/>
            <a:r>
              <a:rPr lang="uk-UA" sz="4300" dirty="0">
                <a:latin typeface="Times New Roman" panose="02020603050405020304" pitchFamily="18" charset="0"/>
                <a:cs typeface="Times New Roman" panose="02020603050405020304" pitchFamily="18" charset="0"/>
              </a:rPr>
              <a:t>конкурентна ситуація;</a:t>
            </a:r>
          </a:p>
          <a:p>
            <a:pPr lvl="0"/>
            <a:r>
              <a:rPr lang="uk-UA" sz="4300" dirty="0">
                <a:latin typeface="Times New Roman" panose="02020603050405020304" pitchFamily="18" charset="0"/>
                <a:cs typeface="Times New Roman" panose="02020603050405020304" pitchFamily="18" charset="0"/>
              </a:rPr>
              <a:t>технології;</a:t>
            </a:r>
          </a:p>
          <a:p>
            <a:pPr lvl="0"/>
            <a:r>
              <a:rPr lang="uk-UA" sz="4300" dirty="0">
                <a:latin typeface="Times New Roman" panose="02020603050405020304" pitchFamily="18" charset="0"/>
                <a:cs typeface="Times New Roman" panose="02020603050405020304" pitchFamily="18" charset="0"/>
              </a:rPr>
              <a:t>інновації;</a:t>
            </a:r>
          </a:p>
          <a:p>
            <a:pPr lvl="0"/>
            <a:r>
              <a:rPr lang="uk-UA" sz="4300" dirty="0">
                <a:latin typeface="Times New Roman" panose="02020603050405020304" pitchFamily="18" charset="0"/>
                <a:cs typeface="Times New Roman" panose="02020603050405020304" pitchFamily="18" charset="0"/>
              </a:rPr>
              <a:t>смаки, стиль життя й поведінка споживачів;</a:t>
            </a:r>
          </a:p>
          <a:p>
            <a:pPr lvl="0"/>
            <a:r>
              <a:rPr lang="uk-UA" sz="4300" dirty="0">
                <a:latin typeface="Times New Roman" panose="02020603050405020304" pitchFamily="18" charset="0"/>
                <a:cs typeface="Times New Roman" panose="02020603050405020304" pitchFamily="18" charset="0"/>
              </a:rPr>
              <a:t>загрози й можливості з боку </a:t>
            </a:r>
            <a:r>
              <a:rPr lang="uk-UA" sz="4300" dirty="0" err="1">
                <a:latin typeface="Times New Roman" panose="02020603050405020304" pitchFamily="18" charset="0"/>
                <a:cs typeface="Times New Roman" panose="02020603050405020304" pitchFamily="18" charset="0"/>
              </a:rPr>
              <a:t>макрофакторів</a:t>
            </a:r>
            <a:r>
              <a:rPr lang="uk-UA" sz="4300" dirty="0">
                <a:latin typeface="Times New Roman" panose="02020603050405020304" pitchFamily="18" charset="0"/>
                <a:cs typeface="Times New Roman" panose="02020603050405020304" pitchFamily="18" charset="0"/>
              </a:rPr>
              <a:t> маркетингової діяльності (регуляторна політика, соціально-економічні зміни, культура, традиції тощо).</a:t>
            </a:r>
          </a:p>
          <a:p>
            <a:pPr marL="0" lvl="0" indent="0">
              <a:buNone/>
            </a:pPr>
            <a:r>
              <a:rPr lang="uk-UA" sz="4300" b="1" u="sng" dirty="0">
                <a:latin typeface="Times New Roman" panose="02020603050405020304" pitchFamily="18" charset="0"/>
                <a:cs typeface="Times New Roman" panose="02020603050405020304" pitchFamily="18" charset="0"/>
              </a:rPr>
              <a:t>Оцінювання капіталу бренда та заходи з удосконалення:</a:t>
            </a:r>
          </a:p>
          <a:p>
            <a:pPr lvl="0"/>
            <a:r>
              <a:rPr lang="uk-UA" sz="4300" dirty="0">
                <a:latin typeface="Times New Roman" panose="02020603050405020304" pitchFamily="18" charset="0"/>
                <a:cs typeface="Times New Roman" panose="02020603050405020304" pitchFamily="18" charset="0"/>
              </a:rPr>
              <a:t>встановлення контрольних показників;</a:t>
            </a:r>
          </a:p>
          <a:p>
            <a:pPr lvl="0"/>
            <a:r>
              <a:rPr lang="uk-UA" sz="4300" dirty="0">
                <a:latin typeface="Times New Roman" panose="02020603050405020304" pitchFamily="18" charset="0"/>
                <a:cs typeface="Times New Roman" panose="02020603050405020304" pitchFamily="18" charset="0"/>
              </a:rPr>
              <a:t>порівняння з контрольними показниками;</a:t>
            </a:r>
          </a:p>
          <a:p>
            <a:pPr lvl="0"/>
            <a:r>
              <a:rPr lang="uk-UA" sz="4300" dirty="0">
                <a:latin typeface="Times New Roman" panose="02020603050405020304" pitchFamily="18" charset="0"/>
                <a:cs typeface="Times New Roman" panose="02020603050405020304" pitchFamily="18" charset="0"/>
              </a:rPr>
              <a:t>аналіз причин відхилення;</a:t>
            </a:r>
          </a:p>
          <a:p>
            <a:pPr lvl="0"/>
            <a:r>
              <a:rPr lang="uk-UA" sz="4300" dirty="0">
                <a:latin typeface="Times New Roman" panose="02020603050405020304" pitchFamily="18" charset="0"/>
                <a:cs typeface="Times New Roman" panose="02020603050405020304" pitchFamily="18" charset="0"/>
              </a:rPr>
              <a:t>розроблення запобіжних заходів;</a:t>
            </a:r>
          </a:p>
          <a:p>
            <a:pPr lvl="0"/>
            <a:r>
              <a:rPr lang="uk-UA" sz="4300" dirty="0">
                <a:latin typeface="Times New Roman" panose="02020603050405020304" pitchFamily="18" charset="0"/>
                <a:cs typeface="Times New Roman" panose="02020603050405020304" pitchFamily="18" charset="0"/>
              </a:rPr>
              <a:t>пошук напрямів підвищення ефективності реалізації стратегії.</a:t>
            </a:r>
          </a:p>
          <a:p>
            <a:r>
              <a:rPr lang="uk-UA" dirty="0"/>
              <a:t> </a:t>
            </a:r>
          </a:p>
          <a:p>
            <a:endParaRPr lang="uk-UA" dirty="0"/>
          </a:p>
        </p:txBody>
      </p:sp>
    </p:spTree>
    <p:extLst>
      <p:ext uri="{BB962C8B-B14F-4D97-AF65-F5344CB8AC3E}">
        <p14:creationId xmlns:p14="http://schemas.microsoft.com/office/powerpoint/2010/main" val="2866293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946754"/>
          </a:xfrm>
        </p:spPr>
        <p:txBody>
          <a:bodyPr>
            <a:normAutofit fontScale="90000"/>
          </a:bodyPr>
          <a:lstStyle/>
          <a:p>
            <a:r>
              <a:rPr lang="uk-UA" b="1" i="1" dirty="0"/>
              <a:t>Омолодження бренда </a:t>
            </a:r>
            <a:r>
              <a:rPr lang="uk-UA" dirty="0"/>
              <a:t>— це його повторний запуск, а не новий запуск, який би мав місце в разі створення нового бренда.</a:t>
            </a:r>
            <a:br>
              <a:rPr lang="uk-UA" dirty="0"/>
            </a:br>
            <a:endParaRPr lang="uk-UA" dirty="0"/>
          </a:p>
        </p:txBody>
      </p:sp>
      <p:sp>
        <p:nvSpPr>
          <p:cNvPr id="3" name="Объект 2"/>
          <p:cNvSpPr>
            <a:spLocks noGrp="1"/>
          </p:cNvSpPr>
          <p:nvPr>
            <p:ph idx="1"/>
          </p:nvPr>
        </p:nvSpPr>
        <p:spPr>
          <a:xfrm>
            <a:off x="838200" y="2018581"/>
            <a:ext cx="10515600" cy="4158382"/>
          </a:xfrm>
        </p:spPr>
        <p:txBody>
          <a:bodyPr/>
          <a:lstStyle/>
          <a:p>
            <a:r>
              <a:rPr lang="uk-UA" dirty="0"/>
              <a:t>Ч</a:t>
            </a:r>
            <a:r>
              <a:rPr lang="uk-UA" dirty="0" smtClean="0"/>
              <a:t>отири </a:t>
            </a:r>
            <a:r>
              <a:rPr lang="uk-UA" dirty="0"/>
              <a:t>основні напрями, що забезпечують омолодження бренда:</a:t>
            </a:r>
          </a:p>
          <a:p>
            <a:pPr lvl="0"/>
            <a:r>
              <a:rPr lang="uk-UA" dirty="0"/>
              <a:t>розширення ідентичності бренда;</a:t>
            </a:r>
          </a:p>
          <a:p>
            <a:pPr lvl="0"/>
            <a:r>
              <a:rPr lang="uk-UA" dirty="0"/>
              <a:t>інтенсифікація марочних комунікацій;</a:t>
            </a:r>
          </a:p>
          <a:p>
            <a:pPr lvl="0"/>
            <a:r>
              <a:rPr lang="uk-UA" dirty="0"/>
              <a:t>оновлення цільового ринку;</a:t>
            </a:r>
          </a:p>
          <a:p>
            <a:r>
              <a:rPr lang="uk-UA" dirty="0"/>
              <a:t>удосконалення структури </a:t>
            </a:r>
            <a:r>
              <a:rPr lang="uk-UA" dirty="0" err="1"/>
              <a:t>брендового</a:t>
            </a:r>
            <a:r>
              <a:rPr lang="uk-UA" dirty="0"/>
              <a:t> портфеля.</a:t>
            </a:r>
            <a:endParaRPr lang="uk-UA" dirty="0"/>
          </a:p>
        </p:txBody>
      </p:sp>
    </p:spTree>
    <p:extLst>
      <p:ext uri="{BB962C8B-B14F-4D97-AF65-F5344CB8AC3E}">
        <p14:creationId xmlns:p14="http://schemas.microsoft.com/office/powerpoint/2010/main" val="3804197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1" algn="l" rtl="0">
              <a:lnSpc>
                <a:spcPct val="90000"/>
              </a:lnSpc>
              <a:spcBef>
                <a:spcPct val="0"/>
              </a:spcBef>
            </a:pPr>
            <a:r>
              <a:rPr lang="uk-UA" b="1" dirty="0"/>
              <a:t>Стратегії злиття і поглинання</a:t>
            </a:r>
            <a:br>
              <a:rPr lang="uk-UA" b="1" dirty="0"/>
            </a:br>
            <a:endParaRPr lang="uk-UA" dirty="0"/>
          </a:p>
        </p:txBody>
      </p:sp>
      <p:sp>
        <p:nvSpPr>
          <p:cNvPr id="3" name="Объект 2"/>
          <p:cNvSpPr>
            <a:spLocks noGrp="1"/>
          </p:cNvSpPr>
          <p:nvPr>
            <p:ph idx="1"/>
          </p:nvPr>
        </p:nvSpPr>
        <p:spPr>
          <a:xfrm>
            <a:off x="838200" y="1181819"/>
            <a:ext cx="10515600" cy="4995144"/>
          </a:xfrm>
        </p:spPr>
        <p:txBody>
          <a:bodyPr>
            <a:normAutofit fontScale="85000" lnSpcReduction="10000"/>
          </a:bodyPr>
          <a:lstStyle/>
          <a:p>
            <a:pPr lvl="0"/>
            <a:r>
              <a:rPr lang="uk-UA" dirty="0"/>
              <a:t>Чимало брендів поглинаються з наміром перенести їхні види діяльності на власний бренд покупця. Наприклад, якщо на ринку є місце лише для двох національних брендів, третій іноді приймає рішення про купівлю другого.</a:t>
            </a:r>
          </a:p>
          <a:p>
            <a:pPr lvl="0"/>
            <a:r>
              <a:rPr lang="uk-UA" dirty="0"/>
              <a:t>Компанії приймають рішення про злиття й поглинання, коли хочуть відмовитися від якогось виду діяльності. </a:t>
            </a:r>
            <a:endParaRPr lang="uk-UA" dirty="0"/>
          </a:p>
          <a:p>
            <a:pPr lvl="0"/>
            <a:r>
              <a:rPr lang="uk-UA" dirty="0" smtClean="0"/>
              <a:t>Поясненням </a:t>
            </a:r>
            <a:r>
              <a:rPr lang="uk-UA" dirty="0"/>
              <a:t>застосування стратегій злиття й поглинання може бути прагнення компанії досягти критичного розміру. </a:t>
            </a:r>
            <a:endParaRPr lang="uk-UA" dirty="0" smtClean="0"/>
          </a:p>
          <a:p>
            <a:pPr lvl="0"/>
            <a:r>
              <a:rPr lang="uk-UA" dirty="0" smtClean="0"/>
              <a:t>До </a:t>
            </a:r>
            <a:r>
              <a:rPr lang="uk-UA" dirty="0"/>
              <a:t>злиття й поглинання брендів призводить створення світових компаній. </a:t>
            </a:r>
            <a:endParaRPr lang="uk-UA" dirty="0" smtClean="0"/>
          </a:p>
          <a:p>
            <a:pPr lvl="0"/>
            <a:r>
              <a:rPr lang="uk-UA" dirty="0" smtClean="0"/>
              <a:t>Стратегії </a:t>
            </a:r>
            <a:r>
              <a:rPr lang="uk-UA" dirty="0"/>
              <a:t>злиття й поглинання — поширена практика, що використовується в разі спроби отримати доступ на міжнародний ринок. Це відбувається тому, що місцеві галузі компаній внутрішнього ринку добре захищені завдяки регулюванню, що направлено запобігає вторгненню іноземних конкурентів.</a:t>
            </a:r>
          </a:p>
          <a:p>
            <a:pPr lvl="0"/>
            <a:r>
              <a:rPr lang="uk-UA" dirty="0"/>
              <a:t>Пояснити злиття й поглинання компаній і брендів можна тим, що міжнародні ринки стали більш однорідними, ніж раніше. Компанії, що надають перевагу глобальним торговельним маркам, замінюють свої місцеві бренди на глобальні.</a:t>
            </a:r>
          </a:p>
          <a:p>
            <a:pPr lvl="0"/>
            <a:r>
              <a:rPr lang="uk-UA" dirty="0"/>
              <a:t>З часом ім’я, закріплене за брендом, може стати перешкодою його розвитку, наприклад коли компанія хоче отримати доступ до нових видів діяльності, міжнародних ринків чи просто «омолодити» бренд.</a:t>
            </a:r>
          </a:p>
          <a:p>
            <a:pPr lvl="0"/>
            <a:r>
              <a:rPr lang="uk-UA" dirty="0"/>
              <a:t>Злиття й поглинання бренда може відбуватися внаслідок правових норм, наприклад судових розглядів.</a:t>
            </a:r>
          </a:p>
          <a:p>
            <a:endParaRPr lang="uk-UA" dirty="0"/>
          </a:p>
        </p:txBody>
      </p:sp>
    </p:spTree>
    <p:extLst>
      <p:ext uri="{BB962C8B-B14F-4D97-AF65-F5344CB8AC3E}">
        <p14:creationId xmlns:p14="http://schemas.microsoft.com/office/powerpoint/2010/main" val="1999558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Перешкодами	на	шляху	</a:t>
            </a:r>
            <a:r>
              <a:rPr lang="uk-UA" dirty="0" smtClean="0"/>
              <a:t>успішного застосування</a:t>
            </a:r>
            <a:r>
              <a:rPr lang="uk-UA" dirty="0"/>
              <a:t>	цих стратегій може бути:</a:t>
            </a:r>
            <a:br>
              <a:rPr lang="uk-UA" dirty="0"/>
            </a:br>
            <a:endParaRPr lang="uk-UA" dirty="0"/>
          </a:p>
        </p:txBody>
      </p:sp>
      <p:sp>
        <p:nvSpPr>
          <p:cNvPr id="3" name="Объект 2"/>
          <p:cNvSpPr>
            <a:spLocks noGrp="1"/>
          </p:cNvSpPr>
          <p:nvPr>
            <p:ph idx="1"/>
          </p:nvPr>
        </p:nvSpPr>
        <p:spPr/>
        <p:txBody>
          <a:bodyPr/>
          <a:lstStyle/>
          <a:p>
            <a:pPr lvl="0"/>
            <a:r>
              <a:rPr lang="uk-UA" dirty="0" smtClean="0"/>
              <a:t>зниження </a:t>
            </a:r>
            <a:r>
              <a:rPr lang="uk-UA" dirty="0"/>
              <a:t>продуктивності;</a:t>
            </a:r>
          </a:p>
          <a:p>
            <a:pPr lvl="0"/>
            <a:r>
              <a:rPr lang="uk-UA" dirty="0"/>
              <a:t>несумісність корпоративних культур;</a:t>
            </a:r>
          </a:p>
          <a:p>
            <a:pPr lvl="0"/>
            <a:r>
              <a:rPr lang="uk-UA" dirty="0"/>
              <a:t>втрата ключових спеціалістів;</a:t>
            </a:r>
          </a:p>
          <a:p>
            <a:pPr lvl="0"/>
            <a:r>
              <a:rPr lang="uk-UA" dirty="0"/>
              <a:t>розходження у стилях керівництва;</a:t>
            </a:r>
          </a:p>
          <a:p>
            <a:pPr lvl="0"/>
            <a:r>
              <a:rPr lang="uk-UA" dirty="0"/>
              <a:t>нездатність здійснювати перетворення;</a:t>
            </a:r>
          </a:p>
          <a:p>
            <a:pPr lvl="0"/>
            <a:r>
              <a:rPr lang="uk-UA" dirty="0"/>
              <a:t>недостатнє розуміння цілей і завдань спільної діяльності.</a:t>
            </a:r>
          </a:p>
          <a:p>
            <a:endParaRPr lang="uk-UA" dirty="0"/>
          </a:p>
        </p:txBody>
      </p:sp>
    </p:spTree>
    <p:extLst>
      <p:ext uri="{BB962C8B-B14F-4D97-AF65-F5344CB8AC3E}">
        <p14:creationId xmlns:p14="http://schemas.microsoft.com/office/powerpoint/2010/main" val="487468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26913"/>
          </a:xfrm>
        </p:spPr>
        <p:txBody>
          <a:bodyPr/>
          <a:lstStyle/>
          <a:p>
            <a:pPr lvl="1" algn="ctr" rtl="0">
              <a:lnSpc>
                <a:spcPct val="90000"/>
              </a:lnSpc>
              <a:spcBef>
                <a:spcPct val="0"/>
              </a:spcBef>
            </a:pPr>
            <a:r>
              <a:rPr lang="uk-UA" b="1" dirty="0" smtClean="0"/>
              <a:t>Портфель брендів</a:t>
            </a:r>
            <a:br>
              <a:rPr lang="uk-UA" b="1" dirty="0" smtClean="0"/>
            </a:br>
            <a:endParaRPr lang="uk-UA" dirty="0"/>
          </a:p>
        </p:txBody>
      </p:sp>
      <p:sp>
        <p:nvSpPr>
          <p:cNvPr id="3" name="Объект 2"/>
          <p:cNvSpPr>
            <a:spLocks noGrp="1"/>
          </p:cNvSpPr>
          <p:nvPr>
            <p:ph idx="1"/>
          </p:nvPr>
        </p:nvSpPr>
        <p:spPr>
          <a:xfrm>
            <a:off x="838200" y="992038"/>
            <a:ext cx="10515600" cy="5184925"/>
          </a:xfrm>
        </p:spPr>
        <p:txBody>
          <a:bodyPr>
            <a:normAutofit/>
          </a:bodyPr>
          <a:lstStyle/>
          <a:p>
            <a:r>
              <a:rPr lang="uk-UA" b="1" dirty="0" err="1"/>
              <a:t>Брендовий</a:t>
            </a:r>
            <a:r>
              <a:rPr lang="uk-UA" b="1" dirty="0"/>
              <a:t> портфель </a:t>
            </a:r>
            <a:r>
              <a:rPr lang="uk-UA" dirty="0"/>
              <a:t>— це сукупність усіх брендів компанії, що згруповані за певними ознаками.</a:t>
            </a:r>
          </a:p>
          <a:p>
            <a:pPr marL="0" indent="0">
              <a:buNone/>
            </a:pPr>
            <a:r>
              <a:rPr lang="uk-UA" dirty="0"/>
              <a:t> </a:t>
            </a:r>
            <a:r>
              <a:rPr lang="uk-UA" b="1" i="1" dirty="0"/>
              <a:t>Корпоративний бренд </a:t>
            </a:r>
            <a:r>
              <a:rPr lang="uk-UA" dirty="0"/>
              <a:t>перебуває на вершині структури. Це основний батьківський </a:t>
            </a:r>
            <a:r>
              <a:rPr lang="uk-UA" dirty="0" smtClean="0"/>
              <a:t>бренд.</a:t>
            </a:r>
          </a:p>
          <a:p>
            <a:pPr marL="0" indent="0">
              <a:buNone/>
            </a:pPr>
            <a:r>
              <a:rPr lang="uk-UA" b="1" i="1" dirty="0"/>
              <a:t>Асортиментний бренд </a:t>
            </a:r>
            <a:r>
              <a:rPr lang="uk-UA" dirty="0"/>
              <a:t>охоплює кілька категорій товарів. Це бренд, що підлягає розширенню чи вже є результатом лінійного розширення</a:t>
            </a:r>
            <a:r>
              <a:rPr lang="uk-UA" dirty="0" smtClean="0"/>
              <a:t>.</a:t>
            </a:r>
          </a:p>
          <a:p>
            <a:pPr marL="0" indent="0">
              <a:buNone/>
            </a:pPr>
            <a:r>
              <a:rPr lang="uk-UA" b="1" i="1" dirty="0"/>
              <a:t>Бренд продуктової лінії </a:t>
            </a:r>
            <a:r>
              <a:rPr lang="uk-UA" dirty="0"/>
              <a:t>пов’язаний з конкретним видом </a:t>
            </a:r>
            <a:r>
              <a:rPr lang="uk-UA" dirty="0" smtClean="0"/>
              <a:t>товару.</a:t>
            </a:r>
          </a:p>
          <a:p>
            <a:pPr marL="0" indent="0">
              <a:buNone/>
            </a:pPr>
            <a:r>
              <a:rPr lang="uk-UA" b="1" i="1" dirty="0"/>
              <a:t>Споріднені бренди </a:t>
            </a:r>
            <a:r>
              <a:rPr lang="uk-UA" dirty="0"/>
              <a:t>— це зонтичні бренди чи суборенди, у назві яких присутнє загальне </a:t>
            </a:r>
            <a:r>
              <a:rPr lang="uk-UA" dirty="0" smtClean="0"/>
              <a:t>ім’я.</a:t>
            </a:r>
          </a:p>
          <a:p>
            <a:pPr marL="0" indent="0">
              <a:buNone/>
            </a:pPr>
            <a:r>
              <a:rPr lang="uk-UA" b="1" i="1" dirty="0"/>
              <a:t>Індивідуальний бренд </a:t>
            </a:r>
            <a:r>
              <a:rPr lang="uk-UA" dirty="0"/>
              <a:t>— самостійний бренд окремих товарних ліній чи товарного </a:t>
            </a:r>
            <a:r>
              <a:rPr lang="uk-UA" dirty="0" smtClean="0"/>
              <a:t>асортименту.</a:t>
            </a:r>
          </a:p>
          <a:p>
            <a:pPr marL="0" indent="0">
              <a:buNone/>
            </a:pPr>
            <a:endParaRPr lang="uk-UA" dirty="0"/>
          </a:p>
        </p:txBody>
      </p:sp>
    </p:spTree>
    <p:extLst>
      <p:ext uri="{BB962C8B-B14F-4D97-AF65-F5344CB8AC3E}">
        <p14:creationId xmlns:p14="http://schemas.microsoft.com/office/powerpoint/2010/main" val="309133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06142"/>
          </a:xfrm>
        </p:spPr>
        <p:txBody>
          <a:bodyPr>
            <a:normAutofit fontScale="90000"/>
          </a:bodyPr>
          <a:lstStyle/>
          <a:p>
            <a:pPr algn="ctr"/>
            <a:r>
              <a:rPr lang="uk-UA" sz="2700" b="1" dirty="0" smtClean="0">
                <a:latin typeface="Times New Roman" panose="02020603050405020304" pitchFamily="18" charset="0"/>
                <a:cs typeface="Times New Roman" panose="02020603050405020304" pitchFamily="18" charset="0"/>
              </a:rPr>
              <a:t/>
            </a:r>
            <a:br>
              <a:rPr lang="uk-UA" sz="2700" b="1" dirty="0" smtClean="0">
                <a:latin typeface="Times New Roman" panose="02020603050405020304" pitchFamily="18" charset="0"/>
                <a:cs typeface="Times New Roman" panose="02020603050405020304" pitchFamily="18" charset="0"/>
              </a:rPr>
            </a:br>
            <a:r>
              <a:rPr lang="uk-UA" sz="2700" b="1" dirty="0" smtClean="0">
                <a:latin typeface="Times New Roman" panose="02020603050405020304" pitchFamily="18" charset="0"/>
                <a:cs typeface="Times New Roman" panose="02020603050405020304" pitchFamily="18" charset="0"/>
              </a:rPr>
              <a:t>Категорії </a:t>
            </a:r>
            <a:r>
              <a:rPr lang="uk-UA" sz="2700" b="1" dirty="0">
                <a:latin typeface="Times New Roman" panose="02020603050405020304" pitchFamily="18" charset="0"/>
                <a:cs typeface="Times New Roman" panose="02020603050405020304" pitchFamily="18" charset="0"/>
              </a:rPr>
              <a:t>брендів відповідно до стратегічної </a:t>
            </a:r>
            <a:r>
              <a:rPr lang="uk-UA" sz="2700" b="1" dirty="0" smtClean="0">
                <a:latin typeface="Times New Roman" panose="02020603050405020304" pitchFamily="18" charset="0"/>
                <a:cs typeface="Times New Roman" panose="02020603050405020304" pitchFamily="18" charset="0"/>
              </a:rPr>
              <a:t>позиції</a:t>
            </a:r>
            <a:r>
              <a:rPr lang="uk-UA" dirty="0"/>
              <a:t/>
            </a:r>
            <a:br>
              <a:rPr lang="uk-UA" dirty="0"/>
            </a:br>
            <a:endParaRPr lang="uk-UA" dirty="0"/>
          </a:p>
        </p:txBody>
      </p:sp>
      <p:sp>
        <p:nvSpPr>
          <p:cNvPr id="3" name="Объект 2"/>
          <p:cNvSpPr>
            <a:spLocks noGrp="1"/>
          </p:cNvSpPr>
          <p:nvPr>
            <p:ph idx="1"/>
          </p:nvPr>
        </p:nvSpPr>
        <p:spPr>
          <a:xfrm>
            <a:off x="838200" y="1104181"/>
            <a:ext cx="10515600" cy="5072782"/>
          </a:xfrm>
        </p:spPr>
        <p:txBody>
          <a:bodyPr>
            <a:normAutofit/>
          </a:bodyPr>
          <a:lstStyle/>
          <a:p>
            <a:pPr lvl="0"/>
            <a:r>
              <a:rPr lang="uk-UA" b="1" i="1" dirty="0"/>
              <a:t>Основний бренд </a:t>
            </a:r>
            <a:r>
              <a:rPr lang="uk-UA" dirty="0"/>
              <a:t>— повністю відповідає ключовій </a:t>
            </a:r>
            <a:r>
              <a:rPr lang="uk-UA" dirty="0" err="1"/>
              <a:t>брендовій</a:t>
            </a:r>
            <a:r>
              <a:rPr lang="uk-UA" dirty="0"/>
              <a:t> пропозиції, приносить прибуток, посідає належне місце в конкурентній боротьбі, має високу ринкову привабливість.</a:t>
            </a:r>
          </a:p>
          <a:p>
            <a:pPr lvl="0"/>
            <a:r>
              <a:rPr lang="uk-UA" b="1" i="1" dirty="0"/>
              <a:t>Побічний бренд </a:t>
            </a:r>
            <a:r>
              <a:rPr lang="uk-UA" dirty="0"/>
              <a:t>— виконує підтримуючу роль щодо основного бренда, захоплюючи певну частку ринку. Він має відрізнятися певною конкурентоспроможністю.</a:t>
            </a:r>
          </a:p>
          <a:p>
            <a:pPr lvl="0"/>
            <a:r>
              <a:rPr lang="uk-UA" b="1" i="1" dirty="0"/>
              <a:t>Бренд «дійна корова» </a:t>
            </a:r>
            <a:r>
              <a:rPr lang="uk-UA" dirty="0"/>
              <a:t>— потребує мало вкладень і приносить адекватний прибуток, що дає змогу зберегти вироблену стратегію.</a:t>
            </a:r>
          </a:p>
          <a:p>
            <a:pPr lvl="0"/>
            <a:r>
              <a:rPr lang="uk-UA" b="1" i="1" dirty="0"/>
              <a:t>Ознайомчі бренди </a:t>
            </a:r>
            <a:r>
              <a:rPr lang="uk-UA" dirty="0"/>
              <a:t>— це бренди, що дають можливість споживачу ознайомитися з </a:t>
            </a:r>
            <a:r>
              <a:rPr lang="uk-UA" dirty="0" err="1"/>
              <a:t>брендовою</a:t>
            </a:r>
            <a:r>
              <a:rPr lang="uk-UA" dirty="0"/>
              <a:t> пропозицією вперше без відштовхуючого бар’єра.</a:t>
            </a:r>
          </a:p>
          <a:p>
            <a:pPr lvl="0"/>
            <a:r>
              <a:rPr lang="uk-UA" b="1" i="1" dirty="0"/>
              <a:t>Бренди, що посідають певну нішу, </a:t>
            </a:r>
            <a:r>
              <a:rPr lang="uk-UA" dirty="0"/>
              <a:t>— пропонують конкурентну пропозицію, орієнтовану на певний сегмент цільової аудиторії.</a:t>
            </a:r>
          </a:p>
          <a:p>
            <a:pPr lvl="0"/>
            <a:r>
              <a:rPr lang="uk-UA" b="1" i="1" dirty="0"/>
              <a:t>Висококласні бренди </a:t>
            </a:r>
            <a:r>
              <a:rPr lang="uk-UA" dirty="0"/>
              <a:t>— зазвичай це бренди, з якими добре починати новий бізнес. Вони використовують ексклюзивність, створюючи лише привабливу пропозицію.</a:t>
            </a:r>
          </a:p>
          <a:p>
            <a:pPr lvl="0"/>
            <a:r>
              <a:rPr lang="uk-UA" b="1" i="1" dirty="0"/>
              <a:t>Слабкий бренд </a:t>
            </a:r>
            <a:r>
              <a:rPr lang="uk-UA" dirty="0"/>
              <a:t>— такі бренди слід закривати чи поєднувати з іншими, щоб підвищити прибутковість. Така ситуація виникає, коли бренд стає звичним, коли ринок різко змінюється.</a:t>
            </a:r>
          </a:p>
          <a:p>
            <a:endParaRPr lang="uk-UA" dirty="0"/>
          </a:p>
        </p:txBody>
      </p:sp>
    </p:spTree>
    <p:extLst>
      <p:ext uri="{BB962C8B-B14F-4D97-AF65-F5344CB8AC3E}">
        <p14:creationId xmlns:p14="http://schemas.microsoft.com/office/powerpoint/2010/main" val="43201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80264"/>
          </a:xfrm>
        </p:spPr>
        <p:txBody>
          <a:bodyPr>
            <a:normAutofit fontScale="90000"/>
          </a:bodyPr>
          <a:lstStyle/>
          <a:p>
            <a:pPr algn="ctr"/>
            <a:r>
              <a:rPr lang="uk-UA" b="1" dirty="0" smtClean="0"/>
              <a:t>Категорії </a:t>
            </a:r>
            <a:r>
              <a:rPr lang="uk-UA" b="1" dirty="0"/>
              <a:t>брендів</a:t>
            </a:r>
            <a:endParaRPr lang="uk-UA" b="1" dirty="0"/>
          </a:p>
        </p:txBody>
      </p:sp>
      <p:sp>
        <p:nvSpPr>
          <p:cNvPr id="3" name="Объект 2"/>
          <p:cNvSpPr>
            <a:spLocks noGrp="1"/>
          </p:cNvSpPr>
          <p:nvPr>
            <p:ph idx="1"/>
          </p:nvPr>
        </p:nvSpPr>
        <p:spPr>
          <a:xfrm>
            <a:off x="838200" y="1190447"/>
            <a:ext cx="10515600" cy="5331573"/>
          </a:xfrm>
        </p:spPr>
        <p:txBody>
          <a:bodyPr>
            <a:normAutofit lnSpcReduction="10000"/>
          </a:bodyPr>
          <a:lstStyle/>
          <a:p>
            <a:pPr marL="0" lvl="0" indent="0">
              <a:buNone/>
            </a:pPr>
            <a:r>
              <a:rPr lang="uk-UA" b="1" i="1" dirty="0"/>
              <a:t>Фланговий бренд, </a:t>
            </a:r>
            <a:r>
              <a:rPr lang="uk-UA" dirty="0"/>
              <a:t>«фланкер» — бренд, який </a:t>
            </a:r>
            <a:r>
              <a:rPr lang="uk-UA" dirty="0" smtClean="0"/>
              <a:t>виводиться компанією </a:t>
            </a:r>
            <a:r>
              <a:rPr lang="uk-UA" dirty="0"/>
              <a:t>зі стійкою позицією на певному ринку з метою збільшення загальної частки ринку у визначеній категорії товарів. </a:t>
            </a:r>
            <a:endParaRPr lang="uk-UA" dirty="0" smtClean="0"/>
          </a:p>
          <a:p>
            <a:pPr marL="0" lvl="0" indent="0">
              <a:buNone/>
            </a:pPr>
            <a:r>
              <a:rPr lang="uk-UA" b="1" i="1" dirty="0"/>
              <a:t>Спонукальний, </a:t>
            </a:r>
            <a:r>
              <a:rPr lang="uk-UA" dirty="0"/>
              <a:t>або функціональний, бренд (</a:t>
            </a:r>
            <a:r>
              <a:rPr lang="uk-UA" dirty="0" err="1"/>
              <a:t>driver</a:t>
            </a:r>
            <a:r>
              <a:rPr lang="uk-UA" dirty="0"/>
              <a:t> </a:t>
            </a:r>
            <a:r>
              <a:rPr lang="uk-UA" dirty="0" err="1"/>
              <a:t>brand</a:t>
            </a:r>
            <a:r>
              <a:rPr lang="uk-UA" dirty="0"/>
              <a:t>) забезпечує головну мотиваційну перевагу для здійснення вибору споживачем, вказуючи на функціональну сутність бренда. </a:t>
            </a:r>
            <a:endParaRPr lang="uk-UA" dirty="0" smtClean="0"/>
          </a:p>
          <a:p>
            <a:pPr marL="0" lvl="0" indent="0">
              <a:buNone/>
            </a:pPr>
            <a:r>
              <a:rPr lang="uk-UA" b="1" i="1" dirty="0"/>
              <a:t>Підтримуючий бренд </a:t>
            </a:r>
            <a:r>
              <a:rPr lang="uk-UA" dirty="0"/>
              <a:t>(</a:t>
            </a:r>
            <a:r>
              <a:rPr lang="uk-UA" dirty="0" err="1"/>
              <a:t>endorcer</a:t>
            </a:r>
            <a:r>
              <a:rPr lang="uk-UA" dirty="0"/>
              <a:t> </a:t>
            </a:r>
            <a:r>
              <a:rPr lang="uk-UA" dirty="0" err="1"/>
              <a:t>brand</a:t>
            </a:r>
            <a:r>
              <a:rPr lang="uk-UA" dirty="0"/>
              <a:t>), </a:t>
            </a:r>
            <a:r>
              <a:rPr lang="uk-UA" dirty="0" err="1"/>
              <a:t>ендорсер</a:t>
            </a:r>
            <a:r>
              <a:rPr lang="uk-UA" dirty="0"/>
              <a:t>, створює підтримку й додає надійності заявам спонукального бренда. </a:t>
            </a:r>
            <a:endParaRPr lang="uk-UA" dirty="0" smtClean="0"/>
          </a:p>
          <a:p>
            <a:pPr marL="0" lvl="0" indent="0">
              <a:buNone/>
            </a:pPr>
            <a:r>
              <a:rPr lang="uk-UA" b="1" i="1" dirty="0"/>
              <a:t>Бренди, що мають значну перевагу </a:t>
            </a:r>
            <a:r>
              <a:rPr lang="uk-UA" dirty="0"/>
              <a:t>(вигода бренда), являють собою особливу характеристику продукту, що на рівні з основним товаром бере участь у формуванні цінності бренда. </a:t>
            </a:r>
            <a:endParaRPr lang="uk-UA" dirty="0" smtClean="0"/>
          </a:p>
          <a:p>
            <a:pPr marL="0" lvl="0" indent="0">
              <a:buNone/>
            </a:pPr>
            <a:r>
              <a:rPr lang="uk-UA" b="1" i="1" dirty="0"/>
              <a:t>«Срібні кулі» (</a:t>
            </a:r>
            <a:r>
              <a:rPr lang="uk-UA" b="1" i="1" dirty="0" err="1"/>
              <a:t>silver</a:t>
            </a:r>
            <a:r>
              <a:rPr lang="uk-UA" b="1" i="1" dirty="0"/>
              <a:t> </a:t>
            </a:r>
            <a:r>
              <a:rPr lang="uk-UA" b="1" i="1" dirty="0" err="1"/>
              <a:t>bullet</a:t>
            </a:r>
            <a:r>
              <a:rPr lang="uk-UA" b="1" i="1" dirty="0"/>
              <a:t>) </a:t>
            </a:r>
            <a:r>
              <a:rPr lang="uk-UA" dirty="0"/>
              <a:t>— це суборенди, чи вигоди бренда, покликані підтримувати імідж компанії. </a:t>
            </a:r>
            <a:endParaRPr lang="uk-UA" dirty="0" smtClean="0"/>
          </a:p>
          <a:p>
            <a:pPr marL="0" lvl="0" indent="0">
              <a:buNone/>
            </a:pPr>
            <a:r>
              <a:rPr lang="uk-UA" b="1" i="1" dirty="0"/>
              <a:t>«Вхідний» бренд </a:t>
            </a:r>
            <a:r>
              <a:rPr lang="uk-UA" dirty="0"/>
              <a:t>— це найбільш доступний для споживачів бренд у корпоративному портфелі, завдяки якому споживачі мають можливість випробовувати основні бренди портфеля.</a:t>
            </a:r>
          </a:p>
          <a:p>
            <a:pPr marL="0" indent="0">
              <a:buNone/>
            </a:pPr>
            <a:r>
              <a:rPr lang="uk-UA" b="1" i="1" dirty="0"/>
              <a:t>«</a:t>
            </a:r>
            <a:r>
              <a:rPr lang="uk-UA" b="1" i="1" dirty="0" err="1"/>
              <a:t>Нішевий</a:t>
            </a:r>
            <a:r>
              <a:rPr lang="uk-UA" b="1" i="1" dirty="0"/>
              <a:t>» бренд </a:t>
            </a:r>
            <a:r>
              <a:rPr lang="uk-UA" dirty="0"/>
              <a:t>покликаний задовольняти специфічні потреби окремого споживчого сегмента. </a:t>
            </a:r>
            <a:endParaRPr lang="uk-UA" dirty="0" smtClean="0"/>
          </a:p>
          <a:p>
            <a:pPr marL="0" indent="0">
              <a:buNone/>
            </a:pPr>
            <a:r>
              <a:rPr lang="uk-UA" b="1" i="1" dirty="0"/>
              <a:t>«Ексклюзивний» </a:t>
            </a:r>
            <a:r>
              <a:rPr lang="uk-UA" dirty="0"/>
              <a:t>бренд розробляється для створення товарної категорії чи впровадження на ринок нового іміджу. </a:t>
            </a:r>
            <a:endParaRPr lang="uk-UA" dirty="0"/>
          </a:p>
        </p:txBody>
      </p:sp>
    </p:spTree>
    <p:extLst>
      <p:ext uri="{BB962C8B-B14F-4D97-AF65-F5344CB8AC3E}">
        <p14:creationId xmlns:p14="http://schemas.microsoft.com/office/powerpoint/2010/main" val="322488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Розмір </a:t>
            </a:r>
            <a:r>
              <a:rPr lang="uk-UA" dirty="0" err="1"/>
              <a:t>брендового</a:t>
            </a:r>
            <a:r>
              <a:rPr lang="uk-UA" dirty="0"/>
              <a:t> портфеля визначається такими основними факторами:</a:t>
            </a:r>
            <a:br>
              <a:rPr lang="uk-UA" dirty="0"/>
            </a:br>
            <a:endParaRPr lang="uk-UA" dirty="0"/>
          </a:p>
        </p:txBody>
      </p:sp>
      <p:sp>
        <p:nvSpPr>
          <p:cNvPr id="3" name="Объект 2"/>
          <p:cNvSpPr>
            <a:spLocks noGrp="1"/>
          </p:cNvSpPr>
          <p:nvPr>
            <p:ph idx="1"/>
          </p:nvPr>
        </p:nvSpPr>
        <p:spPr/>
        <p:txBody>
          <a:bodyPr/>
          <a:lstStyle/>
          <a:p>
            <a:pPr lvl="0"/>
            <a:r>
              <a:rPr lang="uk-UA" dirty="0" smtClean="0"/>
              <a:t>довгостроковими </a:t>
            </a:r>
            <a:r>
              <a:rPr lang="uk-UA" dirty="0"/>
              <a:t>корпоративними цілями;</a:t>
            </a:r>
          </a:p>
          <a:p>
            <a:pPr lvl="0"/>
            <a:r>
              <a:rPr lang="uk-UA" dirty="0"/>
              <a:t>функціями брендів (які бренди необхідні: підтримуючі, асортиментні, зонтичні чи індивідуальні);</a:t>
            </a:r>
          </a:p>
          <a:p>
            <a:pPr lvl="0"/>
            <a:r>
              <a:rPr lang="uk-UA" dirty="0"/>
              <a:t>рівнем конкуренції;</a:t>
            </a:r>
          </a:p>
          <a:p>
            <a:pPr lvl="0"/>
            <a:r>
              <a:rPr lang="uk-UA" dirty="0"/>
              <a:t>ресурсами компанії</a:t>
            </a:r>
            <a:r>
              <a:rPr lang="uk-UA" dirty="0" smtClean="0"/>
              <a:t>.</a:t>
            </a:r>
          </a:p>
          <a:p>
            <a:pPr marL="0" lvl="0" indent="0">
              <a:buNone/>
            </a:pPr>
            <a:endParaRPr lang="uk-UA" dirty="0"/>
          </a:p>
          <a:p>
            <a:endParaRPr lang="uk-UA" dirty="0"/>
          </a:p>
        </p:txBody>
      </p:sp>
    </p:spTree>
    <p:extLst>
      <p:ext uri="{BB962C8B-B14F-4D97-AF65-F5344CB8AC3E}">
        <p14:creationId xmlns:p14="http://schemas.microsoft.com/office/powerpoint/2010/main" val="87466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700" i="1" dirty="0" smtClean="0"/>
              <a:t/>
            </a:r>
            <a:br>
              <a:rPr lang="uk-UA" sz="2700" i="1" dirty="0" smtClean="0"/>
            </a:br>
            <a:r>
              <a:rPr lang="uk-UA" sz="2700" b="1" dirty="0" err="1" smtClean="0"/>
              <a:t>Брендовий</a:t>
            </a:r>
            <a:r>
              <a:rPr lang="uk-UA" sz="2700" b="1" dirty="0" smtClean="0"/>
              <a:t> </a:t>
            </a:r>
            <a:r>
              <a:rPr lang="uk-UA" sz="2700" b="1" dirty="0"/>
              <a:t>портфель </a:t>
            </a:r>
            <a:r>
              <a:rPr lang="uk-UA" sz="2700" dirty="0"/>
              <a:t>— це не просто набір брендів, а певним чином структурована та узгоджена група, у якій кожен бренд має своє місце й чітко визначену роль. Це може бути:</a:t>
            </a:r>
            <a:br>
              <a:rPr lang="uk-UA" sz="2700" dirty="0"/>
            </a:br>
            <a:endParaRPr lang="uk-UA" dirty="0"/>
          </a:p>
        </p:txBody>
      </p:sp>
      <p:sp>
        <p:nvSpPr>
          <p:cNvPr id="3" name="Объект 2"/>
          <p:cNvSpPr>
            <a:spLocks noGrp="1"/>
          </p:cNvSpPr>
          <p:nvPr>
            <p:ph idx="1"/>
          </p:nvPr>
        </p:nvSpPr>
        <p:spPr/>
        <p:txBody>
          <a:bodyPr>
            <a:normAutofit/>
          </a:bodyPr>
          <a:lstStyle/>
          <a:p>
            <a:pPr lvl="0" algn="just"/>
            <a:r>
              <a:rPr lang="uk-UA" dirty="0" smtClean="0"/>
              <a:t>фінансова </a:t>
            </a:r>
            <a:r>
              <a:rPr lang="uk-UA" dirty="0"/>
              <a:t>роль, згідно з якою бренд робить свій внесок у фінансування іншого бренда. Це типовий випадок для місцевих брендів-лідерів на власному ринку. Ці бренди відіграють важливу роль у створенні марочного портфеля, який має розвиватись як єдине ціле;</a:t>
            </a:r>
          </a:p>
          <a:p>
            <a:pPr lvl="0" algn="just"/>
            <a:r>
              <a:rPr lang="uk-UA" dirty="0"/>
              <a:t>захист бренда-лідера. </a:t>
            </a:r>
            <a:r>
              <a:rPr lang="uk-UA" dirty="0" smtClean="0"/>
              <a:t>Ця </a:t>
            </a:r>
            <a:r>
              <a:rPr lang="uk-UA" dirty="0"/>
              <a:t>роль спрямована на створення зовнішнього бар’єра в разі спроби конкурентів увійти на ринок;</a:t>
            </a:r>
          </a:p>
          <a:p>
            <a:pPr lvl="0" algn="just"/>
            <a:r>
              <a:rPr lang="uk-UA" dirty="0"/>
              <a:t>роль флангового бренда групи, особливо за наявності тієї самої назви;</a:t>
            </a:r>
          </a:p>
          <a:p>
            <a:pPr lvl="0" algn="just"/>
            <a:r>
              <a:rPr lang="uk-UA" dirty="0"/>
              <a:t>створення, зміцнення та захист батьківського бренда дочірніми. </a:t>
            </a:r>
            <a:r>
              <a:rPr lang="uk-UA" dirty="0" smtClean="0"/>
              <a:t>Кожен </a:t>
            </a:r>
            <a:r>
              <a:rPr lang="uk-UA" dirty="0"/>
              <a:t>з них додає свій особливий штрих до загальної картини;</a:t>
            </a:r>
          </a:p>
          <a:p>
            <a:pPr lvl="0" algn="just"/>
            <a:r>
              <a:rPr lang="uk-UA" dirty="0"/>
              <a:t>колективна роль кожного бренда у формуванні єдиного цілісного враження від компанії-власника. Дуже часто здійснюються перепродаж дрібних брендів, не беручи до уваги їхню колективну роль і вплив на провідні бренди компанії.</a:t>
            </a:r>
          </a:p>
          <a:p>
            <a:endParaRPr lang="uk-UA" dirty="0"/>
          </a:p>
        </p:txBody>
      </p:sp>
    </p:spTree>
    <p:extLst>
      <p:ext uri="{BB962C8B-B14F-4D97-AF65-F5344CB8AC3E}">
        <p14:creationId xmlns:p14="http://schemas.microsoft.com/office/powerpoint/2010/main" val="1548843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83781"/>
          </a:xfrm>
        </p:spPr>
        <p:txBody>
          <a:bodyPr>
            <a:normAutofit/>
          </a:bodyPr>
          <a:lstStyle/>
          <a:p>
            <a:pPr algn="ctr"/>
            <a:r>
              <a:rPr lang="uk-UA" sz="2400" b="1" dirty="0"/>
              <a:t>Основні стратегічні завдання бренда </a:t>
            </a:r>
            <a:endParaRPr lang="uk-UA" sz="2400" b="1" dirty="0"/>
          </a:p>
        </p:txBody>
      </p:sp>
      <p:sp>
        <p:nvSpPr>
          <p:cNvPr id="3" name="Объект 2"/>
          <p:cNvSpPr>
            <a:spLocks noGrp="1"/>
          </p:cNvSpPr>
          <p:nvPr>
            <p:ph idx="1"/>
          </p:nvPr>
        </p:nvSpPr>
        <p:spPr>
          <a:xfrm>
            <a:off x="838200" y="1061049"/>
            <a:ext cx="10515600" cy="5115914"/>
          </a:xfrm>
        </p:spPr>
        <p:txBody>
          <a:bodyPr/>
          <a:lstStyle/>
          <a:p>
            <a:r>
              <a:rPr lang="uk-UA" dirty="0"/>
              <a:t>Формування іміджу </a:t>
            </a:r>
            <a:r>
              <a:rPr lang="uk-UA" dirty="0" smtClean="0"/>
              <a:t>бренда.</a:t>
            </a:r>
          </a:p>
          <a:p>
            <a:r>
              <a:rPr lang="uk-UA" dirty="0"/>
              <a:t>Аналіз іміджу бренда. </a:t>
            </a:r>
            <a:endParaRPr lang="uk-UA" dirty="0" smtClean="0"/>
          </a:p>
          <a:p>
            <a:pPr lvl="0"/>
            <a:r>
              <a:rPr lang="uk-UA" dirty="0"/>
              <a:t>Створення й дотримання марочного контракту.</a:t>
            </a:r>
          </a:p>
          <a:p>
            <a:r>
              <a:rPr lang="uk-UA" dirty="0"/>
              <a:t>Аудит	</a:t>
            </a:r>
            <a:r>
              <a:rPr lang="uk-UA" dirty="0" smtClean="0"/>
              <a:t>бренда.</a:t>
            </a:r>
          </a:p>
        </p:txBody>
      </p:sp>
    </p:spTree>
    <p:extLst>
      <p:ext uri="{BB962C8B-B14F-4D97-AF65-F5344CB8AC3E}">
        <p14:creationId xmlns:p14="http://schemas.microsoft.com/office/powerpoint/2010/main" val="2105795850"/>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96</TotalTime>
  <Words>1830</Words>
  <Application>Microsoft Office PowerPoint</Application>
  <PresentationFormat>Широкоэкранный</PresentationFormat>
  <Paragraphs>179</Paragraphs>
  <Slides>32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Calibri</vt:lpstr>
      <vt:lpstr>Calibri Light</vt:lpstr>
      <vt:lpstr>Times New Roman</vt:lpstr>
      <vt:lpstr>Ретро</vt:lpstr>
      <vt:lpstr>ТЕМА.Бренд-стратегії підприємства   </vt:lpstr>
      <vt:lpstr>Презентация PowerPoint</vt:lpstr>
      <vt:lpstr>Структура бренд-стратегії </vt:lpstr>
      <vt:lpstr>Портфель брендів </vt:lpstr>
      <vt:lpstr> Категорії брендів відповідно до стратегічної позиції </vt:lpstr>
      <vt:lpstr>Категорії брендів</vt:lpstr>
      <vt:lpstr>Розмір брендового портфеля визначається такими основними факторами: </vt:lpstr>
      <vt:lpstr> Брендовий портфель — це не просто набір брендів, а певним чином структурована та узгоджена група, у якій кожен бренд має своє місце й чітко визначену роль. Це може бути: </vt:lpstr>
      <vt:lpstr>Основні стратегічні завдання бренда </vt:lpstr>
      <vt:lpstr>Підходи до управління корпоративним портфелем брендів</vt:lpstr>
      <vt:lpstr>У рамках стратегічного управління портфелем брендів компанія зазвичай переслідує дві основні цілі: </vt:lpstr>
      <vt:lpstr>Рисунок 1 – Матриця активів брендового портфеля</vt:lpstr>
      <vt:lpstr>Таблиця 1 – Принципи стратегічного розширення бренда </vt:lpstr>
      <vt:lpstr>Існує шість моделей взаємовідносин бренда і товару: </vt:lpstr>
      <vt:lpstr>Рисунок 2 – Стратегічний розвиток портфеля брендів </vt:lpstr>
      <vt:lpstr>Рисунок 3 – Типи архітектури брендів </vt:lpstr>
      <vt:lpstr>Рисунок 4 – Стратегія товарного бренда </vt:lpstr>
      <vt:lpstr>Рисунок 5 – Стратегія асортиментного бренда </vt:lpstr>
      <vt:lpstr>Рисунок 6 – Стратегія зонтичного бренда </vt:lpstr>
      <vt:lpstr>Рисунок 7 – Стратегія вихідного або батьківського бренда </vt:lpstr>
      <vt:lpstr>  Рисунок 8 – Стратегія підтримуючого бренда   </vt:lpstr>
      <vt:lpstr>Стратегії створення нових брендів </vt:lpstr>
      <vt:lpstr>Процес створення нового бренда складається з кількох послідовних етапів:</vt:lpstr>
      <vt:lpstr>Стратегії зростання брендів </vt:lpstr>
      <vt:lpstr>Зв'язок розширень і стратегії</vt:lpstr>
      <vt:lpstr>Використання розширення бренда приводить до двох радикальних змін: </vt:lpstr>
      <vt:lpstr>Презентация PowerPoint</vt:lpstr>
      <vt:lpstr>Омолодження брендів. Бренди мають здатність старіти або вважатися застарілими. </vt:lpstr>
      <vt:lpstr>основні передумови застосування стратегії омолодження бренда. </vt:lpstr>
      <vt:lpstr>Омолодження бренда — це його повторний запуск, а не новий запуск, який би мав місце в разі створення нового бренда. </vt:lpstr>
      <vt:lpstr>Стратегії злиття і поглинання </vt:lpstr>
      <vt:lpstr>Перешкодами на шляху успішного застосування цих стратегій може бути: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Пащенко Ольга Петрівна</dc:creator>
  <cp:lastModifiedBy>Пащенко Ольга Петрівна</cp:lastModifiedBy>
  <cp:revision>38</cp:revision>
  <dcterms:created xsi:type="dcterms:W3CDTF">2023-10-20T06:06:29Z</dcterms:created>
  <dcterms:modified xsi:type="dcterms:W3CDTF">2025-04-23T10:38:08Z</dcterms:modified>
</cp:coreProperties>
</file>