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81" r:id="rId22"/>
    <p:sldId id="278" r:id="rId23"/>
    <p:sldId id="279" r:id="rId24"/>
    <p:sldId id="275" r:id="rId25"/>
    <p:sldId id="27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B3921CF-23F4-49D6-8C3E-4757DD442307}" type="datetimeFigureOut">
              <a:rPr lang="uk-UA" smtClean="0"/>
              <a:t>05.10.2024</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4F934C5-40AD-4741-A1F2-2ECF6375DCC8}" type="slidenum">
              <a:rPr lang="uk-UA" smtClean="0"/>
              <a:t>‹#›</a:t>
            </a:fld>
            <a:endParaRPr lang="uk-UA"/>
          </a:p>
        </p:txBody>
      </p:sp>
    </p:spTree>
    <p:extLst>
      <p:ext uri="{BB962C8B-B14F-4D97-AF65-F5344CB8AC3E}">
        <p14:creationId xmlns:p14="http://schemas.microsoft.com/office/powerpoint/2010/main" val="391103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3921CF-23F4-49D6-8C3E-4757DD442307}" type="datetimeFigureOut">
              <a:rPr lang="uk-UA" smtClean="0"/>
              <a:t>05.10.2024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F934C5-40AD-4741-A1F2-2ECF6375DCC8}" type="slidenum">
              <a:rPr lang="uk-UA" smtClean="0"/>
              <a:t>‹#›</a:t>
            </a:fld>
            <a:endParaRPr lang="uk-UA"/>
          </a:p>
        </p:txBody>
      </p:sp>
    </p:spTree>
    <p:extLst>
      <p:ext uri="{BB962C8B-B14F-4D97-AF65-F5344CB8AC3E}">
        <p14:creationId xmlns:p14="http://schemas.microsoft.com/office/powerpoint/2010/main" val="120409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3921CF-23F4-49D6-8C3E-4757DD442307}" type="datetimeFigureOut">
              <a:rPr lang="uk-UA" smtClean="0"/>
              <a:t>05.10.2024</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F934C5-40AD-4741-A1F2-2ECF6375DCC8}"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67706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2B3921CF-23F4-49D6-8C3E-4757DD442307}" type="datetimeFigureOut">
              <a:rPr lang="uk-UA" smtClean="0"/>
              <a:t>05.10.2024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F934C5-40AD-4741-A1F2-2ECF6375DCC8}" type="slidenum">
              <a:rPr lang="uk-UA" smtClean="0"/>
              <a:t>‹#›</a:t>
            </a:fld>
            <a:endParaRPr lang="uk-UA"/>
          </a:p>
        </p:txBody>
      </p:sp>
    </p:spTree>
    <p:extLst>
      <p:ext uri="{BB962C8B-B14F-4D97-AF65-F5344CB8AC3E}">
        <p14:creationId xmlns:p14="http://schemas.microsoft.com/office/powerpoint/2010/main" val="1423092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2B3921CF-23F4-49D6-8C3E-4757DD442307}" type="datetimeFigureOut">
              <a:rPr lang="uk-UA" smtClean="0"/>
              <a:t>05.10.2024</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F934C5-40AD-4741-A1F2-2ECF6375DCC8}"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04584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2B3921CF-23F4-49D6-8C3E-4757DD442307}" type="datetimeFigureOut">
              <a:rPr lang="uk-UA" smtClean="0"/>
              <a:t>05.10.2024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F934C5-40AD-4741-A1F2-2ECF6375DCC8}" type="slidenum">
              <a:rPr lang="uk-UA" smtClean="0"/>
              <a:t>‹#›</a:t>
            </a:fld>
            <a:endParaRPr lang="uk-UA"/>
          </a:p>
        </p:txBody>
      </p:sp>
    </p:spTree>
    <p:extLst>
      <p:ext uri="{BB962C8B-B14F-4D97-AF65-F5344CB8AC3E}">
        <p14:creationId xmlns:p14="http://schemas.microsoft.com/office/powerpoint/2010/main" val="761654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B3921CF-23F4-49D6-8C3E-4757DD442307}" type="datetimeFigureOut">
              <a:rPr lang="uk-UA" smtClean="0"/>
              <a:t>05.10.2024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F934C5-40AD-4741-A1F2-2ECF6375DCC8}" type="slidenum">
              <a:rPr lang="uk-UA" smtClean="0"/>
              <a:t>‹#›</a:t>
            </a:fld>
            <a:endParaRPr lang="uk-UA"/>
          </a:p>
        </p:txBody>
      </p:sp>
    </p:spTree>
    <p:extLst>
      <p:ext uri="{BB962C8B-B14F-4D97-AF65-F5344CB8AC3E}">
        <p14:creationId xmlns:p14="http://schemas.microsoft.com/office/powerpoint/2010/main" val="2284906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B3921CF-23F4-49D6-8C3E-4757DD442307}" type="datetimeFigureOut">
              <a:rPr lang="uk-UA" smtClean="0"/>
              <a:t>05.10.2024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F934C5-40AD-4741-A1F2-2ECF6375DCC8}" type="slidenum">
              <a:rPr lang="uk-UA" smtClean="0"/>
              <a:t>‹#›</a:t>
            </a:fld>
            <a:endParaRPr lang="uk-UA"/>
          </a:p>
        </p:txBody>
      </p:sp>
    </p:spTree>
    <p:extLst>
      <p:ext uri="{BB962C8B-B14F-4D97-AF65-F5344CB8AC3E}">
        <p14:creationId xmlns:p14="http://schemas.microsoft.com/office/powerpoint/2010/main" val="266660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B3921CF-23F4-49D6-8C3E-4757DD442307}" type="datetimeFigureOut">
              <a:rPr lang="uk-UA" smtClean="0"/>
              <a:t>05.10.2024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F934C5-40AD-4741-A1F2-2ECF6375DCC8}" type="slidenum">
              <a:rPr lang="uk-UA" smtClean="0"/>
              <a:t>‹#›</a:t>
            </a:fld>
            <a:endParaRPr lang="uk-UA"/>
          </a:p>
        </p:txBody>
      </p:sp>
    </p:spTree>
    <p:extLst>
      <p:ext uri="{BB962C8B-B14F-4D97-AF65-F5344CB8AC3E}">
        <p14:creationId xmlns:p14="http://schemas.microsoft.com/office/powerpoint/2010/main" val="249821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3921CF-23F4-49D6-8C3E-4757DD442307}" type="datetimeFigureOut">
              <a:rPr lang="uk-UA" smtClean="0"/>
              <a:t>05.10.2024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F934C5-40AD-4741-A1F2-2ECF6375DCC8}" type="slidenum">
              <a:rPr lang="uk-UA" smtClean="0"/>
              <a:t>‹#›</a:t>
            </a:fld>
            <a:endParaRPr lang="uk-UA"/>
          </a:p>
        </p:txBody>
      </p:sp>
    </p:spTree>
    <p:extLst>
      <p:ext uri="{BB962C8B-B14F-4D97-AF65-F5344CB8AC3E}">
        <p14:creationId xmlns:p14="http://schemas.microsoft.com/office/powerpoint/2010/main" val="148746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B3921CF-23F4-49D6-8C3E-4757DD442307}" type="datetimeFigureOut">
              <a:rPr lang="uk-UA" smtClean="0"/>
              <a:t>05.10.2024</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4F934C5-40AD-4741-A1F2-2ECF6375DCC8}" type="slidenum">
              <a:rPr lang="uk-UA" smtClean="0"/>
              <a:t>‹#›</a:t>
            </a:fld>
            <a:endParaRPr lang="uk-UA"/>
          </a:p>
        </p:txBody>
      </p:sp>
    </p:spTree>
    <p:extLst>
      <p:ext uri="{BB962C8B-B14F-4D97-AF65-F5344CB8AC3E}">
        <p14:creationId xmlns:p14="http://schemas.microsoft.com/office/powerpoint/2010/main" val="51007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B3921CF-23F4-49D6-8C3E-4757DD442307}" type="datetimeFigureOut">
              <a:rPr lang="uk-UA" smtClean="0"/>
              <a:t>05.10.2024</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4F934C5-40AD-4741-A1F2-2ECF6375DCC8}" type="slidenum">
              <a:rPr lang="uk-UA" smtClean="0"/>
              <a:t>‹#›</a:t>
            </a:fld>
            <a:endParaRPr lang="uk-UA"/>
          </a:p>
        </p:txBody>
      </p:sp>
    </p:spTree>
    <p:extLst>
      <p:ext uri="{BB962C8B-B14F-4D97-AF65-F5344CB8AC3E}">
        <p14:creationId xmlns:p14="http://schemas.microsoft.com/office/powerpoint/2010/main" val="873072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B3921CF-23F4-49D6-8C3E-4757DD442307}" type="datetimeFigureOut">
              <a:rPr lang="uk-UA" smtClean="0"/>
              <a:t>05.10.2024</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4F934C5-40AD-4741-A1F2-2ECF6375DCC8}" type="slidenum">
              <a:rPr lang="uk-UA" smtClean="0"/>
              <a:t>‹#›</a:t>
            </a:fld>
            <a:endParaRPr lang="uk-UA"/>
          </a:p>
        </p:txBody>
      </p:sp>
    </p:spTree>
    <p:extLst>
      <p:ext uri="{BB962C8B-B14F-4D97-AF65-F5344CB8AC3E}">
        <p14:creationId xmlns:p14="http://schemas.microsoft.com/office/powerpoint/2010/main" val="109192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921CF-23F4-49D6-8C3E-4757DD442307}" type="datetimeFigureOut">
              <a:rPr lang="uk-UA" smtClean="0"/>
              <a:t>05.10.2024</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4F934C5-40AD-4741-A1F2-2ECF6375DCC8}" type="slidenum">
              <a:rPr lang="uk-UA" smtClean="0"/>
              <a:t>‹#›</a:t>
            </a:fld>
            <a:endParaRPr lang="uk-UA"/>
          </a:p>
        </p:txBody>
      </p:sp>
    </p:spTree>
    <p:extLst>
      <p:ext uri="{BB962C8B-B14F-4D97-AF65-F5344CB8AC3E}">
        <p14:creationId xmlns:p14="http://schemas.microsoft.com/office/powerpoint/2010/main" val="21166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B3921CF-23F4-49D6-8C3E-4757DD442307}" type="datetimeFigureOut">
              <a:rPr lang="uk-UA" smtClean="0"/>
              <a:t>05.10.2024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4F934C5-40AD-4741-A1F2-2ECF6375DCC8}" type="slidenum">
              <a:rPr lang="uk-UA" smtClean="0"/>
              <a:t>‹#›</a:t>
            </a:fld>
            <a:endParaRPr lang="uk-UA"/>
          </a:p>
        </p:txBody>
      </p:sp>
    </p:spTree>
    <p:extLst>
      <p:ext uri="{BB962C8B-B14F-4D97-AF65-F5344CB8AC3E}">
        <p14:creationId xmlns:p14="http://schemas.microsoft.com/office/powerpoint/2010/main" val="3019960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B3921CF-23F4-49D6-8C3E-4757DD442307}" type="datetimeFigureOut">
              <a:rPr lang="uk-UA" smtClean="0"/>
              <a:t>05.10.2024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F934C5-40AD-4741-A1F2-2ECF6375DCC8}" type="slidenum">
              <a:rPr lang="uk-UA" smtClean="0"/>
              <a:t>‹#›</a:t>
            </a:fld>
            <a:endParaRPr lang="uk-UA"/>
          </a:p>
        </p:txBody>
      </p:sp>
    </p:spTree>
    <p:extLst>
      <p:ext uri="{BB962C8B-B14F-4D97-AF65-F5344CB8AC3E}">
        <p14:creationId xmlns:p14="http://schemas.microsoft.com/office/powerpoint/2010/main" val="991271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B3921CF-23F4-49D6-8C3E-4757DD442307}" type="datetimeFigureOut">
              <a:rPr lang="uk-UA" smtClean="0"/>
              <a:t>05.10.2024</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4F934C5-40AD-4741-A1F2-2ECF6375DCC8}" type="slidenum">
              <a:rPr lang="uk-UA" smtClean="0"/>
              <a:t>‹#›</a:t>
            </a:fld>
            <a:endParaRPr lang="uk-UA"/>
          </a:p>
        </p:txBody>
      </p:sp>
    </p:spTree>
    <p:extLst>
      <p:ext uri="{BB962C8B-B14F-4D97-AF65-F5344CB8AC3E}">
        <p14:creationId xmlns:p14="http://schemas.microsoft.com/office/powerpoint/2010/main" val="2308785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1ED797-9ED1-C068-5F45-B972F541BAA4}"/>
              </a:ext>
            </a:extLst>
          </p:cNvPr>
          <p:cNvSpPr>
            <a:spLocks noGrp="1"/>
          </p:cNvSpPr>
          <p:nvPr>
            <p:ph type="ctrTitle"/>
          </p:nvPr>
        </p:nvSpPr>
        <p:spPr>
          <a:xfrm>
            <a:off x="2026505" y="701985"/>
            <a:ext cx="8915399" cy="2262781"/>
          </a:xfrm>
        </p:spPr>
        <p:txBody>
          <a:bodyPr>
            <a:normAutofit fontScale="90000"/>
          </a:bodyPr>
          <a:lstStyle/>
          <a:p>
            <a:pPr algn="ctr"/>
            <a:r>
              <a:rPr lang="ru-RU" b="1" dirty="0" err="1"/>
              <a:t>Типологія</a:t>
            </a:r>
            <a:r>
              <a:rPr lang="ru-RU" b="1" dirty="0"/>
              <a:t> </a:t>
            </a:r>
            <a:r>
              <a:rPr lang="ru-RU" b="1" dirty="0" err="1"/>
              <a:t>деградованих</a:t>
            </a:r>
            <a:r>
              <a:rPr lang="ru-RU" b="1" dirty="0"/>
              <a:t> земель та </a:t>
            </a:r>
            <a:r>
              <a:rPr lang="ru-RU" b="1" dirty="0" err="1"/>
              <a:t>перспективність</a:t>
            </a:r>
            <a:r>
              <a:rPr lang="ru-RU" b="1" dirty="0"/>
              <a:t> </a:t>
            </a:r>
            <a:r>
              <a:rPr lang="ru-RU" b="1" dirty="0" err="1"/>
              <a:t>їх</a:t>
            </a:r>
            <a:r>
              <a:rPr lang="ru-RU" b="1" dirty="0"/>
              <a:t> </a:t>
            </a:r>
            <a:r>
              <a:rPr lang="ru-RU" b="1" dirty="0" err="1"/>
              <a:t>рекультивації</a:t>
            </a:r>
            <a:endParaRPr lang="uk-UA" b="1" dirty="0"/>
          </a:p>
        </p:txBody>
      </p:sp>
      <p:sp>
        <p:nvSpPr>
          <p:cNvPr id="3" name="Подзаголовок 2">
            <a:extLst>
              <a:ext uri="{FF2B5EF4-FFF2-40B4-BE49-F238E27FC236}">
                <a16:creationId xmlns:a16="http://schemas.microsoft.com/office/drawing/2014/main" id="{AE367DC9-0F4F-BCAC-651A-CB329F9F3B62}"/>
              </a:ext>
            </a:extLst>
          </p:cNvPr>
          <p:cNvSpPr>
            <a:spLocks noGrp="1"/>
          </p:cNvSpPr>
          <p:nvPr>
            <p:ph type="subTitle" idx="1"/>
          </p:nvPr>
        </p:nvSpPr>
        <p:spPr>
          <a:xfrm>
            <a:off x="2026505" y="3429000"/>
            <a:ext cx="9916966" cy="1126283"/>
          </a:xfrm>
        </p:spPr>
        <p:txBody>
          <a:bodyPr>
            <a:noAutofit/>
          </a:bodyPr>
          <a:lstStyle/>
          <a:p>
            <a:pPr algn="just"/>
            <a:r>
              <a:rPr lang="uk-UA" sz="3200" dirty="0"/>
              <a:t>1.	Типи деградації ґрунтового покриву України.</a:t>
            </a:r>
          </a:p>
          <a:p>
            <a:pPr algn="just"/>
            <a:r>
              <a:rPr lang="uk-UA" sz="3200" dirty="0"/>
              <a:t>2.	Досвід технологій рекультивації з позиції видів та форм деградації.</a:t>
            </a:r>
          </a:p>
          <a:p>
            <a:pPr algn="just"/>
            <a:r>
              <a:rPr lang="uk-UA" sz="3200" dirty="0"/>
              <a:t>3.	Оцінка, моніторинг та підбір ефективних </a:t>
            </a:r>
            <a:r>
              <a:rPr lang="uk-UA" sz="3200" dirty="0" err="1"/>
              <a:t>рекультиваційних</a:t>
            </a:r>
            <a:r>
              <a:rPr lang="uk-UA" sz="3200" dirty="0"/>
              <a:t> технологій.</a:t>
            </a:r>
          </a:p>
          <a:p>
            <a:pPr algn="just"/>
            <a:endParaRPr lang="uk-UA" sz="3200" dirty="0"/>
          </a:p>
        </p:txBody>
      </p:sp>
    </p:spTree>
    <p:extLst>
      <p:ext uri="{BB962C8B-B14F-4D97-AF65-F5344CB8AC3E}">
        <p14:creationId xmlns:p14="http://schemas.microsoft.com/office/powerpoint/2010/main" val="33818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25DDD705-2A15-782A-E7F9-6A3B52EC8D10}"/>
              </a:ext>
            </a:extLst>
          </p:cNvPr>
          <p:cNvPicPr>
            <a:picLocks noChangeAspect="1"/>
          </p:cNvPicPr>
          <p:nvPr/>
        </p:nvPicPr>
        <p:blipFill>
          <a:blip r:embed="rId2"/>
          <a:stretch>
            <a:fillRect/>
          </a:stretch>
        </p:blipFill>
        <p:spPr>
          <a:xfrm>
            <a:off x="1889608" y="548640"/>
            <a:ext cx="8919221" cy="1371719"/>
          </a:xfrm>
          <a:prstGeom prst="rect">
            <a:avLst/>
          </a:prstGeom>
        </p:spPr>
      </p:pic>
      <p:pic>
        <p:nvPicPr>
          <p:cNvPr id="10" name="Объект 9">
            <a:extLst>
              <a:ext uri="{FF2B5EF4-FFF2-40B4-BE49-F238E27FC236}">
                <a16:creationId xmlns:a16="http://schemas.microsoft.com/office/drawing/2014/main" id="{A8D5A1EB-867C-BFC6-2BF2-210B25CAD511}"/>
              </a:ext>
            </a:extLst>
          </p:cNvPr>
          <p:cNvPicPr>
            <a:picLocks noGrp="1" noChangeAspect="1"/>
          </p:cNvPicPr>
          <p:nvPr>
            <p:ph idx="1"/>
          </p:nvPr>
        </p:nvPicPr>
        <p:blipFill rotWithShape="1">
          <a:blip r:embed="rId3"/>
          <a:srcRect l="31173" t="37664" r="26918" b="43627"/>
          <a:stretch/>
        </p:blipFill>
        <p:spPr>
          <a:xfrm>
            <a:off x="795054" y="2405455"/>
            <a:ext cx="10817818" cy="2715065"/>
          </a:xfrm>
        </p:spPr>
      </p:pic>
    </p:spTree>
    <p:extLst>
      <p:ext uri="{BB962C8B-B14F-4D97-AF65-F5344CB8AC3E}">
        <p14:creationId xmlns:p14="http://schemas.microsoft.com/office/powerpoint/2010/main" val="4069583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4824E6-E6FD-45B3-8273-B704B51822DE}"/>
              </a:ext>
            </a:extLst>
          </p:cNvPr>
          <p:cNvSpPr>
            <a:spLocks noGrp="1"/>
          </p:cNvSpPr>
          <p:nvPr>
            <p:ph type="title"/>
          </p:nvPr>
        </p:nvSpPr>
        <p:spPr>
          <a:xfrm>
            <a:off x="1861405" y="131741"/>
            <a:ext cx="8911687" cy="1280890"/>
          </a:xfrm>
        </p:spPr>
        <p:txBody>
          <a:bodyPr/>
          <a:lstStyle/>
          <a:p>
            <a:r>
              <a:rPr lang="uk-UA" b="1" dirty="0"/>
              <a:t>Осушування боліт</a:t>
            </a:r>
          </a:p>
        </p:txBody>
      </p:sp>
      <p:sp>
        <p:nvSpPr>
          <p:cNvPr id="3" name="Объект 2">
            <a:extLst>
              <a:ext uri="{FF2B5EF4-FFF2-40B4-BE49-F238E27FC236}">
                <a16:creationId xmlns:a16="http://schemas.microsoft.com/office/drawing/2014/main" id="{18E0B6F6-0522-7C4A-4A7E-7CDD6C6A0269}"/>
              </a:ext>
            </a:extLst>
          </p:cNvPr>
          <p:cNvSpPr>
            <a:spLocks noGrp="1"/>
          </p:cNvSpPr>
          <p:nvPr>
            <p:ph idx="1"/>
          </p:nvPr>
        </p:nvSpPr>
        <p:spPr>
          <a:xfrm>
            <a:off x="763380" y="1134793"/>
            <a:ext cx="10665240" cy="3777622"/>
          </a:xfrm>
        </p:spPr>
        <p:txBody>
          <a:bodyPr>
            <a:noAutofit/>
          </a:bodyPr>
          <a:lstStyle/>
          <a:p>
            <a:pPr marL="0" indent="0">
              <a:spcBef>
                <a:spcPts val="0"/>
              </a:spcBef>
              <a:buNone/>
            </a:pPr>
            <a:r>
              <a:rPr lang="uk-UA" b="1" dirty="0"/>
              <a:t>Болота</a:t>
            </a:r>
            <a:r>
              <a:rPr lang="uk-UA" dirty="0"/>
              <a:t> – це унікальні екосистеми з неповторним розмаїттям видів </a:t>
            </a:r>
          </a:p>
          <a:p>
            <a:pPr marL="0" indent="0">
              <a:spcBef>
                <a:spcPts val="0"/>
              </a:spcBef>
              <a:buNone/>
            </a:pPr>
            <a:r>
              <a:rPr lang="uk-UA" dirty="0"/>
              <a:t>рослин і тварин. </a:t>
            </a:r>
          </a:p>
          <a:p>
            <a:pPr marL="0" indent="0">
              <a:spcBef>
                <a:spcPts val="0"/>
              </a:spcBef>
              <a:buNone/>
            </a:pPr>
            <a:r>
              <a:rPr lang="uk-UA" dirty="0"/>
              <a:t>Вони мають неоціненне екологічне значення:</a:t>
            </a:r>
          </a:p>
          <a:p>
            <a:r>
              <a:rPr lang="uk-UA" dirty="0"/>
              <a:t>формують стік річок і клімат навколишніх територій;</a:t>
            </a:r>
          </a:p>
          <a:p>
            <a:r>
              <a:rPr lang="uk-UA" dirty="0"/>
              <a:t>регулюють вологість, температуру, радіоактивний фон;</a:t>
            </a:r>
          </a:p>
          <a:p>
            <a:r>
              <a:rPr lang="uk-UA" dirty="0"/>
              <a:t>поглинають і утримують забруднювальні речовини (органічні сполуки, зокрема пестициди; важкі метали, радіонукліди);</a:t>
            </a:r>
          </a:p>
          <a:p>
            <a:r>
              <a:rPr lang="uk-UA" dirty="0"/>
              <a:t>є джерелом кисню (в усьому світі болота дають практично стільки ж кисню, як і ліси – 1,6 • 108 т); </a:t>
            </a:r>
          </a:p>
          <a:p>
            <a:r>
              <a:rPr lang="uk-UA" dirty="0"/>
              <a:t>на болотах ростуть численні лікарські та ягідні рослини (бобівник трилистий, валеріана лікарська, череда, журавлина, чорниця);</a:t>
            </a:r>
          </a:p>
          <a:p>
            <a:r>
              <a:rPr lang="uk-UA" dirty="0"/>
              <a:t>живуть водоплавні птахи, бобри, видри та інші численні види, багато з яких перебувають під охороною;</a:t>
            </a:r>
          </a:p>
          <a:p>
            <a:r>
              <a:rPr lang="uk-UA" dirty="0"/>
              <a:t>запобігають замуленню річок, затримуючи продукти розпаду;</a:t>
            </a:r>
          </a:p>
          <a:p>
            <a:r>
              <a:rPr lang="uk-UA" dirty="0"/>
              <a:t>є джерелом торфу, який має здатність поглинати воду, чим підтримує водний баланс, адсорбувати пил, хімічні та бактеріологічні забруднення, тобто діє як очисник, є цінною хімічною сировиною, </a:t>
            </a:r>
            <a:r>
              <a:rPr lang="uk-UA" dirty="0" err="1"/>
              <a:t>меліорантом</a:t>
            </a:r>
            <a:r>
              <a:rPr lang="uk-UA" dirty="0"/>
              <a:t>, паливом місцевого значення.</a:t>
            </a:r>
          </a:p>
          <a:p>
            <a:endParaRPr lang="uk-UA" dirty="0"/>
          </a:p>
        </p:txBody>
      </p:sp>
      <p:pic>
        <p:nvPicPr>
          <p:cNvPr id="4" name="Рисунок 3">
            <a:extLst>
              <a:ext uri="{FF2B5EF4-FFF2-40B4-BE49-F238E27FC236}">
                <a16:creationId xmlns:a16="http://schemas.microsoft.com/office/drawing/2014/main" id="{118B38E6-198D-0B4A-A2F8-4988F96130E8}"/>
              </a:ext>
            </a:extLst>
          </p:cNvPr>
          <p:cNvPicPr>
            <a:picLocks noChangeAspect="1"/>
          </p:cNvPicPr>
          <p:nvPr/>
        </p:nvPicPr>
        <p:blipFill>
          <a:blip r:embed="rId2"/>
          <a:stretch>
            <a:fillRect/>
          </a:stretch>
        </p:blipFill>
        <p:spPr>
          <a:xfrm>
            <a:off x="8837035" y="0"/>
            <a:ext cx="3354965" cy="2512985"/>
          </a:xfrm>
          <a:prstGeom prst="rect">
            <a:avLst/>
          </a:prstGeom>
        </p:spPr>
      </p:pic>
    </p:spTree>
    <p:extLst>
      <p:ext uri="{BB962C8B-B14F-4D97-AF65-F5344CB8AC3E}">
        <p14:creationId xmlns:p14="http://schemas.microsoft.com/office/powerpoint/2010/main" val="335836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3146A6-D87F-823E-B971-09AE6ED77E0B}"/>
              </a:ext>
            </a:extLst>
          </p:cNvPr>
          <p:cNvSpPr>
            <a:spLocks noGrp="1"/>
          </p:cNvSpPr>
          <p:nvPr>
            <p:ph type="title"/>
          </p:nvPr>
        </p:nvSpPr>
        <p:spPr>
          <a:xfrm>
            <a:off x="2227165" y="306333"/>
            <a:ext cx="8911687" cy="1280890"/>
          </a:xfrm>
        </p:spPr>
        <p:txBody>
          <a:bodyPr/>
          <a:lstStyle/>
          <a:p>
            <a:r>
              <a:rPr lang="uk-UA" b="1" dirty="0"/>
              <a:t>Зведені наслідки деградації ґрунтів</a:t>
            </a:r>
            <a:br>
              <a:rPr lang="uk-UA" b="1" dirty="0"/>
            </a:br>
            <a:endParaRPr lang="uk-UA" b="1" dirty="0"/>
          </a:p>
        </p:txBody>
      </p:sp>
      <p:sp>
        <p:nvSpPr>
          <p:cNvPr id="3" name="Объект 2">
            <a:extLst>
              <a:ext uri="{FF2B5EF4-FFF2-40B4-BE49-F238E27FC236}">
                <a16:creationId xmlns:a16="http://schemas.microsoft.com/office/drawing/2014/main" id="{FAB6C31A-A19F-34D3-4887-CF4D918AD648}"/>
              </a:ext>
            </a:extLst>
          </p:cNvPr>
          <p:cNvSpPr>
            <a:spLocks noGrp="1"/>
          </p:cNvSpPr>
          <p:nvPr>
            <p:ph idx="1"/>
          </p:nvPr>
        </p:nvSpPr>
        <p:spPr>
          <a:xfrm>
            <a:off x="1139483" y="1331741"/>
            <a:ext cx="10548009" cy="3777622"/>
          </a:xfrm>
        </p:spPr>
        <p:txBody>
          <a:bodyPr>
            <a:noAutofit/>
          </a:bodyPr>
          <a:lstStyle/>
          <a:p>
            <a:pPr algn="just"/>
            <a:r>
              <a:rPr lang="uk-UA" sz="1900" b="1" dirty="0" err="1"/>
              <a:t>Дегуміфікація</a:t>
            </a:r>
            <a:r>
              <a:rPr lang="uk-UA" sz="1900" dirty="0"/>
              <a:t> (від 0,6 до 1,0 т/га щорічно; 0,4 % в середньому втрачено за останні 35–40 років (3,5 і 3,1 – відповідно у 1960 і 1996 роках);</a:t>
            </a:r>
          </a:p>
          <a:p>
            <a:pPr algn="just"/>
            <a:r>
              <a:rPr lang="uk-UA" sz="1900" b="1" dirty="0"/>
              <a:t>Еродованість</a:t>
            </a:r>
            <a:r>
              <a:rPr lang="uk-UA" sz="1900" dirty="0"/>
              <a:t> (до 40 % від загальної площі України). Щорічно змивається більш як 500 млн т ґрунту, з якими втрачається 24 млн т гумусу, 1 млн т азоту, 700 тис. т фосфору, 10 млн т калію. Площа еродованих земель щорічно збільшується більш як на 80 тис. га. Повний збиток від ерозії вже перевищує 10 млрд умовних одиниць за рік;</a:t>
            </a:r>
          </a:p>
          <a:p>
            <a:pPr algn="just"/>
            <a:r>
              <a:rPr lang="uk-UA" sz="1900" b="1" dirty="0"/>
              <a:t>Від’ємний баланс елементів живлення </a:t>
            </a:r>
            <a:r>
              <a:rPr lang="uk-UA" sz="1900" dirty="0"/>
              <a:t>(досягає 100 кг/га і більше);</a:t>
            </a:r>
          </a:p>
          <a:p>
            <a:pPr algn="just"/>
            <a:r>
              <a:rPr lang="uk-UA" sz="1900" b="1" dirty="0"/>
              <a:t>Переущільнення</a:t>
            </a:r>
            <a:r>
              <a:rPr lang="uk-UA" sz="1900" dirty="0"/>
              <a:t> (майже на всій площі ріллі);</a:t>
            </a:r>
          </a:p>
          <a:p>
            <a:pPr algn="just"/>
            <a:r>
              <a:rPr lang="uk-UA" sz="1900" b="1" dirty="0"/>
              <a:t>Забруднення</a:t>
            </a:r>
            <a:r>
              <a:rPr lang="uk-UA" sz="1900" dirty="0"/>
              <a:t> (до 20 % земель, особливо міських, приміських та індустріальних районів мають вміст елементів, що перевищує чи дорівнює МДР;</a:t>
            </a:r>
          </a:p>
          <a:p>
            <a:pPr algn="just"/>
            <a:r>
              <a:rPr lang="uk-UA" sz="1900" b="1" dirty="0"/>
              <a:t>Меліорація зрошуваних ґрунтів </a:t>
            </a:r>
            <a:r>
              <a:rPr lang="uk-UA" sz="1900" dirty="0"/>
              <a:t>– підтоплено до 500 тис. га, осолонцьовано і засолено до 10 млн, осушені ґрунти – близько 800 тис. га покинутих земель (деградованих, кислих, зарослих чагарниками), кислі орні ґрунти – 4 451 тис. га, солонці й солонцеві землі – 3 986 тис. га.</a:t>
            </a:r>
          </a:p>
          <a:p>
            <a:pPr algn="just"/>
            <a:endParaRPr lang="uk-UA" sz="1900" dirty="0"/>
          </a:p>
        </p:txBody>
      </p:sp>
    </p:spTree>
    <p:extLst>
      <p:ext uri="{BB962C8B-B14F-4D97-AF65-F5344CB8AC3E}">
        <p14:creationId xmlns:p14="http://schemas.microsoft.com/office/powerpoint/2010/main" val="2616864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DB1E48-EC60-7B72-8480-E30EFC23B3AB}"/>
              </a:ext>
            </a:extLst>
          </p:cNvPr>
          <p:cNvSpPr>
            <a:spLocks noGrp="1"/>
          </p:cNvSpPr>
          <p:nvPr>
            <p:ph type="title"/>
          </p:nvPr>
        </p:nvSpPr>
        <p:spPr>
          <a:xfrm>
            <a:off x="1650390" y="427162"/>
            <a:ext cx="6790225" cy="1280890"/>
          </a:xfrm>
        </p:spPr>
        <p:txBody>
          <a:bodyPr>
            <a:noAutofit/>
          </a:bodyPr>
          <a:lstStyle/>
          <a:p>
            <a:pPr algn="just"/>
            <a:r>
              <a:rPr lang="ru-RU" sz="2800" b="1" dirty="0" err="1"/>
              <a:t>Європейський</a:t>
            </a:r>
            <a:r>
              <a:rPr lang="ru-RU" sz="2800" b="1" dirty="0"/>
              <a:t> </a:t>
            </a:r>
            <a:r>
              <a:rPr lang="ru-RU" sz="2800" b="1" dirty="0" err="1"/>
              <a:t>зелений</a:t>
            </a:r>
            <a:r>
              <a:rPr lang="ru-RU" sz="2800" b="1" dirty="0"/>
              <a:t> курс </a:t>
            </a:r>
            <a:r>
              <a:rPr lang="ru-RU" sz="2800" b="1" dirty="0" err="1"/>
              <a:t>щодо</a:t>
            </a:r>
            <a:r>
              <a:rPr lang="ru-RU" sz="2800" b="1" dirty="0"/>
              <a:t> </a:t>
            </a:r>
            <a:r>
              <a:rPr lang="ru-RU" sz="2800" b="1" dirty="0" err="1"/>
              <a:t>трансформування</a:t>
            </a:r>
            <a:r>
              <a:rPr lang="ru-RU" sz="2800" b="1" dirty="0"/>
              <a:t> </a:t>
            </a:r>
            <a:r>
              <a:rPr lang="ru-RU" sz="2800" b="1" dirty="0" err="1"/>
              <a:t>європейської</a:t>
            </a:r>
            <a:r>
              <a:rPr lang="ru-RU" sz="2800" b="1" dirty="0"/>
              <a:t> </a:t>
            </a:r>
            <a:r>
              <a:rPr lang="ru-RU" sz="2800" b="1" dirty="0" err="1"/>
              <a:t>економіки</a:t>
            </a:r>
            <a:r>
              <a:rPr lang="ru-RU" sz="2800" b="1" dirty="0"/>
              <a:t> </a:t>
            </a:r>
            <a:r>
              <a:rPr lang="ru-RU" sz="2800" b="1" dirty="0" err="1"/>
              <a:t>передбачає</a:t>
            </a:r>
            <a:r>
              <a:rPr lang="ru-RU" sz="2800" b="1" dirty="0"/>
              <a:t> до 2030 р.: </a:t>
            </a:r>
            <a:endParaRPr lang="uk-UA" sz="2800" b="1" dirty="0"/>
          </a:p>
        </p:txBody>
      </p:sp>
      <p:sp>
        <p:nvSpPr>
          <p:cNvPr id="3" name="Объект 2">
            <a:extLst>
              <a:ext uri="{FF2B5EF4-FFF2-40B4-BE49-F238E27FC236}">
                <a16:creationId xmlns:a16="http://schemas.microsoft.com/office/drawing/2014/main" id="{84CC3A93-6487-3A63-9D5C-3B1FFC48F2CB}"/>
              </a:ext>
            </a:extLst>
          </p:cNvPr>
          <p:cNvSpPr>
            <a:spLocks noGrp="1"/>
          </p:cNvSpPr>
          <p:nvPr>
            <p:ph idx="1"/>
          </p:nvPr>
        </p:nvSpPr>
        <p:spPr>
          <a:xfrm>
            <a:off x="984740" y="2622082"/>
            <a:ext cx="10618347" cy="3777622"/>
          </a:xfrm>
        </p:spPr>
        <p:txBody>
          <a:bodyPr>
            <a:noAutofit/>
          </a:bodyPr>
          <a:lstStyle/>
          <a:p>
            <a:pPr algn="just"/>
            <a:r>
              <a:rPr lang="uk-UA" sz="2400" dirty="0"/>
              <a:t>- зменшення використання хімічних пестицидів на 50%; </a:t>
            </a:r>
          </a:p>
          <a:p>
            <a:pPr algn="just"/>
            <a:r>
              <a:rPr lang="uk-UA" sz="2400" dirty="0"/>
              <a:t>- збільшення присутності органічного землеробства до 25%; </a:t>
            </a:r>
          </a:p>
          <a:p>
            <a:pPr algn="just"/>
            <a:r>
              <a:rPr lang="uk-UA" sz="2400" dirty="0"/>
              <a:t>- висадження близько 3 млрд дерев з дотриманням всіх екологічних норм;</a:t>
            </a:r>
          </a:p>
          <a:p>
            <a:pPr algn="just"/>
            <a:r>
              <a:rPr lang="uk-UA" sz="2400" dirty="0"/>
              <a:t> - зменшення втрат поживних речовин від добрив на 50%; </a:t>
            </a:r>
          </a:p>
          <a:p>
            <a:pPr algn="just"/>
            <a:r>
              <a:rPr lang="uk-UA" sz="2400" dirty="0"/>
              <a:t>- прийняте рішення абсолютної відмови від хімічних пестицидів у припаркових та житлових зонах.</a:t>
            </a:r>
          </a:p>
          <a:p>
            <a:pPr algn="just"/>
            <a:endParaRPr lang="uk-UA" sz="2400" dirty="0"/>
          </a:p>
        </p:txBody>
      </p:sp>
      <p:pic>
        <p:nvPicPr>
          <p:cNvPr id="4" name="Рисунок 3">
            <a:extLst>
              <a:ext uri="{FF2B5EF4-FFF2-40B4-BE49-F238E27FC236}">
                <a16:creationId xmlns:a16="http://schemas.microsoft.com/office/drawing/2014/main" id="{F33C70C3-7C27-2CE1-24DA-2C50563EDD36}"/>
              </a:ext>
            </a:extLst>
          </p:cNvPr>
          <p:cNvPicPr>
            <a:picLocks noChangeAspect="1"/>
          </p:cNvPicPr>
          <p:nvPr/>
        </p:nvPicPr>
        <p:blipFill>
          <a:blip r:embed="rId2"/>
          <a:stretch>
            <a:fillRect/>
          </a:stretch>
        </p:blipFill>
        <p:spPr>
          <a:xfrm>
            <a:off x="8831056" y="225084"/>
            <a:ext cx="3188834" cy="2122024"/>
          </a:xfrm>
          <a:prstGeom prst="rect">
            <a:avLst/>
          </a:prstGeom>
        </p:spPr>
      </p:pic>
    </p:spTree>
    <p:extLst>
      <p:ext uri="{BB962C8B-B14F-4D97-AF65-F5344CB8AC3E}">
        <p14:creationId xmlns:p14="http://schemas.microsoft.com/office/powerpoint/2010/main" val="444616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4196CAE-5289-58BE-BC56-44871C06859B}"/>
              </a:ext>
            </a:extLst>
          </p:cNvPr>
          <p:cNvSpPr>
            <a:spLocks noGrp="1"/>
          </p:cNvSpPr>
          <p:nvPr>
            <p:ph idx="1"/>
          </p:nvPr>
        </p:nvSpPr>
        <p:spPr>
          <a:xfrm>
            <a:off x="1376705" y="212115"/>
            <a:ext cx="10815295" cy="3777622"/>
          </a:xfrm>
        </p:spPr>
        <p:txBody>
          <a:bodyPr>
            <a:noAutofit/>
          </a:bodyPr>
          <a:lstStyle/>
          <a:p>
            <a:pPr algn="just"/>
            <a:r>
              <a:rPr lang="uk-UA" sz="2400" b="1" dirty="0"/>
              <a:t>Рамковою міжнародною угодою</a:t>
            </a:r>
            <a:r>
              <a:rPr lang="uk-UA" sz="2400" dirty="0"/>
              <a:t>, спрямованою на протидію поширенню деградації земель під впливом природних та антропогенних чинників, є </a:t>
            </a:r>
            <a:r>
              <a:rPr lang="uk-UA" sz="2400" b="1" i="1" dirty="0"/>
              <a:t>Конвенція ООН про боротьбу з </a:t>
            </a:r>
            <a:r>
              <a:rPr lang="uk-UA" sz="2400" b="1" i="1" dirty="0" err="1"/>
              <a:t>опустелюванням</a:t>
            </a:r>
            <a:r>
              <a:rPr lang="uk-UA" sz="2400" dirty="0"/>
              <a:t> (далі – КБО ООН), що була підписана в Парижі 17.06.1994 р. </a:t>
            </a:r>
          </a:p>
          <a:p>
            <a:pPr algn="just"/>
            <a:r>
              <a:rPr lang="uk-UA" sz="2400" dirty="0"/>
              <a:t>Її було ратифіковано Верховною Радою України 4.07.2002 р. (№ 61-</a:t>
            </a:r>
            <a:r>
              <a:rPr lang="en-GB" sz="2400" dirty="0"/>
              <a:t>IV). </a:t>
            </a:r>
            <a:r>
              <a:rPr lang="uk-UA" sz="2400" dirty="0"/>
              <a:t>На 12-тій сесії Конференції Сторін КБО ООН (м. Анкара, Туреччина, 2015 р.) та на 13-й сесії (м. </a:t>
            </a:r>
            <a:r>
              <a:rPr lang="uk-UA" sz="2400" dirty="0" err="1"/>
              <a:t>Ордос</a:t>
            </a:r>
            <a:r>
              <a:rPr lang="uk-UA" sz="2400" dirty="0"/>
              <a:t>, Китай, 2017 р.). Країнам-учасницям було запропоновано затвердити добровільні національні завдання щодо досягнення </a:t>
            </a:r>
            <a:r>
              <a:rPr lang="uk-UA" sz="2400" i="1" u="sng" dirty="0"/>
              <a:t>нейтрального рівня деградації земель </a:t>
            </a:r>
            <a:r>
              <a:rPr lang="uk-UA" sz="2400" dirty="0"/>
              <a:t>(НРДЗ).</a:t>
            </a:r>
          </a:p>
          <a:p>
            <a:pPr algn="just"/>
            <a:endParaRPr lang="uk-UA" sz="2400" dirty="0"/>
          </a:p>
        </p:txBody>
      </p:sp>
      <p:pic>
        <p:nvPicPr>
          <p:cNvPr id="4" name="Рисунок 3">
            <a:extLst>
              <a:ext uri="{FF2B5EF4-FFF2-40B4-BE49-F238E27FC236}">
                <a16:creationId xmlns:a16="http://schemas.microsoft.com/office/drawing/2014/main" id="{96296200-B805-D38E-CA16-F133F928F887}"/>
              </a:ext>
            </a:extLst>
          </p:cNvPr>
          <p:cNvPicPr>
            <a:picLocks noChangeAspect="1"/>
          </p:cNvPicPr>
          <p:nvPr/>
        </p:nvPicPr>
        <p:blipFill>
          <a:blip r:embed="rId2"/>
          <a:stretch>
            <a:fillRect/>
          </a:stretch>
        </p:blipFill>
        <p:spPr>
          <a:xfrm>
            <a:off x="3199049" y="4445391"/>
            <a:ext cx="6635598" cy="2200494"/>
          </a:xfrm>
          <a:prstGeom prst="rect">
            <a:avLst/>
          </a:prstGeom>
        </p:spPr>
      </p:pic>
    </p:spTree>
    <p:extLst>
      <p:ext uri="{BB962C8B-B14F-4D97-AF65-F5344CB8AC3E}">
        <p14:creationId xmlns:p14="http://schemas.microsoft.com/office/powerpoint/2010/main" val="1565497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3861B0-DB0C-CF35-792A-E13B9A7E7A61}"/>
              </a:ext>
            </a:extLst>
          </p:cNvPr>
          <p:cNvSpPr>
            <a:spLocks noGrp="1"/>
          </p:cNvSpPr>
          <p:nvPr>
            <p:ph type="title"/>
          </p:nvPr>
        </p:nvSpPr>
        <p:spPr>
          <a:xfrm>
            <a:off x="1631853" y="368765"/>
            <a:ext cx="7371469" cy="1280890"/>
          </a:xfrm>
        </p:spPr>
        <p:txBody>
          <a:bodyPr>
            <a:noAutofit/>
          </a:bodyPr>
          <a:lstStyle/>
          <a:p>
            <a:pPr algn="just"/>
            <a:r>
              <a:rPr lang="uk-UA" sz="2400" dirty="0"/>
              <a:t>Відповідно до цих міжнародних угод Постановою Кабінету Міністрів України від 18.01.2017 р. створено </a:t>
            </a:r>
            <a:r>
              <a:rPr lang="uk-UA" sz="2400" b="1" i="1" dirty="0"/>
              <a:t>Координаційну раду з питань боротьби з деградацією земель та </a:t>
            </a:r>
            <a:r>
              <a:rPr lang="uk-UA" sz="2400" b="1" i="1" dirty="0" err="1"/>
              <a:t>опустелюванням</a:t>
            </a:r>
            <a:r>
              <a:rPr lang="uk-UA" sz="2400" dirty="0"/>
              <a:t>. </a:t>
            </a:r>
            <a:br>
              <a:rPr lang="uk-UA" sz="2400" dirty="0"/>
            </a:br>
            <a:r>
              <a:rPr lang="uk-UA" sz="2400" dirty="0"/>
              <a:t>На першому засіданні Координаційної ради 4.05.2018 р. прийнято три основні добровільні національні завдання щодо досягнення НРДЗ в Україні, а саме:</a:t>
            </a:r>
            <a:br>
              <a:rPr lang="uk-UA" sz="2400" dirty="0"/>
            </a:br>
            <a:endParaRPr lang="uk-UA" sz="2400" dirty="0"/>
          </a:p>
        </p:txBody>
      </p:sp>
      <p:sp>
        <p:nvSpPr>
          <p:cNvPr id="3" name="Объект 2">
            <a:extLst>
              <a:ext uri="{FF2B5EF4-FFF2-40B4-BE49-F238E27FC236}">
                <a16:creationId xmlns:a16="http://schemas.microsoft.com/office/drawing/2014/main" id="{33E26F45-EF26-E826-ACD7-7C5D4AFC06E0}"/>
              </a:ext>
            </a:extLst>
          </p:cNvPr>
          <p:cNvSpPr>
            <a:spLocks noGrp="1"/>
          </p:cNvSpPr>
          <p:nvPr>
            <p:ph idx="1"/>
          </p:nvPr>
        </p:nvSpPr>
        <p:spPr>
          <a:xfrm>
            <a:off x="1393081" y="4243754"/>
            <a:ext cx="10221766" cy="2086708"/>
          </a:xfrm>
        </p:spPr>
        <p:txBody>
          <a:bodyPr>
            <a:normAutofit/>
          </a:bodyPr>
          <a:lstStyle/>
          <a:p>
            <a:pPr algn="just"/>
            <a:r>
              <a:rPr lang="uk-UA" sz="2400" dirty="0"/>
              <a:t>1)	підтримання вмісту органічної речовини/гумусу в ґрунтах;</a:t>
            </a:r>
          </a:p>
          <a:p>
            <a:pPr algn="just"/>
            <a:r>
              <a:rPr lang="uk-UA" sz="2400" dirty="0"/>
              <a:t>2)	відновлення та стале використання торфовищ;</a:t>
            </a:r>
          </a:p>
          <a:p>
            <a:pPr algn="just"/>
            <a:r>
              <a:rPr lang="uk-UA" sz="2400" dirty="0"/>
              <a:t>3)	відновлення зрошення й поліпшення еколого-меліоративного стану зрошуваних земель.</a:t>
            </a:r>
          </a:p>
          <a:p>
            <a:pPr algn="just"/>
            <a:endParaRPr lang="uk-UA" sz="2400" dirty="0"/>
          </a:p>
        </p:txBody>
      </p:sp>
      <p:pic>
        <p:nvPicPr>
          <p:cNvPr id="4" name="Рисунок 3">
            <a:extLst>
              <a:ext uri="{FF2B5EF4-FFF2-40B4-BE49-F238E27FC236}">
                <a16:creationId xmlns:a16="http://schemas.microsoft.com/office/drawing/2014/main" id="{11AD466D-961A-FEC2-153E-45F2AD979C26}"/>
              </a:ext>
            </a:extLst>
          </p:cNvPr>
          <p:cNvPicPr>
            <a:picLocks noChangeAspect="1"/>
          </p:cNvPicPr>
          <p:nvPr/>
        </p:nvPicPr>
        <p:blipFill>
          <a:blip r:embed="rId2"/>
          <a:stretch>
            <a:fillRect/>
          </a:stretch>
        </p:blipFill>
        <p:spPr>
          <a:xfrm>
            <a:off x="9059961" y="101772"/>
            <a:ext cx="3132039" cy="2346006"/>
          </a:xfrm>
          <a:prstGeom prst="rect">
            <a:avLst/>
          </a:prstGeom>
        </p:spPr>
      </p:pic>
    </p:spTree>
    <p:extLst>
      <p:ext uri="{BB962C8B-B14F-4D97-AF65-F5344CB8AC3E}">
        <p14:creationId xmlns:p14="http://schemas.microsoft.com/office/powerpoint/2010/main" val="3202507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4700BB-3CE8-497A-14A0-4267E6E8B39D}"/>
              </a:ext>
            </a:extLst>
          </p:cNvPr>
          <p:cNvSpPr>
            <a:spLocks noGrp="1"/>
          </p:cNvSpPr>
          <p:nvPr>
            <p:ph type="title"/>
          </p:nvPr>
        </p:nvSpPr>
        <p:spPr>
          <a:xfrm>
            <a:off x="1617785" y="306333"/>
            <a:ext cx="9886827" cy="1280890"/>
          </a:xfrm>
        </p:spPr>
        <p:txBody>
          <a:bodyPr>
            <a:normAutofit/>
          </a:bodyPr>
          <a:lstStyle/>
          <a:p>
            <a:r>
              <a:rPr lang="ru-RU" sz="2800" b="1" dirty="0"/>
              <a:t>2.	</a:t>
            </a:r>
            <a:r>
              <a:rPr lang="ru-RU" sz="2800" b="1" dirty="0" err="1"/>
              <a:t>Досвід</a:t>
            </a:r>
            <a:r>
              <a:rPr lang="ru-RU" sz="2800" b="1" dirty="0"/>
              <a:t> </a:t>
            </a:r>
            <a:r>
              <a:rPr lang="ru-RU" sz="2800" b="1" dirty="0" err="1"/>
              <a:t>технологій</a:t>
            </a:r>
            <a:r>
              <a:rPr lang="ru-RU" sz="2800" b="1" dirty="0"/>
              <a:t> </a:t>
            </a:r>
            <a:r>
              <a:rPr lang="ru-RU" sz="2800" b="1" dirty="0" err="1"/>
              <a:t>рекультивації</a:t>
            </a:r>
            <a:r>
              <a:rPr lang="ru-RU" sz="2800" b="1" dirty="0"/>
              <a:t> з </a:t>
            </a:r>
            <a:r>
              <a:rPr lang="ru-RU" sz="2800" b="1" dirty="0" err="1"/>
              <a:t>позиції</a:t>
            </a:r>
            <a:r>
              <a:rPr lang="ru-RU" sz="2800" b="1" dirty="0"/>
              <a:t> </a:t>
            </a:r>
            <a:r>
              <a:rPr lang="ru-RU" sz="2800" b="1" dirty="0" err="1"/>
              <a:t>видів</a:t>
            </a:r>
            <a:r>
              <a:rPr lang="ru-RU" sz="2800" b="1" dirty="0"/>
              <a:t> та форм </a:t>
            </a:r>
            <a:r>
              <a:rPr lang="ru-RU" sz="2800" b="1" dirty="0" err="1"/>
              <a:t>деградації</a:t>
            </a:r>
            <a:r>
              <a:rPr lang="ru-RU" sz="2800" b="1" dirty="0"/>
              <a:t>.</a:t>
            </a:r>
            <a:endParaRPr lang="uk-UA" sz="2800" b="1" dirty="0"/>
          </a:p>
        </p:txBody>
      </p:sp>
      <p:sp>
        <p:nvSpPr>
          <p:cNvPr id="3" name="Объект 2">
            <a:extLst>
              <a:ext uri="{FF2B5EF4-FFF2-40B4-BE49-F238E27FC236}">
                <a16:creationId xmlns:a16="http://schemas.microsoft.com/office/drawing/2014/main" id="{05FB1AD6-03EE-3966-320A-2C7AC03B5F6C}"/>
              </a:ext>
            </a:extLst>
          </p:cNvPr>
          <p:cNvSpPr>
            <a:spLocks noGrp="1"/>
          </p:cNvSpPr>
          <p:nvPr>
            <p:ph idx="1"/>
          </p:nvPr>
        </p:nvSpPr>
        <p:spPr>
          <a:xfrm>
            <a:off x="928468" y="1540189"/>
            <a:ext cx="10702754" cy="3777622"/>
          </a:xfrm>
        </p:spPr>
        <p:txBody>
          <a:bodyPr>
            <a:noAutofit/>
          </a:bodyPr>
          <a:lstStyle/>
          <a:p>
            <a:pPr marL="0" indent="0" algn="just">
              <a:buNone/>
            </a:pPr>
            <a:r>
              <a:rPr lang="ru-RU" sz="2000" b="1" dirty="0" err="1"/>
              <a:t>Рекультива́ція</a:t>
            </a:r>
            <a:r>
              <a:rPr lang="ru-RU" sz="2000" dirty="0"/>
              <a:t> — </a:t>
            </a:r>
            <a:r>
              <a:rPr lang="ru-RU" sz="2000" dirty="0" err="1"/>
              <a:t>штучне</a:t>
            </a:r>
            <a:r>
              <a:rPr lang="ru-RU" sz="2000" dirty="0"/>
              <a:t> </a:t>
            </a:r>
            <a:r>
              <a:rPr lang="ru-RU" sz="2000" dirty="0" err="1"/>
              <a:t>відновлення</a:t>
            </a:r>
            <a:r>
              <a:rPr lang="ru-RU" sz="2000" dirty="0"/>
              <a:t> </a:t>
            </a:r>
            <a:r>
              <a:rPr lang="ru-RU" sz="2000" dirty="0" err="1"/>
              <a:t>родючості</a:t>
            </a:r>
            <a:r>
              <a:rPr lang="ru-RU" sz="2000" dirty="0"/>
              <a:t> </a:t>
            </a:r>
            <a:r>
              <a:rPr lang="ru-RU" sz="2000" dirty="0" err="1"/>
              <a:t>ґрунтів</a:t>
            </a:r>
            <a:r>
              <a:rPr lang="ru-RU" sz="2000" dirty="0"/>
              <a:t> і </a:t>
            </a:r>
            <a:r>
              <a:rPr lang="ru-RU" sz="2000" dirty="0" err="1"/>
              <a:t>рослинного</a:t>
            </a:r>
            <a:r>
              <a:rPr lang="ru-RU" sz="2000" dirty="0"/>
              <a:t> </a:t>
            </a:r>
            <a:r>
              <a:rPr lang="ru-RU" sz="2000" dirty="0" err="1"/>
              <a:t>покриву</a:t>
            </a:r>
            <a:r>
              <a:rPr lang="ru-RU" sz="2000" dirty="0"/>
              <a:t> </a:t>
            </a:r>
            <a:r>
              <a:rPr lang="ru-RU" sz="2000" dirty="0" err="1"/>
              <a:t>після</a:t>
            </a:r>
            <a:r>
              <a:rPr lang="ru-RU" sz="2000" dirty="0"/>
              <a:t> техногенного </a:t>
            </a:r>
            <a:r>
              <a:rPr lang="ru-RU" sz="2000" dirty="0" err="1"/>
              <a:t>порушення</a:t>
            </a:r>
            <a:r>
              <a:rPr lang="ru-RU" sz="2000" dirty="0"/>
              <a:t> </a:t>
            </a:r>
            <a:r>
              <a:rPr lang="ru-RU" sz="2000" dirty="0" err="1"/>
              <a:t>природи</a:t>
            </a:r>
            <a:r>
              <a:rPr lang="ru-RU" sz="2000" dirty="0"/>
              <a:t>.</a:t>
            </a:r>
          </a:p>
          <a:p>
            <a:pPr marL="0" indent="0" algn="just">
              <a:buNone/>
            </a:pPr>
            <a:r>
              <a:rPr lang="ru-RU" sz="2000" b="1" dirty="0" err="1"/>
              <a:t>Напрям</a:t>
            </a:r>
            <a:r>
              <a:rPr lang="ru-RU" sz="2000" b="1" dirty="0"/>
              <a:t> </a:t>
            </a:r>
            <a:r>
              <a:rPr lang="ru-RU" sz="2000" b="1" dirty="0" err="1"/>
              <a:t>рекультивації</a:t>
            </a:r>
            <a:r>
              <a:rPr lang="ru-RU" sz="2000" b="1" dirty="0"/>
              <a:t> </a:t>
            </a:r>
            <a:r>
              <a:rPr lang="ru-RU" sz="2000" dirty="0"/>
              <a:t>– </a:t>
            </a:r>
            <a:r>
              <a:rPr lang="ru-RU" sz="2000" dirty="0" err="1"/>
              <a:t>це</a:t>
            </a:r>
            <a:r>
              <a:rPr lang="ru-RU" sz="2000" dirty="0"/>
              <a:t> </a:t>
            </a:r>
            <a:r>
              <a:rPr lang="ru-RU" sz="2000" dirty="0" err="1"/>
              <a:t>відновлення</a:t>
            </a:r>
            <a:r>
              <a:rPr lang="ru-RU" sz="2000" dirty="0"/>
              <a:t> </a:t>
            </a:r>
            <a:r>
              <a:rPr lang="ru-RU" sz="2000" dirty="0" err="1"/>
              <a:t>порушених</a:t>
            </a:r>
            <a:r>
              <a:rPr lang="ru-RU" sz="2000" dirty="0"/>
              <a:t> земель для </a:t>
            </a:r>
            <a:r>
              <a:rPr lang="ru-RU" sz="2000" dirty="0" err="1"/>
              <a:t>визначеного</a:t>
            </a:r>
            <a:r>
              <a:rPr lang="ru-RU" sz="2000" dirty="0"/>
              <a:t> </a:t>
            </a:r>
            <a:r>
              <a:rPr lang="ru-RU" sz="2000" dirty="0" err="1"/>
              <a:t>цільового</a:t>
            </a:r>
            <a:r>
              <a:rPr lang="ru-RU" sz="2000" dirty="0"/>
              <a:t> </a:t>
            </a:r>
            <a:r>
              <a:rPr lang="ru-RU" sz="2000" dirty="0" err="1"/>
              <a:t>використання</a:t>
            </a:r>
            <a:r>
              <a:rPr lang="ru-RU" sz="2000" dirty="0"/>
              <a:t>.</a:t>
            </a:r>
          </a:p>
          <a:p>
            <a:pPr marL="0" indent="0" algn="just">
              <a:buNone/>
            </a:pPr>
            <a:r>
              <a:rPr lang="ru-RU" sz="2000" dirty="0" err="1"/>
              <a:t>Розрізняють</a:t>
            </a:r>
            <a:r>
              <a:rPr lang="ru-RU" sz="2000" dirty="0"/>
              <a:t> </a:t>
            </a:r>
            <a:r>
              <a:rPr lang="ru-RU" sz="2000" dirty="0" err="1"/>
              <a:t>наступні</a:t>
            </a:r>
            <a:r>
              <a:rPr lang="ru-RU" sz="2000" dirty="0"/>
              <a:t> </a:t>
            </a:r>
            <a:r>
              <a:rPr lang="ru-RU" sz="2000" b="1" u="sng" dirty="0" err="1"/>
              <a:t>напрями</a:t>
            </a:r>
            <a:r>
              <a:rPr lang="ru-RU" sz="2000" dirty="0"/>
              <a:t>:</a:t>
            </a:r>
          </a:p>
          <a:p>
            <a:pPr algn="just"/>
            <a:r>
              <a:rPr lang="ru-RU" sz="2000" dirty="0"/>
              <a:t>—	</a:t>
            </a:r>
            <a:r>
              <a:rPr lang="ru-RU" sz="2000" dirty="0" err="1"/>
              <a:t>сільськогосподарський</a:t>
            </a:r>
            <a:r>
              <a:rPr lang="ru-RU" sz="2000" dirty="0"/>
              <a:t>;</a:t>
            </a:r>
          </a:p>
          <a:p>
            <a:pPr algn="just"/>
            <a:r>
              <a:rPr lang="ru-RU" sz="2000" dirty="0"/>
              <a:t>—	</a:t>
            </a:r>
            <a:r>
              <a:rPr lang="ru-RU" sz="2000" dirty="0" err="1"/>
              <a:t>лісогосподарський</a:t>
            </a:r>
            <a:r>
              <a:rPr lang="ru-RU" sz="2000" dirty="0"/>
              <a:t>;</a:t>
            </a:r>
          </a:p>
          <a:p>
            <a:pPr algn="just"/>
            <a:r>
              <a:rPr lang="ru-RU" sz="2000" dirty="0"/>
              <a:t>—	</a:t>
            </a:r>
            <a:r>
              <a:rPr lang="ru-RU" sz="2000" dirty="0" err="1"/>
              <a:t>водогосподарський</a:t>
            </a:r>
            <a:r>
              <a:rPr lang="ru-RU" sz="2000" dirty="0"/>
              <a:t>;</a:t>
            </a:r>
          </a:p>
          <a:p>
            <a:pPr algn="just"/>
            <a:r>
              <a:rPr lang="ru-RU" sz="2000" dirty="0"/>
              <a:t>—	</a:t>
            </a:r>
            <a:r>
              <a:rPr lang="ru-RU" sz="2000" dirty="0" err="1"/>
              <a:t>рекреаційний</a:t>
            </a:r>
            <a:r>
              <a:rPr lang="ru-RU" sz="2000" dirty="0"/>
              <a:t>;</a:t>
            </a:r>
          </a:p>
          <a:p>
            <a:pPr algn="just"/>
            <a:r>
              <a:rPr lang="ru-RU" sz="2000" dirty="0"/>
              <a:t>—	</a:t>
            </a:r>
            <a:r>
              <a:rPr lang="ru-RU" sz="2000" dirty="0" err="1"/>
              <a:t>будівельний</a:t>
            </a:r>
            <a:r>
              <a:rPr lang="ru-RU" sz="2000"/>
              <a:t>;</a:t>
            </a:r>
            <a:endParaRPr lang="ru-RU" sz="2000" dirty="0"/>
          </a:p>
          <a:p>
            <a:pPr algn="just"/>
            <a:r>
              <a:rPr lang="ru-RU" sz="2000" dirty="0"/>
              <a:t>—	</a:t>
            </a:r>
            <a:r>
              <a:rPr lang="ru-RU" sz="2000" dirty="0" err="1"/>
              <a:t>санітарно-гігієнічний</a:t>
            </a:r>
            <a:r>
              <a:rPr lang="ru-RU" sz="2000" dirty="0"/>
              <a:t>.</a:t>
            </a:r>
          </a:p>
          <a:p>
            <a:pPr algn="just"/>
            <a:endParaRPr lang="uk-UA" sz="2000" dirty="0"/>
          </a:p>
        </p:txBody>
      </p:sp>
      <p:pic>
        <p:nvPicPr>
          <p:cNvPr id="4" name="Рисунок 3">
            <a:extLst>
              <a:ext uri="{FF2B5EF4-FFF2-40B4-BE49-F238E27FC236}">
                <a16:creationId xmlns:a16="http://schemas.microsoft.com/office/drawing/2014/main" id="{F565F25C-1B1E-2F85-2F0B-F16DFB318451}"/>
              </a:ext>
            </a:extLst>
          </p:cNvPr>
          <p:cNvPicPr>
            <a:picLocks noChangeAspect="1"/>
          </p:cNvPicPr>
          <p:nvPr/>
        </p:nvPicPr>
        <p:blipFill>
          <a:blip r:embed="rId2"/>
          <a:stretch>
            <a:fillRect/>
          </a:stretch>
        </p:blipFill>
        <p:spPr>
          <a:xfrm>
            <a:off x="6096000" y="2713525"/>
            <a:ext cx="5305572" cy="3979179"/>
          </a:xfrm>
          <a:prstGeom prst="rect">
            <a:avLst/>
          </a:prstGeom>
        </p:spPr>
      </p:pic>
    </p:spTree>
    <p:extLst>
      <p:ext uri="{BB962C8B-B14F-4D97-AF65-F5344CB8AC3E}">
        <p14:creationId xmlns:p14="http://schemas.microsoft.com/office/powerpoint/2010/main" val="3527204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887AC7-6198-5077-A86D-D3EC6A011D34}"/>
              </a:ext>
            </a:extLst>
          </p:cNvPr>
          <p:cNvSpPr>
            <a:spLocks noGrp="1"/>
          </p:cNvSpPr>
          <p:nvPr>
            <p:ph type="title"/>
          </p:nvPr>
        </p:nvSpPr>
        <p:spPr>
          <a:xfrm>
            <a:off x="2277037" y="173944"/>
            <a:ext cx="9914963" cy="1280890"/>
          </a:xfrm>
        </p:spPr>
        <p:txBody>
          <a:bodyPr>
            <a:normAutofit/>
          </a:bodyPr>
          <a:lstStyle/>
          <a:p>
            <a:r>
              <a:rPr lang="uk-UA" sz="3200" b="1" dirty="0"/>
              <a:t>Умови проведення рекультивації земель</a:t>
            </a:r>
          </a:p>
        </p:txBody>
      </p:sp>
      <p:sp>
        <p:nvSpPr>
          <p:cNvPr id="3" name="Объект 2">
            <a:extLst>
              <a:ext uri="{FF2B5EF4-FFF2-40B4-BE49-F238E27FC236}">
                <a16:creationId xmlns:a16="http://schemas.microsoft.com/office/drawing/2014/main" id="{B175653F-BA1A-3F1B-8BB3-C41D628C88BF}"/>
              </a:ext>
            </a:extLst>
          </p:cNvPr>
          <p:cNvSpPr>
            <a:spLocks noGrp="1"/>
          </p:cNvSpPr>
          <p:nvPr>
            <p:ph idx="1"/>
          </p:nvPr>
        </p:nvSpPr>
        <p:spPr>
          <a:xfrm>
            <a:off x="1294228" y="1219200"/>
            <a:ext cx="10716821" cy="3777622"/>
          </a:xfrm>
        </p:spPr>
        <p:txBody>
          <a:bodyPr>
            <a:noAutofit/>
          </a:bodyPr>
          <a:lstStyle/>
          <a:p>
            <a:pPr marL="0" indent="0" algn="just">
              <a:buNone/>
            </a:pPr>
            <a:r>
              <a:rPr lang="uk-UA" sz="2600" dirty="0"/>
              <a:t>Умови приведення порушених земель у стан, придатний для наступного використання, а також порядок зняття, збереження і подальшого застосування родючого шару ґрунту, встановлюються органами, що надають земельні ділянки в користування і які видають дозвіл на проведення робіт, пов’язаних з порушенням ґрунтового покриву, на основі </a:t>
            </a:r>
            <a:r>
              <a:rPr lang="uk-UA" sz="2600" dirty="0" err="1"/>
              <a:t>проєктів</a:t>
            </a:r>
            <a:r>
              <a:rPr lang="uk-UA" sz="2600" dirty="0"/>
              <a:t> рекультивації, які одержали позитивний висновок державної екологічної експертизи. Розробка </a:t>
            </a:r>
            <a:r>
              <a:rPr lang="uk-UA" sz="2600" dirty="0" err="1"/>
              <a:t>проєктів</a:t>
            </a:r>
            <a:r>
              <a:rPr lang="uk-UA" sz="2600" dirty="0"/>
              <a:t> рекультивації здійснюється на підставі діючих екологічних, санітарно-гігієнічних, будівельних, водогосподарських, лісогосподарських та інших нормативів і стандартів з обліком регіональних природно кліматичних умов та місця розташування порушеної ділянки.</a:t>
            </a:r>
          </a:p>
        </p:txBody>
      </p:sp>
    </p:spTree>
    <p:extLst>
      <p:ext uri="{BB962C8B-B14F-4D97-AF65-F5344CB8AC3E}">
        <p14:creationId xmlns:p14="http://schemas.microsoft.com/office/powerpoint/2010/main" val="2933074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F0D4F5-30B8-B395-2D01-68E6480AC646}"/>
              </a:ext>
            </a:extLst>
          </p:cNvPr>
          <p:cNvSpPr>
            <a:spLocks noGrp="1"/>
          </p:cNvSpPr>
          <p:nvPr>
            <p:ph type="title"/>
          </p:nvPr>
        </p:nvSpPr>
        <p:spPr>
          <a:xfrm>
            <a:off x="1849317" y="328689"/>
            <a:ext cx="9866312" cy="641982"/>
          </a:xfrm>
        </p:spPr>
        <p:txBody>
          <a:bodyPr>
            <a:noAutofit/>
          </a:bodyPr>
          <a:lstStyle/>
          <a:p>
            <a:pPr algn="just"/>
            <a:r>
              <a:rPr lang="uk-UA" sz="2600" b="1" dirty="0"/>
              <a:t>Рекультивація земель зазвичай здійснюється в 3 етапи</a:t>
            </a:r>
            <a:br>
              <a:rPr lang="uk-UA" sz="2600" b="1" dirty="0"/>
            </a:br>
            <a:endParaRPr lang="uk-UA" sz="2600" b="1" dirty="0"/>
          </a:p>
        </p:txBody>
      </p:sp>
      <p:sp>
        <p:nvSpPr>
          <p:cNvPr id="3" name="Объект 2">
            <a:extLst>
              <a:ext uri="{FF2B5EF4-FFF2-40B4-BE49-F238E27FC236}">
                <a16:creationId xmlns:a16="http://schemas.microsoft.com/office/drawing/2014/main" id="{D7E688F6-5AB4-1E5F-0B9A-206FE8821D31}"/>
              </a:ext>
            </a:extLst>
          </p:cNvPr>
          <p:cNvSpPr>
            <a:spLocks noGrp="1"/>
          </p:cNvSpPr>
          <p:nvPr>
            <p:ph idx="1"/>
          </p:nvPr>
        </p:nvSpPr>
        <p:spPr>
          <a:xfrm>
            <a:off x="1638300" y="931762"/>
            <a:ext cx="8915400" cy="3777622"/>
          </a:xfrm>
        </p:spPr>
        <p:txBody>
          <a:bodyPr>
            <a:normAutofit/>
          </a:bodyPr>
          <a:lstStyle/>
          <a:p>
            <a:r>
              <a:rPr lang="uk-UA" sz="2800" dirty="0"/>
              <a:t>Перший етап – підготовчий. </a:t>
            </a:r>
          </a:p>
          <a:p>
            <a:r>
              <a:rPr lang="uk-UA" sz="2800" dirty="0"/>
              <a:t>Другий етап – гірничо-технічний. </a:t>
            </a:r>
          </a:p>
          <a:p>
            <a:r>
              <a:rPr lang="uk-UA" sz="2800" dirty="0"/>
              <a:t>Третій етап – біологічний.</a:t>
            </a:r>
            <a:br>
              <a:rPr lang="uk-UA" sz="2800" dirty="0"/>
            </a:br>
            <a:endParaRPr lang="uk-UA" sz="2800" dirty="0"/>
          </a:p>
        </p:txBody>
      </p:sp>
      <p:pic>
        <p:nvPicPr>
          <p:cNvPr id="4" name="Рисунок 3">
            <a:extLst>
              <a:ext uri="{FF2B5EF4-FFF2-40B4-BE49-F238E27FC236}">
                <a16:creationId xmlns:a16="http://schemas.microsoft.com/office/drawing/2014/main" id="{EC139CFB-0F66-888E-668C-01E8C55DC319}"/>
              </a:ext>
            </a:extLst>
          </p:cNvPr>
          <p:cNvPicPr>
            <a:picLocks noChangeAspect="1"/>
          </p:cNvPicPr>
          <p:nvPr/>
        </p:nvPicPr>
        <p:blipFill rotWithShape="1">
          <a:blip r:embed="rId2"/>
          <a:srcRect t="34521"/>
          <a:stretch/>
        </p:blipFill>
        <p:spPr>
          <a:xfrm>
            <a:off x="2760783" y="2751690"/>
            <a:ext cx="7692257" cy="3777621"/>
          </a:xfrm>
          <a:prstGeom prst="rect">
            <a:avLst/>
          </a:prstGeom>
        </p:spPr>
      </p:pic>
    </p:spTree>
    <p:extLst>
      <p:ext uri="{BB962C8B-B14F-4D97-AF65-F5344CB8AC3E}">
        <p14:creationId xmlns:p14="http://schemas.microsoft.com/office/powerpoint/2010/main" val="3766979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0EB52F-A454-9DDD-0FD0-7158C463D4BD}"/>
              </a:ext>
            </a:extLst>
          </p:cNvPr>
          <p:cNvSpPr>
            <a:spLocks noGrp="1"/>
          </p:cNvSpPr>
          <p:nvPr>
            <p:ph type="title"/>
          </p:nvPr>
        </p:nvSpPr>
        <p:spPr>
          <a:xfrm>
            <a:off x="1628433" y="0"/>
            <a:ext cx="9674102" cy="1280890"/>
          </a:xfrm>
        </p:spPr>
        <p:txBody>
          <a:bodyPr>
            <a:normAutofit/>
          </a:bodyPr>
          <a:lstStyle/>
          <a:p>
            <a:pPr algn="just"/>
            <a:r>
              <a:rPr lang="ru-RU" sz="2800" b="1" dirty="0"/>
              <a:t>3.	</a:t>
            </a:r>
            <a:r>
              <a:rPr lang="ru-RU" sz="2800" b="1" dirty="0" err="1"/>
              <a:t>Оцінка</a:t>
            </a:r>
            <a:r>
              <a:rPr lang="ru-RU" sz="2800" b="1" dirty="0"/>
              <a:t>, </a:t>
            </a:r>
            <a:r>
              <a:rPr lang="ru-RU" sz="2800" b="1" dirty="0" err="1"/>
              <a:t>моніторинг</a:t>
            </a:r>
            <a:r>
              <a:rPr lang="ru-RU" sz="2800" b="1" dirty="0"/>
              <a:t> та </a:t>
            </a:r>
            <a:r>
              <a:rPr lang="ru-RU" sz="2800" b="1" dirty="0" err="1"/>
              <a:t>підбір</a:t>
            </a:r>
            <a:r>
              <a:rPr lang="ru-RU" sz="2800" b="1" dirty="0"/>
              <a:t> </a:t>
            </a:r>
            <a:r>
              <a:rPr lang="ru-RU" sz="2800" b="1" dirty="0" err="1"/>
              <a:t>ефективних</a:t>
            </a:r>
            <a:r>
              <a:rPr lang="ru-RU" sz="2800" b="1" dirty="0"/>
              <a:t> </a:t>
            </a:r>
            <a:r>
              <a:rPr lang="ru-RU" sz="2800" b="1" dirty="0" err="1"/>
              <a:t>рекультиваційних</a:t>
            </a:r>
            <a:r>
              <a:rPr lang="ru-RU" sz="2800" b="1" dirty="0"/>
              <a:t> </a:t>
            </a:r>
            <a:r>
              <a:rPr lang="ru-RU" sz="2800" b="1" dirty="0" err="1"/>
              <a:t>технологій</a:t>
            </a:r>
            <a:endParaRPr lang="uk-UA" sz="2800" b="1" dirty="0"/>
          </a:p>
        </p:txBody>
      </p:sp>
      <p:sp>
        <p:nvSpPr>
          <p:cNvPr id="3" name="Объект 2">
            <a:extLst>
              <a:ext uri="{FF2B5EF4-FFF2-40B4-BE49-F238E27FC236}">
                <a16:creationId xmlns:a16="http://schemas.microsoft.com/office/drawing/2014/main" id="{6693646E-6053-4DDC-FAD0-2F5566E1C761}"/>
              </a:ext>
            </a:extLst>
          </p:cNvPr>
          <p:cNvSpPr>
            <a:spLocks noGrp="1"/>
          </p:cNvSpPr>
          <p:nvPr>
            <p:ph idx="1"/>
          </p:nvPr>
        </p:nvSpPr>
        <p:spPr>
          <a:xfrm>
            <a:off x="618979" y="1247335"/>
            <a:ext cx="11573022" cy="3777622"/>
          </a:xfrm>
        </p:spPr>
        <p:txBody>
          <a:bodyPr>
            <a:noAutofit/>
          </a:bodyPr>
          <a:lstStyle/>
          <a:p>
            <a:pPr marL="0" indent="0">
              <a:buNone/>
            </a:pPr>
            <a:r>
              <a:rPr lang="uk-UA" sz="2000" dirty="0"/>
              <a:t>Напрямки рекультивації визначають кінцеве використання порушених земель після проведення відповідних гірничотехнічних, інженерно-будівельних, гідротехнічних та інших заходів, їх вибирають на основі комплексного обліку таких чинників:</a:t>
            </a:r>
          </a:p>
          <a:p>
            <a:r>
              <a:rPr lang="uk-UA" sz="2000" dirty="0"/>
              <a:t>-	природні умови району розробки родовища (клімат, типи ґрунтів, геологічна будова, рослинність, тваринний світ та ін.);</a:t>
            </a:r>
          </a:p>
          <a:p>
            <a:r>
              <a:rPr lang="uk-UA" sz="2000" dirty="0"/>
              <a:t>-	стан порушених земель до моменту рекультивації (характер техногенного рельєфу, ступінь природного заростання та ін.);</a:t>
            </a:r>
          </a:p>
          <a:p>
            <a:r>
              <a:rPr lang="uk-UA" sz="2000" dirty="0"/>
              <a:t>-	мінералогічний склад, водно-фізичні та фізико-хімічні властивості гірських порід;</a:t>
            </a:r>
          </a:p>
          <a:p>
            <a:r>
              <a:rPr lang="uk-UA" sz="2000" dirty="0"/>
              <a:t>-	агрохімічні властивості (вміст поживних речовин, кислотність, наявність токсичних речовин та ін.) порід і їх класифікація за придатністю для біологічної рекультивації;</a:t>
            </a:r>
          </a:p>
          <a:p>
            <a:r>
              <a:rPr lang="uk-UA" sz="2000" dirty="0"/>
              <a:t>-інженерно-геологічні та гідрологічні умови;</a:t>
            </a:r>
          </a:p>
          <a:p>
            <a:r>
              <a:rPr lang="uk-UA" sz="2000" dirty="0"/>
              <a:t>-	господарські, соціально-економічні, екологічні та санітарно-гігієнічні умови;</a:t>
            </a:r>
          </a:p>
          <a:p>
            <a:r>
              <a:rPr lang="uk-UA" sz="2000" dirty="0"/>
              <a:t>-	термін служби рекультивованих земель (можливість повторних порушень та  їх періодичність);</a:t>
            </a:r>
          </a:p>
          <a:p>
            <a:r>
              <a:rPr lang="uk-UA" sz="2000" dirty="0"/>
              <a:t>-	технологія і механізація гірничих і будівельно-монтажних робіт.</a:t>
            </a:r>
          </a:p>
          <a:p>
            <a:endParaRPr lang="uk-UA" sz="2000" dirty="0"/>
          </a:p>
        </p:txBody>
      </p:sp>
    </p:spTree>
    <p:extLst>
      <p:ext uri="{BB962C8B-B14F-4D97-AF65-F5344CB8AC3E}">
        <p14:creationId xmlns:p14="http://schemas.microsoft.com/office/powerpoint/2010/main" val="2035521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CB59519-1A69-6CF6-4455-D8BFC0B9BE8D}"/>
              </a:ext>
            </a:extLst>
          </p:cNvPr>
          <p:cNvSpPr>
            <a:spLocks noGrp="1"/>
          </p:cNvSpPr>
          <p:nvPr>
            <p:ph idx="1"/>
          </p:nvPr>
        </p:nvSpPr>
        <p:spPr>
          <a:xfrm>
            <a:off x="1885827" y="375139"/>
            <a:ext cx="8915400" cy="3777622"/>
          </a:xfrm>
        </p:spPr>
        <p:txBody>
          <a:bodyPr>
            <a:normAutofit/>
          </a:bodyPr>
          <a:lstStyle/>
          <a:p>
            <a:pPr marL="0" indent="0" algn="just">
              <a:buNone/>
            </a:pPr>
            <a:r>
              <a:rPr lang="uk-UA" sz="2800" dirty="0"/>
              <a:t>Ґрунти України зазнають </a:t>
            </a:r>
            <a:r>
              <a:rPr lang="uk-UA" sz="2800" b="1" i="1" dirty="0"/>
              <a:t>агрофізичної, фізико-хімічної та ерозійної деградації. </a:t>
            </a:r>
          </a:p>
        </p:txBody>
      </p:sp>
      <p:pic>
        <p:nvPicPr>
          <p:cNvPr id="4" name="Рисунок 3">
            <a:extLst>
              <a:ext uri="{FF2B5EF4-FFF2-40B4-BE49-F238E27FC236}">
                <a16:creationId xmlns:a16="http://schemas.microsoft.com/office/drawing/2014/main" id="{6FD9F867-9777-83A7-8389-E188502F0B9C}"/>
              </a:ext>
            </a:extLst>
          </p:cNvPr>
          <p:cNvPicPr>
            <a:picLocks noChangeAspect="1"/>
          </p:cNvPicPr>
          <p:nvPr/>
        </p:nvPicPr>
        <p:blipFill>
          <a:blip r:embed="rId2"/>
          <a:stretch>
            <a:fillRect/>
          </a:stretch>
        </p:blipFill>
        <p:spPr>
          <a:xfrm>
            <a:off x="450166" y="1538967"/>
            <a:ext cx="3742373" cy="2490379"/>
          </a:xfrm>
          <a:prstGeom prst="rect">
            <a:avLst/>
          </a:prstGeom>
        </p:spPr>
      </p:pic>
      <p:sp>
        <p:nvSpPr>
          <p:cNvPr id="8" name="TextBox 7">
            <a:extLst>
              <a:ext uri="{FF2B5EF4-FFF2-40B4-BE49-F238E27FC236}">
                <a16:creationId xmlns:a16="http://schemas.microsoft.com/office/drawing/2014/main" id="{A2022F28-3A80-365F-A7A0-A1557C4635F2}"/>
              </a:ext>
            </a:extLst>
          </p:cNvPr>
          <p:cNvSpPr txBox="1"/>
          <p:nvPr/>
        </p:nvSpPr>
        <p:spPr>
          <a:xfrm>
            <a:off x="4681781" y="1440568"/>
            <a:ext cx="6119446" cy="1200329"/>
          </a:xfrm>
          <a:prstGeom prst="rect">
            <a:avLst/>
          </a:prstGeom>
          <a:noFill/>
        </p:spPr>
        <p:txBody>
          <a:bodyPr wrap="square">
            <a:spAutoFit/>
          </a:bodyPr>
          <a:lstStyle/>
          <a:p>
            <a:r>
              <a:rPr lang="uk-UA" dirty="0"/>
              <a:t>Агрофізична деградація проявляється в ущільненні, зниженні загальної пористості, втрати структури, підвищенні твердості, утворенні поверхневої шкірки, зниженні водопроникності тощо. </a:t>
            </a:r>
          </a:p>
        </p:txBody>
      </p:sp>
    </p:spTree>
    <p:extLst>
      <p:ext uri="{BB962C8B-B14F-4D97-AF65-F5344CB8AC3E}">
        <p14:creationId xmlns:p14="http://schemas.microsoft.com/office/powerpoint/2010/main" val="2053310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1B1393-0B26-7BED-CFA2-8A61D92A86B1}"/>
              </a:ext>
            </a:extLst>
          </p:cNvPr>
          <p:cNvSpPr>
            <a:spLocks noGrp="1"/>
          </p:cNvSpPr>
          <p:nvPr>
            <p:ph type="title"/>
          </p:nvPr>
        </p:nvSpPr>
        <p:spPr>
          <a:xfrm>
            <a:off x="1772530" y="306333"/>
            <a:ext cx="10266655" cy="1280890"/>
          </a:xfrm>
        </p:spPr>
        <p:txBody>
          <a:bodyPr/>
          <a:lstStyle/>
          <a:p>
            <a:pPr algn="ctr"/>
            <a:r>
              <a:rPr lang="ru-RU" dirty="0" err="1"/>
              <a:t>Рекультивація</a:t>
            </a:r>
            <a:r>
              <a:rPr lang="ru-RU" dirty="0"/>
              <a:t> земель </a:t>
            </a:r>
            <a:r>
              <a:rPr lang="ru-RU" dirty="0" err="1"/>
              <a:t>звичай</a:t>
            </a:r>
            <a:r>
              <a:rPr lang="ru-RU" dirty="0"/>
              <a:t> проводиться в 3 </a:t>
            </a:r>
            <a:r>
              <a:rPr lang="ru-RU" dirty="0" err="1"/>
              <a:t>етапи</a:t>
            </a:r>
            <a:r>
              <a:rPr lang="ru-RU" dirty="0"/>
              <a:t>. </a:t>
            </a:r>
            <a:endParaRPr lang="uk-UA" dirty="0"/>
          </a:p>
        </p:txBody>
      </p:sp>
      <p:sp>
        <p:nvSpPr>
          <p:cNvPr id="3" name="Объект 2">
            <a:extLst>
              <a:ext uri="{FF2B5EF4-FFF2-40B4-BE49-F238E27FC236}">
                <a16:creationId xmlns:a16="http://schemas.microsoft.com/office/drawing/2014/main" id="{B9B3A849-9F37-E28C-EC0D-D567D2ABBFE0}"/>
              </a:ext>
            </a:extLst>
          </p:cNvPr>
          <p:cNvSpPr>
            <a:spLocks noGrp="1"/>
          </p:cNvSpPr>
          <p:nvPr>
            <p:ph idx="1"/>
          </p:nvPr>
        </p:nvSpPr>
        <p:spPr>
          <a:xfrm>
            <a:off x="1237957" y="2133600"/>
            <a:ext cx="10266655" cy="3777622"/>
          </a:xfrm>
        </p:spPr>
        <p:txBody>
          <a:bodyPr>
            <a:normAutofit/>
          </a:bodyPr>
          <a:lstStyle/>
          <a:p>
            <a:pPr algn="just"/>
            <a:r>
              <a:rPr lang="uk-UA" sz="2400" b="1" dirty="0"/>
              <a:t>Перший етап - підготовчий </a:t>
            </a:r>
            <a:r>
              <a:rPr lang="uk-UA" sz="2400" dirty="0"/>
              <a:t>– включає обстеження та типізацію порушених земель, вивчення особливостей їх природних умов (геологічна будова, склад порід, придатність до біологічної рекультивації та інших видів використання, прогноз динаміки гідрогеологічних умов), визначення напряму наступного використання земель, розробка техніко-економічного обґрунтування (ТЕО) та робочих </a:t>
            </a:r>
            <a:r>
              <a:rPr lang="uk-UA" sz="2400" dirty="0" err="1"/>
              <a:t>проєктів</a:t>
            </a:r>
            <a:r>
              <a:rPr lang="uk-UA" sz="2400" dirty="0"/>
              <a:t> і планів.</a:t>
            </a:r>
          </a:p>
        </p:txBody>
      </p:sp>
    </p:spTree>
    <p:extLst>
      <p:ext uri="{BB962C8B-B14F-4D97-AF65-F5344CB8AC3E}">
        <p14:creationId xmlns:p14="http://schemas.microsoft.com/office/powerpoint/2010/main" val="1532230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19BBDC-4BF9-1BC7-2DC4-9665903A5A45}"/>
              </a:ext>
            </a:extLst>
          </p:cNvPr>
          <p:cNvSpPr>
            <a:spLocks noGrp="1"/>
          </p:cNvSpPr>
          <p:nvPr>
            <p:ph type="title"/>
          </p:nvPr>
        </p:nvSpPr>
        <p:spPr>
          <a:xfrm>
            <a:off x="1575583" y="230214"/>
            <a:ext cx="10505804" cy="1280890"/>
          </a:xfrm>
        </p:spPr>
        <p:txBody>
          <a:bodyPr>
            <a:normAutofit fontScale="90000"/>
          </a:bodyPr>
          <a:lstStyle/>
          <a:p>
            <a:r>
              <a:rPr lang="uk-UA" b="1" dirty="0"/>
              <a:t>Технічний етап рекультивації території включає:</a:t>
            </a:r>
            <a:br>
              <a:rPr lang="uk-UA" b="1" dirty="0"/>
            </a:br>
            <a:endParaRPr lang="uk-UA" b="1" dirty="0"/>
          </a:p>
        </p:txBody>
      </p:sp>
      <p:sp>
        <p:nvSpPr>
          <p:cNvPr id="3" name="Объект 2">
            <a:extLst>
              <a:ext uri="{FF2B5EF4-FFF2-40B4-BE49-F238E27FC236}">
                <a16:creationId xmlns:a16="http://schemas.microsoft.com/office/drawing/2014/main" id="{A38ADA9F-7A8F-2286-845A-4B73FD0AB469}"/>
              </a:ext>
            </a:extLst>
          </p:cNvPr>
          <p:cNvSpPr>
            <a:spLocks noGrp="1"/>
          </p:cNvSpPr>
          <p:nvPr>
            <p:ph idx="1"/>
          </p:nvPr>
        </p:nvSpPr>
        <p:spPr>
          <a:xfrm>
            <a:off x="1322363" y="870659"/>
            <a:ext cx="10759024" cy="3777622"/>
          </a:xfrm>
        </p:spPr>
        <p:txBody>
          <a:bodyPr>
            <a:noAutofit/>
          </a:bodyPr>
          <a:lstStyle/>
          <a:p>
            <a:pPr algn="just"/>
            <a:r>
              <a:rPr lang="uk-UA" sz="2400" dirty="0"/>
              <a:t>-	закладання виробленого простору для зменшення кінцевих величин деформацій земної поверхні;</a:t>
            </a:r>
          </a:p>
          <a:p>
            <a:pPr algn="just"/>
            <a:r>
              <a:rPr lang="uk-UA" sz="2400" dirty="0"/>
              <a:t>-	обмеження числа відпрацьованих пластів і їх потужності;</a:t>
            </a:r>
          </a:p>
          <a:p>
            <a:pPr algn="just"/>
            <a:r>
              <a:rPr lang="uk-UA" sz="2400" dirty="0"/>
              <a:t>-	скорочення тривалості зупинки тимчасових меж виробленого простору для зменшення деформацій земної поверхні в тимчасових крайових частинах мульд зрушення;</a:t>
            </a:r>
          </a:p>
          <a:p>
            <a:pPr algn="just"/>
            <a:r>
              <a:rPr lang="uk-UA" sz="2400" dirty="0"/>
              <a:t>-	будівництво системи лотків на прилеглих територіях для перехоплення стоку атмосферних вод;</a:t>
            </a:r>
          </a:p>
          <a:p>
            <a:pPr algn="just"/>
            <a:r>
              <a:rPr lang="uk-UA" sz="2400" dirty="0"/>
              <a:t>-	організацію раціональної системи поверхневого стоку на території з метою ліквідації </a:t>
            </a:r>
            <a:r>
              <a:rPr lang="uk-UA" sz="2400" dirty="0" err="1"/>
              <a:t>безстокових</a:t>
            </a:r>
            <a:r>
              <a:rPr lang="uk-UA" sz="2400" dirty="0"/>
              <a:t> ділянок, зменшення інфільтрації атмосферних опадів;</a:t>
            </a:r>
          </a:p>
          <a:p>
            <a:pPr algn="just"/>
            <a:r>
              <a:rPr lang="uk-UA" sz="2400" dirty="0"/>
              <a:t>-	улаштування уздовж периметрів будинків і споруд компенсаційних щілин, що розвантажують ділянку масиву, на якому розташований об’єкт, від деформацій. </a:t>
            </a:r>
          </a:p>
        </p:txBody>
      </p:sp>
    </p:spTree>
    <p:extLst>
      <p:ext uri="{BB962C8B-B14F-4D97-AF65-F5344CB8AC3E}">
        <p14:creationId xmlns:p14="http://schemas.microsoft.com/office/powerpoint/2010/main" val="3161108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7AC11D-FF21-AB4B-9F8B-3F5B54CA2C91}"/>
              </a:ext>
            </a:extLst>
          </p:cNvPr>
          <p:cNvSpPr>
            <a:spLocks noGrp="1"/>
          </p:cNvSpPr>
          <p:nvPr>
            <p:ph type="title"/>
          </p:nvPr>
        </p:nvSpPr>
        <p:spPr>
          <a:xfrm>
            <a:off x="2311571" y="391038"/>
            <a:ext cx="8911687" cy="1280890"/>
          </a:xfrm>
        </p:spPr>
        <p:txBody>
          <a:bodyPr>
            <a:normAutofit/>
          </a:bodyPr>
          <a:lstStyle/>
          <a:p>
            <a:pPr algn="just"/>
            <a:r>
              <a:rPr lang="uk-UA" b="1" dirty="0"/>
              <a:t>Біологічний етап рекультивації земель</a:t>
            </a:r>
          </a:p>
        </p:txBody>
      </p:sp>
      <p:sp>
        <p:nvSpPr>
          <p:cNvPr id="3" name="Объект 2">
            <a:extLst>
              <a:ext uri="{FF2B5EF4-FFF2-40B4-BE49-F238E27FC236}">
                <a16:creationId xmlns:a16="http://schemas.microsoft.com/office/drawing/2014/main" id="{508F025A-48BB-0B38-4831-0A7D2E49A3A8}"/>
              </a:ext>
            </a:extLst>
          </p:cNvPr>
          <p:cNvSpPr>
            <a:spLocks noGrp="1"/>
          </p:cNvSpPr>
          <p:nvPr>
            <p:ph idx="1"/>
          </p:nvPr>
        </p:nvSpPr>
        <p:spPr>
          <a:xfrm>
            <a:off x="1322363" y="1671928"/>
            <a:ext cx="10154114" cy="3777622"/>
          </a:xfrm>
        </p:spPr>
        <p:txBody>
          <a:bodyPr>
            <a:normAutofit/>
          </a:bodyPr>
          <a:lstStyle/>
          <a:p>
            <a:pPr marL="0" indent="0" algn="just">
              <a:buNone/>
            </a:pPr>
            <a:r>
              <a:rPr lang="uk-UA" sz="2400" dirty="0"/>
              <a:t>Включає комплекс агротехнічних і </a:t>
            </a:r>
            <a:r>
              <a:rPr lang="uk-UA" sz="2400" dirty="0" err="1"/>
              <a:t>фітомеліоративних</a:t>
            </a:r>
            <a:r>
              <a:rPr lang="uk-UA" sz="2400" dirty="0"/>
              <a:t> заходів, спрямованих на поліпшення агрофізичних, агрохімічних, біохімічних та інших властивостей ґрунту. Біологічний етап виконується після завершення технічного етапу і полягає в підготовці ґрунту, внесенні добрив, підборі трав і травосумішей, посіві, догляді за посівами.</a:t>
            </a:r>
          </a:p>
        </p:txBody>
      </p:sp>
      <p:pic>
        <p:nvPicPr>
          <p:cNvPr id="4" name="Рисунок 3">
            <a:extLst>
              <a:ext uri="{FF2B5EF4-FFF2-40B4-BE49-F238E27FC236}">
                <a16:creationId xmlns:a16="http://schemas.microsoft.com/office/drawing/2014/main" id="{879906B7-2945-BE3D-B8EC-1AA78F429CCA}"/>
              </a:ext>
            </a:extLst>
          </p:cNvPr>
          <p:cNvPicPr>
            <a:picLocks noChangeAspect="1"/>
          </p:cNvPicPr>
          <p:nvPr/>
        </p:nvPicPr>
        <p:blipFill>
          <a:blip r:embed="rId2"/>
          <a:stretch>
            <a:fillRect/>
          </a:stretch>
        </p:blipFill>
        <p:spPr>
          <a:xfrm>
            <a:off x="5869524" y="3708898"/>
            <a:ext cx="4540568" cy="3021542"/>
          </a:xfrm>
          <a:prstGeom prst="rect">
            <a:avLst/>
          </a:prstGeom>
        </p:spPr>
      </p:pic>
    </p:spTree>
    <p:extLst>
      <p:ext uri="{BB962C8B-B14F-4D97-AF65-F5344CB8AC3E}">
        <p14:creationId xmlns:p14="http://schemas.microsoft.com/office/powerpoint/2010/main" val="1827354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6695B7B-91C4-4171-E392-36B8625B5EFE}"/>
              </a:ext>
            </a:extLst>
          </p:cNvPr>
          <p:cNvSpPr>
            <a:spLocks noGrp="1"/>
          </p:cNvSpPr>
          <p:nvPr>
            <p:ph idx="1"/>
          </p:nvPr>
        </p:nvSpPr>
        <p:spPr>
          <a:xfrm>
            <a:off x="1575582" y="501747"/>
            <a:ext cx="9689880" cy="3777622"/>
          </a:xfrm>
        </p:spPr>
        <p:txBody>
          <a:bodyPr>
            <a:noAutofit/>
          </a:bodyPr>
          <a:lstStyle/>
          <a:p>
            <a:pPr marL="0" indent="0" algn="just">
              <a:buNone/>
            </a:pPr>
            <a:r>
              <a:rPr lang="uk-UA" sz="2800" dirty="0"/>
              <a:t>Оскільки в структурі затрат на рекультивацію найбільшу питому вагу займають земляні роботи, то при визначенні напряму рекультивації необхідно встановити, до якої групи порушених земель по техногенному рельєфу відносяться відновлювальні площі.</a:t>
            </a:r>
          </a:p>
          <a:p>
            <a:pPr marL="0" indent="0" algn="just">
              <a:buNone/>
            </a:pPr>
            <a:r>
              <a:rPr lang="uk-UA" sz="2800" dirty="0"/>
              <a:t>Порушені землі бувають при:</a:t>
            </a:r>
          </a:p>
          <a:p>
            <a:pPr algn="just"/>
            <a:r>
              <a:rPr lang="uk-UA" sz="2800" dirty="0"/>
              <a:t>•	відкритих гірничих роботах;</a:t>
            </a:r>
          </a:p>
          <a:p>
            <a:pPr algn="just"/>
            <a:r>
              <a:rPr lang="uk-UA" sz="2800" dirty="0"/>
              <a:t>•	переробці корисних копалин;</a:t>
            </a:r>
          </a:p>
          <a:p>
            <a:pPr algn="just"/>
            <a:r>
              <a:rPr lang="uk-UA" sz="2800" dirty="0"/>
              <a:t>•	підземних гірничих роботах;</a:t>
            </a:r>
          </a:p>
          <a:p>
            <a:pPr algn="just"/>
            <a:r>
              <a:rPr lang="uk-UA" sz="2800" dirty="0"/>
              <a:t>•	будівництві лінійних споруд.</a:t>
            </a:r>
          </a:p>
          <a:p>
            <a:pPr algn="just"/>
            <a:endParaRPr lang="uk-UA" sz="2800" dirty="0"/>
          </a:p>
        </p:txBody>
      </p:sp>
    </p:spTree>
    <p:extLst>
      <p:ext uri="{BB962C8B-B14F-4D97-AF65-F5344CB8AC3E}">
        <p14:creationId xmlns:p14="http://schemas.microsoft.com/office/powerpoint/2010/main" val="2246439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A52C8E-13C4-C596-C8DB-1D93470DBA10}"/>
              </a:ext>
            </a:extLst>
          </p:cNvPr>
          <p:cNvSpPr>
            <a:spLocks noGrp="1"/>
          </p:cNvSpPr>
          <p:nvPr>
            <p:ph type="title"/>
          </p:nvPr>
        </p:nvSpPr>
        <p:spPr>
          <a:xfrm>
            <a:off x="1533379" y="165656"/>
            <a:ext cx="10449535" cy="1280890"/>
          </a:xfrm>
        </p:spPr>
        <p:txBody>
          <a:bodyPr>
            <a:noAutofit/>
          </a:bodyPr>
          <a:lstStyle/>
          <a:p>
            <a:pPr algn="just"/>
            <a:r>
              <a:rPr lang="ru-RU" sz="2000" b="1" dirty="0" err="1"/>
              <a:t>Класифікація</a:t>
            </a:r>
            <a:r>
              <a:rPr lang="ru-RU" sz="2000" b="1" dirty="0"/>
              <a:t> </a:t>
            </a:r>
            <a:r>
              <a:rPr lang="ru-RU" sz="2000" b="1" dirty="0" err="1"/>
              <a:t>порушених</a:t>
            </a:r>
            <a:r>
              <a:rPr lang="ru-RU" sz="2000" b="1" dirty="0"/>
              <a:t> земель за </a:t>
            </a:r>
            <a:r>
              <a:rPr lang="ru-RU" sz="2000" b="1" dirty="0" err="1"/>
              <a:t>напрямками</a:t>
            </a:r>
            <a:r>
              <a:rPr lang="ru-RU" sz="2000" b="1" dirty="0"/>
              <a:t> </a:t>
            </a:r>
            <a:r>
              <a:rPr lang="ru-RU" sz="2000" b="1" dirty="0" err="1"/>
              <a:t>рекультивації</a:t>
            </a:r>
            <a:r>
              <a:rPr lang="ru-RU" sz="2000" b="1" dirty="0"/>
              <a:t> в </a:t>
            </a:r>
            <a:r>
              <a:rPr lang="ru-RU" sz="2000" b="1" dirty="0" err="1"/>
              <a:t>залежності</a:t>
            </a:r>
            <a:r>
              <a:rPr lang="ru-RU" sz="2000" b="1" dirty="0"/>
              <a:t> </a:t>
            </a:r>
            <a:r>
              <a:rPr lang="ru-RU" sz="2000" b="1" dirty="0" err="1"/>
              <a:t>від</a:t>
            </a:r>
            <a:r>
              <a:rPr lang="ru-RU" sz="2000" b="1" dirty="0"/>
              <a:t> </a:t>
            </a:r>
            <a:r>
              <a:rPr lang="ru-RU" sz="2000" b="1" dirty="0" err="1"/>
              <a:t>видів</a:t>
            </a:r>
            <a:r>
              <a:rPr lang="ru-RU" sz="2000" b="1" dirty="0"/>
              <a:t> </a:t>
            </a:r>
            <a:r>
              <a:rPr lang="ru-RU" sz="2000" b="1" dirty="0" err="1"/>
              <a:t>подальшого</a:t>
            </a:r>
            <a:r>
              <a:rPr lang="ru-RU" sz="2000" b="1" dirty="0"/>
              <a:t> </a:t>
            </a:r>
            <a:r>
              <a:rPr lang="ru-RU" sz="2000" b="1" dirty="0" err="1"/>
              <a:t>використання</a:t>
            </a:r>
            <a:r>
              <a:rPr lang="ru-RU" sz="2000" b="1" dirty="0"/>
              <a:t> в народному </a:t>
            </a:r>
            <a:r>
              <a:rPr lang="ru-RU" sz="2000" b="1" dirty="0" err="1"/>
              <a:t>господарстві</a:t>
            </a:r>
            <a:br>
              <a:rPr lang="ru-RU" sz="2000" b="1" dirty="0"/>
            </a:br>
            <a:endParaRPr lang="uk-UA" sz="2000" b="1" dirty="0"/>
          </a:p>
        </p:txBody>
      </p:sp>
      <p:pic>
        <p:nvPicPr>
          <p:cNvPr id="5" name="Объект 4">
            <a:extLst>
              <a:ext uri="{FF2B5EF4-FFF2-40B4-BE49-F238E27FC236}">
                <a16:creationId xmlns:a16="http://schemas.microsoft.com/office/drawing/2014/main" id="{19ECCFD4-A10C-3C1D-5EDF-F408A61496B3}"/>
              </a:ext>
            </a:extLst>
          </p:cNvPr>
          <p:cNvPicPr>
            <a:picLocks noGrp="1" noChangeAspect="1"/>
          </p:cNvPicPr>
          <p:nvPr>
            <p:ph idx="1"/>
          </p:nvPr>
        </p:nvPicPr>
        <p:blipFill rotWithShape="1">
          <a:blip r:embed="rId2"/>
          <a:srcRect l="31231" t="25772" r="26282" b="15295"/>
          <a:stretch/>
        </p:blipFill>
        <p:spPr>
          <a:xfrm>
            <a:off x="2721325" y="928469"/>
            <a:ext cx="7632497" cy="5952208"/>
          </a:xfrm>
        </p:spPr>
      </p:pic>
    </p:spTree>
    <p:extLst>
      <p:ext uri="{BB962C8B-B14F-4D97-AF65-F5344CB8AC3E}">
        <p14:creationId xmlns:p14="http://schemas.microsoft.com/office/powerpoint/2010/main" val="779787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5B616B-067D-C532-357D-4E0BCF7B1C33}"/>
              </a:ext>
            </a:extLst>
          </p:cNvPr>
          <p:cNvSpPr>
            <a:spLocks noGrp="1"/>
          </p:cNvSpPr>
          <p:nvPr>
            <p:ph type="title"/>
          </p:nvPr>
        </p:nvSpPr>
        <p:spPr/>
        <p:txBody>
          <a:bodyPr/>
          <a:lstStyle/>
          <a:p>
            <a:endParaRPr lang="uk-UA"/>
          </a:p>
        </p:txBody>
      </p:sp>
      <p:sp>
        <p:nvSpPr>
          <p:cNvPr id="3" name="Объект 2">
            <a:extLst>
              <a:ext uri="{FF2B5EF4-FFF2-40B4-BE49-F238E27FC236}">
                <a16:creationId xmlns:a16="http://schemas.microsoft.com/office/drawing/2014/main" id="{CAC08A6D-717C-E8A2-AD83-89D09BBF6FD6}"/>
              </a:ext>
            </a:extLst>
          </p:cNvPr>
          <p:cNvSpPr>
            <a:spLocks noGrp="1"/>
          </p:cNvSpPr>
          <p:nvPr>
            <p:ph idx="1"/>
          </p:nvPr>
        </p:nvSpPr>
        <p:spPr/>
        <p:txBody>
          <a:bodyPr/>
          <a:lstStyle/>
          <a:p>
            <a:endParaRPr lang="uk-UA"/>
          </a:p>
        </p:txBody>
      </p:sp>
    </p:spTree>
    <p:extLst>
      <p:ext uri="{BB962C8B-B14F-4D97-AF65-F5344CB8AC3E}">
        <p14:creationId xmlns:p14="http://schemas.microsoft.com/office/powerpoint/2010/main" val="85366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DA7DB1-DA76-F3FF-D667-DFD2C1020E1A}"/>
              </a:ext>
            </a:extLst>
          </p:cNvPr>
          <p:cNvSpPr>
            <a:spLocks noGrp="1"/>
          </p:cNvSpPr>
          <p:nvPr>
            <p:ph type="title"/>
          </p:nvPr>
        </p:nvSpPr>
        <p:spPr>
          <a:xfrm>
            <a:off x="1139483" y="262195"/>
            <a:ext cx="5315241" cy="1280890"/>
          </a:xfrm>
        </p:spPr>
        <p:txBody>
          <a:bodyPr>
            <a:noAutofit/>
          </a:bodyPr>
          <a:lstStyle/>
          <a:p>
            <a:pPr algn="just"/>
            <a:r>
              <a:rPr lang="uk-UA" sz="2400" b="1" dirty="0"/>
              <a:t>Фізико-хімічна деградація </a:t>
            </a:r>
            <a:r>
              <a:rPr lang="uk-UA" sz="2400" dirty="0"/>
              <a:t>полягає у декальцинації орного шару, його підкисленні або навпаки, </a:t>
            </a:r>
            <a:r>
              <a:rPr lang="uk-UA" sz="2400" dirty="0" err="1"/>
              <a:t>підлуженні</a:t>
            </a:r>
            <a:r>
              <a:rPr lang="uk-UA" sz="2400" dirty="0"/>
              <a:t>, зниженні </a:t>
            </a:r>
            <a:r>
              <a:rPr lang="uk-UA" sz="2400" dirty="0" err="1"/>
              <a:t>буферності</a:t>
            </a:r>
            <a:r>
              <a:rPr lang="uk-UA" sz="2400" dirty="0"/>
              <a:t> (кислото-основної і щодо важких металів та пестицидів), а також у забрудненні техногенними відходами - </a:t>
            </a:r>
            <a:r>
              <a:rPr lang="uk-UA" sz="2400" dirty="0" err="1"/>
              <a:t>ксенобіонтами</a:t>
            </a:r>
            <a:r>
              <a:rPr lang="uk-UA" sz="2400" dirty="0"/>
              <a:t>. </a:t>
            </a:r>
          </a:p>
        </p:txBody>
      </p:sp>
      <p:pic>
        <p:nvPicPr>
          <p:cNvPr id="7" name="Объект 6">
            <a:extLst>
              <a:ext uri="{FF2B5EF4-FFF2-40B4-BE49-F238E27FC236}">
                <a16:creationId xmlns:a16="http://schemas.microsoft.com/office/drawing/2014/main" id="{B4A5B38D-1661-82B7-2433-B26A7EEACE72}"/>
              </a:ext>
            </a:extLst>
          </p:cNvPr>
          <p:cNvPicPr>
            <a:picLocks noGrp="1" noChangeAspect="1"/>
          </p:cNvPicPr>
          <p:nvPr>
            <p:ph idx="1"/>
          </p:nvPr>
        </p:nvPicPr>
        <p:blipFill>
          <a:blip r:embed="rId2"/>
          <a:stretch>
            <a:fillRect/>
          </a:stretch>
        </p:blipFill>
        <p:spPr>
          <a:xfrm>
            <a:off x="1139484" y="3921286"/>
            <a:ext cx="4956516" cy="2773028"/>
          </a:xfrm>
          <a:prstGeom prst="rect">
            <a:avLst/>
          </a:prstGeom>
        </p:spPr>
      </p:pic>
      <p:pic>
        <p:nvPicPr>
          <p:cNvPr id="8" name="Рисунок 7">
            <a:extLst>
              <a:ext uri="{FF2B5EF4-FFF2-40B4-BE49-F238E27FC236}">
                <a16:creationId xmlns:a16="http://schemas.microsoft.com/office/drawing/2014/main" id="{2F550855-F179-B1EA-B1A2-0BACB8634079}"/>
              </a:ext>
            </a:extLst>
          </p:cNvPr>
          <p:cNvPicPr>
            <a:picLocks noChangeAspect="1"/>
          </p:cNvPicPr>
          <p:nvPr/>
        </p:nvPicPr>
        <p:blipFill>
          <a:blip r:embed="rId3"/>
          <a:stretch>
            <a:fillRect/>
          </a:stretch>
        </p:blipFill>
        <p:spPr>
          <a:xfrm>
            <a:off x="7175506" y="2447778"/>
            <a:ext cx="4466615" cy="3346461"/>
          </a:xfrm>
          <a:prstGeom prst="rect">
            <a:avLst/>
          </a:prstGeom>
        </p:spPr>
      </p:pic>
      <p:sp>
        <p:nvSpPr>
          <p:cNvPr id="10" name="TextBox 9">
            <a:extLst>
              <a:ext uri="{FF2B5EF4-FFF2-40B4-BE49-F238E27FC236}">
                <a16:creationId xmlns:a16="http://schemas.microsoft.com/office/drawing/2014/main" id="{CF789CD5-E8B8-0967-F324-F424ECF0C0F5}"/>
              </a:ext>
            </a:extLst>
          </p:cNvPr>
          <p:cNvSpPr txBox="1"/>
          <p:nvPr/>
        </p:nvSpPr>
        <p:spPr>
          <a:xfrm>
            <a:off x="6876759" y="624110"/>
            <a:ext cx="5315241" cy="1200329"/>
          </a:xfrm>
          <a:prstGeom prst="rect">
            <a:avLst/>
          </a:prstGeom>
          <a:noFill/>
        </p:spPr>
        <p:txBody>
          <a:bodyPr wrap="square">
            <a:spAutoFit/>
          </a:bodyPr>
          <a:lstStyle/>
          <a:p>
            <a:r>
              <a:rPr lang="uk-UA" sz="2400" b="1" dirty="0"/>
              <a:t>Ерозійна деградація </a:t>
            </a:r>
            <a:r>
              <a:rPr lang="uk-UA" sz="2400" dirty="0"/>
              <a:t>в Україні буває трьох видів: </a:t>
            </a:r>
            <a:r>
              <a:rPr lang="uk-UA" sz="2400" i="1" dirty="0"/>
              <a:t>водна, вітрова та іригаційна. </a:t>
            </a:r>
          </a:p>
        </p:txBody>
      </p:sp>
    </p:spTree>
    <p:extLst>
      <p:ext uri="{BB962C8B-B14F-4D97-AF65-F5344CB8AC3E}">
        <p14:creationId xmlns:p14="http://schemas.microsoft.com/office/powerpoint/2010/main" val="1998173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BCDC3D-B8BA-D76D-8059-AAAB4409D5B8}"/>
              </a:ext>
            </a:extLst>
          </p:cNvPr>
          <p:cNvSpPr>
            <a:spLocks noGrp="1"/>
          </p:cNvSpPr>
          <p:nvPr>
            <p:ph type="title"/>
          </p:nvPr>
        </p:nvSpPr>
        <p:spPr>
          <a:xfrm>
            <a:off x="2353774" y="306333"/>
            <a:ext cx="8911687" cy="1280890"/>
          </a:xfrm>
        </p:spPr>
        <p:txBody>
          <a:bodyPr/>
          <a:lstStyle/>
          <a:p>
            <a:pPr algn="ctr"/>
            <a:r>
              <a:rPr lang="ru-RU" b="1" dirty="0"/>
              <a:t>Причини </a:t>
            </a:r>
            <a:r>
              <a:rPr lang="ru-RU" b="1" dirty="0" err="1"/>
              <a:t>поширення</a:t>
            </a:r>
            <a:r>
              <a:rPr lang="ru-RU" b="1" dirty="0"/>
              <a:t> </a:t>
            </a:r>
            <a:r>
              <a:rPr lang="ru-RU" b="1" dirty="0" err="1"/>
              <a:t>деградації</a:t>
            </a:r>
            <a:r>
              <a:rPr lang="ru-RU" b="1" dirty="0"/>
              <a:t> </a:t>
            </a:r>
            <a:r>
              <a:rPr lang="ru-RU" b="1" dirty="0" err="1"/>
              <a:t>ґрунту</a:t>
            </a:r>
            <a:r>
              <a:rPr lang="ru-RU" b="1" dirty="0"/>
              <a:t> в </a:t>
            </a:r>
            <a:r>
              <a:rPr lang="ru-RU" b="1" dirty="0" err="1"/>
              <a:t>Україні</a:t>
            </a:r>
            <a:endParaRPr lang="uk-UA" b="1" dirty="0"/>
          </a:p>
        </p:txBody>
      </p:sp>
      <p:sp>
        <p:nvSpPr>
          <p:cNvPr id="3" name="Объект 2">
            <a:extLst>
              <a:ext uri="{FF2B5EF4-FFF2-40B4-BE49-F238E27FC236}">
                <a16:creationId xmlns:a16="http://schemas.microsoft.com/office/drawing/2014/main" id="{8C69BD01-5C2F-F31B-FB1A-5F3C7A0880E1}"/>
              </a:ext>
            </a:extLst>
          </p:cNvPr>
          <p:cNvSpPr>
            <a:spLocks noGrp="1"/>
          </p:cNvSpPr>
          <p:nvPr>
            <p:ph idx="1"/>
          </p:nvPr>
        </p:nvSpPr>
        <p:spPr>
          <a:xfrm>
            <a:off x="1167619" y="1587223"/>
            <a:ext cx="10533941" cy="3777622"/>
          </a:xfrm>
        </p:spPr>
        <p:txBody>
          <a:bodyPr>
            <a:noAutofit/>
          </a:bodyPr>
          <a:lstStyle/>
          <a:p>
            <a:pPr algn="just"/>
            <a:r>
              <a:rPr lang="uk-UA" sz="2400" dirty="0"/>
              <a:t>•	Відсутність стратегії землекористування і охорони земель, порушення законів землеробства, екологічної рівноваги, нехтування концепцією сталого землекористування;</a:t>
            </a:r>
          </a:p>
          <a:p>
            <a:pPr algn="just"/>
            <a:r>
              <a:rPr lang="uk-UA" sz="2400" dirty="0"/>
              <a:t>•	Відсутність дієвих національної, галузевих і регіональних програм;</a:t>
            </a:r>
          </a:p>
          <a:p>
            <a:pPr algn="just"/>
            <a:r>
              <a:rPr lang="uk-UA" sz="2400" dirty="0"/>
              <a:t>•	Перевищення значення форм власності на землю і нехтування технологіями раціонального використання земель (ніяка, навіть найпрогресивніша приватна форма власності не замінить технологій вирощування культур і охорони ґрунтів);</a:t>
            </a:r>
          </a:p>
          <a:p>
            <a:pPr algn="just"/>
            <a:r>
              <a:rPr lang="uk-UA" sz="2400" dirty="0"/>
              <a:t>•	Екстенсивність використання земель, засміченість полів, низька ефективність використання меліорованих земель (близько 6,0 млн га), луків, пасовищ, заплавних земель.</a:t>
            </a:r>
          </a:p>
          <a:p>
            <a:pPr algn="just"/>
            <a:endParaRPr lang="uk-UA" sz="2400" dirty="0"/>
          </a:p>
        </p:txBody>
      </p:sp>
    </p:spTree>
    <p:extLst>
      <p:ext uri="{BB962C8B-B14F-4D97-AF65-F5344CB8AC3E}">
        <p14:creationId xmlns:p14="http://schemas.microsoft.com/office/powerpoint/2010/main" val="1480682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EA78DB-C5C0-AD09-8FED-249CA6925EEF}"/>
              </a:ext>
            </a:extLst>
          </p:cNvPr>
          <p:cNvSpPr>
            <a:spLocks noGrp="1"/>
          </p:cNvSpPr>
          <p:nvPr>
            <p:ph type="title"/>
          </p:nvPr>
        </p:nvSpPr>
        <p:spPr>
          <a:xfrm>
            <a:off x="2972753" y="84041"/>
            <a:ext cx="8911687" cy="1280890"/>
          </a:xfrm>
        </p:spPr>
        <p:txBody>
          <a:bodyPr/>
          <a:lstStyle/>
          <a:p>
            <a:r>
              <a:rPr lang="uk-UA" b="1" dirty="0"/>
              <a:t>Причини деградації ґрунтів</a:t>
            </a:r>
          </a:p>
        </p:txBody>
      </p:sp>
      <p:pic>
        <p:nvPicPr>
          <p:cNvPr id="5" name="Рисунок 4">
            <a:extLst>
              <a:ext uri="{FF2B5EF4-FFF2-40B4-BE49-F238E27FC236}">
                <a16:creationId xmlns:a16="http://schemas.microsoft.com/office/drawing/2014/main" id="{90D2FC6D-C6A5-DF85-267D-DDE5C385415E}"/>
              </a:ext>
            </a:extLst>
          </p:cNvPr>
          <p:cNvPicPr>
            <a:picLocks noChangeAspect="1"/>
          </p:cNvPicPr>
          <p:nvPr/>
        </p:nvPicPr>
        <p:blipFill rotWithShape="1">
          <a:blip r:embed="rId2"/>
          <a:srcRect l="30049" t="25218" r="23039" b="31273"/>
          <a:stretch/>
        </p:blipFill>
        <p:spPr>
          <a:xfrm>
            <a:off x="1083212" y="782837"/>
            <a:ext cx="10801228" cy="5632032"/>
          </a:xfrm>
          <a:prstGeom prst="rect">
            <a:avLst/>
          </a:prstGeom>
        </p:spPr>
      </p:pic>
    </p:spTree>
    <p:extLst>
      <p:ext uri="{BB962C8B-B14F-4D97-AF65-F5344CB8AC3E}">
        <p14:creationId xmlns:p14="http://schemas.microsoft.com/office/powerpoint/2010/main" val="3779112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2E85C7-92DD-9646-E93B-A15ACBC7C5E4}"/>
              </a:ext>
            </a:extLst>
          </p:cNvPr>
          <p:cNvSpPr>
            <a:spLocks noGrp="1"/>
          </p:cNvSpPr>
          <p:nvPr>
            <p:ph type="title"/>
          </p:nvPr>
        </p:nvSpPr>
        <p:spPr>
          <a:xfrm>
            <a:off x="2395977" y="156046"/>
            <a:ext cx="8911687" cy="1280890"/>
          </a:xfrm>
        </p:spPr>
        <p:txBody>
          <a:bodyPr/>
          <a:lstStyle/>
          <a:p>
            <a:pPr algn="ctr"/>
            <a:r>
              <a:rPr lang="uk-UA" b="1" dirty="0"/>
              <a:t>Причини деградації ґрунтів</a:t>
            </a:r>
          </a:p>
        </p:txBody>
      </p:sp>
      <p:pic>
        <p:nvPicPr>
          <p:cNvPr id="5" name="Объект 4">
            <a:extLst>
              <a:ext uri="{FF2B5EF4-FFF2-40B4-BE49-F238E27FC236}">
                <a16:creationId xmlns:a16="http://schemas.microsoft.com/office/drawing/2014/main" id="{0ED1EEA4-63D9-B375-7E33-FB069474CF36}"/>
              </a:ext>
            </a:extLst>
          </p:cNvPr>
          <p:cNvPicPr>
            <a:picLocks noGrp="1" noChangeAspect="1"/>
          </p:cNvPicPr>
          <p:nvPr>
            <p:ph idx="1"/>
          </p:nvPr>
        </p:nvPicPr>
        <p:blipFill rotWithShape="1">
          <a:blip r:embed="rId2"/>
          <a:srcRect l="28662" t="37357" r="23609" b="9399"/>
          <a:stretch/>
        </p:blipFill>
        <p:spPr>
          <a:xfrm>
            <a:off x="1111348" y="796491"/>
            <a:ext cx="9664504" cy="6061509"/>
          </a:xfrm>
        </p:spPr>
      </p:pic>
    </p:spTree>
    <p:extLst>
      <p:ext uri="{BB962C8B-B14F-4D97-AF65-F5344CB8AC3E}">
        <p14:creationId xmlns:p14="http://schemas.microsoft.com/office/powerpoint/2010/main" val="783972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E91E9447-D480-42D0-B653-3F3075688715}"/>
              </a:ext>
            </a:extLst>
          </p:cNvPr>
          <p:cNvPicPr>
            <a:picLocks noGrp="1" noChangeAspect="1"/>
          </p:cNvPicPr>
          <p:nvPr>
            <p:ph idx="1"/>
          </p:nvPr>
        </p:nvPicPr>
        <p:blipFill rotWithShape="1">
          <a:blip r:embed="rId2"/>
          <a:srcRect l="28636" t="29638" r="23044" b="32264"/>
          <a:stretch/>
        </p:blipFill>
        <p:spPr>
          <a:xfrm>
            <a:off x="703385" y="938910"/>
            <a:ext cx="11400720" cy="5053927"/>
          </a:xfrm>
        </p:spPr>
      </p:pic>
      <p:pic>
        <p:nvPicPr>
          <p:cNvPr id="6" name="Рисунок 5">
            <a:extLst>
              <a:ext uri="{FF2B5EF4-FFF2-40B4-BE49-F238E27FC236}">
                <a16:creationId xmlns:a16="http://schemas.microsoft.com/office/drawing/2014/main" id="{9AB22743-0BDA-B24C-0CE2-C473B8FEC1A9}"/>
              </a:ext>
            </a:extLst>
          </p:cNvPr>
          <p:cNvPicPr>
            <a:picLocks noChangeAspect="1"/>
          </p:cNvPicPr>
          <p:nvPr/>
        </p:nvPicPr>
        <p:blipFill>
          <a:blip r:embed="rId3"/>
          <a:stretch>
            <a:fillRect/>
          </a:stretch>
        </p:blipFill>
        <p:spPr>
          <a:xfrm>
            <a:off x="1934859" y="0"/>
            <a:ext cx="8913124" cy="1371719"/>
          </a:xfrm>
          <a:prstGeom prst="rect">
            <a:avLst/>
          </a:prstGeom>
        </p:spPr>
      </p:pic>
    </p:spTree>
    <p:extLst>
      <p:ext uri="{BB962C8B-B14F-4D97-AF65-F5344CB8AC3E}">
        <p14:creationId xmlns:p14="http://schemas.microsoft.com/office/powerpoint/2010/main" val="447031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266BD890-54F3-7106-89DE-4D5207956DDF}"/>
              </a:ext>
            </a:extLst>
          </p:cNvPr>
          <p:cNvPicPr>
            <a:picLocks noGrp="1" noChangeAspect="1"/>
          </p:cNvPicPr>
          <p:nvPr>
            <p:ph idx="1"/>
          </p:nvPr>
        </p:nvPicPr>
        <p:blipFill rotWithShape="1">
          <a:blip r:embed="rId2"/>
          <a:srcRect l="32379" t="29447" r="27993" b="8665"/>
          <a:stretch/>
        </p:blipFill>
        <p:spPr>
          <a:xfrm>
            <a:off x="2958903" y="851840"/>
            <a:ext cx="6696221" cy="5879610"/>
          </a:xfrm>
        </p:spPr>
      </p:pic>
      <p:pic>
        <p:nvPicPr>
          <p:cNvPr id="4" name="Рисунок 3">
            <a:extLst>
              <a:ext uri="{FF2B5EF4-FFF2-40B4-BE49-F238E27FC236}">
                <a16:creationId xmlns:a16="http://schemas.microsoft.com/office/drawing/2014/main" id="{AACCB14F-048A-7270-C88A-4696FC15202E}"/>
              </a:ext>
            </a:extLst>
          </p:cNvPr>
          <p:cNvPicPr>
            <a:picLocks noChangeAspect="1"/>
          </p:cNvPicPr>
          <p:nvPr/>
        </p:nvPicPr>
        <p:blipFill>
          <a:blip r:embed="rId3"/>
          <a:stretch>
            <a:fillRect/>
          </a:stretch>
        </p:blipFill>
        <p:spPr>
          <a:xfrm>
            <a:off x="1847404" y="126550"/>
            <a:ext cx="8919221" cy="1371719"/>
          </a:xfrm>
          <a:prstGeom prst="rect">
            <a:avLst/>
          </a:prstGeom>
        </p:spPr>
      </p:pic>
    </p:spTree>
    <p:extLst>
      <p:ext uri="{BB962C8B-B14F-4D97-AF65-F5344CB8AC3E}">
        <p14:creationId xmlns:p14="http://schemas.microsoft.com/office/powerpoint/2010/main" val="1207432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E58A76BB-350F-1B89-E9ED-05EBFB34A948}"/>
              </a:ext>
            </a:extLst>
          </p:cNvPr>
          <p:cNvPicPr>
            <a:picLocks noGrp="1" noChangeAspect="1"/>
          </p:cNvPicPr>
          <p:nvPr>
            <p:ph idx="1"/>
          </p:nvPr>
        </p:nvPicPr>
        <p:blipFill rotWithShape="1">
          <a:blip r:embed="rId2"/>
          <a:srcRect l="31268" t="23907" r="27094" b="9887"/>
          <a:stretch/>
        </p:blipFill>
        <p:spPr>
          <a:xfrm>
            <a:off x="2588455" y="530060"/>
            <a:ext cx="7193280" cy="6430357"/>
          </a:xfrm>
        </p:spPr>
      </p:pic>
      <p:pic>
        <p:nvPicPr>
          <p:cNvPr id="4" name="Рисунок 3">
            <a:extLst>
              <a:ext uri="{FF2B5EF4-FFF2-40B4-BE49-F238E27FC236}">
                <a16:creationId xmlns:a16="http://schemas.microsoft.com/office/drawing/2014/main" id="{3911AB8D-41B3-FE73-7F91-6908BF60023A}"/>
              </a:ext>
            </a:extLst>
          </p:cNvPr>
          <p:cNvPicPr>
            <a:picLocks noChangeAspect="1"/>
          </p:cNvPicPr>
          <p:nvPr/>
        </p:nvPicPr>
        <p:blipFill>
          <a:blip r:embed="rId3"/>
          <a:stretch>
            <a:fillRect/>
          </a:stretch>
        </p:blipFill>
        <p:spPr>
          <a:xfrm>
            <a:off x="1875539" y="-112542"/>
            <a:ext cx="8919221" cy="1371719"/>
          </a:xfrm>
          <a:prstGeom prst="rect">
            <a:avLst/>
          </a:prstGeom>
        </p:spPr>
      </p:pic>
    </p:spTree>
    <p:extLst>
      <p:ext uri="{BB962C8B-B14F-4D97-AF65-F5344CB8AC3E}">
        <p14:creationId xmlns:p14="http://schemas.microsoft.com/office/powerpoint/2010/main" val="2642718841"/>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251</TotalTime>
  <Words>1497</Words>
  <Application>Microsoft Office PowerPoint</Application>
  <PresentationFormat>Широкоэкранный</PresentationFormat>
  <Paragraphs>90</Paragraphs>
  <Slides>25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25</vt:i4>
      </vt:variant>
    </vt:vector>
  </HeadingPairs>
  <TitlesOfParts>
    <vt:vector size="29" baseType="lpstr">
      <vt:lpstr>Arial</vt:lpstr>
      <vt:lpstr>Century Gothic</vt:lpstr>
      <vt:lpstr>Wingdings 3</vt:lpstr>
      <vt:lpstr>Легкий дым</vt:lpstr>
      <vt:lpstr>Типологія деградованих земель та перспективність їх рекультивації</vt:lpstr>
      <vt:lpstr>Презентация PowerPoint</vt:lpstr>
      <vt:lpstr>Фізико-хімічна деградація полягає у декальцинації орного шару, його підкисленні або навпаки, підлуженні, зниженні буферності (кислото-основної і щодо важких металів та пестицидів), а також у забрудненні техногенними відходами - ксенобіонтами. </vt:lpstr>
      <vt:lpstr>Причини поширення деградації ґрунту в Україні</vt:lpstr>
      <vt:lpstr>Причини деградації ґрунтів</vt:lpstr>
      <vt:lpstr>Причини деградації ґрунтів</vt:lpstr>
      <vt:lpstr>Презентация PowerPoint</vt:lpstr>
      <vt:lpstr>Презентация PowerPoint</vt:lpstr>
      <vt:lpstr>Презентация PowerPoint</vt:lpstr>
      <vt:lpstr>Презентация PowerPoint</vt:lpstr>
      <vt:lpstr>Осушування боліт</vt:lpstr>
      <vt:lpstr>Зведені наслідки деградації ґрунтів </vt:lpstr>
      <vt:lpstr>Європейський зелений курс щодо трансформування європейської економіки передбачає до 2030 р.: </vt:lpstr>
      <vt:lpstr>Презентация PowerPoint</vt:lpstr>
      <vt:lpstr>Відповідно до цих міжнародних угод Постановою Кабінету Міністрів України від 18.01.2017 р. створено Координаційну раду з питань боротьби з деградацією земель та опустелюванням.  На першому засіданні Координаційної ради 4.05.2018 р. прийнято три основні добровільні національні завдання щодо досягнення НРДЗ в Україні, а саме: </vt:lpstr>
      <vt:lpstr>2. Досвід технологій рекультивації з позиції видів та форм деградації.</vt:lpstr>
      <vt:lpstr>Умови проведення рекультивації земель</vt:lpstr>
      <vt:lpstr>Рекультивація земель зазвичай здійснюється в 3 етапи </vt:lpstr>
      <vt:lpstr>3. Оцінка, моніторинг та підбір ефективних рекультиваційних технологій</vt:lpstr>
      <vt:lpstr>Рекультивація земель звичай проводиться в 3 етапи. </vt:lpstr>
      <vt:lpstr>Технічний етап рекультивації території включає: </vt:lpstr>
      <vt:lpstr>Біологічний етап рекультивації земель</vt:lpstr>
      <vt:lpstr>Презентация PowerPoint</vt:lpstr>
      <vt:lpstr>Класифікація порушених земель за напрямками рекультивації в залежності від видів подальшого використання в народному господарстві </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Типологія деградованих земель та перспективність їх рекультивації</dc:title>
  <dc:creator>Oksana</dc:creator>
  <cp:lastModifiedBy>Oksana</cp:lastModifiedBy>
  <cp:revision>47</cp:revision>
  <dcterms:created xsi:type="dcterms:W3CDTF">2024-03-06T20:37:46Z</dcterms:created>
  <dcterms:modified xsi:type="dcterms:W3CDTF">2024-10-05T07:38:39Z</dcterms:modified>
</cp:coreProperties>
</file>