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D8CBAB4-5392-4805-B24D-832B7397B299}" type="datetimeFigureOut">
              <a:rPr lang="uk-UA" smtClean="0"/>
              <a:t>27.03.2024</a:t>
            </a:fld>
            <a:endParaRPr lang="uk-UA"/>
          </a:p>
        </p:txBody>
      </p:sp>
      <p:sp>
        <p:nvSpPr>
          <p:cNvPr id="5" name="Footer Placeholder 4"/>
          <p:cNvSpPr>
            <a:spLocks noGrp="1"/>
          </p:cNvSpPr>
          <p:nvPr>
            <p:ph type="ftr" sz="quarter" idx="11"/>
          </p:nvPr>
        </p:nvSpPr>
        <p:spPr/>
        <p:txBody>
          <a:bodyPr/>
          <a:lstStyle/>
          <a:p>
            <a:endParaRPr lang="uk-UA"/>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9F213E2-4005-4DF2-AB1B-C2CB4929FA79}" type="slidenum">
              <a:rPr lang="uk-UA" smtClean="0"/>
              <a:t>‹#›</a:t>
            </a:fld>
            <a:endParaRPr lang="uk-UA"/>
          </a:p>
        </p:txBody>
      </p:sp>
    </p:spTree>
    <p:extLst>
      <p:ext uri="{BB962C8B-B14F-4D97-AF65-F5344CB8AC3E}">
        <p14:creationId xmlns:p14="http://schemas.microsoft.com/office/powerpoint/2010/main" val="599797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D8CBAB4-5392-4805-B24D-832B7397B299}" type="datetimeFigureOut">
              <a:rPr lang="uk-UA" smtClean="0"/>
              <a:t>27.03.2024</a:t>
            </a:fld>
            <a:endParaRPr lang="uk-UA"/>
          </a:p>
        </p:txBody>
      </p:sp>
      <p:sp>
        <p:nvSpPr>
          <p:cNvPr id="5" name="Footer Placeholder 4"/>
          <p:cNvSpPr>
            <a:spLocks noGrp="1"/>
          </p:cNvSpPr>
          <p:nvPr>
            <p:ph type="ftr" sz="quarter" idx="11"/>
          </p:nvPr>
        </p:nvSpPr>
        <p:spPr/>
        <p:txBody>
          <a:bodyPr/>
          <a:lstStyle/>
          <a:p>
            <a:endParaRPr lang="uk-U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9F213E2-4005-4DF2-AB1B-C2CB4929FA79}" type="slidenum">
              <a:rPr lang="uk-UA" smtClean="0"/>
              <a:t>‹#›</a:t>
            </a:fld>
            <a:endParaRPr lang="uk-UA"/>
          </a:p>
        </p:txBody>
      </p:sp>
    </p:spTree>
    <p:extLst>
      <p:ext uri="{BB962C8B-B14F-4D97-AF65-F5344CB8AC3E}">
        <p14:creationId xmlns:p14="http://schemas.microsoft.com/office/powerpoint/2010/main" val="3490176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D8CBAB4-5392-4805-B24D-832B7397B299}" type="datetimeFigureOut">
              <a:rPr lang="uk-UA" smtClean="0"/>
              <a:t>27.03.2024</a:t>
            </a:fld>
            <a:endParaRPr lang="uk-UA"/>
          </a:p>
        </p:txBody>
      </p:sp>
      <p:sp>
        <p:nvSpPr>
          <p:cNvPr id="5" name="Footer Placeholder 4"/>
          <p:cNvSpPr>
            <a:spLocks noGrp="1"/>
          </p:cNvSpPr>
          <p:nvPr>
            <p:ph type="ftr" sz="quarter" idx="11"/>
          </p:nvPr>
        </p:nvSpPr>
        <p:spPr/>
        <p:txBody>
          <a:bodyPr/>
          <a:lstStyle/>
          <a:p>
            <a:endParaRPr lang="uk-UA"/>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9F213E2-4005-4DF2-AB1B-C2CB4929FA79}" type="slidenum">
              <a:rPr lang="uk-UA" smtClean="0"/>
              <a:t>‹#›</a:t>
            </a:fld>
            <a:endParaRPr lang="uk-UA"/>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68073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4D8CBAB4-5392-4805-B24D-832B7397B299}" type="datetimeFigureOut">
              <a:rPr lang="uk-UA" smtClean="0"/>
              <a:t>27.03.2024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9F213E2-4005-4DF2-AB1B-C2CB4929FA79}" type="slidenum">
              <a:rPr lang="uk-UA" smtClean="0"/>
              <a:t>‹#›</a:t>
            </a:fld>
            <a:endParaRPr lang="uk-UA"/>
          </a:p>
        </p:txBody>
      </p:sp>
    </p:spTree>
    <p:extLst>
      <p:ext uri="{BB962C8B-B14F-4D97-AF65-F5344CB8AC3E}">
        <p14:creationId xmlns:p14="http://schemas.microsoft.com/office/powerpoint/2010/main" val="1715996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4D8CBAB4-5392-4805-B24D-832B7397B299}" type="datetimeFigureOut">
              <a:rPr lang="uk-UA" smtClean="0"/>
              <a:t>27.03.2024</a:t>
            </a:fld>
            <a:endParaRPr lang="uk-UA"/>
          </a:p>
        </p:txBody>
      </p:sp>
      <p:sp>
        <p:nvSpPr>
          <p:cNvPr id="6" name="Footer Placeholder 5"/>
          <p:cNvSpPr>
            <a:spLocks noGrp="1"/>
          </p:cNvSpPr>
          <p:nvPr>
            <p:ph type="ftr" sz="quarter" idx="11"/>
          </p:nvPr>
        </p:nvSpPr>
        <p:spPr/>
        <p:txBody>
          <a:bodyPr/>
          <a:lstStyle/>
          <a:p>
            <a:endParaRPr lang="uk-UA"/>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9F213E2-4005-4DF2-AB1B-C2CB4929FA79}" type="slidenum">
              <a:rPr lang="uk-UA" smtClean="0"/>
              <a:t>‹#›</a:t>
            </a:fld>
            <a:endParaRPr lang="uk-UA"/>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33232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4D8CBAB4-5392-4805-B24D-832B7397B299}" type="datetimeFigureOut">
              <a:rPr lang="uk-UA" smtClean="0"/>
              <a:t>27.03.2024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9F213E2-4005-4DF2-AB1B-C2CB4929FA79}" type="slidenum">
              <a:rPr lang="uk-UA" smtClean="0"/>
              <a:t>‹#›</a:t>
            </a:fld>
            <a:endParaRPr lang="uk-UA"/>
          </a:p>
        </p:txBody>
      </p:sp>
    </p:spTree>
    <p:extLst>
      <p:ext uri="{BB962C8B-B14F-4D97-AF65-F5344CB8AC3E}">
        <p14:creationId xmlns:p14="http://schemas.microsoft.com/office/powerpoint/2010/main" val="1974129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D8CBAB4-5392-4805-B24D-832B7397B299}" type="datetimeFigureOut">
              <a:rPr lang="uk-UA" smtClean="0"/>
              <a:t>27.03.2024</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9F213E2-4005-4DF2-AB1B-C2CB4929FA79}" type="slidenum">
              <a:rPr lang="uk-UA" smtClean="0"/>
              <a:t>‹#›</a:t>
            </a:fld>
            <a:endParaRPr lang="uk-UA"/>
          </a:p>
        </p:txBody>
      </p:sp>
    </p:spTree>
    <p:extLst>
      <p:ext uri="{BB962C8B-B14F-4D97-AF65-F5344CB8AC3E}">
        <p14:creationId xmlns:p14="http://schemas.microsoft.com/office/powerpoint/2010/main" val="3818138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D8CBAB4-5392-4805-B24D-832B7397B299}" type="datetimeFigureOut">
              <a:rPr lang="uk-UA" smtClean="0"/>
              <a:t>27.03.2024</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9F213E2-4005-4DF2-AB1B-C2CB4929FA79}" type="slidenum">
              <a:rPr lang="uk-UA" smtClean="0"/>
              <a:t>‹#›</a:t>
            </a:fld>
            <a:endParaRPr lang="uk-UA"/>
          </a:p>
        </p:txBody>
      </p:sp>
    </p:spTree>
    <p:extLst>
      <p:ext uri="{BB962C8B-B14F-4D97-AF65-F5344CB8AC3E}">
        <p14:creationId xmlns:p14="http://schemas.microsoft.com/office/powerpoint/2010/main" val="1033287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D8CBAB4-5392-4805-B24D-832B7397B299}" type="datetimeFigureOut">
              <a:rPr lang="uk-UA" smtClean="0"/>
              <a:t>27.03.2024</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9F213E2-4005-4DF2-AB1B-C2CB4929FA79}" type="slidenum">
              <a:rPr lang="uk-UA" smtClean="0"/>
              <a:t>‹#›</a:t>
            </a:fld>
            <a:endParaRPr lang="uk-UA"/>
          </a:p>
        </p:txBody>
      </p:sp>
    </p:spTree>
    <p:extLst>
      <p:ext uri="{BB962C8B-B14F-4D97-AF65-F5344CB8AC3E}">
        <p14:creationId xmlns:p14="http://schemas.microsoft.com/office/powerpoint/2010/main" val="882819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D8CBAB4-5392-4805-B24D-832B7397B299}" type="datetimeFigureOut">
              <a:rPr lang="uk-UA" smtClean="0"/>
              <a:t>27.03.2024</a:t>
            </a:fld>
            <a:endParaRPr lang="uk-UA"/>
          </a:p>
        </p:txBody>
      </p:sp>
      <p:sp>
        <p:nvSpPr>
          <p:cNvPr id="5" name="Footer Placeholder 4"/>
          <p:cNvSpPr>
            <a:spLocks noGrp="1"/>
          </p:cNvSpPr>
          <p:nvPr>
            <p:ph type="ftr" sz="quarter" idx="11"/>
          </p:nvPr>
        </p:nvSpPr>
        <p:spPr/>
        <p:txBody>
          <a:bodyPr/>
          <a:lstStyle/>
          <a:p>
            <a:endParaRPr lang="uk-U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9F213E2-4005-4DF2-AB1B-C2CB4929FA79}" type="slidenum">
              <a:rPr lang="uk-UA" smtClean="0"/>
              <a:t>‹#›</a:t>
            </a:fld>
            <a:endParaRPr lang="uk-UA"/>
          </a:p>
        </p:txBody>
      </p:sp>
    </p:spTree>
    <p:extLst>
      <p:ext uri="{BB962C8B-B14F-4D97-AF65-F5344CB8AC3E}">
        <p14:creationId xmlns:p14="http://schemas.microsoft.com/office/powerpoint/2010/main" val="3506335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D8CBAB4-5392-4805-B24D-832B7397B299}" type="datetimeFigureOut">
              <a:rPr lang="uk-UA" smtClean="0"/>
              <a:t>27.03.2024</a:t>
            </a:fld>
            <a:endParaRPr lang="uk-UA"/>
          </a:p>
        </p:txBody>
      </p:sp>
      <p:sp>
        <p:nvSpPr>
          <p:cNvPr id="6" name="Footer Placeholder 5"/>
          <p:cNvSpPr>
            <a:spLocks noGrp="1"/>
          </p:cNvSpPr>
          <p:nvPr>
            <p:ph type="ftr" sz="quarter" idx="11"/>
          </p:nvPr>
        </p:nvSpPr>
        <p:spPr/>
        <p:txBody>
          <a:bodyPr/>
          <a:lstStyle/>
          <a:p>
            <a:endParaRPr lang="uk-UA"/>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9F213E2-4005-4DF2-AB1B-C2CB4929FA79}" type="slidenum">
              <a:rPr lang="uk-UA" smtClean="0"/>
              <a:t>‹#›</a:t>
            </a:fld>
            <a:endParaRPr lang="uk-UA"/>
          </a:p>
        </p:txBody>
      </p:sp>
    </p:spTree>
    <p:extLst>
      <p:ext uri="{BB962C8B-B14F-4D97-AF65-F5344CB8AC3E}">
        <p14:creationId xmlns:p14="http://schemas.microsoft.com/office/powerpoint/2010/main" val="45127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D8CBAB4-5392-4805-B24D-832B7397B299}" type="datetimeFigureOut">
              <a:rPr lang="uk-UA" smtClean="0"/>
              <a:t>27.03.2024</a:t>
            </a:fld>
            <a:endParaRPr lang="uk-UA"/>
          </a:p>
        </p:txBody>
      </p:sp>
      <p:sp>
        <p:nvSpPr>
          <p:cNvPr id="8" name="Footer Placeholder 7"/>
          <p:cNvSpPr>
            <a:spLocks noGrp="1"/>
          </p:cNvSpPr>
          <p:nvPr>
            <p:ph type="ftr" sz="quarter" idx="11"/>
          </p:nvPr>
        </p:nvSpPr>
        <p:spPr/>
        <p:txBody>
          <a:bodyPr/>
          <a:lstStyle/>
          <a:p>
            <a:endParaRPr lang="uk-UA"/>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9F213E2-4005-4DF2-AB1B-C2CB4929FA79}" type="slidenum">
              <a:rPr lang="uk-UA" smtClean="0"/>
              <a:t>‹#›</a:t>
            </a:fld>
            <a:endParaRPr lang="uk-UA"/>
          </a:p>
        </p:txBody>
      </p:sp>
    </p:spTree>
    <p:extLst>
      <p:ext uri="{BB962C8B-B14F-4D97-AF65-F5344CB8AC3E}">
        <p14:creationId xmlns:p14="http://schemas.microsoft.com/office/powerpoint/2010/main" val="813890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D8CBAB4-5392-4805-B24D-832B7397B299}" type="datetimeFigureOut">
              <a:rPr lang="uk-UA" smtClean="0"/>
              <a:t>27.03.2024</a:t>
            </a:fld>
            <a:endParaRPr lang="uk-UA"/>
          </a:p>
        </p:txBody>
      </p:sp>
      <p:sp>
        <p:nvSpPr>
          <p:cNvPr id="4" name="Footer Placeholder 3"/>
          <p:cNvSpPr>
            <a:spLocks noGrp="1"/>
          </p:cNvSpPr>
          <p:nvPr>
            <p:ph type="ftr" sz="quarter" idx="11"/>
          </p:nvPr>
        </p:nvSpPr>
        <p:spPr/>
        <p:txBody>
          <a:bodyPr/>
          <a:lstStyle/>
          <a:p>
            <a:endParaRPr lang="uk-UA"/>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9F213E2-4005-4DF2-AB1B-C2CB4929FA79}" type="slidenum">
              <a:rPr lang="uk-UA" smtClean="0"/>
              <a:t>‹#›</a:t>
            </a:fld>
            <a:endParaRPr lang="uk-UA"/>
          </a:p>
        </p:txBody>
      </p:sp>
    </p:spTree>
    <p:extLst>
      <p:ext uri="{BB962C8B-B14F-4D97-AF65-F5344CB8AC3E}">
        <p14:creationId xmlns:p14="http://schemas.microsoft.com/office/powerpoint/2010/main" val="3284322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CBAB4-5392-4805-B24D-832B7397B299}" type="datetimeFigureOut">
              <a:rPr lang="uk-UA" smtClean="0"/>
              <a:t>27.03.2024</a:t>
            </a:fld>
            <a:endParaRPr lang="uk-UA"/>
          </a:p>
        </p:txBody>
      </p:sp>
      <p:sp>
        <p:nvSpPr>
          <p:cNvPr id="3" name="Footer Placeholder 2"/>
          <p:cNvSpPr>
            <a:spLocks noGrp="1"/>
          </p:cNvSpPr>
          <p:nvPr>
            <p:ph type="ftr" sz="quarter" idx="11"/>
          </p:nvPr>
        </p:nvSpPr>
        <p:spPr/>
        <p:txBody>
          <a:bodyPr/>
          <a:lstStyle/>
          <a:p>
            <a:endParaRPr lang="uk-UA"/>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9F213E2-4005-4DF2-AB1B-C2CB4929FA79}" type="slidenum">
              <a:rPr lang="uk-UA" smtClean="0"/>
              <a:t>‹#›</a:t>
            </a:fld>
            <a:endParaRPr lang="uk-UA"/>
          </a:p>
        </p:txBody>
      </p:sp>
    </p:spTree>
    <p:extLst>
      <p:ext uri="{BB962C8B-B14F-4D97-AF65-F5344CB8AC3E}">
        <p14:creationId xmlns:p14="http://schemas.microsoft.com/office/powerpoint/2010/main" val="3451594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D8CBAB4-5392-4805-B24D-832B7397B299}" type="datetimeFigureOut">
              <a:rPr lang="uk-UA" smtClean="0"/>
              <a:t>27.03.2024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9F213E2-4005-4DF2-AB1B-C2CB4929FA79}" type="slidenum">
              <a:rPr lang="uk-UA" smtClean="0"/>
              <a:t>‹#›</a:t>
            </a:fld>
            <a:endParaRPr lang="uk-UA"/>
          </a:p>
        </p:txBody>
      </p:sp>
    </p:spTree>
    <p:extLst>
      <p:ext uri="{BB962C8B-B14F-4D97-AF65-F5344CB8AC3E}">
        <p14:creationId xmlns:p14="http://schemas.microsoft.com/office/powerpoint/2010/main" val="3138293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D8CBAB4-5392-4805-B24D-832B7397B299}" type="datetimeFigureOut">
              <a:rPr lang="uk-UA" smtClean="0"/>
              <a:t>27.03.2024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9F213E2-4005-4DF2-AB1B-C2CB4929FA79}" type="slidenum">
              <a:rPr lang="uk-UA" smtClean="0"/>
              <a:t>‹#›</a:t>
            </a:fld>
            <a:endParaRPr lang="uk-UA"/>
          </a:p>
        </p:txBody>
      </p:sp>
    </p:spTree>
    <p:extLst>
      <p:ext uri="{BB962C8B-B14F-4D97-AF65-F5344CB8AC3E}">
        <p14:creationId xmlns:p14="http://schemas.microsoft.com/office/powerpoint/2010/main" val="2567864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D8CBAB4-5392-4805-B24D-832B7397B299}" type="datetimeFigureOut">
              <a:rPr lang="uk-UA" smtClean="0"/>
              <a:t>27.03.2024</a:t>
            </a:fld>
            <a:endParaRPr lang="uk-UA"/>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uk-UA"/>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9F213E2-4005-4DF2-AB1B-C2CB4929FA79}" type="slidenum">
              <a:rPr lang="uk-UA" smtClean="0"/>
              <a:t>‹#›</a:t>
            </a:fld>
            <a:endParaRPr lang="uk-UA"/>
          </a:p>
        </p:txBody>
      </p:sp>
    </p:spTree>
    <p:extLst>
      <p:ext uri="{BB962C8B-B14F-4D97-AF65-F5344CB8AC3E}">
        <p14:creationId xmlns:p14="http://schemas.microsoft.com/office/powerpoint/2010/main" val="322189670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1DC0EF-0FF7-4CC7-DB68-0EB3069D4CF9}"/>
              </a:ext>
            </a:extLst>
          </p:cNvPr>
          <p:cNvSpPr>
            <a:spLocks noGrp="1"/>
          </p:cNvSpPr>
          <p:nvPr>
            <p:ph type="ctrTitle"/>
          </p:nvPr>
        </p:nvSpPr>
        <p:spPr>
          <a:xfrm>
            <a:off x="1638300" y="474785"/>
            <a:ext cx="8915399" cy="2262781"/>
          </a:xfrm>
        </p:spPr>
        <p:txBody>
          <a:bodyPr>
            <a:normAutofit fontScale="90000"/>
          </a:bodyPr>
          <a:lstStyle/>
          <a:p>
            <a:r>
              <a:rPr lang="ru-RU" b="1" dirty="0" err="1"/>
              <a:t>Рекультивація</a:t>
            </a:r>
            <a:r>
              <a:rPr lang="ru-RU" b="1" dirty="0"/>
              <a:t> </a:t>
            </a:r>
            <a:r>
              <a:rPr lang="ru-RU" b="1" dirty="0" err="1"/>
              <a:t>порушених</a:t>
            </a:r>
            <a:r>
              <a:rPr lang="ru-RU" b="1" dirty="0"/>
              <a:t> земель</a:t>
            </a:r>
            <a:br>
              <a:rPr lang="ru-RU" b="1" dirty="0"/>
            </a:br>
            <a:endParaRPr lang="uk-UA" b="1" dirty="0"/>
          </a:p>
        </p:txBody>
      </p:sp>
      <p:sp>
        <p:nvSpPr>
          <p:cNvPr id="3" name="Подзаголовок 2">
            <a:extLst>
              <a:ext uri="{FF2B5EF4-FFF2-40B4-BE49-F238E27FC236}">
                <a16:creationId xmlns:a16="http://schemas.microsoft.com/office/drawing/2014/main" id="{60FEE923-6D58-5762-69A3-EB7410E68E06}"/>
              </a:ext>
            </a:extLst>
          </p:cNvPr>
          <p:cNvSpPr>
            <a:spLocks noGrp="1"/>
          </p:cNvSpPr>
          <p:nvPr>
            <p:ph type="subTitle" idx="1"/>
          </p:nvPr>
        </p:nvSpPr>
        <p:spPr>
          <a:xfrm>
            <a:off x="1421594" y="2302717"/>
            <a:ext cx="10550012" cy="1126283"/>
          </a:xfrm>
        </p:spPr>
        <p:txBody>
          <a:bodyPr>
            <a:noAutofit/>
          </a:bodyPr>
          <a:lstStyle/>
          <a:p>
            <a:r>
              <a:rPr lang="ru-RU" sz="3600" dirty="0">
                <a:solidFill>
                  <a:schemeClr val="tx1"/>
                </a:solidFill>
              </a:rPr>
              <a:t>1.	</a:t>
            </a:r>
            <a:r>
              <a:rPr lang="ru-RU" sz="3600" dirty="0" err="1">
                <a:solidFill>
                  <a:schemeClr val="tx1"/>
                </a:solidFill>
              </a:rPr>
              <a:t>Класифікація</a:t>
            </a:r>
            <a:r>
              <a:rPr lang="ru-RU" sz="3600" dirty="0">
                <a:solidFill>
                  <a:schemeClr val="tx1"/>
                </a:solidFill>
              </a:rPr>
              <a:t> </a:t>
            </a:r>
            <a:r>
              <a:rPr lang="ru-RU" sz="3600" dirty="0" err="1">
                <a:solidFill>
                  <a:schemeClr val="tx1"/>
                </a:solidFill>
              </a:rPr>
              <a:t>порушених</a:t>
            </a:r>
            <a:r>
              <a:rPr lang="ru-RU" sz="3600" dirty="0">
                <a:solidFill>
                  <a:schemeClr val="tx1"/>
                </a:solidFill>
              </a:rPr>
              <a:t> земель.</a:t>
            </a:r>
            <a:br>
              <a:rPr lang="ru-RU" sz="3600" dirty="0">
                <a:solidFill>
                  <a:schemeClr val="tx1"/>
                </a:solidFill>
              </a:rPr>
            </a:br>
            <a:r>
              <a:rPr lang="ru-RU" sz="3600" dirty="0">
                <a:solidFill>
                  <a:schemeClr val="tx1"/>
                </a:solidFill>
              </a:rPr>
              <a:t>2.	</a:t>
            </a:r>
            <a:r>
              <a:rPr lang="ru-RU" sz="3600" dirty="0" err="1">
                <a:solidFill>
                  <a:schemeClr val="tx1"/>
                </a:solidFill>
              </a:rPr>
              <a:t>Особливості</a:t>
            </a:r>
            <a:r>
              <a:rPr lang="ru-RU" sz="3600" dirty="0">
                <a:solidFill>
                  <a:schemeClr val="tx1"/>
                </a:solidFill>
              </a:rPr>
              <a:t> </a:t>
            </a:r>
            <a:r>
              <a:rPr lang="ru-RU" sz="3600" dirty="0" err="1">
                <a:solidFill>
                  <a:schemeClr val="tx1"/>
                </a:solidFill>
              </a:rPr>
              <a:t>рекультивації</a:t>
            </a:r>
            <a:r>
              <a:rPr lang="ru-RU" sz="3600" dirty="0">
                <a:solidFill>
                  <a:schemeClr val="tx1"/>
                </a:solidFill>
              </a:rPr>
              <a:t> </a:t>
            </a:r>
            <a:r>
              <a:rPr lang="ru-RU" sz="3600" dirty="0" err="1">
                <a:solidFill>
                  <a:schemeClr val="tx1"/>
                </a:solidFill>
              </a:rPr>
              <a:t>порушених</a:t>
            </a:r>
            <a:r>
              <a:rPr lang="ru-RU" sz="3600" dirty="0">
                <a:solidFill>
                  <a:schemeClr val="tx1"/>
                </a:solidFill>
              </a:rPr>
              <a:t> земель.</a:t>
            </a:r>
            <a:br>
              <a:rPr lang="ru-RU" sz="3600" dirty="0">
                <a:solidFill>
                  <a:schemeClr val="tx1"/>
                </a:solidFill>
              </a:rPr>
            </a:br>
            <a:endParaRPr lang="uk-UA" sz="3600" dirty="0">
              <a:solidFill>
                <a:schemeClr val="tx1"/>
              </a:solidFill>
            </a:endParaRPr>
          </a:p>
        </p:txBody>
      </p:sp>
      <p:pic>
        <p:nvPicPr>
          <p:cNvPr id="4" name="Рисунок 3">
            <a:extLst>
              <a:ext uri="{FF2B5EF4-FFF2-40B4-BE49-F238E27FC236}">
                <a16:creationId xmlns:a16="http://schemas.microsoft.com/office/drawing/2014/main" id="{BBDCEBA8-39BB-2811-88EA-1061CF0710EC}"/>
              </a:ext>
            </a:extLst>
          </p:cNvPr>
          <p:cNvPicPr>
            <a:picLocks noChangeAspect="1"/>
          </p:cNvPicPr>
          <p:nvPr/>
        </p:nvPicPr>
        <p:blipFill>
          <a:blip r:embed="rId2"/>
          <a:stretch>
            <a:fillRect/>
          </a:stretch>
        </p:blipFill>
        <p:spPr>
          <a:xfrm>
            <a:off x="5275385" y="3429000"/>
            <a:ext cx="3979837" cy="3545065"/>
          </a:xfrm>
          <a:prstGeom prst="rect">
            <a:avLst/>
          </a:prstGeom>
        </p:spPr>
      </p:pic>
    </p:spTree>
    <p:extLst>
      <p:ext uri="{BB962C8B-B14F-4D97-AF65-F5344CB8AC3E}">
        <p14:creationId xmlns:p14="http://schemas.microsoft.com/office/powerpoint/2010/main" val="43902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02DDF8-4584-6DED-6872-F800827306D2}"/>
              </a:ext>
            </a:extLst>
          </p:cNvPr>
          <p:cNvSpPr>
            <a:spLocks noGrp="1"/>
          </p:cNvSpPr>
          <p:nvPr>
            <p:ph type="title"/>
          </p:nvPr>
        </p:nvSpPr>
        <p:spPr>
          <a:xfrm>
            <a:off x="1801043" y="230215"/>
            <a:ext cx="10041572" cy="1280890"/>
          </a:xfrm>
        </p:spPr>
        <p:txBody>
          <a:bodyPr>
            <a:noAutofit/>
          </a:bodyPr>
          <a:lstStyle/>
          <a:p>
            <a:r>
              <a:rPr lang="uk-UA" sz="2400" dirty="0"/>
              <a:t>Тип порушень ґрунтового покриву залежить від способу гірничих розробок (відкритий чи підземний), коефіцієнту розкриву (співвідношення між сировиною і розкривними породами) та виду сировини, що видобувається.</a:t>
            </a:r>
            <a:br>
              <a:rPr lang="uk-UA" sz="2400" dirty="0"/>
            </a:br>
            <a:endParaRPr lang="uk-UA" sz="2400" dirty="0"/>
          </a:p>
        </p:txBody>
      </p:sp>
      <p:sp>
        <p:nvSpPr>
          <p:cNvPr id="3" name="Объект 2">
            <a:extLst>
              <a:ext uri="{FF2B5EF4-FFF2-40B4-BE49-F238E27FC236}">
                <a16:creationId xmlns:a16="http://schemas.microsoft.com/office/drawing/2014/main" id="{FF321FFD-4B08-0096-A50E-DB20CB5516B2}"/>
              </a:ext>
            </a:extLst>
          </p:cNvPr>
          <p:cNvSpPr>
            <a:spLocks noGrp="1"/>
          </p:cNvSpPr>
          <p:nvPr>
            <p:ph idx="1"/>
          </p:nvPr>
        </p:nvSpPr>
        <p:spPr>
          <a:xfrm>
            <a:off x="618978" y="2065384"/>
            <a:ext cx="10379197" cy="3777622"/>
          </a:xfrm>
        </p:spPr>
        <p:txBody>
          <a:bodyPr>
            <a:noAutofit/>
          </a:bodyPr>
          <a:lstStyle/>
          <a:p>
            <a:pPr algn="just"/>
            <a:r>
              <a:rPr lang="uk-UA" sz="2400" b="1" i="1" dirty="0"/>
              <a:t>Відкритий спосіб видобутку корисних копалин </a:t>
            </a:r>
            <a:r>
              <a:rPr lang="uk-UA" sz="2400" dirty="0"/>
              <a:t>найбільш економічно ефективний. Понад 75% усієї продукції гірської промисловості добувається відкритим способом, але такий спосіб видобутку корисних копалин </a:t>
            </a:r>
            <a:r>
              <a:rPr lang="uk-UA" sz="2400" dirty="0" err="1"/>
              <a:t>прзводить</a:t>
            </a:r>
            <a:r>
              <a:rPr lang="uk-UA" sz="2400" dirty="0"/>
              <a:t> порушення ґрунтового покриву, зміни рельєфу місцевості і гідрологічного режиму, забруднення повітря внаслідок розкриття родовища і використання навколишньої території під відвали. Під час визначення напряму рекультивації передусім визначають належність порушеної території до певного типу природно- техногенного ландшафту.</a:t>
            </a:r>
          </a:p>
          <a:p>
            <a:pPr algn="just"/>
            <a:endParaRPr lang="uk-UA" sz="2400" dirty="0"/>
          </a:p>
        </p:txBody>
      </p:sp>
    </p:spTree>
    <p:extLst>
      <p:ext uri="{BB962C8B-B14F-4D97-AF65-F5344CB8AC3E}">
        <p14:creationId xmlns:p14="http://schemas.microsoft.com/office/powerpoint/2010/main" val="1939958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2E9EE1-E4B0-1878-DA18-5B355F823DF6}"/>
              </a:ext>
            </a:extLst>
          </p:cNvPr>
          <p:cNvSpPr>
            <a:spLocks noGrp="1"/>
          </p:cNvSpPr>
          <p:nvPr>
            <p:ph type="title"/>
          </p:nvPr>
        </p:nvSpPr>
        <p:spPr>
          <a:xfrm>
            <a:off x="1800665" y="415265"/>
            <a:ext cx="9703947" cy="1280890"/>
          </a:xfrm>
        </p:spPr>
        <p:txBody>
          <a:bodyPr/>
          <a:lstStyle/>
          <a:p>
            <a:pPr algn="ctr"/>
            <a:r>
              <a:rPr lang="ru-RU" b="1" i="1" dirty="0" err="1"/>
              <a:t>Відкритий</a:t>
            </a:r>
            <a:r>
              <a:rPr lang="ru-RU" b="1" i="1" dirty="0"/>
              <a:t> </a:t>
            </a:r>
            <a:r>
              <a:rPr lang="ru-RU" b="1" i="1" dirty="0" err="1"/>
              <a:t>спосіб</a:t>
            </a:r>
            <a:r>
              <a:rPr lang="ru-RU" b="1" i="1" dirty="0"/>
              <a:t> </a:t>
            </a:r>
            <a:r>
              <a:rPr lang="ru-RU" b="1" i="1" dirty="0" err="1"/>
              <a:t>видобутку</a:t>
            </a:r>
            <a:r>
              <a:rPr lang="ru-RU" b="1" i="1" dirty="0"/>
              <a:t> </a:t>
            </a:r>
            <a:r>
              <a:rPr lang="ru-RU" b="1" i="1" dirty="0" err="1"/>
              <a:t>корисних</a:t>
            </a:r>
            <a:r>
              <a:rPr lang="ru-RU" b="1" i="1" dirty="0"/>
              <a:t> </a:t>
            </a:r>
            <a:r>
              <a:rPr lang="ru-RU" b="1" i="1" dirty="0" err="1"/>
              <a:t>копалин</a:t>
            </a:r>
            <a:r>
              <a:rPr lang="ru-RU" b="1" i="1" dirty="0"/>
              <a:t> </a:t>
            </a:r>
            <a:endParaRPr lang="uk-UA" b="1" i="1" dirty="0"/>
          </a:p>
        </p:txBody>
      </p:sp>
      <p:pic>
        <p:nvPicPr>
          <p:cNvPr id="4" name="Объект 3">
            <a:extLst>
              <a:ext uri="{FF2B5EF4-FFF2-40B4-BE49-F238E27FC236}">
                <a16:creationId xmlns:a16="http://schemas.microsoft.com/office/drawing/2014/main" id="{4446A45F-84FE-F5CA-8BDE-F4B45F5C1A62}"/>
              </a:ext>
            </a:extLst>
          </p:cNvPr>
          <p:cNvPicPr>
            <a:picLocks noGrp="1" noChangeAspect="1"/>
          </p:cNvPicPr>
          <p:nvPr>
            <p:ph idx="1"/>
          </p:nvPr>
        </p:nvPicPr>
        <p:blipFill>
          <a:blip r:embed="rId2"/>
          <a:stretch>
            <a:fillRect/>
          </a:stretch>
        </p:blipFill>
        <p:spPr>
          <a:xfrm>
            <a:off x="2884084" y="2170887"/>
            <a:ext cx="6423831" cy="4271848"/>
          </a:xfrm>
          <a:prstGeom prst="rect">
            <a:avLst/>
          </a:prstGeom>
        </p:spPr>
      </p:pic>
    </p:spTree>
    <p:extLst>
      <p:ext uri="{BB962C8B-B14F-4D97-AF65-F5344CB8AC3E}">
        <p14:creationId xmlns:p14="http://schemas.microsoft.com/office/powerpoint/2010/main" val="976533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0B0926-2B80-18C6-CB9A-3A00C61AFD27}"/>
              </a:ext>
            </a:extLst>
          </p:cNvPr>
          <p:cNvSpPr txBox="1"/>
          <p:nvPr/>
        </p:nvSpPr>
        <p:spPr>
          <a:xfrm>
            <a:off x="1350499" y="185449"/>
            <a:ext cx="10208454" cy="707886"/>
          </a:xfrm>
          <a:prstGeom prst="rect">
            <a:avLst/>
          </a:prstGeom>
          <a:noFill/>
        </p:spPr>
        <p:txBody>
          <a:bodyPr wrap="square">
            <a:spAutoFit/>
          </a:bodyPr>
          <a:lstStyle/>
          <a:p>
            <a:pPr algn="ctr"/>
            <a:r>
              <a:rPr lang="ru-RU" sz="2000" b="1" dirty="0"/>
              <a:t>Характеристика </a:t>
            </a:r>
            <a:r>
              <a:rPr lang="ru-RU" sz="2000" b="1" dirty="0" err="1"/>
              <a:t>порушень</a:t>
            </a:r>
            <a:r>
              <a:rPr lang="ru-RU" sz="2000" b="1" dirty="0"/>
              <a:t> </a:t>
            </a:r>
            <a:r>
              <a:rPr lang="ru-RU" sz="2000" b="1" dirty="0" err="1"/>
              <a:t>ґрунтового</a:t>
            </a:r>
            <a:r>
              <a:rPr lang="ru-RU" sz="2000" b="1" dirty="0"/>
              <a:t> </a:t>
            </a:r>
            <a:r>
              <a:rPr lang="ru-RU" sz="2000" b="1" dirty="0" err="1"/>
              <a:t>покриву</a:t>
            </a:r>
            <a:r>
              <a:rPr lang="ru-RU" sz="2000" b="1" dirty="0"/>
              <a:t> </a:t>
            </a:r>
            <a:r>
              <a:rPr lang="ru-RU" sz="2000" b="1" dirty="0" err="1"/>
              <a:t>гірничодобувною</a:t>
            </a:r>
            <a:endParaRPr lang="ru-RU" sz="2000" b="1" dirty="0"/>
          </a:p>
          <a:p>
            <a:pPr algn="ctr"/>
            <a:r>
              <a:rPr lang="ru-RU" sz="2000" b="1" dirty="0" err="1"/>
              <a:t>промисловістю</a:t>
            </a:r>
            <a:r>
              <a:rPr lang="ru-RU" sz="2000" b="1" dirty="0"/>
              <a:t> </a:t>
            </a:r>
            <a:r>
              <a:rPr lang="ru-RU" sz="2000" b="1" dirty="0" err="1"/>
              <a:t>України</a:t>
            </a:r>
            <a:endParaRPr lang="ru-RU" sz="2000" b="1" dirty="0"/>
          </a:p>
        </p:txBody>
      </p:sp>
      <p:pic>
        <p:nvPicPr>
          <p:cNvPr id="8" name="Рисунок 7">
            <a:extLst>
              <a:ext uri="{FF2B5EF4-FFF2-40B4-BE49-F238E27FC236}">
                <a16:creationId xmlns:a16="http://schemas.microsoft.com/office/drawing/2014/main" id="{F4AC2E4D-50DC-853E-2DF7-34E5BFCC65B3}"/>
              </a:ext>
            </a:extLst>
          </p:cNvPr>
          <p:cNvPicPr>
            <a:picLocks noChangeAspect="1"/>
          </p:cNvPicPr>
          <p:nvPr/>
        </p:nvPicPr>
        <p:blipFill rotWithShape="1">
          <a:blip r:embed="rId2"/>
          <a:srcRect l="54576" t="23987" r="12077" b="9930"/>
          <a:stretch/>
        </p:blipFill>
        <p:spPr>
          <a:xfrm>
            <a:off x="3967089" y="839171"/>
            <a:ext cx="5401994" cy="6018829"/>
          </a:xfrm>
          <a:prstGeom prst="rect">
            <a:avLst/>
          </a:prstGeom>
        </p:spPr>
      </p:pic>
    </p:spTree>
    <p:extLst>
      <p:ext uri="{BB962C8B-B14F-4D97-AF65-F5344CB8AC3E}">
        <p14:creationId xmlns:p14="http://schemas.microsoft.com/office/powerpoint/2010/main" val="2384274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8BFF2A8-CD24-4804-8891-016736A85A45}"/>
              </a:ext>
            </a:extLst>
          </p:cNvPr>
          <p:cNvPicPr>
            <a:picLocks noChangeAspect="1"/>
          </p:cNvPicPr>
          <p:nvPr/>
        </p:nvPicPr>
        <p:blipFill rotWithShape="1">
          <a:blip r:embed="rId2"/>
          <a:srcRect l="54693" t="23781" r="11961" b="8493"/>
          <a:stretch/>
        </p:blipFill>
        <p:spPr>
          <a:xfrm>
            <a:off x="3263706" y="0"/>
            <a:ext cx="6105378" cy="6971540"/>
          </a:xfrm>
          <a:prstGeom prst="rect">
            <a:avLst/>
          </a:prstGeom>
        </p:spPr>
      </p:pic>
    </p:spTree>
    <p:extLst>
      <p:ext uri="{BB962C8B-B14F-4D97-AF65-F5344CB8AC3E}">
        <p14:creationId xmlns:p14="http://schemas.microsoft.com/office/powerpoint/2010/main" val="2610325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EE8110-0E36-4AE6-BA73-39C74E97461B}"/>
              </a:ext>
            </a:extLst>
          </p:cNvPr>
          <p:cNvSpPr>
            <a:spLocks noGrp="1"/>
          </p:cNvSpPr>
          <p:nvPr>
            <p:ph type="title"/>
          </p:nvPr>
        </p:nvSpPr>
        <p:spPr>
          <a:xfrm>
            <a:off x="1640156" y="159876"/>
            <a:ext cx="10415856" cy="1280890"/>
          </a:xfrm>
        </p:spPr>
        <p:txBody>
          <a:bodyPr>
            <a:normAutofit fontScale="90000"/>
          </a:bodyPr>
          <a:lstStyle/>
          <a:p>
            <a:r>
              <a:rPr lang="ru-RU" dirty="0"/>
              <a:t>2.	</a:t>
            </a:r>
            <a:r>
              <a:rPr lang="ru-RU" dirty="0" err="1"/>
              <a:t>Особливості</a:t>
            </a:r>
            <a:r>
              <a:rPr lang="ru-RU" dirty="0"/>
              <a:t> </a:t>
            </a:r>
            <a:r>
              <a:rPr lang="ru-RU" dirty="0" err="1"/>
              <a:t>рекультивації</a:t>
            </a:r>
            <a:r>
              <a:rPr lang="ru-RU" dirty="0"/>
              <a:t> </a:t>
            </a:r>
            <a:r>
              <a:rPr lang="ru-RU" dirty="0" err="1"/>
              <a:t>порушених</a:t>
            </a:r>
            <a:r>
              <a:rPr lang="ru-RU" dirty="0"/>
              <a:t> земель.</a:t>
            </a:r>
            <a:br>
              <a:rPr lang="ru-RU" dirty="0"/>
            </a:br>
            <a:endParaRPr lang="uk-UA" dirty="0"/>
          </a:p>
        </p:txBody>
      </p:sp>
      <p:sp>
        <p:nvSpPr>
          <p:cNvPr id="3" name="Объект 2">
            <a:extLst>
              <a:ext uri="{FF2B5EF4-FFF2-40B4-BE49-F238E27FC236}">
                <a16:creationId xmlns:a16="http://schemas.microsoft.com/office/drawing/2014/main" id="{53E4956F-C466-26CB-14B0-44BC6B836AE4}"/>
              </a:ext>
            </a:extLst>
          </p:cNvPr>
          <p:cNvSpPr>
            <a:spLocks noGrp="1"/>
          </p:cNvSpPr>
          <p:nvPr>
            <p:ph idx="1"/>
          </p:nvPr>
        </p:nvSpPr>
        <p:spPr>
          <a:xfrm>
            <a:off x="1322362" y="1008185"/>
            <a:ext cx="10415855" cy="3777622"/>
          </a:xfrm>
        </p:spPr>
        <p:txBody>
          <a:bodyPr>
            <a:normAutofit/>
          </a:bodyPr>
          <a:lstStyle/>
          <a:p>
            <a:pPr algn="just"/>
            <a:r>
              <a:rPr lang="ru-RU" sz="2400" dirty="0" err="1"/>
              <a:t>Відповідно</a:t>
            </a:r>
            <a:r>
              <a:rPr lang="ru-RU" sz="2400" dirty="0"/>
              <a:t> до </a:t>
            </a:r>
            <a:r>
              <a:rPr lang="ru-RU" sz="2400" dirty="0" err="1"/>
              <a:t>оперативної</a:t>
            </a:r>
            <a:r>
              <a:rPr lang="ru-RU" sz="2400" dirty="0"/>
              <a:t> </a:t>
            </a:r>
            <a:r>
              <a:rPr lang="ru-RU" sz="2400" dirty="0" err="1"/>
              <a:t>інформації</a:t>
            </a:r>
            <a:r>
              <a:rPr lang="ru-RU" sz="2400" dirty="0"/>
              <a:t> </a:t>
            </a:r>
            <a:r>
              <a:rPr lang="ru-RU" sz="2400" dirty="0" err="1"/>
              <a:t>Держгеокадастру</a:t>
            </a:r>
            <a:r>
              <a:rPr lang="ru-RU" sz="2400" dirty="0"/>
              <a:t>, яка </a:t>
            </a:r>
            <a:r>
              <a:rPr lang="ru-RU" sz="2400" dirty="0" err="1"/>
              <a:t>отримується</a:t>
            </a:r>
            <a:r>
              <a:rPr lang="ru-RU" sz="2400" dirty="0"/>
              <a:t> </a:t>
            </a:r>
            <a:r>
              <a:rPr lang="ru-RU" sz="2400" dirty="0" err="1"/>
              <a:t>від</a:t>
            </a:r>
            <a:r>
              <a:rPr lang="ru-RU" sz="2400" dirty="0"/>
              <a:t> </a:t>
            </a:r>
            <a:r>
              <a:rPr lang="ru-RU" sz="2400" dirty="0" err="1"/>
              <a:t>територіальних</a:t>
            </a:r>
            <a:r>
              <a:rPr lang="ru-RU" sz="2400" dirty="0"/>
              <a:t> </a:t>
            </a:r>
            <a:r>
              <a:rPr lang="ru-RU" sz="2400" dirty="0" err="1"/>
              <a:t>органів</a:t>
            </a:r>
            <a:r>
              <a:rPr lang="ru-RU" sz="2400" dirty="0"/>
              <a:t>, </a:t>
            </a:r>
            <a:r>
              <a:rPr lang="ru-RU" sz="2400" dirty="0" err="1"/>
              <a:t>загальна</a:t>
            </a:r>
            <a:r>
              <a:rPr lang="ru-RU" sz="2400" dirty="0"/>
              <a:t> </a:t>
            </a:r>
            <a:r>
              <a:rPr lang="ru-RU" sz="2400" dirty="0" err="1"/>
              <a:t>площа</a:t>
            </a:r>
            <a:r>
              <a:rPr lang="ru-RU" sz="2400" dirty="0"/>
              <a:t> </a:t>
            </a:r>
            <a:r>
              <a:rPr lang="ru-RU" sz="2400" dirty="0" err="1"/>
              <a:t>порушених</a:t>
            </a:r>
            <a:r>
              <a:rPr lang="ru-RU" sz="2400" dirty="0"/>
              <a:t> земель по </a:t>
            </a:r>
            <a:r>
              <a:rPr lang="ru-RU" sz="2400" dirty="0" err="1"/>
              <a:t>всій</a:t>
            </a:r>
            <a:r>
              <a:rPr lang="ru-RU" sz="2400" dirty="0"/>
              <a:t> </a:t>
            </a:r>
            <a:r>
              <a:rPr lang="ru-RU" sz="2400" dirty="0" err="1"/>
              <a:t>території</a:t>
            </a:r>
            <a:r>
              <a:rPr lang="ru-RU" sz="2400" dirty="0"/>
              <a:t> </a:t>
            </a:r>
            <a:r>
              <a:rPr lang="ru-RU" sz="2400" dirty="0" err="1"/>
              <a:t>України</a:t>
            </a:r>
            <a:r>
              <a:rPr lang="ru-RU" sz="2400" dirty="0"/>
              <a:t> станом на 01.01.2023 року </a:t>
            </a:r>
            <a:r>
              <a:rPr lang="ru-RU" sz="2400" dirty="0" err="1"/>
              <a:t>складає</a:t>
            </a:r>
            <a:r>
              <a:rPr lang="ru-RU" sz="2400" dirty="0"/>
              <a:t> </a:t>
            </a:r>
            <a:r>
              <a:rPr lang="ru-RU" sz="2400" dirty="0" err="1"/>
              <a:t>близько</a:t>
            </a:r>
            <a:r>
              <a:rPr lang="ru-RU" sz="2400" dirty="0"/>
              <a:t> 142,7 тис. га. З них </a:t>
            </a:r>
            <a:r>
              <a:rPr lang="ru-RU" sz="2400" dirty="0" err="1"/>
              <a:t>понад</a:t>
            </a:r>
            <a:r>
              <a:rPr lang="ru-RU" sz="2400" dirty="0"/>
              <a:t> 85% </a:t>
            </a:r>
            <a:r>
              <a:rPr lang="ru-RU" sz="2400" dirty="0" err="1"/>
              <a:t>становлять</a:t>
            </a:r>
            <a:r>
              <a:rPr lang="ru-RU" sz="2400" dirty="0"/>
              <a:t> </a:t>
            </a:r>
            <a:r>
              <a:rPr lang="ru-RU" sz="2400" dirty="0" err="1"/>
              <a:t>сільськогосподарські</a:t>
            </a:r>
            <a:r>
              <a:rPr lang="ru-RU" sz="2400" dirty="0"/>
              <a:t> </a:t>
            </a:r>
            <a:r>
              <a:rPr lang="ru-RU" sz="2400" dirty="0" err="1"/>
              <a:t>угіддя</a:t>
            </a:r>
            <a:endParaRPr lang="ru-RU" sz="2400" dirty="0"/>
          </a:p>
          <a:p>
            <a:pPr algn="just"/>
            <a:endParaRPr lang="uk-UA" sz="2400" dirty="0"/>
          </a:p>
        </p:txBody>
      </p:sp>
      <p:pic>
        <p:nvPicPr>
          <p:cNvPr id="4" name="Рисунок 3">
            <a:extLst>
              <a:ext uri="{FF2B5EF4-FFF2-40B4-BE49-F238E27FC236}">
                <a16:creationId xmlns:a16="http://schemas.microsoft.com/office/drawing/2014/main" id="{8B90B587-12C6-5104-9119-8FF94A064EC7}"/>
              </a:ext>
            </a:extLst>
          </p:cNvPr>
          <p:cNvPicPr>
            <a:picLocks noChangeAspect="1"/>
          </p:cNvPicPr>
          <p:nvPr/>
        </p:nvPicPr>
        <p:blipFill>
          <a:blip r:embed="rId2"/>
          <a:stretch>
            <a:fillRect/>
          </a:stretch>
        </p:blipFill>
        <p:spPr>
          <a:xfrm>
            <a:off x="3792545" y="2974591"/>
            <a:ext cx="5443544" cy="3622431"/>
          </a:xfrm>
          <a:prstGeom prst="rect">
            <a:avLst/>
          </a:prstGeom>
        </p:spPr>
      </p:pic>
    </p:spTree>
    <p:extLst>
      <p:ext uri="{BB962C8B-B14F-4D97-AF65-F5344CB8AC3E}">
        <p14:creationId xmlns:p14="http://schemas.microsoft.com/office/powerpoint/2010/main" val="84400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76CFFCF-9AEC-37DD-776F-5B83957AA275}"/>
              </a:ext>
            </a:extLst>
          </p:cNvPr>
          <p:cNvPicPr>
            <a:picLocks noChangeAspect="1"/>
          </p:cNvPicPr>
          <p:nvPr/>
        </p:nvPicPr>
        <p:blipFill rotWithShape="1">
          <a:blip r:embed="rId2"/>
          <a:srcRect l="17769" t="24193" r="51769" b="21422"/>
          <a:stretch/>
        </p:blipFill>
        <p:spPr>
          <a:xfrm>
            <a:off x="1561513" y="0"/>
            <a:ext cx="6865033" cy="6891037"/>
          </a:xfrm>
          <a:prstGeom prst="rect">
            <a:avLst/>
          </a:prstGeom>
        </p:spPr>
      </p:pic>
      <p:sp>
        <p:nvSpPr>
          <p:cNvPr id="7" name="TextBox 6">
            <a:extLst>
              <a:ext uri="{FF2B5EF4-FFF2-40B4-BE49-F238E27FC236}">
                <a16:creationId xmlns:a16="http://schemas.microsoft.com/office/drawing/2014/main" id="{9808E619-62DB-BD44-391E-7C8730006760}"/>
              </a:ext>
            </a:extLst>
          </p:cNvPr>
          <p:cNvSpPr txBox="1"/>
          <p:nvPr/>
        </p:nvSpPr>
        <p:spPr>
          <a:xfrm>
            <a:off x="8319867" y="4630838"/>
            <a:ext cx="3872133" cy="1200329"/>
          </a:xfrm>
          <a:prstGeom prst="rect">
            <a:avLst/>
          </a:prstGeom>
          <a:noFill/>
        </p:spPr>
        <p:txBody>
          <a:bodyPr wrap="square">
            <a:spAutoFit/>
          </a:bodyPr>
          <a:lstStyle/>
          <a:p>
            <a:pPr algn="ctr"/>
            <a:r>
              <a:rPr lang="ru-RU" b="1" dirty="0" err="1"/>
              <a:t>Інформація</a:t>
            </a:r>
            <a:r>
              <a:rPr lang="ru-RU" b="1" dirty="0"/>
              <a:t> </a:t>
            </a:r>
            <a:r>
              <a:rPr lang="ru-RU" b="1" dirty="0" err="1"/>
              <a:t>щодо</a:t>
            </a:r>
            <a:r>
              <a:rPr lang="ru-RU" b="1" dirty="0"/>
              <a:t> </a:t>
            </a:r>
            <a:r>
              <a:rPr lang="ru-RU" b="1" dirty="0" err="1"/>
              <a:t>порушених</a:t>
            </a:r>
            <a:r>
              <a:rPr lang="ru-RU" b="1" dirty="0"/>
              <a:t> та </a:t>
            </a:r>
            <a:r>
              <a:rPr lang="ru-RU" b="1" dirty="0" err="1"/>
              <a:t>рекультивованих</a:t>
            </a:r>
            <a:r>
              <a:rPr lang="ru-RU" b="1" dirty="0"/>
              <a:t> земель на </a:t>
            </a:r>
            <a:r>
              <a:rPr lang="ru-RU" b="1" dirty="0" err="1"/>
              <a:t>території</a:t>
            </a:r>
            <a:r>
              <a:rPr lang="ru-RU" b="1" dirty="0"/>
              <a:t> </a:t>
            </a:r>
            <a:r>
              <a:rPr lang="ru-RU" b="1" dirty="0" err="1"/>
              <a:t>України</a:t>
            </a:r>
            <a:endParaRPr lang="ru-RU" b="1" dirty="0"/>
          </a:p>
          <a:p>
            <a:pPr algn="ctr"/>
            <a:r>
              <a:rPr lang="ru-RU" b="1" dirty="0"/>
              <a:t>станом на 01.01.2023 року</a:t>
            </a:r>
          </a:p>
        </p:txBody>
      </p:sp>
    </p:spTree>
    <p:extLst>
      <p:ext uri="{BB962C8B-B14F-4D97-AF65-F5344CB8AC3E}">
        <p14:creationId xmlns:p14="http://schemas.microsoft.com/office/powerpoint/2010/main" val="3292917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EAC31E29-90FF-53DC-5F90-E08649E43E2C}"/>
              </a:ext>
            </a:extLst>
          </p:cNvPr>
          <p:cNvPicPr>
            <a:picLocks noGrp="1" noChangeAspect="1"/>
          </p:cNvPicPr>
          <p:nvPr>
            <p:ph idx="1"/>
          </p:nvPr>
        </p:nvPicPr>
        <p:blipFill>
          <a:blip r:embed="rId2"/>
          <a:stretch>
            <a:fillRect/>
          </a:stretch>
        </p:blipFill>
        <p:spPr>
          <a:xfrm>
            <a:off x="900333" y="251016"/>
            <a:ext cx="6884501" cy="6355968"/>
          </a:xfrm>
          <a:prstGeom prst="rect">
            <a:avLst/>
          </a:prstGeom>
        </p:spPr>
      </p:pic>
      <p:sp>
        <p:nvSpPr>
          <p:cNvPr id="6" name="TextBox 5">
            <a:extLst>
              <a:ext uri="{FF2B5EF4-FFF2-40B4-BE49-F238E27FC236}">
                <a16:creationId xmlns:a16="http://schemas.microsoft.com/office/drawing/2014/main" id="{E6088BD2-DBB7-835D-E7F3-6226C21C503F}"/>
              </a:ext>
            </a:extLst>
          </p:cNvPr>
          <p:cNvSpPr txBox="1"/>
          <p:nvPr/>
        </p:nvSpPr>
        <p:spPr>
          <a:xfrm>
            <a:off x="8029134" y="251016"/>
            <a:ext cx="3562643" cy="1938992"/>
          </a:xfrm>
          <a:prstGeom prst="rect">
            <a:avLst/>
          </a:prstGeom>
          <a:noFill/>
        </p:spPr>
        <p:txBody>
          <a:bodyPr wrap="square">
            <a:spAutoFit/>
          </a:bodyPr>
          <a:lstStyle/>
          <a:p>
            <a:pPr algn="ctr"/>
            <a:r>
              <a:rPr lang="ru-RU" sz="2000" b="1" dirty="0"/>
              <a:t>Театр </a:t>
            </a:r>
            <a:r>
              <a:rPr lang="ru-RU" sz="2000" b="1" dirty="0" err="1"/>
              <a:t>Дальхала</a:t>
            </a:r>
            <a:r>
              <a:rPr lang="ru-RU" sz="2000" b="1" dirty="0"/>
              <a:t> (Theatre </a:t>
            </a:r>
            <a:r>
              <a:rPr lang="ru-RU" sz="2000" b="1" dirty="0" err="1"/>
              <a:t>Dalhalla</a:t>
            </a:r>
            <a:r>
              <a:rPr lang="ru-RU" sz="2000" b="1" dirty="0"/>
              <a:t>), </a:t>
            </a:r>
            <a:r>
              <a:rPr lang="ru-RU" sz="2000" b="1" dirty="0" err="1"/>
              <a:t>який</a:t>
            </a:r>
            <a:r>
              <a:rPr lang="ru-RU" sz="2000" b="1" dirty="0"/>
              <a:t> </a:t>
            </a:r>
            <a:r>
              <a:rPr lang="ru-RU" sz="2000" b="1" dirty="0" err="1"/>
              <a:t>побудовано</a:t>
            </a:r>
            <a:r>
              <a:rPr lang="ru-RU" sz="2000" b="1" dirty="0"/>
              <a:t> на </a:t>
            </a:r>
            <a:r>
              <a:rPr lang="ru-RU" sz="2000" b="1" dirty="0" err="1"/>
              <a:t>дні</a:t>
            </a:r>
            <a:r>
              <a:rPr lang="ru-RU" sz="2000" b="1" dirty="0"/>
              <a:t> </a:t>
            </a:r>
            <a:r>
              <a:rPr lang="ru-RU" sz="2000" b="1" dirty="0" err="1"/>
              <a:t>відпрацьованого</a:t>
            </a:r>
            <a:r>
              <a:rPr lang="ru-RU" sz="2000" b="1" dirty="0"/>
              <a:t> </a:t>
            </a:r>
            <a:r>
              <a:rPr lang="ru-RU" sz="2000" b="1" dirty="0" err="1"/>
              <a:t>вапнякового</a:t>
            </a:r>
            <a:r>
              <a:rPr lang="ru-RU" sz="2000" b="1" dirty="0"/>
              <a:t> </a:t>
            </a:r>
            <a:r>
              <a:rPr lang="ru-RU" sz="2000" b="1" dirty="0" err="1"/>
              <a:t>кар’єру</a:t>
            </a:r>
            <a:r>
              <a:rPr lang="ru-RU" sz="2000" b="1" dirty="0"/>
              <a:t>, 2023 р.</a:t>
            </a:r>
            <a:endParaRPr lang="uk-UA" sz="2000" b="1" dirty="0"/>
          </a:p>
        </p:txBody>
      </p:sp>
    </p:spTree>
    <p:extLst>
      <p:ext uri="{BB962C8B-B14F-4D97-AF65-F5344CB8AC3E}">
        <p14:creationId xmlns:p14="http://schemas.microsoft.com/office/powerpoint/2010/main" val="1503581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F1FBD4FE-32EA-28FA-6DFE-1A10487AFD85}"/>
              </a:ext>
            </a:extLst>
          </p:cNvPr>
          <p:cNvPicPr>
            <a:picLocks noGrp="1" noChangeAspect="1"/>
          </p:cNvPicPr>
          <p:nvPr>
            <p:ph idx="1"/>
          </p:nvPr>
        </p:nvPicPr>
        <p:blipFill>
          <a:blip r:embed="rId2"/>
          <a:stretch>
            <a:fillRect/>
          </a:stretch>
        </p:blipFill>
        <p:spPr>
          <a:xfrm>
            <a:off x="-132950" y="715592"/>
            <a:ext cx="6339733" cy="5462737"/>
          </a:xfrm>
          <a:prstGeom prst="rect">
            <a:avLst/>
          </a:prstGeom>
        </p:spPr>
      </p:pic>
      <p:pic>
        <p:nvPicPr>
          <p:cNvPr id="5" name="Рисунок 4">
            <a:extLst>
              <a:ext uri="{FF2B5EF4-FFF2-40B4-BE49-F238E27FC236}">
                <a16:creationId xmlns:a16="http://schemas.microsoft.com/office/drawing/2014/main" id="{9C2AB260-674E-889A-DA37-FE5059951D14}"/>
              </a:ext>
            </a:extLst>
          </p:cNvPr>
          <p:cNvPicPr>
            <a:picLocks noChangeAspect="1"/>
          </p:cNvPicPr>
          <p:nvPr/>
        </p:nvPicPr>
        <p:blipFill>
          <a:blip r:embed="rId3"/>
          <a:stretch>
            <a:fillRect/>
          </a:stretch>
        </p:blipFill>
        <p:spPr>
          <a:xfrm>
            <a:off x="6025217" y="715592"/>
            <a:ext cx="6273775" cy="5426816"/>
          </a:xfrm>
          <a:prstGeom prst="rect">
            <a:avLst/>
          </a:prstGeom>
        </p:spPr>
      </p:pic>
    </p:spTree>
    <p:extLst>
      <p:ext uri="{BB962C8B-B14F-4D97-AF65-F5344CB8AC3E}">
        <p14:creationId xmlns:p14="http://schemas.microsoft.com/office/powerpoint/2010/main" val="3115415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11CB4F-2251-3D85-33BA-5B48DA31EDF3}"/>
              </a:ext>
            </a:extLst>
          </p:cNvPr>
          <p:cNvSpPr>
            <a:spLocks noGrp="1"/>
          </p:cNvSpPr>
          <p:nvPr>
            <p:ph type="title"/>
          </p:nvPr>
        </p:nvSpPr>
        <p:spPr>
          <a:xfrm>
            <a:off x="1789358" y="84763"/>
            <a:ext cx="10027504" cy="1280890"/>
          </a:xfrm>
        </p:spPr>
        <p:txBody>
          <a:bodyPr/>
          <a:lstStyle/>
          <a:p>
            <a:r>
              <a:rPr lang="ru-RU" b="1" dirty="0" err="1"/>
              <a:t>Використання</a:t>
            </a:r>
            <a:r>
              <a:rPr lang="ru-RU" b="1" dirty="0"/>
              <a:t> </a:t>
            </a:r>
            <a:r>
              <a:rPr lang="ru-RU" b="1" dirty="0" err="1"/>
              <a:t>новітніх</a:t>
            </a:r>
            <a:r>
              <a:rPr lang="ru-RU" b="1" dirty="0"/>
              <a:t> </a:t>
            </a:r>
            <a:r>
              <a:rPr lang="ru-RU" b="1" dirty="0" err="1"/>
              <a:t>технологій</a:t>
            </a:r>
            <a:r>
              <a:rPr lang="ru-RU" b="1" dirty="0"/>
              <a:t> у </a:t>
            </a:r>
            <a:r>
              <a:rPr lang="ru-RU" b="1" dirty="0" err="1"/>
              <a:t>рекультивації</a:t>
            </a:r>
            <a:r>
              <a:rPr lang="ru-RU" b="1" dirty="0"/>
              <a:t> </a:t>
            </a:r>
            <a:r>
              <a:rPr lang="ru-RU" b="1" dirty="0" err="1"/>
              <a:t>родовищ</a:t>
            </a:r>
            <a:endParaRPr lang="uk-UA" b="1" dirty="0"/>
          </a:p>
        </p:txBody>
      </p:sp>
      <p:sp>
        <p:nvSpPr>
          <p:cNvPr id="3" name="Объект 2">
            <a:extLst>
              <a:ext uri="{FF2B5EF4-FFF2-40B4-BE49-F238E27FC236}">
                <a16:creationId xmlns:a16="http://schemas.microsoft.com/office/drawing/2014/main" id="{ED7A1AFB-126E-D14A-5973-6C72A56EBF8F}"/>
              </a:ext>
            </a:extLst>
          </p:cNvPr>
          <p:cNvSpPr>
            <a:spLocks noGrp="1"/>
          </p:cNvSpPr>
          <p:nvPr>
            <p:ph idx="1"/>
          </p:nvPr>
        </p:nvSpPr>
        <p:spPr>
          <a:xfrm>
            <a:off x="1341498" y="1326245"/>
            <a:ext cx="10606284" cy="3777622"/>
          </a:xfrm>
        </p:spPr>
        <p:txBody>
          <a:bodyPr>
            <a:noAutofit/>
          </a:bodyPr>
          <a:lstStyle/>
          <a:p>
            <a:pPr marL="0" indent="0" algn="just">
              <a:buNone/>
            </a:pPr>
            <a:r>
              <a:rPr lang="uk-UA" sz="2400" b="1" dirty="0" err="1"/>
              <a:t>Біоремедіація</a:t>
            </a:r>
            <a:endParaRPr lang="uk-UA" sz="2400" b="1" dirty="0"/>
          </a:p>
          <a:p>
            <a:pPr algn="just"/>
            <a:r>
              <a:rPr lang="uk-UA" sz="2400" dirty="0"/>
              <a:t>Застосування рослинного матеріалу, мікроорганізмів та мікробіологічних процесів для очищення </a:t>
            </a:r>
            <a:r>
              <a:rPr lang="uk-UA" sz="2400" dirty="0" err="1"/>
              <a:t>грунту</a:t>
            </a:r>
            <a:r>
              <a:rPr lang="uk-UA" sz="2400" dirty="0"/>
              <a:t> та води від забруднення є ефективним та екологічно стійким підходом, що дозволяє відновити якість навколишнього середовища. Ці методи, спільно відомі як </a:t>
            </a:r>
            <a:r>
              <a:rPr lang="uk-UA" sz="2400" dirty="0" err="1"/>
              <a:t>біоремедіація</a:t>
            </a:r>
            <a:r>
              <a:rPr lang="uk-UA" sz="2400" dirty="0"/>
              <a:t>, використовують живі організми або їх ферментативні активності для розкладання та нейтралізації забруднюючих речовин. </a:t>
            </a:r>
          </a:p>
        </p:txBody>
      </p:sp>
      <p:pic>
        <p:nvPicPr>
          <p:cNvPr id="4" name="Рисунок 3">
            <a:extLst>
              <a:ext uri="{FF2B5EF4-FFF2-40B4-BE49-F238E27FC236}">
                <a16:creationId xmlns:a16="http://schemas.microsoft.com/office/drawing/2014/main" id="{B2E0389F-FC9B-561B-40EE-1F6714027CC9}"/>
              </a:ext>
            </a:extLst>
          </p:cNvPr>
          <p:cNvPicPr>
            <a:picLocks noChangeAspect="1"/>
          </p:cNvPicPr>
          <p:nvPr/>
        </p:nvPicPr>
        <p:blipFill>
          <a:blip r:embed="rId2"/>
          <a:stretch>
            <a:fillRect/>
          </a:stretch>
        </p:blipFill>
        <p:spPr>
          <a:xfrm>
            <a:off x="3770142" y="4492058"/>
            <a:ext cx="4952560" cy="2281179"/>
          </a:xfrm>
          <a:prstGeom prst="rect">
            <a:avLst/>
          </a:prstGeom>
        </p:spPr>
      </p:pic>
    </p:spTree>
    <p:extLst>
      <p:ext uri="{BB962C8B-B14F-4D97-AF65-F5344CB8AC3E}">
        <p14:creationId xmlns:p14="http://schemas.microsoft.com/office/powerpoint/2010/main" val="3700766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51EE53-9C34-82B2-37A0-87A518100132}"/>
              </a:ext>
            </a:extLst>
          </p:cNvPr>
          <p:cNvSpPr>
            <a:spLocks noGrp="1"/>
          </p:cNvSpPr>
          <p:nvPr>
            <p:ph type="title"/>
          </p:nvPr>
        </p:nvSpPr>
        <p:spPr>
          <a:xfrm>
            <a:off x="1575582" y="145808"/>
            <a:ext cx="9689880" cy="1280890"/>
          </a:xfrm>
        </p:spPr>
        <p:txBody>
          <a:bodyPr>
            <a:normAutofit/>
          </a:bodyPr>
          <a:lstStyle/>
          <a:p>
            <a:r>
              <a:rPr lang="ru-RU" sz="2800" dirty="0" err="1"/>
              <a:t>Деякі</a:t>
            </a:r>
            <a:r>
              <a:rPr lang="ru-RU" sz="2800" dirty="0"/>
              <a:t> з </a:t>
            </a:r>
            <a:r>
              <a:rPr lang="ru-RU" sz="2800" dirty="0" err="1"/>
              <a:t>найпоширеніших</a:t>
            </a:r>
            <a:r>
              <a:rPr lang="ru-RU" sz="2800" dirty="0"/>
              <a:t> </a:t>
            </a:r>
            <a:r>
              <a:rPr lang="ru-RU" sz="2800" dirty="0" err="1"/>
              <a:t>способів</a:t>
            </a:r>
            <a:r>
              <a:rPr lang="ru-RU" sz="2800" dirty="0"/>
              <a:t> </a:t>
            </a:r>
            <a:r>
              <a:rPr lang="ru-RU" sz="2800" dirty="0" err="1"/>
              <a:t>біоремедіації</a:t>
            </a:r>
            <a:r>
              <a:rPr lang="ru-RU" sz="2800" dirty="0"/>
              <a:t>:</a:t>
            </a:r>
            <a:endParaRPr lang="uk-UA" sz="2800" dirty="0"/>
          </a:p>
        </p:txBody>
      </p:sp>
      <p:sp>
        <p:nvSpPr>
          <p:cNvPr id="3" name="Объект 2">
            <a:extLst>
              <a:ext uri="{FF2B5EF4-FFF2-40B4-BE49-F238E27FC236}">
                <a16:creationId xmlns:a16="http://schemas.microsoft.com/office/drawing/2014/main" id="{BCB37814-0AF0-67F5-695A-CF561359A542}"/>
              </a:ext>
            </a:extLst>
          </p:cNvPr>
          <p:cNvSpPr>
            <a:spLocks noGrp="1"/>
          </p:cNvSpPr>
          <p:nvPr>
            <p:ph idx="1"/>
          </p:nvPr>
        </p:nvSpPr>
        <p:spPr>
          <a:xfrm>
            <a:off x="1829555" y="980049"/>
            <a:ext cx="9537139" cy="3777622"/>
          </a:xfrm>
        </p:spPr>
        <p:txBody>
          <a:bodyPr>
            <a:normAutofit/>
          </a:bodyPr>
          <a:lstStyle/>
          <a:p>
            <a:pPr marL="0" indent="0" algn="just">
              <a:buNone/>
            </a:pPr>
            <a:r>
              <a:rPr lang="uk-UA" sz="2000" b="1" dirty="0" err="1"/>
              <a:t>Фітопримус</a:t>
            </a:r>
            <a:r>
              <a:rPr lang="uk-UA" sz="2000" dirty="0"/>
              <a:t> — метод, що застосовує рослини для очищення забруднених </a:t>
            </a:r>
            <a:r>
              <a:rPr lang="uk-UA" sz="2000" dirty="0" err="1"/>
              <a:t>грунтів</a:t>
            </a:r>
            <a:r>
              <a:rPr lang="uk-UA" sz="2000" dirty="0"/>
              <a:t> та водних джерел. Деякі рослини мають здатність </a:t>
            </a:r>
            <a:r>
              <a:rPr lang="uk-UA" sz="2000" dirty="0" err="1"/>
              <a:t>аккумулювати</a:t>
            </a:r>
            <a:r>
              <a:rPr lang="uk-UA" sz="2000" dirty="0"/>
              <a:t> токсичні речовини з навколишнього середовища через свої корені, стебла та листя. Після того, як рослини </a:t>
            </a:r>
            <a:r>
              <a:rPr lang="uk-UA" sz="2000" dirty="0" err="1"/>
              <a:t>зберуть</a:t>
            </a:r>
            <a:r>
              <a:rPr lang="uk-UA" sz="2000" dirty="0"/>
              <a:t> в себе забруднення, їх збирають та знищують безпечним способом, вилучаючи з навколишнього середовища шкідливі речовини.</a:t>
            </a:r>
          </a:p>
        </p:txBody>
      </p:sp>
      <p:pic>
        <p:nvPicPr>
          <p:cNvPr id="4" name="Рисунок 3">
            <a:extLst>
              <a:ext uri="{FF2B5EF4-FFF2-40B4-BE49-F238E27FC236}">
                <a16:creationId xmlns:a16="http://schemas.microsoft.com/office/drawing/2014/main" id="{89ADA379-1D2B-2D92-1F39-B368BE7B091D}"/>
              </a:ext>
            </a:extLst>
          </p:cNvPr>
          <p:cNvPicPr>
            <a:picLocks noChangeAspect="1"/>
          </p:cNvPicPr>
          <p:nvPr/>
        </p:nvPicPr>
        <p:blipFill>
          <a:blip r:embed="rId2"/>
          <a:stretch>
            <a:fillRect/>
          </a:stretch>
        </p:blipFill>
        <p:spPr>
          <a:xfrm>
            <a:off x="4632446" y="3013273"/>
            <a:ext cx="5174555" cy="3777622"/>
          </a:xfrm>
          <a:prstGeom prst="rect">
            <a:avLst/>
          </a:prstGeom>
        </p:spPr>
      </p:pic>
    </p:spTree>
    <p:extLst>
      <p:ext uri="{BB962C8B-B14F-4D97-AF65-F5344CB8AC3E}">
        <p14:creationId xmlns:p14="http://schemas.microsoft.com/office/powerpoint/2010/main" val="4111136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8071FA-4C80-0354-6B4B-2EF6CF27165F}"/>
              </a:ext>
            </a:extLst>
          </p:cNvPr>
          <p:cNvSpPr>
            <a:spLocks noGrp="1"/>
          </p:cNvSpPr>
          <p:nvPr>
            <p:ph type="title"/>
          </p:nvPr>
        </p:nvSpPr>
        <p:spPr>
          <a:xfrm>
            <a:off x="2016150" y="306333"/>
            <a:ext cx="8911687" cy="1280890"/>
          </a:xfrm>
        </p:spPr>
        <p:txBody>
          <a:bodyPr/>
          <a:lstStyle/>
          <a:p>
            <a:r>
              <a:rPr lang="uk-UA" b="1" dirty="0"/>
              <a:t>Порушення І ступеня </a:t>
            </a:r>
          </a:p>
        </p:txBody>
      </p:sp>
      <p:sp>
        <p:nvSpPr>
          <p:cNvPr id="3" name="Объект 2">
            <a:extLst>
              <a:ext uri="{FF2B5EF4-FFF2-40B4-BE49-F238E27FC236}">
                <a16:creationId xmlns:a16="http://schemas.microsoft.com/office/drawing/2014/main" id="{0F95CBD9-B2AF-7DAC-69FF-2E1E6D9E165C}"/>
              </a:ext>
            </a:extLst>
          </p:cNvPr>
          <p:cNvSpPr>
            <a:spLocks noGrp="1"/>
          </p:cNvSpPr>
          <p:nvPr>
            <p:ph idx="1"/>
          </p:nvPr>
        </p:nvSpPr>
        <p:spPr>
          <a:xfrm>
            <a:off x="1264163" y="1080786"/>
            <a:ext cx="10055640" cy="3777622"/>
          </a:xfrm>
        </p:spPr>
        <p:txBody>
          <a:bodyPr>
            <a:noAutofit/>
          </a:bodyPr>
          <a:lstStyle/>
          <a:p>
            <a:pPr marL="0" indent="0" algn="just">
              <a:buNone/>
            </a:pPr>
            <a:r>
              <a:rPr lang="uk-UA" sz="2400" dirty="0"/>
              <a:t>характеризуються незначним втручанням вищезгаданих чинників, за якого мають місце несуттєві зміни переважно видового складу рослин, деформація поверхні порушених земель техногенного типу не відмічається, і земля зберігає свою родючість. При такому ступені порушення регенерація земель є власне найбільш прийнятним за цих умов способом її відтворення, оскільки земля відновити свої втрачені властивості може практично самостійно, достатньо дотримувати лише заходів щодо охорони природи.</a:t>
            </a:r>
          </a:p>
        </p:txBody>
      </p:sp>
      <p:pic>
        <p:nvPicPr>
          <p:cNvPr id="4" name="Рисунок 3">
            <a:extLst>
              <a:ext uri="{FF2B5EF4-FFF2-40B4-BE49-F238E27FC236}">
                <a16:creationId xmlns:a16="http://schemas.microsoft.com/office/drawing/2014/main" id="{FB47ADC7-BF44-4380-7456-4387BED1E401}"/>
              </a:ext>
            </a:extLst>
          </p:cNvPr>
          <p:cNvPicPr>
            <a:picLocks noChangeAspect="1"/>
          </p:cNvPicPr>
          <p:nvPr/>
        </p:nvPicPr>
        <p:blipFill>
          <a:blip r:embed="rId2"/>
          <a:stretch>
            <a:fillRect/>
          </a:stretch>
        </p:blipFill>
        <p:spPr>
          <a:xfrm>
            <a:off x="6736299" y="4055628"/>
            <a:ext cx="4334975" cy="2692248"/>
          </a:xfrm>
          <a:prstGeom prst="rect">
            <a:avLst/>
          </a:prstGeom>
        </p:spPr>
      </p:pic>
    </p:spTree>
    <p:extLst>
      <p:ext uri="{BB962C8B-B14F-4D97-AF65-F5344CB8AC3E}">
        <p14:creationId xmlns:p14="http://schemas.microsoft.com/office/powerpoint/2010/main" val="282253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608DF91-8E96-80FE-13B7-958B9877C9EC}"/>
              </a:ext>
            </a:extLst>
          </p:cNvPr>
          <p:cNvSpPr>
            <a:spLocks noGrp="1"/>
          </p:cNvSpPr>
          <p:nvPr>
            <p:ph idx="1"/>
          </p:nvPr>
        </p:nvSpPr>
        <p:spPr>
          <a:xfrm>
            <a:off x="1392702" y="431409"/>
            <a:ext cx="10663309" cy="3777622"/>
          </a:xfrm>
        </p:spPr>
        <p:txBody>
          <a:bodyPr>
            <a:normAutofit/>
          </a:bodyPr>
          <a:lstStyle/>
          <a:p>
            <a:pPr algn="just"/>
            <a:r>
              <a:rPr lang="uk-UA" sz="2400" b="1" dirty="0"/>
              <a:t>Мікробіологічна </a:t>
            </a:r>
            <a:r>
              <a:rPr lang="uk-UA" sz="2400" b="1" dirty="0" err="1"/>
              <a:t>біоремедіація</a:t>
            </a:r>
            <a:r>
              <a:rPr lang="uk-UA" sz="2400" b="1" dirty="0"/>
              <a:t> </a:t>
            </a:r>
            <a:r>
              <a:rPr lang="uk-UA" sz="2400" dirty="0"/>
              <a:t>використовує мікроорганізми, такі як бактерії та гриби, для розкладання забруднюючих речовин у ґрунті та воді на менш токсичні або невразливі компоненти. Мікроорганізми розкладають забруднюючі речовини на простіші, що дозволяє їх більш ефективно видалити з навколишнього середовища.</a:t>
            </a:r>
          </a:p>
        </p:txBody>
      </p:sp>
      <p:pic>
        <p:nvPicPr>
          <p:cNvPr id="4" name="Рисунок 3">
            <a:extLst>
              <a:ext uri="{FF2B5EF4-FFF2-40B4-BE49-F238E27FC236}">
                <a16:creationId xmlns:a16="http://schemas.microsoft.com/office/drawing/2014/main" id="{EB5EFFF0-3814-B26F-1CB7-81CE33BE1B37}"/>
              </a:ext>
            </a:extLst>
          </p:cNvPr>
          <p:cNvPicPr>
            <a:picLocks noChangeAspect="1"/>
          </p:cNvPicPr>
          <p:nvPr/>
        </p:nvPicPr>
        <p:blipFill rotWithShape="1">
          <a:blip r:embed="rId2"/>
          <a:srcRect l="8906" t="23795"/>
          <a:stretch/>
        </p:blipFill>
        <p:spPr>
          <a:xfrm>
            <a:off x="4726745" y="2391508"/>
            <a:ext cx="5065542" cy="4237603"/>
          </a:xfrm>
          <a:prstGeom prst="rect">
            <a:avLst/>
          </a:prstGeom>
        </p:spPr>
      </p:pic>
    </p:spTree>
    <p:extLst>
      <p:ext uri="{BB962C8B-B14F-4D97-AF65-F5344CB8AC3E}">
        <p14:creationId xmlns:p14="http://schemas.microsoft.com/office/powerpoint/2010/main" val="3944852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2A9C0E6-0202-5897-AABC-2B3789E3984C}"/>
              </a:ext>
            </a:extLst>
          </p:cNvPr>
          <p:cNvSpPr>
            <a:spLocks noGrp="1"/>
          </p:cNvSpPr>
          <p:nvPr>
            <p:ph idx="1"/>
          </p:nvPr>
        </p:nvSpPr>
        <p:spPr>
          <a:xfrm>
            <a:off x="1561515" y="192258"/>
            <a:ext cx="10435467" cy="3777622"/>
          </a:xfrm>
        </p:spPr>
        <p:txBody>
          <a:bodyPr>
            <a:normAutofit/>
          </a:bodyPr>
          <a:lstStyle/>
          <a:p>
            <a:pPr marL="0" indent="0" algn="just">
              <a:buNone/>
            </a:pPr>
            <a:r>
              <a:rPr lang="uk-UA" sz="2400" b="1" dirty="0" err="1"/>
              <a:t>Фітомеліорація</a:t>
            </a:r>
            <a:r>
              <a:rPr lang="uk-UA" sz="2400" b="1" dirty="0"/>
              <a:t> </a:t>
            </a:r>
            <a:r>
              <a:rPr lang="uk-UA" sz="2400" dirty="0"/>
              <a:t>— метод, що поєднує дію рослин та мікроорганізмів для очищення забруднених ділянок. Рослини сприяють фізичній стабілізації </a:t>
            </a:r>
            <a:r>
              <a:rPr lang="uk-UA" sz="2400" dirty="0" err="1"/>
              <a:t>грунту</a:t>
            </a:r>
            <a:r>
              <a:rPr lang="uk-UA" sz="2400" dirty="0"/>
              <a:t> та забезпечують умови для розвитку корисних мікроорганізмів. Мікроорганізми в свою чергу забезпечують біологічну очистку забруднень у ґрунті та воді. Прикладом такої взаємодії є </a:t>
            </a:r>
            <a:r>
              <a:rPr lang="uk-UA" sz="2400" dirty="0" err="1"/>
              <a:t>клевер</a:t>
            </a:r>
            <a:r>
              <a:rPr lang="uk-UA" sz="2400" dirty="0"/>
              <a:t>, що співіснує з </a:t>
            </a:r>
            <a:r>
              <a:rPr lang="uk-UA" sz="2400" dirty="0" err="1"/>
              <a:t>азотфіксуючими</a:t>
            </a:r>
            <a:r>
              <a:rPr lang="uk-UA" sz="2400" dirty="0"/>
              <a:t> бактеріями та збагачує </a:t>
            </a:r>
            <a:r>
              <a:rPr lang="uk-UA" sz="2400" dirty="0" err="1"/>
              <a:t>грунт</a:t>
            </a:r>
            <a:r>
              <a:rPr lang="uk-UA" sz="2400" dirty="0"/>
              <a:t> азотними сполуками.</a:t>
            </a:r>
          </a:p>
        </p:txBody>
      </p:sp>
      <p:pic>
        <p:nvPicPr>
          <p:cNvPr id="4" name="Рисунок 3">
            <a:extLst>
              <a:ext uri="{FF2B5EF4-FFF2-40B4-BE49-F238E27FC236}">
                <a16:creationId xmlns:a16="http://schemas.microsoft.com/office/drawing/2014/main" id="{09C05040-0FD5-D723-8CA3-7BFA4C78C5D7}"/>
              </a:ext>
            </a:extLst>
          </p:cNvPr>
          <p:cNvPicPr>
            <a:picLocks noChangeAspect="1"/>
          </p:cNvPicPr>
          <p:nvPr/>
        </p:nvPicPr>
        <p:blipFill>
          <a:blip r:embed="rId2"/>
          <a:stretch>
            <a:fillRect/>
          </a:stretch>
        </p:blipFill>
        <p:spPr>
          <a:xfrm>
            <a:off x="4446562" y="2857940"/>
            <a:ext cx="4571497" cy="4000060"/>
          </a:xfrm>
          <a:prstGeom prst="rect">
            <a:avLst/>
          </a:prstGeom>
        </p:spPr>
      </p:pic>
    </p:spTree>
    <p:extLst>
      <p:ext uri="{BB962C8B-B14F-4D97-AF65-F5344CB8AC3E}">
        <p14:creationId xmlns:p14="http://schemas.microsoft.com/office/powerpoint/2010/main" val="4128837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59F9AAE-083B-5BD6-C5E3-F77A6F2C3E76}"/>
              </a:ext>
            </a:extLst>
          </p:cNvPr>
          <p:cNvSpPr>
            <a:spLocks noGrp="1"/>
          </p:cNvSpPr>
          <p:nvPr>
            <p:ph idx="1"/>
          </p:nvPr>
        </p:nvSpPr>
        <p:spPr>
          <a:xfrm>
            <a:off x="1843623" y="248529"/>
            <a:ext cx="10099847" cy="3777622"/>
          </a:xfrm>
        </p:spPr>
        <p:txBody>
          <a:bodyPr>
            <a:normAutofit/>
          </a:bodyPr>
          <a:lstStyle/>
          <a:p>
            <a:pPr marL="0" indent="0" algn="just">
              <a:buNone/>
            </a:pPr>
            <a:r>
              <a:rPr lang="uk-UA" sz="2400" b="1" dirty="0"/>
              <a:t>Біологічні препарати </a:t>
            </a:r>
            <a:r>
              <a:rPr lang="uk-UA" sz="2400" dirty="0"/>
              <a:t>містять живі мікроорганізми, які здатні розкладати токсичні речовини. Ці препарати можуть бути вноситися безпосередньо в забруднений ґрунт або воду для активізації процесу </a:t>
            </a:r>
            <a:r>
              <a:rPr lang="uk-UA" sz="2400" dirty="0" err="1"/>
              <a:t>біоремедіації</a:t>
            </a:r>
            <a:r>
              <a:rPr lang="uk-UA" sz="2400" dirty="0"/>
              <a:t>.</a:t>
            </a:r>
          </a:p>
        </p:txBody>
      </p:sp>
      <p:pic>
        <p:nvPicPr>
          <p:cNvPr id="4" name="Рисунок 3">
            <a:extLst>
              <a:ext uri="{FF2B5EF4-FFF2-40B4-BE49-F238E27FC236}">
                <a16:creationId xmlns:a16="http://schemas.microsoft.com/office/drawing/2014/main" id="{5CF9DE1F-85E5-791A-B8E9-6D778AA3BC43}"/>
              </a:ext>
            </a:extLst>
          </p:cNvPr>
          <p:cNvPicPr>
            <a:picLocks noChangeAspect="1"/>
          </p:cNvPicPr>
          <p:nvPr/>
        </p:nvPicPr>
        <p:blipFill>
          <a:blip r:embed="rId2"/>
          <a:stretch>
            <a:fillRect/>
          </a:stretch>
        </p:blipFill>
        <p:spPr>
          <a:xfrm>
            <a:off x="791087" y="2557462"/>
            <a:ext cx="4655089" cy="3097750"/>
          </a:xfrm>
          <a:prstGeom prst="rect">
            <a:avLst/>
          </a:prstGeom>
        </p:spPr>
      </p:pic>
      <p:pic>
        <p:nvPicPr>
          <p:cNvPr id="6" name="Рисунок 5">
            <a:extLst>
              <a:ext uri="{FF2B5EF4-FFF2-40B4-BE49-F238E27FC236}">
                <a16:creationId xmlns:a16="http://schemas.microsoft.com/office/drawing/2014/main" id="{96B0E430-2235-9254-D85E-38346E61E01F}"/>
              </a:ext>
            </a:extLst>
          </p:cNvPr>
          <p:cNvPicPr>
            <a:picLocks noChangeAspect="1"/>
          </p:cNvPicPr>
          <p:nvPr/>
        </p:nvPicPr>
        <p:blipFill>
          <a:blip r:embed="rId3"/>
          <a:stretch>
            <a:fillRect/>
          </a:stretch>
        </p:blipFill>
        <p:spPr>
          <a:xfrm>
            <a:off x="6745826" y="2893581"/>
            <a:ext cx="5049924" cy="3607089"/>
          </a:xfrm>
          <a:prstGeom prst="rect">
            <a:avLst/>
          </a:prstGeom>
        </p:spPr>
      </p:pic>
    </p:spTree>
    <p:extLst>
      <p:ext uri="{BB962C8B-B14F-4D97-AF65-F5344CB8AC3E}">
        <p14:creationId xmlns:p14="http://schemas.microsoft.com/office/powerpoint/2010/main" val="1849034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0D1DC7-E8CE-9E23-07AE-015C13A3D4F5}"/>
              </a:ext>
            </a:extLst>
          </p:cNvPr>
          <p:cNvSpPr>
            <a:spLocks noGrp="1"/>
          </p:cNvSpPr>
          <p:nvPr>
            <p:ph type="title"/>
          </p:nvPr>
        </p:nvSpPr>
        <p:spPr>
          <a:xfrm>
            <a:off x="1973946" y="188012"/>
            <a:ext cx="8911687" cy="1280890"/>
          </a:xfrm>
        </p:spPr>
        <p:txBody>
          <a:bodyPr>
            <a:normAutofit/>
          </a:bodyPr>
          <a:lstStyle/>
          <a:p>
            <a:r>
              <a:rPr lang="uk-UA" b="1" dirty="0"/>
              <a:t>Технічний текстиль</a:t>
            </a:r>
            <a:br>
              <a:rPr lang="uk-UA" b="1" dirty="0"/>
            </a:br>
            <a:endParaRPr lang="uk-UA" b="1" dirty="0"/>
          </a:p>
        </p:txBody>
      </p:sp>
      <p:sp>
        <p:nvSpPr>
          <p:cNvPr id="3" name="Объект 2">
            <a:extLst>
              <a:ext uri="{FF2B5EF4-FFF2-40B4-BE49-F238E27FC236}">
                <a16:creationId xmlns:a16="http://schemas.microsoft.com/office/drawing/2014/main" id="{A42C6FA3-881B-5D8B-827D-BF89A2271014}"/>
              </a:ext>
            </a:extLst>
          </p:cNvPr>
          <p:cNvSpPr>
            <a:spLocks noGrp="1"/>
          </p:cNvSpPr>
          <p:nvPr>
            <p:ph idx="1"/>
          </p:nvPr>
        </p:nvSpPr>
        <p:spPr>
          <a:xfrm>
            <a:off x="1306367" y="742514"/>
            <a:ext cx="10871566" cy="3777622"/>
          </a:xfrm>
        </p:spPr>
        <p:txBody>
          <a:bodyPr>
            <a:normAutofit/>
          </a:bodyPr>
          <a:lstStyle/>
          <a:p>
            <a:pPr algn="just"/>
            <a:r>
              <a:rPr lang="uk-UA" sz="2200" dirty="0"/>
              <a:t>Використання технічного текстилю є важливим компонентом у рекультивації територій, які були порушені гірничо-видобувною діяльністю, будівництвом, або іншими діями, що призвели до деградації природних ландшафтів. Технічний текстиль використовується для покращення ґрунтових властивостей, збереження ґрунтової вологості, укріплення схилів, контролю ерозії, та створення умов для успішного засіву рослин.</a:t>
            </a:r>
          </a:p>
        </p:txBody>
      </p:sp>
      <p:pic>
        <p:nvPicPr>
          <p:cNvPr id="4" name="Рисунок 3">
            <a:extLst>
              <a:ext uri="{FF2B5EF4-FFF2-40B4-BE49-F238E27FC236}">
                <a16:creationId xmlns:a16="http://schemas.microsoft.com/office/drawing/2014/main" id="{3034779D-4406-AC1B-21ED-42F88F5EBC29}"/>
              </a:ext>
            </a:extLst>
          </p:cNvPr>
          <p:cNvPicPr>
            <a:picLocks noChangeAspect="1"/>
          </p:cNvPicPr>
          <p:nvPr/>
        </p:nvPicPr>
        <p:blipFill>
          <a:blip r:embed="rId2"/>
          <a:stretch>
            <a:fillRect/>
          </a:stretch>
        </p:blipFill>
        <p:spPr>
          <a:xfrm>
            <a:off x="7891976" y="2991213"/>
            <a:ext cx="3678775" cy="3678775"/>
          </a:xfrm>
          <a:prstGeom prst="rect">
            <a:avLst/>
          </a:prstGeom>
        </p:spPr>
      </p:pic>
      <p:sp>
        <p:nvSpPr>
          <p:cNvPr id="6" name="TextBox 5">
            <a:extLst>
              <a:ext uri="{FF2B5EF4-FFF2-40B4-BE49-F238E27FC236}">
                <a16:creationId xmlns:a16="http://schemas.microsoft.com/office/drawing/2014/main" id="{B8201344-9FE8-5859-1F28-B7EDBC58CF57}"/>
              </a:ext>
            </a:extLst>
          </p:cNvPr>
          <p:cNvSpPr txBox="1"/>
          <p:nvPr/>
        </p:nvSpPr>
        <p:spPr>
          <a:xfrm>
            <a:off x="1233268" y="3245550"/>
            <a:ext cx="6133514" cy="3170099"/>
          </a:xfrm>
          <a:prstGeom prst="rect">
            <a:avLst/>
          </a:prstGeom>
          <a:noFill/>
        </p:spPr>
        <p:txBody>
          <a:bodyPr wrap="square">
            <a:spAutoFit/>
          </a:bodyPr>
          <a:lstStyle/>
          <a:p>
            <a:pPr algn="just"/>
            <a:r>
              <a:rPr lang="uk-UA" sz="2000" b="1" i="1" dirty="0" err="1"/>
              <a:t>Геотекстиль</a:t>
            </a:r>
            <a:r>
              <a:rPr lang="uk-UA" sz="2000" dirty="0"/>
              <a:t> — це спеціальний тип технічного текстилю, який використовується для укріплення ґрунтового покриву і контролю ерозії. </a:t>
            </a:r>
          </a:p>
          <a:p>
            <a:pPr algn="just"/>
            <a:r>
              <a:rPr lang="uk-UA" sz="2000" dirty="0" err="1"/>
              <a:t>Геотекстиль</a:t>
            </a:r>
            <a:r>
              <a:rPr lang="uk-UA" sz="2000" dirty="0"/>
              <a:t> покладається на ґрунтову поверхню для запобігання втрати ґрунту під час дощу або інших природних процесів. Він допомагає зберігати ґрунтову вологу, сприяє рівномірному розподілу води і зменшує вплив вітру на поверхневий шар ґрунту.</a:t>
            </a:r>
          </a:p>
        </p:txBody>
      </p:sp>
    </p:spTree>
    <p:extLst>
      <p:ext uri="{BB962C8B-B14F-4D97-AF65-F5344CB8AC3E}">
        <p14:creationId xmlns:p14="http://schemas.microsoft.com/office/powerpoint/2010/main" val="1877108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C6F29CD-0130-180D-2639-144816E945BA}"/>
              </a:ext>
            </a:extLst>
          </p:cNvPr>
          <p:cNvSpPr>
            <a:spLocks noGrp="1"/>
          </p:cNvSpPr>
          <p:nvPr>
            <p:ph idx="1"/>
          </p:nvPr>
        </p:nvSpPr>
        <p:spPr>
          <a:xfrm>
            <a:off x="604912" y="178191"/>
            <a:ext cx="6246054" cy="3777622"/>
          </a:xfrm>
        </p:spPr>
        <p:txBody>
          <a:bodyPr>
            <a:noAutofit/>
          </a:bodyPr>
          <a:lstStyle/>
          <a:p>
            <a:pPr algn="just"/>
            <a:r>
              <a:rPr lang="uk-UA" sz="2000" b="1" dirty="0" err="1"/>
              <a:t>Георешітки</a:t>
            </a:r>
            <a:r>
              <a:rPr lang="uk-UA" sz="2000" dirty="0"/>
              <a:t> — це ще один тип технічного текстилю, що використовується для укріплення ґрунтових схилів. Вони забезпечують стабільність схилів і перешкоджають зсувам ґрунту. </a:t>
            </a:r>
            <a:r>
              <a:rPr lang="uk-UA" sz="2000" dirty="0" err="1"/>
              <a:t>Георешітки</a:t>
            </a:r>
            <a:r>
              <a:rPr lang="uk-UA" sz="2000" dirty="0"/>
              <a:t> можуть використовуватися як альтернатива традиційному укріпленню схилів з каменю або бетонних конструкцій.</a:t>
            </a:r>
          </a:p>
          <a:p>
            <a:pPr algn="just"/>
            <a:r>
              <a:rPr lang="uk-UA" sz="2000" b="1" dirty="0"/>
              <a:t>Сітки для засіву </a:t>
            </a:r>
            <a:r>
              <a:rPr lang="uk-UA" sz="2000" dirty="0"/>
              <a:t>допомагають забезпечити рівномірний розсіювання насіння і його захист від шкідливих зовнішніх факторів, таких як вітер чи водний потік.</a:t>
            </a:r>
          </a:p>
          <a:p>
            <a:pPr marL="0" indent="0" algn="just">
              <a:buNone/>
            </a:pPr>
            <a:r>
              <a:rPr lang="uk-UA" sz="2000" dirty="0"/>
              <a:t>Використання технічного текстилю в рекультивації дозволяє зменшити негативний вплив на природні екосистеми, забезпечити стійкий захист від ерозії та створити умови для відновлення рослинного покриву. Крім того, використання таких матеріалів може знизити вартість </a:t>
            </a:r>
            <a:r>
              <a:rPr lang="uk-UA" sz="2000" dirty="0" err="1"/>
              <a:t>рекультиваційних</a:t>
            </a:r>
            <a:r>
              <a:rPr lang="uk-UA" sz="2000" dirty="0"/>
              <a:t> робіт та зробити їх більш ефективними та екологічно безпечними.</a:t>
            </a:r>
          </a:p>
        </p:txBody>
      </p:sp>
      <p:pic>
        <p:nvPicPr>
          <p:cNvPr id="4" name="Рисунок 3">
            <a:extLst>
              <a:ext uri="{FF2B5EF4-FFF2-40B4-BE49-F238E27FC236}">
                <a16:creationId xmlns:a16="http://schemas.microsoft.com/office/drawing/2014/main" id="{8FB8CACD-9474-CA6A-4094-1D1F164A4A47}"/>
              </a:ext>
            </a:extLst>
          </p:cNvPr>
          <p:cNvPicPr>
            <a:picLocks noChangeAspect="1"/>
          </p:cNvPicPr>
          <p:nvPr/>
        </p:nvPicPr>
        <p:blipFill>
          <a:blip r:embed="rId2"/>
          <a:stretch>
            <a:fillRect/>
          </a:stretch>
        </p:blipFill>
        <p:spPr>
          <a:xfrm>
            <a:off x="7399605" y="3955813"/>
            <a:ext cx="4421945" cy="3316459"/>
          </a:xfrm>
          <a:prstGeom prst="rect">
            <a:avLst/>
          </a:prstGeom>
        </p:spPr>
      </p:pic>
      <p:pic>
        <p:nvPicPr>
          <p:cNvPr id="5" name="Рисунок 4">
            <a:extLst>
              <a:ext uri="{FF2B5EF4-FFF2-40B4-BE49-F238E27FC236}">
                <a16:creationId xmlns:a16="http://schemas.microsoft.com/office/drawing/2014/main" id="{81AE9B83-B20F-99B9-D14F-BCD9E7B6978B}"/>
              </a:ext>
            </a:extLst>
          </p:cNvPr>
          <p:cNvPicPr>
            <a:picLocks noChangeAspect="1"/>
          </p:cNvPicPr>
          <p:nvPr/>
        </p:nvPicPr>
        <p:blipFill>
          <a:blip r:embed="rId3"/>
          <a:stretch>
            <a:fillRect/>
          </a:stretch>
        </p:blipFill>
        <p:spPr>
          <a:xfrm>
            <a:off x="8318475" y="0"/>
            <a:ext cx="3268613" cy="4324626"/>
          </a:xfrm>
          <a:prstGeom prst="rect">
            <a:avLst/>
          </a:prstGeom>
        </p:spPr>
      </p:pic>
    </p:spTree>
    <p:extLst>
      <p:ext uri="{BB962C8B-B14F-4D97-AF65-F5344CB8AC3E}">
        <p14:creationId xmlns:p14="http://schemas.microsoft.com/office/powerpoint/2010/main" val="3786320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36D17E-C54A-6C58-993A-9FCF21ABC23B}"/>
              </a:ext>
            </a:extLst>
          </p:cNvPr>
          <p:cNvSpPr>
            <a:spLocks noGrp="1"/>
          </p:cNvSpPr>
          <p:nvPr>
            <p:ph type="title"/>
          </p:nvPr>
        </p:nvSpPr>
        <p:spPr>
          <a:xfrm>
            <a:off x="1509712" y="131741"/>
            <a:ext cx="8911687" cy="1280890"/>
          </a:xfrm>
        </p:spPr>
        <p:txBody>
          <a:bodyPr>
            <a:normAutofit/>
          </a:bodyPr>
          <a:lstStyle/>
          <a:p>
            <a:r>
              <a:rPr lang="uk-UA" b="1" dirty="0" err="1"/>
              <a:t>Дронозасів</a:t>
            </a:r>
            <a:br>
              <a:rPr lang="uk-UA" dirty="0"/>
            </a:br>
            <a:endParaRPr lang="uk-UA" dirty="0"/>
          </a:p>
        </p:txBody>
      </p:sp>
      <p:sp>
        <p:nvSpPr>
          <p:cNvPr id="3" name="Объект 2">
            <a:extLst>
              <a:ext uri="{FF2B5EF4-FFF2-40B4-BE49-F238E27FC236}">
                <a16:creationId xmlns:a16="http://schemas.microsoft.com/office/drawing/2014/main" id="{217E1C03-20CB-6519-02A8-141E8802583E}"/>
              </a:ext>
            </a:extLst>
          </p:cNvPr>
          <p:cNvSpPr>
            <a:spLocks noGrp="1"/>
          </p:cNvSpPr>
          <p:nvPr>
            <p:ph idx="1"/>
          </p:nvPr>
        </p:nvSpPr>
        <p:spPr>
          <a:xfrm>
            <a:off x="1638300" y="772186"/>
            <a:ext cx="10347374" cy="3777622"/>
          </a:xfrm>
        </p:spPr>
        <p:txBody>
          <a:bodyPr>
            <a:normAutofit/>
          </a:bodyPr>
          <a:lstStyle/>
          <a:p>
            <a:r>
              <a:rPr lang="uk-UA" sz="2000" dirty="0"/>
              <a:t>Засів трав за допомогою </a:t>
            </a:r>
            <a:r>
              <a:rPr lang="uk-UA" sz="2000" dirty="0" err="1"/>
              <a:t>дронів</a:t>
            </a:r>
            <a:r>
              <a:rPr lang="uk-UA" sz="2000" dirty="0"/>
              <a:t>, також відомий як “</a:t>
            </a:r>
            <a:r>
              <a:rPr lang="uk-UA" sz="2000" dirty="0" err="1"/>
              <a:t>дронозасів</a:t>
            </a:r>
            <a:r>
              <a:rPr lang="uk-UA" sz="2000" dirty="0"/>
              <a:t>”, є одним із новітніх технологічних рішень в сучасній біологічній рекультивації, який дозволяє збільшити ефективність та точність сівби рільницьких культур. Цей метод ґрунтується на використанні безпілотних літальних апаратів, відомих як </a:t>
            </a:r>
            <a:r>
              <a:rPr lang="uk-UA" sz="2000" dirty="0" err="1"/>
              <a:t>дрони</a:t>
            </a:r>
            <a:r>
              <a:rPr lang="uk-UA" sz="2000" dirty="0"/>
              <a:t>, для розподілу насіння на рекультивованих ділянках.</a:t>
            </a:r>
          </a:p>
        </p:txBody>
      </p:sp>
      <p:pic>
        <p:nvPicPr>
          <p:cNvPr id="4" name="Рисунок 3">
            <a:extLst>
              <a:ext uri="{FF2B5EF4-FFF2-40B4-BE49-F238E27FC236}">
                <a16:creationId xmlns:a16="http://schemas.microsoft.com/office/drawing/2014/main" id="{7B40BDEB-543C-444C-16B0-1D8029A19E55}"/>
              </a:ext>
            </a:extLst>
          </p:cNvPr>
          <p:cNvPicPr>
            <a:picLocks noChangeAspect="1"/>
          </p:cNvPicPr>
          <p:nvPr/>
        </p:nvPicPr>
        <p:blipFill>
          <a:blip r:embed="rId2"/>
          <a:stretch>
            <a:fillRect/>
          </a:stretch>
        </p:blipFill>
        <p:spPr>
          <a:xfrm>
            <a:off x="4557931" y="2409832"/>
            <a:ext cx="4389121" cy="4448168"/>
          </a:xfrm>
          <a:prstGeom prst="rect">
            <a:avLst/>
          </a:prstGeom>
        </p:spPr>
      </p:pic>
    </p:spTree>
    <p:extLst>
      <p:ext uri="{BB962C8B-B14F-4D97-AF65-F5344CB8AC3E}">
        <p14:creationId xmlns:p14="http://schemas.microsoft.com/office/powerpoint/2010/main" val="239560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031062-F96E-9401-4104-3D1B2F0F9B5C}"/>
              </a:ext>
            </a:extLst>
          </p:cNvPr>
          <p:cNvSpPr>
            <a:spLocks noGrp="1"/>
          </p:cNvSpPr>
          <p:nvPr>
            <p:ph type="title"/>
          </p:nvPr>
        </p:nvSpPr>
        <p:spPr>
          <a:xfrm>
            <a:off x="1640156" y="0"/>
            <a:ext cx="8911687" cy="1280890"/>
          </a:xfrm>
        </p:spPr>
        <p:txBody>
          <a:bodyPr>
            <a:normAutofit fontScale="90000"/>
          </a:bodyPr>
          <a:lstStyle/>
          <a:p>
            <a:r>
              <a:rPr lang="ru-RU" dirty="0" err="1"/>
              <a:t>Основні</a:t>
            </a:r>
            <a:r>
              <a:rPr lang="ru-RU" dirty="0"/>
              <a:t> </a:t>
            </a:r>
            <a:r>
              <a:rPr lang="ru-RU" dirty="0" err="1"/>
              <a:t>переваги</a:t>
            </a:r>
            <a:r>
              <a:rPr lang="ru-RU" dirty="0"/>
              <a:t> </a:t>
            </a:r>
            <a:r>
              <a:rPr lang="ru-RU" dirty="0" err="1"/>
              <a:t>засіву</a:t>
            </a:r>
            <a:r>
              <a:rPr lang="ru-RU" dirty="0"/>
              <a:t> за </a:t>
            </a:r>
            <a:r>
              <a:rPr lang="ru-RU" dirty="0" err="1"/>
              <a:t>допомогою</a:t>
            </a:r>
            <a:r>
              <a:rPr lang="ru-RU" dirty="0"/>
              <a:t> </a:t>
            </a:r>
            <a:r>
              <a:rPr lang="ru-RU" dirty="0" err="1"/>
              <a:t>дронів</a:t>
            </a:r>
            <a:r>
              <a:rPr lang="ru-RU" dirty="0"/>
              <a:t> </a:t>
            </a:r>
            <a:r>
              <a:rPr lang="ru-RU" dirty="0" err="1"/>
              <a:t>включають</a:t>
            </a:r>
            <a:r>
              <a:rPr lang="ru-RU" dirty="0"/>
              <a:t>:</a:t>
            </a:r>
            <a:br>
              <a:rPr lang="ru-RU" dirty="0"/>
            </a:br>
            <a:endParaRPr lang="uk-UA" dirty="0"/>
          </a:p>
        </p:txBody>
      </p:sp>
      <p:sp>
        <p:nvSpPr>
          <p:cNvPr id="3" name="Объект 2">
            <a:extLst>
              <a:ext uri="{FF2B5EF4-FFF2-40B4-BE49-F238E27FC236}">
                <a16:creationId xmlns:a16="http://schemas.microsoft.com/office/drawing/2014/main" id="{525CF0CD-6A9C-B050-3F26-3BE119688543}"/>
              </a:ext>
            </a:extLst>
          </p:cNvPr>
          <p:cNvSpPr>
            <a:spLocks noGrp="1"/>
          </p:cNvSpPr>
          <p:nvPr>
            <p:ph idx="1"/>
          </p:nvPr>
        </p:nvSpPr>
        <p:spPr>
          <a:xfrm>
            <a:off x="717452" y="1036319"/>
            <a:ext cx="11141613" cy="3777622"/>
          </a:xfrm>
        </p:spPr>
        <p:txBody>
          <a:bodyPr>
            <a:noAutofit/>
          </a:bodyPr>
          <a:lstStyle/>
          <a:p>
            <a:r>
              <a:rPr lang="en-GB" dirty="0"/>
              <a:t> </a:t>
            </a:r>
            <a:r>
              <a:rPr lang="uk-UA" b="1" i="1" dirty="0"/>
              <a:t>Точність. </a:t>
            </a:r>
            <a:r>
              <a:rPr lang="uk-UA" dirty="0" err="1"/>
              <a:t>Дрони</a:t>
            </a:r>
            <a:r>
              <a:rPr lang="uk-UA" dirty="0"/>
              <a:t> обладнані спеціальними сенсорами та камерами, що дозволяє їм визначати оптимальну густоту засіву та розподіл насіння на полі. Це дозволяє уникнути пересіву або недосіву, що може збільшити врожайність та знизити затрати на насіння.</a:t>
            </a:r>
          </a:p>
          <a:p>
            <a:r>
              <a:rPr lang="uk-UA" b="1" i="1" dirty="0"/>
              <a:t>Економія часу і ресурсів. </a:t>
            </a:r>
            <a:r>
              <a:rPr lang="uk-UA" dirty="0"/>
              <a:t>Засів за допомогою </a:t>
            </a:r>
            <a:r>
              <a:rPr lang="uk-UA" dirty="0" err="1"/>
              <a:t>дронів</a:t>
            </a:r>
            <a:r>
              <a:rPr lang="uk-UA" dirty="0"/>
              <a:t> дозволяє значно скоротити час, який потрібно для проведення сівби на великих територіях. Він також зменшує потребу в ручній праці та механізації, знижуючи витрати на зарплату та паливо.</a:t>
            </a:r>
          </a:p>
          <a:p>
            <a:r>
              <a:rPr lang="uk-UA" b="1" i="1" dirty="0"/>
              <a:t>Збільшення врожайності. </a:t>
            </a:r>
            <a:r>
              <a:rPr lang="uk-UA" dirty="0"/>
              <a:t>Завдяки більш точному розподілу насіння і оптимальним умовам для зростання рослин, </a:t>
            </a:r>
            <a:r>
              <a:rPr lang="uk-UA" dirty="0" err="1"/>
              <a:t>дроновий</a:t>
            </a:r>
            <a:r>
              <a:rPr lang="uk-UA" dirty="0"/>
              <a:t> засів може покращити врожайність культурних рослин.</a:t>
            </a:r>
          </a:p>
          <a:p>
            <a:r>
              <a:rPr lang="uk-UA" b="1" i="1" dirty="0" err="1"/>
              <a:t>Адаптабельність</a:t>
            </a:r>
            <a:r>
              <a:rPr lang="uk-UA" b="1" i="1" dirty="0"/>
              <a:t>. </a:t>
            </a:r>
            <a:r>
              <a:rPr lang="uk-UA" dirty="0" err="1"/>
              <a:t>Дроновий</a:t>
            </a:r>
            <a:r>
              <a:rPr lang="uk-UA" dirty="0"/>
              <a:t> засів може бути використаний для різних типів культурних рослин та на різних типах ґрунтів. Він також може бути успішно застосований на нерівних або важкодоступних ділянках.</a:t>
            </a:r>
          </a:p>
          <a:p>
            <a:r>
              <a:rPr lang="uk-UA" b="1" i="1" dirty="0"/>
              <a:t>Зменшення негативного впливу на ґрунт. </a:t>
            </a:r>
            <a:r>
              <a:rPr lang="uk-UA" dirty="0"/>
              <a:t>Порівняно з традиційним засівом, </a:t>
            </a:r>
            <a:r>
              <a:rPr lang="uk-UA" dirty="0" err="1"/>
              <a:t>дроновий</a:t>
            </a:r>
            <a:r>
              <a:rPr lang="uk-UA" dirty="0"/>
              <a:t> засів може допомогти уникнути </a:t>
            </a:r>
            <a:r>
              <a:rPr lang="uk-UA" dirty="0" err="1"/>
              <a:t>компактації</a:t>
            </a:r>
            <a:r>
              <a:rPr lang="uk-UA" dirty="0"/>
              <a:t> ґрунту, оскільки </a:t>
            </a:r>
            <a:r>
              <a:rPr lang="uk-UA" dirty="0" err="1"/>
              <a:t>дрони</a:t>
            </a:r>
            <a:r>
              <a:rPr lang="uk-UA" dirty="0"/>
              <a:t> не потребують проходити прямо по оброблюваних ділянках.</a:t>
            </a:r>
          </a:p>
          <a:p>
            <a:pPr marL="0" indent="0">
              <a:buNone/>
            </a:pPr>
            <a:r>
              <a:rPr lang="uk-UA" dirty="0"/>
              <a:t>Щоб здійснити </a:t>
            </a:r>
            <a:r>
              <a:rPr lang="uk-UA" dirty="0" err="1"/>
              <a:t>дроновий</a:t>
            </a:r>
            <a:r>
              <a:rPr lang="uk-UA" dirty="0"/>
              <a:t> засів, використовуються спеціальні пристрої для розподілу насіння, які закріплюються на </a:t>
            </a:r>
            <a:r>
              <a:rPr lang="uk-UA" dirty="0" err="1"/>
              <a:t>дроні</a:t>
            </a:r>
            <a:r>
              <a:rPr lang="uk-UA" dirty="0"/>
              <a:t>. При польоті над полем </a:t>
            </a:r>
            <a:r>
              <a:rPr lang="uk-UA" dirty="0" err="1"/>
              <a:t>дрон</a:t>
            </a:r>
            <a:r>
              <a:rPr lang="uk-UA" dirty="0"/>
              <a:t> рівномірно розсіває насіння, враховуючи передбачені параметри, такі як густота посіву, тип культури та характеристики ґрунту.</a:t>
            </a:r>
          </a:p>
        </p:txBody>
      </p:sp>
    </p:spTree>
    <p:extLst>
      <p:ext uri="{BB962C8B-B14F-4D97-AF65-F5344CB8AC3E}">
        <p14:creationId xmlns:p14="http://schemas.microsoft.com/office/powerpoint/2010/main" val="3045501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BBE78B-7D97-DA60-04B4-617CD461FC0B}"/>
              </a:ext>
            </a:extLst>
          </p:cNvPr>
          <p:cNvSpPr>
            <a:spLocks noGrp="1"/>
          </p:cNvSpPr>
          <p:nvPr>
            <p:ph type="title"/>
          </p:nvPr>
        </p:nvSpPr>
        <p:spPr>
          <a:xfrm>
            <a:off x="1861405" y="173944"/>
            <a:ext cx="8911687" cy="1280890"/>
          </a:xfrm>
        </p:spPr>
        <p:txBody>
          <a:bodyPr>
            <a:normAutofit/>
          </a:bodyPr>
          <a:lstStyle/>
          <a:p>
            <a:r>
              <a:rPr lang="uk-UA" sz="2800" b="1" dirty="0"/>
              <a:t>Гідрофільні гелі</a:t>
            </a:r>
            <a:br>
              <a:rPr lang="uk-UA" sz="2800" b="1" dirty="0"/>
            </a:br>
            <a:endParaRPr lang="uk-UA" sz="2800" b="1" dirty="0"/>
          </a:p>
        </p:txBody>
      </p:sp>
      <p:sp>
        <p:nvSpPr>
          <p:cNvPr id="3" name="Объект 2">
            <a:extLst>
              <a:ext uri="{FF2B5EF4-FFF2-40B4-BE49-F238E27FC236}">
                <a16:creationId xmlns:a16="http://schemas.microsoft.com/office/drawing/2014/main" id="{0261DDBF-AC58-7652-74C1-D12DFB2EDB93}"/>
              </a:ext>
            </a:extLst>
          </p:cNvPr>
          <p:cNvSpPr>
            <a:spLocks noGrp="1"/>
          </p:cNvSpPr>
          <p:nvPr>
            <p:ph idx="1"/>
          </p:nvPr>
        </p:nvSpPr>
        <p:spPr>
          <a:xfrm>
            <a:off x="1041009" y="814389"/>
            <a:ext cx="11012243" cy="3777622"/>
          </a:xfrm>
        </p:spPr>
        <p:txBody>
          <a:bodyPr>
            <a:noAutofit/>
          </a:bodyPr>
          <a:lstStyle/>
          <a:p>
            <a:r>
              <a:rPr lang="uk-UA" sz="2000" dirty="0"/>
              <a:t>У сфері укріплення ґрунту, гідрофільні гелі використовують для стабілізації і покращення механічних властивостей </a:t>
            </a:r>
            <a:r>
              <a:rPr lang="uk-UA" sz="2000" dirty="0" err="1"/>
              <a:t>грунтового</a:t>
            </a:r>
            <a:r>
              <a:rPr lang="uk-UA" sz="2000" dirty="0"/>
              <a:t> покриву. Зазвичай, ці гелі використовують у вигляді розчинів або </a:t>
            </a:r>
            <a:r>
              <a:rPr lang="uk-UA" sz="2000" dirty="0" err="1"/>
              <a:t>гелевих</a:t>
            </a:r>
            <a:r>
              <a:rPr lang="uk-UA" sz="2000" dirty="0"/>
              <a:t> матриць, які наносять на поверхню ґрунту або вприскують у його глибину. Після контакту з вологою </a:t>
            </a:r>
            <a:r>
              <a:rPr lang="uk-UA" sz="2000" dirty="0" err="1"/>
              <a:t>грунту</a:t>
            </a:r>
            <a:r>
              <a:rPr lang="uk-UA" sz="2000" dirty="0"/>
              <a:t>, гелі набувають </a:t>
            </a:r>
            <a:r>
              <a:rPr lang="uk-UA" sz="2000" dirty="0" err="1"/>
              <a:t>гелеподібної</a:t>
            </a:r>
            <a:r>
              <a:rPr lang="uk-UA" sz="2000" dirty="0"/>
              <a:t> консистенції і утворюють тривалий захисний шар навколо ґрунтових частинок.</a:t>
            </a:r>
          </a:p>
          <a:p>
            <a:pPr marL="0" indent="0">
              <a:buNone/>
            </a:pPr>
            <a:r>
              <a:rPr lang="uk-UA" sz="2000" b="1" i="1" u="sng" dirty="0"/>
              <a:t>Основні переваги використання гідрофільних гелів у укріпленні ґрунту включають</a:t>
            </a:r>
            <a:r>
              <a:rPr lang="uk-UA" sz="2000" dirty="0"/>
              <a:t>:</a:t>
            </a:r>
          </a:p>
          <a:p>
            <a:r>
              <a:rPr lang="uk-UA" sz="2000" dirty="0"/>
              <a:t>Гідрофільні гелі можуть значно покращити міцність ґрунту, утворюючи міцний каркас навколо його частинок і запобігають його руйнуванню під впливом води та інших негативних факторів.</a:t>
            </a:r>
          </a:p>
          <a:p>
            <a:r>
              <a:rPr lang="uk-UA" sz="2000" dirty="0"/>
              <a:t>Застосування гідрофільних гелів допомагає запобігти ерозії ґрунту, особливо на крутих схилах та в районах зі збільшеним навантаженням води.</a:t>
            </a:r>
          </a:p>
          <a:p>
            <a:r>
              <a:rPr lang="uk-UA" sz="2000" dirty="0"/>
              <a:t>Гелі сприяють утворенню бар’єрного шару, який запобігає проникненню води на значну глибину, тим самим знижуючи ризик поверхневої заболоченості і підтоплення.</a:t>
            </a:r>
          </a:p>
          <a:p>
            <a:r>
              <a:rPr lang="uk-UA" sz="2000" dirty="0"/>
              <a:t>Гідрофільні гелі зазвичай є екологічно безпечними матеріалами, що не мають шкідливого впливу на ґрунтову флору і фауну.</a:t>
            </a:r>
          </a:p>
        </p:txBody>
      </p:sp>
    </p:spTree>
    <p:extLst>
      <p:ext uri="{BB962C8B-B14F-4D97-AF65-F5344CB8AC3E}">
        <p14:creationId xmlns:p14="http://schemas.microsoft.com/office/powerpoint/2010/main" val="334682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5FF205-859C-C2AF-34FF-E43E0ECC96AC}"/>
              </a:ext>
            </a:extLst>
          </p:cNvPr>
          <p:cNvSpPr>
            <a:spLocks noGrp="1"/>
          </p:cNvSpPr>
          <p:nvPr>
            <p:ph type="title"/>
          </p:nvPr>
        </p:nvSpPr>
        <p:spPr>
          <a:xfrm>
            <a:off x="2100556" y="160486"/>
            <a:ext cx="8911687" cy="1280890"/>
          </a:xfrm>
        </p:spPr>
        <p:txBody>
          <a:bodyPr/>
          <a:lstStyle/>
          <a:p>
            <a:r>
              <a:rPr lang="uk-UA" b="1" dirty="0"/>
              <a:t>Порушення ІІ ступеня </a:t>
            </a:r>
          </a:p>
        </p:txBody>
      </p:sp>
      <p:sp>
        <p:nvSpPr>
          <p:cNvPr id="3" name="Объект 2">
            <a:extLst>
              <a:ext uri="{FF2B5EF4-FFF2-40B4-BE49-F238E27FC236}">
                <a16:creationId xmlns:a16="http://schemas.microsoft.com/office/drawing/2014/main" id="{2C4FA7FA-11A2-C5B7-3926-BAB9438F58ED}"/>
              </a:ext>
            </a:extLst>
          </p:cNvPr>
          <p:cNvSpPr>
            <a:spLocks noGrp="1"/>
          </p:cNvSpPr>
          <p:nvPr>
            <p:ph idx="1"/>
          </p:nvPr>
        </p:nvSpPr>
        <p:spPr>
          <a:xfrm>
            <a:off x="787791" y="800931"/>
            <a:ext cx="10634649" cy="3777622"/>
          </a:xfrm>
        </p:spPr>
        <p:txBody>
          <a:bodyPr>
            <a:normAutofit/>
          </a:bodyPr>
          <a:lstStyle/>
          <a:p>
            <a:pPr marL="0" indent="0" algn="just">
              <a:buNone/>
            </a:pPr>
            <a:r>
              <a:rPr lang="uk-UA" sz="2400" dirty="0"/>
              <a:t>характеризуються значним впливом природно-антропогенних або антропогенних чинників, що призводить до суттєвої зміни рослинного покриву, фізико-механічних та фізико-хімічних властивостей ґрунтового покриву, але без деформації порушеної земної поверхні. При цьому ступені порушення найбільш прийнятними заходами щодо відновлення земель техногенного типу є їхня консервація, трансформація земель шляхом тимчасової їх реабілітації.</a:t>
            </a:r>
          </a:p>
        </p:txBody>
      </p:sp>
      <p:pic>
        <p:nvPicPr>
          <p:cNvPr id="4" name="Рисунок 3">
            <a:extLst>
              <a:ext uri="{FF2B5EF4-FFF2-40B4-BE49-F238E27FC236}">
                <a16:creationId xmlns:a16="http://schemas.microsoft.com/office/drawing/2014/main" id="{59E9EA71-4534-3A6F-3447-5114E0A32392}"/>
              </a:ext>
            </a:extLst>
          </p:cNvPr>
          <p:cNvPicPr>
            <a:picLocks noChangeAspect="1"/>
          </p:cNvPicPr>
          <p:nvPr/>
        </p:nvPicPr>
        <p:blipFill>
          <a:blip r:embed="rId2"/>
          <a:stretch>
            <a:fillRect/>
          </a:stretch>
        </p:blipFill>
        <p:spPr>
          <a:xfrm>
            <a:off x="5641145" y="3404216"/>
            <a:ext cx="4902664" cy="3629563"/>
          </a:xfrm>
          <a:prstGeom prst="rect">
            <a:avLst/>
          </a:prstGeom>
        </p:spPr>
      </p:pic>
    </p:spTree>
    <p:extLst>
      <p:ext uri="{BB962C8B-B14F-4D97-AF65-F5344CB8AC3E}">
        <p14:creationId xmlns:p14="http://schemas.microsoft.com/office/powerpoint/2010/main" val="2801136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941D6D-7F04-E2FF-998F-2A5E7E985285}"/>
              </a:ext>
            </a:extLst>
          </p:cNvPr>
          <p:cNvSpPr>
            <a:spLocks noGrp="1"/>
          </p:cNvSpPr>
          <p:nvPr>
            <p:ph type="title"/>
          </p:nvPr>
        </p:nvSpPr>
        <p:spPr>
          <a:xfrm>
            <a:off x="1631852" y="144438"/>
            <a:ext cx="9816489" cy="1280890"/>
          </a:xfrm>
        </p:spPr>
        <p:txBody>
          <a:bodyPr>
            <a:noAutofit/>
          </a:bodyPr>
          <a:lstStyle/>
          <a:p>
            <a:pPr algn="just"/>
            <a:r>
              <a:rPr lang="uk-UA" sz="2800" b="1" dirty="0"/>
              <a:t>Порушені землі </a:t>
            </a:r>
            <a:r>
              <a:rPr lang="uk-UA" sz="2800" dirty="0"/>
              <a:t>-- це землі, що втратили первісну господарську та екологічну цінність через порушення ґрунтового покриву внаслідок виробничої діяльності людини або дії природних явищ і є джерелом негативного впливу на навколишнє середовище </a:t>
            </a:r>
          </a:p>
        </p:txBody>
      </p:sp>
      <p:pic>
        <p:nvPicPr>
          <p:cNvPr id="4" name="Объект 3">
            <a:extLst>
              <a:ext uri="{FF2B5EF4-FFF2-40B4-BE49-F238E27FC236}">
                <a16:creationId xmlns:a16="http://schemas.microsoft.com/office/drawing/2014/main" id="{13FD1DF5-B744-2F37-4326-1B64C86B0562}"/>
              </a:ext>
            </a:extLst>
          </p:cNvPr>
          <p:cNvPicPr>
            <a:picLocks noGrp="1" noChangeAspect="1"/>
          </p:cNvPicPr>
          <p:nvPr>
            <p:ph idx="1"/>
          </p:nvPr>
        </p:nvPicPr>
        <p:blipFill>
          <a:blip r:embed="rId2"/>
          <a:stretch>
            <a:fillRect/>
          </a:stretch>
        </p:blipFill>
        <p:spPr>
          <a:xfrm>
            <a:off x="2495396" y="2405575"/>
            <a:ext cx="6892779" cy="4307987"/>
          </a:xfrm>
          <a:prstGeom prst="rect">
            <a:avLst/>
          </a:prstGeom>
        </p:spPr>
      </p:pic>
    </p:spTree>
    <p:extLst>
      <p:ext uri="{BB962C8B-B14F-4D97-AF65-F5344CB8AC3E}">
        <p14:creationId xmlns:p14="http://schemas.microsoft.com/office/powerpoint/2010/main" val="1672659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5111F7-0902-AC1D-9C99-B36DE2EA0561}"/>
              </a:ext>
            </a:extLst>
          </p:cNvPr>
          <p:cNvSpPr>
            <a:spLocks noGrp="1"/>
          </p:cNvSpPr>
          <p:nvPr>
            <p:ph type="title"/>
          </p:nvPr>
        </p:nvSpPr>
        <p:spPr>
          <a:xfrm>
            <a:off x="1640156" y="306333"/>
            <a:ext cx="8911687" cy="1280890"/>
          </a:xfrm>
        </p:spPr>
        <p:txBody>
          <a:bodyPr>
            <a:normAutofit fontScale="90000"/>
          </a:bodyPr>
          <a:lstStyle/>
          <a:p>
            <a:r>
              <a:rPr lang="ru-RU" dirty="0" err="1"/>
              <a:t>Розрізняють</a:t>
            </a:r>
            <a:r>
              <a:rPr lang="ru-RU" dirty="0"/>
              <a:t> </a:t>
            </a:r>
            <a:r>
              <a:rPr lang="ru-RU" dirty="0" err="1"/>
              <a:t>групи</a:t>
            </a:r>
            <a:r>
              <a:rPr lang="ru-RU" dirty="0"/>
              <a:t> </a:t>
            </a:r>
            <a:r>
              <a:rPr lang="ru-RU" dirty="0" err="1"/>
              <a:t>чинників</a:t>
            </a:r>
            <a:r>
              <a:rPr lang="ru-RU" dirty="0"/>
              <a:t>, </a:t>
            </a:r>
            <a:r>
              <a:rPr lang="ru-RU" dirty="0" err="1"/>
              <a:t>які</a:t>
            </a:r>
            <a:r>
              <a:rPr lang="ru-RU" dirty="0"/>
              <a:t> </a:t>
            </a:r>
            <a:r>
              <a:rPr lang="ru-RU" dirty="0" err="1"/>
              <a:t>спричиняють</a:t>
            </a:r>
            <a:r>
              <a:rPr lang="ru-RU" dirty="0"/>
              <a:t> </a:t>
            </a:r>
            <a:r>
              <a:rPr lang="ru-RU" dirty="0" err="1"/>
              <a:t>утворення</a:t>
            </a:r>
            <a:r>
              <a:rPr lang="ru-RU" dirty="0"/>
              <a:t> </a:t>
            </a:r>
            <a:r>
              <a:rPr lang="ru-RU" dirty="0" err="1"/>
              <a:t>порушених</a:t>
            </a:r>
            <a:r>
              <a:rPr lang="ru-RU" dirty="0"/>
              <a:t> земель:</a:t>
            </a:r>
            <a:br>
              <a:rPr lang="ru-RU" dirty="0"/>
            </a:br>
            <a:endParaRPr lang="uk-UA" dirty="0"/>
          </a:p>
        </p:txBody>
      </p:sp>
      <p:sp>
        <p:nvSpPr>
          <p:cNvPr id="3" name="Объект 2">
            <a:extLst>
              <a:ext uri="{FF2B5EF4-FFF2-40B4-BE49-F238E27FC236}">
                <a16:creationId xmlns:a16="http://schemas.microsoft.com/office/drawing/2014/main" id="{FE24BADF-A354-CF56-7D6B-6035019F5A4E}"/>
              </a:ext>
            </a:extLst>
          </p:cNvPr>
          <p:cNvSpPr>
            <a:spLocks noGrp="1"/>
          </p:cNvSpPr>
          <p:nvPr>
            <p:ph idx="1"/>
          </p:nvPr>
        </p:nvSpPr>
        <p:spPr>
          <a:xfrm>
            <a:off x="745588" y="1540189"/>
            <a:ext cx="11127544" cy="3777622"/>
          </a:xfrm>
        </p:spPr>
        <p:txBody>
          <a:bodyPr>
            <a:noAutofit/>
          </a:bodyPr>
          <a:lstStyle/>
          <a:p>
            <a:pPr algn="just"/>
            <a:r>
              <a:rPr lang="uk-UA" sz="2000" dirty="0"/>
              <a:t>підземне добування корисних копалин або вилучення їх за допомогою буріння;</a:t>
            </a:r>
          </a:p>
          <a:p>
            <a:pPr algn="just"/>
            <a:r>
              <a:rPr lang="uk-UA" sz="2000" dirty="0"/>
              <a:t>наземне (відкрите) добування корисних копалин;</a:t>
            </a:r>
          </a:p>
          <a:p>
            <a:pPr algn="just"/>
            <a:r>
              <a:rPr lang="uk-UA" sz="2000" dirty="0"/>
              <a:t>збагачення корисних копалин; різні види промислової та транспортної діяльності.</a:t>
            </a:r>
          </a:p>
          <a:p>
            <a:pPr marL="0" indent="0" algn="just">
              <a:buNone/>
            </a:pPr>
            <a:r>
              <a:rPr lang="uk-UA" sz="2000" dirty="0"/>
              <a:t>Крім названих, розрізняють й інші види порушених земель, що стають об’єктами рекультивації:</a:t>
            </a:r>
          </a:p>
          <a:p>
            <a:pPr algn="just"/>
            <a:r>
              <a:rPr lang="uk-UA" sz="2000" dirty="0"/>
              <a:t>території складування міських і промислових відходів (золо- і </a:t>
            </a:r>
            <a:r>
              <a:rPr lang="uk-UA" sz="2000" dirty="0" err="1"/>
              <a:t>шлаковідвали</a:t>
            </a:r>
            <a:r>
              <a:rPr lang="uk-UA" sz="2000" dirty="0"/>
              <a:t>) та ін.;</a:t>
            </a:r>
          </a:p>
          <a:p>
            <a:pPr algn="just"/>
            <a:r>
              <a:rPr lang="uk-UA" sz="2000" dirty="0"/>
              <a:t>насип при ліквідації транспортних шляхів;</a:t>
            </a:r>
          </a:p>
          <a:p>
            <a:pPr algn="just"/>
            <a:r>
              <a:rPr lang="uk-UA" sz="2000" dirty="0"/>
              <a:t>дамби при ліквідації гідроспоруд;</a:t>
            </a:r>
          </a:p>
          <a:p>
            <a:pPr algn="just"/>
            <a:r>
              <a:rPr lang="uk-UA" sz="2000" dirty="0"/>
              <a:t>кавальєри уздовж осушувальної і водопровідної мережі каналів та </a:t>
            </a:r>
            <a:r>
              <a:rPr lang="uk-UA" sz="2000" dirty="0" err="1"/>
              <a:t>русел</a:t>
            </a:r>
            <a:r>
              <a:rPr lang="uk-UA" sz="2000" dirty="0"/>
              <a:t> рік, що виправляються;</a:t>
            </a:r>
          </a:p>
          <a:p>
            <a:pPr algn="just"/>
            <a:r>
              <a:rPr lang="uk-UA" sz="2000" dirty="0"/>
              <a:t>траншеї при проведенні різного роду будівельних робіт;</a:t>
            </a:r>
          </a:p>
          <a:p>
            <a:pPr algn="just"/>
            <a:r>
              <a:rPr lang="uk-UA" sz="2000" b="1" dirty="0"/>
              <a:t>військові дії.</a:t>
            </a:r>
          </a:p>
          <a:p>
            <a:pPr algn="just"/>
            <a:endParaRPr lang="uk-UA" sz="2000" dirty="0"/>
          </a:p>
        </p:txBody>
      </p:sp>
    </p:spTree>
    <p:extLst>
      <p:ext uri="{BB962C8B-B14F-4D97-AF65-F5344CB8AC3E}">
        <p14:creationId xmlns:p14="http://schemas.microsoft.com/office/powerpoint/2010/main" val="2305036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56BADE-B18F-026B-3075-F3C030F22742}"/>
              </a:ext>
            </a:extLst>
          </p:cNvPr>
          <p:cNvSpPr>
            <a:spLocks noGrp="1"/>
          </p:cNvSpPr>
          <p:nvPr>
            <p:ph type="title"/>
          </p:nvPr>
        </p:nvSpPr>
        <p:spPr>
          <a:xfrm>
            <a:off x="1603717" y="188011"/>
            <a:ext cx="9900895" cy="1280890"/>
          </a:xfrm>
        </p:spPr>
        <p:txBody>
          <a:bodyPr>
            <a:normAutofit fontScale="90000"/>
          </a:bodyPr>
          <a:lstStyle/>
          <a:p>
            <a:r>
              <a:rPr lang="uk-UA" dirty="0"/>
              <a:t>Порушені землі класифікують також залежно від стану на них родючого шару ґрунту: </a:t>
            </a:r>
            <a:br>
              <a:rPr lang="uk-UA" dirty="0"/>
            </a:br>
            <a:endParaRPr lang="uk-UA" dirty="0"/>
          </a:p>
        </p:txBody>
      </p:sp>
      <p:sp>
        <p:nvSpPr>
          <p:cNvPr id="3" name="Объект 2">
            <a:extLst>
              <a:ext uri="{FF2B5EF4-FFF2-40B4-BE49-F238E27FC236}">
                <a16:creationId xmlns:a16="http://schemas.microsoft.com/office/drawing/2014/main" id="{5C48AFBD-A2AB-0D9B-3F8B-DB0E32A240D3}"/>
              </a:ext>
            </a:extLst>
          </p:cNvPr>
          <p:cNvSpPr>
            <a:spLocks noGrp="1"/>
          </p:cNvSpPr>
          <p:nvPr>
            <p:ph idx="1"/>
          </p:nvPr>
        </p:nvSpPr>
        <p:spPr>
          <a:xfrm>
            <a:off x="263354" y="1342292"/>
            <a:ext cx="10324929" cy="3777622"/>
          </a:xfrm>
        </p:spPr>
        <p:txBody>
          <a:bodyPr>
            <a:normAutofit/>
          </a:bodyPr>
          <a:lstStyle/>
          <a:p>
            <a:r>
              <a:rPr lang="uk-UA" sz="2000" dirty="0"/>
              <a:t>знятий повністю;</a:t>
            </a:r>
          </a:p>
          <a:p>
            <a:r>
              <a:rPr lang="uk-UA" sz="2000" dirty="0"/>
              <a:t>знятий на 50% і більш товщини та перемішаний з неродючою породою яка залягає нижче;</a:t>
            </a:r>
          </a:p>
          <a:p>
            <a:r>
              <a:rPr lang="uk-UA" sz="2000" dirty="0"/>
              <a:t>похований під неродючою породою на глибину 20 см і більше;</a:t>
            </a:r>
          </a:p>
          <a:p>
            <a:r>
              <a:rPr lang="uk-UA" sz="2000" dirty="0"/>
              <a:t>забруднений нафтопродуктами.</a:t>
            </a:r>
          </a:p>
          <a:p>
            <a:endParaRPr lang="uk-UA" sz="2000" dirty="0"/>
          </a:p>
        </p:txBody>
      </p:sp>
      <p:pic>
        <p:nvPicPr>
          <p:cNvPr id="4" name="Рисунок 3">
            <a:extLst>
              <a:ext uri="{FF2B5EF4-FFF2-40B4-BE49-F238E27FC236}">
                <a16:creationId xmlns:a16="http://schemas.microsoft.com/office/drawing/2014/main" id="{1B485053-61EB-2AF1-00F0-754DCFD3555F}"/>
              </a:ext>
            </a:extLst>
          </p:cNvPr>
          <p:cNvPicPr>
            <a:picLocks noChangeAspect="1"/>
          </p:cNvPicPr>
          <p:nvPr/>
        </p:nvPicPr>
        <p:blipFill>
          <a:blip r:embed="rId2"/>
          <a:stretch>
            <a:fillRect/>
          </a:stretch>
        </p:blipFill>
        <p:spPr>
          <a:xfrm>
            <a:off x="5340301" y="2883016"/>
            <a:ext cx="6851699" cy="3974984"/>
          </a:xfrm>
          <a:prstGeom prst="rect">
            <a:avLst/>
          </a:prstGeom>
        </p:spPr>
      </p:pic>
    </p:spTree>
    <p:extLst>
      <p:ext uri="{BB962C8B-B14F-4D97-AF65-F5344CB8AC3E}">
        <p14:creationId xmlns:p14="http://schemas.microsoft.com/office/powerpoint/2010/main" val="1604156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ADCF9E9-D9C9-3059-F44E-97DA709D9D07}"/>
              </a:ext>
            </a:extLst>
          </p:cNvPr>
          <p:cNvPicPr>
            <a:picLocks noChangeAspect="1"/>
          </p:cNvPicPr>
          <p:nvPr/>
        </p:nvPicPr>
        <p:blipFill>
          <a:blip r:embed="rId2"/>
          <a:stretch>
            <a:fillRect/>
          </a:stretch>
        </p:blipFill>
        <p:spPr>
          <a:xfrm>
            <a:off x="3094893" y="69583"/>
            <a:ext cx="6508194" cy="6788417"/>
          </a:xfrm>
          <a:prstGeom prst="rect">
            <a:avLst/>
          </a:prstGeom>
        </p:spPr>
      </p:pic>
    </p:spTree>
    <p:extLst>
      <p:ext uri="{BB962C8B-B14F-4D97-AF65-F5344CB8AC3E}">
        <p14:creationId xmlns:p14="http://schemas.microsoft.com/office/powerpoint/2010/main" val="156447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1CE412-838B-9F83-D14A-14278F33C819}"/>
              </a:ext>
            </a:extLst>
          </p:cNvPr>
          <p:cNvSpPr>
            <a:spLocks noGrp="1"/>
          </p:cNvSpPr>
          <p:nvPr>
            <p:ph type="title"/>
          </p:nvPr>
        </p:nvSpPr>
        <p:spPr>
          <a:xfrm>
            <a:off x="1800666" y="306333"/>
            <a:ext cx="9957166" cy="1280890"/>
          </a:xfrm>
        </p:spPr>
        <p:txBody>
          <a:bodyPr>
            <a:noAutofit/>
          </a:bodyPr>
          <a:lstStyle/>
          <a:p>
            <a:r>
              <a:rPr lang="ru-RU" sz="2800" b="1" dirty="0"/>
              <a:t>За характером умов, </a:t>
            </a:r>
            <a:r>
              <a:rPr lang="ru-RU" sz="2800" b="1" dirty="0" err="1"/>
              <a:t>що</a:t>
            </a:r>
            <a:r>
              <a:rPr lang="ru-RU" sz="2800" b="1" dirty="0"/>
              <a:t> </a:t>
            </a:r>
            <a:r>
              <a:rPr lang="ru-RU" sz="2800" b="1" dirty="0" err="1"/>
              <a:t>спричиняють</a:t>
            </a:r>
            <a:r>
              <a:rPr lang="ru-RU" sz="2800" b="1" dirty="0"/>
              <a:t> </a:t>
            </a:r>
            <a:r>
              <a:rPr lang="ru-RU" sz="2800" b="1" dirty="0" err="1"/>
              <a:t>формування</a:t>
            </a:r>
            <a:r>
              <a:rPr lang="ru-RU" sz="2800" b="1" dirty="0"/>
              <a:t> </a:t>
            </a:r>
            <a:r>
              <a:rPr lang="ru-RU" sz="2800" b="1" dirty="0" err="1"/>
              <a:t>порушених</a:t>
            </a:r>
            <a:r>
              <a:rPr lang="ru-RU" sz="2800" b="1" dirty="0"/>
              <a:t> земель, </a:t>
            </a:r>
            <a:r>
              <a:rPr lang="ru-RU" sz="2800" b="1" dirty="0" err="1"/>
              <a:t>розрізняють</a:t>
            </a:r>
            <a:r>
              <a:rPr lang="ru-RU" sz="2800" b="1" dirty="0"/>
              <a:t> </a:t>
            </a:r>
            <a:r>
              <a:rPr lang="ru-RU" sz="2800" b="1" dirty="0" err="1"/>
              <a:t>наступні</a:t>
            </a:r>
            <a:r>
              <a:rPr lang="ru-RU" sz="2800" b="1" dirty="0"/>
              <a:t> типи </a:t>
            </a:r>
            <a:r>
              <a:rPr lang="ru-RU" sz="2800" b="1" dirty="0" err="1"/>
              <a:t>техногенних</a:t>
            </a:r>
            <a:r>
              <a:rPr lang="ru-RU" sz="2800" b="1" dirty="0"/>
              <a:t> </a:t>
            </a:r>
            <a:r>
              <a:rPr lang="ru-RU" sz="2800" b="1" dirty="0" err="1"/>
              <a:t>ландшафтів</a:t>
            </a:r>
            <a:r>
              <a:rPr lang="ru-RU" sz="2800" b="1" dirty="0"/>
              <a:t> (</a:t>
            </a:r>
            <a:r>
              <a:rPr lang="ru-RU" sz="2800" b="1" dirty="0" err="1"/>
              <a:t>комплексів</a:t>
            </a:r>
            <a:r>
              <a:rPr lang="ru-RU" sz="2800" b="1" dirty="0"/>
              <a:t>):</a:t>
            </a:r>
            <a:br>
              <a:rPr lang="ru-RU" sz="2800" b="1" dirty="0"/>
            </a:br>
            <a:endParaRPr lang="uk-UA" sz="2800" b="1" dirty="0"/>
          </a:p>
        </p:txBody>
      </p:sp>
      <p:sp>
        <p:nvSpPr>
          <p:cNvPr id="3" name="Объект 2">
            <a:extLst>
              <a:ext uri="{FF2B5EF4-FFF2-40B4-BE49-F238E27FC236}">
                <a16:creationId xmlns:a16="http://schemas.microsoft.com/office/drawing/2014/main" id="{BDBC99AE-549D-339E-3DC6-7E717C6449F9}"/>
              </a:ext>
            </a:extLst>
          </p:cNvPr>
          <p:cNvSpPr>
            <a:spLocks noGrp="1"/>
          </p:cNvSpPr>
          <p:nvPr>
            <p:ph idx="1"/>
          </p:nvPr>
        </p:nvSpPr>
        <p:spPr>
          <a:xfrm>
            <a:off x="1800666" y="2253541"/>
            <a:ext cx="8915400" cy="3777622"/>
          </a:xfrm>
        </p:spPr>
        <p:txBody>
          <a:bodyPr>
            <a:normAutofit/>
          </a:bodyPr>
          <a:lstStyle/>
          <a:p>
            <a:r>
              <a:rPr lang="uk-UA" sz="2400" dirty="0"/>
              <a:t>Кар ‘</a:t>
            </a:r>
            <a:r>
              <a:rPr lang="uk-UA" sz="2400" dirty="0" err="1"/>
              <a:t>єрно</a:t>
            </a:r>
            <a:r>
              <a:rPr lang="uk-UA" sz="2400" dirty="0"/>
              <a:t>-відвальні комплекси (ландшафти).</a:t>
            </a:r>
          </a:p>
          <a:p>
            <a:r>
              <a:rPr lang="uk-UA" sz="2400" dirty="0" err="1"/>
              <a:t>Торфово</a:t>
            </a:r>
            <a:r>
              <a:rPr lang="uk-UA" sz="2400" dirty="0"/>
              <a:t>-кар ‘</a:t>
            </a:r>
            <a:r>
              <a:rPr lang="uk-UA" sz="2400" dirty="0" err="1"/>
              <a:t>єрні</a:t>
            </a:r>
            <a:r>
              <a:rPr lang="uk-UA" sz="2400" dirty="0"/>
              <a:t> ландшафти.</a:t>
            </a:r>
          </a:p>
          <a:p>
            <a:r>
              <a:rPr lang="uk-UA" sz="2400" dirty="0" err="1"/>
              <a:t>Дражно</a:t>
            </a:r>
            <a:r>
              <a:rPr lang="uk-UA" sz="2400" dirty="0"/>
              <a:t>-відвальні ландшафти.</a:t>
            </a:r>
          </a:p>
          <a:p>
            <a:r>
              <a:rPr lang="uk-UA" sz="2400" dirty="0"/>
              <a:t>Шахтні </a:t>
            </a:r>
            <a:r>
              <a:rPr lang="uk-UA" sz="2400" dirty="0" err="1"/>
              <a:t>провально-териконникові</a:t>
            </a:r>
            <a:r>
              <a:rPr lang="uk-UA" sz="2400" dirty="0"/>
              <a:t> комплекси.</a:t>
            </a:r>
          </a:p>
          <a:p>
            <a:r>
              <a:rPr lang="uk-UA" sz="2400" dirty="0"/>
              <a:t>Екстрактивні ландшафти.</a:t>
            </a:r>
          </a:p>
          <a:p>
            <a:r>
              <a:rPr lang="uk-UA" sz="2400" dirty="0"/>
              <a:t>Сільськогосподарські антропогенні ландшафти.</a:t>
            </a:r>
          </a:p>
          <a:p>
            <a:endParaRPr lang="uk-UA" sz="2400" dirty="0"/>
          </a:p>
        </p:txBody>
      </p:sp>
    </p:spTree>
    <p:extLst>
      <p:ext uri="{BB962C8B-B14F-4D97-AF65-F5344CB8AC3E}">
        <p14:creationId xmlns:p14="http://schemas.microsoft.com/office/powerpoint/2010/main" val="3866935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B5D608F-ED7B-5F8A-4188-0733ED6EBD1C}"/>
              </a:ext>
            </a:extLst>
          </p:cNvPr>
          <p:cNvPicPr>
            <a:picLocks noChangeAspect="1"/>
          </p:cNvPicPr>
          <p:nvPr/>
        </p:nvPicPr>
        <p:blipFill>
          <a:blip r:embed="rId2"/>
          <a:stretch>
            <a:fillRect/>
          </a:stretch>
        </p:blipFill>
        <p:spPr>
          <a:xfrm>
            <a:off x="168813" y="0"/>
            <a:ext cx="5927188" cy="3617629"/>
          </a:xfrm>
          <a:prstGeom prst="rect">
            <a:avLst/>
          </a:prstGeom>
        </p:spPr>
      </p:pic>
      <p:pic>
        <p:nvPicPr>
          <p:cNvPr id="5" name="Рисунок 4">
            <a:extLst>
              <a:ext uri="{FF2B5EF4-FFF2-40B4-BE49-F238E27FC236}">
                <a16:creationId xmlns:a16="http://schemas.microsoft.com/office/drawing/2014/main" id="{0574F124-AB9B-3A54-4719-63176EEA1441}"/>
              </a:ext>
            </a:extLst>
          </p:cNvPr>
          <p:cNvPicPr>
            <a:picLocks noChangeAspect="1"/>
          </p:cNvPicPr>
          <p:nvPr/>
        </p:nvPicPr>
        <p:blipFill>
          <a:blip r:embed="rId3"/>
          <a:stretch>
            <a:fillRect/>
          </a:stretch>
        </p:blipFill>
        <p:spPr>
          <a:xfrm>
            <a:off x="6096000" y="378307"/>
            <a:ext cx="6096000" cy="3968978"/>
          </a:xfrm>
          <a:prstGeom prst="rect">
            <a:avLst/>
          </a:prstGeom>
        </p:spPr>
      </p:pic>
      <p:pic>
        <p:nvPicPr>
          <p:cNvPr id="6" name="Рисунок 5">
            <a:extLst>
              <a:ext uri="{FF2B5EF4-FFF2-40B4-BE49-F238E27FC236}">
                <a16:creationId xmlns:a16="http://schemas.microsoft.com/office/drawing/2014/main" id="{958B33A4-DA1C-D424-9B33-A1B6DADDE55A}"/>
              </a:ext>
            </a:extLst>
          </p:cNvPr>
          <p:cNvPicPr>
            <a:picLocks noChangeAspect="1"/>
          </p:cNvPicPr>
          <p:nvPr/>
        </p:nvPicPr>
        <p:blipFill>
          <a:blip r:embed="rId4"/>
          <a:stretch>
            <a:fillRect/>
          </a:stretch>
        </p:blipFill>
        <p:spPr>
          <a:xfrm>
            <a:off x="168812" y="3617629"/>
            <a:ext cx="5126720" cy="3411599"/>
          </a:xfrm>
          <a:prstGeom prst="rect">
            <a:avLst/>
          </a:prstGeom>
        </p:spPr>
      </p:pic>
      <p:pic>
        <p:nvPicPr>
          <p:cNvPr id="7" name="Рисунок 6">
            <a:extLst>
              <a:ext uri="{FF2B5EF4-FFF2-40B4-BE49-F238E27FC236}">
                <a16:creationId xmlns:a16="http://schemas.microsoft.com/office/drawing/2014/main" id="{4F9433A1-6DEB-4FA2-7771-D76AFD391912}"/>
              </a:ext>
            </a:extLst>
          </p:cNvPr>
          <p:cNvPicPr>
            <a:picLocks noChangeAspect="1"/>
          </p:cNvPicPr>
          <p:nvPr/>
        </p:nvPicPr>
        <p:blipFill>
          <a:blip r:embed="rId5"/>
          <a:stretch>
            <a:fillRect/>
          </a:stretch>
        </p:blipFill>
        <p:spPr>
          <a:xfrm>
            <a:off x="5436209" y="3995936"/>
            <a:ext cx="4678611" cy="3240371"/>
          </a:xfrm>
          <a:prstGeom prst="rect">
            <a:avLst/>
          </a:prstGeom>
        </p:spPr>
      </p:pic>
    </p:spTree>
    <p:extLst>
      <p:ext uri="{BB962C8B-B14F-4D97-AF65-F5344CB8AC3E}">
        <p14:creationId xmlns:p14="http://schemas.microsoft.com/office/powerpoint/2010/main" val="4252177799"/>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107</TotalTime>
  <Words>1464</Words>
  <Application>Microsoft Office PowerPoint</Application>
  <PresentationFormat>Широкоэкранный</PresentationFormat>
  <Paragraphs>71</Paragraphs>
  <Slides>27</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27</vt:i4>
      </vt:variant>
    </vt:vector>
  </HeadingPairs>
  <TitlesOfParts>
    <vt:vector size="31" baseType="lpstr">
      <vt:lpstr>Arial</vt:lpstr>
      <vt:lpstr>Century Gothic</vt:lpstr>
      <vt:lpstr>Wingdings 3</vt:lpstr>
      <vt:lpstr>Легкий дым</vt:lpstr>
      <vt:lpstr>Рекультивація порушених земель </vt:lpstr>
      <vt:lpstr>Порушення І ступеня </vt:lpstr>
      <vt:lpstr>Порушення ІІ ступеня </vt:lpstr>
      <vt:lpstr>Порушені землі -- це землі, що втратили первісну господарську та екологічну цінність через порушення ґрунтового покриву внаслідок виробничої діяльності людини або дії природних явищ і є джерелом негативного впливу на навколишнє середовище </vt:lpstr>
      <vt:lpstr>Розрізняють групи чинників, які спричиняють утворення порушених земель: </vt:lpstr>
      <vt:lpstr>Порушені землі класифікують також залежно від стану на них родючого шару ґрунту:  </vt:lpstr>
      <vt:lpstr>Презентация PowerPoint</vt:lpstr>
      <vt:lpstr>За характером умов, що спричиняють формування порушених земель, розрізняють наступні типи техногенних ландшафтів (комплексів): </vt:lpstr>
      <vt:lpstr>Презентация PowerPoint</vt:lpstr>
      <vt:lpstr>Тип порушень ґрунтового покриву залежить від способу гірничих розробок (відкритий чи підземний), коефіцієнту розкриву (співвідношення між сировиною і розкривними породами) та виду сировини, що видобувається. </vt:lpstr>
      <vt:lpstr>Відкритий спосіб видобутку корисних копалин </vt:lpstr>
      <vt:lpstr>Презентация PowerPoint</vt:lpstr>
      <vt:lpstr>Презентация PowerPoint</vt:lpstr>
      <vt:lpstr>2. Особливості рекультивації порушених земель. </vt:lpstr>
      <vt:lpstr>Презентация PowerPoint</vt:lpstr>
      <vt:lpstr>Презентация PowerPoint</vt:lpstr>
      <vt:lpstr>Презентация PowerPoint</vt:lpstr>
      <vt:lpstr>Використання новітніх технологій у рекультивації родовищ</vt:lpstr>
      <vt:lpstr>Деякі з найпоширеніших способів біоремедіації:</vt:lpstr>
      <vt:lpstr>Презентация PowerPoint</vt:lpstr>
      <vt:lpstr>Презентация PowerPoint</vt:lpstr>
      <vt:lpstr>Презентация PowerPoint</vt:lpstr>
      <vt:lpstr>Технічний текстиль </vt:lpstr>
      <vt:lpstr>Презентация PowerPoint</vt:lpstr>
      <vt:lpstr>Дронозасів </vt:lpstr>
      <vt:lpstr>Основні переваги засіву за допомогою дронів включають: </vt:lpstr>
      <vt:lpstr>Гідрофільні гелі </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Рекультивація порушених земель </dc:title>
  <dc:creator>Oksana</dc:creator>
  <cp:lastModifiedBy>Oksana</cp:lastModifiedBy>
  <cp:revision>45</cp:revision>
  <dcterms:created xsi:type="dcterms:W3CDTF">2024-03-20T19:15:22Z</dcterms:created>
  <dcterms:modified xsi:type="dcterms:W3CDTF">2024-03-27T20:20:39Z</dcterms:modified>
</cp:coreProperties>
</file>