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1" r:id="rId15"/>
    <p:sldId id="269" r:id="rId16"/>
    <p:sldId id="272" r:id="rId17"/>
    <p:sldId id="27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661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123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611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211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84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778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366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259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880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333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10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216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54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661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3E90A-E260-4CA2-B6CF-CADFFC599447}" type="datetimeFigureOut">
              <a:rPr lang="uk-UA" smtClean="0"/>
              <a:t>05.10.2024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DC2B86-D67F-4508-BBEF-81CDC900D3F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657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091F5-7BB2-3742-D068-C9C858EF7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391" y="699867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ДЕГРАДАЦІЙНІ</a:t>
            </a:r>
            <a:r>
              <a:rPr lang="uk-UA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ПРОЦЕСИ</a:t>
            </a:r>
            <a:r>
              <a:rPr lang="uk-UA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ҐРУНТОВОГО</a:t>
            </a:r>
            <a:r>
              <a:rPr lang="uk-UA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ПОКРИВУ</a:t>
            </a:r>
            <a:r>
              <a:rPr lang="uk-UA" sz="3600" b="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СИСТЕМІ</a:t>
            </a:r>
            <a:r>
              <a:rPr lang="uk-UA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АДАПТИВНОГО</a:t>
            </a:r>
            <a:r>
              <a:rPr lang="uk-UA" sz="36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ЗЕМЛЕРОБСТВА</a:t>
            </a:r>
            <a:br>
              <a:rPr lang="uk-UA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uk-UA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8DE312-C215-23B7-92BA-16D605671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6842" y="3135263"/>
            <a:ext cx="8915399" cy="2825922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solidFill>
                  <a:schemeClr val="tx1"/>
                </a:solidFill>
              </a:rPr>
              <a:t>1.	Сутність </a:t>
            </a:r>
            <a:r>
              <a:rPr lang="uk-UA" sz="2400" b="1" dirty="0" err="1">
                <a:solidFill>
                  <a:schemeClr val="tx1"/>
                </a:solidFill>
              </a:rPr>
              <a:t>деградаційних</a:t>
            </a:r>
            <a:r>
              <a:rPr lang="uk-UA" sz="2400" b="1" dirty="0">
                <a:solidFill>
                  <a:schemeClr val="tx1"/>
                </a:solidFill>
              </a:rPr>
              <a:t> процесів ґрунтового покриву.</a:t>
            </a:r>
          </a:p>
          <a:p>
            <a:pPr algn="just"/>
            <a:r>
              <a:rPr lang="uk-UA" sz="2400" b="1" dirty="0">
                <a:solidFill>
                  <a:schemeClr val="tx1"/>
                </a:solidFill>
              </a:rPr>
              <a:t>2.	Методика оцінки ступеня розвитку деградації ґрунтового покриву.</a:t>
            </a:r>
          </a:p>
          <a:p>
            <a:pPr algn="just"/>
            <a:r>
              <a:rPr lang="uk-UA" sz="2400" b="1" dirty="0">
                <a:solidFill>
                  <a:schemeClr val="tx1"/>
                </a:solidFill>
              </a:rPr>
              <a:t>3.	Сучасні стратегії для України для запобігання деградації ґрунтів та земель.</a:t>
            </a:r>
          </a:p>
          <a:p>
            <a:pPr algn="just"/>
            <a:endParaRPr lang="uk-UA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92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FDE3C-F249-6F35-A726-F0B86F86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004" y="173944"/>
            <a:ext cx="10055640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/>
              <a:t>Поширення</a:t>
            </a:r>
            <a:r>
              <a:rPr lang="ru-RU" sz="3200" b="1" dirty="0"/>
              <a:t> </a:t>
            </a:r>
            <a:r>
              <a:rPr lang="ru-RU" sz="3200" b="1" dirty="0" err="1"/>
              <a:t>деградації</a:t>
            </a:r>
            <a:r>
              <a:rPr lang="ru-RU" sz="3200" b="1" dirty="0"/>
              <a:t> </a:t>
            </a:r>
            <a:r>
              <a:rPr lang="ru-RU" sz="3200" b="1" dirty="0" err="1"/>
              <a:t>ґрунтів</a:t>
            </a:r>
            <a:r>
              <a:rPr lang="ru-RU" sz="3200" b="1" dirty="0"/>
              <a:t> в </a:t>
            </a:r>
            <a:r>
              <a:rPr lang="ru-RU" sz="3200" b="1" dirty="0" err="1"/>
              <a:t>Україні</a:t>
            </a:r>
            <a:endParaRPr lang="uk-UA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1772B1-CE24-6AF0-61E4-C3F80FD48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8" t="27887" r="22346" b="16907"/>
          <a:stretch/>
        </p:blipFill>
        <p:spPr>
          <a:xfrm>
            <a:off x="1533380" y="798342"/>
            <a:ext cx="9917722" cy="61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7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689D4-8AD0-B09C-D6F4-119F04BA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Осушування боліт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88EE1D8-6BB0-1040-BF49-589603307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2339" y="2156749"/>
            <a:ext cx="5205045" cy="389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55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545C67-7F6E-8B2C-86E5-EAD75ACC9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318868"/>
            <a:ext cx="10333306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 err="1"/>
              <a:t>Спустелювання</a:t>
            </a:r>
            <a:r>
              <a:rPr lang="uk-UA" sz="2400" dirty="0"/>
              <a:t> – зниження біологічної продуктивності природних екосистем, яке поділяють на два типи: </a:t>
            </a:r>
            <a:r>
              <a:rPr lang="uk-UA" sz="2400" dirty="0" err="1"/>
              <a:t>аридне</a:t>
            </a:r>
            <a:r>
              <a:rPr lang="uk-UA" sz="2400" dirty="0"/>
              <a:t> </a:t>
            </a:r>
            <a:r>
              <a:rPr lang="uk-UA" sz="2400" dirty="0" err="1"/>
              <a:t>спустелювання</a:t>
            </a:r>
            <a:r>
              <a:rPr lang="uk-UA" sz="2400" dirty="0"/>
              <a:t> – деградація пустельних та напівпустельних територій, куди входить знеліснення, ерозія, засолення тощо. Арктичне </a:t>
            </a:r>
            <a:r>
              <a:rPr lang="uk-UA" sz="2400" dirty="0" err="1"/>
              <a:t>спустелювання</a:t>
            </a:r>
            <a:r>
              <a:rPr lang="uk-UA" sz="2400" dirty="0"/>
              <a:t> характерне для тундрових і лісотундрових екосистем навколо Північного Льодовитого океану, які надзвичайно довго відновлюються в разі їх порушення чи забруднення, що відбувається, зокрема, під час видобутку нафти (гусеничний всюдихід, проходячи в тундрі чи лісотундрі 10 км, знищує рослинність на площі 1 га), геологічної розвідки, переповнення пасовищ оленями.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9F4FA3-8E91-3DA6-95E1-07362110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068" y="4096490"/>
            <a:ext cx="3714677" cy="26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2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CCE7CB-C395-64C9-15DE-9CCCD7D57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634" y="515815"/>
            <a:ext cx="9955237" cy="3777622"/>
          </a:xfrm>
        </p:spPr>
        <p:txBody>
          <a:bodyPr>
            <a:noAutofit/>
          </a:bodyPr>
          <a:lstStyle/>
          <a:p>
            <a:r>
              <a:rPr lang="uk-UA" sz="2800" b="1" dirty="0"/>
              <a:t>Агрофізична деградація </a:t>
            </a:r>
            <a:r>
              <a:rPr lang="uk-UA" sz="2800" dirty="0"/>
              <a:t>проявляється в ущільненні, зниженні загальної пористості, втрати структури, підвищенні твердості, утворенні поверхневої шкірки, зниженні водопроникності тощо.</a:t>
            </a:r>
          </a:p>
          <a:p>
            <a:r>
              <a:rPr lang="uk-UA" sz="2800" b="1" dirty="0"/>
              <a:t>Фізико-хімічна деградація</a:t>
            </a:r>
            <a:r>
              <a:rPr lang="uk-UA" sz="2800" dirty="0"/>
              <a:t> полягає у декальцинації орного шару, його підкисленні або навпаки, </a:t>
            </a:r>
            <a:r>
              <a:rPr lang="uk-UA" sz="2800" dirty="0" err="1"/>
              <a:t>підлуженні</a:t>
            </a:r>
            <a:r>
              <a:rPr lang="uk-UA" sz="2800" dirty="0"/>
              <a:t>, зниженні </a:t>
            </a:r>
            <a:r>
              <a:rPr lang="uk-UA" sz="2800" dirty="0" err="1"/>
              <a:t>буферності</a:t>
            </a:r>
            <a:r>
              <a:rPr lang="uk-UA" sz="2800" dirty="0"/>
              <a:t> (кислото-основної і щодо важких металів та пестицидів), а також у забрудненні техногенними відходами - </a:t>
            </a:r>
            <a:r>
              <a:rPr lang="uk-UA" sz="2800" dirty="0" err="1"/>
              <a:t>ксенобіонтами</a:t>
            </a:r>
            <a:r>
              <a:rPr lang="uk-UA" sz="2800" dirty="0"/>
              <a:t>.</a:t>
            </a:r>
          </a:p>
          <a:p>
            <a:r>
              <a:rPr lang="uk-UA" sz="2800" b="1" dirty="0"/>
              <a:t>Ерозійна деградація </a:t>
            </a:r>
            <a:r>
              <a:rPr lang="uk-UA" sz="2800" dirty="0"/>
              <a:t>в Україні буває трьох видів: </a:t>
            </a:r>
            <a:r>
              <a:rPr lang="uk-UA" sz="2800" b="1" i="1" dirty="0"/>
              <a:t>водна, вітрова та іригаційна. </a:t>
            </a:r>
          </a:p>
        </p:txBody>
      </p:sp>
    </p:spTree>
    <p:extLst>
      <p:ext uri="{BB962C8B-B14F-4D97-AF65-F5344CB8AC3E}">
        <p14:creationId xmlns:p14="http://schemas.microsoft.com/office/powerpoint/2010/main" val="419940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83E8544-8266-26D6-FC37-250EC5333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3" y="375138"/>
            <a:ext cx="10325686" cy="3777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i="1" dirty="0"/>
              <a:t>Оцінку ступеня деградації ґрунтів </a:t>
            </a:r>
            <a:r>
              <a:rPr lang="uk-UA" sz="2400" dirty="0"/>
              <a:t>проводять трьома шляхами, а саме:</a:t>
            </a:r>
          </a:p>
          <a:p>
            <a:pPr algn="just"/>
            <a:r>
              <a:rPr lang="uk-UA" sz="2400" dirty="0"/>
              <a:t>1.	Порівнюючи деградований ґрунт з еталоном. </a:t>
            </a:r>
          </a:p>
          <a:p>
            <a:pPr marL="0" indent="0" algn="just">
              <a:buNone/>
            </a:pPr>
            <a:r>
              <a:rPr lang="uk-UA" sz="2400" dirty="0"/>
              <a:t>Еталон – це значення певного показника або параметр, характерний для цілинних ґрунтів, сформованих у типових для цієї місцевості умовах;</a:t>
            </a:r>
          </a:p>
          <a:p>
            <a:pPr algn="just"/>
            <a:r>
              <a:rPr lang="uk-UA" sz="2400" dirty="0"/>
              <a:t>2.	Порівнюючи параметри ґрунтів, що досліджуються, з аналогічними фоновими параметрами. Фон – це середнє значення певного показника, характерне для недеградованих ґрунтів вибраної території.</a:t>
            </a:r>
          </a:p>
          <a:p>
            <a:pPr algn="just"/>
            <a:r>
              <a:rPr lang="uk-UA" sz="2400" dirty="0"/>
              <a:t>3.	За абсолютними показниками якості ґрунту (незважаючи на природні властивості ґрунтів), використовуючи розроблені та стандартизовані нормативи якості ґрунтів.</a:t>
            </a:r>
          </a:p>
          <a:p>
            <a:pPr algn="just"/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16363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BDA35-AC96-AF41-C049-FE5AD380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6" y="306333"/>
            <a:ext cx="9957166" cy="1280890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	</a:t>
            </a:r>
            <a:r>
              <a:rPr lang="ru-RU" b="1" dirty="0" err="1"/>
              <a:t>Сучасні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для </a:t>
            </a:r>
            <a:r>
              <a:rPr lang="ru-RU" b="1" dirty="0" err="1"/>
              <a:t>України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br>
              <a:rPr lang="ru-RU" b="1"/>
            </a:br>
            <a:r>
              <a:rPr lang="ru-RU" b="1"/>
              <a:t> </a:t>
            </a:r>
            <a:r>
              <a:rPr lang="ru-RU" b="1" dirty="0" err="1"/>
              <a:t>запобігання</a:t>
            </a:r>
            <a:r>
              <a:rPr lang="ru-RU" b="1" dirty="0"/>
              <a:t> </a:t>
            </a:r>
            <a:r>
              <a:rPr lang="ru-RU" b="1" dirty="0" err="1"/>
              <a:t>деградації</a:t>
            </a:r>
            <a:r>
              <a:rPr lang="ru-RU" b="1" dirty="0"/>
              <a:t> </a:t>
            </a:r>
            <a:r>
              <a:rPr lang="ru-RU" b="1" dirty="0" err="1"/>
              <a:t>ґрунтів</a:t>
            </a:r>
            <a:r>
              <a:rPr lang="ru-RU" b="1" dirty="0"/>
              <a:t> та земель </a:t>
            </a: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B6552A-3D7F-A83C-01F9-5036982B3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7" y="2133600"/>
            <a:ext cx="10449535" cy="3777622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Стрімкий розвиток </a:t>
            </a:r>
            <a:r>
              <a:rPr lang="uk-UA" sz="2400" dirty="0" err="1"/>
              <a:t>агротехнологій</a:t>
            </a:r>
            <a:r>
              <a:rPr lang="uk-UA" sz="2400" dirty="0"/>
              <a:t> у світі дає небачені результати: рекордні врожаї, можливість вирощувати сільгоспкультури посеред пустелі чи навіть під землею (підземні теплиці), ведення сільського господарства з найменшим  втручанням  людини  в  процес  тощо.  Втім,  така інтенсифікація сільгоспвиробництва має негативний бік: невідворотні кліматичні зміни та стрімка деградація ґрунтів. На сьогодні 25% від усієї земної поверхні – це деградовані ґрунти, і без належних заходів до 2050 року цей показник сягне 95%.</a:t>
            </a:r>
          </a:p>
        </p:txBody>
      </p:sp>
    </p:spTree>
    <p:extLst>
      <p:ext uri="{BB962C8B-B14F-4D97-AF65-F5344CB8AC3E}">
        <p14:creationId xmlns:p14="http://schemas.microsoft.com/office/powerpoint/2010/main" val="282477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9F7D405-0B0A-47C6-4370-473CD46B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837" y="1078523"/>
            <a:ext cx="10576144" cy="3777622"/>
          </a:xfrm>
        </p:spPr>
        <p:txBody>
          <a:bodyPr>
            <a:noAutofit/>
          </a:bodyPr>
          <a:lstStyle/>
          <a:p>
            <a:pPr algn="just"/>
            <a:r>
              <a:rPr lang="uk-UA" sz="2800" dirty="0"/>
              <a:t>Одне з найважливіших завдань для зупинки деградації ґрунтів, на переконання науковців, – вилучити з обробітку сильно деградовані та малопродуктивні ґрунти, збалансувати співвідношення орних земель та </a:t>
            </a:r>
            <a:r>
              <a:rPr lang="uk-UA" sz="2800" dirty="0" err="1"/>
              <a:t>екологостабілізувальних</a:t>
            </a:r>
            <a:r>
              <a:rPr lang="uk-UA" sz="2800" dirty="0"/>
              <a:t> угідь, зменшити втрати гумусу. </a:t>
            </a:r>
          </a:p>
          <a:p>
            <a:pPr algn="just"/>
            <a:r>
              <a:rPr lang="uk-UA" sz="2800" b="1" dirty="0"/>
              <a:t>Зупинити втрати гумусу можна завдяки впровадженню </a:t>
            </a:r>
            <a:r>
              <a:rPr lang="uk-UA" sz="2800" b="1" dirty="0" err="1"/>
              <a:t>ресурсоощадних</a:t>
            </a:r>
            <a:r>
              <a:rPr lang="uk-UA" sz="2800" b="1" dirty="0"/>
              <a:t> технологій – </a:t>
            </a:r>
            <a:r>
              <a:rPr lang="en-GB" sz="2800" b="1" dirty="0"/>
              <a:t>no-till, strip-till, </a:t>
            </a:r>
            <a:r>
              <a:rPr lang="en-GB" sz="2800" b="1" dirty="0" err="1"/>
              <a:t>ridgetill</a:t>
            </a:r>
            <a:r>
              <a:rPr lang="en-GB" sz="2800" b="1" dirty="0"/>
              <a:t>, mini-till, mulch-till. </a:t>
            </a:r>
            <a:r>
              <a:rPr lang="uk-UA" sz="2800" b="1" dirty="0"/>
              <a:t>повноцінно скористатися.</a:t>
            </a:r>
          </a:p>
        </p:txBody>
      </p:sp>
    </p:spTree>
    <p:extLst>
      <p:ext uri="{BB962C8B-B14F-4D97-AF65-F5344CB8AC3E}">
        <p14:creationId xmlns:p14="http://schemas.microsoft.com/office/powerpoint/2010/main" val="1416803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4143BF-D959-C7CE-1D2B-0B13B2D82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6597" y="347003"/>
            <a:ext cx="10405403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/>
              <a:t>Також важливим елементом державної політики є імплементація </a:t>
            </a:r>
            <a:r>
              <a:rPr lang="uk-UA" sz="2000" b="1" i="1" dirty="0"/>
              <a:t>Стратегії сталого розвитку України до 2030 року.</a:t>
            </a:r>
          </a:p>
          <a:p>
            <a:pPr marL="0" indent="0">
              <a:buNone/>
            </a:pPr>
            <a:r>
              <a:rPr lang="uk-UA" sz="2000" dirty="0"/>
              <a:t>Основні напрями боротьби із </a:t>
            </a:r>
            <a:r>
              <a:rPr lang="uk-UA" sz="2000" dirty="0" err="1"/>
              <a:t>деградаційними</a:t>
            </a:r>
            <a:r>
              <a:rPr lang="uk-UA" sz="2000" dirty="0"/>
              <a:t> процесами</a:t>
            </a:r>
          </a:p>
          <a:p>
            <a:r>
              <a:rPr lang="uk-UA" sz="2000" b="1" i="1" dirty="0"/>
              <a:t>Профілактичний</a:t>
            </a:r>
            <a:r>
              <a:rPr lang="uk-UA" sz="2000" dirty="0"/>
              <a:t> – заходи щодо попередження розвитку </a:t>
            </a:r>
            <a:r>
              <a:rPr lang="uk-UA" sz="2000" dirty="0" err="1"/>
              <a:t>деградаційних</a:t>
            </a:r>
            <a:r>
              <a:rPr lang="uk-UA" sz="2000" dirty="0"/>
              <a:t> процесів на недеградованих і </a:t>
            </a:r>
            <a:r>
              <a:rPr lang="uk-UA" sz="2000" dirty="0" err="1"/>
              <a:t>слабкодеградованих</a:t>
            </a:r>
            <a:r>
              <a:rPr lang="uk-UA" sz="2000" dirty="0"/>
              <a:t> ґрунтах (протиерозійне облаштування території, конструювання екологічно-сталих </a:t>
            </a:r>
            <a:r>
              <a:rPr lang="uk-UA" sz="2000" dirty="0" err="1"/>
              <a:t>агроландшафтів</a:t>
            </a:r>
            <a:r>
              <a:rPr lang="uk-UA" sz="2000" dirty="0"/>
              <a:t>, нормування навантаження на ґрунти);</a:t>
            </a:r>
          </a:p>
          <a:p>
            <a:r>
              <a:rPr lang="uk-UA" sz="2000" b="1" i="1" dirty="0"/>
              <a:t>Оперативний</a:t>
            </a:r>
            <a:r>
              <a:rPr lang="uk-UA" sz="2000" dirty="0"/>
              <a:t> – заходи щодо попередження розвитку деградації ґрунтів, що здійснюються постійно в процесі їх використання (дотримання розроблених норм та правил щодо технологій обробітку ґрунту, якості та кількості зрошуваних вод, якості і технологій внесення добрив, </a:t>
            </a:r>
            <a:r>
              <a:rPr lang="uk-UA" sz="2000" dirty="0" err="1"/>
              <a:t>меліорантів</a:t>
            </a:r>
            <a:r>
              <a:rPr lang="uk-UA" sz="2000" dirty="0"/>
              <a:t> та інших агрохімікатів, упровадження протиерозійних заходів, ґрунтозахисних сівозмін, тощо).</a:t>
            </a:r>
          </a:p>
          <a:p>
            <a:r>
              <a:rPr lang="uk-UA" sz="2000" b="1" i="1" dirty="0"/>
              <a:t>Регенеративний </a:t>
            </a:r>
            <a:r>
              <a:rPr lang="uk-UA" sz="2000" dirty="0"/>
              <a:t>– заходи відтворення деградованих і порушених земель (виведення малопродуктивних земель із ріллі, консервація та рекультивація земель, детоксикація забруднених ґрунтів, розсолення вторинно-засолених ґрунтів).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1613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DE415-B3EA-6214-C672-B94786EF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12808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10 </a:t>
            </a:r>
            <a:r>
              <a:rPr lang="ru-RU" b="1" dirty="0" err="1"/>
              <a:t>порад</a:t>
            </a:r>
            <a:r>
              <a:rPr lang="ru-RU" b="1" dirty="0"/>
              <a:t>, як </a:t>
            </a:r>
            <a:r>
              <a:rPr lang="ru-RU" b="1" dirty="0" err="1"/>
              <a:t>зупинити</a:t>
            </a:r>
            <a:r>
              <a:rPr lang="ru-RU" b="1" dirty="0"/>
              <a:t> </a:t>
            </a:r>
            <a:r>
              <a:rPr lang="ru-RU" b="1" dirty="0" err="1"/>
              <a:t>деградацію</a:t>
            </a:r>
            <a:r>
              <a:rPr lang="ru-RU" b="1" dirty="0"/>
              <a:t> </a:t>
            </a:r>
            <a:r>
              <a:rPr lang="ru-RU" b="1" dirty="0" err="1"/>
              <a:t>ґрунтів</a:t>
            </a:r>
            <a:br>
              <a:rPr lang="ru-RU" b="1" dirty="0"/>
            </a:br>
            <a:endParaRPr lang="uk-UA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1D4FE2-3FC4-15E5-0D67-0D36C4138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286" y="1540189"/>
            <a:ext cx="8915400" cy="3777622"/>
          </a:xfrm>
        </p:spPr>
        <p:txBody>
          <a:bodyPr>
            <a:noAutofit/>
          </a:bodyPr>
          <a:lstStyle/>
          <a:p>
            <a:r>
              <a:rPr lang="uk-UA" sz="2400" dirty="0"/>
              <a:t>1.	Регулярний аналіз ґрунту.</a:t>
            </a:r>
          </a:p>
          <a:p>
            <a:r>
              <a:rPr lang="uk-UA" sz="2400" dirty="0"/>
              <a:t>2.	Перехід на </a:t>
            </a:r>
            <a:r>
              <a:rPr lang="uk-UA" sz="2400" dirty="0" err="1"/>
              <a:t>ресурсоощадні</a:t>
            </a:r>
            <a:r>
              <a:rPr lang="uk-UA" sz="2400" dirty="0"/>
              <a:t> технології.</a:t>
            </a:r>
          </a:p>
          <a:p>
            <a:r>
              <a:rPr lang="uk-UA" sz="2400" dirty="0"/>
              <a:t>3.	Точне землеробство.</a:t>
            </a:r>
          </a:p>
          <a:p>
            <a:r>
              <a:rPr lang="uk-UA" sz="2400" dirty="0"/>
              <a:t>4.	Висівання покривних культур.</a:t>
            </a:r>
          </a:p>
          <a:p>
            <a:r>
              <a:rPr lang="uk-UA" sz="2400" dirty="0"/>
              <a:t>5.	Правильна сівозміна.</a:t>
            </a:r>
          </a:p>
          <a:p>
            <a:r>
              <a:rPr lang="uk-UA" sz="2400" dirty="0"/>
              <a:t>6.	Робота з рослинними рештками.</a:t>
            </a:r>
          </a:p>
          <a:p>
            <a:r>
              <a:rPr lang="uk-UA" sz="2400" dirty="0"/>
              <a:t>7.	Застосування біологічних препаратів.</a:t>
            </a:r>
          </a:p>
          <a:p>
            <a:r>
              <a:rPr lang="uk-UA" sz="2400" dirty="0"/>
              <a:t>8.	Оптимізація систем підживлення.</a:t>
            </a:r>
          </a:p>
          <a:p>
            <a:r>
              <a:rPr lang="uk-UA" sz="2400" dirty="0"/>
              <a:t>9.	Регулювання кислотності ґрунту.</a:t>
            </a:r>
          </a:p>
          <a:p>
            <a:r>
              <a:rPr lang="uk-UA" sz="2400" dirty="0"/>
              <a:t>10.	Компостування.</a:t>
            </a:r>
          </a:p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332489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6169E-00E1-B98A-1A19-EFA618736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243" y="624110"/>
            <a:ext cx="9999369" cy="1280890"/>
          </a:xfrm>
        </p:spPr>
        <p:txBody>
          <a:bodyPr/>
          <a:lstStyle/>
          <a:p>
            <a:pPr algn="just"/>
            <a:r>
              <a:rPr lang="ru-RU" dirty="0"/>
              <a:t>1.	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деградаційних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ґрунтового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A53C6-D8F7-1FA7-E618-28953F33E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453" y="1626185"/>
            <a:ext cx="10111910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2400" dirty="0"/>
          </a:p>
          <a:p>
            <a:pPr algn="just"/>
            <a:r>
              <a:rPr lang="uk-UA" sz="2400" b="1" dirty="0"/>
              <a:t>Ґрунт</a:t>
            </a:r>
            <a:r>
              <a:rPr lang="uk-UA" sz="2400" dirty="0"/>
              <a:t> – найцінніший і незамінний природний ресурс. </a:t>
            </a:r>
          </a:p>
          <a:p>
            <a:pPr marL="0" indent="0" algn="just">
              <a:buNone/>
            </a:pPr>
            <a:r>
              <a:rPr lang="uk-UA" sz="2400" dirty="0"/>
              <a:t>Він – глобальний нагромаджувач сонячної енергії, основа життя рослин, тварин і людини, центральний елемент </a:t>
            </a:r>
            <a:r>
              <a:rPr lang="uk-UA" sz="2400" dirty="0" err="1"/>
              <a:t>агроекосистем</a:t>
            </a:r>
            <a:r>
              <a:rPr lang="uk-UA" sz="2400" dirty="0"/>
              <a:t>.</a:t>
            </a:r>
          </a:p>
          <a:p>
            <a:pPr algn="just"/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E2BE30-6399-2540-5394-5D89E83C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564" y="4387222"/>
            <a:ext cx="1995048" cy="20331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9D3816-D159-83B3-BC8D-14FC01D8DAAA}"/>
              </a:ext>
            </a:extLst>
          </p:cNvPr>
          <p:cNvSpPr txBox="1"/>
          <p:nvPr/>
        </p:nvSpPr>
        <p:spPr>
          <a:xfrm>
            <a:off x="928468" y="4067075"/>
            <a:ext cx="78550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У світовому сільському господарстві використовують приблизно 30 % всієї земної суші, в тому числі 11 % (1,5 млрд га) в обробітку (рілля) і 19 % природних луків і пасовищ. Нині в середньому на одну людину в світі припадає 0,3 га ріллі, а 30 років тому було в 2 рази більше.</a:t>
            </a:r>
          </a:p>
        </p:txBody>
      </p:sp>
    </p:spTree>
    <p:extLst>
      <p:ext uri="{BB962C8B-B14F-4D97-AF65-F5344CB8AC3E}">
        <p14:creationId xmlns:p14="http://schemas.microsoft.com/office/powerpoint/2010/main" val="88632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FC7F5C-F192-9D5F-31ED-B775A81EA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0760" y="-373739"/>
            <a:ext cx="8690479" cy="61128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B3769E-CC1A-72BF-8AEE-E74D4E06D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760" y="5401469"/>
            <a:ext cx="7888210" cy="12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3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3DDCFED-9061-8577-54A3-E96B38FBF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46909"/>
              </p:ext>
            </p:extLst>
          </p:nvPr>
        </p:nvGraphicFramePr>
        <p:xfrm>
          <a:off x="1617785" y="942536"/>
          <a:ext cx="9397219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84611">
                  <a:extLst>
                    <a:ext uri="{9D8B030D-6E8A-4147-A177-3AD203B41FA5}">
                      <a16:colId xmlns:a16="http://schemas.microsoft.com/office/drawing/2014/main" val="1776097698"/>
                    </a:ext>
                  </a:extLst>
                </a:gridCol>
                <a:gridCol w="1750612">
                  <a:extLst>
                    <a:ext uri="{9D8B030D-6E8A-4147-A177-3AD203B41FA5}">
                      <a16:colId xmlns:a16="http://schemas.microsoft.com/office/drawing/2014/main" val="2829672796"/>
                    </a:ext>
                  </a:extLst>
                </a:gridCol>
                <a:gridCol w="1750612">
                  <a:extLst>
                    <a:ext uri="{9D8B030D-6E8A-4147-A177-3AD203B41FA5}">
                      <a16:colId xmlns:a16="http://schemas.microsoft.com/office/drawing/2014/main" val="3400727038"/>
                    </a:ext>
                  </a:extLst>
                </a:gridCol>
                <a:gridCol w="1755692">
                  <a:extLst>
                    <a:ext uri="{9D8B030D-6E8A-4147-A177-3AD203B41FA5}">
                      <a16:colId xmlns:a16="http://schemas.microsoft.com/office/drawing/2014/main" val="2300912604"/>
                    </a:ext>
                  </a:extLst>
                </a:gridCol>
                <a:gridCol w="1755692">
                  <a:extLst>
                    <a:ext uri="{9D8B030D-6E8A-4147-A177-3AD203B41FA5}">
                      <a16:colId xmlns:a16="http://schemas.microsoft.com/office/drawing/2014/main" val="1751111780"/>
                    </a:ext>
                  </a:extLst>
                </a:gridCol>
              </a:tblGrid>
              <a:tr h="856633">
                <a:tc rowSpan="2">
                  <a:txBody>
                    <a:bodyPr/>
                    <a:lstStyle/>
                    <a:p>
                      <a:pPr marL="496570" algn="l">
                        <a:lnSpc>
                          <a:spcPts val="1515"/>
                        </a:lnSpc>
                      </a:pPr>
                      <a:endParaRPr lang="uk-UA" sz="2000" spc="-10" dirty="0">
                        <a:effectLst/>
                      </a:endParaRPr>
                    </a:p>
                    <a:p>
                      <a:pPr marL="496570" algn="l">
                        <a:lnSpc>
                          <a:spcPts val="1515"/>
                        </a:lnSpc>
                      </a:pPr>
                      <a:r>
                        <a:rPr lang="uk-UA" sz="2000" spc="-10" dirty="0">
                          <a:effectLst/>
                        </a:rPr>
                        <a:t>Угіддя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8255" algn="ctr">
                        <a:lnSpc>
                          <a:spcPts val="1515"/>
                        </a:lnSpc>
                      </a:pPr>
                      <a:endParaRPr lang="uk-UA" sz="2000" dirty="0">
                        <a:effectLst/>
                      </a:endParaRPr>
                    </a:p>
                    <a:p>
                      <a:pPr marL="8255" algn="ctr">
                        <a:lnSpc>
                          <a:spcPts val="1515"/>
                        </a:lnSpc>
                      </a:pPr>
                      <a:r>
                        <a:rPr lang="uk-UA" sz="2000" dirty="0">
                          <a:effectLst/>
                        </a:rPr>
                        <a:t>У</a:t>
                      </a:r>
                      <a:r>
                        <a:rPr lang="uk-UA" sz="2000" spc="-5" dirty="0">
                          <a:effectLst/>
                        </a:rPr>
                        <a:t> </a:t>
                      </a:r>
                      <a:r>
                        <a:rPr lang="uk-UA" sz="2000" spc="-10" dirty="0">
                          <a:effectLst/>
                        </a:rPr>
                        <a:t>світі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890" algn="ctr">
                        <a:lnSpc>
                          <a:spcPts val="1515"/>
                        </a:lnSpc>
                      </a:pPr>
                      <a:endParaRPr lang="uk-UA" sz="2000" dirty="0">
                        <a:effectLst/>
                      </a:endParaRPr>
                    </a:p>
                    <a:p>
                      <a:pPr marL="8890" algn="ctr">
                        <a:lnSpc>
                          <a:spcPts val="1515"/>
                        </a:lnSpc>
                      </a:pPr>
                      <a:r>
                        <a:rPr lang="uk-UA" sz="2000" dirty="0">
                          <a:effectLst/>
                        </a:rPr>
                        <a:t>В</a:t>
                      </a:r>
                      <a:r>
                        <a:rPr lang="uk-UA" sz="2000" spc="-20" dirty="0">
                          <a:effectLst/>
                        </a:rPr>
                        <a:t> </a:t>
                      </a:r>
                      <a:r>
                        <a:rPr lang="uk-UA" sz="2000" spc="-10" dirty="0">
                          <a:effectLst/>
                        </a:rPr>
                        <a:t>Україні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014899"/>
                  </a:ext>
                </a:extLst>
              </a:tr>
              <a:tr h="97476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" marR="698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</a:endParaRPr>
                    </a:p>
                    <a:p>
                      <a:pPr marL="6985" marR="698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млрд.</a:t>
                      </a:r>
                      <a:r>
                        <a:rPr lang="uk-UA" sz="2000" spc="-10" dirty="0">
                          <a:effectLst/>
                        </a:rPr>
                        <a:t> </a:t>
                      </a:r>
                      <a:r>
                        <a:rPr lang="uk-UA" sz="2000" spc="-25" dirty="0">
                          <a:effectLst/>
                        </a:rPr>
                        <a:t>га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50" dirty="0">
                        <a:effectLst/>
                      </a:endParaRPr>
                    </a:p>
                    <a:p>
                      <a:pPr marL="6985" marR="63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50" dirty="0">
                          <a:effectLst/>
                        </a:rPr>
                        <a:t>%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</a:endParaRPr>
                    </a:p>
                    <a:p>
                      <a:pPr marL="6985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млн.</a:t>
                      </a:r>
                      <a:r>
                        <a:rPr lang="uk-UA" sz="2000" spc="-50" dirty="0">
                          <a:effectLst/>
                        </a:rPr>
                        <a:t> </a:t>
                      </a:r>
                      <a:r>
                        <a:rPr lang="uk-UA" sz="2000" spc="-25" dirty="0">
                          <a:effectLst/>
                        </a:rPr>
                        <a:t>га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381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50" dirty="0">
                        <a:effectLst/>
                      </a:endParaRPr>
                    </a:p>
                    <a:p>
                      <a:pPr marL="7620" marR="381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50" dirty="0">
                          <a:effectLst/>
                        </a:rPr>
                        <a:t>%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21656453"/>
                  </a:ext>
                </a:extLst>
              </a:tr>
              <a:tr h="856633">
                <a:tc>
                  <a:txBody>
                    <a:bodyPr/>
                    <a:lstStyle/>
                    <a:p>
                      <a:pPr marL="6350" marR="635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</a:endParaRPr>
                    </a:p>
                    <a:p>
                      <a:pPr marL="6350" marR="635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Загальна</a:t>
                      </a:r>
                      <a:r>
                        <a:rPr lang="uk-UA" sz="2000" spc="10" dirty="0">
                          <a:effectLst/>
                        </a:rPr>
                        <a:t> </a:t>
                      </a:r>
                      <a:r>
                        <a:rPr lang="uk-UA" sz="2000" spc="-20" dirty="0">
                          <a:effectLst/>
                        </a:rPr>
                        <a:t>площа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635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20" dirty="0">
                        <a:effectLst/>
                      </a:endParaRPr>
                    </a:p>
                    <a:p>
                      <a:pPr marL="6985" marR="635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effectLst/>
                        </a:rPr>
                        <a:t>13,6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1515"/>
                        </a:lnSpc>
                      </a:pPr>
                      <a:endParaRPr lang="uk-UA" sz="2000" spc="-25" dirty="0">
                        <a:effectLst/>
                      </a:endParaRPr>
                    </a:p>
                    <a:p>
                      <a:pPr marL="6985" algn="ctr">
                        <a:lnSpc>
                          <a:spcPts val="1515"/>
                        </a:lnSpc>
                      </a:pPr>
                      <a:r>
                        <a:rPr lang="uk-UA" sz="2000" spc="-25" dirty="0">
                          <a:effectLst/>
                        </a:rPr>
                        <a:t>100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20" dirty="0">
                        <a:effectLst/>
                      </a:endParaRPr>
                    </a:p>
                    <a:p>
                      <a:pPr marL="6985" marR="254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effectLst/>
                        </a:rPr>
                        <a:t>60,4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1515"/>
                        </a:lnSpc>
                      </a:pPr>
                      <a:endParaRPr lang="uk-UA" sz="2000" spc="-25" dirty="0">
                        <a:effectLst/>
                      </a:endParaRPr>
                    </a:p>
                    <a:p>
                      <a:pPr marL="7620" algn="ctr">
                        <a:lnSpc>
                          <a:spcPts val="1515"/>
                        </a:lnSpc>
                      </a:pPr>
                      <a:r>
                        <a:rPr lang="uk-UA" sz="2000" spc="-25" dirty="0">
                          <a:effectLst/>
                        </a:rPr>
                        <a:t>100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73246083"/>
                  </a:ext>
                </a:extLst>
              </a:tr>
              <a:tr h="846484">
                <a:tc>
                  <a:txBody>
                    <a:bodyPr/>
                    <a:lstStyle/>
                    <a:p>
                      <a:pPr marL="6350" marR="381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10" dirty="0">
                        <a:effectLst/>
                      </a:endParaRPr>
                    </a:p>
                    <a:p>
                      <a:pPr marL="6350" marR="381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10" dirty="0">
                          <a:effectLst/>
                        </a:rPr>
                        <a:t>Рілля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25" dirty="0">
                        <a:effectLst/>
                      </a:endParaRPr>
                    </a:p>
                    <a:p>
                      <a:pPr marL="6985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25" dirty="0">
                          <a:effectLst/>
                        </a:rPr>
                        <a:t>1,5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25" dirty="0">
                        <a:effectLst/>
                      </a:endParaRPr>
                    </a:p>
                    <a:p>
                      <a:pPr marL="6985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25" dirty="0">
                          <a:effectLst/>
                        </a:rPr>
                        <a:t>11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20" dirty="0">
                        <a:effectLst/>
                      </a:endParaRPr>
                    </a:p>
                    <a:p>
                      <a:pPr marL="6985" marR="2540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20" dirty="0">
                          <a:effectLst/>
                        </a:rPr>
                        <a:t>34,2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endParaRPr lang="uk-UA" sz="2000" spc="-25" dirty="0">
                        <a:effectLst/>
                      </a:endParaRPr>
                    </a:p>
                    <a:p>
                      <a:pPr marL="7620" marR="3175" algn="ctr">
                        <a:lnSpc>
                          <a:spcPts val="1515"/>
                        </a:lnSpc>
                        <a:spcAft>
                          <a:spcPts val="0"/>
                        </a:spcAft>
                      </a:pPr>
                      <a:r>
                        <a:rPr lang="uk-UA" sz="2000" spc="-25" dirty="0">
                          <a:effectLst/>
                        </a:rPr>
                        <a:t>55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4195156"/>
                  </a:ext>
                </a:extLst>
              </a:tr>
              <a:tr h="854603">
                <a:tc>
                  <a:txBody>
                    <a:bodyPr/>
                    <a:lstStyle/>
                    <a:p>
                      <a:pPr marL="6350" marR="635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uk-UA" sz="2000" dirty="0">
                        <a:effectLst/>
                      </a:endParaRPr>
                    </a:p>
                    <a:p>
                      <a:pPr marL="6350" marR="635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Луки</a:t>
                      </a:r>
                      <a:r>
                        <a:rPr lang="uk-UA" sz="2000" spc="1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</a:t>
                      </a:r>
                      <a:r>
                        <a:rPr lang="uk-UA" sz="2000" spc="5" dirty="0">
                          <a:effectLst/>
                        </a:rPr>
                        <a:t> </a:t>
                      </a:r>
                      <a:r>
                        <a:rPr lang="uk-UA" sz="2000" spc="-10" dirty="0">
                          <a:effectLst/>
                        </a:rPr>
                        <a:t>пасовища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317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uk-UA" sz="2000" spc="-25" dirty="0">
                        <a:effectLst/>
                      </a:endParaRPr>
                    </a:p>
                    <a:p>
                      <a:pPr marL="6985" marR="317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2000" spc="-25" dirty="0">
                          <a:effectLst/>
                        </a:rPr>
                        <a:t>2,0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317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uk-UA" sz="2000" spc="-25" dirty="0">
                        <a:effectLst/>
                      </a:endParaRPr>
                    </a:p>
                    <a:p>
                      <a:pPr marL="6985" marR="317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2000" spc="-25" dirty="0">
                          <a:effectLst/>
                        </a:rPr>
                        <a:t>19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marR="25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uk-UA" sz="2000" spc="-25" dirty="0">
                        <a:effectLst/>
                      </a:endParaRPr>
                    </a:p>
                    <a:p>
                      <a:pPr marL="6985" marR="2540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2000" spc="-25" dirty="0">
                          <a:effectLst/>
                        </a:rPr>
                        <a:t>7,5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marR="317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endParaRPr lang="uk-UA" sz="2000" spc="-25" dirty="0">
                        <a:effectLst/>
                      </a:endParaRPr>
                    </a:p>
                    <a:p>
                      <a:pPr marL="7620" marR="3175" algn="ctr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uk-UA" sz="2000" spc="-25" dirty="0">
                          <a:effectLst/>
                        </a:rPr>
                        <a:t>12</a:t>
                      </a:r>
                      <a:endParaRPr lang="uk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9576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07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BACE38-1339-529D-7E93-EAF2DD886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378" y="225083"/>
            <a:ext cx="10185010" cy="4054286"/>
          </a:xfrm>
        </p:spPr>
        <p:txBody>
          <a:bodyPr>
            <a:normAutofit/>
          </a:bodyPr>
          <a:lstStyle/>
          <a:p>
            <a:pPr algn="just"/>
            <a:r>
              <a:rPr lang="uk-UA" sz="2800" dirty="0"/>
              <a:t>Найвищу сільськогосподарську </a:t>
            </a:r>
            <a:r>
              <a:rPr lang="uk-UA" sz="2800" dirty="0" err="1"/>
              <a:t>освоєність</a:t>
            </a:r>
            <a:r>
              <a:rPr lang="uk-UA" sz="2800" dirty="0"/>
              <a:t> території мають землі Запорозької (88%), Миколаївської (87%), Кіровоградської (86%), Дніпропетровської, Одеської (по 83%) та Херсонської (82%) областей.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39C95F-BA34-BA19-3CAE-70D560C55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820" y="2459428"/>
            <a:ext cx="6878584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4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DE448-0F3F-0D46-54B0-B79393373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583" y="314621"/>
            <a:ext cx="10311618" cy="1280890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/>
              <a:t>Деградація ґрунтів </a:t>
            </a:r>
            <a:r>
              <a:rPr lang="uk-UA" dirty="0"/>
              <a:t>-це погіршення властивостей родючості і якості ґрунту внаслідок впливу природних або антропогенних факторів. </a:t>
            </a:r>
            <a:br>
              <a:rPr lang="uk-UA" dirty="0"/>
            </a:br>
            <a:br>
              <a:rPr lang="uk-UA" dirty="0"/>
            </a:br>
            <a:r>
              <a:rPr lang="uk-UA" dirty="0"/>
              <a:t>У більш широкому розумінні </a:t>
            </a:r>
            <a:r>
              <a:rPr lang="uk-UA" b="1" i="1" dirty="0"/>
              <a:t>поняття деградація ґрунтів</a:t>
            </a:r>
            <a:r>
              <a:rPr lang="uk-UA" dirty="0"/>
              <a:t> включає себе як погіршення основних якісних показників родючості без помітних ознак руйнування або зникнення генетичних ознак ґрунтів, так і фізичне руйнування ґрунтових горизонтів аж до втрати ґрунтом не лише своїх функцій як середовища існування, а й повного фізичного зникнення як біокосного природно-історичного тіла.</a:t>
            </a:r>
          </a:p>
        </p:txBody>
      </p:sp>
    </p:spTree>
    <p:extLst>
      <p:ext uri="{BB962C8B-B14F-4D97-AF65-F5344CB8AC3E}">
        <p14:creationId xmlns:p14="http://schemas.microsoft.com/office/powerpoint/2010/main" val="22533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B9776B-A33E-B62F-7B08-F1A5D0E9E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90" y="304801"/>
            <a:ext cx="10968110" cy="3777622"/>
          </a:xfrm>
        </p:spPr>
        <p:txBody>
          <a:bodyPr>
            <a:normAutofit/>
          </a:bodyPr>
          <a:lstStyle/>
          <a:p>
            <a:pPr algn="just"/>
            <a:r>
              <a:rPr lang="uk-UA" sz="2400" dirty="0"/>
              <a:t>Найбільш поширеними </a:t>
            </a:r>
            <a:r>
              <a:rPr lang="uk-UA" sz="2400" dirty="0" err="1"/>
              <a:t>деградаційними</a:t>
            </a:r>
            <a:r>
              <a:rPr lang="uk-UA" sz="2400" dirty="0"/>
              <a:t> процесами ґрунтового покриву України є </a:t>
            </a:r>
            <a:r>
              <a:rPr lang="uk-UA" sz="2400" b="1" i="1" dirty="0"/>
              <a:t>ерозія, декальцинація (підкислення), осолонцювання, </a:t>
            </a:r>
            <a:r>
              <a:rPr lang="uk-UA" sz="2400" b="1" i="1" dirty="0" err="1"/>
              <a:t>дегуміфікація</a:t>
            </a:r>
            <a:r>
              <a:rPr lang="uk-UA" sz="2400" b="1" i="1" dirty="0"/>
              <a:t>, </a:t>
            </a:r>
            <a:r>
              <a:rPr lang="uk-UA" sz="2400" b="1" i="1" dirty="0" err="1"/>
              <a:t>агровиснаження</a:t>
            </a:r>
            <a:r>
              <a:rPr lang="uk-UA" sz="2400" b="1" i="1" dirty="0"/>
              <a:t>, забруднення радіонуклідами, важкими металами, залишками пестицидів, агрофізична деградація та інші, що призводять до погіршення не тільки екологічного стану ґрунтів, зниження їх родючості, продуктивності сільськогосподарських культур та якості продукції, але й агросфери в цілому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199645-2C89-B964-F2C4-7C40BF0E6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7" y="3429000"/>
            <a:ext cx="4718713" cy="26458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BEC68-E257-E1EB-C915-785F85E6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406" y="3101338"/>
            <a:ext cx="4530857" cy="28856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CD75EA-EF2F-038B-F377-9B4AF155D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912" y="4638967"/>
            <a:ext cx="3726620" cy="20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312E12-6209-A71E-4D96-5EB1A23D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918" y="3808344"/>
            <a:ext cx="4389120" cy="2920759"/>
          </a:xfrm>
          <a:prstGeom prst="rect">
            <a:avLst/>
          </a:prstGeo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61DC4EFE-12C0-896D-8EF2-F3E5A40AF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8634" y="442624"/>
            <a:ext cx="10683459" cy="3777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/>
              <a:t>Стосовно виявлення </a:t>
            </a:r>
            <a:r>
              <a:rPr lang="uk-UA" dirty="0" err="1"/>
              <a:t>деградаційних</a:t>
            </a:r>
            <a:r>
              <a:rPr lang="uk-UA" dirty="0"/>
              <a:t> процесів ґрунтового вкриття України проводяться наукові дослідження у багатьох Інститутах НААНУ. У своїх працях акад. В.В. Медведєв із співробітниками (ННЦ «Інститут агрохімії і ґрунтознавства ім. О.Н. Соколовського») виділяють такі типи деградації ґрунтів:</a:t>
            </a:r>
          </a:p>
          <a:p>
            <a:pPr algn="just"/>
            <a:r>
              <a:rPr lang="uk-UA" dirty="0"/>
              <a:t>1.	</a:t>
            </a:r>
            <a:r>
              <a:rPr lang="uk-UA" b="1" dirty="0"/>
              <a:t>Фізичну</a:t>
            </a:r>
            <a:r>
              <a:rPr lang="uk-UA" dirty="0"/>
              <a:t> – ерозія, агрофізична деградація (переущільнення, втрата структури), зміна режиму вологості (</a:t>
            </a:r>
            <a:r>
              <a:rPr lang="uk-UA" dirty="0" err="1"/>
              <a:t>аридизація</a:t>
            </a:r>
            <a:r>
              <a:rPr lang="uk-UA" dirty="0"/>
              <a:t> – посухостійкість чи </a:t>
            </a:r>
            <a:r>
              <a:rPr lang="uk-UA" dirty="0" err="1"/>
              <a:t>гідроморфізм</a:t>
            </a:r>
            <a:r>
              <a:rPr lang="uk-UA" dirty="0"/>
              <a:t> – підтоплення ґрунтів);</a:t>
            </a:r>
          </a:p>
          <a:p>
            <a:pPr algn="just"/>
            <a:r>
              <a:rPr lang="uk-UA" dirty="0"/>
              <a:t>2.	</a:t>
            </a:r>
            <a:r>
              <a:rPr lang="uk-UA" b="1" dirty="0"/>
              <a:t>Хімічну</a:t>
            </a:r>
            <a:r>
              <a:rPr lang="uk-UA" dirty="0"/>
              <a:t> – </a:t>
            </a:r>
            <a:r>
              <a:rPr lang="uk-UA" dirty="0" err="1"/>
              <a:t>дегуміфікація</a:t>
            </a:r>
            <a:r>
              <a:rPr lang="uk-UA" dirty="0"/>
              <a:t> та забруднення ґрунтів;</a:t>
            </a:r>
          </a:p>
          <a:p>
            <a:pPr algn="just"/>
            <a:r>
              <a:rPr lang="uk-UA" dirty="0"/>
              <a:t>3.	</a:t>
            </a:r>
            <a:r>
              <a:rPr lang="uk-UA" b="1" dirty="0"/>
              <a:t>Фізико-хімічну</a:t>
            </a:r>
            <a:r>
              <a:rPr lang="uk-UA" dirty="0"/>
              <a:t> – процеси погіршення властивостей ґрунтів внаслідок проходження різноманітних обмінних реакцій (декальцинація, підкислення, </a:t>
            </a:r>
            <a:r>
              <a:rPr lang="uk-UA" dirty="0" err="1"/>
              <a:t>підлуження</a:t>
            </a:r>
            <a:r>
              <a:rPr lang="uk-UA" dirty="0"/>
              <a:t>, осолонцювання);</a:t>
            </a:r>
          </a:p>
          <a:p>
            <a:pPr algn="just"/>
            <a:r>
              <a:rPr lang="uk-UA" dirty="0"/>
              <a:t>4.	</a:t>
            </a:r>
            <a:r>
              <a:rPr lang="uk-UA" b="1" dirty="0"/>
              <a:t>Біологічну</a:t>
            </a:r>
            <a:r>
              <a:rPr lang="uk-UA" dirty="0"/>
              <a:t> – комплекс процесів, які призводять до істотної зміни мікробіологічного пулу чи перевтоми ґрунту.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230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887556-D0DE-50DB-F347-D6983B5A5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58" y="426355"/>
            <a:ext cx="9453857" cy="6431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D1F1AA-0F87-D05E-CDB7-A451FF22A9B6}"/>
              </a:ext>
            </a:extLst>
          </p:cNvPr>
          <p:cNvSpPr txBox="1"/>
          <p:nvPr/>
        </p:nvSpPr>
        <p:spPr>
          <a:xfrm>
            <a:off x="3583745" y="57023"/>
            <a:ext cx="609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/>
              <a:t>Поширеність деградації земель України </a:t>
            </a:r>
          </a:p>
        </p:txBody>
      </p:sp>
    </p:spTree>
    <p:extLst>
      <p:ext uri="{BB962C8B-B14F-4D97-AF65-F5344CB8AC3E}">
        <p14:creationId xmlns:p14="http://schemas.microsoft.com/office/powerpoint/2010/main" val="411826417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103</TotalTime>
  <Words>1082</Words>
  <Application>Microsoft Office PowerPoint</Application>
  <PresentationFormat>Широкоэкранный</PresentationFormat>
  <Paragraphs>93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Легкий дым</vt:lpstr>
      <vt:lpstr>ДЕГРАДАЦІЙНІ ПРОЦЕСИ ҐРУНТОВОГО ПОКРИВУ У СИСТЕМІ АДАПТИВНОГО ЗЕМЛЕРОБСТВА </vt:lpstr>
      <vt:lpstr>1. Сутність деградаційних процесів ґрунтового покриву</vt:lpstr>
      <vt:lpstr>Презентация PowerPoint</vt:lpstr>
      <vt:lpstr>Презентация PowerPoint</vt:lpstr>
      <vt:lpstr>Презентация PowerPoint</vt:lpstr>
      <vt:lpstr>Деградація ґрунтів -це погіршення властивостей родючості і якості ґрунту внаслідок впливу природних або антропогенних факторів.   У більш широкому розумінні поняття деградація ґрунтів включає себе як погіршення основних якісних показників родючості без помітних ознак руйнування або зникнення генетичних ознак ґрунтів, так і фізичне руйнування ґрунтових горизонтів аж до втрати ґрунтом не лише своїх функцій як середовища існування, а й повного фізичного зникнення як біокосного природно-історичного тіла.</vt:lpstr>
      <vt:lpstr>Презентация PowerPoint</vt:lpstr>
      <vt:lpstr>Презентация PowerPoint</vt:lpstr>
      <vt:lpstr>Презентация PowerPoint</vt:lpstr>
      <vt:lpstr>Поширення деградації ґрунтів в Україні</vt:lpstr>
      <vt:lpstr>Осушування боліт</vt:lpstr>
      <vt:lpstr>Презентация PowerPoint</vt:lpstr>
      <vt:lpstr>Презентация PowerPoint</vt:lpstr>
      <vt:lpstr>Презентация PowerPoint</vt:lpstr>
      <vt:lpstr> Сучасні стратегії для України щодо  запобігання деградації ґрунтів та земель </vt:lpstr>
      <vt:lpstr>Презентация PowerPoint</vt:lpstr>
      <vt:lpstr>Презентация PowerPoint</vt:lpstr>
      <vt:lpstr>10 порад, як зупинити деградацію ґрунтів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ДЕГРАДАЦІЙНІ ПРОЦЕСИ ҐРУНТОВОГО ПОКРИВУ У СИСТЕМІ АДАПТИВНОГО ЗЕМЛЕРОБСТВА </dc:title>
  <dc:creator>Oksana</dc:creator>
  <cp:lastModifiedBy>Oksana</cp:lastModifiedBy>
  <cp:revision>24</cp:revision>
  <dcterms:created xsi:type="dcterms:W3CDTF">2024-02-21T21:30:38Z</dcterms:created>
  <dcterms:modified xsi:type="dcterms:W3CDTF">2024-10-05T06:13:38Z</dcterms:modified>
</cp:coreProperties>
</file>